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4" r:id="rId2"/>
    <p:sldId id="286" r:id="rId3"/>
    <p:sldId id="310" r:id="rId4"/>
    <p:sldId id="420" r:id="rId5"/>
    <p:sldId id="311" r:id="rId6"/>
    <p:sldId id="328" r:id="rId7"/>
    <p:sldId id="325" r:id="rId8"/>
    <p:sldId id="327" r:id="rId9"/>
    <p:sldId id="409" r:id="rId10"/>
    <p:sldId id="343" r:id="rId11"/>
    <p:sldId id="335" r:id="rId12"/>
    <p:sldId id="344" r:id="rId13"/>
    <p:sldId id="345" r:id="rId14"/>
    <p:sldId id="347" r:id="rId15"/>
    <p:sldId id="348" r:id="rId16"/>
    <p:sldId id="407" r:id="rId17"/>
    <p:sldId id="378" r:id="rId18"/>
    <p:sldId id="356" r:id="rId19"/>
    <p:sldId id="355" r:id="rId20"/>
    <p:sldId id="382" r:id="rId21"/>
    <p:sldId id="383" r:id="rId22"/>
    <p:sldId id="384" r:id="rId23"/>
    <p:sldId id="419" r:id="rId24"/>
    <p:sldId id="412" r:id="rId25"/>
    <p:sldId id="357" r:id="rId26"/>
    <p:sldId id="387" r:id="rId27"/>
    <p:sldId id="410" r:id="rId28"/>
    <p:sldId id="411" r:id="rId29"/>
    <p:sldId id="406" r:id="rId30"/>
    <p:sldId id="391" r:id="rId31"/>
    <p:sldId id="392" r:id="rId32"/>
    <p:sldId id="394" r:id="rId33"/>
    <p:sldId id="396" r:id="rId34"/>
    <p:sldId id="429" r:id="rId35"/>
    <p:sldId id="422" r:id="rId36"/>
    <p:sldId id="424" r:id="rId37"/>
    <p:sldId id="423" r:id="rId38"/>
    <p:sldId id="288" r:id="rId39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34" clrIdx="0">
    <p:extLst/>
  </p:cmAuthor>
  <p:cmAuthor id="2" name="Microsoft Office User" initials="MOU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2466"/>
    <a:srgbClr val="61C5D3"/>
    <a:srgbClr val="00559F"/>
    <a:srgbClr val="0033A0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76163" autoAdjust="0"/>
  </p:normalViewPr>
  <p:slideViewPr>
    <p:cSldViewPr snapToGrid="0" snapToObjects="1">
      <p:cViewPr varScale="1">
        <p:scale>
          <a:sx n="84" d="100"/>
          <a:sy n="84" d="100"/>
        </p:scale>
        <p:origin x="774" y="84"/>
      </p:cViewPr>
      <p:guideLst>
        <p:guide orient="horz" pos="3770"/>
        <p:guide pos="3863"/>
      </p:guideLst>
    </p:cSldViewPr>
  </p:slideViewPr>
  <p:outlineViewPr>
    <p:cViewPr>
      <p:scale>
        <a:sx n="33" d="100"/>
        <a:sy n="33" d="100"/>
      </p:scale>
      <p:origin x="0" y="-1311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mpinharr\AppData\Local\Microsoft\Windows\INetCache\Content.Outlook\YCCPIFME\Procurement%20Expenditure%202021-%20charg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[Procurement Expenditure 2021- charged.xlsx]Total Exp.!PivotTable9</c:name>
    <c:fmtId val="-1"/>
  </c:pivotSource>
  <c:chart>
    <c:autoTitleDeleted val="1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>
            <a:noFill/>
          </a:ln>
          <a:effectLst/>
        </c:spPr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</c:pivotFmt>
      <c:pivotFmt>
        <c:idx val="32"/>
        <c:spPr>
          <a:solidFill>
            <a:schemeClr val="accent2"/>
          </a:solidFill>
          <a:ln>
            <a:noFill/>
          </a:ln>
          <a:effectLst/>
        </c:spPr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400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400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2"/>
          </a:solidFill>
          <a:ln>
            <a:noFill/>
          </a:ln>
          <a:effectLst/>
        </c:spPr>
      </c:pivotFmt>
      <c:pivotFmt>
        <c:idx val="53"/>
        <c:spPr>
          <a:solidFill>
            <a:schemeClr val="accent2"/>
          </a:solidFill>
          <a:ln>
            <a:noFill/>
          </a:ln>
          <a:effectLst/>
        </c:spPr>
      </c:pivotFmt>
      <c:pivotFmt>
        <c:idx val="54"/>
        <c:spPr>
          <a:solidFill>
            <a:schemeClr val="accent2"/>
          </a:solidFill>
          <a:ln>
            <a:noFill/>
          </a:ln>
          <a:effectLst/>
        </c:spPr>
        <c:marker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55"/>
        <c:spPr>
          <a:solidFill>
            <a:schemeClr val="accent2"/>
          </a:solidFill>
          <a:ln>
            <a:noFill/>
          </a:ln>
          <a:effectLst/>
        </c:spPr>
      </c:pivotFmt>
      <c:pivotFmt>
        <c:idx val="56"/>
        <c:spPr>
          <a:solidFill>
            <a:schemeClr val="accent2"/>
          </a:solidFill>
          <a:ln>
            <a:noFill/>
          </a:ln>
          <a:effectLst/>
        </c:spPr>
      </c:pivotFmt>
      <c:pivotFmt>
        <c:idx val="57"/>
        <c:spPr>
          <a:solidFill>
            <a:schemeClr val="accent2"/>
          </a:solidFill>
          <a:ln>
            <a:noFill/>
          </a:ln>
          <a:effectLst/>
        </c:spPr>
      </c:pivotFmt>
      <c:pivotFmt>
        <c:idx val="58"/>
        <c:spPr>
          <a:solidFill>
            <a:schemeClr val="accent2"/>
          </a:solidFill>
          <a:ln>
            <a:noFill/>
          </a:ln>
          <a:effectLst/>
        </c:spPr>
      </c:pivotFmt>
      <c:pivotFmt>
        <c:idx val="59"/>
        <c:spPr>
          <a:solidFill>
            <a:schemeClr val="accent2"/>
          </a:solidFill>
          <a:ln>
            <a:noFill/>
          </a:ln>
          <a:effectLst/>
        </c:spPr>
      </c:pivotFmt>
      <c:pivotFmt>
        <c:idx val="60"/>
        <c:spPr>
          <a:solidFill>
            <a:schemeClr val="accent2"/>
          </a:solidFill>
          <a:ln>
            <a:noFill/>
          </a:ln>
          <a:effectLst/>
        </c:spPr>
      </c:pivotFmt>
      <c:pivotFmt>
        <c:idx val="61"/>
        <c:spPr>
          <a:solidFill>
            <a:schemeClr val="accent2"/>
          </a:solidFill>
          <a:ln>
            <a:noFill/>
          </a:ln>
          <a:effectLst/>
        </c:spPr>
      </c:pivotFmt>
      <c:pivotFmt>
        <c:idx val="62"/>
        <c:spPr>
          <a:solidFill>
            <a:schemeClr val="accent2"/>
          </a:solidFill>
          <a:ln>
            <a:noFill/>
          </a:ln>
          <a:effectLst/>
        </c:spPr>
      </c:pivotFmt>
      <c:pivotFmt>
        <c:idx val="63"/>
        <c:spPr>
          <a:solidFill>
            <a:schemeClr val="accent2"/>
          </a:solidFill>
          <a:ln>
            <a:noFill/>
          </a:ln>
          <a:effectLst/>
        </c:spPr>
      </c:pivotFmt>
      <c:pivotFmt>
        <c:idx val="64"/>
        <c:spPr>
          <a:solidFill>
            <a:schemeClr val="accent2"/>
          </a:solidFill>
          <a:ln>
            <a:noFill/>
          </a:ln>
          <a:effectLst/>
        </c:spPr>
      </c:pivotFmt>
      <c:pivotFmt>
        <c:idx val="65"/>
        <c:spPr>
          <a:solidFill>
            <a:schemeClr val="accent2"/>
          </a:solidFill>
          <a:ln>
            <a:noFill/>
          </a:ln>
          <a:effectLst/>
        </c:spPr>
      </c:pivotFmt>
      <c:pivotFmt>
        <c:idx val="66"/>
        <c:spPr>
          <a:solidFill>
            <a:schemeClr val="accent2"/>
          </a:solidFill>
          <a:ln>
            <a:noFill/>
          </a:ln>
          <a:effectLst/>
        </c:spPr>
      </c:pivotFmt>
      <c:pivotFmt>
        <c:idx val="67"/>
        <c:spPr>
          <a:solidFill>
            <a:schemeClr val="accent2"/>
          </a:solidFill>
          <a:ln>
            <a:noFill/>
          </a:ln>
          <a:effectLst/>
        </c:spPr>
      </c:pivotFmt>
      <c:pivotFmt>
        <c:idx val="68"/>
        <c:spPr>
          <a:solidFill>
            <a:schemeClr val="accent2"/>
          </a:solidFill>
          <a:ln>
            <a:noFill/>
          </a:ln>
          <a:effectLst/>
        </c:spPr>
      </c:pivotFmt>
      <c:pivotFmt>
        <c:idx val="69"/>
        <c:spPr>
          <a:solidFill>
            <a:schemeClr val="accent2"/>
          </a:solidFill>
          <a:ln>
            <a:noFill/>
          </a:ln>
          <a:effectLst/>
        </c:spPr>
      </c:pivotFmt>
      <c:pivotFmt>
        <c:idx val="70"/>
        <c:spPr>
          <a:solidFill>
            <a:schemeClr val="accent2"/>
          </a:solidFill>
          <a:ln>
            <a:noFill/>
          </a:ln>
          <a:effectLst/>
        </c:spPr>
      </c:pivotFmt>
      <c:pivotFmt>
        <c:idx val="71"/>
        <c:spPr>
          <a:solidFill>
            <a:schemeClr val="accent2"/>
          </a:solidFill>
          <a:ln>
            <a:noFill/>
          </a:ln>
          <a:effectLst/>
        </c:spPr>
      </c:pivotFmt>
      <c:pivotFmt>
        <c:idx val="72"/>
        <c:spPr>
          <a:solidFill>
            <a:schemeClr val="accent2"/>
          </a:solidFill>
          <a:ln>
            <a:noFill/>
          </a:ln>
          <a:effectLst/>
        </c:spPr>
      </c:pivotFmt>
      <c:pivotFmt>
        <c:idx val="73"/>
        <c:spPr>
          <a:solidFill>
            <a:schemeClr val="accent2"/>
          </a:solidFill>
          <a:ln>
            <a:noFill/>
          </a:ln>
          <a:effectLst/>
        </c:spPr>
      </c:pivotFmt>
      <c:pivotFmt>
        <c:idx val="74"/>
        <c:spPr>
          <a:solidFill>
            <a:schemeClr val="accent2"/>
          </a:solidFill>
          <a:ln>
            <a:noFill/>
          </a:ln>
          <a:effectLst/>
        </c:spPr>
      </c:pivotFmt>
      <c:pivotFmt>
        <c:idx val="75"/>
        <c:spPr>
          <a:solidFill>
            <a:schemeClr val="accent2"/>
          </a:solidFill>
          <a:ln>
            <a:noFill/>
          </a:ln>
          <a:effectLst/>
        </c:spPr>
      </c:pivotFmt>
      <c:pivotFmt>
        <c:idx val="76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2"/>
          </a:solidFill>
          <a:ln>
            <a:noFill/>
          </a:ln>
          <a:effectLst/>
        </c:spPr>
      </c:pivotFmt>
      <c:pivotFmt>
        <c:idx val="78"/>
        <c:spPr>
          <a:solidFill>
            <a:schemeClr val="accent2"/>
          </a:solidFill>
          <a:ln>
            <a:noFill/>
          </a:ln>
          <a:effectLst/>
        </c:spPr>
      </c:pivotFmt>
      <c:pivotFmt>
        <c:idx val="79"/>
        <c:spPr>
          <a:solidFill>
            <a:schemeClr val="accent2"/>
          </a:solidFill>
          <a:ln>
            <a:noFill/>
          </a:ln>
          <a:effectLst/>
        </c:spPr>
      </c:pivotFmt>
      <c:pivotFmt>
        <c:idx val="80"/>
        <c:spPr>
          <a:solidFill>
            <a:schemeClr val="accent2"/>
          </a:solidFill>
          <a:ln>
            <a:noFill/>
          </a:ln>
          <a:effectLst/>
        </c:spPr>
      </c:pivotFmt>
      <c:pivotFmt>
        <c:idx val="81"/>
        <c:spPr>
          <a:solidFill>
            <a:schemeClr val="accent2"/>
          </a:solidFill>
          <a:ln>
            <a:noFill/>
          </a:ln>
          <a:effectLst/>
        </c:spPr>
      </c:pivotFmt>
      <c:pivotFmt>
        <c:idx val="82"/>
        <c:spPr>
          <a:solidFill>
            <a:schemeClr val="accent2"/>
          </a:solidFill>
          <a:ln>
            <a:noFill/>
          </a:ln>
          <a:effectLst/>
        </c:spPr>
      </c:pivotFmt>
      <c:pivotFmt>
        <c:idx val="83"/>
        <c:spPr>
          <a:solidFill>
            <a:schemeClr val="accent2"/>
          </a:solidFill>
          <a:ln>
            <a:noFill/>
          </a:ln>
          <a:effectLst/>
        </c:spPr>
      </c:pivotFmt>
      <c:pivotFmt>
        <c:idx val="84"/>
        <c:spPr>
          <a:solidFill>
            <a:schemeClr val="accent2"/>
          </a:solidFill>
          <a:ln>
            <a:noFill/>
          </a:ln>
          <a:effectLst/>
        </c:spPr>
      </c:pivotFmt>
      <c:pivotFmt>
        <c:idx val="85"/>
        <c:spPr>
          <a:solidFill>
            <a:schemeClr val="accent2"/>
          </a:solidFill>
          <a:ln>
            <a:noFill/>
          </a:ln>
          <a:effectLst/>
        </c:spPr>
      </c:pivotFmt>
      <c:pivotFmt>
        <c:idx val="86"/>
        <c:spPr>
          <a:solidFill>
            <a:schemeClr val="accent2"/>
          </a:solidFill>
          <a:ln>
            <a:noFill/>
          </a:ln>
          <a:effectLst/>
        </c:spPr>
      </c:pivotFmt>
      <c:pivotFmt>
        <c:idx val="87"/>
        <c:spPr>
          <a:solidFill>
            <a:schemeClr val="accent2"/>
          </a:solidFill>
          <a:ln>
            <a:noFill/>
          </a:ln>
          <a:effectLst/>
        </c:spPr>
      </c:pivotFmt>
      <c:pivotFmt>
        <c:idx val="88"/>
        <c:spPr>
          <a:solidFill>
            <a:schemeClr val="accent2"/>
          </a:solidFill>
          <a:ln>
            <a:noFill/>
          </a:ln>
          <a:effectLst/>
        </c:spPr>
      </c:pivotFmt>
      <c:pivotFmt>
        <c:idx val="89"/>
        <c:spPr>
          <a:solidFill>
            <a:schemeClr val="accent2"/>
          </a:solidFill>
          <a:ln>
            <a:noFill/>
          </a:ln>
          <a:effectLst/>
        </c:spPr>
      </c:pivotFmt>
      <c:pivotFmt>
        <c:idx val="90"/>
        <c:spPr>
          <a:solidFill>
            <a:schemeClr val="accent2"/>
          </a:solidFill>
          <a:ln>
            <a:noFill/>
          </a:ln>
          <a:effectLst/>
        </c:spPr>
      </c:pivotFmt>
      <c:pivotFmt>
        <c:idx val="91"/>
        <c:spPr>
          <a:solidFill>
            <a:schemeClr val="accent2"/>
          </a:solidFill>
          <a:ln>
            <a:noFill/>
          </a:ln>
          <a:effectLst/>
        </c:spPr>
      </c:pivotFmt>
      <c:pivotFmt>
        <c:idx val="92"/>
        <c:spPr>
          <a:solidFill>
            <a:schemeClr val="accent2"/>
          </a:solidFill>
          <a:ln>
            <a:noFill/>
          </a:ln>
          <a:effectLst/>
        </c:spPr>
      </c:pivotFmt>
      <c:pivotFmt>
        <c:idx val="93"/>
        <c:spPr>
          <a:solidFill>
            <a:schemeClr val="accent2"/>
          </a:solidFill>
          <a:ln>
            <a:noFill/>
          </a:ln>
          <a:effectLst/>
        </c:spPr>
      </c:pivotFmt>
      <c:pivotFmt>
        <c:idx val="94"/>
        <c:spPr>
          <a:solidFill>
            <a:schemeClr val="accent2"/>
          </a:solidFill>
          <a:ln>
            <a:noFill/>
          </a:ln>
          <a:effectLst/>
        </c:spPr>
      </c:pivotFmt>
      <c:pivotFmt>
        <c:idx val="95"/>
        <c:spPr>
          <a:solidFill>
            <a:schemeClr val="accent2"/>
          </a:solidFill>
          <a:ln>
            <a:noFill/>
          </a:ln>
          <a:effectLst/>
        </c:spPr>
      </c:pivotFmt>
      <c:pivotFmt>
        <c:idx val="96"/>
        <c:spPr>
          <a:solidFill>
            <a:schemeClr val="accent2"/>
          </a:solidFill>
          <a:ln>
            <a:noFill/>
          </a:ln>
          <a:effectLst/>
        </c:spPr>
      </c:pivotFmt>
      <c:pivotFmt>
        <c:idx val="97"/>
        <c:spPr>
          <a:solidFill>
            <a:schemeClr val="accent2"/>
          </a:solidFill>
          <a:ln>
            <a:noFill/>
          </a:ln>
          <a:effectLst/>
        </c:spPr>
      </c:pivotFmt>
      <c:pivotFmt>
        <c:idx val="98"/>
        <c:spPr>
          <a:solidFill>
            <a:schemeClr val="accent2"/>
          </a:solidFill>
          <a:ln>
            <a:noFill/>
          </a:ln>
          <a:effectLst/>
        </c:spPr>
      </c:pivotFmt>
      <c:pivotFmt>
        <c:idx val="99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400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2"/>
          </a:solidFill>
          <a:ln>
            <a:noFill/>
          </a:ln>
          <a:effectLst/>
        </c:spPr>
      </c:pivotFmt>
      <c:pivotFmt>
        <c:idx val="102"/>
        <c:spPr>
          <a:solidFill>
            <a:schemeClr val="accent2"/>
          </a:solidFill>
          <a:ln>
            <a:noFill/>
          </a:ln>
          <a:effectLst/>
        </c:spPr>
      </c:pivotFmt>
      <c:pivotFmt>
        <c:idx val="103"/>
        <c:spPr>
          <a:solidFill>
            <a:schemeClr val="accent2"/>
          </a:solidFill>
          <a:ln>
            <a:noFill/>
          </a:ln>
          <a:effectLst/>
        </c:spPr>
      </c:pivotFmt>
      <c:pivotFmt>
        <c:idx val="104"/>
        <c:spPr>
          <a:solidFill>
            <a:schemeClr val="accent2"/>
          </a:solidFill>
          <a:ln>
            <a:noFill/>
          </a:ln>
          <a:effectLst/>
        </c:spPr>
      </c:pivotFmt>
      <c:pivotFmt>
        <c:idx val="105"/>
        <c:spPr>
          <a:solidFill>
            <a:schemeClr val="accent2"/>
          </a:solidFill>
          <a:ln>
            <a:noFill/>
          </a:ln>
          <a:effectLst/>
        </c:spPr>
      </c:pivotFmt>
      <c:pivotFmt>
        <c:idx val="106"/>
        <c:spPr>
          <a:solidFill>
            <a:schemeClr val="accent2"/>
          </a:solidFill>
          <a:ln>
            <a:noFill/>
          </a:ln>
          <a:effectLst/>
        </c:spPr>
      </c:pivotFmt>
      <c:pivotFmt>
        <c:idx val="107"/>
        <c:spPr>
          <a:solidFill>
            <a:schemeClr val="accent2"/>
          </a:solidFill>
          <a:ln>
            <a:noFill/>
          </a:ln>
          <a:effectLst/>
        </c:spPr>
      </c:pivotFmt>
      <c:pivotFmt>
        <c:idx val="108"/>
        <c:spPr>
          <a:solidFill>
            <a:schemeClr val="accent2"/>
          </a:solidFill>
          <a:ln>
            <a:noFill/>
          </a:ln>
          <a:effectLst/>
        </c:spPr>
      </c:pivotFmt>
      <c:pivotFmt>
        <c:idx val="109"/>
        <c:spPr>
          <a:solidFill>
            <a:schemeClr val="accent2"/>
          </a:solidFill>
          <a:ln>
            <a:noFill/>
          </a:ln>
          <a:effectLst/>
        </c:spPr>
      </c:pivotFmt>
      <c:pivotFmt>
        <c:idx val="110"/>
        <c:spPr>
          <a:solidFill>
            <a:schemeClr val="accent2"/>
          </a:solidFill>
          <a:ln>
            <a:noFill/>
          </a:ln>
          <a:effectLst/>
        </c:spPr>
      </c:pivotFmt>
      <c:pivotFmt>
        <c:idx val="111"/>
        <c:spPr>
          <a:solidFill>
            <a:schemeClr val="accent2"/>
          </a:solidFill>
          <a:ln>
            <a:noFill/>
          </a:ln>
          <a:effectLst/>
        </c:spPr>
      </c:pivotFmt>
      <c:pivotFmt>
        <c:idx val="112"/>
        <c:spPr>
          <a:solidFill>
            <a:schemeClr val="accent2"/>
          </a:solidFill>
          <a:ln>
            <a:noFill/>
          </a:ln>
          <a:effectLst/>
        </c:spPr>
      </c:pivotFmt>
      <c:pivotFmt>
        <c:idx val="113"/>
        <c:spPr>
          <a:solidFill>
            <a:schemeClr val="accent2"/>
          </a:solidFill>
          <a:ln>
            <a:noFill/>
          </a:ln>
          <a:effectLst/>
        </c:spPr>
      </c:pivotFmt>
      <c:pivotFmt>
        <c:idx val="114"/>
        <c:spPr>
          <a:solidFill>
            <a:schemeClr val="accent2"/>
          </a:solidFill>
          <a:ln>
            <a:noFill/>
          </a:ln>
          <a:effectLst/>
        </c:spPr>
      </c:pivotFmt>
      <c:pivotFmt>
        <c:idx val="115"/>
        <c:spPr>
          <a:solidFill>
            <a:schemeClr val="accent2"/>
          </a:solidFill>
          <a:ln>
            <a:noFill/>
          </a:ln>
          <a:effectLst/>
        </c:spPr>
      </c:pivotFmt>
      <c:pivotFmt>
        <c:idx val="116"/>
        <c:spPr>
          <a:solidFill>
            <a:schemeClr val="accent2"/>
          </a:solidFill>
          <a:ln>
            <a:noFill/>
          </a:ln>
          <a:effectLst/>
        </c:spPr>
      </c:pivotFmt>
      <c:pivotFmt>
        <c:idx val="117"/>
        <c:spPr>
          <a:solidFill>
            <a:schemeClr val="accent2"/>
          </a:solidFill>
          <a:ln>
            <a:noFill/>
          </a:ln>
          <a:effectLst/>
        </c:spPr>
      </c:pivotFmt>
      <c:pivotFmt>
        <c:idx val="118"/>
        <c:spPr>
          <a:solidFill>
            <a:schemeClr val="accent2"/>
          </a:solidFill>
          <a:ln>
            <a:noFill/>
          </a:ln>
          <a:effectLst/>
        </c:spPr>
      </c:pivotFmt>
      <c:pivotFmt>
        <c:idx val="119"/>
        <c:spPr>
          <a:solidFill>
            <a:schemeClr val="accent2"/>
          </a:solidFill>
          <a:ln>
            <a:noFill/>
          </a:ln>
          <a:effectLst/>
        </c:spPr>
      </c:pivotFmt>
      <c:pivotFmt>
        <c:idx val="120"/>
        <c:spPr>
          <a:solidFill>
            <a:schemeClr val="accent2"/>
          </a:solidFill>
          <a:ln>
            <a:noFill/>
          </a:ln>
          <a:effectLst/>
        </c:spPr>
      </c:pivotFmt>
      <c:pivotFmt>
        <c:idx val="121"/>
        <c:spPr>
          <a:solidFill>
            <a:schemeClr val="accent2"/>
          </a:solidFill>
          <a:ln>
            <a:noFill/>
          </a:ln>
          <a:effectLst/>
        </c:spPr>
      </c:pivotFmt>
      <c:pivotFmt>
        <c:idx val="122"/>
        <c:spPr>
          <a:solidFill>
            <a:schemeClr val="accent2"/>
          </a:solidFill>
          <a:ln>
            <a:noFill/>
          </a:ln>
          <a:effectLst/>
        </c:spPr>
      </c:pivotFmt>
      <c:pivotFmt>
        <c:idx val="123"/>
        <c:spPr>
          <a:solidFill>
            <a:schemeClr val="accent2"/>
          </a:solidFill>
          <a:ln>
            <a:noFill/>
          </a:ln>
          <a:effectLst/>
        </c:spPr>
      </c:pivotFmt>
      <c:pivotFmt>
        <c:idx val="124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2"/>
          </a:solidFill>
          <a:ln>
            <a:noFill/>
          </a:ln>
          <a:effectLst/>
        </c:spPr>
      </c:pivotFmt>
      <c:pivotFmt>
        <c:idx val="127"/>
        <c:spPr>
          <a:solidFill>
            <a:schemeClr val="accent2"/>
          </a:solidFill>
          <a:ln>
            <a:noFill/>
          </a:ln>
          <a:effectLst/>
        </c:spPr>
      </c:pivotFmt>
      <c:pivotFmt>
        <c:idx val="128"/>
        <c:spPr>
          <a:solidFill>
            <a:schemeClr val="accent2"/>
          </a:solidFill>
          <a:ln>
            <a:noFill/>
          </a:ln>
          <a:effectLst/>
        </c:spPr>
      </c:pivotFmt>
      <c:pivotFmt>
        <c:idx val="129"/>
        <c:spPr>
          <a:solidFill>
            <a:schemeClr val="accent2"/>
          </a:solidFill>
          <a:ln>
            <a:noFill/>
          </a:ln>
          <a:effectLst/>
        </c:spPr>
      </c:pivotFmt>
      <c:pivotFmt>
        <c:idx val="130"/>
        <c:spPr>
          <a:solidFill>
            <a:schemeClr val="accent2"/>
          </a:solidFill>
          <a:ln>
            <a:noFill/>
          </a:ln>
          <a:effectLst/>
        </c:spPr>
      </c:pivotFmt>
      <c:pivotFmt>
        <c:idx val="131"/>
        <c:spPr>
          <a:solidFill>
            <a:schemeClr val="accent2"/>
          </a:solidFill>
          <a:ln>
            <a:noFill/>
          </a:ln>
          <a:effectLst/>
        </c:spPr>
      </c:pivotFmt>
      <c:pivotFmt>
        <c:idx val="132"/>
        <c:spPr>
          <a:solidFill>
            <a:schemeClr val="accent2"/>
          </a:solidFill>
          <a:ln>
            <a:noFill/>
          </a:ln>
          <a:effectLst/>
        </c:spPr>
      </c:pivotFmt>
      <c:pivotFmt>
        <c:idx val="133"/>
        <c:spPr>
          <a:solidFill>
            <a:schemeClr val="accent2"/>
          </a:solidFill>
          <a:ln>
            <a:noFill/>
          </a:ln>
          <a:effectLst/>
        </c:spPr>
      </c:pivotFmt>
      <c:pivotFmt>
        <c:idx val="134"/>
        <c:spPr>
          <a:solidFill>
            <a:schemeClr val="accent2"/>
          </a:solidFill>
          <a:ln>
            <a:noFill/>
          </a:ln>
          <a:effectLst/>
        </c:spPr>
      </c:pivotFmt>
      <c:pivotFmt>
        <c:idx val="135"/>
        <c:spPr>
          <a:solidFill>
            <a:schemeClr val="accent2"/>
          </a:solidFill>
          <a:ln>
            <a:noFill/>
          </a:ln>
          <a:effectLst/>
        </c:spPr>
      </c:pivotFmt>
      <c:pivotFmt>
        <c:idx val="136"/>
        <c:spPr>
          <a:solidFill>
            <a:schemeClr val="accent2"/>
          </a:solidFill>
          <a:ln>
            <a:noFill/>
          </a:ln>
          <a:effectLst/>
        </c:spPr>
      </c:pivotFmt>
      <c:pivotFmt>
        <c:idx val="137"/>
        <c:spPr>
          <a:solidFill>
            <a:schemeClr val="accent2"/>
          </a:solidFill>
          <a:ln>
            <a:noFill/>
          </a:ln>
          <a:effectLst/>
        </c:spPr>
      </c:pivotFmt>
      <c:pivotFmt>
        <c:idx val="138"/>
        <c:spPr>
          <a:solidFill>
            <a:schemeClr val="accent2"/>
          </a:solidFill>
          <a:ln>
            <a:noFill/>
          </a:ln>
          <a:effectLst/>
        </c:spPr>
      </c:pivotFmt>
      <c:pivotFmt>
        <c:idx val="139"/>
        <c:spPr>
          <a:solidFill>
            <a:schemeClr val="accent2"/>
          </a:solidFill>
          <a:ln>
            <a:noFill/>
          </a:ln>
          <a:effectLst/>
        </c:spPr>
      </c:pivotFmt>
      <c:pivotFmt>
        <c:idx val="140"/>
        <c:spPr>
          <a:solidFill>
            <a:schemeClr val="accent2"/>
          </a:solidFill>
          <a:ln>
            <a:noFill/>
          </a:ln>
          <a:effectLst/>
        </c:spPr>
      </c:pivotFmt>
      <c:pivotFmt>
        <c:idx val="141"/>
        <c:spPr>
          <a:solidFill>
            <a:schemeClr val="accent2"/>
          </a:solidFill>
          <a:ln>
            <a:noFill/>
          </a:ln>
          <a:effectLst/>
        </c:spPr>
      </c:pivotFmt>
      <c:pivotFmt>
        <c:idx val="142"/>
        <c:spPr>
          <a:solidFill>
            <a:schemeClr val="accent2"/>
          </a:solidFill>
          <a:ln>
            <a:noFill/>
          </a:ln>
          <a:effectLst/>
        </c:spPr>
      </c:pivotFmt>
      <c:pivotFmt>
        <c:idx val="143"/>
        <c:spPr>
          <a:solidFill>
            <a:schemeClr val="accent2"/>
          </a:solidFill>
          <a:ln>
            <a:noFill/>
          </a:ln>
          <a:effectLst/>
        </c:spPr>
      </c:pivotFmt>
      <c:pivotFmt>
        <c:idx val="144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45"/>
        <c:spPr>
          <a:solidFill>
            <a:schemeClr val="accent2"/>
          </a:solidFill>
          <a:ln>
            <a:noFill/>
          </a:ln>
          <a:effectLst/>
        </c:spPr>
      </c:pivotFmt>
      <c:pivotFmt>
        <c:idx val="146"/>
        <c:spPr>
          <a:solidFill>
            <a:schemeClr val="accent2"/>
          </a:solidFill>
          <a:ln>
            <a:noFill/>
          </a:ln>
          <a:effectLst/>
        </c:spPr>
      </c:pivotFmt>
      <c:pivotFmt>
        <c:idx val="147"/>
        <c:spPr>
          <a:solidFill>
            <a:schemeClr val="accent2"/>
          </a:solidFill>
          <a:ln>
            <a:noFill/>
          </a:ln>
          <a:effectLst/>
        </c:spPr>
      </c:pivotFmt>
      <c:pivotFmt>
        <c:idx val="148"/>
        <c:spPr>
          <a:solidFill>
            <a:schemeClr val="accent2"/>
          </a:solidFill>
          <a:ln>
            <a:noFill/>
          </a:ln>
          <a:effectLst/>
        </c:spPr>
      </c:pivotFmt>
      <c:pivotFmt>
        <c:idx val="149"/>
        <c:spPr>
          <a:solidFill>
            <a:schemeClr val="accent2"/>
          </a:solidFill>
          <a:ln>
            <a:noFill/>
          </a:ln>
          <a:effectLst/>
        </c:spPr>
      </c:pivotFmt>
      <c:pivotFmt>
        <c:idx val="150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solidFill>
            <a:schemeClr val="accent2"/>
          </a:solidFill>
          <a:ln>
            <a:noFill/>
          </a:ln>
          <a:effectLst/>
        </c:spPr>
      </c:pivotFmt>
      <c:pivotFmt>
        <c:idx val="152"/>
        <c:spPr>
          <a:solidFill>
            <a:schemeClr val="accent2"/>
          </a:solidFill>
          <a:ln>
            <a:noFill/>
          </a:ln>
          <a:effectLst/>
        </c:spPr>
      </c:pivotFmt>
      <c:pivotFmt>
        <c:idx val="153"/>
        <c:spPr>
          <a:solidFill>
            <a:schemeClr val="accent2"/>
          </a:solidFill>
          <a:ln>
            <a:noFill/>
          </a:ln>
          <a:effectLst/>
        </c:spPr>
      </c:pivotFmt>
      <c:pivotFmt>
        <c:idx val="154"/>
        <c:spPr>
          <a:solidFill>
            <a:schemeClr val="accent2"/>
          </a:solidFill>
          <a:ln>
            <a:noFill/>
          </a:ln>
          <a:effectLst/>
        </c:spPr>
      </c:pivotFmt>
      <c:pivotFmt>
        <c:idx val="155"/>
        <c:spPr>
          <a:solidFill>
            <a:schemeClr val="accent2"/>
          </a:solidFill>
          <a:ln>
            <a:noFill/>
          </a:ln>
          <a:effectLst/>
        </c:spPr>
      </c:pivotFmt>
      <c:pivotFmt>
        <c:idx val="156"/>
        <c:spPr>
          <a:solidFill>
            <a:schemeClr val="accent2"/>
          </a:solidFill>
          <a:ln>
            <a:noFill/>
          </a:ln>
          <a:effectLst/>
        </c:spPr>
      </c:pivotFmt>
      <c:pivotFmt>
        <c:idx val="157"/>
        <c:spPr>
          <a:solidFill>
            <a:schemeClr val="accent2"/>
          </a:solidFill>
          <a:ln>
            <a:noFill/>
          </a:ln>
          <a:effectLst/>
        </c:spPr>
      </c:pivotFmt>
      <c:pivotFmt>
        <c:idx val="158"/>
        <c:spPr>
          <a:solidFill>
            <a:schemeClr val="accent2"/>
          </a:solidFill>
          <a:ln>
            <a:noFill/>
          </a:ln>
          <a:effectLst/>
        </c:spPr>
      </c:pivotFmt>
      <c:pivotFmt>
        <c:idx val="159"/>
        <c:spPr>
          <a:solidFill>
            <a:schemeClr val="accent2"/>
          </a:solidFill>
          <a:ln>
            <a:noFill/>
          </a:ln>
          <a:effectLst/>
        </c:spPr>
      </c:pivotFmt>
      <c:pivotFmt>
        <c:idx val="160"/>
        <c:spPr>
          <a:solidFill>
            <a:schemeClr val="accent2"/>
          </a:solidFill>
          <a:ln>
            <a:noFill/>
          </a:ln>
          <a:effectLst/>
        </c:spPr>
      </c:pivotFmt>
      <c:pivotFmt>
        <c:idx val="161"/>
        <c:spPr>
          <a:solidFill>
            <a:schemeClr val="accent2"/>
          </a:solidFill>
          <a:ln>
            <a:noFill/>
          </a:ln>
          <a:effectLst/>
        </c:spPr>
      </c:pivotFmt>
      <c:pivotFmt>
        <c:idx val="162"/>
        <c:spPr>
          <a:solidFill>
            <a:schemeClr val="accent2"/>
          </a:solidFill>
          <a:ln>
            <a:noFill/>
          </a:ln>
          <a:effectLst/>
        </c:spPr>
      </c:pivotFmt>
      <c:pivotFmt>
        <c:idx val="163"/>
        <c:spPr>
          <a:solidFill>
            <a:schemeClr val="accent2"/>
          </a:solidFill>
          <a:ln>
            <a:noFill/>
          </a:ln>
          <a:effectLst/>
        </c:spPr>
      </c:pivotFmt>
      <c:pivotFmt>
        <c:idx val="164"/>
        <c:spPr>
          <a:solidFill>
            <a:schemeClr val="accent2"/>
          </a:solidFill>
          <a:ln>
            <a:noFill/>
          </a:ln>
          <a:effectLst/>
        </c:spPr>
      </c:pivotFmt>
      <c:pivotFmt>
        <c:idx val="165"/>
        <c:spPr>
          <a:solidFill>
            <a:schemeClr val="accent2"/>
          </a:solidFill>
          <a:ln>
            <a:noFill/>
          </a:ln>
          <a:effectLst/>
        </c:spPr>
      </c:pivotFmt>
      <c:pivotFmt>
        <c:idx val="166"/>
        <c:spPr>
          <a:solidFill>
            <a:schemeClr val="accent2"/>
          </a:solidFill>
          <a:ln>
            <a:noFill/>
          </a:ln>
          <a:effectLst/>
        </c:spPr>
      </c:pivotFmt>
      <c:pivotFmt>
        <c:idx val="167"/>
        <c:spPr>
          <a:solidFill>
            <a:schemeClr val="accent2"/>
          </a:solidFill>
          <a:ln>
            <a:noFill/>
          </a:ln>
          <a:effectLst/>
        </c:spPr>
      </c:pivotFmt>
      <c:pivotFmt>
        <c:idx val="168"/>
        <c:spPr>
          <a:solidFill>
            <a:schemeClr val="accent2"/>
          </a:solidFill>
          <a:ln>
            <a:noFill/>
          </a:ln>
          <a:effectLst/>
        </c:spPr>
      </c:pivotFmt>
      <c:pivotFmt>
        <c:idx val="169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70"/>
        <c:spPr>
          <a:solidFill>
            <a:schemeClr val="accent2"/>
          </a:solidFill>
          <a:ln>
            <a:noFill/>
          </a:ln>
          <a:effectLst/>
        </c:spPr>
      </c:pivotFmt>
      <c:pivotFmt>
        <c:idx val="171"/>
        <c:spPr>
          <a:solidFill>
            <a:schemeClr val="accent2"/>
          </a:solidFill>
          <a:ln>
            <a:noFill/>
          </a:ln>
          <a:effectLst/>
        </c:spPr>
      </c:pivotFmt>
      <c:pivotFmt>
        <c:idx val="172"/>
        <c:spPr>
          <a:solidFill>
            <a:schemeClr val="accent2"/>
          </a:solidFill>
          <a:ln>
            <a:noFill/>
          </a:ln>
          <a:effectLst/>
        </c:spPr>
      </c:pivotFmt>
      <c:pivotFmt>
        <c:idx val="173"/>
        <c:spPr>
          <a:solidFill>
            <a:schemeClr val="accent2"/>
          </a:solidFill>
          <a:ln>
            <a:noFill/>
          </a:ln>
          <a:effectLst/>
        </c:spPr>
      </c:pivotFmt>
      <c:pivotFmt>
        <c:idx val="174"/>
        <c:spPr>
          <a:solidFill>
            <a:schemeClr val="accent2"/>
          </a:solidFill>
          <a:ln>
            <a:noFill/>
          </a:ln>
          <a:effectLst/>
        </c:spPr>
      </c:pivotFmt>
      <c:pivotFmt>
        <c:idx val="175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76"/>
        <c:spPr>
          <a:solidFill>
            <a:schemeClr val="accent2"/>
          </a:solidFill>
          <a:ln>
            <a:noFill/>
          </a:ln>
          <a:effectLst/>
        </c:spPr>
      </c:pivotFmt>
      <c:pivotFmt>
        <c:idx val="177"/>
        <c:spPr>
          <a:solidFill>
            <a:schemeClr val="accent2"/>
          </a:solidFill>
          <a:ln>
            <a:noFill/>
          </a:ln>
          <a:effectLst/>
        </c:spPr>
      </c:pivotFmt>
      <c:pivotFmt>
        <c:idx val="178"/>
        <c:spPr>
          <a:solidFill>
            <a:schemeClr val="accent2"/>
          </a:solidFill>
          <a:ln>
            <a:noFill/>
          </a:ln>
          <a:effectLst/>
        </c:spPr>
      </c:pivotFmt>
      <c:pivotFmt>
        <c:idx val="179"/>
        <c:spPr>
          <a:solidFill>
            <a:schemeClr val="accent2"/>
          </a:solidFill>
          <a:ln>
            <a:noFill/>
          </a:ln>
          <a:effectLst/>
        </c:spPr>
      </c:pivotFmt>
      <c:pivotFmt>
        <c:idx val="180"/>
        <c:spPr>
          <a:solidFill>
            <a:schemeClr val="accent2"/>
          </a:solidFill>
          <a:ln>
            <a:noFill/>
          </a:ln>
          <a:effectLst/>
        </c:spPr>
      </c:pivotFmt>
      <c:pivotFmt>
        <c:idx val="181"/>
        <c:spPr>
          <a:solidFill>
            <a:schemeClr val="accent2"/>
          </a:solidFill>
          <a:ln>
            <a:noFill/>
          </a:ln>
          <a:effectLst/>
        </c:spPr>
      </c:pivotFmt>
      <c:pivotFmt>
        <c:idx val="182"/>
        <c:spPr>
          <a:solidFill>
            <a:schemeClr val="accent2"/>
          </a:solidFill>
          <a:ln>
            <a:noFill/>
          </a:ln>
          <a:effectLst/>
        </c:spPr>
      </c:pivotFmt>
      <c:pivotFmt>
        <c:idx val="183"/>
        <c:spPr>
          <a:solidFill>
            <a:schemeClr val="accent2"/>
          </a:solidFill>
          <a:ln>
            <a:noFill/>
          </a:ln>
          <a:effectLst/>
        </c:spPr>
      </c:pivotFmt>
      <c:pivotFmt>
        <c:idx val="184"/>
        <c:spPr>
          <a:solidFill>
            <a:schemeClr val="accent2"/>
          </a:solidFill>
          <a:ln>
            <a:noFill/>
          </a:ln>
          <a:effectLst/>
        </c:spPr>
      </c:pivotFmt>
      <c:pivotFmt>
        <c:idx val="185"/>
        <c:spPr>
          <a:solidFill>
            <a:schemeClr val="accent2"/>
          </a:solidFill>
          <a:ln>
            <a:noFill/>
          </a:ln>
          <a:effectLst/>
        </c:spPr>
      </c:pivotFmt>
      <c:pivotFmt>
        <c:idx val="186"/>
        <c:spPr>
          <a:solidFill>
            <a:schemeClr val="accent2"/>
          </a:solidFill>
          <a:ln>
            <a:noFill/>
          </a:ln>
          <a:effectLst/>
        </c:spPr>
      </c:pivotFmt>
      <c:pivotFmt>
        <c:idx val="187"/>
        <c:spPr>
          <a:solidFill>
            <a:schemeClr val="accent2"/>
          </a:solidFill>
          <a:ln>
            <a:noFill/>
          </a:ln>
          <a:effectLst/>
        </c:spPr>
      </c:pivotFmt>
      <c:pivotFmt>
        <c:idx val="188"/>
        <c:spPr>
          <a:solidFill>
            <a:schemeClr val="accent2"/>
          </a:solidFill>
          <a:ln>
            <a:noFill/>
          </a:ln>
          <a:effectLst/>
        </c:spPr>
      </c:pivotFmt>
      <c:pivotFmt>
        <c:idx val="189"/>
        <c:spPr>
          <a:solidFill>
            <a:schemeClr val="accent2"/>
          </a:solidFill>
          <a:ln>
            <a:noFill/>
          </a:ln>
          <a:effectLst/>
        </c:spPr>
      </c:pivotFmt>
      <c:pivotFmt>
        <c:idx val="190"/>
        <c:spPr>
          <a:solidFill>
            <a:schemeClr val="accent2"/>
          </a:solidFill>
          <a:ln>
            <a:noFill/>
          </a:ln>
          <a:effectLst/>
        </c:spPr>
      </c:pivotFmt>
      <c:pivotFmt>
        <c:idx val="191"/>
        <c:spPr>
          <a:solidFill>
            <a:schemeClr val="accent2"/>
          </a:solidFill>
          <a:ln>
            <a:noFill/>
          </a:ln>
          <a:effectLst/>
        </c:spPr>
      </c:pivotFmt>
      <c:pivotFmt>
        <c:idx val="192"/>
        <c:spPr>
          <a:solidFill>
            <a:schemeClr val="accent2"/>
          </a:solidFill>
          <a:ln>
            <a:noFill/>
          </a:ln>
          <a:effectLst/>
        </c:spPr>
      </c:pivotFmt>
      <c:pivotFmt>
        <c:idx val="193"/>
        <c:spPr>
          <a:solidFill>
            <a:schemeClr val="accent2"/>
          </a:solidFill>
          <a:ln>
            <a:noFill/>
          </a:ln>
          <a:effectLst/>
        </c:spPr>
      </c:pivotFmt>
      <c:pivotFmt>
        <c:idx val="194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195"/>
        <c:spPr>
          <a:solidFill>
            <a:schemeClr val="accent2"/>
          </a:solidFill>
          <a:ln>
            <a:noFill/>
          </a:ln>
          <a:effectLst/>
        </c:spPr>
      </c:pivotFmt>
      <c:pivotFmt>
        <c:idx val="196"/>
        <c:spPr>
          <a:solidFill>
            <a:schemeClr val="accent2"/>
          </a:solidFill>
          <a:ln>
            <a:noFill/>
          </a:ln>
          <a:effectLst/>
        </c:spPr>
      </c:pivotFmt>
      <c:pivotFmt>
        <c:idx val="197"/>
        <c:spPr>
          <a:solidFill>
            <a:schemeClr val="accent2"/>
          </a:solidFill>
          <a:ln>
            <a:noFill/>
          </a:ln>
          <a:effectLst/>
        </c:spPr>
      </c:pivotFmt>
      <c:pivotFmt>
        <c:idx val="198"/>
        <c:spPr>
          <a:solidFill>
            <a:schemeClr val="accent2"/>
          </a:solidFill>
          <a:ln>
            <a:noFill/>
          </a:ln>
          <a:effectLst/>
        </c:spPr>
      </c:pivotFmt>
      <c:pivotFmt>
        <c:idx val="199"/>
        <c:spPr>
          <a:solidFill>
            <a:schemeClr val="accent2"/>
          </a:solidFill>
          <a:ln>
            <a:noFill/>
          </a:ln>
          <a:effectLst/>
        </c:spPr>
      </c:pivotFmt>
      <c:pivotFmt>
        <c:idx val="200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01"/>
        <c:spPr>
          <a:solidFill>
            <a:schemeClr val="accent2"/>
          </a:solidFill>
          <a:ln>
            <a:noFill/>
          </a:ln>
          <a:effectLst/>
        </c:spPr>
      </c:pivotFmt>
      <c:pivotFmt>
        <c:idx val="202"/>
        <c:spPr>
          <a:solidFill>
            <a:schemeClr val="accent2"/>
          </a:solidFill>
          <a:ln>
            <a:noFill/>
          </a:ln>
          <a:effectLst/>
        </c:spPr>
      </c:pivotFmt>
      <c:pivotFmt>
        <c:idx val="203"/>
        <c:spPr>
          <a:solidFill>
            <a:schemeClr val="accent2"/>
          </a:solidFill>
          <a:ln>
            <a:noFill/>
          </a:ln>
          <a:effectLst/>
        </c:spPr>
      </c:pivotFmt>
      <c:pivotFmt>
        <c:idx val="204"/>
        <c:spPr>
          <a:solidFill>
            <a:schemeClr val="accent2"/>
          </a:solidFill>
          <a:ln>
            <a:noFill/>
          </a:ln>
          <a:effectLst/>
        </c:spPr>
      </c:pivotFmt>
      <c:pivotFmt>
        <c:idx val="205"/>
        <c:spPr>
          <a:solidFill>
            <a:schemeClr val="accent2"/>
          </a:solidFill>
          <a:ln>
            <a:noFill/>
          </a:ln>
          <a:effectLst/>
        </c:spPr>
      </c:pivotFmt>
      <c:pivotFmt>
        <c:idx val="206"/>
        <c:spPr>
          <a:solidFill>
            <a:schemeClr val="accent2"/>
          </a:solidFill>
          <a:ln>
            <a:noFill/>
          </a:ln>
          <a:effectLst/>
        </c:spPr>
      </c:pivotFmt>
      <c:pivotFmt>
        <c:idx val="207"/>
        <c:spPr>
          <a:solidFill>
            <a:schemeClr val="accent2"/>
          </a:solidFill>
          <a:ln>
            <a:noFill/>
          </a:ln>
          <a:effectLst/>
        </c:spPr>
      </c:pivotFmt>
      <c:pivotFmt>
        <c:idx val="208"/>
        <c:spPr>
          <a:solidFill>
            <a:schemeClr val="accent2"/>
          </a:solidFill>
          <a:ln>
            <a:noFill/>
          </a:ln>
          <a:effectLst/>
        </c:spPr>
      </c:pivotFmt>
      <c:pivotFmt>
        <c:idx val="209"/>
        <c:spPr>
          <a:solidFill>
            <a:schemeClr val="accent2"/>
          </a:solidFill>
          <a:ln>
            <a:noFill/>
          </a:ln>
          <a:effectLst/>
        </c:spPr>
      </c:pivotFmt>
      <c:pivotFmt>
        <c:idx val="210"/>
        <c:spPr>
          <a:solidFill>
            <a:schemeClr val="accent2"/>
          </a:solidFill>
          <a:ln>
            <a:noFill/>
          </a:ln>
          <a:effectLst/>
        </c:spPr>
      </c:pivotFmt>
      <c:pivotFmt>
        <c:idx val="211"/>
        <c:spPr>
          <a:solidFill>
            <a:schemeClr val="accent2"/>
          </a:solidFill>
          <a:ln>
            <a:noFill/>
          </a:ln>
          <a:effectLst/>
        </c:spPr>
      </c:pivotFmt>
      <c:pivotFmt>
        <c:idx val="212"/>
        <c:spPr>
          <a:solidFill>
            <a:schemeClr val="accent2"/>
          </a:solidFill>
          <a:ln>
            <a:noFill/>
          </a:ln>
          <a:effectLst/>
        </c:spPr>
      </c:pivotFmt>
      <c:pivotFmt>
        <c:idx val="213"/>
        <c:spPr>
          <a:solidFill>
            <a:schemeClr val="accent2"/>
          </a:solidFill>
          <a:ln>
            <a:noFill/>
          </a:ln>
          <a:effectLst/>
        </c:spPr>
      </c:pivotFmt>
      <c:pivotFmt>
        <c:idx val="214"/>
        <c:spPr>
          <a:solidFill>
            <a:schemeClr val="accent2"/>
          </a:solidFill>
          <a:ln>
            <a:noFill/>
          </a:ln>
          <a:effectLst/>
        </c:spPr>
      </c:pivotFmt>
      <c:pivotFmt>
        <c:idx val="215"/>
        <c:spPr>
          <a:solidFill>
            <a:schemeClr val="accent2"/>
          </a:solidFill>
          <a:ln>
            <a:noFill/>
          </a:ln>
          <a:effectLst/>
        </c:spPr>
      </c:pivotFmt>
      <c:pivotFmt>
        <c:idx val="216"/>
        <c:spPr>
          <a:solidFill>
            <a:schemeClr val="accent2"/>
          </a:solidFill>
          <a:ln>
            <a:noFill/>
          </a:ln>
          <a:effectLst/>
        </c:spPr>
      </c:pivotFmt>
      <c:pivotFmt>
        <c:idx val="217"/>
        <c:spPr>
          <a:solidFill>
            <a:schemeClr val="accent2"/>
          </a:solidFill>
          <a:ln>
            <a:noFill/>
          </a:ln>
          <a:effectLst/>
        </c:spPr>
      </c:pivotFmt>
      <c:pivotFmt>
        <c:idx val="218"/>
        <c:spPr>
          <a:solidFill>
            <a:schemeClr val="accent2"/>
          </a:solidFill>
          <a:ln>
            <a:noFill/>
          </a:ln>
          <a:effectLst/>
        </c:spPr>
      </c:pivotFmt>
      <c:pivotFmt>
        <c:idx val="219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20"/>
        <c:spPr>
          <a:solidFill>
            <a:schemeClr val="accent2"/>
          </a:solidFill>
          <a:ln>
            <a:noFill/>
          </a:ln>
          <a:effectLst/>
        </c:spPr>
      </c:pivotFmt>
      <c:pivotFmt>
        <c:idx val="221"/>
        <c:spPr>
          <a:solidFill>
            <a:schemeClr val="accent2"/>
          </a:solidFill>
          <a:ln>
            <a:noFill/>
          </a:ln>
          <a:effectLst/>
        </c:spPr>
      </c:pivotFmt>
      <c:pivotFmt>
        <c:idx val="222"/>
        <c:spPr>
          <a:solidFill>
            <a:schemeClr val="accent2"/>
          </a:solidFill>
          <a:ln>
            <a:noFill/>
          </a:ln>
          <a:effectLst/>
        </c:spPr>
      </c:pivotFmt>
      <c:pivotFmt>
        <c:idx val="223"/>
        <c:spPr>
          <a:solidFill>
            <a:schemeClr val="accent2"/>
          </a:solidFill>
          <a:ln>
            <a:noFill/>
          </a:ln>
          <a:effectLst/>
        </c:spPr>
      </c:pivotFmt>
      <c:pivotFmt>
        <c:idx val="224"/>
        <c:spPr>
          <a:solidFill>
            <a:schemeClr val="accent2"/>
          </a:solidFill>
          <a:ln>
            <a:noFill/>
          </a:ln>
          <a:effectLst/>
        </c:spPr>
      </c:pivotFmt>
      <c:pivotFmt>
        <c:idx val="225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26"/>
      </c:pivotFmt>
      <c:pivotFmt>
        <c:idx val="227"/>
      </c:pivotFmt>
      <c:pivotFmt>
        <c:idx val="228"/>
      </c:pivotFmt>
      <c:pivotFmt>
        <c:idx val="229"/>
      </c:pivotFmt>
      <c:pivotFmt>
        <c:idx val="230"/>
      </c:pivotFmt>
      <c:pivotFmt>
        <c:idx val="231"/>
      </c:pivotFmt>
      <c:pivotFmt>
        <c:idx val="232"/>
      </c:pivotFmt>
      <c:pivotFmt>
        <c:idx val="233"/>
      </c:pivotFmt>
      <c:pivotFmt>
        <c:idx val="234"/>
      </c:pivotFmt>
      <c:pivotFmt>
        <c:idx val="235"/>
      </c:pivotFmt>
      <c:pivotFmt>
        <c:idx val="236"/>
      </c:pivotFmt>
      <c:pivotFmt>
        <c:idx val="237"/>
      </c:pivotFmt>
      <c:pivotFmt>
        <c:idx val="238"/>
      </c:pivotFmt>
      <c:pivotFmt>
        <c:idx val="239"/>
      </c:pivotFmt>
      <c:pivotFmt>
        <c:idx val="240"/>
      </c:pivotFmt>
      <c:pivotFmt>
        <c:idx val="241"/>
      </c:pivotFmt>
      <c:pivotFmt>
        <c:idx val="242"/>
      </c:pivotFmt>
      <c:pivotFmt>
        <c:idx val="243"/>
      </c:pivotFmt>
      <c:pivotFmt>
        <c:idx val="244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45"/>
        <c:spPr>
          <a:solidFill>
            <a:schemeClr val="accent2"/>
          </a:solidFill>
          <a:ln>
            <a:noFill/>
          </a:ln>
          <a:effectLst/>
        </c:spPr>
      </c:pivotFmt>
      <c:pivotFmt>
        <c:idx val="246"/>
        <c:spPr>
          <a:solidFill>
            <a:schemeClr val="accent2"/>
          </a:solidFill>
          <a:ln>
            <a:noFill/>
          </a:ln>
          <a:effectLst/>
        </c:spPr>
      </c:pivotFmt>
      <c:pivotFmt>
        <c:idx val="247"/>
        <c:spPr>
          <a:solidFill>
            <a:schemeClr val="accent2"/>
          </a:solidFill>
          <a:ln>
            <a:noFill/>
          </a:ln>
          <a:effectLst/>
        </c:spPr>
      </c:pivotFmt>
      <c:pivotFmt>
        <c:idx val="248"/>
        <c:spPr>
          <a:solidFill>
            <a:schemeClr val="accent2"/>
          </a:solidFill>
          <a:ln>
            <a:noFill/>
          </a:ln>
          <a:effectLst/>
        </c:spPr>
      </c:pivotFmt>
      <c:pivotFmt>
        <c:idx val="249"/>
        <c:spPr>
          <a:solidFill>
            <a:schemeClr val="accent2"/>
          </a:solidFill>
          <a:ln>
            <a:noFill/>
          </a:ln>
          <a:effectLst/>
        </c:spPr>
      </c:pivotFmt>
      <c:pivotFmt>
        <c:idx val="25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2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3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4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5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6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7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8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59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2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3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4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5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6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7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8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69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2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7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7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7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7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74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</c:pivotFmt>
      <c:pivotFmt>
        <c:idx val="27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7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2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7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7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7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8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9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9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9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9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9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29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9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9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9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9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0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1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1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1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1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1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1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1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1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1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1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20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</c:pivotFmt>
      <c:pivotFmt>
        <c:idx val="32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2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2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2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2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2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2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2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2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3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4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4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4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4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4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4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46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</c:pivotFmt>
      <c:pivotFmt>
        <c:idx val="34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48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49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2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3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4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5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6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7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8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59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2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3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4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5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6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7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6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6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7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7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72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</c:pivotFmt>
      <c:pivotFmt>
        <c:idx val="37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7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7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7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7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7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7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8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9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9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9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9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9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9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9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9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398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</c:pivotFmt>
      <c:pivotFmt>
        <c:idx val="39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0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1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2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2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2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2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2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2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26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</c:pivotFmt>
      <c:pivotFmt>
        <c:idx val="42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28"/>
      </c:pivotFmt>
      <c:pivotFmt>
        <c:idx val="429"/>
      </c:pivotFmt>
      <c:pivotFmt>
        <c:idx val="430"/>
      </c:pivotFmt>
      <c:pivotFmt>
        <c:idx val="431"/>
      </c:pivotFmt>
      <c:pivotFmt>
        <c:idx val="432"/>
      </c:pivotFmt>
      <c:pivotFmt>
        <c:idx val="433"/>
      </c:pivotFmt>
      <c:pivotFmt>
        <c:idx val="434"/>
      </c:pivotFmt>
      <c:pivotFmt>
        <c:idx val="435"/>
      </c:pivotFmt>
      <c:pivotFmt>
        <c:idx val="436"/>
      </c:pivotFmt>
      <c:pivotFmt>
        <c:idx val="437"/>
      </c:pivotFmt>
      <c:pivotFmt>
        <c:idx val="438"/>
      </c:pivotFmt>
      <c:pivotFmt>
        <c:idx val="439"/>
      </c:pivotFmt>
      <c:pivotFmt>
        <c:idx val="440"/>
      </c:pivotFmt>
      <c:pivotFmt>
        <c:idx val="441"/>
      </c:pivotFmt>
      <c:pivotFmt>
        <c:idx val="442"/>
      </c:pivotFmt>
      <c:pivotFmt>
        <c:idx val="443"/>
      </c:pivotFmt>
      <c:pivotFmt>
        <c:idx val="444"/>
      </c:pivotFmt>
      <c:pivotFmt>
        <c:idx val="445"/>
      </c:pivotFmt>
      <c:pivotFmt>
        <c:idx val="446"/>
      </c:pivotFmt>
      <c:pivotFmt>
        <c:idx val="44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48"/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 rtl="0">
                <a:defRPr sz="12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44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5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5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5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</c:pivotFmt>
      <c:pivotFmt>
        <c:idx val="453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</c:pivotFmt>
      <c:pivotFmt>
        <c:idx val="45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5"/>
        <c:dLbl>
          <c:idx val="0"/>
          <c:layout>
            <c:manualLayout>
              <c:x val="-1.72791120590686E-2"/>
              <c:y val="-0.2011019822188011"/>
            </c:manualLayout>
          </c:layout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 rtl="0">
                <a:defRPr sz="12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5.4287885264600953E-2"/>
                  <c:h val="5.2907789600091668E-2"/>
                </c:manualLayout>
              </c15:layout>
            </c:ext>
          </c:extLst>
        </c:dLbl>
      </c:pivotFmt>
      <c:pivotFmt>
        <c:idx val="47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47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47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47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480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  <c:marker>
          <c:symbol val="none"/>
        </c:marker>
      </c:pivotFmt>
      <c:pivotFmt>
        <c:idx val="48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 rtl="0"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2"/>
        <c:dLbl>
          <c:idx val="0"/>
          <c:layout>
            <c:manualLayout>
              <c:x val="-1.72791120590686E-2"/>
              <c:y val="-0.2011019822188011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noAutofit/>
              </a:bodyPr>
              <a:lstStyle/>
              <a:p>
                <a:pPr rtl="0"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fld id="{995523FB-BD66-41DF-8A9E-C5D08010C191}" type="VALUE">
                  <a:rPr lang="en-150" sz="1200" b="0" i="0" u="none" strike="noStrike" kern="1200" baseline="0">
                    <a:solidFill>
                      <a:srgbClr val="ED7D31"/>
                    </a:solidFill>
                    <a:latin typeface="+mn-lt"/>
                    <a:ea typeface="+mn-ea"/>
                    <a:cs typeface="+mn-cs"/>
                  </a:rPr>
                  <a:pPr rtl="0">
                    <a:defRPr sz="12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fr-CH"/>
              </a:p>
            </c:rich>
          </c:tx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 rtl="0">
                <a:defRPr sz="1200" b="1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5.4287885264600953E-2"/>
                  <c:h val="5.2907789600091668E-2"/>
                </c:manualLayout>
              </c15:layout>
              <c15:dlblFieldTable/>
              <c15:showDataLabelsRange val="0"/>
            </c:ext>
          </c:extLst>
        </c:dLbl>
      </c:pivotFmt>
      <c:pivotFmt>
        <c:idx val="50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0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0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0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07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  <c:marker>
          <c:symbol val="none"/>
        </c:marker>
      </c:pivotFmt>
      <c:pivotFmt>
        <c:idx val="50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2.1433673076741325E-2"/>
              <c:y val="-0.2224576271186440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2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3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3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3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3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35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  <c:marker>
          <c:symbol val="none"/>
        </c:marker>
      </c:pivotFmt>
      <c:pivotFmt>
        <c:idx val="53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3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3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4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2.1433673076741325E-2"/>
              <c:y val="-0.2224576271186440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6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6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6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63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  <c:marker>
          <c:symbol val="none"/>
        </c:marker>
      </c:pivotFmt>
      <c:pivotFmt>
        <c:idx val="56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6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6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6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6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7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2.1433673076741325E-2"/>
              <c:y val="-0.2224576271186440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8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9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91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  <c:marker>
          <c:symbol val="none"/>
        </c:marker>
      </c:pivotFmt>
      <c:pivotFmt>
        <c:idx val="59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9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9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9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9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9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9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09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0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1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2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3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4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layout>
            <c:manualLayout>
              <c:x val="-2.1433673076741325E-2"/>
              <c:y val="-0.2224576271186440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5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6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7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8"/>
        <c:spPr>
          <a:solidFill>
            <a:schemeClr val="accent2"/>
          </a:solidFill>
          <a:ln w="158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619"/>
        <c:spPr>
          <a:solidFill>
            <a:schemeClr val="accent2"/>
          </a:solidFill>
          <a:ln w="15875" cap="rnd">
            <a:solidFill>
              <a:schemeClr val="accent2"/>
            </a:solidFill>
            <a:prstDash val="sysDot"/>
            <a:round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5.6666468644280245E-2"/>
          <c:y val="0.10718107733884959"/>
          <c:w val="0.92372788150843932"/>
          <c:h val="0.7426079617861272"/>
        </c:manualLayout>
      </c:layout>
      <c:lineChart>
        <c:grouping val="standard"/>
        <c:varyColors val="0"/>
        <c:ser>
          <c:idx val="0"/>
          <c:order val="0"/>
          <c:tx>
            <c:strRef>
              <c:f>'Total Exp.'!$B$3:$B$4</c:f>
              <c:strCache>
                <c:ptCount val="1"/>
                <c:pt idx="0">
                  <c:v>Total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1B-48CE-8281-63F90F1CF72B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1B-48CE-8281-63F90F1CF72B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1B-48CE-8281-63F90F1CF72B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641B-48CE-8281-63F90F1CF72B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641B-48CE-8281-63F90F1CF72B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641B-48CE-8281-63F90F1CF72B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641B-48CE-8281-63F90F1CF72B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641B-48CE-8281-63F90F1CF72B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641B-48CE-8281-63F90F1CF72B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641B-48CE-8281-63F90F1CF72B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641B-48CE-8281-63F90F1CF72B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641B-48CE-8281-63F90F1CF72B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641B-48CE-8281-63F90F1CF72B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641B-48CE-8281-63F90F1CF72B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641B-48CE-8281-63F90F1CF72B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641B-48CE-8281-63F90F1CF72B}"/>
              </c:ext>
            </c:extLst>
          </c:dPt>
          <c:dPt>
            <c:idx val="16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641B-48CE-8281-63F90F1CF72B}"/>
              </c:ext>
            </c:extLst>
          </c:dPt>
          <c:dPt>
            <c:idx val="17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641B-48CE-8281-63F90F1CF72B}"/>
              </c:ext>
            </c:extLst>
          </c:dPt>
          <c:dPt>
            <c:idx val="18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641B-48CE-8281-63F90F1CF72B}"/>
              </c:ext>
            </c:extLst>
          </c:dPt>
          <c:dPt>
            <c:idx val="19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641B-48CE-8281-63F90F1CF72B}"/>
              </c:ext>
            </c:extLst>
          </c:dPt>
          <c:dPt>
            <c:idx val="20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641B-48CE-8281-63F90F1CF72B}"/>
              </c:ext>
            </c:extLst>
          </c:dPt>
          <c:dPt>
            <c:idx val="21"/>
            <c:marker>
              <c:symbol val="none"/>
            </c:marker>
            <c:bubble3D val="0"/>
            <c:spPr>
              <a:ln w="158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641B-48CE-8281-63F90F1CF72B}"/>
              </c:ext>
            </c:extLst>
          </c:dPt>
          <c:dLbls>
            <c:dLbl>
              <c:idx val="21"/>
              <c:layout>
                <c:manualLayout>
                  <c:x val="-2.1433673076741325E-2"/>
                  <c:y val="-0.222457627118644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641B-48CE-8281-63F90F1CF7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5400" cap="flat" cmpd="sng" algn="ctr">
                      <a:solidFill>
                        <a:schemeClr val="accent2"/>
                      </a:solidFill>
                      <a:round/>
                      <a:headEnd type="triangle"/>
                      <a:tailEnd type="none"/>
                    </a:ln>
                    <a:effectLst/>
                  </c:spPr>
                </c15:leaderLines>
              </c:ext>
            </c:extLst>
          </c:dLbls>
          <c:cat>
            <c:strRef>
              <c:f>'Total Exp.'!$A$5:$A$26</c:f>
              <c:strCach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strCache>
            </c:strRef>
          </c:cat>
          <c:val>
            <c:numRef>
              <c:f>'Total Exp.'!$B$5:$B$26</c:f>
              <c:numCache>
                <c:formatCode>#,##0</c:formatCode>
                <c:ptCount val="22"/>
                <c:pt idx="0">
                  <c:v>596562940</c:v>
                </c:pt>
                <c:pt idx="1">
                  <c:v>651502265</c:v>
                </c:pt>
                <c:pt idx="2">
                  <c:v>677489237</c:v>
                </c:pt>
                <c:pt idx="3">
                  <c:v>804599102</c:v>
                </c:pt>
                <c:pt idx="4">
                  <c:v>993228166</c:v>
                </c:pt>
                <c:pt idx="5">
                  <c:v>1030381102</c:v>
                </c:pt>
                <c:pt idx="6">
                  <c:v>882046407</c:v>
                </c:pt>
                <c:pt idx="7">
                  <c:v>549176236</c:v>
                </c:pt>
                <c:pt idx="8">
                  <c:v>397367971</c:v>
                </c:pt>
                <c:pt idx="9">
                  <c:v>384785950</c:v>
                </c:pt>
                <c:pt idx="10">
                  <c:v>416597872</c:v>
                </c:pt>
                <c:pt idx="11">
                  <c:v>458075993</c:v>
                </c:pt>
                <c:pt idx="12">
                  <c:v>524242530</c:v>
                </c:pt>
                <c:pt idx="13">
                  <c:v>562693185</c:v>
                </c:pt>
                <c:pt idx="14">
                  <c:v>549965797</c:v>
                </c:pt>
                <c:pt idx="15">
                  <c:v>479474879</c:v>
                </c:pt>
                <c:pt idx="16">
                  <c:v>549536295</c:v>
                </c:pt>
                <c:pt idx="17">
                  <c:v>513803128.40961432</c:v>
                </c:pt>
                <c:pt idx="18">
                  <c:v>584586158.57372546</c:v>
                </c:pt>
                <c:pt idx="19">
                  <c:v>532373193.06427503</c:v>
                </c:pt>
                <c:pt idx="20">
                  <c:v>441455288.2620706</c:v>
                </c:pt>
                <c:pt idx="21">
                  <c:v>472498262.22898299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641B-48CE-8281-63F90F1CF72B}"/>
            </c:ext>
          </c:extLst>
        </c:ser>
        <c:ser>
          <c:idx val="1"/>
          <c:order val="1"/>
          <c:tx>
            <c:strRef>
              <c:f>'Total Exp.'!$C$3:$C$4</c:f>
              <c:strCache>
                <c:ptCount val="1"/>
                <c:pt idx="0">
                  <c:v>Utilities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'Total Exp.'!$A$5:$A$26</c:f>
              <c:strCach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strCache>
            </c:strRef>
          </c:cat>
          <c:val>
            <c:numRef>
              <c:f>'Total Exp.'!$C$5:$C$26</c:f>
              <c:numCache>
                <c:formatCode>#,##0</c:formatCode>
                <c:ptCount val="22"/>
                <c:pt idx="0">
                  <c:v>371339393</c:v>
                </c:pt>
                <c:pt idx="1">
                  <c:v>397850645</c:v>
                </c:pt>
                <c:pt idx="2">
                  <c:v>438884980</c:v>
                </c:pt>
                <c:pt idx="3">
                  <c:v>536532721</c:v>
                </c:pt>
                <c:pt idx="4">
                  <c:v>701324089</c:v>
                </c:pt>
                <c:pt idx="5">
                  <c:v>726894614</c:v>
                </c:pt>
                <c:pt idx="6">
                  <c:v>554049305</c:v>
                </c:pt>
                <c:pt idx="7">
                  <c:v>264137379</c:v>
                </c:pt>
                <c:pt idx="8">
                  <c:v>224929030</c:v>
                </c:pt>
                <c:pt idx="9">
                  <c:v>236423050</c:v>
                </c:pt>
                <c:pt idx="10">
                  <c:v>271091370</c:v>
                </c:pt>
                <c:pt idx="11">
                  <c:v>294102836</c:v>
                </c:pt>
                <c:pt idx="12">
                  <c:v>352236775</c:v>
                </c:pt>
                <c:pt idx="13">
                  <c:v>351567741</c:v>
                </c:pt>
                <c:pt idx="14">
                  <c:v>329242703</c:v>
                </c:pt>
                <c:pt idx="15">
                  <c:v>297504934</c:v>
                </c:pt>
                <c:pt idx="16">
                  <c:v>347078946</c:v>
                </c:pt>
                <c:pt idx="17">
                  <c:v>330860548.40961432</c:v>
                </c:pt>
                <c:pt idx="18">
                  <c:v>379973978.8400045</c:v>
                </c:pt>
                <c:pt idx="19">
                  <c:v>317504397.56231678</c:v>
                </c:pt>
                <c:pt idx="20">
                  <c:v>264644590.63130295</c:v>
                </c:pt>
                <c:pt idx="21">
                  <c:v>292998933.60184956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641B-48CE-8281-63F90F1CF72B}"/>
            </c:ext>
          </c:extLst>
        </c:ser>
        <c:ser>
          <c:idx val="2"/>
          <c:order val="2"/>
          <c:tx>
            <c:strRef>
              <c:f>'Total Exp.'!$D$3:$D$4</c:f>
              <c:strCache>
                <c:ptCount val="1"/>
                <c:pt idx="0">
                  <c:v>Supplies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'Total Exp.'!$A$5:$A$26</c:f>
              <c:strCach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strCache>
            </c:strRef>
          </c:cat>
          <c:val>
            <c:numRef>
              <c:f>'Total Exp.'!$D$5:$D$26</c:f>
              <c:numCache>
                <c:formatCode>#,##0</c:formatCode>
                <c:ptCount val="22"/>
                <c:pt idx="0">
                  <c:v>371339393</c:v>
                </c:pt>
                <c:pt idx="1">
                  <c:v>397850645</c:v>
                </c:pt>
                <c:pt idx="2">
                  <c:v>438884980</c:v>
                </c:pt>
                <c:pt idx="3">
                  <c:v>536532721</c:v>
                </c:pt>
                <c:pt idx="4">
                  <c:v>701324089</c:v>
                </c:pt>
                <c:pt idx="5">
                  <c:v>726894614</c:v>
                </c:pt>
                <c:pt idx="6">
                  <c:v>554049305</c:v>
                </c:pt>
                <c:pt idx="7">
                  <c:v>264137379</c:v>
                </c:pt>
                <c:pt idx="8">
                  <c:v>224929030</c:v>
                </c:pt>
                <c:pt idx="9">
                  <c:v>236423050</c:v>
                </c:pt>
                <c:pt idx="10">
                  <c:v>271091370</c:v>
                </c:pt>
                <c:pt idx="11">
                  <c:v>294102836</c:v>
                </c:pt>
                <c:pt idx="12">
                  <c:v>352236775</c:v>
                </c:pt>
                <c:pt idx="13">
                  <c:v>351567741</c:v>
                </c:pt>
                <c:pt idx="14">
                  <c:v>329242703</c:v>
                </c:pt>
                <c:pt idx="15">
                  <c:v>297504934</c:v>
                </c:pt>
                <c:pt idx="16">
                  <c:v>342222700</c:v>
                </c:pt>
                <c:pt idx="17">
                  <c:v>265953258.24961436</c:v>
                </c:pt>
                <c:pt idx="18">
                  <c:v>307250689.59005803</c:v>
                </c:pt>
                <c:pt idx="19">
                  <c:v>287578535.08231699</c:v>
                </c:pt>
                <c:pt idx="20">
                  <c:v>234992398.491303</c:v>
                </c:pt>
                <c:pt idx="21">
                  <c:v>229278705.33184999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641B-48CE-8281-63F90F1CF72B}"/>
            </c:ext>
          </c:extLst>
        </c:ser>
        <c:ser>
          <c:idx val="3"/>
          <c:order val="3"/>
          <c:tx>
            <c:strRef>
              <c:f>'Total Exp.'!$E$3:$E$4</c:f>
              <c:strCache>
                <c:ptCount val="1"/>
                <c:pt idx="0">
                  <c:v>Services</c:v>
                </c:pt>
              </c:strCache>
            </c:strRef>
          </c:tx>
          <c:spPr>
            <a:ln w="158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'Total Exp.'!$A$5:$A$26</c:f>
              <c:strCach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strCache>
            </c:strRef>
          </c:cat>
          <c:val>
            <c:numRef>
              <c:f>'Total Exp.'!$E$5:$E$26</c:f>
              <c:numCache>
                <c:formatCode>#,##0</c:formatCode>
                <c:ptCount val="22"/>
                <c:pt idx="0">
                  <c:v>157959972</c:v>
                </c:pt>
                <c:pt idx="1">
                  <c:v>172196998</c:v>
                </c:pt>
                <c:pt idx="2">
                  <c:v>138170803</c:v>
                </c:pt>
                <c:pt idx="3">
                  <c:v>151150390</c:v>
                </c:pt>
                <c:pt idx="4">
                  <c:v>171871167</c:v>
                </c:pt>
                <c:pt idx="5">
                  <c:v>171124369</c:v>
                </c:pt>
                <c:pt idx="6">
                  <c:v>199763560</c:v>
                </c:pt>
                <c:pt idx="7">
                  <c:v>181324485</c:v>
                </c:pt>
                <c:pt idx="8">
                  <c:v>108509000</c:v>
                </c:pt>
                <c:pt idx="9">
                  <c:v>105747000</c:v>
                </c:pt>
                <c:pt idx="10">
                  <c:v>106663000</c:v>
                </c:pt>
                <c:pt idx="11">
                  <c:v>122164271</c:v>
                </c:pt>
                <c:pt idx="12">
                  <c:v>130558377</c:v>
                </c:pt>
                <c:pt idx="13">
                  <c:v>166390502</c:v>
                </c:pt>
                <c:pt idx="14">
                  <c:v>159408925</c:v>
                </c:pt>
                <c:pt idx="15">
                  <c:v>126378183</c:v>
                </c:pt>
                <c:pt idx="16">
                  <c:v>147272122</c:v>
                </c:pt>
                <c:pt idx="17">
                  <c:v>142731742</c:v>
                </c:pt>
                <c:pt idx="18">
                  <c:v>146758912.52371499</c:v>
                </c:pt>
                <c:pt idx="19">
                  <c:v>167528496.05199999</c:v>
                </c:pt>
                <c:pt idx="20">
                  <c:v>131216676.397157</c:v>
                </c:pt>
                <c:pt idx="21">
                  <c:v>133357502.449983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641B-48CE-8281-63F90F1CF72B}"/>
            </c:ext>
          </c:extLst>
        </c:ser>
        <c:ser>
          <c:idx val="4"/>
          <c:order val="4"/>
          <c:tx>
            <c:strRef>
              <c:f>'Total Exp.'!$F$3:$F$4</c:f>
              <c:strCache>
                <c:ptCount val="1"/>
                <c:pt idx="0">
                  <c:v>Teams</c:v>
                </c:pt>
              </c:strCache>
            </c:strRef>
          </c:tx>
          <c:spPr>
            <a:ln w="158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'Total Exp.'!$A$5:$A$26</c:f>
              <c:strCach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strCache>
            </c:strRef>
          </c:cat>
          <c:val>
            <c:numRef>
              <c:f>'Total Exp.'!$F$5:$F$26</c:f>
              <c:numCache>
                <c:formatCode>#,##0</c:formatCode>
                <c:ptCount val="22"/>
                <c:pt idx="0">
                  <c:v>67263575</c:v>
                </c:pt>
                <c:pt idx="1">
                  <c:v>81454622</c:v>
                </c:pt>
                <c:pt idx="2">
                  <c:v>100433454</c:v>
                </c:pt>
                <c:pt idx="3">
                  <c:v>116915991</c:v>
                </c:pt>
                <c:pt idx="4">
                  <c:v>120032910</c:v>
                </c:pt>
                <c:pt idx="5">
                  <c:v>132362119</c:v>
                </c:pt>
                <c:pt idx="6">
                  <c:v>128233542</c:v>
                </c:pt>
                <c:pt idx="7">
                  <c:v>103714372</c:v>
                </c:pt>
                <c:pt idx="8">
                  <c:v>63929941</c:v>
                </c:pt>
                <c:pt idx="9">
                  <c:v>42615900</c:v>
                </c:pt>
                <c:pt idx="10">
                  <c:v>38843502</c:v>
                </c:pt>
                <c:pt idx="11">
                  <c:v>41808886</c:v>
                </c:pt>
                <c:pt idx="12">
                  <c:v>41447378</c:v>
                </c:pt>
                <c:pt idx="13">
                  <c:v>44734942</c:v>
                </c:pt>
                <c:pt idx="14">
                  <c:v>61314169</c:v>
                </c:pt>
                <c:pt idx="15">
                  <c:v>55591762</c:v>
                </c:pt>
                <c:pt idx="16">
                  <c:v>55185227</c:v>
                </c:pt>
                <c:pt idx="17">
                  <c:v>40210838</c:v>
                </c:pt>
                <c:pt idx="18">
                  <c:v>57853267.210005999</c:v>
                </c:pt>
                <c:pt idx="19">
                  <c:v>47340299.449958265</c:v>
                </c:pt>
                <c:pt idx="20">
                  <c:v>45594021.233610645</c:v>
                </c:pt>
                <c:pt idx="21">
                  <c:v>46141826.177150436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641B-48CE-8281-63F90F1CF72B}"/>
            </c:ext>
          </c:extLst>
        </c:ser>
        <c:ser>
          <c:idx val="5"/>
          <c:order val="5"/>
          <c:tx>
            <c:strRef>
              <c:f>'Total Exp.'!$G$3:$G$4</c:f>
              <c:strCache>
                <c:ptCount val="1"/>
                <c:pt idx="0">
                  <c:v>Long-term average</c:v>
                </c:pt>
              </c:strCache>
            </c:strRef>
          </c:tx>
          <c:spPr>
            <a:ln w="15875" cap="rnd">
              <a:solidFill>
                <a:schemeClr val="accent6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'Total Exp.'!$A$5:$A$26</c:f>
              <c:strCach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strCache>
            </c:strRef>
          </c:cat>
          <c:val>
            <c:numRef>
              <c:f>'Total Exp.'!$G$5:$G$26</c:f>
              <c:numCache>
                <c:formatCode>#,##0</c:formatCode>
                <c:ptCount val="22"/>
                <c:pt idx="0">
                  <c:v>500000000</c:v>
                </c:pt>
                <c:pt idx="1">
                  <c:v>500000000</c:v>
                </c:pt>
                <c:pt idx="2">
                  <c:v>500000000</c:v>
                </c:pt>
                <c:pt idx="3">
                  <c:v>500000000</c:v>
                </c:pt>
                <c:pt idx="4">
                  <c:v>500000000</c:v>
                </c:pt>
                <c:pt idx="5">
                  <c:v>500000000</c:v>
                </c:pt>
                <c:pt idx="6">
                  <c:v>500000000</c:v>
                </c:pt>
                <c:pt idx="7">
                  <c:v>500000000</c:v>
                </c:pt>
                <c:pt idx="8">
                  <c:v>500000000</c:v>
                </c:pt>
                <c:pt idx="9">
                  <c:v>500000000</c:v>
                </c:pt>
                <c:pt idx="10">
                  <c:v>500000000</c:v>
                </c:pt>
                <c:pt idx="11">
                  <c:v>500000000</c:v>
                </c:pt>
                <c:pt idx="12">
                  <c:v>500000000</c:v>
                </c:pt>
                <c:pt idx="13">
                  <c:v>500000000</c:v>
                </c:pt>
                <c:pt idx="14">
                  <c:v>500000000</c:v>
                </c:pt>
                <c:pt idx="15">
                  <c:v>500000000</c:v>
                </c:pt>
                <c:pt idx="16">
                  <c:v>500000000</c:v>
                </c:pt>
                <c:pt idx="17">
                  <c:v>500000000</c:v>
                </c:pt>
                <c:pt idx="18">
                  <c:v>500000000</c:v>
                </c:pt>
                <c:pt idx="19">
                  <c:v>500000000</c:v>
                </c:pt>
                <c:pt idx="20">
                  <c:v>500000000</c:v>
                </c:pt>
                <c:pt idx="21">
                  <c:v>500000000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641B-48CE-8281-63F90F1CF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93346160"/>
        <c:axId val="793348128"/>
      </c:lineChart>
      <c:catAx>
        <c:axId val="793346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rtl="0"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1314311709337102"/>
              <c:y val="0.890918635170603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rtl="0"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3348128"/>
        <c:crosses val="autoZero"/>
        <c:auto val="1"/>
        <c:lblAlgn val="ctr"/>
        <c:lblOffset val="100"/>
        <c:noMultiLvlLbl val="0"/>
      </c:catAx>
      <c:valAx>
        <c:axId val="7933481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3346160"/>
        <c:crosses val="autoZero"/>
        <c:crossBetween val="between"/>
        <c:majorUnit val="100000000"/>
        <c:minorUnit val="50000000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 rtl="0"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 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 rtl="0"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864271370022911E-2"/>
          <c:y val="0.9484031124114547"/>
          <c:w val="0.93387362143658481"/>
          <c:h val="3.87629440210648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CBB72EAA-2733-D14F-950A-8F4240385864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D4DD062E-52F7-A14D-A443-1F385478444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6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riguarda</a:t>
            </a:r>
            <a:r>
              <a:rPr lang="en-US" dirty="0" smtClean="0"/>
              <a:t> </a:t>
            </a:r>
            <a:r>
              <a:rPr lang="en-US" dirty="0" err="1" smtClean="0"/>
              <a:t>l’Ingenieria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elettrica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magneti</a:t>
            </a:r>
            <a:r>
              <a:rPr lang="en-US" baseline="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Trasformatori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Quadri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elettrici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Cavi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Alimentazioni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elettriche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28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Oltretutto</a:t>
            </a:r>
            <a:r>
              <a:rPr lang="en-US" dirty="0" smtClean="0"/>
              <a:t>, se </a:t>
            </a:r>
            <a:r>
              <a:rPr lang="en-US" dirty="0" err="1" smtClean="0"/>
              <a:t>guardiamo</a:t>
            </a:r>
            <a:r>
              <a:rPr lang="en-US" dirty="0" smtClean="0"/>
              <a:t> un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acquistiamo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materiale</a:t>
            </a:r>
            <a:r>
              <a:rPr lang="en-US" dirty="0" smtClean="0"/>
              <a:t> IT, </a:t>
            </a:r>
            <a:r>
              <a:rPr lang="en-US" dirty="0" err="1" smtClean="0"/>
              <a:t>abbiamo</a:t>
            </a:r>
            <a:r>
              <a:rPr lang="en-US" dirty="0" smtClean="0"/>
              <a:t> </a:t>
            </a:r>
            <a:r>
              <a:rPr lang="en-US" dirty="0" err="1" smtClean="0"/>
              <a:t>bisogno</a:t>
            </a:r>
            <a:r>
              <a:rPr lang="en-US" dirty="0" smtClean="0"/>
              <a:t> </a:t>
            </a:r>
            <a:r>
              <a:rPr lang="en-US" dirty="0" smtClean="0"/>
              <a:t>di: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Sistemi</a:t>
            </a:r>
            <a:r>
              <a:rPr lang="en-US" dirty="0" smtClean="0"/>
              <a:t> di </a:t>
            </a:r>
            <a:r>
              <a:rPr lang="en-US" dirty="0" err="1" smtClean="0"/>
              <a:t>calcolo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Servers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Software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Apparecchiature</a:t>
            </a:r>
            <a:r>
              <a:rPr lang="en-US" dirty="0" smtClean="0"/>
              <a:t> </a:t>
            </a:r>
            <a:r>
              <a:rPr lang="en-US" dirty="0" err="1" smtClean="0"/>
              <a:t>informatiche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ecc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82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proposito</a:t>
            </a:r>
            <a:r>
              <a:rPr lang="en-US" dirty="0" smtClean="0"/>
              <a:t> </a:t>
            </a:r>
            <a:r>
              <a:rPr lang="en-US" dirty="0" err="1" smtClean="0"/>
              <a:t>dell’ingenieria</a:t>
            </a:r>
            <a:r>
              <a:rPr lang="en-US" dirty="0" smtClean="0"/>
              <a:t> </a:t>
            </a:r>
            <a:r>
              <a:rPr lang="en-US" dirty="0" err="1" smtClean="0"/>
              <a:t>meccanica</a:t>
            </a:r>
            <a:r>
              <a:rPr lang="en-US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Servizi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lavorazione</a:t>
            </a:r>
            <a:r>
              <a:rPr lang="en-US" baseline="0" dirty="0" smtClean="0"/>
              <a:t> e di </a:t>
            </a:r>
            <a:r>
              <a:rPr lang="en-US" baseline="0" dirty="0" err="1" smtClean="0"/>
              <a:t>saldatura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Tecniche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fabbricazione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specifiche</a:t>
            </a:r>
            <a:r>
              <a:rPr lang="en-US" baseline="0" dirty="0" smtClean="0"/>
              <a:t>, per </a:t>
            </a:r>
            <a:r>
              <a:rPr lang="en-US" baseline="0" dirty="0" err="1" smtClean="0"/>
              <a:t>esempio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materiale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composito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Materie</a:t>
            </a:r>
            <a:r>
              <a:rPr lang="en-US" baseline="0" dirty="0" smtClean="0"/>
              <a:t> prime, </a:t>
            </a:r>
            <a:r>
              <a:rPr lang="en-US" baseline="0" dirty="0" err="1" smtClean="0"/>
              <a:t>tubi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lamiere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Servizi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d’ingeniera</a:t>
            </a:r>
            <a:r>
              <a:rPr lang="en-US" baseline="0" dirty="0" smtClean="0"/>
              <a:t> e di test offsite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39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Peraltro</a:t>
            </a:r>
            <a:r>
              <a:rPr lang="fr-CH" dirty="0" smtClean="0"/>
              <a:t>, </a:t>
            </a:r>
            <a:r>
              <a:rPr lang="fr-CH" dirty="0" err="1" smtClean="0"/>
              <a:t>riguardo</a:t>
            </a:r>
            <a:r>
              <a:rPr lang="fr-CH" dirty="0" smtClean="0"/>
              <a:t> </a:t>
            </a:r>
            <a:r>
              <a:rPr lang="fr-CH" dirty="0" err="1" smtClean="0"/>
              <a:t>all’Elettronica</a:t>
            </a:r>
            <a:r>
              <a:rPr lang="fr-CH" dirty="0" smtClean="0"/>
              <a:t> e </a:t>
            </a:r>
            <a:r>
              <a:rPr lang="fr-CH" dirty="0" err="1" smtClean="0"/>
              <a:t>materiale</a:t>
            </a:r>
            <a:r>
              <a:rPr lang="fr-CH" dirty="0" smtClean="0"/>
              <a:t> di </a:t>
            </a:r>
            <a:r>
              <a:rPr lang="fr-CH" dirty="0" err="1" smtClean="0"/>
              <a:t>radiofrequenza</a:t>
            </a:r>
            <a:r>
              <a:rPr lang="fr-CH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fr-CH" dirty="0" err="1" smtClean="0"/>
              <a:t>Diversi</a:t>
            </a:r>
            <a:r>
              <a:rPr lang="fr-CH" dirty="0" smtClean="0"/>
              <a:t> </a:t>
            </a:r>
            <a:r>
              <a:rPr lang="fr-CH" dirty="0" err="1" smtClean="0"/>
              <a:t>componeti</a:t>
            </a:r>
            <a:r>
              <a:rPr lang="fr-CH" baseline="0" dirty="0" smtClean="0"/>
              <a:t> </a:t>
            </a:r>
            <a:r>
              <a:rPr lang="fr-CH" baseline="0" dirty="0" err="1" smtClean="0"/>
              <a:t>elettronici</a:t>
            </a:r>
            <a:endParaRPr lang="fr-CH" baseline="0" dirty="0" smtClean="0"/>
          </a:p>
          <a:p>
            <a:pPr marL="171450" indent="-171450">
              <a:buFontTx/>
              <a:buChar char="-"/>
            </a:pPr>
            <a:r>
              <a:rPr lang="fr-CH" baseline="0" dirty="0" err="1" smtClean="0"/>
              <a:t>PCBs</a:t>
            </a:r>
            <a:r>
              <a:rPr lang="fr-CH" baseline="0" dirty="0" smtClean="0"/>
              <a:t> e </a:t>
            </a:r>
            <a:r>
              <a:rPr lang="fr-CH" baseline="0" dirty="0" err="1" smtClean="0"/>
              <a:t>servizi</a:t>
            </a:r>
            <a:r>
              <a:rPr lang="fr-CH" baseline="0" dirty="0" smtClean="0"/>
              <a:t> di </a:t>
            </a:r>
            <a:r>
              <a:rPr lang="fr-CH" baseline="0" dirty="0" err="1" smtClean="0"/>
              <a:t>assemblaggio</a:t>
            </a:r>
            <a:endParaRPr lang="fr-CH" baseline="0" dirty="0" smtClean="0"/>
          </a:p>
          <a:p>
            <a:pPr marL="171450" indent="-171450">
              <a:buFontTx/>
              <a:buChar char="-"/>
            </a:pPr>
            <a:r>
              <a:rPr lang="fr-CH" baseline="0" dirty="0" err="1" smtClean="0"/>
              <a:t>Alimentazioni</a:t>
            </a:r>
            <a:r>
              <a:rPr lang="fr-CH" baseline="0" dirty="0" smtClean="0"/>
              <a:t> di bassa </a:t>
            </a:r>
            <a:r>
              <a:rPr lang="fr-CH" baseline="0" dirty="0" err="1" smtClean="0"/>
              <a:t>ed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alta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tensione</a:t>
            </a:r>
            <a:r>
              <a:rPr lang="fr-CH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fr-CH" baseline="0" dirty="0" err="1" smtClean="0"/>
              <a:t>Sistemi</a:t>
            </a:r>
            <a:r>
              <a:rPr lang="fr-CH" baseline="0" dirty="0" smtClean="0"/>
              <a:t> di </a:t>
            </a:r>
            <a:r>
              <a:rPr lang="fr-CH" baseline="0" dirty="0" err="1" smtClean="0"/>
              <a:t>radiofrequenza</a:t>
            </a:r>
            <a:endParaRPr lang="fr-CH" baseline="0" dirty="0" smtClean="0"/>
          </a:p>
          <a:p>
            <a:pPr marL="171450" indent="-171450">
              <a:buFontTx/>
              <a:buChar char="-"/>
            </a:pPr>
            <a:r>
              <a:rPr lang="fr-CH" baseline="0" dirty="0" err="1" smtClean="0"/>
              <a:t>Amplificatori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7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Inoltre</a:t>
            </a:r>
            <a:r>
              <a:rPr lang="en-US" dirty="0" smtClean="0"/>
              <a:t>….</a:t>
            </a:r>
          </a:p>
          <a:p>
            <a:endParaRPr lang="en-US" dirty="0" smtClean="0"/>
          </a:p>
          <a:p>
            <a:r>
              <a:rPr lang="en-US" dirty="0" err="1" smtClean="0"/>
              <a:t>Materiale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criogenia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vuoto</a:t>
            </a:r>
            <a:endParaRPr lang="en-US" baseline="0" dirty="0" smtClean="0"/>
          </a:p>
          <a:p>
            <a:r>
              <a:rPr lang="en-US" baseline="0" dirty="0" err="1" smtClean="0"/>
              <a:t>Ottica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fotonica</a:t>
            </a:r>
            <a:endParaRPr lang="en-US" baseline="0" dirty="0" smtClean="0"/>
          </a:p>
          <a:p>
            <a:r>
              <a:rPr lang="en-US" baseline="0" dirty="0" err="1" smtClean="0"/>
              <a:t>Rivelatori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particelle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fotoni</a:t>
            </a:r>
            <a:endParaRPr lang="en-US" baseline="0" dirty="0" smtClean="0"/>
          </a:p>
          <a:p>
            <a:r>
              <a:rPr lang="en-US" baseline="0" dirty="0" err="1" smtClean="0"/>
              <a:t>Materiale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trasporto</a:t>
            </a:r>
            <a:r>
              <a:rPr lang="en-US" baseline="0" dirty="0" smtClean="0"/>
              <a:t>, di </a:t>
            </a:r>
            <a:r>
              <a:rPr lang="en-US" baseline="0" dirty="0" err="1" smtClean="0"/>
              <a:t>ufficio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+ </a:t>
            </a:r>
            <a:r>
              <a:rPr lang="en-US" baseline="0" dirty="0" err="1" smtClean="0"/>
              <a:t>Servizi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industriali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sito</a:t>
            </a:r>
            <a:r>
              <a:rPr lang="en-US" baseline="0" dirty="0" smtClean="0"/>
              <a:t> del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77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76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81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53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 smtClean="0"/>
              <a:t>Le gare d’</a:t>
            </a:r>
            <a:r>
              <a:rPr lang="fr-CH" dirty="0" err="1" smtClean="0"/>
              <a:t>appalto</a:t>
            </a:r>
            <a:r>
              <a:rPr lang="fr-CH" dirty="0" smtClean="0"/>
              <a:t> </a:t>
            </a:r>
            <a:r>
              <a:rPr lang="fr-CH" dirty="0" err="1" smtClean="0"/>
              <a:t>del</a:t>
            </a:r>
            <a:r>
              <a:rPr lang="fr-CH" dirty="0" smtClean="0"/>
              <a:t> CERN si </a:t>
            </a:r>
            <a:r>
              <a:rPr lang="fr-CH" dirty="0" err="1" smtClean="0"/>
              <a:t>dividono</a:t>
            </a:r>
            <a:r>
              <a:rPr lang="fr-CH" dirty="0" smtClean="0"/>
              <a:t> in due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fasi</a:t>
            </a:r>
            <a:r>
              <a:rPr lang="fr-CH" baseline="0" dirty="0" smtClean="0"/>
              <a:t>. La prima si </a:t>
            </a:r>
            <a:r>
              <a:rPr lang="fr-CH" baseline="0" dirty="0" err="1" smtClean="0"/>
              <a:t>chiama</a:t>
            </a:r>
            <a:r>
              <a:rPr lang="fr-CH" baseline="0" dirty="0" smtClean="0"/>
              <a:t> il </a:t>
            </a:r>
            <a:r>
              <a:rPr lang="fr-CH" baseline="0" dirty="0" err="1" smtClean="0"/>
              <a:t>sondaggio</a:t>
            </a:r>
            <a:r>
              <a:rPr lang="fr-CH" baseline="0" dirty="0" smtClean="0"/>
              <a:t> di mercato (</a:t>
            </a:r>
            <a:r>
              <a:rPr lang="fr-CH" baseline="0" dirty="0" err="1" smtClean="0"/>
              <a:t>Market</a:t>
            </a:r>
            <a:r>
              <a:rPr lang="fr-CH" baseline="0" dirty="0" smtClean="0"/>
              <a:t> Survey), </a:t>
            </a:r>
            <a:r>
              <a:rPr lang="fr-CH" baseline="0" dirty="0" err="1" smtClean="0"/>
              <a:t>che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viene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seguito</a:t>
            </a:r>
            <a:r>
              <a:rPr lang="fr-CH" baseline="0" dirty="0" smtClean="0"/>
              <a:t> dalla gara d’</a:t>
            </a:r>
            <a:r>
              <a:rPr lang="fr-CH" baseline="0" dirty="0" err="1" smtClean="0"/>
              <a:t>appalto</a:t>
            </a:r>
            <a:r>
              <a:rPr lang="fr-CH" baseline="0" dirty="0" smtClean="0"/>
              <a:t>.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49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03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Per </a:t>
            </a:r>
            <a:r>
              <a:rPr lang="en-GB" dirty="0" err="1" smtClean="0"/>
              <a:t>quanto</a:t>
            </a:r>
            <a:r>
              <a:rPr lang="en-GB" dirty="0" smtClean="0"/>
              <a:t> </a:t>
            </a:r>
            <a:r>
              <a:rPr lang="en-GB" dirty="0" err="1" smtClean="0"/>
              <a:t>riguarda</a:t>
            </a:r>
            <a:r>
              <a:rPr lang="en-GB" dirty="0" smtClean="0"/>
              <a:t> </a:t>
            </a:r>
            <a:r>
              <a:rPr lang="en-GB" dirty="0" err="1" smtClean="0"/>
              <a:t>l’agenda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presentazione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Inanzitutto</a:t>
            </a:r>
            <a:r>
              <a:rPr lang="en-GB" dirty="0" smtClean="0"/>
              <a:t>,</a:t>
            </a:r>
            <a:r>
              <a:rPr lang="en-GB" baseline="0" dirty="0" smtClean="0"/>
              <a:t> faro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piccola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introduzione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presentero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qualche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statistiche</a:t>
            </a:r>
            <a:r>
              <a:rPr lang="en-GB" baseline="0" dirty="0" smtClean="0"/>
              <a:t> e le </a:t>
            </a:r>
            <a:r>
              <a:rPr lang="en-GB" baseline="0" dirty="0" err="1" smtClean="0"/>
              <a:t>regole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applicabile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nostre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gare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d’appalto</a:t>
            </a:r>
            <a:r>
              <a:rPr lang="en-GB" baseline="0" dirty="0" smtClean="0"/>
              <a:t>.</a:t>
            </a:r>
          </a:p>
          <a:p>
            <a:r>
              <a:rPr lang="en-GB" baseline="0" dirty="0" err="1" smtClean="0"/>
              <a:t>Dopo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presentero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qualche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sul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impatto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colaborazione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CERN e vi </a:t>
            </a:r>
            <a:r>
              <a:rPr lang="en-GB" baseline="0" dirty="0" err="1" smtClean="0"/>
              <a:t>invitero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visitare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nostro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sito</a:t>
            </a:r>
            <a:r>
              <a:rPr lang="en-GB" baseline="0" dirty="0" smtClean="0"/>
              <a:t> web.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75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Ratio = </a:t>
            </a:r>
            <a:r>
              <a:rPr lang="fr-CH" dirty="0" err="1" smtClean="0"/>
              <a:t>rapporto</a:t>
            </a:r>
            <a:endParaRPr lang="fr-CH" dirty="0" smtClean="0"/>
          </a:p>
          <a:p>
            <a:endParaRPr lang="fr-CH" dirty="0" smtClean="0"/>
          </a:p>
          <a:p>
            <a:r>
              <a:rPr lang="fr-CH" dirty="0" err="1" smtClean="0"/>
              <a:t>Questa</a:t>
            </a:r>
            <a:r>
              <a:rPr lang="fr-CH" baseline="0" dirty="0" smtClean="0"/>
              <a:t> </a:t>
            </a:r>
            <a:r>
              <a:rPr lang="fr-CH" baseline="0" dirty="0" err="1" smtClean="0"/>
              <a:t>definizione</a:t>
            </a:r>
            <a:r>
              <a:rPr lang="fr-CH" baseline="0" dirty="0" smtClean="0"/>
              <a:t> ci da un </a:t>
            </a:r>
            <a:r>
              <a:rPr lang="fr-CH" baseline="0" dirty="0" err="1" smtClean="0"/>
              <a:t>rapporto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annuale</a:t>
            </a:r>
            <a:r>
              <a:rPr lang="fr-CH" baseline="0" dirty="0" smtClean="0"/>
              <a:t> per </a:t>
            </a:r>
            <a:r>
              <a:rPr lang="fr-CH" baseline="0" dirty="0" err="1" smtClean="0"/>
              <a:t>ogni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Stato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Membro</a:t>
            </a:r>
            <a:r>
              <a:rPr lang="fr-CH" baseline="0" dirty="0" smtClean="0"/>
              <a:t>, </a:t>
            </a:r>
            <a:r>
              <a:rPr lang="fr-CH" baseline="0" dirty="0" err="1" smtClean="0"/>
              <a:t>che</a:t>
            </a:r>
            <a:r>
              <a:rPr lang="fr-CH" baseline="0" dirty="0" smtClean="0"/>
              <a:t> è </a:t>
            </a:r>
            <a:r>
              <a:rPr lang="fr-CH" baseline="0" dirty="0" err="1" smtClean="0"/>
              <a:t>attribuito</a:t>
            </a:r>
            <a:r>
              <a:rPr lang="fr-CH" baseline="0" dirty="0" smtClean="0"/>
              <a:t> une </a:t>
            </a:r>
            <a:r>
              <a:rPr lang="fr-CH" baseline="0" dirty="0" err="1" smtClean="0"/>
              <a:t>statuto</a:t>
            </a:r>
            <a:r>
              <a:rPr lang="fr-CH" baseline="0" dirty="0" smtClean="0"/>
              <a:t> di </a:t>
            </a:r>
            <a:r>
              <a:rPr lang="fr-CH" baseline="0" dirty="0" err="1" smtClean="0"/>
              <a:t>paese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favorito</a:t>
            </a:r>
            <a:r>
              <a:rPr lang="fr-CH" baseline="0" dirty="0" smtClean="0"/>
              <a:t> o </a:t>
            </a:r>
            <a:r>
              <a:rPr lang="fr-CH" baseline="0" dirty="0" err="1" smtClean="0"/>
              <a:t>sfavorito</a:t>
            </a:r>
            <a:r>
              <a:rPr lang="fr-CH" baseline="0" dirty="0" smtClean="0"/>
              <a:t>.</a:t>
            </a:r>
          </a:p>
          <a:p>
            <a:r>
              <a:rPr lang="fr-CH" baseline="0" dirty="0" smtClean="0"/>
              <a:t>Se un </a:t>
            </a:r>
            <a:r>
              <a:rPr lang="fr-CH" baseline="0" dirty="0" err="1" smtClean="0"/>
              <a:t>paese</a:t>
            </a:r>
            <a:r>
              <a:rPr lang="fr-CH" baseline="0" dirty="0" smtClean="0"/>
              <a:t> ha </a:t>
            </a:r>
            <a:r>
              <a:rPr lang="fr-CH" baseline="0" dirty="0" err="1" smtClean="0"/>
              <a:t>uno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statuto</a:t>
            </a:r>
            <a:r>
              <a:rPr lang="fr-CH" baseline="0" dirty="0" smtClean="0"/>
              <a:t> di </a:t>
            </a:r>
            <a:r>
              <a:rPr lang="fr-CH" baseline="0" dirty="0" err="1" smtClean="0"/>
              <a:t>paese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favorito</a:t>
            </a:r>
            <a:r>
              <a:rPr lang="fr-CH" baseline="0" dirty="0" smtClean="0"/>
              <a:t>, </a:t>
            </a:r>
            <a:r>
              <a:rPr lang="fr-CH" baseline="0" dirty="0" err="1" smtClean="0"/>
              <a:t>vuole</a:t>
            </a:r>
            <a:r>
              <a:rPr lang="fr-CH" baseline="0" dirty="0" smtClean="0"/>
              <a:t> dire </a:t>
            </a:r>
            <a:r>
              <a:rPr lang="fr-CH" baseline="0" dirty="0" err="1" smtClean="0"/>
              <a:t>che</a:t>
            </a:r>
            <a:r>
              <a:rPr lang="fr-CH" baseline="0" dirty="0" smtClean="0"/>
              <a:t> ha un </a:t>
            </a:r>
            <a:r>
              <a:rPr lang="fr-CH" baseline="0" dirty="0" err="1" smtClean="0"/>
              <a:t>rapporto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uguale</a:t>
            </a:r>
            <a:r>
              <a:rPr lang="fr-CH" baseline="0" dirty="0" smtClean="0"/>
              <a:t> o superiore a 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 smtClean="0"/>
              <a:t>Se un </a:t>
            </a:r>
            <a:r>
              <a:rPr lang="fr-CH" baseline="0" dirty="0" err="1" smtClean="0"/>
              <a:t>paese</a:t>
            </a:r>
            <a:r>
              <a:rPr lang="fr-CH" baseline="0" dirty="0" smtClean="0"/>
              <a:t> ha </a:t>
            </a:r>
            <a:r>
              <a:rPr lang="fr-CH" baseline="0" dirty="0" err="1" smtClean="0"/>
              <a:t>uno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statuto</a:t>
            </a:r>
            <a:r>
              <a:rPr lang="fr-CH" baseline="0" dirty="0" smtClean="0"/>
              <a:t> di </a:t>
            </a:r>
            <a:r>
              <a:rPr lang="fr-CH" baseline="0" dirty="0" err="1" smtClean="0"/>
              <a:t>paese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sfavorito</a:t>
            </a:r>
            <a:r>
              <a:rPr lang="fr-CH" baseline="0" dirty="0" smtClean="0"/>
              <a:t>, </a:t>
            </a:r>
            <a:r>
              <a:rPr lang="fr-CH" baseline="0" dirty="0" err="1" smtClean="0"/>
              <a:t>vuole</a:t>
            </a:r>
            <a:r>
              <a:rPr lang="fr-CH" baseline="0" dirty="0" smtClean="0"/>
              <a:t> dire </a:t>
            </a:r>
            <a:r>
              <a:rPr lang="fr-CH" baseline="0" dirty="0" err="1" smtClean="0"/>
              <a:t>che</a:t>
            </a:r>
            <a:r>
              <a:rPr lang="fr-CH" baseline="0" dirty="0" smtClean="0"/>
              <a:t> ha un </a:t>
            </a:r>
            <a:r>
              <a:rPr lang="fr-CH" baseline="0" dirty="0" err="1" smtClean="0"/>
              <a:t>rapporto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inferiore</a:t>
            </a:r>
            <a:r>
              <a:rPr lang="fr-CH" baseline="0" dirty="0" smtClean="0"/>
              <a:t> a 1. 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05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45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48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3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33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Vi </a:t>
            </a:r>
            <a:r>
              <a:rPr lang="fr-CH" dirty="0" err="1" smtClean="0"/>
              <a:t>invito</a:t>
            </a:r>
            <a:r>
              <a:rPr lang="fr-CH" dirty="0" smtClean="0"/>
              <a:t> a </a:t>
            </a:r>
            <a:r>
              <a:rPr lang="fr-CH" dirty="0" err="1" smtClean="0"/>
              <a:t>visitare</a:t>
            </a:r>
            <a:r>
              <a:rPr lang="fr-CH" dirty="0" smtClean="0"/>
              <a:t> il </a:t>
            </a:r>
            <a:r>
              <a:rPr lang="fr-CH" dirty="0" err="1" smtClean="0"/>
              <a:t>nosto</a:t>
            </a:r>
            <a:r>
              <a:rPr lang="fr-CH" dirty="0" smtClean="0"/>
              <a:t> </a:t>
            </a:r>
            <a:r>
              <a:rPr lang="fr-CH" dirty="0" err="1" smtClean="0"/>
              <a:t>sito</a:t>
            </a:r>
            <a:r>
              <a:rPr lang="fr-CH" baseline="0" dirty="0" smtClean="0"/>
              <a:t> web </a:t>
            </a:r>
            <a:r>
              <a:rPr lang="fr-CH" baseline="0" dirty="0" err="1" smtClean="0"/>
              <a:t>dove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troverete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molta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informazione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sulle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opportunita</a:t>
            </a:r>
            <a:r>
              <a:rPr lang="fr-CH" baseline="0" dirty="0" smtClean="0"/>
              <a:t> e come </a:t>
            </a:r>
            <a:r>
              <a:rPr lang="fr-CH" baseline="0" dirty="0" err="1" smtClean="0"/>
              <a:t>lavorare</a:t>
            </a:r>
            <a:r>
              <a:rPr lang="fr-CH" baseline="0" dirty="0" smtClean="0"/>
              <a:t> con il CERN.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08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Per </a:t>
            </a:r>
            <a:r>
              <a:rPr lang="fr-CH" dirty="0" err="1" smtClean="0"/>
              <a:t>esempio</a:t>
            </a:r>
            <a:r>
              <a:rPr lang="fr-CH" dirty="0" smtClean="0"/>
              <a:t>, c’è </a:t>
            </a:r>
            <a:r>
              <a:rPr lang="fr-CH" dirty="0" err="1" smtClean="0"/>
              <a:t>questo</a:t>
            </a:r>
            <a:r>
              <a:rPr lang="fr-CH" dirty="0" smtClean="0"/>
              <a:t> </a:t>
            </a:r>
            <a:r>
              <a:rPr lang="fr-CH" dirty="0" err="1" smtClean="0"/>
              <a:t>sito</a:t>
            </a:r>
            <a:r>
              <a:rPr lang="fr-CH" dirty="0" smtClean="0"/>
              <a:t> di</a:t>
            </a:r>
            <a:r>
              <a:rPr lang="fr-CH" baseline="0" dirty="0" smtClean="0"/>
              <a:t> shopping </a:t>
            </a:r>
            <a:r>
              <a:rPr lang="fr-CH" baseline="0" dirty="0" err="1" smtClean="0"/>
              <a:t>list</a:t>
            </a:r>
            <a:r>
              <a:rPr lang="fr-CH" baseline="0" dirty="0" smtClean="0"/>
              <a:t> o business </a:t>
            </a:r>
            <a:r>
              <a:rPr lang="fr-CH" baseline="0" dirty="0" err="1" smtClean="0"/>
              <a:t>opportunities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dove</a:t>
            </a:r>
            <a:r>
              <a:rPr lang="fr-CH" baseline="0" dirty="0" smtClean="0"/>
              <a:t> tutte le </a:t>
            </a:r>
            <a:r>
              <a:rPr lang="fr-CH" baseline="0" dirty="0" err="1" smtClean="0"/>
              <a:t>opportunità</a:t>
            </a:r>
            <a:r>
              <a:rPr lang="fr-CH" baseline="0" dirty="0" smtClean="0"/>
              <a:t> </a:t>
            </a:r>
            <a:r>
              <a:rPr lang="fr-CH" baseline="0" dirty="0" err="1" smtClean="0"/>
              <a:t>oltre</a:t>
            </a:r>
            <a:r>
              <a:rPr lang="fr-CH" baseline="0" dirty="0" smtClean="0"/>
              <a:t> 200kCHF </a:t>
            </a:r>
            <a:r>
              <a:rPr lang="fr-CH" baseline="0" dirty="0" err="1" smtClean="0"/>
              <a:t>vengono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pubblicate</a:t>
            </a:r>
            <a:r>
              <a:rPr lang="fr-CH" baseline="0" dirty="0" smtClean="0"/>
              <a:t>. Se </a:t>
            </a:r>
            <a:r>
              <a:rPr lang="fr-CH" baseline="0" dirty="0" err="1" smtClean="0"/>
              <a:t>vedete</a:t>
            </a:r>
            <a:r>
              <a:rPr lang="fr-CH" baseline="0" dirty="0" smtClean="0"/>
              <a:t> un </a:t>
            </a:r>
            <a:r>
              <a:rPr lang="fr-CH" baseline="0" dirty="0" err="1" smtClean="0"/>
              <a:t>opportunita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interessante</a:t>
            </a:r>
            <a:r>
              <a:rPr lang="fr-CH" baseline="0" dirty="0" smtClean="0"/>
              <a:t>, </a:t>
            </a:r>
            <a:r>
              <a:rPr lang="fr-CH" baseline="0" dirty="0" err="1" smtClean="0"/>
              <a:t>potete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contattarci</a:t>
            </a:r>
            <a:r>
              <a:rPr lang="fr-CH" baseline="0" dirty="0" smtClean="0"/>
              <a:t> ad </a:t>
            </a:r>
            <a:r>
              <a:rPr lang="fr-CH" baseline="0" dirty="0" err="1" smtClean="0"/>
              <a:t>avremo</a:t>
            </a:r>
            <a:r>
              <a:rPr lang="fr-CH" baseline="0" dirty="0" smtClean="0"/>
              <a:t> l’</a:t>
            </a:r>
            <a:r>
              <a:rPr lang="fr-CH" baseline="0" dirty="0" err="1" smtClean="0"/>
              <a:t>obbligazione</a:t>
            </a:r>
            <a:r>
              <a:rPr lang="fr-CH" baseline="0" dirty="0" smtClean="0"/>
              <a:t> di </a:t>
            </a:r>
            <a:r>
              <a:rPr lang="fr-CH" baseline="0" dirty="0" err="1" smtClean="0"/>
              <a:t>contattarvi</a:t>
            </a:r>
            <a:r>
              <a:rPr lang="fr-CH" baseline="0" dirty="0" smtClean="0"/>
              <a:t>.  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1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88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13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Vi </a:t>
            </a:r>
            <a:r>
              <a:rPr lang="fr-CH" dirty="0" err="1" smtClean="0"/>
              <a:t>ringrazio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pe</a:t>
            </a:r>
            <a:r>
              <a:rPr lang="fr-CH" baseline="0" dirty="0" smtClean="0"/>
              <a:t> l’</a:t>
            </a:r>
            <a:r>
              <a:rPr lang="fr-CH" baseline="0" dirty="0" err="1" smtClean="0"/>
              <a:t>attenzione</a:t>
            </a:r>
            <a:r>
              <a:rPr lang="fr-CH" baseline="0" dirty="0" smtClean="0"/>
              <a:t> e sono </a:t>
            </a:r>
            <a:r>
              <a:rPr lang="fr-CH" baseline="0" dirty="0" err="1" smtClean="0"/>
              <a:t>disponibile</a:t>
            </a:r>
            <a:r>
              <a:rPr lang="fr-CH" baseline="0" dirty="0" smtClean="0"/>
              <a:t> se </a:t>
            </a:r>
            <a:r>
              <a:rPr lang="fr-CH" baseline="0" dirty="0" err="1" smtClean="0"/>
              <a:t>avete</a:t>
            </a:r>
            <a:r>
              <a:rPr lang="fr-CH" baseline="0" dirty="0" smtClean="0"/>
              <a:t> delle </a:t>
            </a:r>
            <a:r>
              <a:rPr lang="fr-CH" baseline="0" dirty="0" err="1" smtClean="0"/>
              <a:t>domande</a:t>
            </a:r>
            <a:r>
              <a:rPr lang="fr-CH" baseline="0" dirty="0" smtClean="0"/>
              <a:t>.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3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Innanzitutto</a:t>
            </a:r>
            <a:r>
              <a:rPr lang="en-US" dirty="0"/>
              <a:t>, come </a:t>
            </a:r>
            <a:r>
              <a:rPr lang="en-US" dirty="0" err="1"/>
              <a:t>l’avete</a:t>
            </a:r>
            <a:r>
              <a:rPr lang="en-US" dirty="0"/>
              <a:t> </a:t>
            </a:r>
            <a:r>
              <a:rPr lang="en-US" dirty="0" err="1"/>
              <a:t>visto</a:t>
            </a:r>
            <a:r>
              <a:rPr lang="en-US" dirty="0"/>
              <a:t> con </a:t>
            </a:r>
            <a:r>
              <a:rPr lang="en-US" dirty="0" err="1"/>
              <a:t>il</a:t>
            </a:r>
            <a:r>
              <a:rPr lang="en-US" dirty="0"/>
              <a:t> video, </a:t>
            </a:r>
            <a:r>
              <a:rPr lang="en-US" dirty="0" err="1"/>
              <a:t>il</a:t>
            </a:r>
            <a:r>
              <a:rPr lang="en-US" dirty="0"/>
              <a:t> CERN è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laboratorio</a:t>
            </a:r>
            <a:r>
              <a:rPr lang="en-US" dirty="0"/>
              <a:t> di </a:t>
            </a:r>
            <a:r>
              <a:rPr lang="en-US" dirty="0" err="1"/>
              <a:t>ricerca</a:t>
            </a:r>
            <a:r>
              <a:rPr lang="en-US" baseline="0" dirty="0"/>
              <a:t> </a:t>
            </a:r>
            <a:r>
              <a:rPr lang="en-US" baseline="0" dirty="0" err="1"/>
              <a:t>sulla</a:t>
            </a:r>
            <a:r>
              <a:rPr lang="en-US" baseline="0" dirty="0"/>
              <a:t> </a:t>
            </a:r>
            <a:r>
              <a:rPr lang="en-US" baseline="0" dirty="0" err="1"/>
              <a:t>fisica</a:t>
            </a:r>
            <a:r>
              <a:rPr lang="en-US" baseline="0" dirty="0"/>
              <a:t> </a:t>
            </a:r>
            <a:r>
              <a:rPr lang="en-US" baseline="0" dirty="0" err="1"/>
              <a:t>delle</a:t>
            </a:r>
            <a:r>
              <a:rPr lang="en-US" baseline="0" dirty="0"/>
              <a:t> </a:t>
            </a:r>
            <a:r>
              <a:rPr lang="en-US" baseline="0" dirty="0" err="1"/>
              <a:t>particelle</a:t>
            </a:r>
            <a:r>
              <a:rPr lang="en-US" baseline="0" dirty="0"/>
              <a:t> </a:t>
            </a:r>
            <a:r>
              <a:rPr lang="en-US" baseline="0" dirty="0" err="1"/>
              <a:t>piu</a:t>
            </a:r>
            <a:r>
              <a:rPr lang="en-US" baseline="0" dirty="0"/>
              <a:t> </a:t>
            </a:r>
            <a:r>
              <a:rPr lang="en-US" baseline="0" dirty="0" err="1"/>
              <a:t>grande</a:t>
            </a:r>
            <a:r>
              <a:rPr lang="en-US" baseline="0" dirty="0"/>
              <a:t> del </a:t>
            </a:r>
            <a:r>
              <a:rPr lang="en-US" baseline="0" dirty="0" err="1"/>
              <a:t>mondo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Il CERN</a:t>
            </a:r>
            <a:r>
              <a:rPr lang="en-US" baseline="0" dirty="0"/>
              <a:t> è </a:t>
            </a:r>
            <a:r>
              <a:rPr lang="en-US" baseline="0" dirty="0" err="1"/>
              <a:t>un’organizzazione</a:t>
            </a:r>
            <a:r>
              <a:rPr lang="en-US" baseline="0" dirty="0"/>
              <a:t> </a:t>
            </a:r>
            <a:r>
              <a:rPr lang="en-US" baseline="0" dirty="0" err="1"/>
              <a:t>internazionale</a:t>
            </a:r>
            <a:r>
              <a:rPr lang="en-US" baseline="0" dirty="0"/>
              <a:t> </a:t>
            </a:r>
            <a:r>
              <a:rPr lang="en-US" baseline="0" dirty="0" err="1"/>
              <a:t>creata</a:t>
            </a:r>
            <a:r>
              <a:rPr lang="en-US" baseline="0" dirty="0"/>
              <a:t> in 1953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gode</a:t>
            </a:r>
            <a:r>
              <a:rPr lang="en-US" baseline="0" dirty="0"/>
              <a:t> di un’ </a:t>
            </a:r>
            <a:r>
              <a:rPr lang="en-US" baseline="0" dirty="0" err="1"/>
              <a:t>immunità</a:t>
            </a:r>
            <a:r>
              <a:rPr lang="en-US" baseline="0" dirty="0"/>
              <a:t> di </a:t>
            </a:r>
            <a:r>
              <a:rPr lang="en-US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giuridizione</a:t>
            </a:r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  <a:p>
            <a:pPr marL="185749" indent="-18574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268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Questo</a:t>
            </a:r>
            <a:r>
              <a:rPr lang="fr-CH" dirty="0" smtClean="0"/>
              <a:t> </a:t>
            </a:r>
            <a:r>
              <a:rPr lang="fr-CH" dirty="0" err="1" smtClean="0"/>
              <a:t>vuole</a:t>
            </a:r>
            <a:r>
              <a:rPr lang="fr-CH" dirty="0" smtClean="0"/>
              <a:t> dire </a:t>
            </a:r>
            <a:r>
              <a:rPr lang="fr-CH" dirty="0" err="1" smtClean="0"/>
              <a:t>che</a:t>
            </a:r>
            <a:r>
              <a:rPr lang="fr-CH" dirty="0" smtClean="0"/>
              <a:t> …..</a:t>
            </a:r>
          </a:p>
          <a:p>
            <a:endParaRPr lang="fr-CH" dirty="0" smtClean="0"/>
          </a:p>
          <a:p>
            <a:r>
              <a:rPr lang="fr-CH" dirty="0" smtClean="0"/>
              <a:t>In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questo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contesto</a:t>
            </a:r>
            <a:r>
              <a:rPr lang="fr-CH" baseline="0" dirty="0" smtClean="0"/>
              <a:t>, faro </a:t>
            </a:r>
            <a:r>
              <a:rPr lang="fr-CH" baseline="0" dirty="0" err="1" smtClean="0"/>
              <a:t>una</a:t>
            </a:r>
            <a:r>
              <a:rPr lang="fr-CH" baseline="0" dirty="0" smtClean="0"/>
              <a:t> </a:t>
            </a:r>
            <a:r>
              <a:rPr lang="fr-CH" baseline="0" dirty="0" err="1" smtClean="0"/>
              <a:t>presentazione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specifica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sulle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regole</a:t>
            </a:r>
            <a:r>
              <a:rPr lang="fr-CH" baseline="0" dirty="0" smtClean="0"/>
              <a:t> d’</a:t>
            </a:r>
            <a:r>
              <a:rPr lang="fr-CH" baseline="0" dirty="0" err="1" smtClean="0"/>
              <a:t>acquisto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che</a:t>
            </a:r>
            <a:r>
              <a:rPr lang="fr-CH" baseline="0" dirty="0" smtClean="0"/>
              <a:t> sono </a:t>
            </a:r>
            <a:r>
              <a:rPr lang="fr-CH" baseline="0" dirty="0" err="1" smtClean="0"/>
              <a:t>specifiche</a:t>
            </a:r>
            <a:r>
              <a:rPr lang="fr-CH" baseline="0" dirty="0" smtClean="0"/>
              <a:t> al CERN. 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36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Inanzitutto</a:t>
            </a:r>
            <a:r>
              <a:rPr lang="fr-CH" dirty="0" smtClean="0"/>
              <a:t>,</a:t>
            </a:r>
            <a:r>
              <a:rPr lang="fr-CH" baseline="0" dirty="0" smtClean="0"/>
              <a:t> 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13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In </a:t>
            </a:r>
            <a:r>
              <a:rPr lang="fr-CH" dirty="0" err="1" smtClean="0"/>
              <a:t>questo</a:t>
            </a:r>
            <a:r>
              <a:rPr lang="fr-CH" dirty="0" smtClean="0"/>
              <a:t> </a:t>
            </a:r>
            <a:r>
              <a:rPr lang="fr-CH" dirty="0" err="1" smtClean="0"/>
              <a:t>grafico</a:t>
            </a:r>
            <a:r>
              <a:rPr lang="fr-CH" dirty="0" smtClean="0"/>
              <a:t>….</a:t>
            </a:r>
          </a:p>
          <a:p>
            <a:endParaRPr lang="fr-CH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colore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anrancione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corresponde al totale delle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ogni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</a:t>
            </a:r>
            <a:r>
              <a:rPr lang="fr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elevato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livello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2004/2005 corresponde alla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costruzione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LHC</a:t>
            </a:r>
            <a:endParaRPr lang="fr-CH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Altrimenti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 CERN </a:t>
            </a:r>
            <a:r>
              <a:rPr lang="fr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spende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media circa di 500 </a:t>
            </a:r>
            <a:r>
              <a:rPr lang="fr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millioni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franchi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svizzeri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ogni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marrone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scuro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servizi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industriali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sito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CERN</a:t>
            </a:r>
          </a:p>
          <a:p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marrone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chiaro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fatte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fr-CH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esperimenti</a:t>
            </a:r>
            <a:endParaRPr lang="fr-CH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1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n </a:t>
            </a:r>
            <a:r>
              <a:rPr lang="en-US" baseline="0" dirty="0" err="1" smtClean="0"/>
              <a:t>questo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grafico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l’anno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scorso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CERN ha </a:t>
            </a:r>
            <a:r>
              <a:rPr lang="en-US" baseline="0" dirty="0" err="1" smtClean="0"/>
              <a:t>speso</a:t>
            </a:r>
            <a:r>
              <a:rPr lang="en-US" baseline="0" dirty="0" smtClean="0"/>
              <a:t> 235MCHF per le </a:t>
            </a:r>
            <a:r>
              <a:rPr lang="en-US" baseline="0" dirty="0" err="1" smtClean="0"/>
              <a:t>forniture</a:t>
            </a:r>
            <a:r>
              <a:rPr lang="en-US" baseline="0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Le </a:t>
            </a:r>
            <a:r>
              <a:rPr lang="en-US" dirty="0" err="1" smtClean="0"/>
              <a:t>spese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concentrate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categorie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acquisti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principalI</a:t>
            </a:r>
            <a:r>
              <a:rPr lang="en-US" baseline="0" dirty="0" smtClean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L’ingenieria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civile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Il material IT e software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L’ingenieria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elettrica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magneti</a:t>
            </a:r>
            <a:endParaRPr lang="en-US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 smtClean="0"/>
              <a:t>l’Elettronica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materiale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radiofrequenza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Ed </a:t>
            </a:r>
            <a:r>
              <a:rPr lang="en-US" baseline="0" dirty="0" err="1" smtClean="0"/>
              <a:t>l’ingenieria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meccanica</a:t>
            </a:r>
            <a:r>
              <a:rPr lang="en-US" baseline="0" dirty="0" smtClean="0"/>
              <a:t> e le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prime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Il restante quarto ha </a:t>
            </a:r>
            <a:r>
              <a:rPr lang="en-US" baseline="0" dirty="0" err="1" smtClean="0"/>
              <a:t>concentrato</a:t>
            </a:r>
            <a:r>
              <a:rPr lang="en-US" baseline="0" dirty="0" smtClean="0"/>
              <a:t> diverse </a:t>
            </a:r>
            <a:r>
              <a:rPr lang="en-US" baseline="0" dirty="0" err="1" smtClean="0"/>
              <a:t>categorie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d’acquisto</a:t>
            </a:r>
            <a:r>
              <a:rPr lang="en-US" baseline="0" dirty="0" smtClean="0"/>
              <a:t> come la </a:t>
            </a:r>
            <a:r>
              <a:rPr lang="en-US" baseline="0" dirty="0" err="1" smtClean="0"/>
              <a:t>criogenia</a:t>
            </a:r>
            <a:r>
              <a:rPr lang="en-US" baseline="0" dirty="0" smtClean="0"/>
              <a:t>, gas, </a:t>
            </a:r>
            <a:r>
              <a:rPr lang="en-US" baseline="0" dirty="0" err="1" smtClean="0"/>
              <a:t>materiale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trasporto</a:t>
            </a:r>
            <a:r>
              <a:rPr lang="en-US" baseline="0" dirty="0" smtClean="0"/>
              <a:t>,  di </a:t>
            </a:r>
            <a:r>
              <a:rPr lang="en-US" baseline="0" dirty="0" err="1" smtClean="0"/>
              <a:t>ufficio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dispositivi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fotonica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ecc</a:t>
            </a:r>
            <a:r>
              <a:rPr lang="en-US" baseline="0" dirty="0" smtClean="0"/>
              <a:t>.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per </a:t>
            </a:r>
            <a:r>
              <a:rPr lang="en-US" baseline="0" dirty="0" err="1" smtClean="0"/>
              <a:t>l’</a:t>
            </a:r>
            <a:r>
              <a:rPr lang="en-US" dirty="0" err="1" smtClean="0"/>
              <a:t>Ingenieria</a:t>
            </a:r>
            <a:r>
              <a:rPr lang="en-US" dirty="0" smtClean="0"/>
              <a:t> </a:t>
            </a:r>
            <a:r>
              <a:rPr lang="en-US" dirty="0" err="1" smtClean="0"/>
              <a:t>civile</a:t>
            </a:r>
            <a:endParaRPr lang="en-US" dirty="0" smtClean="0"/>
          </a:p>
          <a:p>
            <a:r>
              <a:rPr lang="en-US" dirty="0" err="1" smtClean="0"/>
              <a:t>Costruzione</a:t>
            </a:r>
            <a:endParaRPr lang="en-US" dirty="0" smtClean="0"/>
          </a:p>
          <a:p>
            <a:r>
              <a:rPr lang="en-US" dirty="0" err="1" smtClean="0"/>
              <a:t>Restauro</a:t>
            </a:r>
            <a:r>
              <a:rPr lang="en-US" dirty="0" smtClean="0"/>
              <a:t> di </a:t>
            </a:r>
            <a:r>
              <a:rPr lang="en-US" dirty="0" err="1" smtClean="0"/>
              <a:t>immobiili</a:t>
            </a:r>
            <a:endParaRPr lang="en-US" dirty="0" smtClean="0"/>
          </a:p>
          <a:p>
            <a:r>
              <a:rPr lang="en-US" dirty="0" err="1" smtClean="0"/>
              <a:t>Strutture</a:t>
            </a:r>
            <a:r>
              <a:rPr lang="en-US" dirty="0" smtClean="0"/>
              <a:t> </a:t>
            </a:r>
            <a:r>
              <a:rPr lang="en-US" dirty="0" err="1" smtClean="0"/>
              <a:t>metalliche</a:t>
            </a:r>
            <a:endParaRPr lang="en-US" dirty="0" smtClean="0"/>
          </a:p>
          <a:p>
            <a:r>
              <a:rPr lang="en-US" dirty="0" err="1" smtClean="0"/>
              <a:t>Movimento</a:t>
            </a:r>
            <a:r>
              <a:rPr lang="en-US" baseline="0" dirty="0" smtClean="0"/>
              <a:t> terra</a:t>
            </a:r>
          </a:p>
          <a:p>
            <a:r>
              <a:rPr lang="en-US" baseline="0" dirty="0" err="1" smtClean="0"/>
              <a:t>Materiale</a:t>
            </a:r>
            <a:r>
              <a:rPr lang="en-US" baseline="0" dirty="0" smtClean="0"/>
              <a:t> HVAC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25" y="241617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26434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0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823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18842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9665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B6B8F-D55B-5A41-9E0F-093D94334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9938" y="2512611"/>
            <a:ext cx="1741337" cy="17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F2F5-4F31-624F-B4E5-3FDF2E952320}" type="datetime1">
              <a:rPr lang="fr-CH" smtClean="0"/>
              <a:t>08.06.2022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8696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B53359-C582-6844-9EA4-4D6212D59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41987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75613" y="1592263"/>
            <a:ext cx="3708400" cy="46085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3" y="373593"/>
            <a:ext cx="3708400" cy="1065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0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DCD28F-2889-914B-9BC8-A12E155CCC4A}"/>
              </a:ext>
            </a:extLst>
          </p:cNvPr>
          <p:cNvSpPr/>
          <p:nvPr userDrawn="1"/>
        </p:nvSpPr>
        <p:spPr>
          <a:xfrm>
            <a:off x="0" y="6315998"/>
            <a:ext cx="12192000" cy="542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F905B6-30CE-0743-B100-799C7E7345BE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76741" y="6403399"/>
            <a:ext cx="394885" cy="3905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3793A62-AA7E-5A4D-A43E-DF1B3593C4E5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2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4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  <p15:guide id="19" pos="3940" userDrawn="1">
          <p15:clr>
            <a:srgbClr val="F26B43"/>
          </p15:clr>
        </p15:guide>
        <p15:guide id="20" pos="1481" userDrawn="1">
          <p15:clr>
            <a:srgbClr val="F26B43"/>
          </p15:clr>
        </p15:guide>
        <p15:guide id="21" pos="1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found.cern.ch/java-ext/found/CFTSearch.do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rocurement.web.cern.ch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ound.cern.ch/java-ext/found/CFTSearch.do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orthcoming-ms.app.cern.ch/#!/" TargetMode="Externa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59" y="3812323"/>
            <a:ext cx="11832879" cy="1731502"/>
          </a:xfrm>
        </p:spPr>
        <p:txBody>
          <a:bodyPr/>
          <a:lstStyle/>
          <a:p>
            <a:pPr algn="ctr"/>
            <a:r>
              <a:rPr lang="en-GB" dirty="0" smtClean="0"/>
              <a:t>IOD 2022</a:t>
            </a:r>
            <a:br>
              <a:rPr lang="en-GB" dirty="0" smtClean="0"/>
            </a:br>
            <a:r>
              <a:rPr lang="en-US" altLang="fr-FR" sz="4800" dirty="0" smtClean="0"/>
              <a:t>Upcoming business opportunities at CERN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59" y="5927149"/>
            <a:ext cx="11376026" cy="384593"/>
          </a:xfrm>
        </p:spPr>
        <p:txBody>
          <a:bodyPr/>
          <a:lstStyle/>
          <a:p>
            <a:pPr algn="l"/>
            <a:r>
              <a:rPr lang="en-US" sz="1600" dirty="0" smtClean="0"/>
              <a:t>9 June 2022</a:t>
            </a:r>
          </a:p>
          <a:p>
            <a:pPr algn="l"/>
            <a:r>
              <a:rPr lang="en-US" sz="1600" dirty="0" smtClean="0"/>
              <a:t>Charles Carayon, on behalf of the Procurement Service</a:t>
            </a:r>
            <a:endParaRPr lang="en-US" sz="1600" dirty="0"/>
          </a:p>
        </p:txBody>
      </p:sp>
      <p:pic>
        <p:nvPicPr>
          <p:cNvPr id="5" name="Espace réservé du contenu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1A3D1EF-E5BA-D348-AFEC-D79946ACBE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8313"/>
            <a:ext cx="12192000" cy="635158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8313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 smtClean="0">
                <a:ea typeface="Calibri" charset="0"/>
                <a:cs typeface="Calibri" charset="0"/>
              </a:rPr>
              <a:t>Ingegneria</a:t>
            </a:r>
            <a:r>
              <a:rPr lang="en-US" altLang="en-US" dirty="0" smtClean="0">
                <a:ea typeface="Calibri" charset="0"/>
                <a:cs typeface="Calibri" charset="0"/>
              </a:rPr>
              <a:t> </a:t>
            </a:r>
            <a:r>
              <a:rPr lang="en-US" altLang="en-US" dirty="0" err="1" smtClean="0">
                <a:ea typeface="Calibri" charset="0"/>
                <a:cs typeface="Calibri" charset="0"/>
              </a:rPr>
              <a:t>civile</a:t>
            </a:r>
            <a:r>
              <a:rPr lang="en-US" altLang="en-US" dirty="0" smtClean="0">
                <a:ea typeface="Calibri" charset="0"/>
                <a:cs typeface="Calibri" charset="0"/>
              </a:rPr>
              <a:t>: </a:t>
            </a:r>
            <a:endParaRPr lang="en-US" altLang="en-US" dirty="0">
              <a:ea typeface="Calibri" charset="0"/>
              <a:cs typeface="Calibri" charset="0"/>
            </a:endParaRPr>
          </a:p>
          <a:p>
            <a:pPr lvl="1"/>
            <a:r>
              <a:rPr lang="en-US" dirty="0" err="1"/>
              <a:t>Costruzione</a:t>
            </a:r>
            <a:endParaRPr lang="en-US" dirty="0"/>
          </a:p>
          <a:p>
            <a:pPr lvl="1"/>
            <a:r>
              <a:rPr lang="en-US" dirty="0" err="1"/>
              <a:t>Restauro</a:t>
            </a:r>
            <a:r>
              <a:rPr lang="en-US" dirty="0"/>
              <a:t> di </a:t>
            </a:r>
            <a:r>
              <a:rPr lang="en-US" dirty="0" err="1"/>
              <a:t>immobiili</a:t>
            </a:r>
            <a:endParaRPr lang="en-US" dirty="0"/>
          </a:p>
          <a:p>
            <a:pPr lvl="1"/>
            <a:r>
              <a:rPr lang="en-US" dirty="0" err="1"/>
              <a:t>Strutture</a:t>
            </a:r>
            <a:r>
              <a:rPr lang="en-US" dirty="0"/>
              <a:t> </a:t>
            </a:r>
            <a:r>
              <a:rPr lang="en-US" dirty="0" err="1"/>
              <a:t>metalliche</a:t>
            </a:r>
            <a:endParaRPr lang="en-US" dirty="0"/>
          </a:p>
          <a:p>
            <a:pPr lvl="1"/>
            <a:r>
              <a:rPr lang="en-US" dirty="0" err="1"/>
              <a:t>Movimento</a:t>
            </a:r>
            <a:r>
              <a:rPr lang="en-US" dirty="0"/>
              <a:t> </a:t>
            </a:r>
            <a:r>
              <a:rPr lang="en-US" dirty="0" smtClean="0"/>
              <a:t>terra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fr-CH" dirty="0" err="1" smtClean="0">
                <a:ea typeface="Calibri" charset="0"/>
                <a:cs typeface="Calibri" charset="0"/>
              </a:rPr>
              <a:t>Impianti</a:t>
            </a:r>
            <a:r>
              <a:rPr lang="fr-CH" dirty="0" smtClean="0">
                <a:ea typeface="Calibri" charset="0"/>
                <a:cs typeface="Calibri" charset="0"/>
              </a:rPr>
              <a:t> </a:t>
            </a:r>
            <a:r>
              <a:rPr lang="en-GB" dirty="0" smtClean="0">
                <a:ea typeface="Calibri" charset="0"/>
                <a:cs typeface="Calibri" charset="0"/>
              </a:rPr>
              <a:t>HVAC</a:t>
            </a:r>
            <a:endParaRPr lang="en-US" altLang="en-US" dirty="0">
              <a:ea typeface="Calibri" charset="0"/>
              <a:cs typeface="Calibri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75612" y="373593"/>
            <a:ext cx="4116387" cy="1065742"/>
          </a:xfrm>
        </p:spPr>
        <p:txBody>
          <a:bodyPr/>
          <a:lstStyle/>
          <a:p>
            <a:r>
              <a:rPr lang="en-US" sz="3200" dirty="0" smtClean="0"/>
              <a:t>Cosa </a:t>
            </a:r>
            <a:r>
              <a:rPr lang="en-US" sz="3200" dirty="0" err="1" smtClean="0"/>
              <a:t>acquistiamo</a:t>
            </a:r>
            <a:r>
              <a:rPr lang="en-US" sz="3200" dirty="0" smtClean="0"/>
              <a:t>?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4C0E200-0DEE-6542-9B63-A9D142BC75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8316"/>
            <a:ext cx="12192000" cy="635158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8316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Ingegneria</a:t>
            </a:r>
            <a:r>
              <a:rPr lang="en-US" dirty="0" smtClean="0"/>
              <a:t> </a:t>
            </a:r>
            <a:r>
              <a:rPr lang="en-US" dirty="0" err="1" smtClean="0"/>
              <a:t>elettrica</a:t>
            </a:r>
            <a:r>
              <a:rPr lang="en-US" dirty="0" smtClean="0"/>
              <a:t> e </a:t>
            </a:r>
            <a:r>
              <a:rPr lang="en-US" dirty="0" err="1" smtClean="0"/>
              <a:t>magneti</a:t>
            </a:r>
            <a:endParaRPr lang="en-US" dirty="0"/>
          </a:p>
          <a:p>
            <a:pPr marL="457200" lvl="1" indent="-171450">
              <a:buFontTx/>
              <a:buChar char="-"/>
            </a:pPr>
            <a:r>
              <a:rPr lang="en-US" dirty="0" err="1"/>
              <a:t>Trasformatori</a:t>
            </a:r>
            <a:endParaRPr lang="en-US" dirty="0"/>
          </a:p>
          <a:p>
            <a:pPr marL="457200" lvl="1" indent="-171450">
              <a:buFontTx/>
              <a:buChar char="-"/>
            </a:pPr>
            <a:r>
              <a:rPr lang="en-US" dirty="0" err="1"/>
              <a:t>Quadri</a:t>
            </a:r>
            <a:r>
              <a:rPr lang="en-US" dirty="0"/>
              <a:t> </a:t>
            </a:r>
            <a:r>
              <a:rPr lang="en-US" dirty="0" err="1"/>
              <a:t>elettrici</a:t>
            </a:r>
            <a:endParaRPr lang="en-US" dirty="0"/>
          </a:p>
          <a:p>
            <a:pPr marL="457200" lvl="1" indent="-171450">
              <a:buFontTx/>
              <a:buChar char="-"/>
            </a:pPr>
            <a:r>
              <a:rPr lang="en-US" dirty="0" err="1"/>
              <a:t>Cavi</a:t>
            </a:r>
            <a:endParaRPr lang="en-US" dirty="0"/>
          </a:p>
          <a:p>
            <a:pPr marL="457200" lvl="1" indent="-171450">
              <a:buFontTx/>
              <a:buChar char="-"/>
            </a:pPr>
            <a:r>
              <a:rPr lang="en-US" dirty="0" err="1"/>
              <a:t>Alimentazioni</a:t>
            </a:r>
            <a:r>
              <a:rPr lang="en-US" dirty="0"/>
              <a:t> </a:t>
            </a:r>
            <a:r>
              <a:rPr lang="en-US" dirty="0" err="1"/>
              <a:t>elettriche</a:t>
            </a:r>
            <a:endParaRPr lang="en-US" dirty="0"/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8075612" y="373593"/>
            <a:ext cx="4116387" cy="1065742"/>
          </a:xfrm>
        </p:spPr>
        <p:txBody>
          <a:bodyPr/>
          <a:lstStyle/>
          <a:p>
            <a:r>
              <a:rPr lang="en-US" sz="3200" dirty="0" smtClean="0"/>
              <a:t>Cosa </a:t>
            </a:r>
            <a:r>
              <a:rPr lang="en-US" sz="3200" dirty="0" err="1" smtClean="0"/>
              <a:t>acquistiamo</a:t>
            </a:r>
            <a:r>
              <a:rPr lang="en-US" sz="3200" dirty="0" smtClean="0"/>
              <a:t>?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5D41DC-FD78-E343-A6E7-27A4612808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252"/>
            <a:ext cx="12192000" cy="635085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33252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1592263"/>
            <a:ext cx="3708400" cy="4290952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smtClean="0">
                <a:ea typeface="Calibri" charset="0"/>
                <a:cs typeface="Calibri" charset="0"/>
              </a:rPr>
              <a:t>IT</a:t>
            </a:r>
            <a:endParaRPr lang="en-US" altLang="en-US" dirty="0">
              <a:ea typeface="Calibri" charset="0"/>
              <a:cs typeface="Calibri" charset="0"/>
            </a:endParaRPr>
          </a:p>
          <a:p>
            <a:pPr marL="457200" lvl="1" indent="-171450">
              <a:buFontTx/>
              <a:buChar char="-"/>
            </a:pPr>
            <a:r>
              <a:rPr lang="en-US" dirty="0" err="1"/>
              <a:t>Sistemi</a:t>
            </a:r>
            <a:r>
              <a:rPr lang="en-US" dirty="0"/>
              <a:t> di </a:t>
            </a:r>
            <a:r>
              <a:rPr lang="en-US" dirty="0" err="1"/>
              <a:t>calcolo</a:t>
            </a:r>
            <a:endParaRPr lang="en-US" dirty="0"/>
          </a:p>
          <a:p>
            <a:pPr marL="457200" lvl="1" indent="-171450">
              <a:buFontTx/>
              <a:buChar char="-"/>
            </a:pPr>
            <a:r>
              <a:rPr lang="en-US" dirty="0"/>
              <a:t>Servers</a:t>
            </a:r>
          </a:p>
          <a:p>
            <a:pPr marL="457200" lvl="1" indent="-171450">
              <a:buFontTx/>
              <a:buChar char="-"/>
            </a:pPr>
            <a:r>
              <a:rPr lang="en-US" dirty="0"/>
              <a:t>Software</a:t>
            </a:r>
          </a:p>
          <a:p>
            <a:pPr marL="457200" lvl="1" indent="-171450">
              <a:buFontTx/>
              <a:buChar char="-"/>
            </a:pPr>
            <a:r>
              <a:rPr lang="en-US" dirty="0" err="1"/>
              <a:t>Apparecchiature</a:t>
            </a:r>
            <a:r>
              <a:rPr lang="en-US" dirty="0"/>
              <a:t> </a:t>
            </a:r>
            <a:r>
              <a:rPr lang="en-US" dirty="0" err="1" smtClean="0"/>
              <a:t>informatiche</a:t>
            </a:r>
            <a:endParaRPr lang="en-US" dirty="0" smtClean="0"/>
          </a:p>
          <a:p>
            <a:pPr marL="457200" lvl="1" indent="-171450">
              <a:buFontTx/>
              <a:buChar char="-"/>
            </a:pPr>
            <a:r>
              <a:rPr lang="en-US" dirty="0" smtClean="0"/>
              <a:t>…</a:t>
            </a:r>
            <a:endParaRPr lang="en-US" dirty="0"/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Calibri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8075613" y="336378"/>
            <a:ext cx="4116387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Cosa </a:t>
            </a:r>
            <a:r>
              <a:rPr lang="en-US" sz="3200" dirty="0" err="1" smtClean="0"/>
              <a:t>acquistiamo</a:t>
            </a:r>
            <a:r>
              <a:rPr lang="en-US" sz="3200" dirty="0" smtClean="0"/>
              <a:t>?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4C9B6-F1A1-4F4B-8D4A-D2693404DB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14165"/>
            <a:ext cx="12192000" cy="634186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23150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 smtClean="0">
                <a:ea typeface="Calibri" charset="0"/>
                <a:cs typeface="Calibri" charset="0"/>
              </a:rPr>
              <a:t>Ingegneria</a:t>
            </a:r>
            <a:r>
              <a:rPr lang="en-US" altLang="en-US" dirty="0" smtClean="0">
                <a:ea typeface="Calibri" charset="0"/>
                <a:cs typeface="Calibri" charset="0"/>
              </a:rPr>
              <a:t> </a:t>
            </a:r>
            <a:r>
              <a:rPr lang="en-US" altLang="en-US" dirty="0" err="1" smtClean="0">
                <a:ea typeface="Calibri" charset="0"/>
                <a:cs typeface="Calibri" charset="0"/>
              </a:rPr>
              <a:t>meccanica</a:t>
            </a:r>
            <a:r>
              <a:rPr lang="en-US" altLang="en-US" dirty="0" smtClean="0">
                <a:ea typeface="Calibri" charset="0"/>
                <a:cs typeface="Calibri" charset="0"/>
              </a:rPr>
              <a:t> e </a:t>
            </a:r>
            <a:r>
              <a:rPr lang="en-US" altLang="en-US" dirty="0" err="1" smtClean="0">
                <a:ea typeface="Calibri" charset="0"/>
                <a:cs typeface="Calibri" charset="0"/>
              </a:rPr>
              <a:t>materie</a:t>
            </a:r>
            <a:r>
              <a:rPr lang="en-US" altLang="en-US" dirty="0" smtClean="0">
                <a:ea typeface="Calibri" charset="0"/>
                <a:cs typeface="Calibri" charset="0"/>
              </a:rPr>
              <a:t> prime:</a:t>
            </a:r>
            <a:endParaRPr lang="en-US" altLang="en-US" dirty="0">
              <a:ea typeface="Calibri" charset="0"/>
              <a:cs typeface="Calibri" charset="0"/>
            </a:endParaRPr>
          </a:p>
          <a:p>
            <a:pPr marL="457200" lvl="1" indent="-171450">
              <a:buFontTx/>
              <a:buChar char="-"/>
            </a:pPr>
            <a:r>
              <a:rPr lang="en-US" dirty="0" err="1"/>
              <a:t>Servizi</a:t>
            </a:r>
            <a:r>
              <a:rPr lang="en-US" dirty="0"/>
              <a:t> di </a:t>
            </a:r>
            <a:r>
              <a:rPr lang="en-US" dirty="0" err="1"/>
              <a:t>lavorazione</a:t>
            </a:r>
            <a:r>
              <a:rPr lang="en-US" dirty="0"/>
              <a:t> e di </a:t>
            </a:r>
            <a:r>
              <a:rPr lang="en-US" dirty="0" err="1"/>
              <a:t>saldatura</a:t>
            </a:r>
            <a:endParaRPr lang="en-US" dirty="0"/>
          </a:p>
          <a:p>
            <a:pPr marL="457200" lvl="1" indent="-171450">
              <a:buFontTx/>
              <a:buChar char="-"/>
            </a:pPr>
            <a:r>
              <a:rPr lang="en-US" dirty="0" err="1"/>
              <a:t>Tecniche</a:t>
            </a:r>
            <a:r>
              <a:rPr lang="en-US" dirty="0"/>
              <a:t> di </a:t>
            </a:r>
            <a:r>
              <a:rPr lang="en-US" dirty="0" err="1"/>
              <a:t>fabbricazione</a:t>
            </a:r>
            <a:r>
              <a:rPr lang="en-US" dirty="0"/>
              <a:t> </a:t>
            </a:r>
            <a:r>
              <a:rPr lang="en-US" dirty="0" err="1"/>
              <a:t>specifiche</a:t>
            </a:r>
            <a:r>
              <a:rPr lang="en-US" dirty="0"/>
              <a:t>, per </a:t>
            </a:r>
            <a:r>
              <a:rPr lang="en-US" dirty="0" err="1"/>
              <a:t>esempio</a:t>
            </a:r>
            <a:r>
              <a:rPr lang="en-US" dirty="0"/>
              <a:t> con </a:t>
            </a:r>
            <a:r>
              <a:rPr lang="en-US" dirty="0" err="1" smtClean="0"/>
              <a:t>materiale</a:t>
            </a:r>
            <a:r>
              <a:rPr lang="en-US" dirty="0" smtClean="0"/>
              <a:t> </a:t>
            </a:r>
            <a:r>
              <a:rPr lang="en-US" dirty="0" err="1"/>
              <a:t>composito</a:t>
            </a:r>
            <a:endParaRPr lang="en-US" dirty="0"/>
          </a:p>
          <a:p>
            <a:pPr marL="457200" lvl="1" indent="-171450">
              <a:buFontTx/>
              <a:buChar char="-"/>
            </a:pPr>
            <a:r>
              <a:rPr lang="en-US" dirty="0" err="1"/>
              <a:t>Materie</a:t>
            </a:r>
            <a:r>
              <a:rPr lang="en-US" dirty="0"/>
              <a:t> prime, </a:t>
            </a:r>
            <a:r>
              <a:rPr lang="en-US" dirty="0" err="1"/>
              <a:t>tubi</a:t>
            </a:r>
            <a:r>
              <a:rPr lang="en-US" dirty="0"/>
              <a:t>, </a:t>
            </a:r>
            <a:r>
              <a:rPr lang="en-US" dirty="0" err="1"/>
              <a:t>lamiere</a:t>
            </a:r>
            <a:endParaRPr lang="en-US" dirty="0"/>
          </a:p>
          <a:p>
            <a:pPr marL="457200" lvl="1" indent="-171450">
              <a:buFontTx/>
              <a:buChar char="-"/>
            </a:pPr>
            <a:r>
              <a:rPr lang="en-US" dirty="0" err="1"/>
              <a:t>Servizi</a:t>
            </a:r>
            <a:r>
              <a:rPr lang="en-US" dirty="0"/>
              <a:t> </a:t>
            </a:r>
            <a:r>
              <a:rPr lang="en-US" dirty="0" err="1" smtClean="0"/>
              <a:t>d’ingegneria</a:t>
            </a:r>
            <a:r>
              <a:rPr lang="en-US" dirty="0" smtClean="0"/>
              <a:t> </a:t>
            </a:r>
            <a:r>
              <a:rPr lang="en-US" dirty="0"/>
              <a:t>e di test offsite </a:t>
            </a:r>
            <a:endParaRPr lang="en-US" dirty="0" smtClean="0"/>
          </a:p>
          <a:p>
            <a:pPr marL="457200" lvl="1" indent="-171450">
              <a:buFontTx/>
              <a:buChar char="-"/>
            </a:pPr>
            <a:r>
              <a:rPr lang="en-US" dirty="0" smtClean="0"/>
              <a:t>…</a:t>
            </a:r>
            <a:endParaRPr lang="en-US" dirty="0"/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Calibri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8075612" y="373593"/>
            <a:ext cx="4116387" cy="1065742"/>
          </a:xfrm>
        </p:spPr>
        <p:txBody>
          <a:bodyPr/>
          <a:lstStyle/>
          <a:p>
            <a:r>
              <a:rPr lang="en-US" sz="3200" dirty="0" smtClean="0"/>
              <a:t>Cosa </a:t>
            </a:r>
            <a:r>
              <a:rPr lang="en-US" sz="3200" dirty="0" err="1" smtClean="0"/>
              <a:t>acquistiamo</a:t>
            </a:r>
            <a:r>
              <a:rPr lang="en-US" sz="3200" dirty="0" smtClean="0"/>
              <a:t>?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5DBACEC-2B80-1145-B373-6E0C205E19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626"/>
            <a:ext cx="12192000" cy="635158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16626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Elettronica e </a:t>
            </a:r>
            <a:r>
              <a:rPr lang="fr-CH" dirty="0" err="1" smtClean="0"/>
              <a:t>materiale</a:t>
            </a:r>
            <a:r>
              <a:rPr lang="fr-CH" dirty="0" smtClean="0"/>
              <a:t> </a:t>
            </a:r>
            <a:r>
              <a:rPr lang="fr-CH" dirty="0"/>
              <a:t>di </a:t>
            </a:r>
            <a:r>
              <a:rPr lang="fr-CH" dirty="0" err="1"/>
              <a:t>radiofrequenza</a:t>
            </a:r>
            <a:r>
              <a:rPr lang="fr-CH" altLang="en-US" dirty="0" smtClean="0">
                <a:latin typeface="+mj-lt"/>
                <a:cs typeface="Calibri" panose="020F0502020204030204" pitchFamily="34" charset="0"/>
              </a:rPr>
              <a:t>: </a:t>
            </a:r>
            <a:endParaRPr lang="fr-CH" altLang="en-US" dirty="0">
              <a:latin typeface="+mj-lt"/>
              <a:cs typeface="Calibri" panose="020F0502020204030204" pitchFamily="34" charset="0"/>
            </a:endParaRPr>
          </a:p>
          <a:p>
            <a:pPr marL="457200" lvl="1" indent="-171450">
              <a:buFontTx/>
              <a:buChar char="-"/>
            </a:pPr>
            <a:r>
              <a:rPr lang="fr-CH" dirty="0" err="1"/>
              <a:t>Diversi</a:t>
            </a:r>
            <a:r>
              <a:rPr lang="fr-CH" dirty="0"/>
              <a:t> </a:t>
            </a:r>
            <a:r>
              <a:rPr lang="fr-CH" dirty="0" err="1" smtClean="0"/>
              <a:t>componenti</a:t>
            </a:r>
            <a:r>
              <a:rPr lang="fr-CH" dirty="0" smtClean="0"/>
              <a:t> </a:t>
            </a:r>
            <a:r>
              <a:rPr lang="fr-CH" dirty="0" err="1"/>
              <a:t>elettronici</a:t>
            </a:r>
            <a:endParaRPr lang="fr-CH" dirty="0"/>
          </a:p>
          <a:p>
            <a:pPr marL="457200" lvl="1" indent="-171450">
              <a:buFontTx/>
              <a:buChar char="-"/>
            </a:pPr>
            <a:r>
              <a:rPr lang="fr-CH" dirty="0" err="1"/>
              <a:t>PCBs</a:t>
            </a:r>
            <a:r>
              <a:rPr lang="fr-CH" dirty="0"/>
              <a:t> e </a:t>
            </a:r>
            <a:r>
              <a:rPr lang="fr-CH" dirty="0" err="1"/>
              <a:t>servizi</a:t>
            </a:r>
            <a:r>
              <a:rPr lang="fr-CH" dirty="0"/>
              <a:t> di </a:t>
            </a:r>
            <a:r>
              <a:rPr lang="fr-CH" dirty="0" err="1"/>
              <a:t>assemblaggio</a:t>
            </a:r>
            <a:endParaRPr lang="fr-CH" dirty="0"/>
          </a:p>
          <a:p>
            <a:pPr marL="457200" lvl="1" indent="-171450">
              <a:buFontTx/>
              <a:buChar char="-"/>
            </a:pPr>
            <a:r>
              <a:rPr lang="fr-CH" dirty="0" err="1"/>
              <a:t>Alimentazioni</a:t>
            </a:r>
            <a:r>
              <a:rPr lang="fr-CH" dirty="0"/>
              <a:t> di bassa </a:t>
            </a:r>
            <a:r>
              <a:rPr lang="fr-CH" dirty="0" err="1"/>
              <a:t>ed</a:t>
            </a:r>
            <a:r>
              <a:rPr lang="fr-CH" dirty="0"/>
              <a:t> </a:t>
            </a:r>
            <a:r>
              <a:rPr lang="fr-CH" dirty="0" err="1"/>
              <a:t>alta</a:t>
            </a:r>
            <a:r>
              <a:rPr lang="fr-CH" dirty="0"/>
              <a:t> </a:t>
            </a:r>
            <a:r>
              <a:rPr lang="fr-CH" dirty="0" err="1"/>
              <a:t>tensione</a:t>
            </a:r>
            <a:r>
              <a:rPr lang="fr-CH" dirty="0"/>
              <a:t> </a:t>
            </a:r>
          </a:p>
          <a:p>
            <a:pPr marL="457200" lvl="1" indent="-171450">
              <a:buFontTx/>
              <a:buChar char="-"/>
            </a:pPr>
            <a:r>
              <a:rPr lang="fr-CH" dirty="0" err="1"/>
              <a:t>Sistemi</a:t>
            </a:r>
            <a:r>
              <a:rPr lang="fr-CH" dirty="0"/>
              <a:t> di </a:t>
            </a:r>
            <a:r>
              <a:rPr lang="fr-CH" dirty="0" err="1"/>
              <a:t>radiofrequenza</a:t>
            </a:r>
            <a:endParaRPr lang="fr-CH" dirty="0"/>
          </a:p>
          <a:p>
            <a:pPr marL="457200" lvl="1" indent="-171450">
              <a:buFontTx/>
              <a:buChar char="-"/>
            </a:pPr>
            <a:r>
              <a:rPr lang="fr-CH" dirty="0" err="1" smtClean="0"/>
              <a:t>Amplificatori</a:t>
            </a:r>
            <a:endParaRPr lang="fr-CH" dirty="0" smtClean="0"/>
          </a:p>
          <a:p>
            <a:pPr marL="457200" lvl="1" indent="-171450">
              <a:buFontTx/>
              <a:buChar char="-"/>
            </a:pPr>
            <a:r>
              <a:rPr lang="fr-CH" dirty="0" smtClean="0"/>
              <a:t>…</a:t>
            </a:r>
            <a:endParaRPr lang="fr-CH" dirty="0"/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8075612" y="373593"/>
            <a:ext cx="4116387" cy="1065742"/>
          </a:xfrm>
        </p:spPr>
        <p:txBody>
          <a:bodyPr/>
          <a:lstStyle/>
          <a:p>
            <a:r>
              <a:rPr lang="en-US" sz="3200" dirty="0" smtClean="0"/>
              <a:t>Cosa </a:t>
            </a:r>
            <a:r>
              <a:rPr lang="en-US" sz="3200" dirty="0" err="1" smtClean="0"/>
              <a:t>acquistiamo</a:t>
            </a:r>
            <a:r>
              <a:rPr lang="en-US" sz="3200" dirty="0" smtClean="0"/>
              <a:t>?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9A0CA9-5136-1941-B63B-A575C2952C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80"/>
          <a:stretch/>
        </p:blipFill>
        <p:spPr>
          <a:xfrm>
            <a:off x="0" y="-65"/>
            <a:ext cx="12348094" cy="634535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2814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1598613"/>
            <a:ext cx="3708400" cy="4608512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 smtClean="0">
                <a:ea typeface="Calibri" charset="0"/>
                <a:cs typeface="Calibri" charset="0"/>
              </a:rPr>
              <a:t>Inoltre</a:t>
            </a:r>
            <a:r>
              <a:rPr lang="en-US" altLang="en-US" dirty="0" smtClean="0">
                <a:ea typeface="Calibri" charset="0"/>
                <a:cs typeface="Calibri" charset="0"/>
              </a:rPr>
              <a:t>: </a:t>
            </a:r>
            <a:endParaRPr lang="en-US" altLang="en-US" dirty="0">
              <a:ea typeface="Calibri" charset="0"/>
              <a:cs typeface="Calibri" charset="0"/>
            </a:endParaRPr>
          </a:p>
          <a:p>
            <a:pPr lvl="1"/>
            <a:r>
              <a:rPr lang="en-US" dirty="0" err="1"/>
              <a:t>Materiale</a:t>
            </a:r>
            <a:r>
              <a:rPr lang="en-US" dirty="0"/>
              <a:t> di </a:t>
            </a:r>
            <a:r>
              <a:rPr lang="en-US" dirty="0" err="1"/>
              <a:t>criogenia</a:t>
            </a:r>
            <a:r>
              <a:rPr lang="en-US" dirty="0"/>
              <a:t> e </a:t>
            </a:r>
            <a:r>
              <a:rPr lang="en-US" dirty="0" err="1"/>
              <a:t>vuoto</a:t>
            </a:r>
            <a:endParaRPr lang="en-US" dirty="0"/>
          </a:p>
          <a:p>
            <a:pPr lvl="1"/>
            <a:r>
              <a:rPr lang="en-US" dirty="0" err="1"/>
              <a:t>Ottica</a:t>
            </a:r>
            <a:r>
              <a:rPr lang="en-US" dirty="0"/>
              <a:t> e </a:t>
            </a:r>
            <a:r>
              <a:rPr lang="en-US" dirty="0" err="1"/>
              <a:t>fotonica</a:t>
            </a:r>
            <a:endParaRPr lang="en-US" dirty="0"/>
          </a:p>
          <a:p>
            <a:pPr lvl="1"/>
            <a:r>
              <a:rPr lang="en-US" dirty="0" err="1"/>
              <a:t>Rivelatori</a:t>
            </a:r>
            <a:r>
              <a:rPr lang="en-US" dirty="0"/>
              <a:t> di </a:t>
            </a:r>
            <a:r>
              <a:rPr lang="en-US" dirty="0" err="1"/>
              <a:t>particelle</a:t>
            </a:r>
            <a:r>
              <a:rPr lang="en-US" dirty="0"/>
              <a:t> e </a:t>
            </a:r>
            <a:r>
              <a:rPr lang="en-US" dirty="0" err="1"/>
              <a:t>fotoni</a:t>
            </a:r>
            <a:endParaRPr lang="en-US" dirty="0"/>
          </a:p>
          <a:p>
            <a:pPr lvl="1"/>
            <a:r>
              <a:rPr lang="en-US" dirty="0" err="1"/>
              <a:t>Materiale</a:t>
            </a:r>
            <a:r>
              <a:rPr lang="en-US" dirty="0"/>
              <a:t> di </a:t>
            </a:r>
            <a:r>
              <a:rPr lang="en-US" dirty="0" err="1"/>
              <a:t>trasporto</a:t>
            </a:r>
            <a:r>
              <a:rPr lang="en-US" dirty="0"/>
              <a:t>, </a:t>
            </a:r>
            <a:r>
              <a:rPr lang="en-US" dirty="0" err="1" smtClean="0"/>
              <a:t>d’ufficio</a:t>
            </a:r>
            <a:endParaRPr lang="en-US" dirty="0" smtClean="0"/>
          </a:p>
          <a:p>
            <a:pPr lvl="1"/>
            <a:r>
              <a:rPr lang="en-US" dirty="0" err="1"/>
              <a:t>Servizi</a:t>
            </a:r>
            <a:r>
              <a:rPr lang="en-US" dirty="0"/>
              <a:t> </a:t>
            </a:r>
            <a:r>
              <a:rPr lang="en-US" dirty="0" err="1"/>
              <a:t>industriali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</a:t>
            </a:r>
            <a:r>
              <a:rPr lang="en-US" dirty="0" err="1"/>
              <a:t>sito</a:t>
            </a:r>
            <a:r>
              <a:rPr lang="en-US" dirty="0"/>
              <a:t> del </a:t>
            </a:r>
            <a:r>
              <a:rPr lang="en-US" dirty="0" smtClean="0"/>
              <a:t>CERN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Calibri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8075612" y="373593"/>
            <a:ext cx="4116387" cy="1065742"/>
          </a:xfrm>
        </p:spPr>
        <p:txBody>
          <a:bodyPr/>
          <a:lstStyle/>
          <a:p>
            <a:r>
              <a:rPr lang="en-US" sz="3200" dirty="0" smtClean="0"/>
              <a:t>Cosa </a:t>
            </a:r>
            <a:r>
              <a:rPr lang="en-US" sz="3200" dirty="0" err="1" smtClean="0"/>
              <a:t>acquistiamo</a:t>
            </a:r>
            <a:r>
              <a:rPr lang="en-US" sz="3200" dirty="0" smtClean="0"/>
              <a:t>?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2AC293-1BC4-464F-9D71-9572D9934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50EA98-D8EA-6D41-A314-36ED1199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" y="278885"/>
            <a:ext cx="12503888" cy="1065742"/>
          </a:xfrm>
        </p:spPr>
        <p:txBody>
          <a:bodyPr/>
          <a:lstStyle/>
          <a:p>
            <a:r>
              <a:rPr lang="en-US" sz="3500" dirty="0" err="1" smtClean="0"/>
              <a:t>Acquistiamo</a:t>
            </a:r>
            <a:r>
              <a:rPr lang="en-US" sz="3500" dirty="0" smtClean="0"/>
              <a:t> </a:t>
            </a:r>
            <a:r>
              <a:rPr lang="en-US" sz="3500" dirty="0" err="1" smtClean="0"/>
              <a:t>materiale</a:t>
            </a:r>
            <a:r>
              <a:rPr lang="en-US" sz="3500" dirty="0" smtClean="0"/>
              <a:t> </a:t>
            </a:r>
            <a:r>
              <a:rPr lang="en-US" sz="3500" dirty="0" err="1" smtClean="0"/>
              <a:t>anche</a:t>
            </a:r>
            <a:r>
              <a:rPr lang="en-US" sz="3500" dirty="0" smtClean="0"/>
              <a:t> per </a:t>
            </a:r>
            <a:r>
              <a:rPr lang="en-US" sz="3500" dirty="0" err="1" smtClean="0"/>
              <a:t>gli</a:t>
            </a:r>
            <a:r>
              <a:rPr lang="en-US" sz="3500" dirty="0" smtClean="0"/>
              <a:t> </a:t>
            </a:r>
            <a:r>
              <a:rPr lang="en-US" sz="3500" dirty="0" err="1" smtClean="0"/>
              <a:t>esperimenti</a:t>
            </a:r>
            <a:r>
              <a:rPr lang="en-US" sz="3500" dirty="0" smtClean="0"/>
              <a:t> del LHC</a:t>
            </a:r>
            <a:endParaRPr lang="en-US" sz="35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EE642-8DD5-894F-B481-BCCE5E58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7E3E8B-DBD6-DC4D-91E3-5CC24AE7B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86"/>
          <a:stretch/>
        </p:blipFill>
        <p:spPr>
          <a:xfrm>
            <a:off x="-24063" y="1056193"/>
            <a:ext cx="8990163" cy="5273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D5FBBA-84D0-9F4C-88A9-350620F9AA9B}"/>
              </a:ext>
            </a:extLst>
          </p:cNvPr>
          <p:cNvSpPr/>
          <p:nvPr/>
        </p:nvSpPr>
        <p:spPr>
          <a:xfrm>
            <a:off x="8232000" y="1054313"/>
            <a:ext cx="3960000" cy="52755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7A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8DFB02-F0C2-0046-A2B1-7D85B92618F6}"/>
              </a:ext>
            </a:extLst>
          </p:cNvPr>
          <p:cNvGrpSpPr/>
          <p:nvPr/>
        </p:nvGrpSpPr>
        <p:grpSpPr>
          <a:xfrm>
            <a:off x="4069826" y="1508769"/>
            <a:ext cx="684915" cy="363003"/>
            <a:chOff x="4069826" y="2013766"/>
            <a:chExt cx="684915" cy="3630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71B3AF-0C7B-7843-810E-FD6C6A9A9DDB}"/>
                </a:ext>
              </a:extLst>
            </p:cNvPr>
            <p:cNvSpPr txBox="1"/>
            <p:nvPr/>
          </p:nvSpPr>
          <p:spPr>
            <a:xfrm>
              <a:off x="4069826" y="2013766"/>
              <a:ext cx="684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CMS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DD83A5AF-874E-804A-8C0D-C86947F0B40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354500" y="2304769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4E36DC-69C6-8348-91A0-57A0107E569A}"/>
              </a:ext>
            </a:extLst>
          </p:cNvPr>
          <p:cNvGrpSpPr/>
          <p:nvPr/>
        </p:nvGrpSpPr>
        <p:grpSpPr>
          <a:xfrm>
            <a:off x="3131858" y="5117635"/>
            <a:ext cx="894376" cy="340245"/>
            <a:chOff x="3131858" y="5622632"/>
            <a:chExt cx="894376" cy="340245"/>
          </a:xfrm>
        </p:grpSpPr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7D946F20-BBFF-4842-95E1-CE1A3422189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9613" y="5890877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5A4285-A4FF-C046-B972-7201FD1E4122}"/>
                </a:ext>
              </a:extLst>
            </p:cNvPr>
            <p:cNvSpPr txBox="1"/>
            <p:nvPr/>
          </p:nvSpPr>
          <p:spPr>
            <a:xfrm>
              <a:off x="3131858" y="5622632"/>
              <a:ext cx="89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ATLAS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20C316-AF66-9B44-8EEF-7C67F5BEE63C}"/>
              </a:ext>
            </a:extLst>
          </p:cNvPr>
          <p:cNvGrpSpPr/>
          <p:nvPr/>
        </p:nvGrpSpPr>
        <p:grpSpPr>
          <a:xfrm>
            <a:off x="4940376" y="5295825"/>
            <a:ext cx="744403" cy="180110"/>
            <a:chOff x="4973280" y="5801366"/>
            <a:chExt cx="744403" cy="290069"/>
          </a:xfrm>
        </p:grpSpPr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3254E264-74F3-2E4B-BC01-E00EAE0B9D85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5292594" y="5801366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DC0387-329C-6A43-A189-1C50F1A9663D}"/>
                </a:ext>
              </a:extLst>
            </p:cNvPr>
            <p:cNvSpPr txBox="1"/>
            <p:nvPr/>
          </p:nvSpPr>
          <p:spPr>
            <a:xfrm>
              <a:off x="4973280" y="5860198"/>
              <a:ext cx="744403" cy="23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LHCb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41BEB4E-27CE-9144-9DCA-CFDA07E06A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850" y="5117635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2B1577-4E77-DD45-8779-7F83C97832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850" y="1237296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97D9922-9541-354A-AD35-6B9E9BBA45F2}"/>
              </a:ext>
            </a:extLst>
          </p:cNvPr>
          <p:cNvGrpSpPr/>
          <p:nvPr/>
        </p:nvGrpSpPr>
        <p:grpSpPr>
          <a:xfrm>
            <a:off x="1688068" y="4769595"/>
            <a:ext cx="894376" cy="351017"/>
            <a:chOff x="1688068" y="5274592"/>
            <a:chExt cx="894376" cy="351017"/>
          </a:xfrm>
        </p:grpSpPr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E2DB47F4-317B-8A4B-807F-1CFA64418024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2086788" y="5274592"/>
              <a:ext cx="103483" cy="7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2E4F1E-C125-FE43-BFFD-BE7218A77FAF}"/>
                </a:ext>
              </a:extLst>
            </p:cNvPr>
            <p:cNvSpPr txBox="1"/>
            <p:nvPr/>
          </p:nvSpPr>
          <p:spPr>
            <a:xfrm>
              <a:off x="1688068" y="5317832"/>
              <a:ext cx="89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ALICE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3005E6B-793A-EF42-9C9F-A242521498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850" y="2530742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7F4304-EC99-1541-990D-7DDC30BE22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850" y="3824188"/>
            <a:ext cx="3670300" cy="1066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110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7EEC1-E695-3B40-8720-6BC5BCB9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0E12114-BF9D-4C4C-B8C8-515468126A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90"/>
            <a:ext cx="12192000" cy="6351588"/>
          </a:xfrm>
        </p:spPr>
      </p:pic>
      <p:sp>
        <p:nvSpPr>
          <p:cNvPr id="10" name="Larme 10">
            <a:extLst>
              <a:ext uri="{FF2B5EF4-FFF2-40B4-BE49-F238E27FC236}">
                <a16:creationId xmlns:a16="http://schemas.microsoft.com/office/drawing/2014/main" id="{7A41CE79-283F-FE44-BD24-F0CBEF3EA0E8}"/>
              </a:ext>
            </a:extLst>
          </p:cNvPr>
          <p:cNvSpPr/>
          <p:nvPr/>
        </p:nvSpPr>
        <p:spPr>
          <a:xfrm>
            <a:off x="7780842" y="841436"/>
            <a:ext cx="4411157" cy="4411157"/>
          </a:xfrm>
          <a:prstGeom prst="teardrop">
            <a:avLst/>
          </a:prstGeom>
          <a:solidFill>
            <a:schemeClr val="accent2">
              <a:alpha val="52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arme 11">
            <a:extLst>
              <a:ext uri="{FF2B5EF4-FFF2-40B4-BE49-F238E27FC236}">
                <a16:creationId xmlns:a16="http://schemas.microsoft.com/office/drawing/2014/main" id="{0C7A08C9-875A-C243-9AAA-D3B04FE7DFE6}"/>
              </a:ext>
            </a:extLst>
          </p:cNvPr>
          <p:cNvSpPr/>
          <p:nvPr/>
        </p:nvSpPr>
        <p:spPr>
          <a:xfrm>
            <a:off x="8019622" y="841436"/>
            <a:ext cx="4172378" cy="4172378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53FC6B7E-B965-1B4E-9027-921D3F1AB1FB}"/>
              </a:ext>
            </a:extLst>
          </p:cNvPr>
          <p:cNvSpPr txBox="1"/>
          <p:nvPr/>
        </p:nvSpPr>
        <p:spPr>
          <a:xfrm>
            <a:off x="8270789" y="2214424"/>
            <a:ext cx="3819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PROCUREMENT @CERN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regole</a:t>
            </a:r>
            <a:endParaRPr lang="fr-FR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6BD87-609F-694D-901C-43D68C9A0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78" y="2421705"/>
            <a:ext cx="5869438" cy="22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E0B8AC-A2CA-3943-9388-5E6C4889B69A}"/>
              </a:ext>
            </a:extLst>
          </p:cNvPr>
          <p:cNvSpPr txBox="1"/>
          <p:nvPr/>
        </p:nvSpPr>
        <p:spPr>
          <a:xfrm>
            <a:off x="5342850" y="433893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044319" y="3125184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12" name="Right Arrow 11"/>
          <p:cNvSpPr/>
          <p:nvPr/>
        </p:nvSpPr>
        <p:spPr>
          <a:xfrm flipH="1">
            <a:off x="2810315" y="3979451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227199" y="5080593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13559B-90AB-814F-A9E8-8A97D4485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736" y="3494805"/>
            <a:ext cx="1435100" cy="143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59D0B-BAF1-EE40-B28F-A5B3F833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263" y="2732814"/>
            <a:ext cx="12954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4F8DE-656E-324C-AC5E-6A9EE247B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821" y="4378489"/>
            <a:ext cx="1689100" cy="168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8592" y="5148774"/>
            <a:ext cx="119575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 err="1"/>
              <a:t>C</a:t>
            </a:r>
            <a:r>
              <a:rPr lang="en-US" dirty="0" err="1" smtClean="0"/>
              <a:t>onsegna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79937" y="4012778"/>
            <a:ext cx="1336591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 err="1" smtClean="0"/>
              <a:t>Finanziario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DE214F-7AD0-1241-9327-E101F7C13CBA}"/>
              </a:ext>
            </a:extLst>
          </p:cNvPr>
          <p:cNvSpPr txBox="1">
            <a:spLocks/>
          </p:cNvSpPr>
          <p:nvPr/>
        </p:nvSpPr>
        <p:spPr>
          <a:xfrm>
            <a:off x="1171939" y="1449388"/>
            <a:ext cx="9848121" cy="535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CH" altLang="en-US" sz="2400" dirty="0" err="1" smtClean="0">
                <a:solidFill>
                  <a:schemeClr val="accent2"/>
                </a:solidFill>
              </a:rPr>
              <a:t>Aggiudicazione</a:t>
            </a:r>
            <a:r>
              <a:rPr lang="fr-CH" altLang="en-US" sz="2400" dirty="0" smtClean="0">
                <a:solidFill>
                  <a:schemeClr val="accent2"/>
                </a:solidFill>
              </a:rPr>
              <a:t> per </a:t>
            </a:r>
            <a:r>
              <a:rPr lang="fr-CH" altLang="en-US" sz="2400" dirty="0" err="1" smtClean="0">
                <a:solidFill>
                  <a:schemeClr val="accent2"/>
                </a:solidFill>
              </a:rPr>
              <a:t>forniture</a:t>
            </a:r>
            <a:r>
              <a:rPr lang="fr-CH" altLang="en-US" sz="2400" dirty="0" smtClean="0">
                <a:solidFill>
                  <a:schemeClr val="accent2"/>
                </a:solidFill>
              </a:rPr>
              <a:t> (</a:t>
            </a:r>
            <a:r>
              <a:rPr lang="fr-CH" altLang="en-US" sz="2400" dirty="0">
                <a:solidFill>
                  <a:schemeClr val="accent2"/>
                </a:solidFill>
              </a:rPr>
              <a:t>e </a:t>
            </a:r>
            <a:r>
              <a:rPr lang="en-GB" sz="2400" dirty="0" err="1">
                <a:solidFill>
                  <a:schemeClr val="accent2"/>
                </a:solidFill>
              </a:rPr>
              <a:t>eccezionalmente</a:t>
            </a:r>
            <a:r>
              <a:rPr lang="en-GB" sz="2400" dirty="0">
                <a:solidFill>
                  <a:schemeClr val="accent2"/>
                </a:solidFill>
              </a:rPr>
              <a:t> </a:t>
            </a:r>
            <a:r>
              <a:rPr lang="fr-CH" altLang="en-US" sz="2400" dirty="0" err="1">
                <a:solidFill>
                  <a:schemeClr val="accent2"/>
                </a:solidFill>
              </a:rPr>
              <a:t>servizi</a:t>
            </a:r>
            <a:r>
              <a:rPr lang="fr-CH" altLang="en-US" sz="2400" dirty="0" smtClean="0">
                <a:solidFill>
                  <a:schemeClr val="accent2"/>
                </a:solidFill>
              </a:rPr>
              <a:t>):</a:t>
            </a:r>
            <a:r>
              <a:rPr lang="fr-CH" altLang="en-US" sz="2400" u="sng" dirty="0" smtClean="0">
                <a:solidFill>
                  <a:schemeClr val="accent2"/>
                </a:solidFill>
              </a:rPr>
              <a:t> </a:t>
            </a:r>
            <a:r>
              <a:rPr lang="fr-CH" altLang="en-US" sz="2400" u="sng" dirty="0">
                <a:solidFill>
                  <a:schemeClr val="accent2"/>
                </a:solidFill>
              </a:rPr>
              <a:t/>
            </a:r>
            <a:br>
              <a:rPr lang="fr-CH" altLang="en-US" sz="2400" u="sng" dirty="0">
                <a:solidFill>
                  <a:schemeClr val="accent2"/>
                </a:solidFill>
              </a:rPr>
            </a:br>
            <a:r>
              <a:rPr lang="fr-CH" altLang="en-US" sz="2400" u="sng" dirty="0" smtClean="0">
                <a:solidFill>
                  <a:schemeClr val="accent2"/>
                </a:solidFill>
              </a:rPr>
              <a:t>O</a:t>
            </a:r>
            <a:r>
              <a:rPr lang="en-US" altLang="en-US" sz="2400" u="sng" dirty="0" err="1" smtClean="0">
                <a:solidFill>
                  <a:schemeClr val="accent2"/>
                </a:solidFill>
              </a:rPr>
              <a:t>fferta</a:t>
            </a:r>
            <a:r>
              <a:rPr lang="en-US" altLang="en-US" sz="2400" u="sng" dirty="0" smtClean="0">
                <a:solidFill>
                  <a:schemeClr val="accent2"/>
                </a:solidFill>
              </a:rPr>
              <a:t> </a:t>
            </a:r>
            <a:r>
              <a:rPr lang="en-US" altLang="en-US" sz="2400" u="sng" dirty="0" err="1">
                <a:solidFill>
                  <a:schemeClr val="accent2"/>
                </a:solidFill>
              </a:rPr>
              <a:t>più</a:t>
            </a:r>
            <a:r>
              <a:rPr lang="en-US" altLang="en-US" sz="2400" u="sng" dirty="0">
                <a:solidFill>
                  <a:schemeClr val="accent2"/>
                </a:solidFill>
              </a:rPr>
              <a:t> </a:t>
            </a:r>
            <a:r>
              <a:rPr lang="en-US" altLang="en-US" sz="2400" u="sng" dirty="0" err="1">
                <a:solidFill>
                  <a:schemeClr val="accent2"/>
                </a:solidFill>
              </a:rPr>
              <a:t>bassa</a:t>
            </a:r>
            <a:r>
              <a:rPr lang="en-US" altLang="en-US" sz="2400" u="sng" dirty="0">
                <a:solidFill>
                  <a:schemeClr val="accent2"/>
                </a:solidFill>
              </a:rPr>
              <a:t> </a:t>
            </a:r>
            <a:endParaRPr lang="fr-CH" altLang="en-US" sz="2400" u="sng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61983" y="3193365"/>
            <a:ext cx="119575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 err="1" smtClean="0"/>
              <a:t>Tecnico</a:t>
            </a:r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8215533" y="3587262"/>
            <a:ext cx="914400" cy="15755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C6C6E0-7EDF-3B47-9164-1A6ECD82F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617" y="2569504"/>
            <a:ext cx="2177825" cy="217782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dirty="0" err="1" smtClean="0"/>
              <a:t>Principi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regole</a:t>
            </a:r>
            <a:r>
              <a:rPr lang="en-US" dirty="0" smtClean="0"/>
              <a:t> </a:t>
            </a:r>
            <a:r>
              <a:rPr lang="en-US" dirty="0" err="1" smtClean="0"/>
              <a:t>d’acquisto</a:t>
            </a:r>
            <a:r>
              <a:rPr lang="en-US" dirty="0" smtClean="0"/>
              <a:t> (1/2)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00">
                                          <p:cBhvr>
                                            <p:cTn id="6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15" dur="3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00">
                                          <p:cBhvr>
                                            <p:cTn id="24" dur="3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2" grpId="0" animBg="1"/>
          <p:bldP spid="14" grpId="0" animBg="1"/>
          <p:bldP spid="3" grpId="0" build="allAtOnce"/>
          <p:bldP spid="18" grpId="0"/>
          <p:bldP spid="20" grpId="0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5" dur="3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3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2" grpId="0" animBg="1"/>
          <p:bldP spid="14" grpId="0" animBg="1"/>
          <p:bldP spid="3" grpId="0" build="allAtOnce"/>
          <p:bldP spid="18" grpId="0"/>
          <p:bldP spid="20" grpId="0"/>
          <p:bldP spid="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E0B8AC-A2CA-3943-9388-5E6C4889B69A}"/>
              </a:ext>
            </a:extLst>
          </p:cNvPr>
          <p:cNvSpPr txBox="1"/>
          <p:nvPr/>
        </p:nvSpPr>
        <p:spPr>
          <a:xfrm>
            <a:off x="4695737" y="362148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ADE214F-7AD0-1241-9327-E101F7C13CBA}"/>
              </a:ext>
            </a:extLst>
          </p:cNvPr>
          <p:cNvSpPr txBox="1">
            <a:spLocks/>
          </p:cNvSpPr>
          <p:nvPr/>
        </p:nvSpPr>
        <p:spPr>
          <a:xfrm>
            <a:off x="1171939" y="1592263"/>
            <a:ext cx="9848121" cy="668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CH" altLang="en-US" sz="2400" dirty="0" err="1" smtClean="0">
                <a:solidFill>
                  <a:schemeClr val="accent2"/>
                </a:solidFill>
              </a:rPr>
              <a:t>Aggiudicazione</a:t>
            </a:r>
            <a:r>
              <a:rPr lang="fr-CH" altLang="en-US" sz="2400" dirty="0" smtClean="0">
                <a:solidFill>
                  <a:schemeClr val="accent2"/>
                </a:solidFill>
              </a:rPr>
              <a:t> per </a:t>
            </a:r>
            <a:r>
              <a:rPr lang="fr-CH" altLang="en-US" sz="2400" dirty="0" err="1" smtClean="0">
                <a:solidFill>
                  <a:schemeClr val="accent2"/>
                </a:solidFill>
              </a:rPr>
              <a:t>servizi</a:t>
            </a:r>
            <a:r>
              <a:rPr lang="fr-CH" altLang="en-US" sz="2400" dirty="0" smtClean="0">
                <a:solidFill>
                  <a:schemeClr val="accent2"/>
                </a:solidFill>
              </a:rPr>
              <a:t> </a:t>
            </a:r>
            <a:r>
              <a:rPr lang="fr-CH" altLang="en-US" sz="2400" dirty="0" err="1" smtClean="0">
                <a:solidFill>
                  <a:schemeClr val="accent2"/>
                </a:solidFill>
              </a:rPr>
              <a:t>industriali</a:t>
            </a:r>
            <a:r>
              <a:rPr lang="fr-CH" altLang="en-US" sz="2400" dirty="0" smtClean="0">
                <a:solidFill>
                  <a:schemeClr val="accent2"/>
                </a:solidFill>
              </a:rPr>
              <a:t> (</a:t>
            </a:r>
            <a:r>
              <a:rPr lang="fr-CH" altLang="en-US" sz="2400" dirty="0" err="1" smtClean="0">
                <a:solidFill>
                  <a:schemeClr val="accent2"/>
                </a:solidFill>
              </a:rPr>
              <a:t>sul</a:t>
            </a:r>
            <a:r>
              <a:rPr lang="fr-CH" altLang="en-US" sz="2400" dirty="0" smtClean="0">
                <a:solidFill>
                  <a:schemeClr val="accent2"/>
                </a:solidFill>
              </a:rPr>
              <a:t> </a:t>
            </a:r>
            <a:r>
              <a:rPr lang="fr-CH" altLang="en-US" sz="2400" dirty="0" err="1" smtClean="0">
                <a:solidFill>
                  <a:schemeClr val="accent2"/>
                </a:solidFill>
              </a:rPr>
              <a:t>sito</a:t>
            </a:r>
            <a:r>
              <a:rPr lang="fr-CH" altLang="en-US" sz="2400" dirty="0" smtClean="0">
                <a:solidFill>
                  <a:schemeClr val="accent2"/>
                </a:solidFill>
              </a:rPr>
              <a:t> </a:t>
            </a:r>
            <a:r>
              <a:rPr lang="fr-CH" altLang="en-US" sz="2400" dirty="0" err="1" smtClean="0">
                <a:solidFill>
                  <a:schemeClr val="accent2"/>
                </a:solidFill>
              </a:rPr>
              <a:t>del</a:t>
            </a:r>
            <a:r>
              <a:rPr lang="fr-CH" altLang="en-US" sz="2400" dirty="0" smtClean="0">
                <a:solidFill>
                  <a:schemeClr val="accent2"/>
                </a:solidFill>
              </a:rPr>
              <a:t> CERN):</a:t>
            </a:r>
            <a:endParaRPr lang="fr-CH" altLang="en-US" sz="2400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altLang="en-US" sz="2400" u="sng" dirty="0" err="1">
                <a:solidFill>
                  <a:schemeClr val="accent2"/>
                </a:solidFill>
              </a:rPr>
              <a:t>Offerta</a:t>
            </a:r>
            <a:r>
              <a:rPr lang="en-US" altLang="en-US" sz="2400" u="sng" dirty="0">
                <a:solidFill>
                  <a:schemeClr val="accent2"/>
                </a:solidFill>
              </a:rPr>
              <a:t> con </a:t>
            </a:r>
            <a:r>
              <a:rPr lang="en-US" altLang="en-US" sz="2400" u="sng" dirty="0" err="1">
                <a:solidFill>
                  <a:schemeClr val="accent2"/>
                </a:solidFill>
              </a:rPr>
              <a:t>il</a:t>
            </a:r>
            <a:r>
              <a:rPr lang="en-US" altLang="en-US" sz="2400" u="sng" dirty="0">
                <a:solidFill>
                  <a:schemeClr val="accent2"/>
                </a:solidFill>
              </a:rPr>
              <a:t> </a:t>
            </a:r>
            <a:r>
              <a:rPr lang="en-US" altLang="en-US" sz="2400" u="sng" dirty="0" err="1">
                <a:solidFill>
                  <a:schemeClr val="accent2"/>
                </a:solidFill>
              </a:rPr>
              <a:t>miglior</a:t>
            </a:r>
            <a:r>
              <a:rPr lang="en-US" altLang="en-US" sz="2400" u="sng" dirty="0">
                <a:solidFill>
                  <a:schemeClr val="accent2"/>
                </a:solidFill>
              </a:rPr>
              <a:t> </a:t>
            </a:r>
            <a:r>
              <a:rPr lang="en-US" altLang="en-US" sz="2400" u="sng" dirty="0" err="1">
                <a:solidFill>
                  <a:schemeClr val="accent2"/>
                </a:solidFill>
              </a:rPr>
              <a:t>rapporto</a:t>
            </a:r>
            <a:r>
              <a:rPr lang="en-US" altLang="en-US" sz="2400" u="sng" dirty="0">
                <a:solidFill>
                  <a:schemeClr val="accent2"/>
                </a:solidFill>
              </a:rPr>
              <a:t> </a:t>
            </a:r>
            <a:r>
              <a:rPr lang="en-US" altLang="en-US" sz="2400" u="sng" dirty="0" err="1">
                <a:solidFill>
                  <a:schemeClr val="accent2"/>
                </a:solidFill>
              </a:rPr>
              <a:t>qualità</a:t>
            </a:r>
            <a:r>
              <a:rPr lang="en-US" altLang="en-US" sz="2400" u="sng" dirty="0">
                <a:solidFill>
                  <a:schemeClr val="accent2"/>
                </a:solidFill>
              </a:rPr>
              <a:t>/</a:t>
            </a:r>
            <a:r>
              <a:rPr lang="en-US" altLang="en-US" sz="2400" u="sng" dirty="0" err="1">
                <a:solidFill>
                  <a:schemeClr val="accent2"/>
                </a:solidFill>
              </a:rPr>
              <a:t>prezzo</a:t>
            </a:r>
            <a:endParaRPr lang="fr-CH" altLang="en-US" sz="2400" u="sng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314C6-DD36-9A4A-AA16-47D363510BD8}"/>
              </a:ext>
            </a:extLst>
          </p:cNvPr>
          <p:cNvSpPr txBox="1"/>
          <p:nvPr/>
        </p:nvSpPr>
        <p:spPr>
          <a:xfrm>
            <a:off x="9515139" y="5890927"/>
            <a:ext cx="243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altLang="en-US" dirty="0" smtClean="0"/>
              <a:t>Non c’è </a:t>
            </a:r>
            <a:r>
              <a:rPr lang="fr-CH" altLang="en-US" dirty="0" err="1" smtClean="0"/>
              <a:t>allineamento</a:t>
            </a:r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61781-D347-B743-AB29-8B39FF1B0B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21" y="3204376"/>
            <a:ext cx="6790318" cy="2996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18C8D5-9BC1-C948-9936-74B80DD2C0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96718" y="5919095"/>
            <a:ext cx="318421" cy="2816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dirty="0" err="1" smtClean="0"/>
              <a:t>Principi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regole</a:t>
            </a:r>
            <a:r>
              <a:rPr lang="en-US" dirty="0" smtClean="0"/>
              <a:t> </a:t>
            </a:r>
            <a:r>
              <a:rPr lang="en-US" dirty="0" err="1" smtClean="0"/>
              <a:t>d’acquisto</a:t>
            </a:r>
            <a:r>
              <a:rPr lang="en-US" dirty="0" smtClean="0"/>
              <a:t> (2/2)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EE683DB-1868-DB4C-8988-CB9FA22A8D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899537" y="-41987"/>
            <a:ext cx="4259262" cy="635085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DF000-D2C7-0B4C-BC01-60A9ED6C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5162" y="1592263"/>
            <a:ext cx="4153637" cy="4608512"/>
          </a:xfrm>
        </p:spPr>
        <p:txBody>
          <a:bodyPr/>
          <a:lstStyle/>
          <a:p>
            <a:r>
              <a:rPr lang="en-US" dirty="0" err="1" smtClean="0"/>
              <a:t>Introduzione</a:t>
            </a:r>
            <a:endParaRPr lang="en-US" dirty="0"/>
          </a:p>
          <a:p>
            <a:r>
              <a:rPr lang="en-US" dirty="0" err="1" smtClean="0"/>
              <a:t>Statistiche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Acquisti</a:t>
            </a:r>
            <a:r>
              <a:rPr lang="en-US" dirty="0" smtClean="0"/>
              <a:t> </a:t>
            </a:r>
            <a:r>
              <a:rPr lang="en-US" dirty="0"/>
              <a:t>@ CERN </a:t>
            </a:r>
            <a:r>
              <a:rPr lang="en-US" dirty="0" smtClean="0"/>
              <a:t>– le  </a:t>
            </a:r>
            <a:r>
              <a:rPr lang="en-US" dirty="0" err="1" smtClean="0"/>
              <a:t>regole</a:t>
            </a:r>
            <a:endParaRPr lang="en-US" dirty="0"/>
          </a:p>
          <a:p>
            <a:r>
              <a:rPr lang="en-US" dirty="0" err="1"/>
              <a:t>Impatto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collaborazione</a:t>
            </a:r>
            <a:r>
              <a:rPr lang="en-US" dirty="0"/>
              <a:t> con </a:t>
            </a:r>
            <a:r>
              <a:rPr lang="en-US" dirty="0" err="1" smtClean="0"/>
              <a:t>il</a:t>
            </a:r>
            <a:r>
              <a:rPr lang="en-US" dirty="0" smtClean="0"/>
              <a:t> CERN</a:t>
            </a:r>
            <a:endParaRPr lang="en-US" dirty="0"/>
          </a:p>
          <a:p>
            <a:r>
              <a:rPr lang="en-US" dirty="0" err="1" smtClean="0"/>
              <a:t>Sito</a:t>
            </a:r>
            <a:r>
              <a:rPr lang="en-US" dirty="0" smtClean="0"/>
              <a:t> web</a:t>
            </a:r>
          </a:p>
          <a:p>
            <a:r>
              <a:rPr lang="en-US" dirty="0" err="1" smtClean="0"/>
              <a:t>Opportunità</a:t>
            </a:r>
            <a:r>
              <a:rPr lang="en-US" dirty="0" smtClean="0"/>
              <a:t> di </a:t>
            </a:r>
            <a:r>
              <a:rPr lang="en-US" dirty="0" err="1" smtClean="0"/>
              <a:t>collaborazione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C7AA44-3B72-F141-83E5-B92055FA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AGENDA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288E2-D5F8-AC40-8C7F-C23722B3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AE60A-A4F2-9B4D-A784-6319299E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164" y="1592263"/>
            <a:ext cx="9467849" cy="4608512"/>
          </a:xfrm>
        </p:spPr>
        <p:txBody>
          <a:bodyPr/>
          <a:lstStyle/>
          <a:p>
            <a:pPr>
              <a:buNone/>
            </a:pPr>
            <a:r>
              <a:rPr lang="en-US" altLang="en-US" sz="2000" dirty="0" smtClean="0">
                <a:solidFill>
                  <a:schemeClr val="accent2"/>
                </a:solidFill>
              </a:rPr>
              <a:t>Le </a:t>
            </a:r>
            <a:r>
              <a:rPr lang="en-US" altLang="en-US" sz="2000" dirty="0" err="1" smtClean="0">
                <a:solidFill>
                  <a:schemeClr val="accent2"/>
                </a:solidFill>
              </a:rPr>
              <a:t>Richieste</a:t>
            </a:r>
            <a:r>
              <a:rPr lang="en-US" altLang="en-US" sz="2000" dirty="0" smtClean="0">
                <a:solidFill>
                  <a:schemeClr val="accent2"/>
                </a:solidFill>
              </a:rPr>
              <a:t> di </a:t>
            </a:r>
            <a:r>
              <a:rPr lang="en-US" altLang="en-US" sz="2000" dirty="0" err="1" smtClean="0">
                <a:solidFill>
                  <a:schemeClr val="accent2"/>
                </a:solidFill>
              </a:rPr>
              <a:t>Offerta</a:t>
            </a:r>
            <a:r>
              <a:rPr lang="en-US" altLang="en-US" sz="2000" dirty="0" smtClean="0">
                <a:solidFill>
                  <a:schemeClr val="accent2"/>
                </a:solidFill>
              </a:rPr>
              <a:t> (“Price </a:t>
            </a:r>
            <a:r>
              <a:rPr lang="en-US" altLang="en-US" sz="2000" dirty="0">
                <a:solidFill>
                  <a:schemeClr val="accent2"/>
                </a:solidFill>
              </a:rPr>
              <a:t>enquiry” (</a:t>
            </a:r>
            <a:r>
              <a:rPr lang="en-US" altLang="en-US" sz="2000" dirty="0" err="1">
                <a:solidFill>
                  <a:schemeClr val="accent2"/>
                </a:solidFill>
              </a:rPr>
              <a:t>Demande</a:t>
            </a:r>
            <a:r>
              <a:rPr lang="en-US" altLang="en-US" sz="2000" dirty="0">
                <a:solidFill>
                  <a:schemeClr val="accent2"/>
                </a:solidFill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</a:rPr>
              <a:t>d’Offre</a:t>
            </a:r>
            <a:r>
              <a:rPr lang="en-US" altLang="en-US" sz="2000" dirty="0">
                <a:solidFill>
                  <a:schemeClr val="accent2"/>
                </a:solidFill>
              </a:rPr>
              <a:t> - DO</a:t>
            </a:r>
            <a:r>
              <a:rPr lang="en-US" altLang="en-US" sz="2000" dirty="0" smtClean="0">
                <a:solidFill>
                  <a:schemeClr val="accent2"/>
                </a:solidFill>
              </a:rPr>
              <a:t>))</a:t>
            </a:r>
            <a:endParaRPr lang="en-AU" altLang="en-US" sz="2000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AU" altLang="en-US" sz="2000" dirty="0" smtClean="0"/>
              <a:t>Tempo di </a:t>
            </a:r>
            <a:r>
              <a:rPr lang="en-AU" altLang="en-US" sz="2000" dirty="0" err="1" smtClean="0"/>
              <a:t>risposta</a:t>
            </a:r>
            <a:r>
              <a:rPr lang="en-AU" altLang="en-US" sz="2000" dirty="0" smtClean="0"/>
              <a:t>: </a:t>
            </a:r>
            <a:r>
              <a:rPr lang="en-AU" altLang="en-US" sz="2000" dirty="0"/>
              <a:t>4 </a:t>
            </a:r>
            <a:r>
              <a:rPr lang="en-AU" altLang="en-US" sz="2000" dirty="0" err="1" smtClean="0"/>
              <a:t>settimane</a:t>
            </a:r>
            <a:r>
              <a:rPr lang="en-AU" altLang="en-US" sz="2000" dirty="0" smtClean="0"/>
              <a:t> </a:t>
            </a:r>
            <a:r>
              <a:rPr lang="en-AU" altLang="en-US" sz="2000" dirty="0" err="1" smtClean="0"/>
              <a:t>dalla</a:t>
            </a:r>
            <a:r>
              <a:rPr lang="en-AU" altLang="en-US" sz="2000" dirty="0" smtClean="0"/>
              <a:t> data di </a:t>
            </a:r>
            <a:r>
              <a:rPr lang="en-AU" altLang="en-US" sz="2000" dirty="0" err="1" smtClean="0"/>
              <a:t>spedizione</a:t>
            </a:r>
            <a:r>
              <a:rPr lang="en-AU" altLang="en-US" sz="2000" dirty="0" smtClean="0"/>
              <a:t>; </a:t>
            </a:r>
            <a:endParaRPr lang="en-AU" altLang="en-US" sz="2000" dirty="0"/>
          </a:p>
          <a:p>
            <a:pPr>
              <a:buFontTx/>
              <a:buChar char="•"/>
            </a:pPr>
            <a:r>
              <a:rPr lang="fr-CH" altLang="en-US" sz="2000" dirty="0" smtClean="0"/>
              <a:t>Price </a:t>
            </a:r>
            <a:r>
              <a:rPr lang="fr-CH" altLang="en-US" sz="2000" dirty="0" err="1"/>
              <a:t>enquiries</a:t>
            </a:r>
            <a:r>
              <a:rPr lang="fr-CH" altLang="en-US" sz="2000" dirty="0"/>
              <a:t> </a:t>
            </a:r>
            <a:r>
              <a:rPr lang="fr-CH" altLang="en-US" sz="2000" dirty="0" smtClean="0"/>
              <a:t>sono composte da:</a:t>
            </a:r>
            <a:endParaRPr lang="fr-CH" altLang="en-US" sz="2000" dirty="0"/>
          </a:p>
          <a:p>
            <a:pPr lvl="1">
              <a:buFontTx/>
              <a:buChar char="•"/>
            </a:pPr>
            <a:r>
              <a:rPr lang="en-AU" altLang="en-US" sz="1600" dirty="0"/>
              <a:t>L</a:t>
            </a:r>
            <a:r>
              <a:rPr lang="en-AU" altLang="en-US" sz="1600" dirty="0" smtClean="0"/>
              <a:t>a </a:t>
            </a:r>
            <a:r>
              <a:rPr lang="en-AU" altLang="en-US" sz="1600" dirty="0" err="1"/>
              <a:t>specifica</a:t>
            </a:r>
            <a:r>
              <a:rPr lang="en-AU" altLang="en-US" sz="1600" dirty="0"/>
              <a:t> </a:t>
            </a:r>
            <a:r>
              <a:rPr lang="en-AU" altLang="en-US" sz="1600" dirty="0" err="1"/>
              <a:t>tecnica</a:t>
            </a:r>
            <a:r>
              <a:rPr lang="en-AU" altLang="en-US" sz="1600" dirty="0"/>
              <a:t> </a:t>
            </a:r>
            <a:r>
              <a:rPr lang="en-AU" altLang="en-US" sz="1600" dirty="0" smtClean="0"/>
              <a:t>(“Technical Specification”) +</a:t>
            </a:r>
            <a:r>
              <a:rPr lang="en-US" altLang="en-US" sz="1600" dirty="0" smtClean="0"/>
              <a:t> </a:t>
            </a:r>
            <a:r>
              <a:rPr lang="en-US" altLang="en-US" sz="1600" dirty="0" err="1"/>
              <a:t>annessi</a:t>
            </a:r>
            <a:r>
              <a:rPr lang="en-US" altLang="en-US" sz="1600" dirty="0"/>
              <a:t> </a:t>
            </a:r>
            <a:r>
              <a:rPr lang="en-US" altLang="en-US" sz="1600" dirty="0" err="1" smtClean="0"/>
              <a:t>tecnici</a:t>
            </a:r>
            <a:r>
              <a:rPr lang="en-US" altLang="en-US" sz="1600" dirty="0" smtClean="0"/>
              <a:t> </a:t>
            </a:r>
            <a:r>
              <a:rPr lang="en-US" altLang="en-US" sz="1600" dirty="0" err="1" smtClean="0"/>
              <a:t>ecc</a:t>
            </a:r>
            <a:r>
              <a:rPr lang="en-US" altLang="en-US" sz="1600" dirty="0" smtClean="0"/>
              <a:t>.</a:t>
            </a:r>
            <a:r>
              <a:rPr lang="fr-CH" altLang="en-US" sz="1600" dirty="0" smtClean="0"/>
              <a:t>;</a:t>
            </a:r>
            <a:endParaRPr lang="fr-CH" altLang="en-US" sz="1600" dirty="0"/>
          </a:p>
          <a:p>
            <a:pPr lvl="1">
              <a:buFontTx/>
              <a:buChar char="•"/>
            </a:pPr>
            <a:r>
              <a:rPr lang="fr-CH" altLang="en-US" sz="1600" dirty="0"/>
              <a:t>Il modulo per l’</a:t>
            </a:r>
            <a:r>
              <a:rPr lang="fr-CH" altLang="en-US" sz="1600" dirty="0" err="1"/>
              <a:t>offerta</a:t>
            </a:r>
            <a:r>
              <a:rPr lang="fr-CH" altLang="en-US" sz="1600" dirty="0"/>
              <a:t> commerciale </a:t>
            </a:r>
            <a:r>
              <a:rPr lang="fr-CH" altLang="en-US" sz="1600" dirty="0" smtClean="0"/>
              <a:t>(</a:t>
            </a:r>
            <a:r>
              <a:rPr lang="en-AU" altLang="en-US" sz="1600" dirty="0"/>
              <a:t>“</a:t>
            </a:r>
            <a:r>
              <a:rPr lang="fr-CH" altLang="en-US" sz="1600" dirty="0" smtClean="0"/>
              <a:t>Tender </a:t>
            </a:r>
            <a:r>
              <a:rPr lang="fr-CH" altLang="en-US" sz="1600" dirty="0" err="1" smtClean="0"/>
              <a:t>form</a:t>
            </a:r>
            <a:r>
              <a:rPr lang="en-AU" altLang="en-US" sz="1600" dirty="0"/>
              <a:t>”</a:t>
            </a:r>
            <a:r>
              <a:rPr lang="fr-CH" altLang="en-US" sz="1600" dirty="0" smtClean="0"/>
              <a:t>);</a:t>
            </a:r>
            <a:endParaRPr lang="fr-CH" altLang="en-US" sz="1600" dirty="0"/>
          </a:p>
          <a:p>
            <a:pPr lvl="1">
              <a:buFontTx/>
              <a:buChar char="•"/>
            </a:pPr>
            <a:r>
              <a:rPr lang="fr-CH" altLang="en-US" sz="1600" dirty="0" smtClean="0"/>
              <a:t>Le </a:t>
            </a:r>
            <a:r>
              <a:rPr lang="fr-CH" altLang="en-US" sz="1600" dirty="0" err="1" smtClean="0"/>
              <a:t>condizioni</a:t>
            </a:r>
            <a:r>
              <a:rPr lang="fr-CH" altLang="en-US" sz="1600" dirty="0" smtClean="0"/>
              <a:t> </a:t>
            </a:r>
            <a:r>
              <a:rPr lang="fr-CH" altLang="en-US" sz="1600" dirty="0" err="1" smtClean="0"/>
              <a:t>generali</a:t>
            </a:r>
            <a:r>
              <a:rPr lang="fr-CH" altLang="en-US" sz="1600" dirty="0" smtClean="0"/>
              <a:t> </a:t>
            </a:r>
            <a:r>
              <a:rPr lang="fr-CH" altLang="en-US" sz="1600" dirty="0" err="1" smtClean="0"/>
              <a:t>del</a:t>
            </a:r>
            <a:r>
              <a:rPr lang="fr-CH" altLang="en-US" sz="1600" dirty="0" smtClean="0"/>
              <a:t> CERN </a:t>
            </a:r>
            <a:r>
              <a:rPr lang="fr-CH" altLang="en-US" sz="1600" dirty="0"/>
              <a:t>(</a:t>
            </a:r>
            <a:r>
              <a:rPr lang="fr-CH" altLang="en-US" sz="1600" dirty="0" err="1" smtClean="0"/>
              <a:t>contratti</a:t>
            </a:r>
            <a:r>
              <a:rPr lang="fr-CH" altLang="en-US" sz="1600" dirty="0" smtClean="0"/>
              <a:t>, gare, </a:t>
            </a:r>
            <a:r>
              <a:rPr lang="fr-CH" altLang="en-US" sz="1600" dirty="0" err="1" smtClean="0"/>
              <a:t>sicurezza</a:t>
            </a:r>
            <a:r>
              <a:rPr lang="fr-CH" altLang="en-US" sz="1600" dirty="0" smtClean="0"/>
              <a:t> </a:t>
            </a:r>
            <a:r>
              <a:rPr lang="fr-CH" altLang="en-US" sz="1600" dirty="0" err="1" smtClean="0"/>
              <a:t>ecc</a:t>
            </a:r>
            <a:r>
              <a:rPr lang="fr-CH" altLang="en-US" sz="1600" dirty="0" smtClean="0"/>
              <a:t>.)</a:t>
            </a:r>
          </a:p>
          <a:p>
            <a:pPr>
              <a:buFontTx/>
              <a:buChar char="•"/>
            </a:pPr>
            <a:r>
              <a:rPr lang="it-IT" altLang="en-US" sz="1900" dirty="0" smtClean="0"/>
              <a:t>Una </a:t>
            </a:r>
            <a:r>
              <a:rPr lang="it-IT" altLang="en-US" sz="1900" dirty="0"/>
              <a:t>copia delle richieste di offerta oltre i 50.000 franchi è inviata al “ILO” (</a:t>
            </a:r>
            <a:r>
              <a:rPr lang="en-AU" altLang="en-US" sz="1900" dirty="0"/>
              <a:t>Industrial Liaison Officers) </a:t>
            </a:r>
            <a:r>
              <a:rPr lang="it-IT" altLang="en-US" sz="1900" dirty="0"/>
              <a:t>di ogni Paese Membro</a:t>
            </a:r>
            <a:r>
              <a:rPr lang="en-AU" altLang="en-US" sz="1900" dirty="0"/>
              <a:t>;</a:t>
            </a:r>
          </a:p>
          <a:p>
            <a:pPr marL="366712" lvl="1" indent="0">
              <a:buNone/>
            </a:pPr>
            <a:endParaRPr lang="fr-CH" alt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0AF25-6059-6C48-B673-699FED9D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cs typeface="Calibri" panose="020F0502020204030204" pitchFamily="34" charset="0"/>
              </a:rPr>
              <a:t>ACQUISTI SUPERIORI AI </a:t>
            </a:r>
            <a:r>
              <a:rPr lang="en-US" alt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10kCHF </a:t>
            </a:r>
            <a:r>
              <a:rPr lang="en-US" altLang="en-US" dirty="0">
                <a:solidFill>
                  <a:schemeClr val="accent1"/>
                </a:solidFill>
                <a:cs typeface="Calibri" panose="020F0502020204030204" pitchFamily="34" charset="0"/>
              </a:rPr>
              <a:t>FINO A </a:t>
            </a:r>
            <a:r>
              <a:rPr lang="en-US" altLang="fr-FR" dirty="0" smtClean="0">
                <a:solidFill>
                  <a:schemeClr val="accent1"/>
                </a:solidFill>
                <a:cs typeface="Calibri" panose="020F0502020204030204" pitchFamily="34" charset="0"/>
              </a:rPr>
              <a:t>200kCHF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79B-4B26-7342-9487-2E90A24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48D4D3A-DF2F-1D4B-A617-F0B4EBD719F6}"/>
              </a:ext>
            </a:extLst>
          </p:cNvPr>
          <p:cNvSpPr>
            <a:spLocks noEditPoints="1"/>
          </p:cNvSpPr>
          <p:nvPr/>
        </p:nvSpPr>
        <p:spPr bwMode="auto">
          <a:xfrm>
            <a:off x="850694" y="4010669"/>
            <a:ext cx="771905" cy="1974206"/>
          </a:xfrm>
          <a:custGeom>
            <a:avLst/>
            <a:gdLst>
              <a:gd name="T0" fmla="*/ 34 w 69"/>
              <a:gd name="T1" fmla="*/ 33 h 177"/>
              <a:gd name="T2" fmla="*/ 0 w 69"/>
              <a:gd name="T3" fmla="*/ 16 h 177"/>
              <a:gd name="T4" fmla="*/ 34 w 69"/>
              <a:gd name="T5" fmla="*/ 0 h 177"/>
              <a:gd name="T6" fmla="*/ 69 w 69"/>
              <a:gd name="T7" fmla="*/ 16 h 177"/>
              <a:gd name="T8" fmla="*/ 34 w 69"/>
              <a:gd name="T9" fmla="*/ 33 h 177"/>
              <a:gd name="T10" fmla="*/ 34 w 69"/>
              <a:gd name="T11" fmla="*/ 157 h 177"/>
              <a:gd name="T12" fmla="*/ 0 w 69"/>
              <a:gd name="T13" fmla="*/ 141 h 177"/>
              <a:gd name="T14" fmla="*/ 0 w 69"/>
              <a:gd name="T15" fmla="*/ 161 h 177"/>
              <a:gd name="T16" fmla="*/ 34 w 69"/>
              <a:gd name="T17" fmla="*/ 177 h 177"/>
              <a:gd name="T18" fmla="*/ 69 w 69"/>
              <a:gd name="T19" fmla="*/ 161 h 177"/>
              <a:gd name="T20" fmla="*/ 69 w 69"/>
              <a:gd name="T21" fmla="*/ 141 h 177"/>
              <a:gd name="T22" fmla="*/ 34 w 69"/>
              <a:gd name="T23" fmla="*/ 157 h 177"/>
              <a:gd name="T24" fmla="*/ 34 w 69"/>
              <a:gd name="T25" fmla="*/ 128 h 177"/>
              <a:gd name="T26" fmla="*/ 0 w 69"/>
              <a:gd name="T27" fmla="*/ 112 h 177"/>
              <a:gd name="T28" fmla="*/ 0 w 69"/>
              <a:gd name="T29" fmla="*/ 132 h 177"/>
              <a:gd name="T30" fmla="*/ 34 w 69"/>
              <a:gd name="T31" fmla="*/ 148 h 177"/>
              <a:gd name="T32" fmla="*/ 69 w 69"/>
              <a:gd name="T33" fmla="*/ 132 h 177"/>
              <a:gd name="T34" fmla="*/ 69 w 69"/>
              <a:gd name="T35" fmla="*/ 112 h 177"/>
              <a:gd name="T36" fmla="*/ 34 w 69"/>
              <a:gd name="T37" fmla="*/ 128 h 177"/>
              <a:gd name="T38" fmla="*/ 34 w 69"/>
              <a:gd name="T39" fmla="*/ 99 h 177"/>
              <a:gd name="T40" fmla="*/ 0 w 69"/>
              <a:gd name="T41" fmla="*/ 83 h 177"/>
              <a:gd name="T42" fmla="*/ 0 w 69"/>
              <a:gd name="T43" fmla="*/ 103 h 177"/>
              <a:gd name="T44" fmla="*/ 34 w 69"/>
              <a:gd name="T45" fmla="*/ 119 h 177"/>
              <a:gd name="T46" fmla="*/ 69 w 69"/>
              <a:gd name="T47" fmla="*/ 103 h 177"/>
              <a:gd name="T48" fmla="*/ 69 w 69"/>
              <a:gd name="T49" fmla="*/ 83 h 177"/>
              <a:gd name="T50" fmla="*/ 34 w 69"/>
              <a:gd name="T51" fmla="*/ 99 h 177"/>
              <a:gd name="T52" fmla="*/ 34 w 69"/>
              <a:gd name="T53" fmla="*/ 71 h 177"/>
              <a:gd name="T54" fmla="*/ 0 w 69"/>
              <a:gd name="T55" fmla="*/ 54 h 177"/>
              <a:gd name="T56" fmla="*/ 0 w 69"/>
              <a:gd name="T57" fmla="*/ 74 h 177"/>
              <a:gd name="T58" fmla="*/ 34 w 69"/>
              <a:gd name="T59" fmla="*/ 90 h 177"/>
              <a:gd name="T60" fmla="*/ 69 w 69"/>
              <a:gd name="T61" fmla="*/ 74 h 177"/>
              <a:gd name="T62" fmla="*/ 69 w 69"/>
              <a:gd name="T63" fmla="*/ 54 h 177"/>
              <a:gd name="T64" fmla="*/ 34 w 69"/>
              <a:gd name="T65" fmla="*/ 71 h 177"/>
              <a:gd name="T66" fmla="*/ 34 w 69"/>
              <a:gd name="T67" fmla="*/ 42 h 177"/>
              <a:gd name="T68" fmla="*/ 0 w 69"/>
              <a:gd name="T69" fmla="*/ 25 h 177"/>
              <a:gd name="T70" fmla="*/ 0 w 69"/>
              <a:gd name="T71" fmla="*/ 45 h 177"/>
              <a:gd name="T72" fmla="*/ 34 w 69"/>
              <a:gd name="T73" fmla="*/ 61 h 177"/>
              <a:gd name="T74" fmla="*/ 69 w 69"/>
              <a:gd name="T75" fmla="*/ 45 h 177"/>
              <a:gd name="T76" fmla="*/ 69 w 69"/>
              <a:gd name="T77" fmla="*/ 25 h 177"/>
              <a:gd name="T78" fmla="*/ 34 w 69"/>
              <a:gd name="T79" fmla="*/ 4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177">
                <a:moveTo>
                  <a:pt x="34" y="33"/>
                </a:moveTo>
                <a:cubicBezTo>
                  <a:pt x="15" y="33"/>
                  <a:pt x="0" y="25"/>
                  <a:pt x="0" y="16"/>
                </a:cubicBezTo>
                <a:cubicBezTo>
                  <a:pt x="0" y="7"/>
                  <a:pt x="15" y="0"/>
                  <a:pt x="34" y="0"/>
                </a:cubicBezTo>
                <a:cubicBezTo>
                  <a:pt x="53" y="0"/>
                  <a:pt x="69" y="7"/>
                  <a:pt x="69" y="16"/>
                </a:cubicBezTo>
                <a:cubicBezTo>
                  <a:pt x="69" y="25"/>
                  <a:pt x="53" y="33"/>
                  <a:pt x="34" y="33"/>
                </a:cubicBezTo>
                <a:close/>
                <a:moveTo>
                  <a:pt x="34" y="157"/>
                </a:moveTo>
                <a:cubicBezTo>
                  <a:pt x="15" y="157"/>
                  <a:pt x="0" y="150"/>
                  <a:pt x="0" y="14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0"/>
                  <a:pt x="15" y="177"/>
                  <a:pt x="34" y="177"/>
                </a:cubicBezTo>
                <a:cubicBezTo>
                  <a:pt x="53" y="177"/>
                  <a:pt x="69" y="170"/>
                  <a:pt x="69" y="161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9" y="150"/>
                  <a:pt x="53" y="157"/>
                  <a:pt x="34" y="157"/>
                </a:cubicBezTo>
                <a:close/>
                <a:moveTo>
                  <a:pt x="34" y="128"/>
                </a:moveTo>
                <a:cubicBezTo>
                  <a:pt x="15" y="128"/>
                  <a:pt x="0" y="121"/>
                  <a:pt x="0" y="11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15" y="148"/>
                  <a:pt x="34" y="148"/>
                </a:cubicBezTo>
                <a:cubicBezTo>
                  <a:pt x="53" y="148"/>
                  <a:pt x="69" y="141"/>
                  <a:pt x="69" y="132"/>
                </a:cubicBezTo>
                <a:cubicBezTo>
                  <a:pt x="69" y="112"/>
                  <a:pt x="69" y="112"/>
                  <a:pt x="69" y="112"/>
                </a:cubicBezTo>
                <a:cubicBezTo>
                  <a:pt x="69" y="121"/>
                  <a:pt x="53" y="128"/>
                  <a:pt x="34" y="128"/>
                </a:cubicBezTo>
                <a:close/>
                <a:moveTo>
                  <a:pt x="34" y="99"/>
                </a:moveTo>
                <a:cubicBezTo>
                  <a:pt x="15" y="99"/>
                  <a:pt x="0" y="92"/>
                  <a:pt x="0" y="8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2"/>
                  <a:pt x="15" y="119"/>
                  <a:pt x="34" y="119"/>
                </a:cubicBezTo>
                <a:cubicBezTo>
                  <a:pt x="53" y="119"/>
                  <a:pt x="69" y="112"/>
                  <a:pt x="69" y="103"/>
                </a:cubicBezTo>
                <a:cubicBezTo>
                  <a:pt x="69" y="83"/>
                  <a:pt x="69" y="83"/>
                  <a:pt x="69" y="83"/>
                </a:cubicBezTo>
                <a:cubicBezTo>
                  <a:pt x="69" y="92"/>
                  <a:pt x="53" y="99"/>
                  <a:pt x="34" y="99"/>
                </a:cubicBezTo>
                <a:close/>
                <a:moveTo>
                  <a:pt x="34" y="71"/>
                </a:moveTo>
                <a:cubicBezTo>
                  <a:pt x="15" y="71"/>
                  <a:pt x="0" y="63"/>
                  <a:pt x="0" y="5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3"/>
                  <a:pt x="15" y="90"/>
                  <a:pt x="34" y="90"/>
                </a:cubicBezTo>
                <a:cubicBezTo>
                  <a:pt x="53" y="90"/>
                  <a:pt x="69" y="83"/>
                  <a:pt x="69" y="74"/>
                </a:cubicBezTo>
                <a:cubicBezTo>
                  <a:pt x="69" y="54"/>
                  <a:pt x="69" y="54"/>
                  <a:pt x="69" y="54"/>
                </a:cubicBezTo>
                <a:cubicBezTo>
                  <a:pt x="69" y="63"/>
                  <a:pt x="53" y="71"/>
                  <a:pt x="34" y="71"/>
                </a:cubicBezTo>
                <a:close/>
                <a:moveTo>
                  <a:pt x="34" y="42"/>
                </a:moveTo>
                <a:cubicBezTo>
                  <a:pt x="15" y="42"/>
                  <a:pt x="0" y="34"/>
                  <a:pt x="0" y="2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4"/>
                  <a:pt x="15" y="61"/>
                  <a:pt x="34" y="61"/>
                </a:cubicBezTo>
                <a:cubicBezTo>
                  <a:pt x="53" y="61"/>
                  <a:pt x="69" y="54"/>
                  <a:pt x="69" y="4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4"/>
                  <a:pt x="53" y="42"/>
                  <a:pt x="3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622EA-CB84-6245-BD81-8B9D437E7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330" y="1801135"/>
            <a:ext cx="1802432" cy="20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2D0199-03AC-4547-94B2-F4E88EF36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826" y="80046"/>
            <a:ext cx="2353313" cy="332405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AE60A-A4F2-9B4D-A784-6319299E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088" y="1664494"/>
            <a:ext cx="9467849" cy="4608512"/>
          </a:xfrm>
        </p:spPr>
        <p:txBody>
          <a:bodyPr/>
          <a:lstStyle/>
          <a:p>
            <a:pPr algn="just">
              <a:buNone/>
            </a:pPr>
            <a:r>
              <a:rPr lang="en-US" altLang="en-US" sz="2000" dirty="0" err="1" smtClean="0">
                <a:solidFill>
                  <a:schemeClr val="accent2"/>
                </a:solidFill>
              </a:rPr>
              <a:t>Sondaggio</a:t>
            </a:r>
            <a:r>
              <a:rPr lang="en-US" altLang="en-US" sz="2000" dirty="0" smtClean="0">
                <a:solidFill>
                  <a:schemeClr val="accent2"/>
                </a:solidFill>
              </a:rPr>
              <a:t> di </a:t>
            </a:r>
            <a:r>
              <a:rPr lang="en-US" altLang="en-US" sz="2000" dirty="0" err="1" smtClean="0">
                <a:solidFill>
                  <a:schemeClr val="accent2"/>
                </a:solidFill>
              </a:rPr>
              <a:t>mercato</a:t>
            </a:r>
            <a:r>
              <a:rPr lang="en-US" altLang="en-US" sz="2000" dirty="0" smtClean="0">
                <a:solidFill>
                  <a:schemeClr val="accent2"/>
                </a:solidFill>
              </a:rPr>
              <a:t> (“Market </a:t>
            </a:r>
            <a:r>
              <a:rPr lang="en-US" altLang="en-US" sz="2000" dirty="0">
                <a:solidFill>
                  <a:schemeClr val="accent2"/>
                </a:solidFill>
              </a:rPr>
              <a:t>Survey” (MS</a:t>
            </a:r>
            <a:r>
              <a:rPr lang="en-US" altLang="en-US" sz="2000" dirty="0" smtClean="0">
                <a:solidFill>
                  <a:schemeClr val="accent2"/>
                </a:solidFill>
              </a:rPr>
              <a:t>))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en-US" sz="2000" dirty="0" smtClean="0"/>
              <a:t>Le </a:t>
            </a:r>
            <a:r>
              <a:rPr lang="en-US" altLang="en-US" sz="2000" dirty="0" err="1" smtClean="0"/>
              <a:t>opportunità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vengono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pubblicate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questo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sito</a:t>
            </a:r>
            <a:r>
              <a:rPr lang="en-US" altLang="en-US" sz="2000" dirty="0" smtClean="0"/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000" dirty="0" smtClean="0"/>
              <a:t>     “</a:t>
            </a:r>
            <a:r>
              <a:rPr lang="en-US" altLang="en-US" sz="2000" dirty="0">
                <a:hlinkClick r:id="rId4"/>
              </a:rPr>
              <a:t>Business Opportunities</a:t>
            </a:r>
            <a:r>
              <a:rPr lang="en-US" altLang="en-US" sz="2000" dirty="0"/>
              <a:t>” </a:t>
            </a:r>
          </a:p>
          <a:p>
            <a:pPr lvl="1"/>
            <a:r>
              <a:rPr lang="en-US" altLang="en-US" dirty="0" smtClean="0"/>
              <a:t>Le </a:t>
            </a:r>
            <a:r>
              <a:rPr lang="en-US" altLang="en-US" dirty="0" err="1" smtClean="0"/>
              <a:t>ditte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interessate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possono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già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contattare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il</a:t>
            </a:r>
            <a:r>
              <a:rPr lang="en-US" altLang="en-US" dirty="0" smtClean="0"/>
              <a:t> </a:t>
            </a:r>
            <a:r>
              <a:rPr lang="en-US" altLang="en-US" dirty="0"/>
              <a:t>CERN </a:t>
            </a:r>
            <a:r>
              <a:rPr lang="en-US" altLang="en-US" dirty="0" smtClean="0"/>
              <a:t>per </a:t>
            </a:r>
            <a:r>
              <a:rPr lang="en-US" altLang="en-US" dirty="0" err="1" smtClean="0"/>
              <a:t>capire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tutti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requisiti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tecnici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organizzarsi</a:t>
            </a:r>
            <a:r>
              <a:rPr lang="en-US" altLang="en-US" dirty="0" smtClean="0"/>
              <a:t> in </a:t>
            </a:r>
            <a:r>
              <a:rPr lang="en-US" altLang="en-US" dirty="0" err="1" smtClean="0"/>
              <a:t>anticipo</a:t>
            </a:r>
            <a:r>
              <a:rPr lang="en-US" altLang="en-US" dirty="0" smtClean="0"/>
              <a:t>.</a:t>
            </a:r>
            <a:r>
              <a:rPr lang="en-US" altLang="en-US" sz="1400" dirty="0" smtClean="0"/>
              <a:t> </a:t>
            </a:r>
            <a:endParaRPr lang="en-US" altLang="en-US" sz="1600" dirty="0"/>
          </a:p>
          <a:p>
            <a:pPr>
              <a:buFontTx/>
              <a:buChar char="•"/>
            </a:pPr>
            <a:r>
              <a:rPr lang="en-US" altLang="en-US" sz="2000" dirty="0"/>
              <a:t>Market surveys </a:t>
            </a:r>
            <a:r>
              <a:rPr lang="en-US" altLang="en-US" sz="2000" dirty="0" err="1" smtClean="0"/>
              <a:t>sono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composti</a:t>
            </a:r>
            <a:r>
              <a:rPr lang="en-US" altLang="en-US" sz="2000" dirty="0" smtClean="0"/>
              <a:t> da:</a:t>
            </a:r>
            <a:endParaRPr lang="en-US" altLang="en-US" sz="2000" dirty="0"/>
          </a:p>
          <a:p>
            <a:pPr lvl="1">
              <a:buFontTx/>
              <a:buChar char="•"/>
            </a:pPr>
            <a:r>
              <a:rPr lang="fr-CH" altLang="en-US" dirty="0"/>
              <a:t>Una </a:t>
            </a:r>
            <a:r>
              <a:rPr lang="fr-CH" altLang="en-US" dirty="0" err="1"/>
              <a:t>descrizione</a:t>
            </a:r>
            <a:r>
              <a:rPr lang="fr-CH" altLang="en-US" dirty="0"/>
              <a:t> </a:t>
            </a:r>
            <a:r>
              <a:rPr lang="en-US" altLang="en-US" dirty="0" err="1"/>
              <a:t>tecnica</a:t>
            </a:r>
            <a:r>
              <a:rPr lang="en-US" altLang="en-US" dirty="0"/>
              <a:t> </a:t>
            </a:r>
            <a:r>
              <a:rPr lang="en-US" altLang="en-US" dirty="0" smtClean="0">
                <a:solidFill>
                  <a:srgbClr val="002060"/>
                </a:solidFill>
              </a:rPr>
              <a:t>(</a:t>
            </a:r>
            <a:r>
              <a:rPr lang="en-US" altLang="en-US" dirty="0" smtClean="0"/>
              <a:t>“Technical </a:t>
            </a:r>
            <a:r>
              <a:rPr lang="en-US" altLang="en-US" dirty="0"/>
              <a:t>Description</a:t>
            </a:r>
            <a:r>
              <a:rPr lang="en-US" altLang="en-US" dirty="0" smtClean="0"/>
              <a:t>”);</a:t>
            </a:r>
            <a:endParaRPr lang="en-US" altLang="en-US" dirty="0"/>
          </a:p>
          <a:p>
            <a:pPr lvl="1">
              <a:buFontTx/>
              <a:buChar char="•"/>
            </a:pPr>
            <a:r>
              <a:rPr lang="en-US" altLang="en-US" dirty="0"/>
              <a:t>Un </a:t>
            </a:r>
            <a:r>
              <a:rPr lang="en-US" altLang="en-US" dirty="0" err="1"/>
              <a:t>questionario</a:t>
            </a:r>
            <a:r>
              <a:rPr lang="en-US" altLang="en-US" dirty="0"/>
              <a:t> </a:t>
            </a:r>
            <a:r>
              <a:rPr lang="en-US" altLang="en-US" dirty="0" err="1"/>
              <a:t>qualificazione</a:t>
            </a:r>
            <a:r>
              <a:rPr lang="en-US" altLang="en-US" dirty="0"/>
              <a:t> (“Qualification Questionnaire” (</a:t>
            </a:r>
            <a:r>
              <a:rPr lang="en-US" altLang="en-US" dirty="0" err="1" smtClean="0"/>
              <a:t>finanziario</a:t>
            </a:r>
            <a:r>
              <a:rPr lang="en-US" altLang="en-US" dirty="0" smtClean="0"/>
              <a:t> e </a:t>
            </a:r>
            <a:r>
              <a:rPr lang="en-US" altLang="en-US" dirty="0" err="1" smtClean="0"/>
              <a:t>tecnico</a:t>
            </a:r>
            <a:r>
              <a:rPr lang="en-US" altLang="en-US" dirty="0" smtClean="0"/>
              <a:t>)).</a:t>
            </a:r>
            <a:endParaRPr lang="en-US" altLang="en-US" dirty="0"/>
          </a:p>
          <a:p>
            <a:pPr>
              <a:buFontTx/>
              <a:buChar char="•"/>
            </a:pPr>
            <a:r>
              <a:rPr lang="en-AU" altLang="en-US" sz="2000" dirty="0"/>
              <a:t>Tempo di </a:t>
            </a:r>
            <a:r>
              <a:rPr lang="en-AU" altLang="en-US" sz="2000" dirty="0" err="1"/>
              <a:t>risposta</a:t>
            </a:r>
            <a:r>
              <a:rPr lang="en-AU" altLang="en-US" sz="2000" dirty="0"/>
              <a:t>: 4 </a:t>
            </a:r>
            <a:r>
              <a:rPr lang="en-AU" altLang="en-US" sz="2000" dirty="0" err="1"/>
              <a:t>settimane</a:t>
            </a:r>
            <a:r>
              <a:rPr lang="en-AU" altLang="en-US" sz="2000" dirty="0"/>
              <a:t> </a:t>
            </a:r>
            <a:r>
              <a:rPr lang="en-AU" altLang="en-US" sz="2000" dirty="0" err="1"/>
              <a:t>dalla</a:t>
            </a:r>
            <a:r>
              <a:rPr lang="en-AU" altLang="en-US" sz="2000" dirty="0"/>
              <a:t> data di </a:t>
            </a:r>
            <a:r>
              <a:rPr lang="en-AU" altLang="en-US" sz="2000" dirty="0" err="1" smtClean="0"/>
              <a:t>spedizione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(</a:t>
            </a:r>
            <a:r>
              <a:rPr lang="en-US" altLang="en-US" sz="2000" dirty="0" err="1" smtClean="0"/>
              <a:t>validità</a:t>
            </a:r>
            <a:r>
              <a:rPr lang="en-US" altLang="en-US" sz="2000" dirty="0" smtClean="0"/>
              <a:t>: 12 </a:t>
            </a:r>
            <a:r>
              <a:rPr lang="en-US" altLang="en-US" sz="2000" dirty="0" err="1" smtClean="0"/>
              <a:t>mesi</a:t>
            </a:r>
            <a:r>
              <a:rPr lang="en-US" altLang="en-US" sz="2000" dirty="0" smtClean="0"/>
              <a:t>). </a:t>
            </a:r>
            <a:endParaRPr lang="en-US" altLang="en-US" sz="3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0AF25-6059-6C48-B673-699FED9D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accent1"/>
                </a:solidFill>
                <a:cs typeface="Calibri" panose="020F0502020204030204" pitchFamily="34" charset="0"/>
              </a:rPr>
              <a:t>ACQUISTI </a:t>
            </a:r>
            <a:r>
              <a:rPr lang="en-US" alt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OLTRE I </a:t>
            </a:r>
            <a:r>
              <a:rPr lang="en-US" altLang="fr-FR" dirty="0" smtClean="0">
                <a:solidFill>
                  <a:schemeClr val="accent1"/>
                </a:solidFill>
                <a:cs typeface="Calibri" panose="020F0502020204030204" pitchFamily="34" charset="0"/>
              </a:rPr>
              <a:t>200kCHF</a:t>
            </a:r>
            <a:r>
              <a:rPr lang="en-US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(1/2)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79B-4B26-7342-9487-2E90A24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13CF54E-43A3-1743-87DB-65B40AF3A83F}"/>
              </a:ext>
            </a:extLst>
          </p:cNvPr>
          <p:cNvSpPr>
            <a:spLocks noEditPoints="1"/>
          </p:cNvSpPr>
          <p:nvPr/>
        </p:nvSpPr>
        <p:spPr bwMode="auto">
          <a:xfrm>
            <a:off x="850696" y="2719482"/>
            <a:ext cx="767227" cy="3265393"/>
          </a:xfrm>
          <a:custGeom>
            <a:avLst/>
            <a:gdLst>
              <a:gd name="T0" fmla="*/ 0 w 69"/>
              <a:gd name="T1" fmla="*/ 17 h 293"/>
              <a:gd name="T2" fmla="*/ 69 w 69"/>
              <a:gd name="T3" fmla="*/ 17 h 293"/>
              <a:gd name="T4" fmla="*/ 35 w 69"/>
              <a:gd name="T5" fmla="*/ 274 h 293"/>
              <a:gd name="T6" fmla="*/ 0 w 69"/>
              <a:gd name="T7" fmla="*/ 277 h 293"/>
              <a:gd name="T8" fmla="*/ 69 w 69"/>
              <a:gd name="T9" fmla="*/ 277 h 293"/>
              <a:gd name="T10" fmla="*/ 35 w 69"/>
              <a:gd name="T11" fmla="*/ 274 h 293"/>
              <a:gd name="T12" fmla="*/ 0 w 69"/>
              <a:gd name="T13" fmla="*/ 228 h 293"/>
              <a:gd name="T14" fmla="*/ 35 w 69"/>
              <a:gd name="T15" fmla="*/ 264 h 293"/>
              <a:gd name="T16" fmla="*/ 69 w 69"/>
              <a:gd name="T17" fmla="*/ 228 h 293"/>
              <a:gd name="T18" fmla="*/ 35 w 69"/>
              <a:gd name="T19" fmla="*/ 216 h 293"/>
              <a:gd name="T20" fmla="*/ 0 w 69"/>
              <a:gd name="T21" fmla="*/ 219 h 293"/>
              <a:gd name="T22" fmla="*/ 69 w 69"/>
              <a:gd name="T23" fmla="*/ 219 h 293"/>
              <a:gd name="T24" fmla="*/ 35 w 69"/>
              <a:gd name="T25" fmla="*/ 216 h 293"/>
              <a:gd name="T26" fmla="*/ 0 w 69"/>
              <a:gd name="T27" fmla="*/ 170 h 293"/>
              <a:gd name="T28" fmla="*/ 35 w 69"/>
              <a:gd name="T29" fmla="*/ 207 h 293"/>
              <a:gd name="T30" fmla="*/ 69 w 69"/>
              <a:gd name="T31" fmla="*/ 170 h 293"/>
              <a:gd name="T32" fmla="*/ 35 w 69"/>
              <a:gd name="T33" fmla="*/ 158 h 293"/>
              <a:gd name="T34" fmla="*/ 0 w 69"/>
              <a:gd name="T35" fmla="*/ 161 h 293"/>
              <a:gd name="T36" fmla="*/ 69 w 69"/>
              <a:gd name="T37" fmla="*/ 161 h 293"/>
              <a:gd name="T38" fmla="*/ 35 w 69"/>
              <a:gd name="T39" fmla="*/ 158 h 293"/>
              <a:gd name="T40" fmla="*/ 0 w 69"/>
              <a:gd name="T41" fmla="*/ 113 h 293"/>
              <a:gd name="T42" fmla="*/ 35 w 69"/>
              <a:gd name="T43" fmla="*/ 149 h 293"/>
              <a:gd name="T44" fmla="*/ 69 w 69"/>
              <a:gd name="T45" fmla="*/ 113 h 293"/>
              <a:gd name="T46" fmla="*/ 35 w 69"/>
              <a:gd name="T47" fmla="*/ 100 h 293"/>
              <a:gd name="T48" fmla="*/ 0 w 69"/>
              <a:gd name="T49" fmla="*/ 104 h 293"/>
              <a:gd name="T50" fmla="*/ 69 w 69"/>
              <a:gd name="T51" fmla="*/ 104 h 293"/>
              <a:gd name="T52" fmla="*/ 35 w 69"/>
              <a:gd name="T53" fmla="*/ 100 h 293"/>
              <a:gd name="T54" fmla="*/ 0 w 69"/>
              <a:gd name="T55" fmla="*/ 55 h 293"/>
              <a:gd name="T56" fmla="*/ 35 w 69"/>
              <a:gd name="T57" fmla="*/ 91 h 293"/>
              <a:gd name="T58" fmla="*/ 69 w 69"/>
              <a:gd name="T59" fmla="*/ 55 h 293"/>
              <a:gd name="T60" fmla="*/ 35 w 69"/>
              <a:gd name="T61" fmla="*/ 42 h 293"/>
              <a:gd name="T62" fmla="*/ 0 w 69"/>
              <a:gd name="T63" fmla="*/ 46 h 293"/>
              <a:gd name="T64" fmla="*/ 69 w 69"/>
              <a:gd name="T65" fmla="*/ 46 h 293"/>
              <a:gd name="T66" fmla="*/ 35 w 69"/>
              <a:gd name="T67" fmla="*/ 4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9" h="293">
                <a:moveTo>
                  <a:pt x="35" y="33"/>
                </a:moveTo>
                <a:cubicBezTo>
                  <a:pt x="16" y="33"/>
                  <a:pt x="0" y="26"/>
                  <a:pt x="0" y="17"/>
                </a:cubicBezTo>
                <a:cubicBezTo>
                  <a:pt x="0" y="8"/>
                  <a:pt x="16" y="0"/>
                  <a:pt x="35" y="0"/>
                </a:cubicBezTo>
                <a:cubicBezTo>
                  <a:pt x="54" y="0"/>
                  <a:pt x="69" y="8"/>
                  <a:pt x="69" y="17"/>
                </a:cubicBezTo>
                <a:cubicBezTo>
                  <a:pt x="69" y="26"/>
                  <a:pt x="54" y="33"/>
                  <a:pt x="35" y="33"/>
                </a:cubicBezTo>
                <a:close/>
                <a:moveTo>
                  <a:pt x="35" y="274"/>
                </a:moveTo>
                <a:cubicBezTo>
                  <a:pt x="16" y="274"/>
                  <a:pt x="0" y="266"/>
                  <a:pt x="0" y="257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6"/>
                  <a:pt x="16" y="293"/>
                  <a:pt x="35" y="293"/>
                </a:cubicBezTo>
                <a:cubicBezTo>
                  <a:pt x="54" y="293"/>
                  <a:pt x="69" y="286"/>
                  <a:pt x="69" y="277"/>
                </a:cubicBezTo>
                <a:cubicBezTo>
                  <a:pt x="69" y="257"/>
                  <a:pt x="69" y="257"/>
                  <a:pt x="69" y="257"/>
                </a:cubicBezTo>
                <a:cubicBezTo>
                  <a:pt x="69" y="266"/>
                  <a:pt x="54" y="274"/>
                  <a:pt x="35" y="274"/>
                </a:cubicBezTo>
                <a:close/>
                <a:moveTo>
                  <a:pt x="35" y="245"/>
                </a:moveTo>
                <a:cubicBezTo>
                  <a:pt x="16" y="245"/>
                  <a:pt x="0" y="237"/>
                  <a:pt x="0" y="22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57"/>
                  <a:pt x="16" y="264"/>
                  <a:pt x="35" y="264"/>
                </a:cubicBezTo>
                <a:cubicBezTo>
                  <a:pt x="54" y="264"/>
                  <a:pt x="69" y="257"/>
                  <a:pt x="69" y="248"/>
                </a:cubicBezTo>
                <a:cubicBezTo>
                  <a:pt x="69" y="228"/>
                  <a:pt x="69" y="228"/>
                  <a:pt x="69" y="228"/>
                </a:cubicBezTo>
                <a:cubicBezTo>
                  <a:pt x="69" y="237"/>
                  <a:pt x="54" y="245"/>
                  <a:pt x="35" y="245"/>
                </a:cubicBezTo>
                <a:close/>
                <a:moveTo>
                  <a:pt x="35" y="216"/>
                </a:moveTo>
                <a:cubicBezTo>
                  <a:pt x="16" y="216"/>
                  <a:pt x="0" y="208"/>
                  <a:pt x="0" y="19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28"/>
                  <a:pt x="16" y="236"/>
                  <a:pt x="35" y="236"/>
                </a:cubicBezTo>
                <a:cubicBezTo>
                  <a:pt x="54" y="236"/>
                  <a:pt x="69" y="228"/>
                  <a:pt x="69" y="219"/>
                </a:cubicBezTo>
                <a:cubicBezTo>
                  <a:pt x="69" y="199"/>
                  <a:pt x="69" y="199"/>
                  <a:pt x="69" y="199"/>
                </a:cubicBezTo>
                <a:cubicBezTo>
                  <a:pt x="69" y="208"/>
                  <a:pt x="54" y="216"/>
                  <a:pt x="35" y="216"/>
                </a:cubicBezTo>
                <a:close/>
                <a:moveTo>
                  <a:pt x="35" y="187"/>
                </a:moveTo>
                <a:cubicBezTo>
                  <a:pt x="16" y="187"/>
                  <a:pt x="0" y="180"/>
                  <a:pt x="0" y="170"/>
                </a:cubicBezTo>
                <a:cubicBezTo>
                  <a:pt x="0" y="190"/>
                  <a:pt x="0" y="190"/>
                  <a:pt x="0" y="190"/>
                </a:cubicBezTo>
                <a:cubicBezTo>
                  <a:pt x="0" y="199"/>
                  <a:pt x="16" y="207"/>
                  <a:pt x="35" y="207"/>
                </a:cubicBezTo>
                <a:cubicBezTo>
                  <a:pt x="54" y="207"/>
                  <a:pt x="69" y="199"/>
                  <a:pt x="69" y="190"/>
                </a:cubicBezTo>
                <a:cubicBezTo>
                  <a:pt x="69" y="170"/>
                  <a:pt x="69" y="170"/>
                  <a:pt x="69" y="170"/>
                </a:cubicBezTo>
                <a:cubicBezTo>
                  <a:pt x="69" y="180"/>
                  <a:pt x="54" y="187"/>
                  <a:pt x="35" y="187"/>
                </a:cubicBezTo>
                <a:close/>
                <a:moveTo>
                  <a:pt x="35" y="158"/>
                </a:moveTo>
                <a:cubicBezTo>
                  <a:pt x="16" y="158"/>
                  <a:pt x="0" y="151"/>
                  <a:pt x="0" y="142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0"/>
                  <a:pt x="16" y="178"/>
                  <a:pt x="35" y="178"/>
                </a:cubicBezTo>
                <a:cubicBezTo>
                  <a:pt x="54" y="178"/>
                  <a:pt x="69" y="170"/>
                  <a:pt x="69" y="161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69" y="151"/>
                  <a:pt x="54" y="158"/>
                  <a:pt x="35" y="158"/>
                </a:cubicBezTo>
                <a:close/>
                <a:moveTo>
                  <a:pt x="35" y="129"/>
                </a:moveTo>
                <a:cubicBezTo>
                  <a:pt x="16" y="129"/>
                  <a:pt x="0" y="122"/>
                  <a:pt x="0" y="11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16" y="149"/>
                  <a:pt x="35" y="149"/>
                </a:cubicBezTo>
                <a:cubicBezTo>
                  <a:pt x="54" y="149"/>
                  <a:pt x="69" y="141"/>
                  <a:pt x="69" y="132"/>
                </a:cubicBezTo>
                <a:cubicBezTo>
                  <a:pt x="69" y="113"/>
                  <a:pt x="69" y="113"/>
                  <a:pt x="69" y="113"/>
                </a:cubicBezTo>
                <a:cubicBezTo>
                  <a:pt x="69" y="122"/>
                  <a:pt x="54" y="129"/>
                  <a:pt x="35" y="129"/>
                </a:cubicBezTo>
                <a:close/>
                <a:moveTo>
                  <a:pt x="35" y="100"/>
                </a:moveTo>
                <a:cubicBezTo>
                  <a:pt x="16" y="100"/>
                  <a:pt x="0" y="93"/>
                  <a:pt x="0" y="8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3"/>
                  <a:pt x="16" y="120"/>
                  <a:pt x="35" y="120"/>
                </a:cubicBezTo>
                <a:cubicBezTo>
                  <a:pt x="54" y="120"/>
                  <a:pt x="69" y="113"/>
                  <a:pt x="69" y="104"/>
                </a:cubicBezTo>
                <a:cubicBezTo>
                  <a:pt x="69" y="84"/>
                  <a:pt x="69" y="84"/>
                  <a:pt x="69" y="84"/>
                </a:cubicBezTo>
                <a:cubicBezTo>
                  <a:pt x="69" y="93"/>
                  <a:pt x="54" y="100"/>
                  <a:pt x="35" y="100"/>
                </a:cubicBezTo>
                <a:close/>
                <a:moveTo>
                  <a:pt x="35" y="71"/>
                </a:moveTo>
                <a:cubicBezTo>
                  <a:pt x="16" y="71"/>
                  <a:pt x="0" y="64"/>
                  <a:pt x="0" y="5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16" y="91"/>
                  <a:pt x="35" y="91"/>
                </a:cubicBezTo>
                <a:cubicBezTo>
                  <a:pt x="54" y="91"/>
                  <a:pt x="69" y="84"/>
                  <a:pt x="69" y="75"/>
                </a:cubicBezTo>
                <a:cubicBezTo>
                  <a:pt x="69" y="55"/>
                  <a:pt x="69" y="55"/>
                  <a:pt x="69" y="55"/>
                </a:cubicBezTo>
                <a:cubicBezTo>
                  <a:pt x="69" y="64"/>
                  <a:pt x="54" y="71"/>
                  <a:pt x="35" y="71"/>
                </a:cubicBezTo>
                <a:close/>
                <a:moveTo>
                  <a:pt x="35" y="42"/>
                </a:moveTo>
                <a:cubicBezTo>
                  <a:pt x="16" y="42"/>
                  <a:pt x="0" y="35"/>
                  <a:pt x="0" y="2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55"/>
                  <a:pt x="16" y="62"/>
                  <a:pt x="35" y="62"/>
                </a:cubicBezTo>
                <a:cubicBezTo>
                  <a:pt x="54" y="62"/>
                  <a:pt x="69" y="55"/>
                  <a:pt x="69" y="46"/>
                </a:cubicBezTo>
                <a:cubicBezTo>
                  <a:pt x="69" y="26"/>
                  <a:pt x="69" y="26"/>
                  <a:pt x="69" y="26"/>
                </a:cubicBezTo>
                <a:cubicBezTo>
                  <a:pt x="69" y="35"/>
                  <a:pt x="54" y="42"/>
                  <a:pt x="35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AE60A-A4F2-9B4D-A784-6319299E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088" y="1592263"/>
            <a:ext cx="7524750" cy="3767528"/>
          </a:xfrm>
        </p:spPr>
        <p:txBody>
          <a:bodyPr/>
          <a:lstStyle/>
          <a:p>
            <a:pPr>
              <a:buNone/>
            </a:pPr>
            <a:r>
              <a:rPr lang="en-US" altLang="en-US" sz="2000" dirty="0" err="1" smtClean="0">
                <a:solidFill>
                  <a:schemeClr val="accent2"/>
                </a:solidFill>
              </a:rPr>
              <a:t>Gara</a:t>
            </a:r>
            <a:r>
              <a:rPr lang="en-US" altLang="en-US" sz="2000" dirty="0" smtClean="0">
                <a:solidFill>
                  <a:schemeClr val="accent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accent2"/>
                </a:solidFill>
              </a:rPr>
              <a:t>d’appalto</a:t>
            </a:r>
            <a:r>
              <a:rPr lang="en-US" altLang="en-US" sz="2000" dirty="0" smtClean="0">
                <a:solidFill>
                  <a:schemeClr val="accent2"/>
                </a:solidFill>
              </a:rPr>
              <a:t> (“Invitation </a:t>
            </a:r>
            <a:r>
              <a:rPr lang="en-US" altLang="en-US" sz="2000" dirty="0">
                <a:solidFill>
                  <a:schemeClr val="accent2"/>
                </a:solidFill>
              </a:rPr>
              <a:t>to tender” (IT</a:t>
            </a:r>
            <a:r>
              <a:rPr lang="en-US" altLang="en-US" sz="2000" dirty="0" smtClean="0">
                <a:solidFill>
                  <a:schemeClr val="accent2"/>
                </a:solidFill>
              </a:rPr>
              <a:t>))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AU" altLang="en-US" sz="1800" dirty="0" err="1" smtClean="0"/>
              <a:t>Inviata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esclusivamente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alle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aziende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qualificate</a:t>
            </a:r>
            <a:r>
              <a:rPr lang="en-AU" altLang="en-US" sz="1800" dirty="0" smtClean="0"/>
              <a:t> e </a:t>
            </a:r>
            <a:r>
              <a:rPr lang="en-AU" altLang="en-US" sz="1800" dirty="0" err="1" smtClean="0"/>
              <a:t>selezionate</a:t>
            </a:r>
            <a:r>
              <a:rPr lang="en-AU" altLang="en-US" sz="1800" dirty="0" smtClean="0"/>
              <a:t>;</a:t>
            </a:r>
            <a:endParaRPr lang="en-AU" altLang="en-US" sz="1800" dirty="0"/>
          </a:p>
          <a:p>
            <a:pPr>
              <a:buFontTx/>
              <a:buChar char="•"/>
            </a:pPr>
            <a:r>
              <a:rPr lang="en-AU" altLang="en-US" sz="1800" dirty="0"/>
              <a:t>Tempo di </a:t>
            </a:r>
            <a:r>
              <a:rPr lang="en-AU" altLang="en-US" sz="1800" dirty="0" err="1"/>
              <a:t>risposta</a:t>
            </a:r>
            <a:r>
              <a:rPr lang="en-AU" altLang="en-US" sz="1800" dirty="0"/>
              <a:t>: 4 </a:t>
            </a:r>
            <a:r>
              <a:rPr lang="en-AU" altLang="en-US" sz="1800" dirty="0" err="1"/>
              <a:t>settimane</a:t>
            </a:r>
            <a:r>
              <a:rPr lang="en-AU" altLang="en-US" sz="1800" dirty="0"/>
              <a:t> </a:t>
            </a:r>
            <a:r>
              <a:rPr lang="en-AU" altLang="en-US" sz="1800" dirty="0" smtClean="0"/>
              <a:t>(o piu’ in </a:t>
            </a:r>
            <a:r>
              <a:rPr lang="en-AU" altLang="en-US" sz="1800" dirty="0" err="1" smtClean="0"/>
              <a:t>caso</a:t>
            </a:r>
            <a:r>
              <a:rPr lang="en-AU" altLang="en-US" sz="1800" dirty="0" smtClean="0"/>
              <a:t> di </a:t>
            </a:r>
            <a:r>
              <a:rPr lang="en-AU" altLang="en-US" sz="1800" dirty="0" err="1" smtClean="0"/>
              <a:t>gara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complessa</a:t>
            </a:r>
            <a:r>
              <a:rPr lang="en-AU" altLang="en-US" sz="1800" dirty="0" smtClean="0"/>
              <a:t>);</a:t>
            </a:r>
            <a:endParaRPr lang="en-AU" altLang="en-US" sz="1800" dirty="0"/>
          </a:p>
          <a:p>
            <a:pPr>
              <a:buFontTx/>
              <a:buChar char="•"/>
            </a:pPr>
            <a:r>
              <a:rPr lang="en-US" altLang="en-US" sz="1800" dirty="0"/>
              <a:t>Le </a:t>
            </a:r>
            <a:r>
              <a:rPr lang="en-US" altLang="en-US" sz="1800" dirty="0" err="1"/>
              <a:t>domande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devono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essere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inviate</a:t>
            </a:r>
            <a:r>
              <a:rPr lang="en-US" altLang="en-US" sz="1800" dirty="0" smtClean="0"/>
              <a:t>, a </a:t>
            </a:r>
            <a:r>
              <a:rPr lang="en-US" altLang="en-US" sz="1800" dirty="0" err="1" smtClean="0"/>
              <a:t>seguito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dell’invio</a:t>
            </a:r>
            <a:r>
              <a:rPr lang="en-US" altLang="en-US" sz="1800" dirty="0" smtClean="0"/>
              <a:t> </a:t>
            </a:r>
            <a:r>
              <a:rPr lang="en-US" altLang="en-US" sz="1800" dirty="0" err="1"/>
              <a:t>della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richiesta</a:t>
            </a:r>
            <a:r>
              <a:rPr lang="en-US" altLang="en-US" sz="1800" dirty="0"/>
              <a:t> di </a:t>
            </a:r>
            <a:r>
              <a:rPr lang="en-US" altLang="en-US" sz="1800" dirty="0" err="1" smtClean="0"/>
              <a:t>offerta</a:t>
            </a:r>
            <a:r>
              <a:rPr lang="en-US" altLang="en-US" sz="1800" dirty="0" smtClean="0"/>
              <a:t>/</a:t>
            </a:r>
            <a:r>
              <a:rPr lang="en-US" altLang="en-US" sz="1800" dirty="0" err="1" smtClean="0"/>
              <a:t>gara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via e-mail. Le </a:t>
            </a:r>
            <a:r>
              <a:rPr lang="en-US" altLang="en-US" sz="1800" dirty="0" err="1" smtClean="0"/>
              <a:t>ditte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possono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inviare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tutte</a:t>
            </a:r>
            <a:r>
              <a:rPr lang="en-US" altLang="en-US" sz="1800" dirty="0" smtClean="0"/>
              <a:t> le </a:t>
            </a:r>
            <a:r>
              <a:rPr lang="en-US" altLang="en-US" sz="1800" dirty="0" err="1" smtClean="0"/>
              <a:t>domande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necessarie</a:t>
            </a:r>
            <a:r>
              <a:rPr lang="en-US" altLang="en-US" sz="1800" dirty="0" smtClean="0"/>
              <a:t> per </a:t>
            </a:r>
            <a:r>
              <a:rPr lang="en-US" altLang="en-US" sz="1800" dirty="0" err="1" smtClean="0"/>
              <a:t>capire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tutti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i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requisiti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tecnici</a:t>
            </a:r>
            <a:r>
              <a:rPr lang="en-US" altLang="en-US" sz="1800" dirty="0" smtClean="0"/>
              <a:t> e prepare la </a:t>
            </a:r>
            <a:r>
              <a:rPr lang="en-US" altLang="en-US" sz="1800" dirty="0" err="1" smtClean="0"/>
              <a:t>miglior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offerta</a:t>
            </a:r>
            <a:r>
              <a:rPr lang="en-US" altLang="en-US" sz="1800" dirty="0"/>
              <a:t>;</a:t>
            </a:r>
            <a:r>
              <a:rPr lang="en-AU" altLang="en-US" sz="1800" dirty="0" smtClean="0"/>
              <a:t> </a:t>
            </a:r>
            <a:endParaRPr lang="en-AU" altLang="en-US" sz="1800" dirty="0"/>
          </a:p>
          <a:p>
            <a:pPr>
              <a:buFontTx/>
              <a:buChar char="•"/>
            </a:pPr>
            <a:r>
              <a:rPr lang="en-AU" altLang="en-US" sz="1800" dirty="0" smtClean="0"/>
              <a:t>Le </a:t>
            </a:r>
            <a:r>
              <a:rPr lang="en-AU" altLang="en-US" sz="1800" dirty="0" err="1" smtClean="0"/>
              <a:t>offerte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devono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essere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caricate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sulla</a:t>
            </a:r>
            <a:r>
              <a:rPr lang="en-AU" altLang="en-US" sz="1800" dirty="0" smtClean="0"/>
              <a:t> </a:t>
            </a:r>
            <a:r>
              <a:rPr lang="en-AU" altLang="en-US" sz="1800" dirty="0" err="1" smtClean="0"/>
              <a:t>piattaforma</a:t>
            </a:r>
            <a:r>
              <a:rPr lang="en-AU" altLang="en-US" sz="1800" dirty="0" smtClean="0"/>
              <a:t> e-tendering del CERN.</a:t>
            </a:r>
            <a:endParaRPr lang="en-AU" altLang="en-US" sz="20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79B-4B26-7342-9487-2E90A24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13CF54E-43A3-1743-87DB-65B40AF3A83F}"/>
              </a:ext>
            </a:extLst>
          </p:cNvPr>
          <p:cNvSpPr>
            <a:spLocks noEditPoints="1"/>
          </p:cNvSpPr>
          <p:nvPr/>
        </p:nvSpPr>
        <p:spPr bwMode="auto">
          <a:xfrm>
            <a:off x="850696" y="2719482"/>
            <a:ext cx="767227" cy="3265393"/>
          </a:xfrm>
          <a:custGeom>
            <a:avLst/>
            <a:gdLst>
              <a:gd name="T0" fmla="*/ 0 w 69"/>
              <a:gd name="T1" fmla="*/ 17 h 293"/>
              <a:gd name="T2" fmla="*/ 69 w 69"/>
              <a:gd name="T3" fmla="*/ 17 h 293"/>
              <a:gd name="T4" fmla="*/ 35 w 69"/>
              <a:gd name="T5" fmla="*/ 274 h 293"/>
              <a:gd name="T6" fmla="*/ 0 w 69"/>
              <a:gd name="T7" fmla="*/ 277 h 293"/>
              <a:gd name="T8" fmla="*/ 69 w 69"/>
              <a:gd name="T9" fmla="*/ 277 h 293"/>
              <a:gd name="T10" fmla="*/ 35 w 69"/>
              <a:gd name="T11" fmla="*/ 274 h 293"/>
              <a:gd name="T12" fmla="*/ 0 w 69"/>
              <a:gd name="T13" fmla="*/ 228 h 293"/>
              <a:gd name="T14" fmla="*/ 35 w 69"/>
              <a:gd name="T15" fmla="*/ 264 h 293"/>
              <a:gd name="T16" fmla="*/ 69 w 69"/>
              <a:gd name="T17" fmla="*/ 228 h 293"/>
              <a:gd name="T18" fmla="*/ 35 w 69"/>
              <a:gd name="T19" fmla="*/ 216 h 293"/>
              <a:gd name="T20" fmla="*/ 0 w 69"/>
              <a:gd name="T21" fmla="*/ 219 h 293"/>
              <a:gd name="T22" fmla="*/ 69 w 69"/>
              <a:gd name="T23" fmla="*/ 219 h 293"/>
              <a:gd name="T24" fmla="*/ 35 w 69"/>
              <a:gd name="T25" fmla="*/ 216 h 293"/>
              <a:gd name="T26" fmla="*/ 0 w 69"/>
              <a:gd name="T27" fmla="*/ 170 h 293"/>
              <a:gd name="T28" fmla="*/ 35 w 69"/>
              <a:gd name="T29" fmla="*/ 207 h 293"/>
              <a:gd name="T30" fmla="*/ 69 w 69"/>
              <a:gd name="T31" fmla="*/ 170 h 293"/>
              <a:gd name="T32" fmla="*/ 35 w 69"/>
              <a:gd name="T33" fmla="*/ 158 h 293"/>
              <a:gd name="T34" fmla="*/ 0 w 69"/>
              <a:gd name="T35" fmla="*/ 161 h 293"/>
              <a:gd name="T36" fmla="*/ 69 w 69"/>
              <a:gd name="T37" fmla="*/ 161 h 293"/>
              <a:gd name="T38" fmla="*/ 35 w 69"/>
              <a:gd name="T39" fmla="*/ 158 h 293"/>
              <a:gd name="T40" fmla="*/ 0 w 69"/>
              <a:gd name="T41" fmla="*/ 113 h 293"/>
              <a:gd name="T42" fmla="*/ 35 w 69"/>
              <a:gd name="T43" fmla="*/ 149 h 293"/>
              <a:gd name="T44" fmla="*/ 69 w 69"/>
              <a:gd name="T45" fmla="*/ 113 h 293"/>
              <a:gd name="T46" fmla="*/ 35 w 69"/>
              <a:gd name="T47" fmla="*/ 100 h 293"/>
              <a:gd name="T48" fmla="*/ 0 w 69"/>
              <a:gd name="T49" fmla="*/ 104 h 293"/>
              <a:gd name="T50" fmla="*/ 69 w 69"/>
              <a:gd name="T51" fmla="*/ 104 h 293"/>
              <a:gd name="T52" fmla="*/ 35 w 69"/>
              <a:gd name="T53" fmla="*/ 100 h 293"/>
              <a:gd name="T54" fmla="*/ 0 w 69"/>
              <a:gd name="T55" fmla="*/ 55 h 293"/>
              <a:gd name="T56" fmla="*/ 35 w 69"/>
              <a:gd name="T57" fmla="*/ 91 h 293"/>
              <a:gd name="T58" fmla="*/ 69 w 69"/>
              <a:gd name="T59" fmla="*/ 55 h 293"/>
              <a:gd name="T60" fmla="*/ 35 w 69"/>
              <a:gd name="T61" fmla="*/ 42 h 293"/>
              <a:gd name="T62" fmla="*/ 0 w 69"/>
              <a:gd name="T63" fmla="*/ 46 h 293"/>
              <a:gd name="T64" fmla="*/ 69 w 69"/>
              <a:gd name="T65" fmla="*/ 46 h 293"/>
              <a:gd name="T66" fmla="*/ 35 w 69"/>
              <a:gd name="T67" fmla="*/ 4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9" h="293">
                <a:moveTo>
                  <a:pt x="35" y="33"/>
                </a:moveTo>
                <a:cubicBezTo>
                  <a:pt x="16" y="33"/>
                  <a:pt x="0" y="26"/>
                  <a:pt x="0" y="17"/>
                </a:cubicBezTo>
                <a:cubicBezTo>
                  <a:pt x="0" y="8"/>
                  <a:pt x="16" y="0"/>
                  <a:pt x="35" y="0"/>
                </a:cubicBezTo>
                <a:cubicBezTo>
                  <a:pt x="54" y="0"/>
                  <a:pt x="69" y="8"/>
                  <a:pt x="69" y="17"/>
                </a:cubicBezTo>
                <a:cubicBezTo>
                  <a:pt x="69" y="26"/>
                  <a:pt x="54" y="33"/>
                  <a:pt x="35" y="33"/>
                </a:cubicBezTo>
                <a:close/>
                <a:moveTo>
                  <a:pt x="35" y="274"/>
                </a:moveTo>
                <a:cubicBezTo>
                  <a:pt x="16" y="274"/>
                  <a:pt x="0" y="266"/>
                  <a:pt x="0" y="257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6"/>
                  <a:pt x="16" y="293"/>
                  <a:pt x="35" y="293"/>
                </a:cubicBezTo>
                <a:cubicBezTo>
                  <a:pt x="54" y="293"/>
                  <a:pt x="69" y="286"/>
                  <a:pt x="69" y="277"/>
                </a:cubicBezTo>
                <a:cubicBezTo>
                  <a:pt x="69" y="257"/>
                  <a:pt x="69" y="257"/>
                  <a:pt x="69" y="257"/>
                </a:cubicBezTo>
                <a:cubicBezTo>
                  <a:pt x="69" y="266"/>
                  <a:pt x="54" y="274"/>
                  <a:pt x="35" y="274"/>
                </a:cubicBezTo>
                <a:close/>
                <a:moveTo>
                  <a:pt x="35" y="245"/>
                </a:moveTo>
                <a:cubicBezTo>
                  <a:pt x="16" y="245"/>
                  <a:pt x="0" y="237"/>
                  <a:pt x="0" y="22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57"/>
                  <a:pt x="16" y="264"/>
                  <a:pt x="35" y="264"/>
                </a:cubicBezTo>
                <a:cubicBezTo>
                  <a:pt x="54" y="264"/>
                  <a:pt x="69" y="257"/>
                  <a:pt x="69" y="248"/>
                </a:cubicBezTo>
                <a:cubicBezTo>
                  <a:pt x="69" y="228"/>
                  <a:pt x="69" y="228"/>
                  <a:pt x="69" y="228"/>
                </a:cubicBezTo>
                <a:cubicBezTo>
                  <a:pt x="69" y="237"/>
                  <a:pt x="54" y="245"/>
                  <a:pt x="35" y="245"/>
                </a:cubicBezTo>
                <a:close/>
                <a:moveTo>
                  <a:pt x="35" y="216"/>
                </a:moveTo>
                <a:cubicBezTo>
                  <a:pt x="16" y="216"/>
                  <a:pt x="0" y="208"/>
                  <a:pt x="0" y="19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28"/>
                  <a:pt x="16" y="236"/>
                  <a:pt x="35" y="236"/>
                </a:cubicBezTo>
                <a:cubicBezTo>
                  <a:pt x="54" y="236"/>
                  <a:pt x="69" y="228"/>
                  <a:pt x="69" y="219"/>
                </a:cubicBezTo>
                <a:cubicBezTo>
                  <a:pt x="69" y="199"/>
                  <a:pt x="69" y="199"/>
                  <a:pt x="69" y="199"/>
                </a:cubicBezTo>
                <a:cubicBezTo>
                  <a:pt x="69" y="208"/>
                  <a:pt x="54" y="216"/>
                  <a:pt x="35" y="216"/>
                </a:cubicBezTo>
                <a:close/>
                <a:moveTo>
                  <a:pt x="35" y="187"/>
                </a:moveTo>
                <a:cubicBezTo>
                  <a:pt x="16" y="187"/>
                  <a:pt x="0" y="180"/>
                  <a:pt x="0" y="170"/>
                </a:cubicBezTo>
                <a:cubicBezTo>
                  <a:pt x="0" y="190"/>
                  <a:pt x="0" y="190"/>
                  <a:pt x="0" y="190"/>
                </a:cubicBezTo>
                <a:cubicBezTo>
                  <a:pt x="0" y="199"/>
                  <a:pt x="16" y="207"/>
                  <a:pt x="35" y="207"/>
                </a:cubicBezTo>
                <a:cubicBezTo>
                  <a:pt x="54" y="207"/>
                  <a:pt x="69" y="199"/>
                  <a:pt x="69" y="190"/>
                </a:cubicBezTo>
                <a:cubicBezTo>
                  <a:pt x="69" y="170"/>
                  <a:pt x="69" y="170"/>
                  <a:pt x="69" y="170"/>
                </a:cubicBezTo>
                <a:cubicBezTo>
                  <a:pt x="69" y="180"/>
                  <a:pt x="54" y="187"/>
                  <a:pt x="35" y="187"/>
                </a:cubicBezTo>
                <a:close/>
                <a:moveTo>
                  <a:pt x="35" y="158"/>
                </a:moveTo>
                <a:cubicBezTo>
                  <a:pt x="16" y="158"/>
                  <a:pt x="0" y="151"/>
                  <a:pt x="0" y="142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0"/>
                  <a:pt x="16" y="178"/>
                  <a:pt x="35" y="178"/>
                </a:cubicBezTo>
                <a:cubicBezTo>
                  <a:pt x="54" y="178"/>
                  <a:pt x="69" y="170"/>
                  <a:pt x="69" y="161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69" y="151"/>
                  <a:pt x="54" y="158"/>
                  <a:pt x="35" y="158"/>
                </a:cubicBezTo>
                <a:close/>
                <a:moveTo>
                  <a:pt x="35" y="129"/>
                </a:moveTo>
                <a:cubicBezTo>
                  <a:pt x="16" y="129"/>
                  <a:pt x="0" y="122"/>
                  <a:pt x="0" y="11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16" y="149"/>
                  <a:pt x="35" y="149"/>
                </a:cubicBezTo>
                <a:cubicBezTo>
                  <a:pt x="54" y="149"/>
                  <a:pt x="69" y="141"/>
                  <a:pt x="69" y="132"/>
                </a:cubicBezTo>
                <a:cubicBezTo>
                  <a:pt x="69" y="113"/>
                  <a:pt x="69" y="113"/>
                  <a:pt x="69" y="113"/>
                </a:cubicBezTo>
                <a:cubicBezTo>
                  <a:pt x="69" y="122"/>
                  <a:pt x="54" y="129"/>
                  <a:pt x="35" y="129"/>
                </a:cubicBezTo>
                <a:close/>
                <a:moveTo>
                  <a:pt x="35" y="100"/>
                </a:moveTo>
                <a:cubicBezTo>
                  <a:pt x="16" y="100"/>
                  <a:pt x="0" y="93"/>
                  <a:pt x="0" y="8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3"/>
                  <a:pt x="16" y="120"/>
                  <a:pt x="35" y="120"/>
                </a:cubicBezTo>
                <a:cubicBezTo>
                  <a:pt x="54" y="120"/>
                  <a:pt x="69" y="113"/>
                  <a:pt x="69" y="104"/>
                </a:cubicBezTo>
                <a:cubicBezTo>
                  <a:pt x="69" y="84"/>
                  <a:pt x="69" y="84"/>
                  <a:pt x="69" y="84"/>
                </a:cubicBezTo>
                <a:cubicBezTo>
                  <a:pt x="69" y="93"/>
                  <a:pt x="54" y="100"/>
                  <a:pt x="35" y="100"/>
                </a:cubicBezTo>
                <a:close/>
                <a:moveTo>
                  <a:pt x="35" y="71"/>
                </a:moveTo>
                <a:cubicBezTo>
                  <a:pt x="16" y="71"/>
                  <a:pt x="0" y="64"/>
                  <a:pt x="0" y="5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16" y="91"/>
                  <a:pt x="35" y="91"/>
                </a:cubicBezTo>
                <a:cubicBezTo>
                  <a:pt x="54" y="91"/>
                  <a:pt x="69" y="84"/>
                  <a:pt x="69" y="75"/>
                </a:cubicBezTo>
                <a:cubicBezTo>
                  <a:pt x="69" y="55"/>
                  <a:pt x="69" y="55"/>
                  <a:pt x="69" y="55"/>
                </a:cubicBezTo>
                <a:cubicBezTo>
                  <a:pt x="69" y="64"/>
                  <a:pt x="54" y="71"/>
                  <a:pt x="35" y="71"/>
                </a:cubicBezTo>
                <a:close/>
                <a:moveTo>
                  <a:pt x="35" y="42"/>
                </a:moveTo>
                <a:cubicBezTo>
                  <a:pt x="16" y="42"/>
                  <a:pt x="0" y="35"/>
                  <a:pt x="0" y="2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55"/>
                  <a:pt x="16" y="62"/>
                  <a:pt x="35" y="62"/>
                </a:cubicBezTo>
                <a:cubicBezTo>
                  <a:pt x="54" y="62"/>
                  <a:pt x="69" y="55"/>
                  <a:pt x="69" y="46"/>
                </a:cubicBezTo>
                <a:cubicBezTo>
                  <a:pt x="69" y="26"/>
                  <a:pt x="69" y="26"/>
                  <a:pt x="69" y="26"/>
                </a:cubicBezTo>
                <a:cubicBezTo>
                  <a:pt x="69" y="35"/>
                  <a:pt x="54" y="42"/>
                  <a:pt x="35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96A470-536A-1048-AC14-A28C7DE4A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575" y="203322"/>
            <a:ext cx="2253102" cy="262230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C30AF25-6059-6C48-B673-699FED9DE5B9}"/>
              </a:ext>
            </a:extLst>
          </p:cNvPr>
          <p:cNvSpPr txBox="1">
            <a:spLocks/>
          </p:cNvSpPr>
          <p:nvPr/>
        </p:nvSpPr>
        <p:spPr>
          <a:xfrm>
            <a:off x="560388" y="5259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ACQUISTI OLTRE I </a:t>
            </a:r>
            <a:r>
              <a:rPr lang="en-US" altLang="fr-FR" dirty="0" smtClean="0">
                <a:solidFill>
                  <a:schemeClr val="accent1"/>
                </a:solidFill>
                <a:cs typeface="Calibri" panose="020F0502020204030204" pitchFamily="34" charset="0"/>
              </a:rPr>
              <a:t>200kCHF</a:t>
            </a:r>
            <a:r>
              <a:rPr lang="en-US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 (2/2)</a:t>
            </a:r>
            <a:endParaRPr lang="en-US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CCAF69-69A7-4644-93CA-917F0008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Ritorno</a:t>
            </a:r>
            <a:r>
              <a:rPr lang="en-US" dirty="0" smtClean="0"/>
              <a:t> </a:t>
            </a:r>
            <a:r>
              <a:rPr lang="en-US" dirty="0" err="1" smtClean="0"/>
              <a:t>Industriale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5CE2-22C0-1F4D-A2FD-20443A92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7988" y="1641475"/>
            <a:ext cx="11234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fr-FR" sz="2400" i="1" dirty="0" smtClean="0"/>
              <a:t>«Il ritorno industriale di </a:t>
            </a:r>
            <a:r>
              <a:rPr lang="it-IT" altLang="fr-FR" sz="2400" i="1" dirty="0"/>
              <a:t>uno Stato </a:t>
            </a:r>
            <a:r>
              <a:rPr lang="it-IT" altLang="fr-FR" sz="2400" i="1" dirty="0" smtClean="0"/>
              <a:t>membro è il rapporto tra la quota percentuale di quello Stato membro sul valore di tutti i contratti attribuiti dal CERN e il contributo percentuale di quello Stato membro al bilancio del CERN nello stesso periodo.»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538094"/>
              </p:ext>
            </p:extLst>
          </p:nvPr>
        </p:nvGraphicFramePr>
        <p:xfrm>
          <a:off x="563015" y="4118449"/>
          <a:ext cx="345163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631">
                  <a:extLst>
                    <a:ext uri="{9D8B030D-6E8A-4147-A177-3AD203B41FA5}">
                      <a16:colId xmlns:a16="http://schemas.microsoft.com/office/drawing/2014/main" val="16821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2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Paese</a:t>
                      </a:r>
                      <a:r>
                        <a:rPr lang="fr-CH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Favorito</a:t>
                      </a:r>
                      <a:r>
                        <a:rPr lang="fr-CH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fr-CH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(≥ 1.00)</a:t>
                      </a:r>
                    </a:p>
                    <a:p>
                      <a:pPr algn="ctr"/>
                      <a:r>
                        <a:rPr lang="fr-CH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fr-CH" sz="2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Well</a:t>
                      </a:r>
                      <a:r>
                        <a:rPr lang="fr-CH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Balanced</a:t>
                      </a:r>
                      <a:r>
                        <a:rPr lang="fr-CH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fr-CH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665119"/>
                  </a:ext>
                </a:extLst>
              </a:tr>
            </a:tbl>
          </a:graphicData>
        </a:graphic>
      </p:graphicFrame>
      <p:pic>
        <p:nvPicPr>
          <p:cNvPr id="1029" name="Picture 5" descr="Icône double flèche,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38206" y="3032547"/>
            <a:ext cx="2638255" cy="26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40737"/>
              </p:ext>
            </p:extLst>
          </p:nvPr>
        </p:nvGraphicFramePr>
        <p:xfrm>
          <a:off x="7914422" y="4118449"/>
          <a:ext cx="353375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3751">
                  <a:extLst>
                    <a:ext uri="{9D8B030D-6E8A-4147-A177-3AD203B41FA5}">
                      <a16:colId xmlns:a16="http://schemas.microsoft.com/office/drawing/2014/main" val="21693473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2800" dirty="0" err="1" smtClean="0"/>
                        <a:t>Paese</a:t>
                      </a:r>
                      <a:r>
                        <a:rPr lang="fr-CH" sz="2800" dirty="0" smtClean="0"/>
                        <a:t> </a:t>
                      </a:r>
                      <a:r>
                        <a:rPr lang="fr-CH" sz="2800" dirty="0" err="1" smtClean="0"/>
                        <a:t>Sfavorito</a:t>
                      </a:r>
                      <a:r>
                        <a:rPr lang="fr-CH" sz="2800" dirty="0" smtClean="0"/>
                        <a:t> </a:t>
                      </a:r>
                    </a:p>
                    <a:p>
                      <a:pPr algn="ctr"/>
                      <a:r>
                        <a:rPr lang="fr-CH" sz="2800" dirty="0" smtClean="0"/>
                        <a:t>(&lt; 1.00)</a:t>
                      </a:r>
                    </a:p>
                    <a:p>
                      <a:pPr algn="ctr"/>
                      <a:r>
                        <a:rPr lang="fr-CH" sz="2800" dirty="0" smtClean="0"/>
                        <a:t>«</a:t>
                      </a:r>
                      <a:r>
                        <a:rPr lang="fr-CH" sz="2800" dirty="0" err="1" smtClean="0"/>
                        <a:t>Poorly</a:t>
                      </a:r>
                      <a:r>
                        <a:rPr lang="fr-CH" sz="2800" dirty="0" smtClean="0"/>
                        <a:t> </a:t>
                      </a:r>
                      <a:r>
                        <a:rPr lang="fr-CH" sz="2800" dirty="0" err="1" smtClean="0"/>
                        <a:t>Balanced</a:t>
                      </a:r>
                      <a:r>
                        <a:rPr lang="fr-CH" sz="2800" dirty="0" smtClean="0"/>
                        <a:t>»</a:t>
                      </a:r>
                      <a:endParaRPr lang="fr-C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665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6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CCAF69-69A7-4644-93CA-917F0008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Ritorno</a:t>
            </a:r>
            <a:r>
              <a:rPr lang="en-US" dirty="0" smtClean="0"/>
              <a:t> </a:t>
            </a:r>
            <a:r>
              <a:rPr lang="en-US" dirty="0" err="1" smtClean="0"/>
              <a:t>Industriale</a:t>
            </a:r>
            <a:r>
              <a:rPr lang="en-US" dirty="0" smtClean="0"/>
              <a:t> </a:t>
            </a:r>
            <a:r>
              <a:rPr lang="en-US" dirty="0" err="1" smtClean="0"/>
              <a:t>dell’Italia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5CE2-22C0-1F4D-A2FD-20443A92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3" name="Text 20"/>
          <p:cNvSpPr txBox="1">
            <a:spLocks noChangeArrowheads="1"/>
          </p:cNvSpPr>
          <p:nvPr/>
        </p:nvSpPr>
        <p:spPr bwMode="auto">
          <a:xfrm>
            <a:off x="299515" y="3741798"/>
            <a:ext cx="2869180" cy="13480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" tIns="27432" rIns="18288" bIns="27432" anchor="ctr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en-US" sz="2800" b="1" dirty="0" err="1" smtClean="0">
                <a:latin typeface="+mn-lt"/>
              </a:rPr>
              <a:t>L’Italia</a:t>
            </a:r>
            <a:r>
              <a:rPr kumimoji="0" lang="en-US" altLang="en-US" sz="2800" b="1" dirty="0" smtClean="0">
                <a:latin typeface="+mn-lt"/>
              </a:rPr>
              <a:t> è </a:t>
            </a:r>
            <a:r>
              <a:rPr kumimoji="0" lang="en-US" altLang="en-US" sz="2800" b="1" dirty="0" err="1" smtClean="0">
                <a:latin typeface="+mn-lt"/>
              </a:rPr>
              <a:t>une</a:t>
            </a:r>
            <a:r>
              <a:rPr kumimoji="0" lang="en-US" altLang="en-US" sz="2800" b="1" dirty="0" smtClean="0">
                <a:latin typeface="+mn-lt"/>
              </a:rPr>
              <a:t> </a:t>
            </a:r>
            <a:r>
              <a:rPr kumimoji="0" lang="en-US" altLang="en-US" sz="2800" b="1" dirty="0" err="1" smtClean="0">
                <a:latin typeface="+mn-lt"/>
              </a:rPr>
              <a:t>paese</a:t>
            </a:r>
            <a:r>
              <a:rPr kumimoji="0" lang="en-US" altLang="en-US" sz="2800" b="1" dirty="0" smtClean="0">
                <a:latin typeface="+mn-lt"/>
              </a:rPr>
              <a:t> </a:t>
            </a:r>
            <a:r>
              <a:rPr kumimoji="0" lang="en-US" altLang="en-US" sz="2800" b="1" dirty="0" err="1" smtClean="0">
                <a:latin typeface="+mn-lt"/>
              </a:rPr>
              <a:t>favorito</a:t>
            </a:r>
            <a:r>
              <a:rPr kumimoji="0" lang="en-US" altLang="en-US" sz="2800" b="1" dirty="0" smtClean="0">
                <a:latin typeface="+mn-lt"/>
              </a:rPr>
              <a:t> (well balanced) </a:t>
            </a:r>
            <a:r>
              <a:rPr kumimoji="0" lang="en-US" altLang="en-US" sz="2800" b="1" dirty="0">
                <a:latin typeface="+mn-lt"/>
              </a:rPr>
              <a:t>	</a:t>
            </a:r>
            <a:endParaRPr kumimoji="0" lang="en-US" altLang="en-US" sz="2800" b="1" dirty="0" smtClean="0">
              <a:latin typeface="+mn-lt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7C8F343-D597-AD4A-95B9-FB133571A2FC}"/>
              </a:ext>
            </a:extLst>
          </p:cNvPr>
          <p:cNvSpPr/>
          <p:nvPr/>
        </p:nvSpPr>
        <p:spPr>
          <a:xfrm>
            <a:off x="5149223" y="2664835"/>
            <a:ext cx="1895880" cy="2149490"/>
          </a:xfrm>
          <a:custGeom>
            <a:avLst/>
            <a:gdLst>
              <a:gd name="connsiteX0" fmla="*/ 0 w 1867803"/>
              <a:gd name="connsiteY0" fmla="*/ 801725 h 2149490"/>
              <a:gd name="connsiteX1" fmla="*/ 1200421 w 1867803"/>
              <a:gd name="connsiteY1" fmla="*/ 2149490 h 2149490"/>
              <a:gd name="connsiteX2" fmla="*/ 1867803 w 1867803"/>
              <a:gd name="connsiteY2" fmla="*/ 1347765 h 2149490"/>
              <a:gd name="connsiteX3" fmla="*/ 637046 w 1867803"/>
              <a:gd name="connsiteY3" fmla="*/ 0 h 2149490"/>
              <a:gd name="connsiteX4" fmla="*/ 637046 w 1867803"/>
              <a:gd name="connsiteY4" fmla="*/ 0 h 2149490"/>
              <a:gd name="connsiteX5" fmla="*/ 637046 w 1867803"/>
              <a:gd name="connsiteY5" fmla="*/ 0 h 2149490"/>
              <a:gd name="connsiteX6" fmla="*/ 0 w 1867803"/>
              <a:gd name="connsiteY6" fmla="*/ 801725 h 214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7803" h="2149490">
                <a:moveTo>
                  <a:pt x="0" y="801725"/>
                </a:moveTo>
                <a:lnTo>
                  <a:pt x="1200421" y="2149490"/>
                </a:lnTo>
                <a:lnTo>
                  <a:pt x="1867803" y="1347765"/>
                </a:lnTo>
                <a:lnTo>
                  <a:pt x="637046" y="0"/>
                </a:lnTo>
                <a:lnTo>
                  <a:pt x="637046" y="0"/>
                </a:lnTo>
                <a:lnTo>
                  <a:pt x="637046" y="0"/>
                </a:lnTo>
                <a:lnTo>
                  <a:pt x="0" y="80172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3687" y="3598704"/>
            <a:ext cx="3595172" cy="1603636"/>
            <a:chOff x="2246427" y="3525674"/>
            <a:chExt cx="5088588" cy="2435795"/>
          </a:xfrm>
        </p:grpSpPr>
        <p:sp>
          <p:nvSpPr>
            <p:cNvPr id="10" name="Freeform 12"/>
            <p:cNvSpPr>
              <a:spLocks/>
            </p:cNvSpPr>
            <p:nvPr/>
          </p:nvSpPr>
          <p:spPr bwMode="auto">
            <a:xfrm rot="5400000">
              <a:off x="4544892" y="2593965"/>
              <a:ext cx="1234533" cy="4345712"/>
            </a:xfrm>
            <a:custGeom>
              <a:avLst/>
              <a:gdLst>
                <a:gd name="T0" fmla="*/ 0 w 418"/>
                <a:gd name="T1" fmla="*/ 676 h 676"/>
                <a:gd name="T2" fmla="*/ 0 w 418"/>
                <a:gd name="T3" fmla="*/ 0 h 676"/>
                <a:gd name="T4" fmla="*/ 418 w 418"/>
                <a:gd name="T5" fmla="*/ 162 h 676"/>
                <a:gd name="T6" fmla="*/ 418 w 418"/>
                <a:gd name="T7" fmla="*/ 676 h 676"/>
                <a:gd name="T8" fmla="*/ 0 w 418"/>
                <a:gd name="T9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676">
                  <a:moveTo>
                    <a:pt x="0" y="676"/>
                  </a:moveTo>
                  <a:lnTo>
                    <a:pt x="0" y="0"/>
                  </a:lnTo>
                  <a:lnTo>
                    <a:pt x="418" y="162"/>
                  </a:lnTo>
                  <a:lnTo>
                    <a:pt x="418" y="676"/>
                  </a:lnTo>
                  <a:lnTo>
                    <a:pt x="0" y="67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vert270" wrap="square" lIns="182880" tIns="731520" rIns="91440" bIns="36576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FORNITURE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 rot="5400000">
              <a:off x="1568705" y="4203396"/>
              <a:ext cx="2435795" cy="1080352"/>
            </a:xfrm>
            <a:custGeom>
              <a:avLst/>
              <a:gdLst>
                <a:gd name="T0" fmla="*/ 411 w 822"/>
                <a:gd name="T1" fmla="*/ 175 h 175"/>
                <a:gd name="T2" fmla="*/ 822 w 822"/>
                <a:gd name="T3" fmla="*/ 0 h 175"/>
                <a:gd name="T4" fmla="*/ 411 w 822"/>
                <a:gd name="T5" fmla="*/ 0 h 175"/>
                <a:gd name="T6" fmla="*/ 0 w 822"/>
                <a:gd name="T7" fmla="*/ 0 h 175"/>
                <a:gd name="T8" fmla="*/ 411 w 822"/>
                <a:gd name="T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175">
                  <a:moveTo>
                    <a:pt x="411" y="175"/>
                  </a:moveTo>
                  <a:lnTo>
                    <a:pt x="822" y="0"/>
                  </a:lnTo>
                  <a:lnTo>
                    <a:pt x="411" y="0"/>
                  </a:lnTo>
                  <a:lnTo>
                    <a:pt x="0" y="0"/>
                  </a:lnTo>
                  <a:lnTo>
                    <a:pt x="411" y="17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49217" y="2261138"/>
            <a:ext cx="3432336" cy="1609489"/>
            <a:chOff x="4462709" y="1455531"/>
            <a:chExt cx="5213441" cy="2444684"/>
          </a:xfrm>
        </p:grpSpPr>
        <p:sp>
          <p:nvSpPr>
            <p:cNvPr id="16" name="Freeform 18"/>
            <p:cNvSpPr>
              <a:spLocks/>
            </p:cNvSpPr>
            <p:nvPr/>
          </p:nvSpPr>
          <p:spPr bwMode="auto">
            <a:xfrm rot="5400000">
              <a:off x="5981935" y="530435"/>
              <a:ext cx="1241606" cy="4280057"/>
            </a:xfrm>
            <a:custGeom>
              <a:avLst/>
              <a:gdLst>
                <a:gd name="T0" fmla="*/ 419 w 419"/>
                <a:gd name="T1" fmla="*/ 0 h 702"/>
                <a:gd name="T2" fmla="*/ 419 w 419"/>
                <a:gd name="T3" fmla="*/ 702 h 702"/>
                <a:gd name="T4" fmla="*/ 0 w 419"/>
                <a:gd name="T5" fmla="*/ 540 h 702"/>
                <a:gd name="T6" fmla="*/ 0 w 419"/>
                <a:gd name="T7" fmla="*/ 0 h 702"/>
                <a:gd name="T8" fmla="*/ 419 w 419"/>
                <a:gd name="T9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702">
                  <a:moveTo>
                    <a:pt x="419" y="0"/>
                  </a:moveTo>
                  <a:lnTo>
                    <a:pt x="419" y="702"/>
                  </a:lnTo>
                  <a:lnTo>
                    <a:pt x="0" y="540"/>
                  </a:lnTo>
                  <a:lnTo>
                    <a:pt x="0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vert270" wrap="square" lIns="182880" tIns="365760" rIns="91440" bIns="731520" numCol="1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US" sz="2200" b="1" dirty="0" smtClean="0">
                  <a:solidFill>
                    <a:srgbClr val="FFFFFF"/>
                  </a:solidFill>
                  <a:latin typeface="Source Sans Pro" charset="0"/>
                </a:rPr>
                <a:t>SERVIZI AL CERN</a:t>
              </a:r>
              <a:endParaRPr lang="en-US" sz="2200" b="1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 rot="5400000">
              <a:off x="7924766" y="2148830"/>
              <a:ext cx="2444684" cy="1058085"/>
            </a:xfrm>
            <a:custGeom>
              <a:avLst/>
              <a:gdLst>
                <a:gd name="T0" fmla="*/ 414 w 825"/>
                <a:gd name="T1" fmla="*/ 0 h 175"/>
                <a:gd name="T2" fmla="*/ 0 w 825"/>
                <a:gd name="T3" fmla="*/ 175 h 175"/>
                <a:gd name="T4" fmla="*/ 414 w 825"/>
                <a:gd name="T5" fmla="*/ 175 h 175"/>
                <a:gd name="T6" fmla="*/ 825 w 825"/>
                <a:gd name="T7" fmla="*/ 175 h 175"/>
                <a:gd name="T8" fmla="*/ 414 w 825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5" h="175">
                  <a:moveTo>
                    <a:pt x="414" y="0"/>
                  </a:moveTo>
                  <a:lnTo>
                    <a:pt x="0" y="175"/>
                  </a:lnTo>
                  <a:lnTo>
                    <a:pt x="414" y="175"/>
                  </a:lnTo>
                  <a:lnTo>
                    <a:pt x="825" y="175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18" name="Text 20"/>
          <p:cNvSpPr txBox="1">
            <a:spLocks noChangeArrowheads="1"/>
          </p:cNvSpPr>
          <p:nvPr/>
        </p:nvSpPr>
        <p:spPr bwMode="auto">
          <a:xfrm>
            <a:off x="8965233" y="2373584"/>
            <a:ext cx="3048576" cy="13480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" tIns="27432" rIns="18288" bIns="27432" anchor="ctr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en-US" sz="2800" b="1" dirty="0" err="1" smtClean="0">
                <a:latin typeface="+mn-lt"/>
              </a:rPr>
              <a:t>L’Italia</a:t>
            </a:r>
            <a:r>
              <a:rPr kumimoji="0" lang="en-US" altLang="en-US" sz="2800" b="1" dirty="0" smtClean="0">
                <a:latin typeface="+mn-lt"/>
              </a:rPr>
              <a:t> è un </a:t>
            </a:r>
            <a:r>
              <a:rPr kumimoji="0" lang="en-US" altLang="en-US" sz="2800" b="1" dirty="0" err="1" smtClean="0">
                <a:latin typeface="+mn-lt"/>
              </a:rPr>
              <a:t>paese</a:t>
            </a:r>
            <a:r>
              <a:rPr kumimoji="0" lang="en-US" altLang="en-US" sz="2800" b="1" dirty="0" smtClean="0">
                <a:latin typeface="+mn-lt"/>
              </a:rPr>
              <a:t> </a:t>
            </a:r>
            <a:r>
              <a:rPr kumimoji="0" lang="en-US" altLang="en-US" sz="2800" b="1" dirty="0" err="1" smtClean="0">
                <a:latin typeface="+mn-lt"/>
              </a:rPr>
              <a:t>sfavorito</a:t>
            </a:r>
            <a:r>
              <a:rPr kumimoji="0" lang="en-US" altLang="en-US" sz="2800" b="1" dirty="0" smtClean="0">
                <a:latin typeface="+mn-lt"/>
              </a:rPr>
              <a:t> (poorly balanced)</a:t>
            </a:r>
          </a:p>
        </p:txBody>
      </p:sp>
    </p:spTree>
    <p:extLst>
      <p:ext uri="{BB962C8B-B14F-4D97-AF65-F5344CB8AC3E}">
        <p14:creationId xmlns:p14="http://schemas.microsoft.com/office/powerpoint/2010/main" val="315551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E48F01-A984-954E-9AF8-32A827FFA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88" y="1419274"/>
            <a:ext cx="7287976" cy="3604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GB" dirty="0" err="1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Paese</a:t>
            </a:r>
            <a:r>
              <a:rPr lang="en-GB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d’origine</a:t>
            </a:r>
            <a:r>
              <a:rPr lang="en-GB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 </a:t>
            </a:r>
            <a:endParaRPr lang="en-GB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7C8F343-D597-AD4A-95B9-FB133571A2FC}"/>
              </a:ext>
            </a:extLst>
          </p:cNvPr>
          <p:cNvSpPr/>
          <p:nvPr/>
        </p:nvSpPr>
        <p:spPr>
          <a:xfrm>
            <a:off x="5149223" y="2580431"/>
            <a:ext cx="1895880" cy="2149490"/>
          </a:xfrm>
          <a:custGeom>
            <a:avLst/>
            <a:gdLst>
              <a:gd name="connsiteX0" fmla="*/ 0 w 1867803"/>
              <a:gd name="connsiteY0" fmla="*/ 801725 h 2149490"/>
              <a:gd name="connsiteX1" fmla="*/ 1200421 w 1867803"/>
              <a:gd name="connsiteY1" fmla="*/ 2149490 h 2149490"/>
              <a:gd name="connsiteX2" fmla="*/ 1867803 w 1867803"/>
              <a:gd name="connsiteY2" fmla="*/ 1347765 h 2149490"/>
              <a:gd name="connsiteX3" fmla="*/ 637046 w 1867803"/>
              <a:gd name="connsiteY3" fmla="*/ 0 h 2149490"/>
              <a:gd name="connsiteX4" fmla="*/ 637046 w 1867803"/>
              <a:gd name="connsiteY4" fmla="*/ 0 h 2149490"/>
              <a:gd name="connsiteX5" fmla="*/ 637046 w 1867803"/>
              <a:gd name="connsiteY5" fmla="*/ 0 h 2149490"/>
              <a:gd name="connsiteX6" fmla="*/ 0 w 1867803"/>
              <a:gd name="connsiteY6" fmla="*/ 801725 h 214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7803" h="2149490">
                <a:moveTo>
                  <a:pt x="0" y="801725"/>
                </a:moveTo>
                <a:lnTo>
                  <a:pt x="1200421" y="2149490"/>
                </a:lnTo>
                <a:lnTo>
                  <a:pt x="1867803" y="1347765"/>
                </a:lnTo>
                <a:lnTo>
                  <a:pt x="637046" y="0"/>
                </a:lnTo>
                <a:lnTo>
                  <a:pt x="637046" y="0"/>
                </a:lnTo>
                <a:lnTo>
                  <a:pt x="637046" y="0"/>
                </a:lnTo>
                <a:lnTo>
                  <a:pt x="0" y="80172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483687" y="3514300"/>
            <a:ext cx="3595172" cy="1603636"/>
            <a:chOff x="2246427" y="3525674"/>
            <a:chExt cx="5088588" cy="2435795"/>
          </a:xfrm>
        </p:grpSpPr>
        <p:sp>
          <p:nvSpPr>
            <p:cNvPr id="23" name="Freeform 12"/>
            <p:cNvSpPr>
              <a:spLocks/>
            </p:cNvSpPr>
            <p:nvPr/>
          </p:nvSpPr>
          <p:spPr bwMode="auto">
            <a:xfrm rot="5400000">
              <a:off x="4544892" y="2593965"/>
              <a:ext cx="1234533" cy="4345712"/>
            </a:xfrm>
            <a:custGeom>
              <a:avLst/>
              <a:gdLst>
                <a:gd name="T0" fmla="*/ 0 w 418"/>
                <a:gd name="T1" fmla="*/ 676 h 676"/>
                <a:gd name="T2" fmla="*/ 0 w 418"/>
                <a:gd name="T3" fmla="*/ 0 h 676"/>
                <a:gd name="T4" fmla="*/ 418 w 418"/>
                <a:gd name="T5" fmla="*/ 162 h 676"/>
                <a:gd name="T6" fmla="*/ 418 w 418"/>
                <a:gd name="T7" fmla="*/ 676 h 676"/>
                <a:gd name="T8" fmla="*/ 0 w 418"/>
                <a:gd name="T9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676">
                  <a:moveTo>
                    <a:pt x="0" y="676"/>
                  </a:moveTo>
                  <a:lnTo>
                    <a:pt x="0" y="0"/>
                  </a:lnTo>
                  <a:lnTo>
                    <a:pt x="418" y="162"/>
                  </a:lnTo>
                  <a:lnTo>
                    <a:pt x="418" y="676"/>
                  </a:lnTo>
                  <a:lnTo>
                    <a:pt x="0" y="67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vert270" wrap="square" lIns="182880" tIns="731520" rIns="91440" bIns="36576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FORNITURE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 rot="5400000">
              <a:off x="1568705" y="4203396"/>
              <a:ext cx="2435795" cy="1080352"/>
            </a:xfrm>
            <a:custGeom>
              <a:avLst/>
              <a:gdLst>
                <a:gd name="T0" fmla="*/ 411 w 822"/>
                <a:gd name="T1" fmla="*/ 175 h 175"/>
                <a:gd name="T2" fmla="*/ 822 w 822"/>
                <a:gd name="T3" fmla="*/ 0 h 175"/>
                <a:gd name="T4" fmla="*/ 411 w 822"/>
                <a:gd name="T5" fmla="*/ 0 h 175"/>
                <a:gd name="T6" fmla="*/ 0 w 822"/>
                <a:gd name="T7" fmla="*/ 0 h 175"/>
                <a:gd name="T8" fmla="*/ 411 w 822"/>
                <a:gd name="T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175">
                  <a:moveTo>
                    <a:pt x="411" y="175"/>
                  </a:moveTo>
                  <a:lnTo>
                    <a:pt x="822" y="0"/>
                  </a:lnTo>
                  <a:lnTo>
                    <a:pt x="411" y="0"/>
                  </a:lnTo>
                  <a:lnTo>
                    <a:pt x="0" y="0"/>
                  </a:lnTo>
                  <a:lnTo>
                    <a:pt x="411" y="17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49217" y="2176734"/>
            <a:ext cx="3432336" cy="1609489"/>
            <a:chOff x="4462709" y="1455531"/>
            <a:chExt cx="5213441" cy="2444684"/>
          </a:xfrm>
        </p:grpSpPr>
        <p:sp>
          <p:nvSpPr>
            <p:cNvPr id="26" name="Freeform 18"/>
            <p:cNvSpPr>
              <a:spLocks/>
            </p:cNvSpPr>
            <p:nvPr/>
          </p:nvSpPr>
          <p:spPr bwMode="auto">
            <a:xfrm rot="5400000">
              <a:off x="5981935" y="530435"/>
              <a:ext cx="1241606" cy="4280057"/>
            </a:xfrm>
            <a:custGeom>
              <a:avLst/>
              <a:gdLst>
                <a:gd name="T0" fmla="*/ 419 w 419"/>
                <a:gd name="T1" fmla="*/ 0 h 702"/>
                <a:gd name="T2" fmla="*/ 419 w 419"/>
                <a:gd name="T3" fmla="*/ 702 h 702"/>
                <a:gd name="T4" fmla="*/ 0 w 419"/>
                <a:gd name="T5" fmla="*/ 540 h 702"/>
                <a:gd name="T6" fmla="*/ 0 w 419"/>
                <a:gd name="T7" fmla="*/ 0 h 702"/>
                <a:gd name="T8" fmla="*/ 419 w 419"/>
                <a:gd name="T9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702">
                  <a:moveTo>
                    <a:pt x="419" y="0"/>
                  </a:moveTo>
                  <a:lnTo>
                    <a:pt x="419" y="702"/>
                  </a:lnTo>
                  <a:lnTo>
                    <a:pt x="0" y="540"/>
                  </a:lnTo>
                  <a:lnTo>
                    <a:pt x="0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vert270" wrap="square" lIns="182880" tIns="365760" rIns="91440" bIns="731520" numCol="1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US" sz="2200" b="1" dirty="0" smtClean="0">
                  <a:solidFill>
                    <a:srgbClr val="FFFFFF"/>
                  </a:solidFill>
                  <a:latin typeface="Source Sans Pro" charset="0"/>
                </a:rPr>
                <a:t>SERVIZI AL CERN</a:t>
              </a:r>
              <a:endParaRPr lang="en-US" sz="2200" b="1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 rot="5400000">
              <a:off x="7924766" y="2148830"/>
              <a:ext cx="2444684" cy="1058085"/>
            </a:xfrm>
            <a:custGeom>
              <a:avLst/>
              <a:gdLst>
                <a:gd name="T0" fmla="*/ 414 w 825"/>
                <a:gd name="T1" fmla="*/ 0 h 175"/>
                <a:gd name="T2" fmla="*/ 0 w 825"/>
                <a:gd name="T3" fmla="*/ 175 h 175"/>
                <a:gd name="T4" fmla="*/ 414 w 825"/>
                <a:gd name="T5" fmla="*/ 175 h 175"/>
                <a:gd name="T6" fmla="*/ 825 w 825"/>
                <a:gd name="T7" fmla="*/ 175 h 175"/>
                <a:gd name="T8" fmla="*/ 414 w 825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5" h="175">
                  <a:moveTo>
                    <a:pt x="414" y="0"/>
                  </a:moveTo>
                  <a:lnTo>
                    <a:pt x="0" y="175"/>
                  </a:lnTo>
                  <a:lnTo>
                    <a:pt x="414" y="175"/>
                  </a:lnTo>
                  <a:lnTo>
                    <a:pt x="825" y="175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15024" y="2933874"/>
            <a:ext cx="32686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b="1" i="1" dirty="0" smtClean="0"/>
              <a:t>“</a:t>
            </a:r>
            <a:r>
              <a:rPr lang="en-AU" altLang="fr-FR" i="1" dirty="0"/>
              <a:t>I</a:t>
            </a:r>
            <a:r>
              <a:rPr lang="en-AU" altLang="en-US" i="1" dirty="0" smtClean="0"/>
              <a:t>l </a:t>
            </a:r>
            <a:r>
              <a:rPr lang="en-AU" altLang="en-US" i="1" dirty="0" err="1"/>
              <a:t>paese</a:t>
            </a:r>
            <a:r>
              <a:rPr lang="en-AU" altLang="en-US" i="1" dirty="0"/>
              <a:t> </a:t>
            </a:r>
            <a:r>
              <a:rPr lang="en-AU" altLang="en-US" i="1" dirty="0" err="1"/>
              <a:t>d’origine</a:t>
            </a:r>
            <a:r>
              <a:rPr lang="en-AU" altLang="en-US" i="1" dirty="0"/>
              <a:t> è </a:t>
            </a:r>
            <a:r>
              <a:rPr lang="en-AU" altLang="en-US" i="1" dirty="0" err="1"/>
              <a:t>quello</a:t>
            </a:r>
            <a:r>
              <a:rPr lang="en-AU" altLang="en-US" i="1" dirty="0"/>
              <a:t> in cui </a:t>
            </a:r>
            <a:r>
              <a:rPr lang="en-AU" altLang="en-US" i="1" dirty="0" err="1"/>
              <a:t>il</a:t>
            </a:r>
            <a:r>
              <a:rPr lang="en-AU" altLang="en-US" i="1" dirty="0"/>
              <a:t> </a:t>
            </a:r>
            <a:r>
              <a:rPr lang="en-AU" altLang="en-US" i="1" dirty="0" err="1"/>
              <a:t>prodotto</a:t>
            </a:r>
            <a:r>
              <a:rPr lang="en-AU" altLang="en-US" i="1" dirty="0"/>
              <a:t> è </a:t>
            </a:r>
            <a:r>
              <a:rPr lang="en-AU" altLang="en-US" i="1" dirty="0" err="1"/>
              <a:t>stato</a:t>
            </a:r>
            <a:r>
              <a:rPr lang="en-AU" altLang="en-US" i="1" dirty="0"/>
              <a:t> </a:t>
            </a:r>
            <a:r>
              <a:rPr lang="en-AU" altLang="en-US" i="1" dirty="0" err="1"/>
              <a:t>fabbricato</a:t>
            </a:r>
            <a:r>
              <a:rPr lang="en-AU" altLang="en-US" i="1" dirty="0"/>
              <a:t> oppure dove </a:t>
            </a:r>
            <a:r>
              <a:rPr lang="en-AU" altLang="en-US" i="1" dirty="0" err="1"/>
              <a:t>l’ultima</a:t>
            </a:r>
            <a:r>
              <a:rPr lang="en-AU" altLang="en-US" i="1" dirty="0"/>
              <a:t> </a:t>
            </a:r>
            <a:r>
              <a:rPr lang="en-AU" altLang="en-US" i="1" dirty="0" err="1"/>
              <a:t>trasformazione</a:t>
            </a:r>
            <a:r>
              <a:rPr lang="en-AU" altLang="en-US" i="1" dirty="0"/>
              <a:t> </a:t>
            </a:r>
            <a:r>
              <a:rPr lang="en-AU" altLang="en-US" i="1" dirty="0" err="1"/>
              <a:t>maggiore</a:t>
            </a:r>
            <a:r>
              <a:rPr lang="en-AU" altLang="en-US" i="1" dirty="0"/>
              <a:t> ha </a:t>
            </a:r>
            <a:r>
              <a:rPr lang="en-AU" altLang="en-US" i="1" dirty="0" err="1"/>
              <a:t>avuto</a:t>
            </a:r>
            <a:r>
              <a:rPr lang="en-AU" altLang="en-US" i="1" dirty="0"/>
              <a:t> </a:t>
            </a:r>
            <a:r>
              <a:rPr lang="en-AU" altLang="en-US" i="1" dirty="0" err="1" smtClean="0"/>
              <a:t>luogo</a:t>
            </a:r>
            <a:r>
              <a:rPr lang="en-US" altLang="fr-FR" i="1" dirty="0" smtClean="0"/>
              <a:t>”</a:t>
            </a:r>
            <a:endParaRPr lang="en-US" altLang="fr-FR" i="1" dirty="0"/>
          </a:p>
          <a:p>
            <a:endParaRPr lang="en-US" i="1" dirty="0"/>
          </a:p>
          <a:p>
            <a:r>
              <a:rPr lang="en-US" altLang="fr-FR" b="1" u="sng" dirty="0"/>
              <a:t>Se </a:t>
            </a:r>
            <a:r>
              <a:rPr lang="it-IT" altLang="en-US" b="1" u="sng" dirty="0"/>
              <a:t>il valore del materiale proposto </a:t>
            </a:r>
            <a:r>
              <a:rPr lang="it-IT" altLang="en-US" dirty="0"/>
              <a:t>dalla o dalle ditte di un paese sfavorito è superiore al </a:t>
            </a:r>
            <a:r>
              <a:rPr lang="it-IT" altLang="en-US" b="1" dirty="0"/>
              <a:t>60%</a:t>
            </a:r>
            <a:r>
              <a:rPr lang="it-IT" altLang="en-US" dirty="0"/>
              <a:t>, l’offerta sarà considerata come </a:t>
            </a:r>
            <a:r>
              <a:rPr lang="it-IT" altLang="en-US" b="1" dirty="0"/>
              <a:t>sfavorita</a:t>
            </a:r>
            <a:r>
              <a:rPr lang="it-IT" altLang="en-US" dirty="0"/>
              <a:t>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710639" y="1361699"/>
            <a:ext cx="32686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fr-FR" i="1" dirty="0"/>
              <a:t> </a:t>
            </a:r>
            <a:r>
              <a:rPr lang="en-GB" altLang="fr-FR" i="1" dirty="0" smtClean="0"/>
              <a:t>“</a:t>
            </a:r>
            <a:r>
              <a:rPr lang="en-AU" altLang="fr-FR" i="1" dirty="0" smtClean="0"/>
              <a:t>I</a:t>
            </a:r>
            <a:r>
              <a:rPr lang="en-AU" altLang="en-US" i="1" dirty="0" smtClean="0"/>
              <a:t>l </a:t>
            </a:r>
            <a:r>
              <a:rPr lang="en-AU" altLang="en-US" i="1" dirty="0" err="1"/>
              <a:t>paese</a:t>
            </a:r>
            <a:r>
              <a:rPr lang="en-AU" altLang="en-US" i="1" dirty="0"/>
              <a:t> </a:t>
            </a:r>
            <a:r>
              <a:rPr lang="en-AU" altLang="en-US" i="1" dirty="0" err="1"/>
              <a:t>d’origine</a:t>
            </a:r>
            <a:r>
              <a:rPr lang="en-AU" altLang="en-US" i="1" dirty="0"/>
              <a:t> è </a:t>
            </a:r>
            <a:r>
              <a:rPr lang="en-AU" altLang="en-US" i="1" dirty="0" err="1"/>
              <a:t>quello</a:t>
            </a:r>
            <a:r>
              <a:rPr lang="en-AU" altLang="en-US" i="1" dirty="0"/>
              <a:t> in cui ha </a:t>
            </a:r>
            <a:r>
              <a:rPr lang="en-AU" altLang="en-US" i="1" dirty="0" err="1"/>
              <a:t>sede</a:t>
            </a:r>
            <a:r>
              <a:rPr lang="en-AU" altLang="en-US" i="1" dirty="0"/>
              <a:t> la </a:t>
            </a:r>
            <a:r>
              <a:rPr lang="en-AU" altLang="en-US" i="1" dirty="0" err="1"/>
              <a:t>societ</a:t>
            </a:r>
            <a:r>
              <a:rPr lang="en-US" altLang="en-US" i="1" dirty="0"/>
              <a:t>à </a:t>
            </a:r>
            <a:r>
              <a:rPr lang="en-AU" altLang="en-US" i="1" dirty="0"/>
              <a:t> </a:t>
            </a:r>
            <a:r>
              <a:rPr lang="en-AU" altLang="en-US" i="1" dirty="0" err="1"/>
              <a:t>offerente</a:t>
            </a:r>
            <a:r>
              <a:rPr lang="en-GB" altLang="fr-FR" i="1" dirty="0"/>
              <a:t>”</a:t>
            </a:r>
          </a:p>
          <a:p>
            <a:endParaRPr lang="en-GB" i="1" dirty="0"/>
          </a:p>
          <a:p>
            <a:r>
              <a:rPr lang="en-US" altLang="fr-FR" u="sng" dirty="0" smtClean="0"/>
              <a:t>Se </a:t>
            </a:r>
            <a:r>
              <a:rPr lang="it-IT" altLang="en-US" u="sng" dirty="0"/>
              <a:t>il valore </a:t>
            </a:r>
            <a:r>
              <a:rPr lang="it-IT" altLang="en-US" b="1" u="sng" dirty="0" smtClean="0"/>
              <a:t>dei servizi proposti </a:t>
            </a:r>
            <a:r>
              <a:rPr lang="it-IT" altLang="en-US" dirty="0"/>
              <a:t>dalla o dalle ditte di un paese sfavorito è superiore al </a:t>
            </a:r>
            <a:r>
              <a:rPr lang="it-IT" altLang="en-US" b="1" dirty="0" smtClean="0"/>
              <a:t>40</a:t>
            </a:r>
            <a:r>
              <a:rPr lang="it-IT" altLang="en-US" b="1" dirty="0"/>
              <a:t>%</a:t>
            </a:r>
            <a:r>
              <a:rPr lang="it-IT" altLang="en-US" dirty="0"/>
              <a:t>, l’offerta sarà considerata come </a:t>
            </a:r>
            <a:r>
              <a:rPr lang="it-IT" altLang="en-US" b="1" dirty="0"/>
              <a:t>sfavorita</a:t>
            </a:r>
            <a:r>
              <a:rPr lang="it-IT" altLang="en-US" dirty="0"/>
              <a:t>.</a:t>
            </a:r>
            <a:endParaRPr lang="en-US" dirty="0"/>
          </a:p>
          <a:p>
            <a:endParaRPr lang="en-GB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Regola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dell’allineamento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259263" y="3322240"/>
            <a:ext cx="7529537" cy="1188000"/>
            <a:chOff x="4254476" y="1673387"/>
            <a:chExt cx="7529537" cy="118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883A14-4496-5947-BFB6-F81E1169B5A1}"/>
                </a:ext>
              </a:extLst>
            </p:cNvPr>
            <p:cNvSpPr/>
            <p:nvPr/>
          </p:nvSpPr>
          <p:spPr>
            <a:xfrm>
              <a:off x="4254476" y="1673387"/>
              <a:ext cx="7529537" cy="118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705164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33441-3835-034B-9248-0D3ADB80E0F4}"/>
                </a:ext>
              </a:extLst>
            </p:cNvPr>
            <p:cNvSpPr txBox="1"/>
            <p:nvPr/>
          </p:nvSpPr>
          <p:spPr>
            <a:xfrm>
              <a:off x="5789432" y="1989107"/>
              <a:ext cx="5899806" cy="707886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marL="342900" indent="-342900">
                <a:spcBef>
                  <a:spcPct val="0"/>
                </a:spcBef>
                <a:buClrTx/>
                <a:buSzTx/>
                <a:defRPr/>
              </a:pP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L’aggiudicazione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venga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fatta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sul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principio dell’</a:t>
              </a:r>
              <a:r>
                <a:rPr lang="en-US" altLang="en-US" sz="2000" b="1" dirty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offerta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piu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bassa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” (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forniture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altLang="en-US" sz="2000" b="1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CE3F8A3-81F0-D04E-9BF8-45ECEE3B320F}"/>
              </a:ext>
            </a:extLst>
          </p:cNvPr>
          <p:cNvGrpSpPr/>
          <p:nvPr/>
        </p:nvGrpSpPr>
        <p:grpSpPr>
          <a:xfrm>
            <a:off x="4259263" y="4643405"/>
            <a:ext cx="7694525" cy="1189294"/>
            <a:chOff x="4254476" y="3260329"/>
            <a:chExt cx="7694525" cy="118929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A76111-A9D9-0C46-970E-87203F46212F}"/>
                </a:ext>
              </a:extLst>
            </p:cNvPr>
            <p:cNvSpPr/>
            <p:nvPr/>
          </p:nvSpPr>
          <p:spPr>
            <a:xfrm>
              <a:off x="4254476" y="3260329"/>
              <a:ext cx="7529537" cy="1189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3F9231D-FB7C-A840-A0F9-1BFE9B42F10B}"/>
                </a:ext>
              </a:extLst>
            </p:cNvPr>
            <p:cNvSpPr/>
            <p:nvPr/>
          </p:nvSpPr>
          <p:spPr>
            <a:xfrm>
              <a:off x="4530749" y="3484329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E0B8AC-A2CA-3943-9388-5E6C4889B69A}"/>
                </a:ext>
              </a:extLst>
            </p:cNvPr>
            <p:cNvSpPr txBox="1"/>
            <p:nvPr/>
          </p:nvSpPr>
          <p:spPr>
            <a:xfrm>
              <a:off x="4714591" y="359095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46506D-5069-6F42-8185-7D1930A38F55}"/>
                </a:ext>
              </a:extLst>
            </p:cNvPr>
            <p:cNvSpPr txBox="1"/>
            <p:nvPr/>
          </p:nvSpPr>
          <p:spPr>
            <a:xfrm>
              <a:off x="6167438" y="3668646"/>
              <a:ext cx="5781563" cy="400110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marL="342900" indent="-342900">
                <a:spcBef>
                  <a:spcPct val="0"/>
                </a:spcBef>
                <a:buClrTx/>
                <a:buSzTx/>
                <a:defRPr/>
              </a:pP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L’importo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totale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000" b="1" dirty="0" err="1" smtClean="0">
                  <a:ea typeface="Calibri" panose="020F0502020204030204" pitchFamily="34" charset="0"/>
                  <a:cs typeface="Calibri" panose="020F0502020204030204" pitchFamily="34" charset="0"/>
                </a:rPr>
                <a:t>sia</a:t>
              </a:r>
              <a:r>
                <a:rPr lang="en-US" altLang="en-US" sz="2000" b="1" dirty="0" smtClean="0">
                  <a:ea typeface="Calibri" panose="020F0502020204030204" pitchFamily="34" charset="0"/>
                  <a:cs typeface="Calibri" panose="020F0502020204030204" pitchFamily="34" charset="0"/>
                </a:rPr>
                <a:t> &gt; 100’000 </a:t>
              </a:r>
              <a:r>
                <a:rPr lang="en-US" altLang="en-US" sz="2000" b="1" dirty="0">
                  <a:ea typeface="Calibri" panose="020F0502020204030204" pitchFamily="34" charset="0"/>
                  <a:cs typeface="Calibri" panose="020F0502020204030204" pitchFamily="34" charset="0"/>
                </a:rPr>
                <a:t>CHF.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A0753F-4BDD-1B47-B547-FAB185419AC1}"/>
              </a:ext>
            </a:extLst>
          </p:cNvPr>
          <p:cNvGrpSpPr/>
          <p:nvPr/>
        </p:nvGrpSpPr>
        <p:grpSpPr>
          <a:xfrm>
            <a:off x="412775" y="1182856"/>
            <a:ext cx="11371237" cy="1460297"/>
            <a:chOff x="412775" y="4793449"/>
            <a:chExt cx="11371237" cy="14602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F8B4C1-85BB-DB48-B37A-D530B4A53550}"/>
                </a:ext>
              </a:extLst>
            </p:cNvPr>
            <p:cNvSpPr/>
            <p:nvPr/>
          </p:nvSpPr>
          <p:spPr>
            <a:xfrm>
              <a:off x="412775" y="4793449"/>
              <a:ext cx="11371237" cy="1460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sx="1000" sy="1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F52A6C5-40E6-B143-8301-650EB00C136A}"/>
                </a:ext>
              </a:extLst>
            </p:cNvPr>
            <p:cNvGrpSpPr/>
            <p:nvPr/>
          </p:nvGrpSpPr>
          <p:grpSpPr>
            <a:xfrm>
              <a:off x="842522" y="4888838"/>
              <a:ext cx="10938550" cy="1323439"/>
              <a:chOff x="842522" y="4888838"/>
              <a:chExt cx="10938550" cy="13234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EA1F95-E214-A74E-9489-49EB47E2F480}"/>
                  </a:ext>
                </a:extLst>
              </p:cNvPr>
              <p:cNvSpPr txBox="1"/>
              <p:nvPr/>
            </p:nvSpPr>
            <p:spPr>
              <a:xfrm>
                <a:off x="4259261" y="4888838"/>
                <a:ext cx="7521811" cy="1323439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spAutoFit/>
              </a:bodyPr>
              <a:lstStyle/>
              <a:p>
                <a:pPr>
                  <a:defRPr/>
                </a:pPr>
                <a:r>
                  <a:rPr lang="it-IT" sz="2000" b="1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A </a:t>
                </a:r>
                <a:r>
                  <a:rPr lang="it-IT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determinate </a:t>
                </a:r>
                <a:r>
                  <a:rPr lang="it-IT" sz="2000" b="1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condizioni, </a:t>
                </a:r>
                <a:r>
                  <a:rPr lang="it-IT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definite nelle regole del CERN, un offerente </a:t>
                </a:r>
                <a:r>
                  <a:rPr lang="it-IT" sz="2000" b="1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di </a:t>
                </a:r>
                <a:r>
                  <a:rPr lang="it-IT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forniture </a:t>
                </a:r>
                <a:r>
                  <a:rPr lang="it-IT" sz="2000" b="1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che hanno origine* </a:t>
                </a:r>
                <a:r>
                  <a:rPr lang="it-IT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 Stati Membri sfavoriti puo’ allineare il suo prezzo a quello </a:t>
                </a:r>
                <a:r>
                  <a:rPr lang="it-IT" sz="2000" b="1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dell’offerta più bassa </a:t>
                </a:r>
                <a:r>
                  <a:rPr lang="it-IT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 quindi </a:t>
                </a:r>
                <a:r>
                  <a:rPr lang="it-IT" sz="2000" b="1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aggiudicarsi il </a:t>
                </a:r>
                <a:r>
                  <a:rPr lang="it-IT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contratto.</a:t>
                </a:r>
                <a:endParaRPr lang="en-US" altLang="en-US" sz="2000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AF73BD-C073-2741-A9A5-86BC5524C866}"/>
                  </a:ext>
                </a:extLst>
              </p:cNvPr>
              <p:cNvSpPr txBox="1"/>
              <p:nvPr/>
            </p:nvSpPr>
            <p:spPr>
              <a:xfrm>
                <a:off x="842522" y="5332801"/>
                <a:ext cx="277148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smtClean="0">
                    <a:solidFill>
                      <a:schemeClr val="bg1"/>
                    </a:solidFill>
                  </a:rPr>
                  <a:t>REGOLA</a:t>
                </a:r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BB6E91A-222D-F84D-BEE8-AFB2556AA3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479" y="-1378068"/>
            <a:ext cx="2658359" cy="1190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EB6370-D513-5C4D-8BD0-29A6C4A5FD65}"/>
              </a:ext>
            </a:extLst>
          </p:cNvPr>
          <p:cNvSpPr txBox="1"/>
          <p:nvPr/>
        </p:nvSpPr>
        <p:spPr>
          <a:xfrm>
            <a:off x="6066020" y="6086569"/>
            <a:ext cx="625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altLang="en-US" sz="900" dirty="0"/>
              <a:t>* </a:t>
            </a:r>
            <a:r>
              <a:rPr lang="fr-CH" altLang="en-US" sz="900" dirty="0" smtClean="0"/>
              <a:t>Al </a:t>
            </a:r>
            <a:r>
              <a:rPr lang="fr-CH" altLang="en-US" sz="900" dirty="0" err="1" smtClean="0"/>
              <a:t>meno</a:t>
            </a:r>
            <a:r>
              <a:rPr lang="fr-CH" altLang="en-US" sz="900" dirty="0" smtClean="0"/>
              <a:t> 60</a:t>
            </a:r>
            <a:r>
              <a:rPr lang="fr-CH" altLang="en-US" sz="900" dirty="0"/>
              <a:t>% </a:t>
            </a:r>
            <a:r>
              <a:rPr lang="fr-CH" altLang="en-US" sz="900" dirty="0" smtClean="0"/>
              <a:t>per le </a:t>
            </a:r>
            <a:r>
              <a:rPr lang="fr-CH" altLang="en-US" sz="900" dirty="0" err="1" smtClean="0"/>
              <a:t>forniture</a:t>
            </a:r>
            <a:r>
              <a:rPr lang="fr-CH" altLang="en-US" sz="900" dirty="0" smtClean="0"/>
              <a:t> o 40</a:t>
            </a:r>
            <a:r>
              <a:rPr lang="fr-CH" altLang="en-US" sz="900" dirty="0"/>
              <a:t>% </a:t>
            </a:r>
            <a:r>
              <a:rPr lang="fr-CH" altLang="en-US" sz="900" dirty="0" smtClean="0"/>
              <a:t>per </a:t>
            </a:r>
            <a:r>
              <a:rPr lang="fr-CH" altLang="en-US" sz="900" dirty="0" err="1" smtClean="0"/>
              <a:t>servizi</a:t>
            </a:r>
            <a:r>
              <a:rPr lang="fr-CH" altLang="en-US" sz="900" dirty="0" smtClean="0"/>
              <a:t> </a:t>
            </a:r>
            <a:r>
              <a:rPr lang="fr-CH" altLang="en-US" sz="900" dirty="0" err="1" smtClean="0"/>
              <a:t>industriali</a:t>
            </a:r>
            <a:r>
              <a:rPr lang="fr-CH" altLang="en-US" sz="900" dirty="0" smtClean="0"/>
              <a:t> </a:t>
            </a:r>
            <a:r>
              <a:rPr lang="fr-CH" altLang="en-US" sz="900" dirty="0" err="1" smtClean="0"/>
              <a:t>aggiudicati</a:t>
            </a:r>
            <a:r>
              <a:rPr lang="fr-CH" altLang="en-US" sz="900" dirty="0" smtClean="0"/>
              <a:t> </a:t>
            </a:r>
            <a:r>
              <a:rPr lang="fr-CH" altLang="en-US" sz="900" dirty="0" err="1" smtClean="0"/>
              <a:t>sulla</a:t>
            </a:r>
            <a:r>
              <a:rPr lang="fr-CH" altLang="en-US" sz="900" dirty="0" smtClean="0"/>
              <a:t> base </a:t>
            </a:r>
            <a:r>
              <a:rPr lang="fr-CH" altLang="en-US" sz="900" dirty="0" err="1" smtClean="0"/>
              <a:t>dell’offerta</a:t>
            </a:r>
            <a:r>
              <a:rPr lang="fr-CH" altLang="en-US" sz="900" dirty="0" smtClean="0"/>
              <a:t> piu bassa</a:t>
            </a:r>
            <a:endParaRPr lang="en-GB" altLang="en-US" sz="900" dirty="0"/>
          </a:p>
          <a:p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87996-8B9D-7F42-9987-1141D2216B0B}"/>
              </a:ext>
            </a:extLst>
          </p:cNvPr>
          <p:cNvSpPr txBox="1"/>
          <p:nvPr/>
        </p:nvSpPr>
        <p:spPr>
          <a:xfrm>
            <a:off x="4184366" y="2836812"/>
            <a:ext cx="4481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Applicabile</a:t>
            </a:r>
            <a:r>
              <a:rPr lang="en-US" altLang="en-US" sz="2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2400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condizione</a:t>
            </a:r>
            <a:r>
              <a:rPr lang="en-US" altLang="en-US" sz="2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altLang="en-US" sz="2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altLang="en-US" sz="24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Partecipazione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efficace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alle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procedure di </a:t>
            </a:r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acquisto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del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12776" y="1653289"/>
            <a:ext cx="11017224" cy="3756025"/>
          </a:xfrm>
        </p:spPr>
        <p:txBody>
          <a:bodyPr/>
          <a:lstStyle/>
          <a:p>
            <a:pPr marL="0" indent="0" algn="just">
              <a:buClrTx/>
              <a:buFont typeface="Monotype Sorts" pitchFamily="2" charset="2"/>
              <a:buNone/>
              <a:defRPr/>
            </a:pPr>
            <a:r>
              <a:rPr lang="en-US" alt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Visto</a:t>
            </a:r>
            <a:r>
              <a:rPr lang="en-US" alt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che</a:t>
            </a:r>
            <a:r>
              <a:rPr lang="en-US" alt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l’Italia</a:t>
            </a:r>
            <a:r>
              <a:rPr lang="en-US" alt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alt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è dichiarato un paese favorito per le forniture e per evitare le conseguenze negative della regola di allineamento, le ditte italiane possono</a:t>
            </a:r>
            <a:r>
              <a:rPr lang="en-US" altLang="en-US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CH" altLang="en-US" sz="2000" dirty="0" err="1">
                <a:solidFill>
                  <a:schemeClr val="accent6">
                    <a:lumMod val="50000"/>
                  </a:schemeClr>
                </a:solidFill>
              </a:rPr>
              <a:t>Rispondere</a:t>
            </a:r>
            <a:r>
              <a:rPr lang="fr-CH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altLang="en-US" sz="2000" dirty="0" err="1">
                <a:solidFill>
                  <a:schemeClr val="accent6">
                    <a:lumMod val="50000"/>
                  </a:schemeClr>
                </a:solidFill>
              </a:rPr>
              <a:t>alle</a:t>
            </a:r>
            <a:r>
              <a:rPr lang="fr-CH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richieste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d’offerta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per un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ammontare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&lt; 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100.000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franchi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CH" altLang="en-US" sz="2000" dirty="0">
                <a:solidFill>
                  <a:schemeClr val="accent6">
                    <a:lumMod val="50000"/>
                  </a:schemeClr>
                </a:solidFill>
              </a:rPr>
              <a:t>Per </a:t>
            </a:r>
            <a:r>
              <a:rPr lang="fr-CH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importi</a:t>
            </a:r>
            <a:r>
              <a:rPr lang="fr-CH" altLang="en-US" sz="2000" dirty="0" smtClean="0">
                <a:solidFill>
                  <a:schemeClr val="accent6">
                    <a:lumMod val="50000"/>
                  </a:schemeClr>
                </a:solidFill>
              </a:rPr>
              <a:t> superiori a 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100.000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franchi</a:t>
            </a:r>
            <a:r>
              <a:rPr lang="fr-CH" altLang="en-US" sz="20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fr-CH" alt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2" algn="just">
              <a:defRPr/>
            </a:pPr>
            <a:r>
              <a:rPr lang="fr-CH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presentare</a:t>
            </a:r>
            <a:r>
              <a:rPr lang="fr-CH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fr-CH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un’offerta</a:t>
            </a:r>
            <a:r>
              <a:rPr lang="fr-CH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fr-CH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proveniente</a:t>
            </a:r>
            <a:r>
              <a:rPr lang="fr-CH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da </a:t>
            </a:r>
            <a:r>
              <a:rPr lang="fr-CH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diversi</a:t>
            </a:r>
            <a:r>
              <a:rPr lang="fr-CH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fr-CH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paesi</a:t>
            </a:r>
            <a:r>
              <a:rPr lang="fr-CH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fr-CH" altLang="en-US" sz="1900" dirty="0" err="1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sfavoriti</a:t>
            </a:r>
            <a:r>
              <a:rPr lang="fr-CH" altLang="en-US" sz="1900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(incl. per </a:t>
            </a:r>
            <a:r>
              <a:rPr lang="fr-CH" altLang="en-US" sz="1900" dirty="0" err="1" smtClean="0">
                <a:solidFill>
                  <a:schemeClr val="accent6">
                    <a:lumMod val="50000"/>
                  </a:schemeClr>
                </a:solidFill>
              </a:rPr>
              <a:t>esempio</a:t>
            </a:r>
            <a:r>
              <a:rPr lang="fr-CH" altLang="en-US" sz="19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altLang="en-US" sz="1900" dirty="0" err="1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fr-CH" altLang="en-US" sz="1900" dirty="0" err="1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ubappalto</a:t>
            </a:r>
            <a:r>
              <a:rPr lang="fr-CH" altLang="en-US" sz="1900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)</a:t>
            </a:r>
            <a:r>
              <a:rPr lang="en-US" altLang="en-US" sz="1900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US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oppure</a:t>
            </a:r>
            <a:r>
              <a:rPr lang="en-US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c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reare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un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consorzio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con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ditte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in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paesi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sfavoriti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AU" altLang="en-US" sz="1900" i="1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a </a:t>
            </a:r>
            <a:r>
              <a:rPr lang="en-AU" altLang="en-US" sz="1900" i="1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condizione</a:t>
            </a:r>
            <a:r>
              <a:rPr lang="en-AU" altLang="en-US" sz="1900" i="1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it-IT" altLang="en-US" sz="1900" i="1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che il valore del materiale proposto dalla o dalle ditte di un paese sfavorito non sia inferiore al 60% del valore totale del contratto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:</a:t>
            </a:r>
          </a:p>
          <a:p>
            <a:pPr lvl="2" algn="just">
              <a:defRPr/>
            </a:pP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In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questo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caso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,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sarebbe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utile di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contattare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l’ILO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per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aiutare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a </a:t>
            </a:r>
            <a:r>
              <a:rPr lang="en-AU" altLang="en-US" sz="1900" dirty="0" err="1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identificare</a:t>
            </a:r>
            <a:r>
              <a:rPr lang="en-AU" altLang="en-US" sz="1900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AU" altLang="en-US" sz="19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ditte</a:t>
            </a:r>
            <a:r>
              <a:rPr lang="en-AU" altLang="en-US" sz="1900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AU" altLang="en-US" sz="1900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in </a:t>
            </a:r>
            <a:r>
              <a:rPr lang="en-AU" altLang="en-US" sz="1900" dirty="0" err="1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paesi</a:t>
            </a:r>
            <a:r>
              <a:rPr lang="en-AU" altLang="en-US" sz="1900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en-AU" altLang="en-US" sz="1900" dirty="0" err="1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sfavoriti</a:t>
            </a:r>
            <a:r>
              <a:rPr lang="en-AU" altLang="en-US" sz="19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AU" altLang="en-US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2D0199-03AC-4547-94B2-F4E88EF36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64" b="29470"/>
          <a:stretch/>
        </p:blipFill>
        <p:spPr>
          <a:xfrm>
            <a:off x="10377377" y="5089863"/>
            <a:ext cx="1570876" cy="121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Partecipazione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efficace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alle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procedure di </a:t>
            </a:r>
            <a:r>
              <a:rPr lang="en-US" dirty="0" err="1" smtClean="0">
                <a:solidFill>
                  <a:schemeClr val="accent1"/>
                </a:solidFill>
                <a:cs typeface="Calibri" panose="020F0502020204030204" pitchFamily="34" charset="0"/>
              </a:rPr>
              <a:t>acquisto</a:t>
            </a:r>
            <a:r>
              <a:rPr lang="en-US" dirty="0" smtClean="0">
                <a:solidFill>
                  <a:schemeClr val="accent1"/>
                </a:solidFill>
                <a:cs typeface="Calibri" panose="020F0502020204030204" pitchFamily="34" charset="0"/>
              </a:rPr>
              <a:t> del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827088" y="2269218"/>
            <a:ext cx="10602912" cy="2188482"/>
          </a:xfrm>
        </p:spPr>
        <p:txBody>
          <a:bodyPr/>
          <a:lstStyle/>
          <a:p>
            <a:pPr algn="just">
              <a:buClr>
                <a:srgbClr val="5996D9"/>
              </a:buClr>
              <a:defRPr/>
            </a:pPr>
            <a:r>
              <a:rPr lang="fr-CH" altLang="en-US" sz="2000" dirty="0">
                <a:solidFill>
                  <a:schemeClr val="accent6">
                    <a:lumMod val="50000"/>
                  </a:schemeClr>
                </a:solidFill>
              </a:rPr>
              <a:t>Per </a:t>
            </a:r>
            <a:r>
              <a:rPr lang="fr-CH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importi</a:t>
            </a:r>
            <a:r>
              <a:rPr lang="fr-CH" altLang="en-US" sz="2000" dirty="0" smtClean="0">
                <a:solidFill>
                  <a:schemeClr val="accent6">
                    <a:lumMod val="50000"/>
                  </a:schemeClr>
                </a:solidFill>
              </a:rPr>
              <a:t> di </a:t>
            </a:r>
            <a:r>
              <a:rPr lang="fr-CH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ammontare</a:t>
            </a:r>
            <a:r>
              <a:rPr lang="fr-CH" altLang="en-US" sz="2000" dirty="0" smtClean="0">
                <a:solidFill>
                  <a:schemeClr val="accent6">
                    <a:lumMod val="50000"/>
                  </a:schemeClr>
                </a:solidFill>
              </a:rPr>
              <a:t> superiore ai 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100.000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franchi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continuazione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fr-CH" altLang="en-US" sz="20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fr-CH" alt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>
              <a:buClr>
                <a:schemeClr val="accent6">
                  <a:lumMod val="50000"/>
                </a:schemeClr>
              </a:buClr>
              <a:defRPr/>
            </a:pP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Rispondere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alle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gare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d’appalto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riguardanti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acquisti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per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gli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esperimenti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(ALICE, ATLAS, CMS e LHCb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ecc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.) dove, 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funzione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del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finanziamento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, la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regola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di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allineamento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u</a:t>
            </a:r>
            <a:r>
              <a:rPr lang="fr-CH" sz="2000" dirty="0" smtClean="0">
                <a:solidFill>
                  <a:schemeClr val="accent6">
                    <a:lumMod val="50000"/>
                  </a:schemeClr>
                </a:solidFill>
              </a:rPr>
              <a:t>ò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non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applicarsi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endParaRPr lang="en-AU" alt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>
              <a:buClr>
                <a:schemeClr val="accent6">
                  <a:lumMod val="50000"/>
                </a:schemeClr>
              </a:buClr>
              <a:defRPr/>
            </a:pP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Rispondere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alle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gare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d’appalto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dove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l’aggiudicazione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è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basata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sul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l’offerta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il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miglior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rapporto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qualità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prezzo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(per.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es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. le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gare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per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</a:rPr>
              <a:t>servizi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industriali</a:t>
            </a:r>
            <a:r>
              <a:rPr lang="en-US" alt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sul</a:t>
            </a:r>
            <a:r>
              <a:rPr lang="en-US" alt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sito</a:t>
            </a:r>
            <a:r>
              <a:rPr lang="en-US" altLang="en-US" sz="2000" dirty="0" smtClean="0">
                <a:solidFill>
                  <a:schemeClr val="accent6">
                    <a:lumMod val="50000"/>
                  </a:schemeClr>
                </a:solidFill>
              </a:rPr>
              <a:t> del CERN), 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dove la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regola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di </a:t>
            </a:r>
            <a:r>
              <a:rPr lang="en-AU" altLang="en-US" sz="2000" dirty="0" err="1">
                <a:solidFill>
                  <a:schemeClr val="accent6">
                    <a:lumMod val="50000"/>
                  </a:schemeClr>
                </a:solidFill>
              </a:rPr>
              <a:t>allineamento</a:t>
            </a:r>
            <a:r>
              <a:rPr lang="en-AU" alt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non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viene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alt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applicata</a:t>
            </a:r>
            <a:r>
              <a:rPr lang="en-AU" altLang="en-US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AU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D0199-03AC-4547-94B2-F4E88EF36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64" b="29470"/>
          <a:stretch/>
        </p:blipFill>
        <p:spPr>
          <a:xfrm>
            <a:off x="10266839" y="5004511"/>
            <a:ext cx="1681414" cy="12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06" y="245172"/>
            <a:ext cx="6982691" cy="6400800"/>
          </a:xfrm>
          <a:prstGeom prst="rect">
            <a:avLst/>
          </a:prstGeom>
        </p:spPr>
      </p:pic>
      <p:sp>
        <p:nvSpPr>
          <p:cNvPr id="13" name="Larme 14">
            <a:extLst>
              <a:ext uri="{FF2B5EF4-FFF2-40B4-BE49-F238E27FC236}">
                <a16:creationId xmlns:a16="http://schemas.microsoft.com/office/drawing/2014/main" id="{4361A319-BA88-FC44-8F2D-23865BBD8DBD}"/>
              </a:ext>
            </a:extLst>
          </p:cNvPr>
          <p:cNvSpPr/>
          <p:nvPr/>
        </p:nvSpPr>
        <p:spPr>
          <a:xfrm rot="16200000">
            <a:off x="0" y="939041"/>
            <a:ext cx="4411157" cy="4411157"/>
          </a:xfrm>
          <a:prstGeom prst="teardrop">
            <a:avLst/>
          </a:prstGeom>
          <a:solidFill>
            <a:schemeClr val="accent3">
              <a:alpha val="80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14" name="Larme 15">
            <a:extLst>
              <a:ext uri="{FF2B5EF4-FFF2-40B4-BE49-F238E27FC236}">
                <a16:creationId xmlns:a16="http://schemas.microsoft.com/office/drawing/2014/main" id="{C2DDAC74-F1B0-CA4C-BDAA-D0E710D089F9}"/>
              </a:ext>
            </a:extLst>
          </p:cNvPr>
          <p:cNvSpPr/>
          <p:nvPr/>
        </p:nvSpPr>
        <p:spPr>
          <a:xfrm rot="16200000">
            <a:off x="0" y="939041"/>
            <a:ext cx="4172378" cy="4172378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C6308644-E525-A34A-BFCC-216EDECFA34B}"/>
              </a:ext>
            </a:extLst>
          </p:cNvPr>
          <p:cNvSpPr txBox="1"/>
          <p:nvPr/>
        </p:nvSpPr>
        <p:spPr>
          <a:xfrm flipH="1">
            <a:off x="413908" y="2604091"/>
            <a:ext cx="3372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Sito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Web Procurement </a:t>
            </a:r>
            <a:endParaRPr lang="en-US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"/>
          <a:stretch/>
        </p:blipFill>
        <p:spPr>
          <a:xfrm>
            <a:off x="6532368" y="747849"/>
            <a:ext cx="6137676" cy="36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0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288E2-D5F8-AC40-8C7F-C23722B3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8538402-900E-7542-B60E-882DFF4742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9755"/>
            <a:ext cx="12192000" cy="6351588"/>
          </a:xfrm>
        </p:spPr>
      </p:pic>
      <p:sp>
        <p:nvSpPr>
          <p:cNvPr id="19" name="Larme 14">
            <a:extLst>
              <a:ext uri="{FF2B5EF4-FFF2-40B4-BE49-F238E27FC236}">
                <a16:creationId xmlns:a16="http://schemas.microsoft.com/office/drawing/2014/main" id="{DF2E70E2-EE82-8A47-8D06-AC7B69A5192C}"/>
              </a:ext>
            </a:extLst>
          </p:cNvPr>
          <p:cNvSpPr/>
          <p:nvPr/>
        </p:nvSpPr>
        <p:spPr>
          <a:xfrm rot="16200000">
            <a:off x="0" y="939041"/>
            <a:ext cx="4411157" cy="4411157"/>
          </a:xfrm>
          <a:prstGeom prst="teardrop">
            <a:avLst/>
          </a:prstGeom>
          <a:solidFill>
            <a:schemeClr val="accent1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Larme 15">
            <a:extLst>
              <a:ext uri="{FF2B5EF4-FFF2-40B4-BE49-F238E27FC236}">
                <a16:creationId xmlns:a16="http://schemas.microsoft.com/office/drawing/2014/main" id="{BDBEC3D0-9A97-FE42-A4FC-8CC4935BBEC2}"/>
              </a:ext>
            </a:extLst>
          </p:cNvPr>
          <p:cNvSpPr/>
          <p:nvPr/>
        </p:nvSpPr>
        <p:spPr>
          <a:xfrm rot="16200000">
            <a:off x="0" y="939041"/>
            <a:ext cx="4172378" cy="4172378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13">
            <a:extLst>
              <a:ext uri="{FF2B5EF4-FFF2-40B4-BE49-F238E27FC236}">
                <a16:creationId xmlns:a16="http://schemas.microsoft.com/office/drawing/2014/main" id="{CFA80AB9-E22C-4B4D-B4F5-75AF269452D3}"/>
              </a:ext>
            </a:extLst>
          </p:cNvPr>
          <p:cNvSpPr txBox="1"/>
          <p:nvPr/>
        </p:nvSpPr>
        <p:spPr>
          <a:xfrm>
            <a:off x="162040" y="2811087"/>
            <a:ext cx="401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INTRODUZIONE</a:t>
            </a:r>
            <a:endParaRPr lang="fr-FR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E4AB9B3-C989-2745-840F-E8E118BDE4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6436" y="1375751"/>
            <a:ext cx="9009802" cy="4693779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alt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fr-CH" alt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fr-CH" alt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H" alt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servizio</a:t>
            </a:r>
            <a:r>
              <a:rPr lang="fr-CH" alt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acquisti</a:t>
            </a:r>
            <a:endParaRPr lang="fr-CH" altLang="en-US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altLang="en-US" sz="2400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fr-CH" alt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://procurement.web.cern.ch</a:t>
            </a:r>
            <a:endParaRPr lang="fr-CH" altLang="en-US" sz="24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13"/>
            <a:r>
              <a:rPr lang="en-US" altLang="en-US" dirty="0">
                <a:solidFill>
                  <a:schemeClr val="accent1"/>
                </a:solidFill>
                <a:latin typeface="+mn-lt"/>
                <a:ea typeface="Calibri" charset="0"/>
                <a:cs typeface="Calibri" charset="0"/>
              </a:rPr>
              <a:t>CERN </a:t>
            </a:r>
            <a:r>
              <a:rPr lang="en-US" altLang="en-US" dirty="0" smtClean="0">
                <a:solidFill>
                  <a:schemeClr val="accent1"/>
                </a:solidFill>
                <a:latin typeface="+mn-lt"/>
                <a:ea typeface="Calibri" charset="0"/>
                <a:cs typeface="Calibri" charset="0"/>
              </a:rPr>
              <a:t>“Shopping List”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2400" dirty="0">
              <a:hlinkClick r:id="rId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91870"/>
          <a:stretch/>
        </p:blipFill>
        <p:spPr>
          <a:xfrm>
            <a:off x="1850268" y="1674200"/>
            <a:ext cx="8496245" cy="53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6923"/>
          <a:stretch/>
        </p:blipFill>
        <p:spPr>
          <a:xfrm>
            <a:off x="1850269" y="2208772"/>
            <a:ext cx="8496245" cy="4147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988" y="906464"/>
            <a:ext cx="596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smtClean="0">
                <a:hlinkClick r:id="rId5"/>
              </a:rPr>
              <a:t>https://forthcoming-ms.app.cern.ch/#!/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31755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12775" y="362448"/>
            <a:ext cx="11380811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dirty="0" smtClean="0">
                <a:solidFill>
                  <a:schemeClr val="accent1"/>
                </a:solidFill>
              </a:rPr>
              <a:t>Registrazione come fornitore del CERN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A0753F-4BDD-1B47-B547-FAB185419AC1}"/>
              </a:ext>
            </a:extLst>
          </p:cNvPr>
          <p:cNvGrpSpPr/>
          <p:nvPr/>
        </p:nvGrpSpPr>
        <p:grpSpPr>
          <a:xfrm>
            <a:off x="412775" y="1592263"/>
            <a:ext cx="11779225" cy="1870465"/>
            <a:chOff x="412775" y="4793449"/>
            <a:chExt cx="11779225" cy="18704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F8B4C1-85BB-DB48-B37A-D530B4A53550}"/>
                </a:ext>
              </a:extLst>
            </p:cNvPr>
            <p:cNvSpPr/>
            <p:nvPr/>
          </p:nvSpPr>
          <p:spPr>
            <a:xfrm>
              <a:off x="412775" y="4793449"/>
              <a:ext cx="11371237" cy="18704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sx="1000" sy="1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52A6C5-40E6-B143-8301-650EB00C136A}"/>
                </a:ext>
              </a:extLst>
            </p:cNvPr>
            <p:cNvGrpSpPr/>
            <p:nvPr/>
          </p:nvGrpSpPr>
          <p:grpSpPr>
            <a:xfrm>
              <a:off x="613740" y="4943298"/>
              <a:ext cx="11578260" cy="1692771"/>
              <a:chOff x="613740" y="4943298"/>
              <a:chExt cx="11578260" cy="169277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EA1F95-E214-A74E-9489-49EB47E2F480}"/>
                  </a:ext>
                </a:extLst>
              </p:cNvPr>
              <p:cNvSpPr txBox="1"/>
              <p:nvPr/>
            </p:nvSpPr>
            <p:spPr>
              <a:xfrm>
                <a:off x="4283220" y="4943298"/>
                <a:ext cx="7908780" cy="1692771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Per </a:t>
                </a:r>
                <a:r>
                  <a:rPr lang="en-US" altLang="en-US" sz="2400" b="1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communicare</a:t>
                </a:r>
                <a:r>
                  <a:rPr lang="en-US" altLang="en-US" sz="2400" b="1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con </a:t>
                </a:r>
                <a:r>
                  <a:rPr lang="en-US" altLang="en-US" sz="2400" b="1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il</a:t>
                </a:r>
                <a:r>
                  <a:rPr lang="en-US" altLang="en-US" sz="2400" b="1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CERN</a:t>
                </a:r>
                <a:r>
                  <a:rPr lang="en-US" altLang="en-US" sz="2400" b="1" dirty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, in </a:t>
                </a:r>
                <a:r>
                  <a:rPr lang="en-US" altLang="en-US" sz="2400" b="1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particolare</a:t>
                </a:r>
                <a:r>
                  <a:rPr lang="en-US" altLang="en-US" sz="2400" b="1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per: </a:t>
                </a:r>
                <a:endParaRPr lang="en-US" altLang="en-US" sz="2400" b="1" dirty="0">
                  <a:solidFill>
                    <a:schemeClr val="bg2"/>
                  </a:solidFill>
                  <a:latin typeface="+mj-lt"/>
                  <a:ea typeface="Calibri" charset="0"/>
                  <a:cs typeface="Calibri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Essere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visibile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per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tutte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le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nuove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opportunità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/>
                </a:r>
                <a:b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</a:b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(con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i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codici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di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acquisto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che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avrete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indicato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), </a:t>
                </a:r>
                <a:endParaRPr lang="en-US" altLang="en-US" sz="2000" dirty="0">
                  <a:solidFill>
                    <a:schemeClr val="bg2"/>
                  </a:solidFill>
                  <a:latin typeface="+mj-lt"/>
                  <a:ea typeface="Calibri" charset="0"/>
                  <a:cs typeface="Calibri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Ricevere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e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seguire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gli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ordini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,</a:t>
                </a:r>
                <a:endParaRPr lang="en-US" altLang="en-US" sz="2000" dirty="0">
                  <a:solidFill>
                    <a:schemeClr val="bg2"/>
                  </a:solidFill>
                  <a:latin typeface="+mj-lt"/>
                  <a:ea typeface="Calibri" charset="0"/>
                  <a:cs typeface="Calibri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Inviare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en-US" altLang="en-US" sz="2000" dirty="0" err="1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fatture</a:t>
                </a:r>
                <a:r>
                  <a:rPr lang="en-US" altLang="en-US" sz="2000" dirty="0" smtClean="0">
                    <a:solidFill>
                      <a:schemeClr val="bg2"/>
                    </a:solidFill>
                    <a:latin typeface="+mj-lt"/>
                    <a:ea typeface="Calibri" charset="0"/>
                    <a:cs typeface="Calibri" charset="0"/>
                  </a:rPr>
                  <a:t>.</a:t>
                </a:r>
                <a:endParaRPr lang="en-US" altLang="en-US" sz="2000" dirty="0">
                  <a:solidFill>
                    <a:schemeClr val="bg2"/>
                  </a:solidFill>
                  <a:latin typeface="+mj-lt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AF73BD-C073-2741-A9A5-86BC5524C866}"/>
                  </a:ext>
                </a:extLst>
              </p:cNvPr>
              <p:cNvSpPr txBox="1"/>
              <p:nvPr/>
            </p:nvSpPr>
            <p:spPr>
              <a:xfrm>
                <a:off x="613740" y="5451682"/>
                <a:ext cx="34685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smtClean="0">
                    <a:solidFill>
                      <a:schemeClr val="bg1"/>
                    </a:solidFill>
                  </a:rPr>
                  <a:t>OBBLIGATORIO</a:t>
                </a:r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7"/>
          <a:stretch/>
        </p:blipFill>
        <p:spPr>
          <a:xfrm>
            <a:off x="4268788" y="3807958"/>
            <a:ext cx="7517422" cy="2389187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A76111-A9D9-0C46-970E-87203F46212F}"/>
              </a:ext>
            </a:extLst>
          </p:cNvPr>
          <p:cNvSpPr/>
          <p:nvPr/>
        </p:nvSpPr>
        <p:spPr>
          <a:xfrm>
            <a:off x="4254476" y="3804337"/>
            <a:ext cx="7529537" cy="2376486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1088" y="1664494"/>
            <a:ext cx="9432925" cy="4608512"/>
          </a:xfrm>
        </p:spPr>
        <p:txBody>
          <a:bodyPr/>
          <a:lstStyle/>
          <a:p>
            <a:r>
              <a:rPr lang="en-US" sz="2400" dirty="0">
                <a:solidFill>
                  <a:schemeClr val="accent3"/>
                </a:solidFill>
              </a:rPr>
              <a:t>ILO: Industrial Liaison Officer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dirty="0"/>
              <a:t>Who to contact in your Country</a:t>
            </a:r>
          </a:p>
          <a:p>
            <a:pPr marL="324000" lvl="2" indent="0" fontAlgn="base">
              <a:buNone/>
            </a:pPr>
            <a:r>
              <a:rPr lang="en-US" dirty="0" err="1" smtClean="0"/>
              <a:t>Gli</a:t>
            </a:r>
            <a:r>
              <a:rPr lang="en-US" dirty="0" smtClean="0"/>
              <a:t> Industrial </a:t>
            </a:r>
            <a:r>
              <a:rPr lang="en-US" dirty="0"/>
              <a:t>Liaison Officers</a:t>
            </a:r>
            <a:r>
              <a:rPr lang="en-US" b="0" dirty="0"/>
              <a:t> (ILO's) </a:t>
            </a:r>
            <a:r>
              <a:rPr lang="it-IT" dirty="0" smtClean="0"/>
              <a:t>sono </a:t>
            </a:r>
            <a:r>
              <a:rPr lang="it-IT" dirty="0"/>
              <a:t>nominati dagli Stati membri del CERN per facilitare </a:t>
            </a:r>
            <a:r>
              <a:rPr lang="it-IT" dirty="0" smtClean="0"/>
              <a:t>la comunicazione </a:t>
            </a:r>
            <a:r>
              <a:rPr lang="it-IT" dirty="0"/>
              <a:t>tra il CERN </a:t>
            </a:r>
            <a:r>
              <a:rPr lang="it-IT" dirty="0" smtClean="0"/>
              <a:t>e i </a:t>
            </a:r>
            <a:r>
              <a:rPr lang="it-IT" dirty="0"/>
              <a:t>suoi fornitori. L'ILO può fornire consulenza sulle opportunità disponibili per fare affari con il CERN </a:t>
            </a:r>
            <a:r>
              <a:rPr lang="it-IT" dirty="0" smtClean="0"/>
              <a:t>ed aiutare le </a:t>
            </a:r>
            <a:r>
              <a:rPr lang="it-IT" dirty="0"/>
              <a:t>imprese nelle loro regioni locali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>
                <a:ea typeface="Calibri" charset="0"/>
                <a:cs typeface="Calibri" charset="0"/>
              </a:rPr>
              <a:t>Contatto</a:t>
            </a:r>
            <a:r>
              <a:rPr lang="en-US" altLang="en-US" dirty="0" smtClean="0">
                <a:ea typeface="Calibri" charset="0"/>
                <a:cs typeface="Calibri" charset="0"/>
              </a:rPr>
              <a:t> </a:t>
            </a:r>
            <a:r>
              <a:rPr lang="en-US" altLang="en-US" dirty="0">
                <a:ea typeface="Calibri" charset="0"/>
                <a:cs typeface="Calibri" charset="0"/>
              </a:rPr>
              <a:t>in </a:t>
            </a:r>
            <a:r>
              <a:rPr lang="en-US" altLang="en-US" dirty="0" smtClean="0">
                <a:ea typeface="Calibri" charset="0"/>
                <a:cs typeface="Calibri" charset="0"/>
              </a:rPr>
              <a:t>Italia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808" y="3738279"/>
            <a:ext cx="59340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ECD7579-CBDF-1E46-96D7-1C44D2B386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510"/>
            <a:ext cx="12192000" cy="635158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7EEC1-E695-3B40-8720-6BC5BCB9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Larme 10">
            <a:extLst>
              <a:ext uri="{FF2B5EF4-FFF2-40B4-BE49-F238E27FC236}">
                <a16:creationId xmlns:a16="http://schemas.microsoft.com/office/drawing/2014/main" id="{7A41CE79-283F-FE44-BD24-F0CBEF3EA0E8}"/>
              </a:ext>
            </a:extLst>
          </p:cNvPr>
          <p:cNvSpPr/>
          <p:nvPr/>
        </p:nvSpPr>
        <p:spPr>
          <a:xfrm>
            <a:off x="7780842" y="841436"/>
            <a:ext cx="4411157" cy="4411157"/>
          </a:xfrm>
          <a:prstGeom prst="teardrop">
            <a:avLst/>
          </a:prstGeom>
          <a:solidFill>
            <a:schemeClr val="accent5">
              <a:alpha val="62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arme 11">
            <a:extLst>
              <a:ext uri="{FF2B5EF4-FFF2-40B4-BE49-F238E27FC236}">
                <a16:creationId xmlns:a16="http://schemas.microsoft.com/office/drawing/2014/main" id="{0C7A08C9-875A-C243-9AAA-D3B04FE7DFE6}"/>
              </a:ext>
            </a:extLst>
          </p:cNvPr>
          <p:cNvSpPr/>
          <p:nvPr/>
        </p:nvSpPr>
        <p:spPr>
          <a:xfrm>
            <a:off x="8019622" y="878759"/>
            <a:ext cx="4172378" cy="4172378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53FC6B7E-B965-1B4E-9027-921D3F1AB1FB}"/>
              </a:ext>
            </a:extLst>
          </p:cNvPr>
          <p:cNvSpPr txBox="1"/>
          <p:nvPr/>
        </p:nvSpPr>
        <p:spPr>
          <a:xfrm>
            <a:off x="8270789" y="2214424"/>
            <a:ext cx="3819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Opportunità</a:t>
            </a:r>
            <a:r>
              <a:rPr lang="en-US" sz="3600" dirty="0" smtClean="0">
                <a:solidFill>
                  <a:schemeClr val="bg1"/>
                </a:solidFill>
              </a:rPr>
              <a:t> di </a:t>
            </a:r>
            <a:r>
              <a:rPr lang="en-US" sz="3600" dirty="0" err="1" smtClean="0">
                <a:solidFill>
                  <a:schemeClr val="bg1"/>
                </a:solidFill>
              </a:rPr>
              <a:t>collaborazione</a:t>
            </a:r>
            <a:r>
              <a:rPr lang="en-US" sz="3600" dirty="0" smtClean="0">
                <a:solidFill>
                  <a:schemeClr val="bg1"/>
                </a:solidFill>
              </a:rPr>
              <a:t> con </a:t>
            </a:r>
            <a:r>
              <a:rPr lang="en-US" sz="3600" dirty="0" err="1" smtClean="0">
                <a:solidFill>
                  <a:schemeClr val="bg1"/>
                </a:solidFill>
              </a:rPr>
              <a:t>il</a:t>
            </a:r>
            <a:r>
              <a:rPr lang="en-US" sz="3600" dirty="0" smtClean="0">
                <a:solidFill>
                  <a:schemeClr val="bg1"/>
                </a:solidFill>
              </a:rPr>
              <a:t> CERN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63" y="1622585"/>
            <a:ext cx="8263963" cy="620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63" y="2298895"/>
            <a:ext cx="80010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63" y="3524982"/>
            <a:ext cx="8029575" cy="56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63" y="4086957"/>
            <a:ext cx="8029575" cy="590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63" y="4788363"/>
            <a:ext cx="7981950" cy="542925"/>
          </a:xfrm>
          <a:prstGeom prst="rect">
            <a:avLst/>
          </a:prstGeom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altLang="en-US" dirty="0" err="1" smtClean="0">
                <a:ea typeface="Calibri" charset="0"/>
                <a:cs typeface="Calibri" charset="0"/>
              </a:rPr>
              <a:t>Oggi</a:t>
            </a:r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07987" y="1334727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dirty="0" smtClean="0">
                <a:ea typeface="Calibri" charset="0"/>
                <a:cs typeface="Calibri" charset="0"/>
              </a:rPr>
              <a:t>Aula </a:t>
            </a:r>
            <a:r>
              <a:rPr lang="en-US" altLang="en-US" sz="1800" dirty="0" err="1" smtClean="0">
                <a:ea typeface="Calibri" charset="0"/>
                <a:cs typeface="Calibri" charset="0"/>
              </a:rPr>
              <a:t>seminari</a:t>
            </a:r>
            <a:endParaRPr lang="en-US" sz="1800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34683" y="3218388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dirty="0" smtClean="0">
                <a:ea typeface="Calibri" charset="0"/>
                <a:cs typeface="Calibri" charset="0"/>
              </a:rPr>
              <a:t>Auditorium “Ernesto </a:t>
            </a:r>
            <a:r>
              <a:rPr lang="en-US" altLang="en-US" sz="1800" dirty="0" err="1" smtClean="0">
                <a:ea typeface="Calibri" charset="0"/>
                <a:cs typeface="Calibri" charset="0"/>
              </a:rPr>
              <a:t>Capocci</a:t>
            </a:r>
            <a:r>
              <a:rPr lang="en-US" altLang="en-US" sz="1800" dirty="0" smtClean="0">
                <a:ea typeface="Calibri" charset="0"/>
                <a:cs typeface="Calibri" charset="0"/>
              </a:rPr>
              <a:t>”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20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662092" cy="1065742"/>
          </a:xfrm>
        </p:spPr>
        <p:txBody>
          <a:bodyPr/>
          <a:lstStyle/>
          <a:p>
            <a:r>
              <a:rPr lang="en-US" dirty="0" err="1" smtClean="0">
                <a:cs typeface="Calibri" charset="0"/>
              </a:rPr>
              <a:t>Altre</a:t>
            </a:r>
            <a:r>
              <a:rPr lang="en-US" dirty="0" smtClean="0">
                <a:cs typeface="Calibri" charset="0"/>
              </a:rPr>
              <a:t> </a:t>
            </a:r>
            <a:r>
              <a:rPr lang="en-US" dirty="0" err="1" smtClean="0">
                <a:cs typeface="Calibri" charset="0"/>
              </a:rPr>
              <a:t>opportunità</a:t>
            </a:r>
            <a:r>
              <a:rPr lang="en-US" dirty="0" smtClean="0">
                <a:cs typeface="Calibri" charset="0"/>
              </a:rPr>
              <a:t> (dip. Technology – a breve </a:t>
            </a:r>
            <a:r>
              <a:rPr lang="en-US" dirty="0" err="1" smtClean="0">
                <a:cs typeface="Calibri" charset="0"/>
              </a:rPr>
              <a:t>termine</a:t>
            </a:r>
            <a:r>
              <a:rPr lang="en-US" dirty="0" smtClean="0">
                <a:cs typeface="Calibri" charset="0"/>
              </a:rPr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0871"/>
          <a:stretch/>
        </p:blipFill>
        <p:spPr>
          <a:xfrm>
            <a:off x="76200" y="1464945"/>
            <a:ext cx="12039600" cy="36328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7450" y="2823210"/>
            <a:ext cx="233172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5579"/>
          <a:stretch/>
        </p:blipFill>
        <p:spPr>
          <a:xfrm>
            <a:off x="76200" y="5097780"/>
            <a:ext cx="12039600" cy="2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662092" cy="1065742"/>
          </a:xfrm>
        </p:spPr>
        <p:txBody>
          <a:bodyPr/>
          <a:lstStyle/>
          <a:p>
            <a:r>
              <a:rPr lang="en-US" dirty="0" err="1" smtClean="0">
                <a:cs typeface="Calibri" charset="0"/>
              </a:rPr>
              <a:t>Altre</a:t>
            </a:r>
            <a:r>
              <a:rPr lang="en-US" dirty="0" smtClean="0">
                <a:cs typeface="Calibri" charset="0"/>
              </a:rPr>
              <a:t> </a:t>
            </a:r>
            <a:r>
              <a:rPr lang="en-US" dirty="0" err="1" smtClean="0">
                <a:cs typeface="Calibri" charset="0"/>
              </a:rPr>
              <a:t>opportunità</a:t>
            </a:r>
            <a:r>
              <a:rPr lang="en-US" dirty="0" smtClean="0">
                <a:cs typeface="Calibri" charset="0"/>
              </a:rPr>
              <a:t> (dip. Technology – </a:t>
            </a:r>
            <a:r>
              <a:rPr lang="en-US" dirty="0" err="1" smtClean="0">
                <a:cs typeface="Calibri" charset="0"/>
              </a:rPr>
              <a:t>pubblicate</a:t>
            </a:r>
            <a:r>
              <a:rPr lang="en-US" dirty="0" smtClean="0">
                <a:cs typeface="Calibri" charset="0"/>
              </a:rPr>
              <a:t>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62892"/>
            <a:ext cx="11125200" cy="60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2359809"/>
            <a:ext cx="11163300" cy="561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2951064"/>
            <a:ext cx="11144250" cy="561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59755"/>
            <a:ext cx="111252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4CE7C6-9095-0B4E-BE10-F23315D08569}"/>
              </a:ext>
            </a:extLst>
          </p:cNvPr>
          <p:cNvSpPr txBox="1"/>
          <p:nvPr/>
        </p:nvSpPr>
        <p:spPr>
          <a:xfrm>
            <a:off x="4905937" y="1126222"/>
            <a:ext cx="244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Grazie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4</a:t>
            </a:fld>
            <a:endParaRPr lang="fr-F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9BAF70-95EE-A74B-9FA3-0BB0AD16D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863" y="-310268"/>
            <a:ext cx="12234863" cy="66373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58408" y="382223"/>
            <a:ext cx="4354857" cy="133487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858408" y="472577"/>
            <a:ext cx="433359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CERN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– il </a:t>
            </a:r>
            <a:r>
              <a:rPr lang="en-US" sz="2300" dirty="0" err="1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laboratorio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di </a:t>
            </a:r>
            <a:r>
              <a:rPr lang="en-US" sz="2300" dirty="0" err="1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ricerca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sulla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fisica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delle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particelle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piú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grande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del mondo</a:t>
            </a:r>
            <a:r>
              <a:rPr lang="fr-FR" sz="2300" dirty="0">
                <a:solidFill>
                  <a:schemeClr val="bg1"/>
                </a:solidFill>
                <a:latin typeface="+mj-lt"/>
              </a:rPr>
              <a:t>.</a:t>
            </a:r>
            <a:endParaRPr lang="fr-FR" sz="23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336F97-3658-1E49-894E-55047E60AD45}"/>
              </a:ext>
            </a:extLst>
          </p:cNvPr>
          <p:cNvSpPr/>
          <p:nvPr/>
        </p:nvSpPr>
        <p:spPr>
          <a:xfrm>
            <a:off x="7858408" y="3253909"/>
            <a:ext cx="4354857" cy="1041849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AD484506-7374-6346-B553-6814784672EB}"/>
              </a:ext>
            </a:extLst>
          </p:cNvPr>
          <p:cNvSpPr txBox="1"/>
          <p:nvPr/>
        </p:nvSpPr>
        <p:spPr>
          <a:xfrm>
            <a:off x="7858408" y="3514502"/>
            <a:ext cx="43335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476" indent="-342900">
              <a:buClr>
                <a:srgbClr val="336699"/>
              </a:buClr>
              <a:defRPr/>
            </a:pPr>
            <a:r>
              <a:rPr lang="en-US" sz="2300" b="1" dirty="0" err="1">
                <a:solidFill>
                  <a:schemeClr val="bg1"/>
                </a:solidFill>
                <a:latin typeface="+mj-lt"/>
              </a:rPr>
              <a:t>Immunità</a:t>
            </a:r>
            <a:r>
              <a:rPr lang="en-US" sz="23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300" dirty="0">
                <a:solidFill>
                  <a:schemeClr val="bg1"/>
                </a:solidFill>
                <a:latin typeface="+mj-lt"/>
              </a:rPr>
              <a:t>di </a:t>
            </a:r>
            <a:r>
              <a:rPr lang="en-US" sz="2300" dirty="0" err="1" smtClean="0">
                <a:solidFill>
                  <a:schemeClr val="bg1"/>
                </a:solidFill>
                <a:latin typeface="+mj-lt"/>
              </a:rPr>
              <a:t>giuridizione</a:t>
            </a:r>
            <a:endParaRPr lang="en-US" sz="2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7C62E5-7188-5A40-A2FC-69CD36315E37}"/>
              </a:ext>
            </a:extLst>
          </p:cNvPr>
          <p:cNvSpPr/>
          <p:nvPr/>
        </p:nvSpPr>
        <p:spPr>
          <a:xfrm>
            <a:off x="7858408" y="1818066"/>
            <a:ext cx="4354857" cy="133487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32790" y="1846804"/>
            <a:ext cx="4525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476" indent="-342900">
              <a:buClr>
                <a:srgbClr val="336699"/>
              </a:buClr>
              <a:defRPr/>
            </a:pPr>
            <a:r>
              <a:rPr lang="en-US" sz="2300" b="1" dirty="0" err="1">
                <a:solidFill>
                  <a:schemeClr val="bg1"/>
                </a:solidFill>
                <a:latin typeface="+mj-lt"/>
              </a:rPr>
              <a:t>Organizzazione</a:t>
            </a:r>
            <a:r>
              <a:rPr lang="en-US" sz="23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+mj-lt"/>
              </a:rPr>
              <a:t>Internazionale</a:t>
            </a:r>
            <a:endParaRPr lang="en-US" sz="2300" b="1" dirty="0">
              <a:solidFill>
                <a:schemeClr val="bg1"/>
              </a:solidFill>
              <a:latin typeface="+mj-lt"/>
            </a:endParaRPr>
          </a:p>
          <a:p>
            <a:pPr marL="379476" indent="-342900">
              <a:buClr>
                <a:srgbClr val="336699"/>
              </a:buClr>
              <a:defRPr/>
            </a:pPr>
            <a:r>
              <a:rPr lang="en-US" sz="2300" dirty="0" err="1">
                <a:solidFill>
                  <a:schemeClr val="bg1"/>
                </a:solidFill>
                <a:latin typeface="+mj-lt"/>
              </a:rPr>
              <a:t>Creata</a:t>
            </a:r>
            <a:r>
              <a:rPr lang="en-US" sz="23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+mj-lt"/>
              </a:rPr>
              <a:t>il</a:t>
            </a:r>
            <a:r>
              <a:rPr lang="en-US" sz="2300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2300" dirty="0" err="1">
                <a:solidFill>
                  <a:schemeClr val="bg1"/>
                </a:solidFill>
                <a:latin typeface="+mj-lt"/>
              </a:rPr>
              <a:t>Luglio</a:t>
            </a:r>
            <a:r>
              <a:rPr lang="en-US" sz="2300" dirty="0">
                <a:solidFill>
                  <a:schemeClr val="bg1"/>
                </a:solidFill>
                <a:latin typeface="+mj-lt"/>
              </a:rPr>
              <a:t> 1953 -</a:t>
            </a:r>
          </a:p>
          <a:p>
            <a:pPr marL="379476" indent="-342900">
              <a:buClr>
                <a:srgbClr val="336699"/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“Science for Peace”.</a:t>
            </a:r>
          </a:p>
        </p:txBody>
      </p:sp>
    </p:spTree>
    <p:extLst>
      <p:ext uri="{BB962C8B-B14F-4D97-AF65-F5344CB8AC3E}">
        <p14:creationId xmlns:p14="http://schemas.microsoft.com/office/powerpoint/2010/main" val="35112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9377-A335-5345-BC48-BEC7100C7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</a:t>
            </a:r>
            <a:r>
              <a:rPr lang="en-GB" dirty="0" err="1" smtClean="0"/>
              <a:t>puo</a:t>
            </a:r>
            <a:r>
              <a:rPr lang="en-GB" dirty="0" smtClean="0"/>
              <a:t>’ </a:t>
            </a:r>
            <a:r>
              <a:rPr lang="en-GB" dirty="0" err="1" smtClean="0"/>
              <a:t>definire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norme</a:t>
            </a:r>
            <a:r>
              <a:rPr lang="en-GB" dirty="0" smtClean="0"/>
              <a:t> </a:t>
            </a:r>
            <a:r>
              <a:rPr lang="en-GB" dirty="0" err="1" smtClean="0"/>
              <a:t>proprie</a:t>
            </a:r>
            <a:r>
              <a:rPr lang="en-GB" dirty="0" smtClean="0"/>
              <a:t> per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suo</a:t>
            </a:r>
            <a:r>
              <a:rPr lang="en-GB" dirty="0" smtClean="0"/>
              <a:t> </a:t>
            </a:r>
            <a:r>
              <a:rPr lang="en-GB" dirty="0" err="1" smtClean="0"/>
              <a:t>funzionamento</a:t>
            </a:r>
            <a:r>
              <a:rPr lang="en-GB" dirty="0" smtClean="0"/>
              <a:t>, </a:t>
            </a:r>
            <a:r>
              <a:rPr lang="en-GB" dirty="0" err="1" smtClean="0"/>
              <a:t>incluso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C3ACEE6-0ECC-2442-B07B-7F1BC36F9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13971"/>
            <a:ext cx="12192000" cy="294587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A09A7-B201-6D43-93C6-78DA42675C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676961"/>
            <a:ext cx="3708400" cy="671217"/>
          </a:xfrm>
        </p:spPr>
        <p:txBody>
          <a:bodyPr/>
          <a:lstStyle/>
          <a:p>
            <a:r>
              <a:rPr lang="en-US" b="0" dirty="0" smtClean="0"/>
              <a:t>Le </a:t>
            </a:r>
            <a:r>
              <a:rPr lang="en-US" b="0" dirty="0" err="1" smtClean="0"/>
              <a:t>regole</a:t>
            </a:r>
            <a:r>
              <a:rPr lang="en-US" b="0" dirty="0" smtClean="0"/>
              <a:t> </a:t>
            </a:r>
            <a:r>
              <a:rPr lang="en-US" b="0" dirty="0" err="1" smtClean="0"/>
              <a:t>d’acquisto</a:t>
            </a:r>
            <a:endParaRPr lang="en-US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9565C-D9F9-AA40-9A62-B21295B1D4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676961"/>
            <a:ext cx="3665537" cy="671217"/>
          </a:xfrm>
        </p:spPr>
        <p:txBody>
          <a:bodyPr/>
          <a:lstStyle/>
          <a:p>
            <a:r>
              <a:rPr lang="en-US" b="0" dirty="0" err="1" smtClean="0"/>
              <a:t>Norme</a:t>
            </a:r>
            <a:r>
              <a:rPr lang="en-US" b="0" dirty="0" smtClean="0"/>
              <a:t> di </a:t>
            </a:r>
            <a:r>
              <a:rPr lang="en-US" b="0" dirty="0" err="1" smtClean="0"/>
              <a:t>sicurezza</a:t>
            </a:r>
            <a:endParaRPr lang="en-US" b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E68E39-375E-DC4D-9CFA-01CDE5A4DC4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6707F8-6B7D-BE43-B552-3363A99A20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676961"/>
            <a:ext cx="3703132" cy="671217"/>
          </a:xfrm>
        </p:spPr>
        <p:txBody>
          <a:bodyPr/>
          <a:lstStyle/>
          <a:p>
            <a:r>
              <a:rPr lang="en-US" b="0" dirty="0" err="1" smtClean="0">
                <a:cs typeface="Calibri" panose="020F0502020204030204" pitchFamily="34" charset="0"/>
              </a:rPr>
              <a:t>Regolamento</a:t>
            </a:r>
            <a:r>
              <a:rPr lang="en-US" b="0" dirty="0" smtClean="0">
                <a:cs typeface="Calibri" panose="020F0502020204030204" pitchFamily="34" charset="0"/>
              </a:rPr>
              <a:t> del </a:t>
            </a:r>
            <a:r>
              <a:rPr lang="en-US" b="0" dirty="0" err="1" smtClean="0">
                <a:cs typeface="Calibri" panose="020F0502020204030204" pitchFamily="34" charset="0"/>
              </a:rPr>
              <a:t>personale</a:t>
            </a:r>
            <a:endParaRPr lang="en-US" b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763A9-A0DE-834E-B2C5-E8252616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CCB1E3B-03ED-C449-ADAA-784FFB6948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74"/>
            <a:ext cx="12192000" cy="6351588"/>
          </a:xfrm>
        </p:spPr>
      </p:pic>
      <p:sp>
        <p:nvSpPr>
          <p:cNvPr id="13" name="Larme 14">
            <a:extLst>
              <a:ext uri="{FF2B5EF4-FFF2-40B4-BE49-F238E27FC236}">
                <a16:creationId xmlns:a16="http://schemas.microsoft.com/office/drawing/2014/main" id="{4361A319-BA88-FC44-8F2D-23865BBD8DBD}"/>
              </a:ext>
            </a:extLst>
          </p:cNvPr>
          <p:cNvSpPr/>
          <p:nvPr/>
        </p:nvSpPr>
        <p:spPr>
          <a:xfrm rot="16200000">
            <a:off x="0" y="939041"/>
            <a:ext cx="4411157" cy="4411157"/>
          </a:xfrm>
          <a:prstGeom prst="teardrop">
            <a:avLst/>
          </a:prstGeom>
          <a:solidFill>
            <a:schemeClr val="accent6">
              <a:alpha val="80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17" name="Larme 15">
            <a:extLst>
              <a:ext uri="{FF2B5EF4-FFF2-40B4-BE49-F238E27FC236}">
                <a16:creationId xmlns:a16="http://schemas.microsoft.com/office/drawing/2014/main" id="{C2DDAC74-F1B0-CA4C-BDAA-D0E710D089F9}"/>
              </a:ext>
            </a:extLst>
          </p:cNvPr>
          <p:cNvSpPr/>
          <p:nvPr/>
        </p:nvSpPr>
        <p:spPr>
          <a:xfrm rot="16200000">
            <a:off x="0" y="939041"/>
            <a:ext cx="4172378" cy="4172378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C6308644-E525-A34A-BFCC-216EDECFA34B}"/>
              </a:ext>
            </a:extLst>
          </p:cNvPr>
          <p:cNvSpPr txBox="1"/>
          <p:nvPr/>
        </p:nvSpPr>
        <p:spPr>
          <a:xfrm flipH="1">
            <a:off x="413908" y="2604091"/>
            <a:ext cx="337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STATISTICHE</a:t>
            </a:r>
            <a:endParaRPr lang="fr-FR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1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62" y="1185557"/>
            <a:ext cx="8073897" cy="4790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1982B-3DCC-D149-98AC-E88B6F86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824886"/>
          </a:xfrm>
        </p:spPr>
        <p:txBody>
          <a:bodyPr/>
          <a:lstStyle/>
          <a:p>
            <a:r>
              <a:rPr lang="en-US" dirty="0" err="1" smtClean="0"/>
              <a:t>Bilancio</a:t>
            </a:r>
            <a:r>
              <a:rPr lang="en-US" dirty="0" smtClean="0"/>
              <a:t> </a:t>
            </a:r>
            <a:r>
              <a:rPr lang="en-US" dirty="0" err="1" smtClean="0"/>
              <a:t>totale</a:t>
            </a:r>
            <a:r>
              <a:rPr lang="en-US" dirty="0" smtClean="0"/>
              <a:t> </a:t>
            </a:r>
            <a:r>
              <a:rPr lang="en-US" dirty="0" err="1" smtClean="0"/>
              <a:t>annuale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 smtClean="0"/>
              <a:t>contributi</a:t>
            </a:r>
            <a:r>
              <a:rPr lang="en-US" dirty="0" smtClean="0"/>
              <a:t> 2022)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9218A-0F97-E244-AFAF-286DBB97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92BD7F-BAC0-6748-B978-AC5960EA8616}"/>
              </a:ext>
            </a:extLst>
          </p:cNvPr>
          <p:cNvSpPr/>
          <p:nvPr/>
        </p:nvSpPr>
        <p:spPr>
          <a:xfrm>
            <a:off x="1720062" y="2257320"/>
            <a:ext cx="4211194" cy="246730"/>
          </a:xfrm>
          <a:prstGeom prst="rect">
            <a:avLst/>
          </a:prstGeom>
          <a:noFill/>
          <a:ln w="38100" cmpd="dbl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CCAF69-69A7-4644-93CA-917F0008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Evoluzione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spese</a:t>
            </a:r>
            <a:r>
              <a:rPr lang="en-US" dirty="0" smtClean="0"/>
              <a:t> (MCHF)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5CE2-22C0-1F4D-A2FD-20443A92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11097" y="5549774"/>
            <a:ext cx="769545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369864"/>
              </p:ext>
            </p:extLst>
          </p:nvPr>
        </p:nvGraphicFramePr>
        <p:xfrm>
          <a:off x="1240090" y="1079335"/>
          <a:ext cx="8876595" cy="4722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4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CCAF69-69A7-4644-93CA-917F0008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Cosa </a:t>
            </a:r>
            <a:r>
              <a:rPr lang="en-US" dirty="0" err="1" smtClean="0"/>
              <a:t>acquistiamo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800" dirty="0" smtClean="0"/>
              <a:t>(2021 - 229MCHF </a:t>
            </a:r>
            <a:r>
              <a:rPr lang="en-US" sz="2800" dirty="0" err="1" smtClean="0"/>
              <a:t>spesi</a:t>
            </a:r>
            <a:r>
              <a:rPr lang="en-US" sz="2800" dirty="0" smtClean="0"/>
              <a:t> in </a:t>
            </a:r>
            <a:r>
              <a:rPr lang="en-US" sz="2800" dirty="0" err="1" smtClean="0"/>
              <a:t>totale</a:t>
            </a:r>
            <a:r>
              <a:rPr lang="en-US" sz="2800" dirty="0" smtClean="0"/>
              <a:t> (</a:t>
            </a:r>
            <a:r>
              <a:rPr lang="en-US" sz="2800" dirty="0" err="1" smtClean="0"/>
              <a:t>forniture</a:t>
            </a:r>
            <a:r>
              <a:rPr lang="en-US" sz="2800" dirty="0" smtClean="0"/>
              <a:t>) – CERN budget*) </a:t>
            </a: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5CE2-22C0-1F4D-A2FD-20443A92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11097" y="5549774"/>
            <a:ext cx="769545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895486" y="6045461"/>
            <a:ext cx="46085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fr-CH" altLang="en-US" sz="1000" dirty="0"/>
              <a:t>*</a:t>
            </a:r>
            <a:r>
              <a:rPr lang="fr-CH" altLang="en-US" sz="1000" dirty="0" err="1" smtClean="0"/>
              <a:t>Escludendo</a:t>
            </a:r>
            <a:r>
              <a:rPr lang="fr-CH" altLang="en-US" sz="1000" dirty="0" smtClean="0"/>
              <a:t> «</a:t>
            </a:r>
            <a:r>
              <a:rPr lang="fr-CH" altLang="en-US" sz="1000" dirty="0" err="1" smtClean="0"/>
              <a:t>visiting</a:t>
            </a:r>
            <a:r>
              <a:rPr lang="fr-CH" altLang="en-US" sz="1000" dirty="0" smtClean="0"/>
              <a:t> </a:t>
            </a:r>
            <a:r>
              <a:rPr lang="fr-CH" altLang="en-US" sz="1000" dirty="0" err="1"/>
              <a:t>research</a:t>
            </a:r>
            <a:r>
              <a:rPr lang="fr-CH" altLang="en-US" sz="1000" dirty="0"/>
              <a:t> </a:t>
            </a:r>
            <a:r>
              <a:rPr lang="fr-CH" altLang="en-US" sz="1000" dirty="0" smtClean="0"/>
              <a:t>teams» e «collaborations»</a:t>
            </a:r>
            <a:endParaRPr lang="en-GB" alt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941" y="1641526"/>
            <a:ext cx="8030118" cy="45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 template colours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9175FA-95AF-4748-B55B-BA10A2ACB7A4}" vid="{E766DD8D-3356-3846-8F49-E86FB20DA7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10194</TotalTime>
  <Words>1916</Words>
  <Application>Microsoft Office PowerPoint</Application>
  <PresentationFormat>Widescreen</PresentationFormat>
  <Paragraphs>314</Paragraphs>
  <Slides>38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Monotype Sorts</vt:lpstr>
      <vt:lpstr>Source Sans Pro</vt:lpstr>
      <vt:lpstr>Times New Roman</vt:lpstr>
      <vt:lpstr>Office Theme</vt:lpstr>
      <vt:lpstr>IOD 2022 Upcoming business opportunities at CERN</vt:lpstr>
      <vt:lpstr>AGENDA</vt:lpstr>
      <vt:lpstr>PowerPoint Presentation</vt:lpstr>
      <vt:lpstr>PowerPoint Presentation</vt:lpstr>
      <vt:lpstr>CERN puo’ definire delle norme proprie per il suo funzionamento, incluso: </vt:lpstr>
      <vt:lpstr>PowerPoint Presentation</vt:lpstr>
      <vt:lpstr>Bilancio totale annuale (contributi 2022)</vt:lpstr>
      <vt:lpstr>Evoluzione delle spese (MCHF) </vt:lpstr>
      <vt:lpstr>Cosa acquistiamo  (2021 - 229MCHF spesi in totale (forniture) – CERN budget*) </vt:lpstr>
      <vt:lpstr>Cosa acquistiamo?</vt:lpstr>
      <vt:lpstr>Cosa acquistiamo?</vt:lpstr>
      <vt:lpstr>PowerPoint Presentation</vt:lpstr>
      <vt:lpstr>Cosa acquistiamo?</vt:lpstr>
      <vt:lpstr>Cosa acquistiamo?</vt:lpstr>
      <vt:lpstr>Cosa acquistiamo?</vt:lpstr>
      <vt:lpstr>Acquistiamo materiale anche per gli esperimenti del LHC</vt:lpstr>
      <vt:lpstr>PowerPoint Presentation</vt:lpstr>
      <vt:lpstr>Principi delle regole d’acquisto (1/2) </vt:lpstr>
      <vt:lpstr>Principi delle regole d’acquisto (2/2) </vt:lpstr>
      <vt:lpstr>ACQUISTI SUPERIORI AI 10kCHF FINO A 200kCHF</vt:lpstr>
      <vt:lpstr>ACQUISTI OLTRE I 200kCHF (1/2)</vt:lpstr>
      <vt:lpstr>PowerPoint Presentation</vt:lpstr>
      <vt:lpstr>Ritorno Industriale</vt:lpstr>
      <vt:lpstr>Ritorno Industriale dell’Italia</vt:lpstr>
      <vt:lpstr>Paese d’origine </vt:lpstr>
      <vt:lpstr>Regola dell’allineamento</vt:lpstr>
      <vt:lpstr>Partecipazione efficace alle procedure di acquisto del CERN</vt:lpstr>
      <vt:lpstr>Partecipazione efficace alle procedure di acquisto del CERN</vt:lpstr>
      <vt:lpstr>PowerPoint Presentation</vt:lpstr>
      <vt:lpstr>PowerPoint Presentation</vt:lpstr>
      <vt:lpstr>PowerPoint Presentation</vt:lpstr>
      <vt:lpstr>PowerPoint Presentation</vt:lpstr>
      <vt:lpstr>Contatto in Italia</vt:lpstr>
      <vt:lpstr>PowerPoint Presentation</vt:lpstr>
      <vt:lpstr>Oggi</vt:lpstr>
      <vt:lpstr>Altre opportunità (dip. Technology – a breve termine)</vt:lpstr>
      <vt:lpstr>Altre opportunità (dip. Technology – pubblicate)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Business with CERN Country@CERN</dc:title>
  <dc:creator>Microsoft Office User</dc:creator>
  <cp:lastModifiedBy>Charles Carayon</cp:lastModifiedBy>
  <cp:revision>463</cp:revision>
  <cp:lastPrinted>2019-04-30T10:39:04Z</cp:lastPrinted>
  <dcterms:created xsi:type="dcterms:W3CDTF">2019-03-14T08:20:25Z</dcterms:created>
  <dcterms:modified xsi:type="dcterms:W3CDTF">2022-06-08T08:29:22Z</dcterms:modified>
</cp:coreProperties>
</file>