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1075" r:id="rId2"/>
    <p:sldId id="1082" r:id="rId3"/>
    <p:sldId id="1142" r:id="rId4"/>
    <p:sldId id="1083" r:id="rId5"/>
    <p:sldId id="1147" r:id="rId6"/>
    <p:sldId id="1143" r:id="rId7"/>
    <p:sldId id="1144" r:id="rId8"/>
    <p:sldId id="1145" r:id="rId9"/>
    <p:sldId id="1085" r:id="rId10"/>
    <p:sldId id="1098" r:id="rId11"/>
    <p:sldId id="1126" r:id="rId12"/>
    <p:sldId id="1125" r:id="rId13"/>
    <p:sldId id="1099" r:id="rId14"/>
    <p:sldId id="1135" r:id="rId15"/>
    <p:sldId id="1136" r:id="rId16"/>
    <p:sldId id="1100" r:id="rId17"/>
    <p:sldId id="1133" r:id="rId18"/>
    <p:sldId id="1102" r:id="rId19"/>
    <p:sldId id="1103" r:id="rId20"/>
    <p:sldId id="1138" r:id="rId21"/>
    <p:sldId id="1139" r:id="rId22"/>
    <p:sldId id="1140" r:id="rId23"/>
    <p:sldId id="1141" r:id="rId24"/>
    <p:sldId id="1131" r:id="rId2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rgbClr val="5F5F5F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</p:showPr>
  <p:clrMru>
    <a:srgbClr val="FF33CC"/>
    <a:srgbClr val="D60093"/>
    <a:srgbClr val="75A6FF"/>
    <a:srgbClr val="ACACAC"/>
    <a:srgbClr val="E3E3E3"/>
    <a:srgbClr val="88B800"/>
    <a:srgbClr val="FF0000"/>
    <a:srgbClr val="010B67"/>
    <a:srgbClr val="FDFFE1"/>
    <a:srgbClr val="E2E1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77423" autoAdjust="0"/>
  </p:normalViewPr>
  <p:slideViewPr>
    <p:cSldViewPr snapToGrid="0">
      <p:cViewPr varScale="1">
        <p:scale>
          <a:sx n="122" d="100"/>
          <a:sy n="122" d="100"/>
        </p:scale>
        <p:origin x="-1494" y="-90"/>
      </p:cViewPr>
      <p:guideLst>
        <p:guide orient="horz" pos="101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4158" y="-396"/>
      </p:cViewPr>
      <p:guideLst>
        <p:guide orient="horz" pos="3128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4CBD3FB-B67B-47D9-A549-E906EF226B4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E2188D6-15E6-453B-A160-19AE39FE1FD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626D6-DFAE-4D6E-8605-03D839BEF796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7225"/>
          </a:xfrm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F1855-8F9B-4B65-AC57-46C91E10D0A1}" type="slidenum">
              <a:rPr lang="fr-FR"/>
              <a:pPr/>
              <a:t>17</a:t>
            </a:fld>
            <a:endParaRPr lang="fr-FR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71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68970-5064-44CD-A84C-6FE971698C41}" type="slidenum">
              <a:rPr lang="fr-FR" smtClean="0"/>
              <a:pPr/>
              <a:t>22</a:t>
            </a:fld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54C136-24E2-4376-97E2-6AF7900DF2E3}" type="slidenum">
              <a:rPr lang="fr-FR" smtClean="0"/>
              <a:pPr/>
              <a:t>23</a:t>
            </a:fld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5"/>
          <p:cNvSpPr txBox="1">
            <a:spLocks noChangeArrowheads="1"/>
          </p:cNvSpPr>
          <p:nvPr userDrawn="1"/>
        </p:nvSpPr>
        <p:spPr>
          <a:xfrm>
            <a:off x="7705725" y="6438900"/>
            <a:ext cx="1011238" cy="24765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pPr algn="r">
              <a:defRPr/>
            </a:pPr>
            <a:fld id="{7A47E840-B7C2-40B7-A1E5-B53DB8F8B44C}" type="slidenum">
              <a:rPr lang="en-US" smtClean="0">
                <a:cs typeface="Arial" pitchFamily="34" charset="0"/>
              </a:rPr>
              <a:pPr algn="r">
                <a:defRPr/>
              </a:pPr>
              <a:t>‹N°›</a:t>
            </a:fld>
            <a:endParaRPr lang="en-US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/>
              <a:t>O. NAPOLY,  DSM/</a:t>
            </a:r>
            <a:r>
              <a:rPr lang="fr-FR" dirty="0" err="1" smtClean="0"/>
              <a:t>Irfu</a:t>
            </a:r>
            <a:r>
              <a:rPr lang="fr-FR" dirty="0" smtClean="0"/>
              <a:t>/SACM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5"/>
          <p:cNvSpPr txBox="1">
            <a:spLocks noChangeArrowheads="1"/>
          </p:cNvSpPr>
          <p:nvPr userDrawn="1"/>
        </p:nvSpPr>
        <p:spPr>
          <a:xfrm>
            <a:off x="7705725" y="6438900"/>
            <a:ext cx="1011238" cy="24765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pPr algn="r">
              <a:defRPr/>
            </a:pPr>
            <a:fld id="{0AB6F378-1F6C-457F-8055-7EE88027F44A}" type="slidenum">
              <a:rPr lang="en-US" smtClean="0">
                <a:cs typeface="Arial" pitchFamily="34" charset="0"/>
              </a:rPr>
              <a:pPr algn="r">
                <a:defRPr/>
              </a:pPr>
              <a:t>‹N°›</a:t>
            </a:fld>
            <a:endParaRPr lang="en-US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5"/>
          <p:cNvSpPr txBox="1">
            <a:spLocks noChangeArrowheads="1"/>
          </p:cNvSpPr>
          <p:nvPr userDrawn="1"/>
        </p:nvSpPr>
        <p:spPr>
          <a:xfrm>
            <a:off x="7705725" y="6438900"/>
            <a:ext cx="1011238" cy="24765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pPr algn="r">
              <a:defRPr/>
            </a:pPr>
            <a:fld id="{18D8DD9C-4D71-479D-8214-19BDB97D097C}" type="slidenum">
              <a:rPr lang="en-US" smtClean="0">
                <a:cs typeface="Arial" pitchFamily="34" charset="0"/>
              </a:rPr>
              <a:pPr algn="r">
                <a:defRPr/>
              </a:pPr>
              <a:t>‹N°›</a:t>
            </a:fld>
            <a:endParaRPr lang="en-US" dirty="0">
              <a:cs typeface="Arial" pitchFamily="34" charset="0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FBCE-55A4-4B25-BC67-D1AC104714CD}" type="datetimeFigureOut">
              <a:rPr lang="fr-FR" smtClean="0"/>
              <a:pPr/>
              <a:t>01/03/2011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CE7718-39B5-495D-992C-FE5121C1A9C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1264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FBCE-55A4-4B25-BC67-D1AC104714CD}" type="datetimeFigureOut">
              <a:rPr lang="fr-FR" smtClean="0"/>
              <a:pPr/>
              <a:t>01/03/2011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CE7718-39B5-495D-992C-FE5121C1A9C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6534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42875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847725" y="6264275"/>
            <a:ext cx="8075613" cy="0"/>
          </a:xfrm>
          <a:prstGeom prst="line">
            <a:avLst/>
          </a:prstGeom>
          <a:noFill/>
          <a:ln w="19050">
            <a:solidFill>
              <a:srgbClr val="88B8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6257925"/>
            <a:ext cx="4476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3" name="Line 27"/>
          <p:cNvSpPr>
            <a:spLocks noChangeShapeType="1"/>
          </p:cNvSpPr>
          <p:nvPr userDrawn="1"/>
        </p:nvSpPr>
        <p:spPr bwMode="auto">
          <a:xfrm>
            <a:off x="849313" y="614363"/>
            <a:ext cx="8075612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8" name="Rectangle 1035"/>
          <p:cNvSpPr>
            <a:spLocks noGrp="1" noChangeArrowheads="1"/>
          </p:cNvSpPr>
          <p:nvPr>
            <p:ph type="dt" sz="half" idx="2"/>
          </p:nvPr>
        </p:nvSpPr>
        <p:spPr>
          <a:xfrm>
            <a:off x="1081088" y="6438900"/>
            <a:ext cx="2355850" cy="250825"/>
          </a:xfrm>
          <a:prstGeom prst="rect">
            <a:avLst/>
          </a:prstGeom>
          <a:ln/>
        </p:spPr>
        <p:txBody>
          <a:bodyPr/>
          <a:lstStyle>
            <a:lvl1pPr>
              <a:defRPr sz="11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/>
              <a:t>O. NAPOLY, DSM/</a:t>
            </a:r>
            <a:r>
              <a:rPr lang="fr-FR" dirty="0" err="1" smtClean="0"/>
              <a:t>Irfu</a:t>
            </a:r>
            <a:r>
              <a:rPr lang="fr-FR" dirty="0" smtClean="0"/>
              <a:t>/SACM</a:t>
            </a:r>
            <a:endParaRPr lang="en-US" dirty="0"/>
          </a:p>
        </p:txBody>
      </p:sp>
      <p:sp>
        <p:nvSpPr>
          <p:cNvPr id="10" name="Rectangle 1035"/>
          <p:cNvSpPr txBox="1">
            <a:spLocks noChangeArrowheads="1"/>
          </p:cNvSpPr>
          <p:nvPr userDrawn="1"/>
        </p:nvSpPr>
        <p:spPr>
          <a:xfrm>
            <a:off x="7705725" y="6438900"/>
            <a:ext cx="1011238" cy="24765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pPr algn="r">
              <a:defRPr/>
            </a:pPr>
            <a:fld id="{F82228FC-61B5-4E93-B257-99E88D4C0151}" type="slidenum">
              <a:rPr lang="en-US" smtClean="0">
                <a:cs typeface="Arial" pitchFamily="34" charset="0"/>
              </a:rPr>
              <a:pPr algn="r">
                <a:defRPr/>
              </a:pPr>
              <a:t>‹N°›</a:t>
            </a:fld>
            <a:endParaRPr lang="en-US" dirty="0">
              <a:cs typeface="Arial" pitchFamily="34" charset="0"/>
            </a:endParaRPr>
          </a:p>
        </p:txBody>
      </p:sp>
      <p:sp>
        <p:nvSpPr>
          <p:cNvPr id="11" name="Rectangle 1035"/>
          <p:cNvSpPr txBox="1">
            <a:spLocks noChangeArrowheads="1"/>
          </p:cNvSpPr>
          <p:nvPr userDrawn="1"/>
        </p:nvSpPr>
        <p:spPr>
          <a:xfrm>
            <a:off x="3611563" y="6438900"/>
            <a:ext cx="3436937" cy="274638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dirty="0" smtClean="0">
                <a:cs typeface="Arial" pitchFamily="34" charset="0"/>
              </a:rPr>
              <a:t>TTC Meeting, Milano     1 March 2011</a:t>
            </a:r>
            <a:endParaRPr lang="en-US" dirty="0"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4" r:id="rId2"/>
    <p:sldLayoutId id="2147483700" r:id="rId3"/>
    <p:sldLayoutId id="2147483702" r:id="rId4"/>
    <p:sldLayoutId id="2147483703" r:id="rId5"/>
    <p:sldLayoutId id="2147483704" r:id="rId6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5F5F5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CACAC"/>
        </a:buClr>
        <a:buChar char="•"/>
        <a:defRPr>
          <a:solidFill>
            <a:srgbClr val="5F5F5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5F5F5F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rgbClr val="5F5F5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6.jpeg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26831" y="998538"/>
            <a:ext cx="8042032" cy="1539875"/>
          </a:xfrm>
          <a:noFill/>
        </p:spPr>
        <p:txBody>
          <a:bodyPr anchor="ctr"/>
          <a:lstStyle/>
          <a:p>
            <a:pPr marL="0" indent="0" eaLnBrk="1" hangingPunct="1"/>
            <a:r>
              <a:rPr lang="en-GB" sz="2800" smtClean="0"/>
              <a:t>Status of SCRF Accelerator Activities</a:t>
            </a:r>
          </a:p>
          <a:p>
            <a:pPr marL="0" indent="0" eaLnBrk="1" hangingPunct="1"/>
            <a:r>
              <a:rPr lang="en-GB" sz="2800" smtClean="0"/>
              <a:t>at CEA-Saclay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dirty="0" smtClean="0"/>
              <a:t>CEA – Saclay, </a:t>
            </a:r>
            <a:r>
              <a:rPr lang="fr-FR" b="1" i="1" dirty="0" err="1" smtClean="0"/>
              <a:t>Irfu</a:t>
            </a:r>
            <a:endParaRPr lang="fr-FR" b="1" i="1" dirty="0" smtClean="0"/>
          </a:p>
        </p:txBody>
      </p:sp>
      <p:sp>
        <p:nvSpPr>
          <p:cNvPr id="15364" name="Rectangle 17"/>
          <p:cNvSpPr>
            <a:spLocks noChangeArrowheads="1"/>
          </p:cNvSpPr>
          <p:nvPr/>
        </p:nvSpPr>
        <p:spPr bwMode="auto">
          <a:xfrm>
            <a:off x="838200" y="2319338"/>
            <a:ext cx="722153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fr-FR" sz="2000" dirty="0" smtClean="0">
                <a:solidFill>
                  <a:schemeClr val="bg2"/>
                </a:solidFill>
              </a:rPr>
              <a:t>Olivier NAPOLY</a:t>
            </a:r>
            <a:endParaRPr lang="fr-FR" sz="2000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</a:pPr>
            <a:endParaRPr lang="fr-FR" sz="2000" dirty="0">
              <a:solidFill>
                <a:schemeClr val="bg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34025"/>
          <a:stretch>
            <a:fillRect/>
          </a:stretch>
        </p:blipFill>
        <p:spPr bwMode="auto">
          <a:xfrm>
            <a:off x="359508" y="3517752"/>
            <a:ext cx="2035919" cy="216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r="11417" b="12490"/>
          <a:stretch>
            <a:fillRect/>
          </a:stretch>
        </p:blipFill>
        <p:spPr bwMode="auto">
          <a:xfrm>
            <a:off x="2379678" y="3515824"/>
            <a:ext cx="1761950" cy="216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0850" y="3519853"/>
            <a:ext cx="1198267" cy="216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D:\Bibliothèque\Photos\XFEL\Saclay\10-10 Photos du 18 octobre 2010\P11202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4724" y="3514723"/>
            <a:ext cx="1620000" cy="216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age 9" descr="cryholab.JPG"/>
          <p:cNvPicPr>
            <a:picLocks noChangeAspect="1"/>
          </p:cNvPicPr>
          <p:nvPr/>
        </p:nvPicPr>
        <p:blipFill>
          <a:blip r:embed="rId7" cstate="print"/>
          <a:srcRect l="22187" r="16810"/>
          <a:stretch>
            <a:fillRect/>
          </a:stretch>
        </p:blipFill>
        <p:spPr bwMode="auto">
          <a:xfrm>
            <a:off x="5359400" y="3521074"/>
            <a:ext cx="1968500" cy="216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IFMIF-EVEDA Project</a:t>
            </a:r>
          </a:p>
        </p:txBody>
      </p:sp>
      <p:pic>
        <p:nvPicPr>
          <p:cNvPr id="35843" name="Picture 11" descr="IFMIF_ACCELER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9138"/>
            <a:ext cx="7169150" cy="423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993775" y="620713"/>
            <a:ext cx="8150225" cy="13665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 err="1" smtClean="0">
                <a:latin typeface="+mn-lt"/>
              </a:rPr>
              <a:t>Irfu</a:t>
            </a:r>
            <a:r>
              <a:rPr lang="en-GB" sz="1800" dirty="0" smtClean="0">
                <a:latin typeface="+mn-lt"/>
              </a:rPr>
              <a:t> is in charge of the construction of :	</a:t>
            </a:r>
          </a:p>
          <a:p>
            <a:pPr>
              <a:defRPr/>
            </a:pPr>
            <a:r>
              <a:rPr lang="en-GB" sz="1800" dirty="0" smtClean="0">
                <a:latin typeface="+mn-lt"/>
              </a:rPr>
              <a:t>a) overall accelerator coordination, including beam dynamics</a:t>
            </a:r>
          </a:p>
          <a:p>
            <a:pPr marL="342900" indent="-342900">
              <a:defRPr/>
            </a:pPr>
            <a:r>
              <a:rPr lang="en-GB" sz="1800" dirty="0" smtClean="0">
                <a:latin typeface="+mn-lt"/>
              </a:rPr>
              <a:t>b) the ion injector (125 </a:t>
            </a:r>
            <a:r>
              <a:rPr lang="en-GB" sz="1800" dirty="0" err="1" smtClean="0">
                <a:latin typeface="+mn-lt"/>
              </a:rPr>
              <a:t>mA</a:t>
            </a:r>
            <a:r>
              <a:rPr lang="en-GB" sz="1800" dirty="0" smtClean="0">
                <a:latin typeface="+mn-lt"/>
              </a:rPr>
              <a:t> D+) 		c) the high power RF tests</a:t>
            </a:r>
          </a:p>
          <a:p>
            <a:pPr marL="342900" indent="-342900">
              <a:defRPr/>
            </a:pPr>
            <a:r>
              <a:rPr lang="en-GB" sz="1800" dirty="0" smtClean="0">
                <a:latin typeface="+mn-lt"/>
              </a:rPr>
              <a:t>d) the superconducting </a:t>
            </a:r>
            <a:r>
              <a:rPr lang="en-GB" sz="1800" dirty="0" err="1" smtClean="0">
                <a:latin typeface="+mn-lt"/>
              </a:rPr>
              <a:t>linac</a:t>
            </a:r>
            <a:r>
              <a:rPr lang="en-GB" sz="1800" dirty="0" smtClean="0">
                <a:latin typeface="+mn-lt"/>
              </a:rPr>
              <a:t> module, 	e) the </a:t>
            </a:r>
            <a:r>
              <a:rPr lang="en-GB" sz="1800" dirty="0" err="1" smtClean="0">
                <a:latin typeface="+mn-lt"/>
              </a:rPr>
              <a:t>linac</a:t>
            </a:r>
            <a:r>
              <a:rPr lang="en-GB" sz="1800" dirty="0" smtClean="0">
                <a:latin typeface="+mn-lt"/>
              </a:rPr>
              <a:t> control-command</a:t>
            </a:r>
            <a:endParaRPr lang="en-GB" sz="1800" dirty="0">
              <a:latin typeface="+mn-lt"/>
            </a:endParaRPr>
          </a:p>
        </p:txBody>
      </p:sp>
      <p:sp>
        <p:nvSpPr>
          <p:cNvPr id="35845" name="Espace réservé de la date 6"/>
          <p:cNvSpPr>
            <a:spLocks noGrp="1"/>
          </p:cNvSpPr>
          <p:nvPr>
            <p:ph type="dt" sz="quarter" idx="4294967295"/>
          </p:nvPr>
        </p:nvSpPr>
        <p:spPr bwMode="auto">
          <a:xfrm>
            <a:off x="1081088" y="6438900"/>
            <a:ext cx="2355850" cy="250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DSM/Irfu/SACM A. DAËL 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IFMIF EVEDA : 125mA </a:t>
            </a:r>
            <a:r>
              <a:rPr lang="fr-FR" b="1" dirty="0" err="1" smtClean="0"/>
              <a:t>Deuterons</a:t>
            </a:r>
            <a:r>
              <a:rPr lang="fr-FR" b="1" dirty="0" smtClean="0"/>
              <a:t> 9MeV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9150" y="628650"/>
            <a:ext cx="7620000" cy="38862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2" y="920756"/>
            <a:ext cx="8157257" cy="5331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30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2"/>
          <p:cNvSpPr txBox="1">
            <a:spLocks/>
          </p:cNvSpPr>
          <p:nvPr/>
        </p:nvSpPr>
        <p:spPr>
          <a:xfrm>
            <a:off x="1610676" y="28331"/>
            <a:ext cx="7265665" cy="5525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International Fusion Energy Research Centre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" name="Groupe 35"/>
          <p:cNvGrpSpPr/>
          <p:nvPr/>
        </p:nvGrpSpPr>
        <p:grpSpPr>
          <a:xfrm>
            <a:off x="0" y="680567"/>
            <a:ext cx="9144000" cy="5524308"/>
            <a:chOff x="0" y="1333692"/>
            <a:chExt cx="9144000" cy="5524308"/>
          </a:xfrm>
        </p:grpSpPr>
        <p:pic>
          <p:nvPicPr>
            <p:cNvPr id="21" name="図 100" descr="①8774.jpg"/>
            <p:cNvPicPr>
              <a:picLocks noChangeAspect="1"/>
            </p:cNvPicPr>
            <p:nvPr/>
          </p:nvPicPr>
          <p:blipFill>
            <a:blip r:embed="rId2" cstate="print"/>
            <a:srcRect t="16353" r="7679"/>
            <a:stretch>
              <a:fillRect/>
            </a:stretch>
          </p:blipFill>
          <p:spPr bwMode="auto">
            <a:xfrm>
              <a:off x="0" y="1333692"/>
              <a:ext cx="9144000" cy="5524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54"/>
            <p:cNvSpPr>
              <a:spLocks noChangeArrowheads="1"/>
            </p:cNvSpPr>
            <p:nvPr/>
          </p:nvSpPr>
          <p:spPr bwMode="auto">
            <a:xfrm>
              <a:off x="540000" y="1440000"/>
              <a:ext cx="1844351" cy="64633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rgbClr val="FF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72000" tIns="36000" rIns="72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Administration &amp;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Research Building</a:t>
              </a:r>
            </a:p>
          </p:txBody>
        </p:sp>
        <p:sp>
          <p:nvSpPr>
            <p:cNvPr id="23" name="Rectangle 50"/>
            <p:cNvSpPr>
              <a:spLocks noChangeArrowheads="1"/>
            </p:cNvSpPr>
            <p:nvPr/>
          </p:nvSpPr>
          <p:spPr bwMode="auto">
            <a:xfrm>
              <a:off x="360000" y="5760000"/>
              <a:ext cx="2068708" cy="646331"/>
            </a:xfrm>
            <a:prstGeom prst="rect">
              <a:avLst/>
            </a:prstGeom>
            <a:gradFill rotWithShape="1">
              <a:gsLst>
                <a:gs pos="0">
                  <a:srgbClr val="CEB966">
                    <a:tint val="50000"/>
                    <a:satMod val="300000"/>
                  </a:srgbClr>
                </a:gs>
                <a:gs pos="35000">
                  <a:srgbClr val="CEB966">
                    <a:tint val="37000"/>
                    <a:satMod val="300000"/>
                  </a:srgbClr>
                </a:gs>
                <a:gs pos="100000">
                  <a:srgbClr val="CEB96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F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72000" tIns="36000" rIns="72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IFMIF/EVEDA </a:t>
              </a:r>
              <a:endPara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Accelerator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uilding</a:t>
              </a:r>
            </a:p>
          </p:txBody>
        </p:sp>
        <p:sp>
          <p:nvSpPr>
            <p:cNvPr id="24" name="Rectangle 52"/>
            <p:cNvSpPr>
              <a:spLocks noChangeArrowheads="1"/>
            </p:cNvSpPr>
            <p:nvPr/>
          </p:nvSpPr>
          <p:spPr bwMode="auto">
            <a:xfrm>
              <a:off x="3058422" y="1368000"/>
              <a:ext cx="3299347" cy="62670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rgbClr val="FF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72000" tIns="36000" rIns="72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Computer </a:t>
              </a: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Simulation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</a:t>
              </a: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/>
              </a:r>
              <a:b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</a:b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Remote Experimenta</a:t>
              </a: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</a:t>
              </a:r>
              <a:r>
                <a:rPr kumimoji="0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ion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Building</a:t>
              </a:r>
            </a:p>
          </p:txBody>
        </p:sp>
        <p:sp>
          <p:nvSpPr>
            <p:cNvPr id="25" name="Rectangle 50"/>
            <p:cNvSpPr>
              <a:spLocks noChangeArrowheads="1"/>
            </p:cNvSpPr>
            <p:nvPr/>
          </p:nvSpPr>
          <p:spPr bwMode="auto">
            <a:xfrm>
              <a:off x="6876256" y="1556792"/>
              <a:ext cx="2038553" cy="349702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rgbClr val="FF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72000" tIns="36000" rIns="72000" bIns="3600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DEMO R&amp;D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uilding</a:t>
              </a:r>
            </a:p>
          </p:txBody>
        </p:sp>
        <p:cxnSp>
          <p:nvCxnSpPr>
            <p:cNvPr id="27" name="Straight Arrow Connector 14"/>
            <p:cNvCxnSpPr>
              <a:stCxn id="22" idx="2"/>
            </p:cNvCxnSpPr>
            <p:nvPr/>
          </p:nvCxnSpPr>
          <p:spPr>
            <a:xfrm rot="16200000" flipH="1">
              <a:off x="1463656" y="2084851"/>
              <a:ext cx="550581" cy="553540"/>
            </a:xfrm>
            <a:prstGeom prst="straightConnector1">
              <a:avLst/>
            </a:prstGeom>
            <a:noFill/>
            <a:ln w="0" cap="flat" cmpd="sng" algn="ctr">
              <a:solidFill>
                <a:srgbClr val="FF0000"/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28" name="Straight Arrow Connector 16"/>
            <p:cNvCxnSpPr>
              <a:stCxn id="24" idx="2"/>
            </p:cNvCxnSpPr>
            <p:nvPr/>
          </p:nvCxnSpPr>
          <p:spPr>
            <a:xfrm rot="5400000">
              <a:off x="4300941" y="2013732"/>
              <a:ext cx="426187" cy="388124"/>
            </a:xfrm>
            <a:prstGeom prst="straightConnector1">
              <a:avLst/>
            </a:prstGeom>
            <a:noFill/>
            <a:ln w="0" cap="flat" cmpd="sng" algn="ctr">
              <a:solidFill>
                <a:srgbClr val="FF0000"/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29" name="Straight Arrow Connector 18"/>
            <p:cNvCxnSpPr>
              <a:stCxn id="25" idx="2"/>
            </p:cNvCxnSpPr>
            <p:nvPr/>
          </p:nvCxnSpPr>
          <p:spPr>
            <a:xfrm rot="5400000">
              <a:off x="7164702" y="1654053"/>
              <a:ext cx="478390" cy="983273"/>
            </a:xfrm>
            <a:prstGeom prst="straightConnector1">
              <a:avLst/>
            </a:prstGeom>
            <a:noFill/>
            <a:ln w="0" cap="flat" cmpd="sng" algn="ctr">
              <a:solidFill>
                <a:srgbClr val="FF0000"/>
              </a:solidFill>
              <a:prstDash val="solid"/>
              <a:tailEnd type="triangle" w="med" len="lg"/>
            </a:ln>
            <a:effectLst/>
          </p:spPr>
        </p:cxnSp>
        <p:cxnSp>
          <p:nvCxnSpPr>
            <p:cNvPr id="30" name="Straight Arrow Connector 20"/>
            <p:cNvCxnSpPr>
              <a:stCxn id="23" idx="0"/>
            </p:cNvCxnSpPr>
            <p:nvPr/>
          </p:nvCxnSpPr>
          <p:spPr>
            <a:xfrm rot="5400000" flipH="1" flipV="1">
              <a:off x="1619655" y="4319823"/>
              <a:ext cx="1214876" cy="1665478"/>
            </a:xfrm>
            <a:prstGeom prst="straightConnector1">
              <a:avLst/>
            </a:prstGeom>
            <a:noFill/>
            <a:ln w="0" cap="flat" cmpd="sng" algn="ctr">
              <a:solidFill>
                <a:srgbClr val="FF0000"/>
              </a:solidFill>
              <a:prstDash val="solid"/>
              <a:tailEnd type="triangle" w="med" len="lg"/>
            </a:ln>
            <a:effectLst/>
          </p:spPr>
        </p:cxnSp>
        <p:sp>
          <p:nvSpPr>
            <p:cNvPr id="31" name="TextBox 21"/>
            <p:cNvSpPr txBox="1"/>
            <p:nvPr/>
          </p:nvSpPr>
          <p:spPr>
            <a:xfrm>
              <a:off x="4286987" y="6516040"/>
              <a:ext cx="472175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All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buildings completed</a:t>
              </a:r>
              <a:r>
                <a:rPr lang="en-US" sz="2000" kern="0" dirty="0">
                  <a:solidFill>
                    <a:schemeClr val="bg1"/>
                  </a:solidFill>
                </a:rPr>
                <a:t>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in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March 2010</a:t>
              </a:r>
            </a:p>
          </p:txBody>
        </p:sp>
      </p:grpSp>
      <p:pic>
        <p:nvPicPr>
          <p:cNvPr id="35" name="Picture 15" descr="Logo JAE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8125" y="95750"/>
            <a:ext cx="966302" cy="4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385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smtClean="0"/>
              <a:t>IFMIF-EVEDA Project : 1 MW D+ beam (125 mA, 9 MeV)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64388" y="1341438"/>
            <a:ext cx="1692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 err="1">
                <a:latin typeface="+mn-lt"/>
              </a:rPr>
              <a:t>Cryomodule</a:t>
            </a:r>
            <a:endParaRPr lang="fr-FR" sz="2000" b="1" dirty="0"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7450" y="583723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latin typeface="+mn-lt"/>
              </a:rPr>
              <a:t>D+ </a:t>
            </a:r>
            <a:r>
              <a:rPr lang="fr-FR" sz="2000" b="1" dirty="0" err="1">
                <a:latin typeface="+mn-lt"/>
              </a:rPr>
              <a:t>injector</a:t>
            </a:r>
            <a:endParaRPr lang="fr-FR" sz="2000" b="1" dirty="0">
              <a:latin typeface="+mn-lt"/>
            </a:endParaRPr>
          </a:p>
        </p:txBody>
      </p:sp>
      <p:pic>
        <p:nvPicPr>
          <p:cNvPr id="36869" name="Image 21" descr="712450 -01-07-09-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276600"/>
            <a:ext cx="35528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773238"/>
            <a:ext cx="3429000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Image 18" descr="IMG_57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2738" y="4183063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6883400" y="4724400"/>
            <a:ext cx="2247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 smtClean="0">
                <a:latin typeface="+mn-lt"/>
              </a:rPr>
              <a:t>First prototype cavity under RF measurements</a:t>
            </a:r>
            <a:endParaRPr lang="en-GB" sz="2000" b="1" dirty="0">
              <a:latin typeface="+mn-lt"/>
            </a:endParaRPr>
          </a:p>
        </p:txBody>
      </p:sp>
      <p:pic>
        <p:nvPicPr>
          <p:cNvPr id="36873" name="Picture 2" descr="D:\Work\Talk-Slides\Talk_LEDA_Dec2010\Figures\Density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625" y="765175"/>
            <a:ext cx="47879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1022350" y="692150"/>
            <a:ext cx="3887788" cy="708025"/>
          </a:xfrm>
          <a:prstGeom prst="rect">
            <a:avLst/>
          </a:prstGeom>
          <a:solidFill>
            <a:srgbClr val="FFDF9F">
              <a:alpha val="54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smtClean="0">
                <a:latin typeface="+mn-lt"/>
              </a:rPr>
              <a:t>Beam Dynamics: start-to-end simulations with space charge</a:t>
            </a:r>
            <a:endParaRPr lang="en-GB" sz="2000" b="1">
              <a:latin typeface="+mn-lt"/>
            </a:endParaRPr>
          </a:p>
        </p:txBody>
      </p:sp>
      <p:sp>
        <p:nvSpPr>
          <p:cNvPr id="36875" name="Espace réservé de la date 13"/>
          <p:cNvSpPr>
            <a:spLocks noGrp="1"/>
          </p:cNvSpPr>
          <p:nvPr>
            <p:ph type="dt" sz="quarter" idx="4294967295"/>
          </p:nvPr>
        </p:nvSpPr>
        <p:spPr bwMode="auto">
          <a:xfrm>
            <a:off x="1081088" y="6438900"/>
            <a:ext cx="2355850" cy="250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DSM/Irfu/SACM A. DAËL 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IFMIF-EVEDA Project : Coupler </a:t>
            </a:r>
            <a:r>
              <a:rPr lang="fr-FR" b="1" dirty="0" err="1" smtClean="0"/>
              <a:t>development</a:t>
            </a:r>
            <a:endParaRPr lang="fr-FR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014" y="628780"/>
            <a:ext cx="7488000" cy="561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IFMIF-EVEDA Project : Coupler </a:t>
            </a:r>
            <a:r>
              <a:rPr lang="fr-FR" b="1" dirty="0" err="1" smtClean="0"/>
              <a:t>development</a:t>
            </a:r>
            <a:endParaRPr lang="fr-FR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287" y="625235"/>
            <a:ext cx="7488000" cy="561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European Spallation Source</a:t>
            </a:r>
          </a:p>
        </p:txBody>
      </p:sp>
      <p:sp>
        <p:nvSpPr>
          <p:cNvPr id="37891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971550" y="836613"/>
            <a:ext cx="5472113" cy="2087562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fr-FR" sz="1800" smtClean="0">
                <a:ea typeface="ＭＳ Ｐゴシック"/>
                <a:cs typeface="ＭＳ Ｐゴシック"/>
              </a:rPr>
              <a:t>Proton Beam of 2.5 GeV  and 5MW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fr-FR" sz="1800" smtClean="0">
                <a:ea typeface="ＭＳ Ｐゴシック"/>
                <a:cs typeface="ＭＳ Ｐゴシック"/>
              </a:rPr>
              <a:t>Design Phase: 2010-2015.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fr-FR" sz="1800" smtClean="0">
                <a:ea typeface="ＭＳ Ｐゴシック"/>
                <a:cs typeface="ＭＳ Ｐゴシック"/>
              </a:rPr>
              <a:t>Construction </a:t>
            </a:r>
            <a:r>
              <a:rPr lang="fr-FR" smtClean="0"/>
              <a:t>Phase:</a:t>
            </a:r>
            <a:r>
              <a:rPr lang="fr-FR" sz="1800" smtClean="0">
                <a:ea typeface="ＭＳ Ｐゴシック"/>
                <a:cs typeface="ＭＳ Ｐゴシック"/>
              </a:rPr>
              <a:t> 2015-2025.</a:t>
            </a:r>
          </a:p>
        </p:txBody>
      </p: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6372225" y="620713"/>
            <a:ext cx="2452688" cy="3455987"/>
            <a:chOff x="111" y="0"/>
            <a:chExt cx="2592" cy="2818"/>
          </a:xfrm>
        </p:grpSpPr>
        <p:pic>
          <p:nvPicPr>
            <p:cNvPr id="11162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t="34275"/>
            <a:stretch>
              <a:fillRect/>
            </a:stretch>
          </p:blipFill>
          <p:spPr bwMode="auto">
            <a:xfrm>
              <a:off x="168" y="0"/>
              <a:ext cx="2424" cy="27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1623" name="Picture 12"/>
            <p:cNvPicPr>
              <a:picLocks noChangeArrowheads="1"/>
            </p:cNvPicPr>
            <p:nvPr/>
          </p:nvPicPr>
          <p:blipFill>
            <a:blip r:embed="rId3" cstate="print"/>
            <a:srcRect t="37232"/>
            <a:stretch>
              <a:fillRect/>
            </a:stretch>
          </p:blipFill>
          <p:spPr bwMode="auto">
            <a:xfrm>
              <a:off x="111" y="56"/>
              <a:ext cx="2592" cy="27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2276475"/>
            <a:ext cx="6354763" cy="230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5" cstate="print"/>
          <a:srcRect b="19006"/>
          <a:stretch>
            <a:fillRect/>
          </a:stretch>
        </p:blipFill>
        <p:spPr bwMode="auto">
          <a:xfrm>
            <a:off x="2484438" y="4652963"/>
            <a:ext cx="338296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3789363"/>
            <a:ext cx="20161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7" cstate="print"/>
          <a:srcRect r="66548" b="11446"/>
          <a:stretch>
            <a:fillRect/>
          </a:stretch>
        </p:blipFill>
        <p:spPr bwMode="auto">
          <a:xfrm>
            <a:off x="468313" y="4633913"/>
            <a:ext cx="165576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Espace réservé de la date 16"/>
          <p:cNvSpPr>
            <a:spLocks noGrp="1"/>
          </p:cNvSpPr>
          <p:nvPr>
            <p:ph type="dt" sz="quarter" idx="4294967295"/>
          </p:nvPr>
        </p:nvSpPr>
        <p:spPr bwMode="auto">
          <a:xfrm>
            <a:off x="1081088" y="6438900"/>
            <a:ext cx="2355850" cy="250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DSM/Irfu/SACM A. DAËL  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The C</a:t>
            </a:r>
            <a:r>
              <a:rPr lang="fr-FR" b="1" dirty="0" smtClean="0"/>
              <a:t>hain </a:t>
            </a:r>
            <a:r>
              <a:rPr lang="fr-FR" b="1" dirty="0"/>
              <a:t>of </a:t>
            </a:r>
            <a:r>
              <a:rPr lang="fr-FR" b="1" dirty="0" err="1"/>
              <a:t>A</a:t>
            </a:r>
            <a:r>
              <a:rPr lang="fr-FR" b="1" dirty="0" err="1" smtClean="0"/>
              <a:t>ccelerators</a:t>
            </a:r>
            <a:r>
              <a:rPr lang="fr-FR" b="1" dirty="0" smtClean="0"/>
              <a:t> </a:t>
            </a:r>
            <a:r>
              <a:rPr lang="fr-FR" b="1" dirty="0"/>
              <a:t>for </a:t>
            </a:r>
            <a:r>
              <a:rPr lang="fr-FR" b="1" dirty="0" smtClean="0"/>
              <a:t>SPIRAL2 </a:t>
            </a:r>
            <a:r>
              <a:rPr lang="fr-FR" b="1" dirty="0" err="1" smtClean="0"/>
              <a:t>at</a:t>
            </a:r>
            <a:r>
              <a:rPr lang="fr-FR" b="1" dirty="0" smtClean="0"/>
              <a:t> GANIL</a:t>
            </a:r>
            <a:endParaRPr lang="fr-FR" b="1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1787" y="648675"/>
            <a:ext cx="8348432" cy="5594592"/>
            <a:chOff x="385" y="527"/>
            <a:chExt cx="5320" cy="3438"/>
          </a:xfrm>
        </p:grpSpPr>
        <p:sp>
          <p:nvSpPr>
            <p:cNvPr id="596996" name="Text Box 4"/>
            <p:cNvSpPr txBox="1">
              <a:spLocks noChangeArrowheads="1"/>
            </p:cNvSpPr>
            <p:nvPr/>
          </p:nvSpPr>
          <p:spPr bwMode="auto">
            <a:xfrm>
              <a:off x="2245" y="3294"/>
              <a:ext cx="2097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8E20E"/>
                  </a:solidFill>
                  <a:latin typeface="Arial" charset="0"/>
                </a:rPr>
                <a:t>LINAC supraconducteur</a:t>
              </a:r>
              <a:br>
                <a:rPr lang="en-US" sz="2000" b="1">
                  <a:solidFill>
                    <a:srgbClr val="F8E20E"/>
                  </a:solidFill>
                  <a:latin typeface="Arial" charset="0"/>
                </a:rPr>
              </a:br>
              <a:r>
                <a:rPr lang="en-US" sz="1800" b="1">
                  <a:solidFill>
                    <a:srgbClr val="F8E20E"/>
                  </a:solidFill>
                  <a:latin typeface="Arial" charset="0"/>
                </a:rPr>
                <a:t>deutons : 40 MeV 5mA</a:t>
              </a:r>
              <a:br>
                <a:rPr lang="en-US" sz="1800" b="1">
                  <a:solidFill>
                    <a:srgbClr val="F8E20E"/>
                  </a:solidFill>
                  <a:latin typeface="Arial" charset="0"/>
                </a:rPr>
              </a:br>
              <a:r>
                <a:rPr lang="en-US" sz="1800" b="1">
                  <a:solidFill>
                    <a:srgbClr val="F8E20E"/>
                  </a:solidFill>
                  <a:latin typeface="Arial" charset="0"/>
                </a:rPr>
                <a:t>ions lourds : 14 MeV/n 1 mA</a:t>
              </a:r>
              <a:endParaRPr lang="fr-FR" sz="1800" b="1">
                <a:solidFill>
                  <a:srgbClr val="F8E20E"/>
                </a:solidFill>
                <a:latin typeface="Arial" charset="0"/>
              </a:endParaRPr>
            </a:p>
          </p:txBody>
        </p:sp>
        <p:sp>
          <p:nvSpPr>
            <p:cNvPr id="596997" name="Line 5"/>
            <p:cNvSpPr>
              <a:spLocks noChangeShapeType="1"/>
            </p:cNvSpPr>
            <p:nvPr/>
          </p:nvSpPr>
          <p:spPr bwMode="auto">
            <a:xfrm flipH="1" flipV="1">
              <a:off x="3009" y="2791"/>
              <a:ext cx="93" cy="49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6998" name="Text Box 6"/>
            <p:cNvSpPr txBox="1">
              <a:spLocks noChangeArrowheads="1"/>
            </p:cNvSpPr>
            <p:nvPr/>
          </p:nvSpPr>
          <p:spPr bwMode="auto">
            <a:xfrm>
              <a:off x="3237" y="1661"/>
              <a:ext cx="2092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bâtiment de production</a:t>
              </a:r>
              <a:br>
                <a:rPr lang="en-US" sz="2000" b="1">
                  <a:solidFill>
                    <a:srgbClr val="FFFF00"/>
                  </a:solidFill>
                  <a:latin typeface="Arial" charset="0"/>
                </a:rPr>
              </a:br>
              <a:r>
                <a:rPr lang="en-US" sz="1800" b="1">
                  <a:solidFill>
                    <a:srgbClr val="FFFF00"/>
                  </a:solidFill>
                  <a:latin typeface="Arial" charset="0"/>
                  <a:sym typeface="Symbol" pitchFamily="18" charset="2"/>
                </a:rPr>
                <a:t></a:t>
              </a:r>
              <a:r>
                <a:rPr lang="en-US" sz="1800" b="1">
                  <a:solidFill>
                    <a:srgbClr val="FFFF00"/>
                  </a:solidFill>
                  <a:latin typeface="Arial" charset="0"/>
                </a:rPr>
                <a:t> 1014 fissions/s</a:t>
              </a:r>
              <a:endParaRPr lang="en-US" sz="2000" b="1">
                <a:solidFill>
                  <a:srgbClr val="FFFF00"/>
                </a:solidFill>
                <a:latin typeface="Arial" charset="0"/>
              </a:endParaRPr>
            </a:p>
            <a:p>
              <a:r>
                <a:rPr lang="en-US" sz="1800" b="1">
                  <a:solidFill>
                    <a:srgbClr val="FFFF00"/>
                  </a:solidFill>
                  <a:latin typeface="Arial" charset="0"/>
                </a:rPr>
                <a:t>convertisseur C + cible UCx</a:t>
              </a:r>
              <a:endParaRPr lang="fr-FR" sz="18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96999" name="Line 7"/>
            <p:cNvSpPr>
              <a:spLocks noChangeShapeType="1"/>
            </p:cNvSpPr>
            <p:nvPr/>
          </p:nvSpPr>
          <p:spPr bwMode="auto">
            <a:xfrm flipH="1">
              <a:off x="2498" y="1979"/>
              <a:ext cx="700" cy="2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0" name="Line 8"/>
            <p:cNvSpPr>
              <a:spLocks noChangeShapeType="1"/>
            </p:cNvSpPr>
            <p:nvPr/>
          </p:nvSpPr>
          <p:spPr bwMode="auto">
            <a:xfrm>
              <a:off x="2608" y="572"/>
              <a:ext cx="453" cy="9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1" name="Line 9"/>
            <p:cNvSpPr>
              <a:spLocks noChangeShapeType="1"/>
            </p:cNvSpPr>
            <p:nvPr/>
          </p:nvSpPr>
          <p:spPr bwMode="auto">
            <a:xfrm>
              <a:off x="1209" y="1761"/>
              <a:ext cx="592" cy="189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2" name="Line 10"/>
            <p:cNvSpPr>
              <a:spLocks noChangeShapeType="1"/>
            </p:cNvSpPr>
            <p:nvPr/>
          </p:nvSpPr>
          <p:spPr bwMode="auto">
            <a:xfrm flipH="1">
              <a:off x="1810" y="709"/>
              <a:ext cx="1251" cy="125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3" name="Line 11"/>
            <p:cNvSpPr>
              <a:spLocks noChangeShapeType="1"/>
            </p:cNvSpPr>
            <p:nvPr/>
          </p:nvSpPr>
          <p:spPr bwMode="auto">
            <a:xfrm flipH="1">
              <a:off x="2187" y="572"/>
              <a:ext cx="375" cy="325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4" name="Line 12"/>
            <p:cNvSpPr>
              <a:spLocks noChangeShapeType="1"/>
            </p:cNvSpPr>
            <p:nvPr/>
          </p:nvSpPr>
          <p:spPr bwMode="auto">
            <a:xfrm flipH="1">
              <a:off x="1213" y="1441"/>
              <a:ext cx="370" cy="312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5" name="Line 13"/>
            <p:cNvSpPr>
              <a:spLocks noChangeShapeType="1"/>
            </p:cNvSpPr>
            <p:nvPr/>
          </p:nvSpPr>
          <p:spPr bwMode="auto">
            <a:xfrm>
              <a:off x="1087" y="708"/>
              <a:ext cx="1022" cy="227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6" name="Line 14"/>
            <p:cNvSpPr>
              <a:spLocks noChangeShapeType="1"/>
            </p:cNvSpPr>
            <p:nvPr/>
          </p:nvSpPr>
          <p:spPr bwMode="auto">
            <a:xfrm>
              <a:off x="521" y="1162"/>
              <a:ext cx="1077" cy="248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7" name="Line 15"/>
            <p:cNvSpPr>
              <a:spLocks noChangeShapeType="1"/>
            </p:cNvSpPr>
            <p:nvPr/>
          </p:nvSpPr>
          <p:spPr bwMode="auto">
            <a:xfrm flipH="1">
              <a:off x="476" y="709"/>
              <a:ext cx="556" cy="408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08" name="Text Box 16"/>
            <p:cNvSpPr txBox="1">
              <a:spLocks noChangeArrowheads="1"/>
            </p:cNvSpPr>
            <p:nvPr/>
          </p:nvSpPr>
          <p:spPr bwMode="auto">
            <a:xfrm>
              <a:off x="3401" y="685"/>
              <a:ext cx="13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A041B"/>
                  </a:solidFill>
                  <a:latin typeface="Arial" charset="0"/>
                </a:rPr>
                <a:t>GANIL existant</a:t>
              </a:r>
              <a:endParaRPr lang="fr-FR" sz="2000" b="1">
                <a:solidFill>
                  <a:srgbClr val="FA041B"/>
                </a:solidFill>
                <a:latin typeface="Arial" charset="0"/>
              </a:endParaRPr>
            </a:p>
          </p:txBody>
        </p:sp>
        <p:sp>
          <p:nvSpPr>
            <p:cNvPr id="597009" name="Line 17"/>
            <p:cNvSpPr>
              <a:spLocks noChangeShapeType="1"/>
            </p:cNvSpPr>
            <p:nvPr/>
          </p:nvSpPr>
          <p:spPr bwMode="auto">
            <a:xfrm flipH="1">
              <a:off x="2930" y="806"/>
              <a:ext cx="465" cy="9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10" name="Text Box 18"/>
            <p:cNvSpPr txBox="1">
              <a:spLocks noChangeArrowheads="1"/>
            </p:cNvSpPr>
            <p:nvPr/>
          </p:nvSpPr>
          <p:spPr bwMode="auto">
            <a:xfrm>
              <a:off x="468" y="1350"/>
              <a:ext cx="6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A041B"/>
                  </a:solidFill>
                  <a:latin typeface="Arial" charset="0"/>
                </a:rPr>
                <a:t>LIRAT </a:t>
              </a:r>
              <a:endParaRPr lang="fr-FR" sz="2000" b="1">
                <a:solidFill>
                  <a:srgbClr val="FA041B"/>
                </a:solidFill>
                <a:latin typeface="Arial" charset="0"/>
              </a:endParaRPr>
            </a:p>
          </p:txBody>
        </p:sp>
        <p:sp>
          <p:nvSpPr>
            <p:cNvPr id="597011" name="Line 19"/>
            <p:cNvSpPr>
              <a:spLocks noChangeShapeType="1"/>
            </p:cNvSpPr>
            <p:nvPr/>
          </p:nvSpPr>
          <p:spPr bwMode="auto">
            <a:xfrm>
              <a:off x="1072" y="1531"/>
              <a:ext cx="650" cy="9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12" name="Rectangle 20"/>
            <p:cNvSpPr>
              <a:spLocks noChangeArrowheads="1"/>
            </p:cNvSpPr>
            <p:nvPr/>
          </p:nvSpPr>
          <p:spPr bwMode="auto">
            <a:xfrm>
              <a:off x="455" y="3203"/>
              <a:ext cx="146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1">
                  <a:solidFill>
                    <a:srgbClr val="F8E20E"/>
                  </a:solidFill>
                  <a:latin typeface="Arial" charset="0"/>
                </a:rPr>
                <a:t>Aire Expérimentale</a:t>
              </a:r>
            </a:p>
            <a:p>
              <a:pPr algn="ctr" eaLnBrk="1" hangingPunct="1"/>
              <a:r>
                <a:rPr lang="en-US" sz="1800" b="1">
                  <a:solidFill>
                    <a:srgbClr val="F8E20E"/>
                  </a:solidFill>
                  <a:latin typeface="Arial" charset="0"/>
                </a:rPr>
                <a:t>Ions Stables</a:t>
              </a:r>
              <a:endParaRPr lang="fr-FR" sz="1800" b="1">
                <a:solidFill>
                  <a:srgbClr val="F8E20E"/>
                </a:solidFill>
                <a:latin typeface="Arial" charset="0"/>
              </a:endParaRPr>
            </a:p>
          </p:txBody>
        </p:sp>
        <p:sp>
          <p:nvSpPr>
            <p:cNvPr id="597013" name="Line 21"/>
            <p:cNvSpPr>
              <a:spLocks noChangeShapeType="1"/>
            </p:cNvSpPr>
            <p:nvPr/>
          </p:nvSpPr>
          <p:spPr bwMode="auto">
            <a:xfrm rot="2069037" flipV="1">
              <a:off x="1572" y="2631"/>
              <a:ext cx="255" cy="67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597014" name="Picture 22" descr="logo4%20rédui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" y="3657"/>
              <a:ext cx="1161" cy="242"/>
            </a:xfrm>
            <a:prstGeom prst="rect">
              <a:avLst/>
            </a:prstGeom>
            <a:solidFill>
              <a:schemeClr val="accent1"/>
            </a:solidFill>
            <a:effectLst>
              <a:outerShdw dist="35921" dir="2700000" algn="ctr" rotWithShape="0">
                <a:srgbClr val="808080"/>
              </a:outerShdw>
            </a:effectLst>
          </p:spPr>
        </p:pic>
        <p:sp>
          <p:nvSpPr>
            <p:cNvPr id="597015" name="Text Box 23"/>
            <p:cNvSpPr txBox="1">
              <a:spLocks noChangeArrowheads="1"/>
            </p:cNvSpPr>
            <p:nvPr/>
          </p:nvSpPr>
          <p:spPr bwMode="auto">
            <a:xfrm>
              <a:off x="3321" y="1038"/>
              <a:ext cx="127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sz="2000">
                  <a:solidFill>
                    <a:srgbClr val="FFFF00"/>
                  </a:solidFill>
                  <a:latin typeface="Arial" charset="0"/>
                </a:rPr>
                <a:t>Cyclotron CIME</a:t>
              </a:r>
            </a:p>
            <a:p>
              <a:pPr eaLnBrk="1" hangingPunct="1"/>
              <a:r>
                <a:rPr lang="en-US" sz="2000">
                  <a:solidFill>
                    <a:srgbClr val="FFFF00"/>
                  </a:solidFill>
                  <a:latin typeface="Arial" charset="0"/>
                  <a:cs typeface="Arial" charset="0"/>
                </a:rPr>
                <a:t>~ 10 MeV/u</a:t>
              </a:r>
            </a:p>
          </p:txBody>
        </p:sp>
        <p:sp>
          <p:nvSpPr>
            <p:cNvPr id="597016" name="Line 24"/>
            <p:cNvSpPr>
              <a:spLocks noChangeShapeType="1"/>
            </p:cNvSpPr>
            <p:nvPr/>
          </p:nvSpPr>
          <p:spPr bwMode="auto">
            <a:xfrm flipH="1">
              <a:off x="2336" y="1162"/>
              <a:ext cx="964" cy="22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17" name="Rectangle 25"/>
            <p:cNvSpPr>
              <a:spLocks noChangeArrowheads="1"/>
            </p:cNvSpPr>
            <p:nvPr/>
          </p:nvSpPr>
          <p:spPr bwMode="auto">
            <a:xfrm>
              <a:off x="3962" y="2387"/>
              <a:ext cx="4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1">
                  <a:solidFill>
                    <a:srgbClr val="F8E20E"/>
                  </a:solidFill>
                  <a:latin typeface="Arial" charset="0"/>
                </a:rPr>
                <a:t>RFQ</a:t>
              </a:r>
              <a:endParaRPr lang="fr-FR" sz="2000" b="1">
                <a:solidFill>
                  <a:srgbClr val="F8E20E"/>
                </a:solidFill>
                <a:latin typeface="Arial" charset="0"/>
              </a:endParaRPr>
            </a:p>
          </p:txBody>
        </p:sp>
        <p:sp>
          <p:nvSpPr>
            <p:cNvPr id="597018" name="Rectangle 26"/>
            <p:cNvSpPr>
              <a:spLocks noChangeArrowheads="1"/>
            </p:cNvSpPr>
            <p:nvPr/>
          </p:nvSpPr>
          <p:spPr bwMode="auto">
            <a:xfrm>
              <a:off x="4404" y="2523"/>
              <a:ext cx="13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Sources d’ions</a:t>
              </a:r>
              <a:endParaRPr lang="fr-FR" sz="20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97019" name="Line 27"/>
            <p:cNvSpPr>
              <a:spLocks noChangeShapeType="1"/>
            </p:cNvSpPr>
            <p:nvPr/>
          </p:nvSpPr>
          <p:spPr bwMode="auto">
            <a:xfrm flipH="1">
              <a:off x="3878" y="2614"/>
              <a:ext cx="136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20" name="Line 28"/>
            <p:cNvSpPr>
              <a:spLocks noChangeShapeType="1"/>
            </p:cNvSpPr>
            <p:nvPr/>
          </p:nvSpPr>
          <p:spPr bwMode="auto">
            <a:xfrm flipH="1">
              <a:off x="4357" y="2750"/>
              <a:ext cx="247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21" name="Line 29"/>
            <p:cNvSpPr>
              <a:spLocks noChangeShapeType="1"/>
            </p:cNvSpPr>
            <p:nvPr/>
          </p:nvSpPr>
          <p:spPr bwMode="auto">
            <a:xfrm flipH="1">
              <a:off x="4266" y="2750"/>
              <a:ext cx="338" cy="1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597022" name="Picture 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" y="527"/>
              <a:ext cx="5217" cy="3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7023" name="Text Box 31"/>
            <p:cNvSpPr txBox="1">
              <a:spLocks noChangeArrowheads="1"/>
            </p:cNvSpPr>
            <p:nvPr/>
          </p:nvSpPr>
          <p:spPr bwMode="auto">
            <a:xfrm>
              <a:off x="2226" y="3294"/>
              <a:ext cx="2038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F8E20E"/>
                  </a:solidFill>
                  <a:latin typeface="Arial" charset="0"/>
                </a:rPr>
                <a:t>Superconducting LINAC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800" b="1" dirty="0" smtClean="0">
                  <a:solidFill>
                    <a:srgbClr val="F8E20E"/>
                  </a:solidFill>
                  <a:latin typeface="Arial" charset="0"/>
                </a:rPr>
                <a:t>deuterons </a:t>
              </a:r>
              <a:r>
                <a:rPr lang="en-US" sz="1800" b="1" dirty="0">
                  <a:solidFill>
                    <a:srgbClr val="F8E20E"/>
                  </a:solidFill>
                  <a:latin typeface="Arial" charset="0"/>
                </a:rPr>
                <a:t>: 40 </a:t>
              </a:r>
              <a:r>
                <a:rPr lang="en-US" sz="1800" b="1" dirty="0" err="1" smtClean="0">
                  <a:solidFill>
                    <a:srgbClr val="F8E20E"/>
                  </a:solidFill>
                  <a:latin typeface="Arial" charset="0"/>
                </a:rPr>
                <a:t>MeV</a:t>
              </a:r>
              <a:r>
                <a:rPr lang="en-US" sz="1800" b="1" dirty="0" smtClean="0">
                  <a:solidFill>
                    <a:srgbClr val="F8E20E"/>
                  </a:solidFill>
                  <a:latin typeface="Arial" charset="0"/>
                </a:rPr>
                <a:t>, 5 </a:t>
              </a:r>
              <a:r>
                <a:rPr lang="en-US" sz="1800" b="1" dirty="0" err="1" smtClean="0">
                  <a:solidFill>
                    <a:srgbClr val="F8E20E"/>
                  </a:solidFill>
                  <a:latin typeface="Arial" charset="0"/>
                </a:rPr>
                <a:t>mA</a:t>
              </a:r>
              <a:r>
                <a:rPr lang="en-US" sz="1800" b="1" dirty="0">
                  <a:solidFill>
                    <a:srgbClr val="F8E20E"/>
                  </a:solidFill>
                  <a:latin typeface="Arial" charset="0"/>
                </a:rPr>
                <a:t/>
              </a:r>
              <a:br>
                <a:rPr lang="en-US" sz="1800" b="1" dirty="0">
                  <a:solidFill>
                    <a:srgbClr val="F8E20E"/>
                  </a:solidFill>
                  <a:latin typeface="Arial" charset="0"/>
                </a:rPr>
              </a:br>
              <a:r>
                <a:rPr lang="en-US" sz="1800" b="1" dirty="0" smtClean="0">
                  <a:solidFill>
                    <a:srgbClr val="F8E20E"/>
                  </a:solidFill>
                  <a:latin typeface="Arial" charset="0"/>
                </a:rPr>
                <a:t>Q/A = 1/3  : </a:t>
              </a:r>
              <a:r>
                <a:rPr lang="en-US" sz="1800" b="1" dirty="0">
                  <a:solidFill>
                    <a:srgbClr val="F8E20E"/>
                  </a:solidFill>
                  <a:latin typeface="Arial" charset="0"/>
                </a:rPr>
                <a:t>14 </a:t>
              </a:r>
              <a:r>
                <a:rPr lang="en-US" sz="1800" b="1" dirty="0" err="1" smtClean="0">
                  <a:solidFill>
                    <a:srgbClr val="F8E20E"/>
                  </a:solidFill>
                  <a:latin typeface="Arial" charset="0"/>
                </a:rPr>
                <a:t>MeV</a:t>
              </a:r>
              <a:r>
                <a:rPr lang="en-US" sz="1800" b="1" dirty="0" smtClean="0">
                  <a:solidFill>
                    <a:srgbClr val="F8E20E"/>
                  </a:solidFill>
                  <a:latin typeface="Arial" charset="0"/>
                </a:rPr>
                <a:t>/n, </a:t>
              </a:r>
              <a:r>
                <a:rPr lang="en-US" sz="1800" b="1" dirty="0">
                  <a:solidFill>
                    <a:srgbClr val="F8E20E"/>
                  </a:solidFill>
                  <a:latin typeface="Arial" charset="0"/>
                </a:rPr>
                <a:t>1 </a:t>
              </a:r>
              <a:r>
                <a:rPr lang="en-US" sz="1800" b="1" dirty="0" err="1">
                  <a:solidFill>
                    <a:srgbClr val="F8E20E"/>
                  </a:solidFill>
                  <a:latin typeface="Arial" charset="0"/>
                </a:rPr>
                <a:t>mA</a:t>
              </a:r>
              <a:endParaRPr lang="fr-FR" sz="1800" b="1" dirty="0">
                <a:solidFill>
                  <a:srgbClr val="F8E20E"/>
                </a:solidFill>
                <a:latin typeface="Arial" charset="0"/>
              </a:endParaRPr>
            </a:p>
          </p:txBody>
        </p:sp>
        <p:sp>
          <p:nvSpPr>
            <p:cNvPr id="597024" name="Line 32"/>
            <p:cNvSpPr>
              <a:spLocks noChangeShapeType="1"/>
            </p:cNvSpPr>
            <p:nvPr/>
          </p:nvSpPr>
          <p:spPr bwMode="auto">
            <a:xfrm flipH="1" flipV="1">
              <a:off x="2990" y="2791"/>
              <a:ext cx="93" cy="49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25" name="Text Box 33"/>
            <p:cNvSpPr txBox="1">
              <a:spLocks noChangeArrowheads="1"/>
            </p:cNvSpPr>
            <p:nvPr/>
          </p:nvSpPr>
          <p:spPr bwMode="auto">
            <a:xfrm>
              <a:off x="3218" y="1661"/>
              <a:ext cx="2332" cy="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fr-FR" sz="2000" b="1" dirty="0" smtClean="0">
                  <a:solidFill>
                    <a:srgbClr val="FFFF00"/>
                  </a:solidFill>
                  <a:latin typeface="Arial" charset="0"/>
                </a:rPr>
                <a:t>RIB</a:t>
              </a:r>
              <a:r>
                <a:rPr lang="en-US" sz="2000" b="1" dirty="0" smtClean="0">
                  <a:solidFill>
                    <a:srgbClr val="FFFF00"/>
                  </a:solidFill>
                  <a:latin typeface="Arial" charset="0"/>
                </a:rPr>
                <a:t> production building</a:t>
              </a:r>
              <a:r>
                <a:rPr lang="en-US" sz="2000" b="1" dirty="0">
                  <a:solidFill>
                    <a:srgbClr val="FFFF00"/>
                  </a:solidFill>
                  <a:latin typeface="Arial" charset="0"/>
                </a:rPr>
                <a:t/>
              </a:r>
              <a:br>
                <a:rPr lang="en-US" sz="2000" b="1" dirty="0">
                  <a:solidFill>
                    <a:srgbClr val="FFFF00"/>
                  </a:solidFill>
                  <a:latin typeface="Arial" charset="0"/>
                </a:rPr>
              </a:br>
              <a:r>
                <a:rPr lang="en-US" sz="1800" b="1" dirty="0">
                  <a:solidFill>
                    <a:srgbClr val="FFFF00"/>
                  </a:solidFill>
                  <a:latin typeface="Arial" charset="0"/>
                  <a:sym typeface="Symbol" pitchFamily="18" charset="2"/>
                </a:rPr>
                <a:t></a:t>
              </a:r>
              <a:r>
                <a:rPr lang="en-US" sz="1800" b="1" dirty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fr-FR" sz="1800" b="1" dirty="0">
                  <a:solidFill>
                    <a:srgbClr val="FFFF00"/>
                  </a:solidFill>
                  <a:latin typeface="Arial" charset="0"/>
                </a:rPr>
                <a:t>1014</a:t>
              </a:r>
              <a:r>
                <a:rPr lang="en-US" sz="1800" b="1" dirty="0">
                  <a:solidFill>
                    <a:srgbClr val="FFFF00"/>
                  </a:solidFill>
                  <a:latin typeface="Arial" charset="0"/>
                </a:rPr>
                <a:t> fissions/s</a:t>
              </a:r>
              <a:endParaRPr lang="en-US" sz="2000" b="1" dirty="0">
                <a:solidFill>
                  <a:srgbClr val="FFFF00"/>
                </a:solidFill>
                <a:latin typeface="Arial" charset="0"/>
              </a:endParaRPr>
            </a:p>
            <a:p>
              <a:r>
                <a:rPr lang="en-US" sz="1800" b="1" dirty="0" smtClean="0">
                  <a:solidFill>
                    <a:srgbClr val="FFFF00"/>
                  </a:solidFill>
                  <a:latin typeface="Arial" charset="0"/>
                </a:rPr>
                <a:t>converter </a:t>
              </a:r>
              <a:r>
                <a:rPr lang="en-US" sz="1800" b="1" dirty="0">
                  <a:solidFill>
                    <a:srgbClr val="FFFF00"/>
                  </a:solidFill>
                  <a:latin typeface="Arial" charset="0"/>
                </a:rPr>
                <a:t>C + </a:t>
              </a:r>
              <a:r>
                <a:rPr lang="en-US" sz="1800" b="1" dirty="0" err="1" smtClean="0">
                  <a:solidFill>
                    <a:srgbClr val="FFFF00"/>
                  </a:solidFill>
                  <a:latin typeface="Arial" charset="0"/>
                </a:rPr>
                <a:t>targer</a:t>
              </a:r>
              <a:r>
                <a:rPr lang="en-US" sz="1800" b="1" dirty="0" smtClean="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en-US" sz="1800" b="1" dirty="0" err="1">
                  <a:solidFill>
                    <a:srgbClr val="FFFF00"/>
                  </a:solidFill>
                  <a:latin typeface="Arial" charset="0"/>
                </a:rPr>
                <a:t>UCx</a:t>
              </a:r>
              <a:endParaRPr lang="fr-FR" sz="18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97026" name="Line 34"/>
            <p:cNvSpPr>
              <a:spLocks noChangeShapeType="1"/>
            </p:cNvSpPr>
            <p:nvPr/>
          </p:nvSpPr>
          <p:spPr bwMode="auto">
            <a:xfrm flipH="1">
              <a:off x="2479" y="1979"/>
              <a:ext cx="700" cy="2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27" name="Line 35"/>
            <p:cNvSpPr>
              <a:spLocks noChangeShapeType="1"/>
            </p:cNvSpPr>
            <p:nvPr/>
          </p:nvSpPr>
          <p:spPr bwMode="auto">
            <a:xfrm>
              <a:off x="2589" y="572"/>
              <a:ext cx="453" cy="9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28" name="Line 36"/>
            <p:cNvSpPr>
              <a:spLocks noChangeShapeType="1"/>
            </p:cNvSpPr>
            <p:nvPr/>
          </p:nvSpPr>
          <p:spPr bwMode="auto">
            <a:xfrm>
              <a:off x="1190" y="1761"/>
              <a:ext cx="592" cy="189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29" name="Line 37"/>
            <p:cNvSpPr>
              <a:spLocks noChangeShapeType="1"/>
            </p:cNvSpPr>
            <p:nvPr/>
          </p:nvSpPr>
          <p:spPr bwMode="auto">
            <a:xfrm flipH="1">
              <a:off x="1791" y="709"/>
              <a:ext cx="1251" cy="125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0" name="Line 38"/>
            <p:cNvSpPr>
              <a:spLocks noChangeShapeType="1"/>
            </p:cNvSpPr>
            <p:nvPr/>
          </p:nvSpPr>
          <p:spPr bwMode="auto">
            <a:xfrm flipH="1">
              <a:off x="2168" y="572"/>
              <a:ext cx="375" cy="325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1" name="Line 39"/>
            <p:cNvSpPr>
              <a:spLocks noChangeShapeType="1"/>
            </p:cNvSpPr>
            <p:nvPr/>
          </p:nvSpPr>
          <p:spPr bwMode="auto">
            <a:xfrm flipH="1">
              <a:off x="1194" y="1441"/>
              <a:ext cx="370" cy="312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2" name="Line 40"/>
            <p:cNvSpPr>
              <a:spLocks noChangeShapeType="1"/>
            </p:cNvSpPr>
            <p:nvPr/>
          </p:nvSpPr>
          <p:spPr bwMode="auto">
            <a:xfrm>
              <a:off x="1068" y="708"/>
              <a:ext cx="1022" cy="227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3" name="Line 41"/>
            <p:cNvSpPr>
              <a:spLocks noChangeShapeType="1"/>
            </p:cNvSpPr>
            <p:nvPr/>
          </p:nvSpPr>
          <p:spPr bwMode="auto">
            <a:xfrm>
              <a:off x="502" y="1162"/>
              <a:ext cx="1077" cy="248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4" name="Line 42"/>
            <p:cNvSpPr>
              <a:spLocks noChangeShapeType="1"/>
            </p:cNvSpPr>
            <p:nvPr/>
          </p:nvSpPr>
          <p:spPr bwMode="auto">
            <a:xfrm flipH="1">
              <a:off x="457" y="709"/>
              <a:ext cx="556" cy="408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5" name="Text Box 43"/>
            <p:cNvSpPr txBox="1">
              <a:spLocks noChangeArrowheads="1"/>
            </p:cNvSpPr>
            <p:nvPr/>
          </p:nvSpPr>
          <p:spPr bwMode="auto">
            <a:xfrm>
              <a:off x="3381" y="685"/>
              <a:ext cx="626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FA041B"/>
                  </a:solidFill>
                  <a:latin typeface="Arial" charset="0"/>
                </a:rPr>
                <a:t>GANIL</a:t>
              </a:r>
              <a:endParaRPr lang="fr-FR" sz="2000" b="1" dirty="0">
                <a:solidFill>
                  <a:srgbClr val="FA041B"/>
                </a:solidFill>
                <a:latin typeface="Arial" charset="0"/>
              </a:endParaRPr>
            </a:p>
          </p:txBody>
        </p:sp>
        <p:sp>
          <p:nvSpPr>
            <p:cNvPr id="597036" name="Line 44"/>
            <p:cNvSpPr>
              <a:spLocks noChangeShapeType="1"/>
            </p:cNvSpPr>
            <p:nvPr/>
          </p:nvSpPr>
          <p:spPr bwMode="auto">
            <a:xfrm flipH="1">
              <a:off x="2911" y="806"/>
              <a:ext cx="465" cy="9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7" name="Text Box 45"/>
            <p:cNvSpPr txBox="1">
              <a:spLocks noChangeArrowheads="1"/>
            </p:cNvSpPr>
            <p:nvPr/>
          </p:nvSpPr>
          <p:spPr bwMode="auto">
            <a:xfrm>
              <a:off x="449" y="1350"/>
              <a:ext cx="6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A041B"/>
                  </a:solidFill>
                  <a:latin typeface="Arial" charset="0"/>
                </a:rPr>
                <a:t>LIRAT </a:t>
              </a:r>
              <a:endParaRPr lang="fr-FR" sz="2000" b="1">
                <a:solidFill>
                  <a:srgbClr val="FA041B"/>
                </a:solidFill>
                <a:latin typeface="Arial" charset="0"/>
              </a:endParaRPr>
            </a:p>
          </p:txBody>
        </p:sp>
        <p:sp>
          <p:nvSpPr>
            <p:cNvPr id="597038" name="Line 46"/>
            <p:cNvSpPr>
              <a:spLocks noChangeShapeType="1"/>
            </p:cNvSpPr>
            <p:nvPr/>
          </p:nvSpPr>
          <p:spPr bwMode="auto">
            <a:xfrm>
              <a:off x="1053" y="1531"/>
              <a:ext cx="650" cy="91"/>
            </a:xfrm>
            <a:prstGeom prst="line">
              <a:avLst/>
            </a:prstGeom>
            <a:noFill/>
            <a:ln w="38100">
              <a:solidFill>
                <a:srgbClr val="FA041B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39" name="Rectangle 47"/>
            <p:cNvSpPr>
              <a:spLocks noChangeArrowheads="1"/>
            </p:cNvSpPr>
            <p:nvPr/>
          </p:nvSpPr>
          <p:spPr bwMode="auto">
            <a:xfrm>
              <a:off x="475" y="3203"/>
              <a:ext cx="1384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1" dirty="0" smtClean="0">
                  <a:solidFill>
                    <a:srgbClr val="F8E20E"/>
                  </a:solidFill>
                  <a:latin typeface="Arial" charset="0"/>
                </a:rPr>
                <a:t>Experimental area</a:t>
              </a:r>
            </a:p>
            <a:p>
              <a:pPr algn="ctr" eaLnBrk="1" hangingPunct="1"/>
              <a:r>
                <a:rPr lang="en-US" sz="1800" b="1" dirty="0" smtClean="0">
                  <a:solidFill>
                    <a:srgbClr val="F8E20E"/>
                  </a:solidFill>
                  <a:latin typeface="Arial" charset="0"/>
                </a:rPr>
                <a:t>for stable ions</a:t>
              </a:r>
              <a:endParaRPr lang="fr-FR" sz="1800" b="1" dirty="0">
                <a:solidFill>
                  <a:srgbClr val="F8E20E"/>
                </a:solidFill>
                <a:latin typeface="Arial" charset="0"/>
              </a:endParaRPr>
            </a:p>
          </p:txBody>
        </p:sp>
        <p:sp>
          <p:nvSpPr>
            <p:cNvPr id="597040" name="Line 48"/>
            <p:cNvSpPr>
              <a:spLocks noChangeShapeType="1"/>
            </p:cNvSpPr>
            <p:nvPr/>
          </p:nvSpPr>
          <p:spPr bwMode="auto">
            <a:xfrm rot="2069037" flipV="1">
              <a:off x="1553" y="2631"/>
              <a:ext cx="255" cy="67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pic>
          <p:nvPicPr>
            <p:cNvPr id="597041" name="Picture 49" descr="logo4%20rédui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3" y="3657"/>
              <a:ext cx="1161" cy="242"/>
            </a:xfrm>
            <a:prstGeom prst="rect">
              <a:avLst/>
            </a:prstGeom>
            <a:solidFill>
              <a:schemeClr val="accent1"/>
            </a:solidFill>
            <a:effectLst>
              <a:outerShdw dist="35921" dir="2700000" algn="ctr" rotWithShape="0">
                <a:srgbClr val="808080"/>
              </a:outerShdw>
            </a:effectLst>
          </p:spPr>
        </p:pic>
        <p:sp>
          <p:nvSpPr>
            <p:cNvPr id="597042" name="Text Box 50"/>
            <p:cNvSpPr txBox="1">
              <a:spLocks noChangeArrowheads="1"/>
            </p:cNvSpPr>
            <p:nvPr/>
          </p:nvSpPr>
          <p:spPr bwMode="auto">
            <a:xfrm>
              <a:off x="3302" y="1038"/>
              <a:ext cx="127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sz="2000">
                  <a:solidFill>
                    <a:srgbClr val="FFFF00"/>
                  </a:solidFill>
                  <a:latin typeface="Arial" charset="0"/>
                </a:rPr>
                <a:t>Cyclotron CIME</a:t>
              </a:r>
            </a:p>
            <a:p>
              <a:pPr eaLnBrk="1" hangingPunct="1"/>
              <a:r>
                <a:rPr lang="en-US" sz="2000">
                  <a:solidFill>
                    <a:srgbClr val="FFFF00"/>
                  </a:solidFill>
                  <a:latin typeface="Arial" charset="0"/>
                  <a:cs typeface="Arial" charset="0"/>
                </a:rPr>
                <a:t>~ 10 MeV/u</a:t>
              </a:r>
            </a:p>
          </p:txBody>
        </p:sp>
        <p:sp>
          <p:nvSpPr>
            <p:cNvPr id="597043" name="Line 51"/>
            <p:cNvSpPr>
              <a:spLocks noChangeShapeType="1"/>
            </p:cNvSpPr>
            <p:nvPr/>
          </p:nvSpPr>
          <p:spPr bwMode="auto">
            <a:xfrm flipH="1">
              <a:off x="2317" y="1162"/>
              <a:ext cx="964" cy="22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44" name="Rectangle 52"/>
            <p:cNvSpPr>
              <a:spLocks noChangeArrowheads="1"/>
            </p:cNvSpPr>
            <p:nvPr/>
          </p:nvSpPr>
          <p:spPr bwMode="auto">
            <a:xfrm>
              <a:off x="3943" y="2387"/>
              <a:ext cx="46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1" dirty="0">
                  <a:solidFill>
                    <a:srgbClr val="F8E20E"/>
                  </a:solidFill>
                  <a:latin typeface="Arial" charset="0"/>
                </a:rPr>
                <a:t>RFQ</a:t>
              </a:r>
              <a:endParaRPr lang="fr-FR" sz="2000" b="1" dirty="0">
                <a:solidFill>
                  <a:srgbClr val="F8E20E"/>
                </a:solidFill>
                <a:latin typeface="Arial" charset="0"/>
              </a:endParaRPr>
            </a:p>
          </p:txBody>
        </p:sp>
        <p:sp>
          <p:nvSpPr>
            <p:cNvPr id="597045" name="Rectangle 53"/>
            <p:cNvSpPr>
              <a:spLocks noChangeArrowheads="1"/>
            </p:cNvSpPr>
            <p:nvPr/>
          </p:nvSpPr>
          <p:spPr bwMode="auto">
            <a:xfrm>
              <a:off x="4517" y="2523"/>
              <a:ext cx="1035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1" dirty="0" smtClean="0">
                  <a:solidFill>
                    <a:srgbClr val="FFFF00"/>
                  </a:solidFill>
                  <a:latin typeface="Arial" charset="0"/>
                </a:rPr>
                <a:t>Ion sources</a:t>
              </a:r>
              <a:endParaRPr lang="fr-FR" sz="2000" b="1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97046" name="Line 54"/>
            <p:cNvSpPr>
              <a:spLocks noChangeShapeType="1"/>
            </p:cNvSpPr>
            <p:nvPr/>
          </p:nvSpPr>
          <p:spPr bwMode="auto">
            <a:xfrm flipH="1">
              <a:off x="3859" y="2614"/>
              <a:ext cx="136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47" name="Line 55"/>
            <p:cNvSpPr>
              <a:spLocks noChangeShapeType="1"/>
            </p:cNvSpPr>
            <p:nvPr/>
          </p:nvSpPr>
          <p:spPr bwMode="auto">
            <a:xfrm flipH="1">
              <a:off x="4338" y="2750"/>
              <a:ext cx="247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597048" name="Line 56"/>
            <p:cNvSpPr>
              <a:spLocks noChangeShapeType="1"/>
            </p:cNvSpPr>
            <p:nvPr/>
          </p:nvSpPr>
          <p:spPr bwMode="auto">
            <a:xfrm flipH="1">
              <a:off x="4247" y="2750"/>
              <a:ext cx="338" cy="1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SPIRAL2 Project 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557338"/>
            <a:ext cx="7561262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993775" y="620713"/>
            <a:ext cx="8150225" cy="10341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800" dirty="0" err="1">
                <a:latin typeface="+mn-lt"/>
              </a:rPr>
              <a:t>Irfu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is</a:t>
            </a:r>
            <a:r>
              <a:rPr lang="fr-FR" sz="1800" dirty="0">
                <a:latin typeface="+mn-lt"/>
              </a:rPr>
              <a:t> in charge of the construction of :	a) the D+ ion source</a:t>
            </a:r>
          </a:p>
          <a:p>
            <a:pPr marL="342900" indent="-342900">
              <a:defRPr/>
            </a:pPr>
            <a:r>
              <a:rPr lang="fr-FR" sz="1800" dirty="0">
                <a:latin typeface="+mn-lt"/>
              </a:rPr>
              <a:t>b) the ion </a:t>
            </a:r>
            <a:r>
              <a:rPr lang="fr-FR" sz="1800" dirty="0" err="1">
                <a:latin typeface="+mn-lt"/>
              </a:rPr>
              <a:t>injectors</a:t>
            </a:r>
            <a:r>
              <a:rPr lang="fr-FR" sz="1800" dirty="0">
                <a:latin typeface="+mn-lt"/>
              </a:rPr>
              <a:t> (D+ and Q/A=1/3) 	c) the </a:t>
            </a:r>
            <a:r>
              <a:rPr lang="fr-FR" sz="1800" dirty="0" smtClean="0">
                <a:latin typeface="+mn-lt"/>
              </a:rPr>
              <a:t>RFQ </a:t>
            </a:r>
            <a:endParaRPr lang="fr-FR" sz="1800" dirty="0">
              <a:latin typeface="+mn-lt"/>
            </a:endParaRPr>
          </a:p>
          <a:p>
            <a:pPr marL="342900" indent="-342900">
              <a:defRPr/>
            </a:pPr>
            <a:r>
              <a:rPr lang="fr-FR" sz="1800" dirty="0">
                <a:latin typeface="+mn-lt"/>
              </a:rPr>
              <a:t>d) the </a:t>
            </a:r>
            <a:r>
              <a:rPr lang="fr-FR" sz="1800" dirty="0" err="1">
                <a:latin typeface="+mn-lt"/>
              </a:rPr>
              <a:t>low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energy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superconducting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linac</a:t>
            </a:r>
            <a:r>
              <a:rPr lang="fr-FR" sz="1800" dirty="0">
                <a:latin typeface="+mn-lt"/>
              </a:rPr>
              <a:t>, 	e) the </a:t>
            </a:r>
            <a:r>
              <a:rPr lang="fr-FR" sz="1800" dirty="0" err="1">
                <a:latin typeface="+mn-lt"/>
              </a:rPr>
              <a:t>linac</a:t>
            </a:r>
            <a:r>
              <a:rPr lang="fr-FR" sz="1800" dirty="0">
                <a:latin typeface="+mn-lt"/>
              </a:rPr>
              <a:t> LLRF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72000" y="1773238"/>
            <a:ext cx="23764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latin typeface="+mn-lt"/>
              </a:rPr>
              <a:t>Spiral2 </a:t>
            </a:r>
            <a:r>
              <a:rPr lang="fr-FR" sz="2000" b="1" dirty="0" err="1">
                <a:latin typeface="+mn-lt"/>
              </a:rPr>
              <a:t>Injector</a:t>
            </a:r>
            <a:endParaRPr lang="fr-FR" sz="2000" b="1" dirty="0">
              <a:latin typeface="+mn-lt"/>
            </a:endParaRPr>
          </a:p>
        </p:txBody>
      </p:sp>
      <p:sp>
        <p:nvSpPr>
          <p:cNvPr id="14" name="ZoneTexte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3501008"/>
            <a:ext cx="1018292" cy="454292"/>
          </a:xfrm>
          <a:prstGeom prst="rect">
            <a:avLst/>
          </a:prstGeom>
          <a:blipFill rotWithShape="1">
            <a:blip r:embed="rId3" cstate="print"/>
            <a:stretch>
              <a:fillRect t="-118667" r="-64671" b="-184000"/>
            </a:stretch>
          </a:blipFill>
        </p:spPr>
        <p:txBody>
          <a:bodyPr/>
          <a:lstStyle/>
          <a:p>
            <a:pPr>
              <a:defRPr/>
            </a:pPr>
            <a:r>
              <a:rPr lang="fr-FR">
                <a:noFill/>
                <a:latin typeface="Arial" charset="0"/>
              </a:rPr>
              <a:t> 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71775" y="576580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latin typeface="+mn-lt"/>
              </a:rPr>
              <a:t>D+ source</a:t>
            </a:r>
          </a:p>
        </p:txBody>
      </p:sp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365625"/>
            <a:ext cx="2416175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Image 16" descr="IMGP541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413250"/>
            <a:ext cx="273685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Espace réservé de la date 12"/>
          <p:cNvSpPr>
            <a:spLocks noGrp="1"/>
          </p:cNvSpPr>
          <p:nvPr>
            <p:ph type="dt" sz="quarter" idx="4294967295"/>
          </p:nvPr>
        </p:nvSpPr>
        <p:spPr bwMode="auto">
          <a:xfrm>
            <a:off x="1081088" y="6438900"/>
            <a:ext cx="2355850" cy="2508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DSM/Irfu/SACM A. DAËL  </a:t>
            </a:r>
            <a:endParaRPr lang="en-US"/>
          </a:p>
        </p:txBody>
      </p:sp>
      <p:pic>
        <p:nvPicPr>
          <p:cNvPr id="13" name="Picture 49" descr="logo4%20rédu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9696" y="101600"/>
            <a:ext cx="1821904" cy="393802"/>
          </a:xfrm>
          <a:prstGeom prst="rect">
            <a:avLst/>
          </a:prstGeom>
          <a:solidFill>
            <a:schemeClr val="accent1"/>
          </a:solidFill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135948"/>
            <a:ext cx="8128000" cy="471488"/>
          </a:xfrm>
        </p:spPr>
        <p:txBody>
          <a:bodyPr/>
          <a:lstStyle/>
          <a:p>
            <a:pPr algn="ctr"/>
            <a:r>
              <a:rPr lang="en-GB" b="1" dirty="0" smtClean="0"/>
              <a:t>SPIRAL2 Project: 12 </a:t>
            </a:r>
            <a:r>
              <a:rPr lang="en-GB" b="1" dirty="0" err="1" smtClean="0"/>
              <a:t>Cryomodules</a:t>
            </a:r>
            <a:r>
              <a:rPr lang="en-GB" b="1" dirty="0" smtClean="0"/>
              <a:t>, </a:t>
            </a:r>
            <a:r>
              <a:rPr lang="en-GB" b="1" dirty="0" smtClean="0">
                <a:sym typeface="Symbol"/>
              </a:rPr>
              <a:t></a:t>
            </a:r>
            <a:r>
              <a:rPr lang="en-GB" b="1" dirty="0" smtClean="0"/>
              <a:t>/4, β=0.07 </a:t>
            </a:r>
          </a:p>
        </p:txBody>
      </p:sp>
      <p:pic>
        <p:nvPicPr>
          <p:cNvPr id="40964" name="Picture 5" descr="DSC_0052"/>
          <p:cNvPicPr>
            <a:picLocks noChangeAspect="1" noChangeArrowheads="1"/>
          </p:cNvPicPr>
          <p:nvPr/>
        </p:nvPicPr>
        <p:blipFill>
          <a:blip r:embed="rId2" cstate="print"/>
          <a:srcRect l="14735" r="13667"/>
          <a:stretch>
            <a:fillRect/>
          </a:stretch>
        </p:blipFill>
        <p:spPr bwMode="auto">
          <a:xfrm>
            <a:off x="5021263" y="639763"/>
            <a:ext cx="39258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965" name="Groupe 22"/>
          <p:cNvGrpSpPr>
            <a:grpSpLocks/>
          </p:cNvGrpSpPr>
          <p:nvPr/>
        </p:nvGrpSpPr>
        <p:grpSpPr bwMode="auto">
          <a:xfrm>
            <a:off x="5050694" y="4062535"/>
            <a:ext cx="3929063" cy="2166938"/>
            <a:chOff x="5312978" y="1886218"/>
            <a:chExt cx="3527371" cy="2309545"/>
          </a:xfrm>
        </p:grpSpPr>
        <p:pic>
          <p:nvPicPr>
            <p:cNvPr id="40971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2978" y="1886218"/>
              <a:ext cx="3527371" cy="230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Étoile à 5 branches 8"/>
            <p:cNvSpPr/>
            <p:nvPr/>
          </p:nvSpPr>
          <p:spPr>
            <a:xfrm flipH="1">
              <a:off x="7298282" y="2911554"/>
              <a:ext cx="69834" cy="8121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af-ZA"/>
            </a:p>
          </p:txBody>
        </p:sp>
      </p:grpSp>
      <p:pic>
        <p:nvPicPr>
          <p:cNvPr id="40966" name="Picture 5" descr="LinacbB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981075"/>
            <a:ext cx="3357563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03250" y="636343"/>
            <a:ext cx="3816350" cy="369332"/>
          </a:xfrm>
          <a:prstGeom prst="rect">
            <a:avLst/>
          </a:prstGeom>
          <a:solidFill>
            <a:srgbClr val="FEECA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 dirty="0" smtClean="0">
                <a:latin typeface="+mn-lt"/>
              </a:rPr>
              <a:t>Low energy SC </a:t>
            </a:r>
            <a:r>
              <a:rPr lang="en-GB" sz="1800" dirty="0" err="1" smtClean="0">
                <a:latin typeface="+mn-lt"/>
              </a:rPr>
              <a:t>Linac</a:t>
            </a:r>
            <a:endParaRPr lang="en-GB" sz="18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17117" y="3398853"/>
            <a:ext cx="2564783" cy="369332"/>
          </a:xfrm>
          <a:prstGeom prst="rect">
            <a:avLst/>
          </a:prstGeom>
          <a:solidFill>
            <a:srgbClr val="FEECA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00" dirty="0" err="1" smtClean="0">
                <a:latin typeface="+mn-lt"/>
              </a:rPr>
              <a:t>Cryomodule</a:t>
            </a:r>
            <a:r>
              <a:rPr lang="en-GB" sz="1800" dirty="0" smtClean="0">
                <a:latin typeface="+mn-lt"/>
              </a:rPr>
              <a:t> RF Tests</a:t>
            </a:r>
            <a:endParaRPr lang="en-GB" sz="1800" dirty="0">
              <a:latin typeface="+mn-lt"/>
            </a:endParaRP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6138" y="3359150"/>
            <a:ext cx="158432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9" descr="logo4%20rédu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0496" y="673100"/>
            <a:ext cx="1821904" cy="393802"/>
          </a:xfrm>
          <a:prstGeom prst="rect">
            <a:avLst/>
          </a:prstGeom>
          <a:solidFill>
            <a:schemeClr val="accent1"/>
          </a:solidFill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509" y="3766230"/>
            <a:ext cx="3996000" cy="247252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\\DAPDC5\Manip\Spiral2\Cryomodule\99_Photos\2011_01_07 Passage HPR en SB\IMG_61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88" y="3714404"/>
            <a:ext cx="3352261" cy="25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322" y="660400"/>
            <a:ext cx="6723641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re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 smtClean="0"/>
              <a:t>Irfu</a:t>
            </a:r>
            <a:r>
              <a:rPr lang="fr-FR" b="1" dirty="0" smtClean="0"/>
              <a:t> – Accelerator Installations </a:t>
            </a:r>
          </a:p>
        </p:txBody>
      </p:sp>
      <p:pic>
        <p:nvPicPr>
          <p:cNvPr id="19460" name="Picture 12" descr="plan 3D i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765175"/>
            <a:ext cx="12255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334000" y="1358900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err="1" smtClean="0">
                <a:solidFill>
                  <a:schemeClr val="bg2">
                    <a:lumMod val="75000"/>
                  </a:schemeClr>
                </a:solidFill>
              </a:rPr>
              <a:t>XFel</a:t>
            </a:r>
            <a:endParaRPr lang="en-GB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0" name="Connecteur droit avec flèche 9"/>
          <p:cNvCxnSpPr>
            <a:stCxn id="5" idx="2"/>
          </p:cNvCxnSpPr>
          <p:nvPr/>
        </p:nvCxnSpPr>
        <p:spPr bwMode="auto">
          <a:xfrm rot="5400000">
            <a:off x="5064811" y="1699199"/>
            <a:ext cx="589290" cy="431912"/>
          </a:xfrm>
          <a:prstGeom prst="straightConnector1">
            <a:avLst/>
          </a:prstGeom>
          <a:noFill/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sm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8528"/>
            <a:ext cx="6703268" cy="429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75321" y="124546"/>
            <a:ext cx="7369908" cy="51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GB" sz="2400" b="1" dirty="0" smtClean="0">
                <a:latin typeface="+mj-lt"/>
                <a:ea typeface="+mj-ea"/>
                <a:cs typeface="+mj-cs"/>
              </a:rPr>
              <a:t>Vertical Electro-Polishing set-up at CEA-Saclay</a:t>
            </a:r>
            <a:endParaRPr lang="en-GB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600" y="4898710"/>
            <a:ext cx="7711008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Vertical treatment with circulating acid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Horizontal preparation of the cavity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Commissioning expected at the end of June 2011</a:t>
            </a:r>
            <a:endParaRPr lang="en-GB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829300" y="4898710"/>
            <a:ext cx="33147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Automated process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Piping: mostly PFA</a:t>
            </a:r>
          </a:p>
        </p:txBody>
      </p:sp>
    </p:spTree>
    <p:extLst>
      <p:ext uri="{BB962C8B-B14F-4D97-AF65-F5344CB8AC3E}">
        <p14:creationId xmlns="" xmlns:p14="http://schemas.microsoft.com/office/powerpoint/2010/main" val="33060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6867"/>
            <a:ext cx="1046377" cy="254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691680" y="161859"/>
            <a:ext cx="6624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fr-FR" sz="2400" b="1" dirty="0" smtClean="0">
                <a:latin typeface="+mj-lt"/>
                <a:ea typeface="+mj-ea"/>
                <a:cs typeface="+mj-cs"/>
              </a:rPr>
              <a:t>Goal of the VEP </a:t>
            </a:r>
            <a:r>
              <a:rPr lang="fr-FR" sz="2400" b="1" dirty="0" err="1" smtClean="0">
                <a:latin typeface="+mj-lt"/>
                <a:ea typeface="+mj-ea"/>
                <a:cs typeface="+mj-cs"/>
              </a:rPr>
              <a:t>set-up</a:t>
            </a:r>
            <a:endParaRPr lang="fr-FR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95080" y="629196"/>
            <a:ext cx="7548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Treatment of ILC 9-Cell cavities (</a:t>
            </a:r>
            <a:r>
              <a:rPr lang="en-GB" sz="2000" dirty="0" err="1" smtClean="0"/>
              <a:t>HiGrade</a:t>
            </a:r>
            <a:r>
              <a:rPr lang="en-GB" sz="2000" dirty="0" smtClean="0"/>
              <a:t> program)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EP (or BCP as a backup) of larger cavities: 5-cell proton cavities (</a:t>
            </a:r>
            <a:r>
              <a:rPr lang="en-GB" sz="2000" dirty="0" err="1" smtClean="0"/>
              <a:t>EuCARD</a:t>
            </a:r>
            <a:r>
              <a:rPr lang="en-GB" sz="20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Process </a:t>
            </a:r>
            <a:r>
              <a:rPr lang="en-GB" sz="2000" dirty="0" err="1" smtClean="0"/>
              <a:t>modeled</a:t>
            </a:r>
            <a:r>
              <a:rPr lang="en-GB" sz="2000" dirty="0" smtClean="0"/>
              <a:t> for both cavities with COMSOL software </a:t>
            </a:r>
          </a:p>
          <a:p>
            <a:r>
              <a:rPr lang="en-GB" sz="2000" dirty="0" smtClean="0"/>
              <a:t>         (Fluid dynamics, Electric Field with 2D axis-symmetry).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GB" sz="2000" dirty="0" smtClean="0"/>
              <a:t>EP more challenging for large cavities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GB" sz="2000" dirty="0" smtClean="0"/>
              <a:t>Shaped cathode anticipated</a:t>
            </a:r>
            <a:endParaRPr lang="en-GB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120133"/>
            <a:ext cx="7376909" cy="307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14500" y="3162548"/>
            <a:ext cx="7429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Example of fluid modelling with alternative shape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38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571500" y="628650"/>
            <a:ext cx="77866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800" kern="0" dirty="0">
                <a:latin typeface="+mn-lt"/>
              </a:rPr>
              <a:t>Two prototypes built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1400" kern="0" dirty="0">
                <a:solidFill>
                  <a:srgbClr val="0000FF"/>
                </a:solidFill>
                <a:latin typeface="+mn-lt"/>
              </a:rPr>
              <a:t>First prototype integrated in an XFEL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FF"/>
                </a:solidFill>
                <a:latin typeface="+mn-lt"/>
              </a:rPr>
              <a:t>Prototype  </a:t>
            </a:r>
            <a:r>
              <a:rPr lang="en-US" sz="1400" kern="0" dirty="0" err="1">
                <a:solidFill>
                  <a:srgbClr val="0000FF"/>
                </a:solidFill>
                <a:latin typeface="+mn-lt"/>
              </a:rPr>
              <a:t>cryomodule</a:t>
            </a:r>
            <a:endParaRPr lang="en-US" sz="1400" kern="0" dirty="0">
              <a:solidFill>
                <a:srgbClr val="0000FF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1400" kern="0" dirty="0">
                <a:solidFill>
                  <a:srgbClr val="0000FF"/>
                </a:solidFill>
                <a:latin typeface="+mn-lt"/>
              </a:rPr>
              <a:t>Pickups passed cryogenic tests</a:t>
            </a:r>
          </a:p>
          <a:p>
            <a:pPr marL="1200150" lvl="2" indent="-285750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FF0000"/>
                </a:solidFill>
                <a:latin typeface="+mn-lt"/>
              </a:rPr>
              <a:t>Process: </a:t>
            </a:r>
            <a:r>
              <a:rPr lang="en-US" sz="1400" i="1" kern="0" dirty="0">
                <a:solidFill>
                  <a:schemeClr val="accent2"/>
                </a:solidFill>
                <a:latin typeface="+mn-lt"/>
              </a:rPr>
              <a:t>cooled down to 4 K and</a:t>
            </a:r>
          </a:p>
          <a:p>
            <a:pPr marL="1200150" lvl="2" indent="-285750">
              <a:spcBef>
                <a:spcPct val="20000"/>
              </a:spcBef>
              <a:defRPr/>
            </a:pPr>
            <a:r>
              <a:rPr lang="en-US" sz="1400" i="1" kern="0" dirty="0">
                <a:solidFill>
                  <a:schemeClr val="accent2"/>
                </a:solidFill>
                <a:latin typeface="+mn-lt"/>
              </a:rPr>
              <a:t>warmed up to 330K 3 times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1400" kern="0" dirty="0" err="1">
                <a:solidFill>
                  <a:srgbClr val="0000FF"/>
                </a:solidFill>
                <a:latin typeface="+mn-lt"/>
              </a:rPr>
              <a:t>Coaxiality</a:t>
            </a:r>
            <a:r>
              <a:rPr lang="en-US" sz="1400" kern="0" dirty="0">
                <a:solidFill>
                  <a:srgbClr val="0000FF"/>
                </a:solidFill>
                <a:latin typeface="+mn-lt"/>
              </a:rPr>
              <a:t> of 2 parts: 19 µm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1400" kern="0" dirty="0">
              <a:solidFill>
                <a:srgbClr val="0000FF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1400" kern="0" dirty="0">
                <a:solidFill>
                  <a:srgbClr val="0000FF"/>
                </a:solidFill>
                <a:latin typeface="+mn-lt"/>
              </a:rPr>
              <a:t>For the second prototype, copper coating process was changed to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FF"/>
                </a:solidFill>
                <a:latin typeface="+mn-lt"/>
              </a:rPr>
              <a:t>avoid cleaning problem.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FF"/>
                </a:solidFill>
                <a:latin typeface="+mn-lt"/>
              </a:rPr>
              <a:t>		            special tools used to </a:t>
            </a:r>
            <a:r>
              <a:rPr lang="en-US" sz="1400" dirty="0">
                <a:solidFill>
                  <a:srgbClr val="0000FF"/>
                </a:solidFill>
                <a:latin typeface="+mn-lt"/>
              </a:rPr>
              <a:t>protect the re-entrant part and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1400" dirty="0">
                <a:solidFill>
                  <a:srgbClr val="0000FF"/>
                </a:solidFill>
                <a:latin typeface="+mn-lt"/>
              </a:rPr>
              <a:t>outside parts which are not copper coated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1400" kern="0" dirty="0">
              <a:solidFill>
                <a:srgbClr val="0000FF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1400" kern="0" dirty="0">
                <a:solidFill>
                  <a:srgbClr val="0000FF"/>
                </a:solidFill>
                <a:latin typeface="+mn-lt"/>
              </a:rPr>
              <a:t> Investigation to improve EB welding for the production 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000" kern="0" dirty="0">
              <a:solidFill>
                <a:srgbClr val="0000FF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000" kern="0" dirty="0">
              <a:solidFill>
                <a:srgbClr val="0000FF"/>
              </a:solidFill>
              <a:latin typeface="+mn-lt"/>
            </a:endParaRPr>
          </a:p>
          <a:p>
            <a:pPr marL="742950" lvl="1" indent="-285750">
              <a:spcBef>
                <a:spcPct val="20000"/>
              </a:spcBef>
              <a:defRPr/>
            </a:pPr>
            <a:endParaRPr lang="en-US" sz="2000" kern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dirty="0" smtClean="0"/>
              <a:t>XFEL </a:t>
            </a:r>
            <a:r>
              <a:rPr lang="en-US" b="1" kern="1200" dirty="0" err="1" smtClean="0"/>
              <a:t>Cryomodule</a:t>
            </a:r>
            <a:r>
              <a:rPr lang="en-US" b="1" kern="1200" dirty="0" smtClean="0"/>
              <a:t> Reentrant BPM</a:t>
            </a:r>
          </a:p>
        </p:txBody>
      </p:sp>
      <p:pic>
        <p:nvPicPr>
          <p:cNvPr id="3076" name="Picture 17" descr="xfel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63" y="-82550"/>
            <a:ext cx="12144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Image 7" descr="DSC012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9913" y="2582863"/>
            <a:ext cx="18240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26" descr="P1000609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t="6047" b="3703"/>
          <a:stretch>
            <a:fillRect/>
          </a:stretch>
        </p:blipFill>
        <p:spPr bwMode="auto">
          <a:xfrm>
            <a:off x="6369050" y="711200"/>
            <a:ext cx="2411413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droite 9"/>
          <p:cNvSpPr/>
          <p:nvPr/>
        </p:nvSpPr>
        <p:spPr>
          <a:xfrm>
            <a:off x="1579563" y="3297238"/>
            <a:ext cx="504825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80" name="Image 10" descr="P1020519.JPG"/>
          <p:cNvPicPr>
            <a:picLocks noChangeAspect="1"/>
          </p:cNvPicPr>
          <p:nvPr/>
        </p:nvPicPr>
        <p:blipFill>
          <a:blip r:embed="rId6" cstate="print"/>
          <a:srcRect r="12201" b="2751"/>
          <a:stretch>
            <a:fillRect/>
          </a:stretch>
        </p:blipFill>
        <p:spPr bwMode="auto">
          <a:xfrm>
            <a:off x="6081713" y="4200525"/>
            <a:ext cx="2268537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6"/>
          <p:cNvSpPr>
            <a:spLocks noChangeArrowheads="1"/>
          </p:cNvSpPr>
          <p:nvPr/>
        </p:nvSpPr>
        <p:spPr bwMode="auto">
          <a:xfrm>
            <a:off x="5794375" y="6038850"/>
            <a:ext cx="28797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100" b="1" i="1" dirty="0">
                <a:latin typeface="Calibri" pitchFamily="34" charset="0"/>
                <a:ea typeface="Times New Roman" pitchFamily="18" charset="0"/>
                <a:cs typeface="Arial" charset="0"/>
              </a:rPr>
              <a:t>BPM </a:t>
            </a:r>
            <a:r>
              <a:rPr lang="en-US" altLang="zh-CN" sz="1100" b="1" i="1" dirty="0" smtClean="0">
                <a:latin typeface="Calibri" pitchFamily="34" charset="0"/>
                <a:ea typeface="Times New Roman" pitchFamily="18" charset="0"/>
                <a:cs typeface="Arial" charset="0"/>
              </a:rPr>
              <a:t>under RGA</a:t>
            </a:r>
            <a:endParaRPr lang="en-US" altLang="zh-CN" b="1" dirty="0">
              <a:ea typeface="Times New Roman" pitchFamily="18" charset="0"/>
              <a:cs typeface="Arial" charset="0"/>
            </a:endParaRPr>
          </a:p>
        </p:txBody>
      </p:sp>
      <p:pic>
        <p:nvPicPr>
          <p:cNvPr id="3082" name="Image 13" descr="x50v3.tif"/>
          <p:cNvPicPr>
            <a:picLocks noChangeAspect="1"/>
          </p:cNvPicPr>
          <p:nvPr/>
        </p:nvPicPr>
        <p:blipFill>
          <a:blip r:embed="rId7" cstate="print"/>
          <a:srcRect l="22015" r="6781"/>
          <a:stretch>
            <a:fillRect/>
          </a:stretch>
        </p:blipFill>
        <p:spPr bwMode="auto">
          <a:xfrm>
            <a:off x="3956050" y="4356100"/>
            <a:ext cx="1655763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6477000" y="3879850"/>
            <a:ext cx="2590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100" b="1" i="1">
                <a:latin typeface="Calibri" pitchFamily="34" charset="0"/>
                <a:ea typeface="Times New Roman" pitchFamily="18" charset="0"/>
                <a:cs typeface="Arial" charset="0"/>
              </a:rPr>
              <a:t>Copper coating of the BPM</a:t>
            </a:r>
            <a:endParaRPr lang="en-US" altLang="zh-CN" b="1">
              <a:ea typeface="Times New Roman" pitchFamily="18" charset="0"/>
              <a:cs typeface="Arial" charset="0"/>
            </a:endParaRPr>
          </a:p>
        </p:txBody>
      </p:sp>
      <p:sp>
        <p:nvSpPr>
          <p:cNvPr id="3084" name="Rectangle 6"/>
          <p:cNvSpPr>
            <a:spLocks noChangeArrowheads="1"/>
          </p:cNvSpPr>
          <p:nvPr/>
        </p:nvSpPr>
        <p:spPr bwMode="auto">
          <a:xfrm>
            <a:off x="6259513" y="2295525"/>
            <a:ext cx="25923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100" b="1" i="1">
                <a:latin typeface="Calibri" pitchFamily="34" charset="0"/>
                <a:ea typeface="Times New Roman" pitchFamily="18" charset="0"/>
                <a:cs typeface="Arial" charset="0"/>
              </a:rPr>
              <a:t>Reentrant BPM mounted on PXFEL2</a:t>
            </a:r>
            <a:endParaRPr lang="en-US" altLang="zh-CN" b="1">
              <a:ea typeface="Times New Roman" pitchFamily="18" charset="0"/>
              <a:cs typeface="Arial" charset="0"/>
            </a:endParaRPr>
          </a:p>
        </p:txBody>
      </p:sp>
      <p:sp>
        <p:nvSpPr>
          <p:cNvPr id="3085" name="Rectangle 6"/>
          <p:cNvSpPr>
            <a:spLocks noChangeArrowheads="1"/>
          </p:cNvSpPr>
          <p:nvPr/>
        </p:nvSpPr>
        <p:spPr bwMode="auto">
          <a:xfrm>
            <a:off x="3595688" y="5795963"/>
            <a:ext cx="25923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100" b="1" i="1">
                <a:latin typeface="Calibri" pitchFamily="34" charset="0"/>
                <a:ea typeface="Times New Roman" pitchFamily="18" charset="0"/>
                <a:cs typeface="Arial" charset="0"/>
              </a:rPr>
              <a:t>Samples of EB welding with a new geometry</a:t>
            </a:r>
            <a:endParaRPr lang="en-US" altLang="zh-CN" b="1">
              <a:ea typeface="Times New Roman" pitchFamily="18" charset="0"/>
              <a:cs typeface="Arial" charset="0"/>
            </a:endParaRPr>
          </a:p>
        </p:txBody>
      </p:sp>
      <p:pic>
        <p:nvPicPr>
          <p:cNvPr id="3086" name="Picture 13"/>
          <p:cNvPicPr>
            <a:picLocks noChangeAspect="1" noChangeArrowheads="1"/>
          </p:cNvPicPr>
          <p:nvPr/>
        </p:nvPicPr>
        <p:blipFill>
          <a:blip r:embed="rId8" cstate="print"/>
          <a:srcRect l="15646" t="10056" r="18948" b="5045"/>
          <a:stretch>
            <a:fillRect/>
          </a:stretch>
        </p:blipFill>
        <p:spPr bwMode="auto">
          <a:xfrm>
            <a:off x="4575175" y="711200"/>
            <a:ext cx="1800225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2" descr="coupe n° 1"/>
          <p:cNvPicPr>
            <a:picLocks noChangeAspect="1" noChangeArrowheads="1"/>
          </p:cNvPicPr>
          <p:nvPr/>
        </p:nvPicPr>
        <p:blipFill>
          <a:blip r:embed="rId9" cstate="print"/>
          <a:srcRect l="5263" t="5128" r="8772"/>
          <a:stretch>
            <a:fillRect/>
          </a:stretch>
        </p:blipFill>
        <p:spPr bwMode="auto">
          <a:xfrm>
            <a:off x="1147763" y="4427538"/>
            <a:ext cx="191135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Line 2"/>
          <p:cNvSpPr>
            <a:spLocks noChangeShapeType="1"/>
          </p:cNvSpPr>
          <p:nvPr/>
        </p:nvSpPr>
        <p:spPr bwMode="auto">
          <a:xfrm>
            <a:off x="2011363" y="4814888"/>
            <a:ext cx="65087" cy="822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89" name="Text Box 3"/>
          <p:cNvSpPr txBox="1">
            <a:spLocks noChangeArrowheads="1"/>
          </p:cNvSpPr>
          <p:nvPr/>
        </p:nvSpPr>
        <p:spPr bwMode="auto">
          <a:xfrm>
            <a:off x="1435100" y="5175250"/>
            <a:ext cx="576263" cy="288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fr-FR" sz="900">
                <a:latin typeface="Calibri" pitchFamily="34" charset="0"/>
              </a:rPr>
              <a:t>4.5</a:t>
            </a:r>
            <a:r>
              <a:rPr lang="fr-FR" sz="1100">
                <a:latin typeface="Calibri" pitchFamily="34" charset="0"/>
              </a:rPr>
              <a:t> </a:t>
            </a:r>
            <a:r>
              <a:rPr lang="fr-FR" sz="900">
                <a:latin typeface="Calibri" pitchFamily="34" charset="0"/>
              </a:rPr>
              <a:t>mm</a:t>
            </a:r>
            <a:endParaRPr lang="fr-FR"/>
          </a:p>
        </p:txBody>
      </p:sp>
      <p:sp>
        <p:nvSpPr>
          <p:cNvPr id="3090" name="Rectangle 6"/>
          <p:cNvSpPr>
            <a:spLocks noChangeArrowheads="1"/>
          </p:cNvSpPr>
          <p:nvPr/>
        </p:nvSpPr>
        <p:spPr bwMode="auto">
          <a:xfrm>
            <a:off x="858838" y="5770563"/>
            <a:ext cx="25923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100" b="1" i="1">
                <a:latin typeface="Calibri" pitchFamily="34" charset="0"/>
                <a:ea typeface="Times New Roman" pitchFamily="18" charset="0"/>
                <a:cs typeface="Arial" charset="0"/>
              </a:rPr>
              <a:t>Samples of EB welding with geometry</a:t>
            </a:r>
          </a:p>
          <a:p>
            <a:pPr algn="ctr"/>
            <a:r>
              <a:rPr lang="en-US" altLang="zh-CN" sz="1100" b="1" i="1">
                <a:latin typeface="Calibri" pitchFamily="34" charset="0"/>
                <a:ea typeface="Times New Roman" pitchFamily="18" charset="0"/>
                <a:cs typeface="Arial" charset="0"/>
              </a:rPr>
              <a:t>used for prototype1 &amp; 2</a:t>
            </a:r>
            <a:endParaRPr lang="en-US" altLang="zh-CN" b="1"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kern="1200" dirty="0" smtClean="0"/>
              <a:t>Reentrant BPM tested in </a:t>
            </a:r>
            <a:r>
              <a:rPr lang="en-US" b="1" kern="1200" dirty="0" err="1" smtClean="0"/>
              <a:t>CryHoLab</a:t>
            </a:r>
            <a:endParaRPr lang="fr-FR" b="1" kern="1200" dirty="0" smtClean="0"/>
          </a:p>
        </p:txBody>
      </p:sp>
      <p:sp>
        <p:nvSpPr>
          <p:cNvPr id="4099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1428750" y="600075"/>
            <a:ext cx="7421563" cy="5410200"/>
          </a:xfrm>
        </p:spPr>
        <p:txBody>
          <a:bodyPr/>
          <a:lstStyle/>
          <a:p>
            <a:r>
              <a:rPr lang="en-US" sz="2000" dirty="0" smtClean="0"/>
              <a:t>Test in a horizontal cryostat at Saclay (</a:t>
            </a:r>
            <a:r>
              <a:rPr lang="en-US" sz="2000" dirty="0" err="1" smtClean="0"/>
              <a:t>CryHOoLab</a:t>
            </a:r>
            <a:r>
              <a:rPr lang="en-US" sz="2000" dirty="0" smtClean="0"/>
              <a:t>) </a:t>
            </a:r>
          </a:p>
        </p:txBody>
      </p:sp>
      <p:pic>
        <p:nvPicPr>
          <p:cNvPr id="4100" name="Image 4" descr="ensemble_serrepiece.JPG"/>
          <p:cNvPicPr>
            <a:picLocks noChangeAspect="1"/>
          </p:cNvPicPr>
          <p:nvPr/>
        </p:nvPicPr>
        <p:blipFill>
          <a:blip r:embed="rId3" cstate="print"/>
          <a:srcRect l="25000" t="5714" r="10156" b="24561"/>
          <a:stretch>
            <a:fillRect/>
          </a:stretch>
        </p:blipFill>
        <p:spPr bwMode="auto">
          <a:xfrm>
            <a:off x="1203325" y="2289175"/>
            <a:ext cx="257651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ZoneTexte 5"/>
          <p:cNvSpPr txBox="1">
            <a:spLocks noChangeArrowheads="1"/>
          </p:cNvSpPr>
          <p:nvPr/>
        </p:nvSpPr>
        <p:spPr bwMode="auto">
          <a:xfrm>
            <a:off x="1071563" y="3217863"/>
            <a:ext cx="1000125" cy="461962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/>
              <a:t>He tube</a:t>
            </a:r>
          </a:p>
          <a:p>
            <a:pPr>
              <a:defRPr/>
            </a:pPr>
            <a:r>
              <a:rPr lang="fr-FR" sz="1200" dirty="0"/>
              <a:t>to cool down</a:t>
            </a:r>
          </a:p>
        </p:txBody>
      </p:sp>
      <p:cxnSp>
        <p:nvCxnSpPr>
          <p:cNvPr id="4102" name="Connecteur droit avec flèche 9"/>
          <p:cNvCxnSpPr>
            <a:cxnSpLocks noChangeShapeType="1"/>
            <a:stCxn id="11269" idx="3"/>
          </p:cNvCxnSpPr>
          <p:nvPr/>
        </p:nvCxnSpPr>
        <p:spPr bwMode="auto">
          <a:xfrm flipV="1">
            <a:off x="2071688" y="3078163"/>
            <a:ext cx="619125" cy="36988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271" name="ZoneTexte 10"/>
          <p:cNvSpPr txBox="1">
            <a:spLocks noChangeArrowheads="1"/>
          </p:cNvSpPr>
          <p:nvPr/>
        </p:nvSpPr>
        <p:spPr bwMode="auto">
          <a:xfrm>
            <a:off x="1071563" y="1919288"/>
            <a:ext cx="785812" cy="276225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/>
              <a:t>BPM</a:t>
            </a:r>
          </a:p>
        </p:txBody>
      </p:sp>
      <p:cxnSp>
        <p:nvCxnSpPr>
          <p:cNvPr id="4104" name="Connecteur droit avec flèche 11"/>
          <p:cNvCxnSpPr>
            <a:cxnSpLocks noChangeShapeType="1"/>
            <a:stCxn id="11271" idx="3"/>
          </p:cNvCxnSpPr>
          <p:nvPr/>
        </p:nvCxnSpPr>
        <p:spPr bwMode="auto">
          <a:xfrm>
            <a:off x="1857375" y="2057400"/>
            <a:ext cx="482600" cy="51752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4105" name="Picture 17" descr="xfel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63" y="-82550"/>
            <a:ext cx="12144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Image 9" descr="cryhola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2238375"/>
            <a:ext cx="27368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2" descr="DSC01290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6443663" y="2238375"/>
            <a:ext cx="21050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6516688" y="3822700"/>
            <a:ext cx="2124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i="1" dirty="0"/>
              <a:t>BPM integrated in CRYHOLAB</a:t>
            </a:r>
            <a:r>
              <a:rPr lang="en-US" sz="1050" i="1" dirty="0">
                <a:solidFill>
                  <a:schemeClr val="accent6"/>
                </a:solidFill>
              </a:rPr>
              <a:t>. </a:t>
            </a:r>
            <a:endParaRPr lang="fr-FR" sz="1050" dirty="0">
              <a:solidFill>
                <a:schemeClr val="accent6"/>
              </a:solidFill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2987675" y="1014413"/>
          <a:ext cx="4320479" cy="1173480"/>
        </p:xfrm>
        <a:graphic>
          <a:graphicData uri="http://schemas.openxmlformats.org/drawingml/2006/table">
            <a:tbl>
              <a:tblPr/>
              <a:tblGrid>
                <a:gridCol w="934410"/>
                <a:gridCol w="1168012"/>
                <a:gridCol w="1168012"/>
                <a:gridCol w="1050045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1100" i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i="1" kern="80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Frequency (MHz)</a:t>
                      </a:r>
                      <a:endParaRPr lang="fr-FR" sz="1100" i="1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602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i="1" kern="800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Measured</a:t>
                      </a:r>
                      <a:r>
                        <a:rPr lang="en-GB" sz="1100" i="1" kern="800" baseline="0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i</a:t>
                      </a:r>
                      <a:r>
                        <a:rPr lang="en-GB" sz="1100" i="1" kern="800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en-GB" sz="1100" i="1" kern="800" dirty="0" err="1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Cryholab</a:t>
                      </a:r>
                      <a:r>
                        <a:rPr lang="en-GB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at 300 K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i="1" kern="80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Estimated at 6 K</a:t>
                      </a:r>
                      <a:endParaRPr lang="fr-FR" sz="1100" i="1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i="1" kern="800" dirty="0" smtClean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Measured in </a:t>
                      </a:r>
                      <a:r>
                        <a:rPr lang="en-GB" sz="1100" i="1" kern="800" dirty="0" err="1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Cryholab</a:t>
                      </a:r>
                      <a:r>
                        <a:rPr lang="en-GB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at 6 K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b="1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Monopole mode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1254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1257.7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1257.2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"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b="1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Dipole mode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1720.6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1725.8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600"/>
                        </a:spcAft>
                      </a:pPr>
                      <a:r>
                        <a:rPr lang="en-US" sz="1100" i="1" kern="800" dirty="0">
                          <a:solidFill>
                            <a:srgbClr val="0000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1727.7</a:t>
                      </a:r>
                      <a:endParaRPr lang="fr-FR" sz="1100" i="1" dirty="0">
                        <a:solidFill>
                          <a:srgbClr val="0000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33" name="ZoneTexte 3"/>
          <p:cNvSpPr txBox="1">
            <a:spLocks noChangeArrowheads="1"/>
          </p:cNvSpPr>
          <p:nvPr/>
        </p:nvSpPr>
        <p:spPr bwMode="auto">
          <a:xfrm>
            <a:off x="4284663" y="4038600"/>
            <a:ext cx="1008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 dirty="0" err="1" smtClean="0"/>
              <a:t>CryHoLab</a:t>
            </a:r>
            <a:endParaRPr lang="fr-FR" sz="1200" b="1" dirty="0"/>
          </a:p>
        </p:txBody>
      </p:sp>
      <p:sp>
        <p:nvSpPr>
          <p:cNvPr id="4134" name="Rectangle 6"/>
          <p:cNvSpPr>
            <a:spLocks noChangeArrowheads="1"/>
          </p:cNvSpPr>
          <p:nvPr/>
        </p:nvSpPr>
        <p:spPr bwMode="auto">
          <a:xfrm>
            <a:off x="2268538" y="6053138"/>
            <a:ext cx="50403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1100" b="1" i="1">
                <a:latin typeface="Calibri" pitchFamily="34" charset="0"/>
                <a:ea typeface="Times New Roman" pitchFamily="18" charset="0"/>
                <a:cs typeface="Arial" charset="0"/>
              </a:rPr>
              <a:t>Reflection and transmission measurements</a:t>
            </a:r>
            <a:endParaRPr lang="en-US" altLang="zh-CN" b="1">
              <a:ea typeface="Times New Roman" pitchFamily="18" charset="0"/>
              <a:cs typeface="Arial" charset="0"/>
            </a:endParaRPr>
          </a:p>
        </p:txBody>
      </p:sp>
      <p:pic>
        <p:nvPicPr>
          <p:cNvPr id="4135" name="Image 18" descr="DSC01497.JPG"/>
          <p:cNvPicPr>
            <a:picLocks noChangeAspect="1"/>
          </p:cNvPicPr>
          <p:nvPr/>
        </p:nvPicPr>
        <p:blipFill>
          <a:blip r:embed="rId7" cstate="print"/>
          <a:srcRect l="4326" t="5901"/>
          <a:stretch>
            <a:fillRect/>
          </a:stretch>
        </p:blipFill>
        <p:spPr bwMode="auto">
          <a:xfrm>
            <a:off x="2195513" y="4303713"/>
            <a:ext cx="24114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6" name="Image 19" descr="SCREN021.GIF"/>
          <p:cNvPicPr>
            <a:picLocks noChangeAspect="1"/>
          </p:cNvPicPr>
          <p:nvPr/>
        </p:nvPicPr>
        <p:blipFill>
          <a:blip r:embed="rId8" cstate="print"/>
          <a:srcRect l="388" t="5901" r="20470" b="5901"/>
          <a:stretch>
            <a:fillRect/>
          </a:stretch>
        </p:blipFill>
        <p:spPr bwMode="auto">
          <a:xfrm>
            <a:off x="5219700" y="4254500"/>
            <a:ext cx="22320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153400" cy="512763"/>
          </a:xfrm>
        </p:spPr>
        <p:txBody>
          <a:bodyPr/>
          <a:lstStyle/>
          <a:p>
            <a:r>
              <a:rPr lang="fr-FR">
                <a:solidFill>
                  <a:srgbClr val="5F5F5F"/>
                </a:solidFill>
              </a:rPr>
              <a:t>Conclusion </a:t>
            </a:r>
            <a:r>
              <a:rPr lang="fr-FR"/>
              <a:t> </a:t>
            </a:r>
            <a:endParaRPr lang="en-US"/>
          </a:p>
        </p:txBody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561" y="609745"/>
            <a:ext cx="8316912" cy="5475287"/>
          </a:xfrm>
        </p:spPr>
        <p:txBody>
          <a:bodyPr/>
          <a:lstStyle/>
          <a:p>
            <a:pPr marL="355600" indent="-355600">
              <a:lnSpc>
                <a:spcPct val="95000"/>
              </a:lnSpc>
              <a:spcBef>
                <a:spcPct val="45000"/>
              </a:spcBef>
              <a:spcAft>
                <a:spcPct val="15000"/>
              </a:spcAft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 err="1" smtClean="0">
                <a:solidFill>
                  <a:srgbClr val="5F5F5F"/>
                </a:solidFill>
              </a:rPr>
              <a:t>Irfu</a:t>
            </a:r>
            <a:r>
              <a:rPr lang="en-US" sz="2400" dirty="0" smtClean="0">
                <a:solidFill>
                  <a:srgbClr val="5F5F5F"/>
                </a:solidFill>
              </a:rPr>
              <a:t> SCRF Accelerator activities have a clear and busy roadmap up to 2018 with heavyweight Spiral 2, XFEL, IFMIF and soon ESS.</a:t>
            </a:r>
          </a:p>
          <a:p>
            <a:pPr marL="355600" indent="-355600">
              <a:lnSpc>
                <a:spcPct val="95000"/>
              </a:lnSpc>
              <a:spcBef>
                <a:spcPct val="45000"/>
              </a:spcBef>
              <a:spcAft>
                <a:spcPct val="15000"/>
              </a:spcAft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 smtClean="0"/>
              <a:t>Accelerator R&amp;D (SPL, VEP, </a:t>
            </a:r>
            <a:r>
              <a:rPr lang="en-US" sz="2400" dirty="0" err="1" smtClean="0"/>
              <a:t>HiGrade</a:t>
            </a:r>
            <a:r>
              <a:rPr lang="en-US" sz="2400" dirty="0" smtClean="0"/>
              <a:t>) is supported by European </a:t>
            </a:r>
            <a:r>
              <a:rPr lang="en-US" sz="2400" dirty="0" smtClean="0">
                <a:solidFill>
                  <a:srgbClr val="5F5F5F"/>
                </a:solidFill>
              </a:rPr>
              <a:t>programs.</a:t>
            </a:r>
          </a:p>
          <a:p>
            <a:pPr marL="355600" indent="-355600">
              <a:lnSpc>
                <a:spcPct val="95000"/>
              </a:lnSpc>
              <a:spcBef>
                <a:spcPct val="45000"/>
              </a:spcBef>
              <a:spcAft>
                <a:spcPct val="15000"/>
              </a:spcAft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 smtClean="0"/>
              <a:t>Thin film and multilayer research for SC cavities is applying for national funding (ANR).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620713"/>
            <a:ext cx="9017000" cy="5164137"/>
          </a:xfrm>
          <a:prstGeom prst="rect">
            <a:avLst/>
          </a:prstGeom>
          <a:noFill/>
        </p:spPr>
      </p:pic>
      <p:sp>
        <p:nvSpPr>
          <p:cNvPr id="41987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 smtClean="0"/>
              <a:t>Irfu’s</a:t>
            </a:r>
            <a:r>
              <a:rPr lang="en-GB" b="1" dirty="0" smtClean="0"/>
              <a:t> SCRF Roadmap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6364" y="5805488"/>
            <a:ext cx="8630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smtClean="0">
                <a:solidFill>
                  <a:schemeClr val="tx1"/>
                </a:solidFill>
                <a:latin typeface="+mn-lt"/>
              </a:rPr>
              <a:t>+  SPL Cavities (</a:t>
            </a:r>
            <a:r>
              <a:rPr lang="en-GB" sz="1800" smtClean="0">
                <a:solidFill>
                  <a:schemeClr val="tx1"/>
                </a:solidFill>
              </a:rPr>
              <a:t>EuCARD)</a:t>
            </a:r>
            <a:endParaRPr lang="en-GB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19818" y="3469408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</a:rPr>
              <a:t>cf. </a:t>
            </a:r>
            <a:r>
              <a:rPr lang="fr-FR" sz="2000" dirty="0" err="1" smtClean="0">
                <a:solidFill>
                  <a:srgbClr val="0070C0"/>
                </a:solidFill>
              </a:rPr>
              <a:t>C.Madec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19818" y="4028208"/>
            <a:ext cx="173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</a:rPr>
              <a:t>cf. G. </a:t>
            </a:r>
            <a:r>
              <a:rPr lang="fr-FR" sz="2000" dirty="0" err="1" smtClean="0">
                <a:solidFill>
                  <a:srgbClr val="0070C0"/>
                </a:solidFill>
              </a:rPr>
              <a:t>Devanz</a:t>
            </a: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19818" y="4637808"/>
            <a:ext cx="1393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</a:rPr>
              <a:t>cf. </a:t>
            </a:r>
            <a:r>
              <a:rPr lang="fr-FR" sz="2000" dirty="0" err="1" smtClean="0">
                <a:solidFill>
                  <a:srgbClr val="0070C0"/>
                </a:solidFill>
              </a:rPr>
              <a:t>F.Orsini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06600" y="1054100"/>
            <a:ext cx="6190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H+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2006600" y="1536700"/>
            <a:ext cx="6190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D+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1663700" y="2171700"/>
            <a:ext cx="11464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H+,D+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1676400" y="2755900"/>
            <a:ext cx="11464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H+,D+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2019300" y="4051300"/>
            <a:ext cx="6190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H+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2032000" y="4572000"/>
            <a:ext cx="6190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D+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2235200" y="3378200"/>
            <a:ext cx="5004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−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03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9" name="Connecteur droit avec flèche 8"/>
          <p:cNvCxnSpPr/>
          <p:nvPr/>
        </p:nvCxnSpPr>
        <p:spPr bwMode="auto">
          <a:xfrm rot="16200000">
            <a:off x="5384587" y="2806271"/>
            <a:ext cx="4644000" cy="121"/>
          </a:xfrm>
          <a:prstGeom prst="straightConnector1">
            <a:avLst/>
          </a:prstGeom>
          <a:noFill/>
          <a:ln w="25400" cap="flat" cmpd="sng" algn="ctr">
            <a:solidFill>
              <a:srgbClr val="FF33CC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781537" y="851878"/>
            <a:ext cx="17636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33CC"/>
                </a:solidFill>
              </a:rPr>
              <a:t>14 000 m</a:t>
            </a:r>
            <a:r>
              <a:rPr lang="en-GB" baseline="30000" dirty="0" smtClean="0">
                <a:solidFill>
                  <a:srgbClr val="FF33CC"/>
                </a:solidFill>
              </a:rPr>
              <a:t>2</a:t>
            </a:r>
            <a:endParaRPr lang="en-GB" baseline="30000" dirty="0">
              <a:solidFill>
                <a:srgbClr val="FF33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7662" y="1789723"/>
            <a:ext cx="1765227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                 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 rot="5400000">
            <a:off x="7330857" y="3204331"/>
            <a:ext cx="11128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33CC"/>
                </a:solidFill>
              </a:rPr>
              <a:t>100 m</a:t>
            </a:r>
            <a:endParaRPr lang="en-GB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Industrialisation of XFEL Cryomodule Assembly</a:t>
            </a:r>
            <a:endParaRPr lang="fr-FR" smtClean="0"/>
          </a:p>
        </p:txBody>
      </p:sp>
      <p:sp>
        <p:nvSpPr>
          <p:cNvPr id="6147" name="Espace réservé de la date 4"/>
          <p:cNvSpPr>
            <a:spLocks noGrp="1"/>
          </p:cNvSpPr>
          <p:nvPr>
            <p:ph type="dt" sz="quarter" idx="4294967295"/>
          </p:nvPr>
        </p:nvSpPr>
        <p:spPr>
          <a:xfrm>
            <a:off x="0" y="6642100"/>
            <a:ext cx="971550" cy="2159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/>
              <a:t>16 December2010</a:t>
            </a:r>
          </a:p>
        </p:txBody>
      </p:sp>
      <p:sp>
        <p:nvSpPr>
          <p:cNvPr id="6148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759825" y="6642100"/>
            <a:ext cx="384175" cy="215900"/>
          </a:xfrm>
          <a:prstGeom prst="rect">
            <a:avLst/>
          </a:prstGeom>
          <a:noFill/>
        </p:spPr>
        <p:txBody>
          <a:bodyPr/>
          <a:lstStyle/>
          <a:p>
            <a:fld id="{19DA1F98-3951-4D11-9BA5-1E3B6BCA7D98}" type="slidenum">
              <a:rPr lang="fr-FR" smtClean="0"/>
              <a:pPr/>
              <a:t>5</a:t>
            </a:fld>
            <a:endParaRPr lang="fr-FR" smtClean="0"/>
          </a:p>
        </p:txBody>
      </p:sp>
      <p:pic>
        <p:nvPicPr>
          <p:cNvPr id="6149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200" y="508000"/>
            <a:ext cx="76962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16877" y="2806262"/>
            <a:ext cx="191202" cy="61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2355850" y="1108075"/>
            <a:ext cx="1823769" cy="46166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0" dirty="0" smtClean="0"/>
              <a:t>Village </a:t>
            </a:r>
            <a:r>
              <a:rPr lang="fr-FR" sz="2400" b="0" dirty="0" err="1" smtClean="0"/>
              <a:t>XFel</a:t>
            </a:r>
            <a:endParaRPr lang="fr-FR" sz="2400" b="0" dirty="0"/>
          </a:p>
        </p:txBody>
      </p:sp>
      <p:sp>
        <p:nvSpPr>
          <p:cNvPr id="6152" name="Rectangle 32"/>
          <p:cNvSpPr>
            <a:spLocks noChangeArrowheads="1"/>
          </p:cNvSpPr>
          <p:nvPr/>
        </p:nvSpPr>
        <p:spPr bwMode="auto">
          <a:xfrm>
            <a:off x="6908800" y="2260600"/>
            <a:ext cx="220663" cy="838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chemeClr val="bg1"/>
                </a:solidFill>
              </a:rPr>
              <a:t>2</a:t>
            </a:r>
          </a:p>
          <a:p>
            <a:pPr algn="ctr"/>
            <a:endParaRPr lang="en-GB" sz="1800" b="0">
              <a:solidFill>
                <a:schemeClr val="bg1"/>
              </a:solidFill>
            </a:endParaRPr>
          </a:p>
          <a:p>
            <a:pPr algn="ctr"/>
            <a:r>
              <a:rPr lang="en-GB" sz="1800" b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53" name="Rectangle 33"/>
          <p:cNvSpPr>
            <a:spLocks noChangeArrowheads="1"/>
          </p:cNvSpPr>
          <p:nvPr/>
        </p:nvSpPr>
        <p:spPr bwMode="auto">
          <a:xfrm>
            <a:off x="6316663" y="1803400"/>
            <a:ext cx="835025" cy="384175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154" name="Rectangle 34"/>
          <p:cNvSpPr>
            <a:spLocks noChangeArrowheads="1"/>
          </p:cNvSpPr>
          <p:nvPr/>
        </p:nvSpPr>
        <p:spPr bwMode="auto">
          <a:xfrm>
            <a:off x="5156200" y="1879600"/>
            <a:ext cx="473075" cy="7620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155" name="Rectangle 35"/>
          <p:cNvSpPr>
            <a:spLocks noChangeArrowheads="1"/>
          </p:cNvSpPr>
          <p:nvPr/>
        </p:nvSpPr>
        <p:spPr bwMode="auto">
          <a:xfrm>
            <a:off x="4516438" y="2692400"/>
            <a:ext cx="1096962" cy="2159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3366"/>
                </a:solidFill>
              </a:rPr>
              <a:t>5</a:t>
            </a:r>
          </a:p>
        </p:txBody>
      </p:sp>
      <p:sp>
        <p:nvSpPr>
          <p:cNvPr id="6156" name="Text Box 36"/>
          <p:cNvSpPr txBox="1">
            <a:spLocks noChangeArrowheads="1"/>
          </p:cNvSpPr>
          <p:nvPr/>
        </p:nvSpPr>
        <p:spPr bwMode="auto">
          <a:xfrm>
            <a:off x="7253288" y="1755775"/>
            <a:ext cx="1676400" cy="530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 dirty="0" smtClean="0">
                <a:solidFill>
                  <a:srgbClr val="008000"/>
                </a:solidFill>
              </a:rPr>
              <a:t>Bât. </a:t>
            </a:r>
            <a:r>
              <a:rPr lang="fr-FR" sz="1400" b="0" dirty="0">
                <a:solidFill>
                  <a:srgbClr val="008000"/>
                </a:solidFill>
              </a:rPr>
              <a:t>124 </a:t>
            </a:r>
            <a:r>
              <a:rPr lang="fr-FR" sz="1400" b="0" dirty="0" smtClean="0">
                <a:solidFill>
                  <a:srgbClr val="008000"/>
                </a:solidFill>
              </a:rPr>
              <a:t>Nord</a:t>
            </a:r>
            <a:endParaRPr lang="fr-FR" sz="1400" b="0" dirty="0">
              <a:solidFill>
                <a:srgbClr val="008000"/>
              </a:solidFill>
            </a:endParaRPr>
          </a:p>
          <a:p>
            <a:pPr algn="ctr"/>
            <a:r>
              <a:rPr lang="fr-FR" sz="1400" b="0" dirty="0">
                <a:solidFill>
                  <a:srgbClr val="008000"/>
                </a:solidFill>
              </a:rPr>
              <a:t>25x15 m²</a:t>
            </a:r>
          </a:p>
        </p:txBody>
      </p:sp>
      <p:sp>
        <p:nvSpPr>
          <p:cNvPr id="6157" name="Text Box 37"/>
          <p:cNvSpPr txBox="1">
            <a:spLocks noChangeArrowheads="1"/>
          </p:cNvSpPr>
          <p:nvPr/>
        </p:nvSpPr>
        <p:spPr bwMode="auto">
          <a:xfrm>
            <a:off x="2716213" y="2619375"/>
            <a:ext cx="1584325" cy="530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 dirty="0" smtClean="0">
                <a:solidFill>
                  <a:srgbClr val="008000"/>
                </a:solidFill>
              </a:rPr>
              <a:t>Bât. </a:t>
            </a:r>
            <a:r>
              <a:rPr lang="fr-FR" sz="1400" b="0" dirty="0">
                <a:solidFill>
                  <a:srgbClr val="008000"/>
                </a:solidFill>
              </a:rPr>
              <a:t>126 </a:t>
            </a:r>
            <a:r>
              <a:rPr lang="fr-FR" sz="1400" b="0" dirty="0" smtClean="0">
                <a:solidFill>
                  <a:srgbClr val="008000"/>
                </a:solidFill>
              </a:rPr>
              <a:t>Nord</a:t>
            </a:r>
            <a:endParaRPr lang="fr-FR" sz="1400" b="0" dirty="0">
              <a:solidFill>
                <a:srgbClr val="008000"/>
              </a:solidFill>
            </a:endParaRPr>
          </a:p>
          <a:p>
            <a:pPr algn="ctr"/>
            <a:r>
              <a:rPr lang="fr-FR" sz="1400" b="0" dirty="0">
                <a:solidFill>
                  <a:srgbClr val="008000"/>
                </a:solidFill>
              </a:rPr>
              <a:t>40x11 m²</a:t>
            </a:r>
          </a:p>
        </p:txBody>
      </p:sp>
      <p:sp>
        <p:nvSpPr>
          <p:cNvPr id="6158" name="Rectangle 38"/>
          <p:cNvSpPr>
            <a:spLocks noChangeArrowheads="1"/>
          </p:cNvSpPr>
          <p:nvPr/>
        </p:nvSpPr>
        <p:spPr bwMode="auto">
          <a:xfrm>
            <a:off x="4546600" y="1879600"/>
            <a:ext cx="533400" cy="7620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159" name="Text Box 39"/>
          <p:cNvSpPr txBox="1">
            <a:spLocks noChangeArrowheads="1"/>
          </p:cNvSpPr>
          <p:nvPr/>
        </p:nvSpPr>
        <p:spPr bwMode="auto">
          <a:xfrm>
            <a:off x="4156075" y="3411538"/>
            <a:ext cx="1512888" cy="5302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 dirty="0" smtClean="0">
                <a:solidFill>
                  <a:srgbClr val="008000"/>
                </a:solidFill>
              </a:rPr>
              <a:t>Bât.126 Sud </a:t>
            </a:r>
            <a:r>
              <a:rPr lang="fr-FR" sz="1400" b="0" dirty="0">
                <a:solidFill>
                  <a:srgbClr val="008000"/>
                </a:solidFill>
              </a:rPr>
              <a:t>30x17 m²</a:t>
            </a:r>
          </a:p>
        </p:txBody>
      </p:sp>
      <p:sp>
        <p:nvSpPr>
          <p:cNvPr id="6160" name="Rectangle 40"/>
          <p:cNvSpPr>
            <a:spLocks noChangeArrowheads="1"/>
          </p:cNvSpPr>
          <p:nvPr/>
        </p:nvSpPr>
        <p:spPr bwMode="auto">
          <a:xfrm>
            <a:off x="5689600" y="3175000"/>
            <a:ext cx="411163" cy="7620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3366"/>
                </a:solidFill>
              </a:rPr>
              <a:t>8</a:t>
            </a:r>
          </a:p>
        </p:txBody>
      </p:sp>
      <p:sp>
        <p:nvSpPr>
          <p:cNvPr id="6161" name="Rectangle 41"/>
          <p:cNvSpPr>
            <a:spLocks noChangeArrowheads="1"/>
          </p:cNvSpPr>
          <p:nvPr/>
        </p:nvSpPr>
        <p:spPr bwMode="auto">
          <a:xfrm>
            <a:off x="6781800" y="2730500"/>
            <a:ext cx="114300" cy="3683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b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162" name="Rectangle 42"/>
          <p:cNvSpPr>
            <a:spLocks noChangeArrowheads="1"/>
          </p:cNvSpPr>
          <p:nvPr/>
        </p:nvSpPr>
        <p:spPr bwMode="auto">
          <a:xfrm>
            <a:off x="3175000" y="1498600"/>
            <a:ext cx="76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63" name="Rectangle 43"/>
          <p:cNvSpPr>
            <a:spLocks noChangeArrowheads="1"/>
          </p:cNvSpPr>
          <p:nvPr/>
        </p:nvSpPr>
        <p:spPr bwMode="auto">
          <a:xfrm>
            <a:off x="3175000" y="1498600"/>
            <a:ext cx="83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64" name="Rectangle 44"/>
          <p:cNvSpPr>
            <a:spLocks noChangeArrowheads="1"/>
          </p:cNvSpPr>
          <p:nvPr/>
        </p:nvSpPr>
        <p:spPr bwMode="auto">
          <a:xfrm>
            <a:off x="5689600" y="1879600"/>
            <a:ext cx="609600" cy="114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6165" name="Text Box 45"/>
          <p:cNvSpPr txBox="1">
            <a:spLocks noChangeArrowheads="1"/>
          </p:cNvSpPr>
          <p:nvPr/>
        </p:nvSpPr>
        <p:spPr bwMode="auto">
          <a:xfrm>
            <a:off x="5613400" y="2108200"/>
            <a:ext cx="76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800" b="0" dirty="0" smtClean="0">
                <a:solidFill>
                  <a:schemeClr val="bg1"/>
                </a:solidFill>
              </a:rPr>
              <a:t>Cour </a:t>
            </a:r>
            <a:r>
              <a:rPr lang="fr-FR" sz="1800" b="0" dirty="0">
                <a:solidFill>
                  <a:schemeClr val="bg1"/>
                </a:solidFill>
              </a:rPr>
              <a:t>MA</a:t>
            </a:r>
          </a:p>
        </p:txBody>
      </p:sp>
      <p:sp>
        <p:nvSpPr>
          <p:cNvPr id="6166" name="Rectangle 49"/>
          <p:cNvSpPr>
            <a:spLocks noChangeArrowheads="1"/>
          </p:cNvSpPr>
          <p:nvPr/>
        </p:nvSpPr>
        <p:spPr bwMode="auto">
          <a:xfrm>
            <a:off x="6100763" y="3556000"/>
            <a:ext cx="152400" cy="3048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>
              <a:solidFill>
                <a:srgbClr val="003366"/>
              </a:solidFill>
            </a:endParaRPr>
          </a:p>
        </p:txBody>
      </p:sp>
      <p:sp>
        <p:nvSpPr>
          <p:cNvPr id="6167" name="Text Box 50"/>
          <p:cNvSpPr txBox="1">
            <a:spLocks noChangeArrowheads="1"/>
          </p:cNvSpPr>
          <p:nvPr/>
        </p:nvSpPr>
        <p:spPr bwMode="auto">
          <a:xfrm>
            <a:off x="5956300" y="35560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b="0">
                <a:solidFill>
                  <a:srgbClr val="003366"/>
                </a:solidFill>
              </a:rPr>
              <a:t>6b</a:t>
            </a:r>
          </a:p>
        </p:txBody>
      </p:sp>
      <p:sp>
        <p:nvSpPr>
          <p:cNvPr id="616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4450"/>
            <a:ext cx="6840537" cy="431800"/>
          </a:xfrm>
        </p:spPr>
        <p:txBody>
          <a:bodyPr/>
          <a:lstStyle/>
          <a:p>
            <a:pPr algn="ctr"/>
            <a:r>
              <a:rPr lang="fr-FR" b="1" dirty="0" err="1" smtClean="0">
                <a:solidFill>
                  <a:srgbClr val="DA8700"/>
                </a:solidFill>
              </a:rPr>
              <a:t>Assembly</a:t>
            </a:r>
            <a:r>
              <a:rPr lang="fr-FR" b="1" dirty="0" smtClean="0">
                <a:solidFill>
                  <a:srgbClr val="DA8700"/>
                </a:solidFill>
              </a:rPr>
              <a:t> Buildings</a:t>
            </a:r>
          </a:p>
        </p:txBody>
      </p:sp>
      <p:sp>
        <p:nvSpPr>
          <p:cNvPr id="6169" name="Text Box 5"/>
          <p:cNvSpPr txBox="1">
            <a:spLocks noChangeArrowheads="1"/>
          </p:cNvSpPr>
          <p:nvPr/>
        </p:nvSpPr>
        <p:spPr bwMode="auto">
          <a:xfrm>
            <a:off x="1365250" y="6249988"/>
            <a:ext cx="1449388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b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fr-FR" sz="1800" b="0">
                <a:latin typeface="Times New Roman" pitchFamily="18" charset="0"/>
              </a:rPr>
              <a:t>GoogleMap</a:t>
            </a:r>
          </a:p>
        </p:txBody>
      </p:sp>
      <p:sp>
        <p:nvSpPr>
          <p:cNvPr id="6170" name="Text Box 6"/>
          <p:cNvSpPr txBox="1">
            <a:spLocks noChangeArrowheads="1"/>
          </p:cNvSpPr>
          <p:nvPr/>
        </p:nvSpPr>
        <p:spPr bwMode="auto">
          <a:xfrm>
            <a:off x="133350" y="1739900"/>
            <a:ext cx="1281113" cy="830997"/>
          </a:xfrm>
          <a:prstGeom prst="rect">
            <a:avLst/>
          </a:prstGeom>
          <a:solidFill>
            <a:schemeClr val="accent2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 dirty="0" smtClean="0">
                <a:latin typeface="Times New Roman" pitchFamily="18" charset="0"/>
              </a:rPr>
              <a:t>Clean </a:t>
            </a:r>
            <a:r>
              <a:rPr lang="fr-FR" sz="2400" b="0" dirty="0" err="1" smtClean="0">
                <a:latin typeface="Times New Roman" pitchFamily="18" charset="0"/>
              </a:rPr>
              <a:t>Romm</a:t>
            </a:r>
            <a:endParaRPr lang="fr-FR" sz="2400" b="0" dirty="0">
              <a:latin typeface="Times New Roman" pitchFamily="18" charset="0"/>
            </a:endParaRPr>
          </a:p>
        </p:txBody>
      </p:sp>
      <p:sp>
        <p:nvSpPr>
          <p:cNvPr id="6171" name="Text Box 7"/>
          <p:cNvSpPr txBox="1">
            <a:spLocks noChangeArrowheads="1"/>
          </p:cNvSpPr>
          <p:nvPr/>
        </p:nvSpPr>
        <p:spPr bwMode="auto">
          <a:xfrm>
            <a:off x="153988" y="2700338"/>
            <a:ext cx="1624012" cy="830997"/>
          </a:xfrm>
          <a:prstGeom prst="rect">
            <a:avLst/>
          </a:prstGeom>
          <a:solidFill>
            <a:srgbClr val="008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 dirty="0" err="1" smtClean="0">
                <a:latin typeface="Times New Roman" pitchFamily="18" charset="0"/>
              </a:rPr>
              <a:t>Assembly</a:t>
            </a:r>
            <a:r>
              <a:rPr lang="fr-FR" sz="2400" b="0" dirty="0" smtClean="0">
                <a:latin typeface="Times New Roman" pitchFamily="18" charset="0"/>
              </a:rPr>
              <a:t> Halls </a:t>
            </a:r>
            <a:endParaRPr lang="fr-FR" sz="2400" b="0" dirty="0">
              <a:latin typeface="Times New Roman" pitchFamily="18" charset="0"/>
            </a:endParaRPr>
          </a:p>
        </p:txBody>
      </p:sp>
      <p:sp>
        <p:nvSpPr>
          <p:cNvPr id="6172" name="Text Box 8"/>
          <p:cNvSpPr txBox="1">
            <a:spLocks noChangeArrowheads="1"/>
          </p:cNvSpPr>
          <p:nvPr/>
        </p:nvSpPr>
        <p:spPr bwMode="auto">
          <a:xfrm>
            <a:off x="101600" y="3675063"/>
            <a:ext cx="1728788" cy="830997"/>
          </a:xfrm>
          <a:prstGeom prst="rect">
            <a:avLst/>
          </a:prstGeom>
          <a:solidFill>
            <a:srgbClr val="FF0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 dirty="0" smtClean="0">
                <a:latin typeface="Times New Roman" pitchFamily="18" charset="0"/>
              </a:rPr>
              <a:t>Offices </a:t>
            </a:r>
            <a:r>
              <a:rPr lang="fr-FR" sz="2400" b="0" dirty="0" err="1" smtClean="0">
                <a:latin typeface="Times New Roman" pitchFamily="18" charset="0"/>
              </a:rPr>
              <a:t>Warehouse</a:t>
            </a:r>
            <a:endParaRPr lang="fr-FR" sz="2400" b="0" dirty="0">
              <a:latin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2795448">
            <a:off x="7592615" y="562571"/>
            <a:ext cx="191520" cy="62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557803">
            <a:off x="5861245" y="1549998"/>
            <a:ext cx="191112" cy="61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Industrialisation of XFEL Cryomodule Assembly</a:t>
            </a:r>
          </a:p>
        </p:txBody>
      </p:sp>
      <p:sp>
        <p:nvSpPr>
          <p:cNvPr id="18435" name="Espace réservé de la date 4"/>
          <p:cNvSpPr>
            <a:spLocks noGrp="1"/>
          </p:cNvSpPr>
          <p:nvPr>
            <p:ph type="dt" sz="quarter" idx="4294967295"/>
          </p:nvPr>
        </p:nvSpPr>
        <p:spPr>
          <a:xfrm>
            <a:off x="0" y="6642100"/>
            <a:ext cx="971550" cy="2159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/>
              <a:t>16 December2010</a:t>
            </a:r>
          </a:p>
        </p:txBody>
      </p:sp>
      <p:sp>
        <p:nvSpPr>
          <p:cNvPr id="1843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759825" y="6642100"/>
            <a:ext cx="384175" cy="215900"/>
          </a:xfrm>
          <a:prstGeom prst="rect">
            <a:avLst/>
          </a:prstGeom>
          <a:noFill/>
        </p:spPr>
        <p:txBody>
          <a:bodyPr/>
          <a:lstStyle/>
          <a:p>
            <a:fld id="{795FA81E-B59A-4B08-9A50-2AA1ADC9E644}" type="slidenum">
              <a:rPr lang="fr-FR" smtClean="0"/>
              <a:pPr/>
              <a:t>6</a:t>
            </a:fld>
            <a:endParaRPr lang="fr-FR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 l="311" t="13637"/>
          <a:stretch>
            <a:fillRect/>
          </a:stretch>
        </p:blipFill>
        <p:spPr bwMode="auto">
          <a:xfrm>
            <a:off x="565150" y="1336675"/>
            <a:ext cx="8440738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Oval 3"/>
          <p:cNvSpPr>
            <a:spLocks noChangeArrowheads="1"/>
          </p:cNvSpPr>
          <p:nvPr/>
        </p:nvSpPr>
        <p:spPr bwMode="auto">
          <a:xfrm>
            <a:off x="7600950" y="3513643"/>
            <a:ext cx="1435100" cy="389513"/>
          </a:xfrm>
          <a:prstGeom prst="ellipse">
            <a:avLst/>
          </a:prstGeom>
          <a:solidFill>
            <a:srgbClr val="00CCFF">
              <a:alpha val="50195"/>
            </a:srgb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8439" name="AutoShape 4"/>
          <p:cNvSpPr>
            <a:spLocks/>
          </p:cNvSpPr>
          <p:nvPr/>
        </p:nvSpPr>
        <p:spPr bwMode="auto">
          <a:xfrm>
            <a:off x="6299200" y="4960938"/>
            <a:ext cx="1800225" cy="841375"/>
          </a:xfrm>
          <a:prstGeom prst="borderCallout2">
            <a:avLst>
              <a:gd name="adj1" fmla="val 13583"/>
              <a:gd name="adj2" fmla="val 104231"/>
              <a:gd name="adj3" fmla="val 13583"/>
              <a:gd name="adj4" fmla="val 117546"/>
              <a:gd name="adj5" fmla="val -72264"/>
              <a:gd name="adj6" fmla="val 130866"/>
            </a:avLst>
          </a:prstGeom>
          <a:solidFill>
            <a:srgbClr val="00CCFF">
              <a:alpha val="50195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400" smtClean="0"/>
              <a:t>Coupler cold part assembly </a:t>
            </a:r>
          </a:p>
          <a:p>
            <a:pPr algn="ctr"/>
            <a:r>
              <a:rPr lang="fr-FR" sz="1400" smtClean="0"/>
              <a:t>(8 cavities / week)</a:t>
            </a:r>
            <a:endParaRPr lang="fr-FR" sz="1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6163" y="727075"/>
            <a:ext cx="3868737" cy="1841104"/>
            <a:chOff x="3312" y="614"/>
            <a:chExt cx="2640" cy="1245"/>
          </a:xfrm>
        </p:grpSpPr>
        <p:sp>
          <p:nvSpPr>
            <p:cNvPr id="18455" name="Oval 6"/>
            <p:cNvSpPr>
              <a:spLocks noChangeArrowheads="1"/>
            </p:cNvSpPr>
            <p:nvPr/>
          </p:nvSpPr>
          <p:spPr bwMode="auto">
            <a:xfrm>
              <a:off x="3312" y="1596"/>
              <a:ext cx="177" cy="263"/>
            </a:xfrm>
            <a:prstGeom prst="ellipse">
              <a:avLst/>
            </a:prstGeom>
            <a:solidFill>
              <a:srgbClr val="00CCFF">
                <a:alpha val="50195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18456" name="AutoShape 7"/>
            <p:cNvSpPr>
              <a:spLocks/>
            </p:cNvSpPr>
            <p:nvPr/>
          </p:nvSpPr>
          <p:spPr bwMode="auto">
            <a:xfrm>
              <a:off x="4693" y="614"/>
              <a:ext cx="1259" cy="384"/>
            </a:xfrm>
            <a:prstGeom prst="borderCallout2">
              <a:avLst>
                <a:gd name="adj1" fmla="val 18750"/>
                <a:gd name="adj2" fmla="val -3815"/>
                <a:gd name="adj3" fmla="val 18750"/>
                <a:gd name="adj4" fmla="val -18426"/>
                <a:gd name="adj5" fmla="val 218750"/>
                <a:gd name="adj6" fmla="val -33597"/>
              </a:avLst>
            </a:prstGeom>
            <a:solidFill>
              <a:srgbClr val="00CCFF">
                <a:alpha val="50195"/>
              </a:srgbClr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fr-FR" sz="1400" smtClean="0"/>
                <a:t>Cavity string assembly</a:t>
              </a:r>
            </a:p>
            <a:p>
              <a:pPr algn="ctr"/>
              <a:r>
                <a:rPr lang="fr-FR" sz="1400" smtClean="0"/>
                <a:t>(1 string / week)</a:t>
              </a:r>
              <a:endParaRPr lang="fr-FR" sz="1400"/>
            </a:p>
          </p:txBody>
        </p:sp>
      </p:grpSp>
      <p:sp>
        <p:nvSpPr>
          <p:cNvPr id="18441" name="Oval 8"/>
          <p:cNvSpPr>
            <a:spLocks noChangeArrowheads="1"/>
          </p:cNvSpPr>
          <p:nvPr/>
        </p:nvSpPr>
        <p:spPr bwMode="auto">
          <a:xfrm>
            <a:off x="1479550" y="2170618"/>
            <a:ext cx="259766" cy="389513"/>
          </a:xfrm>
          <a:prstGeom prst="ellipse">
            <a:avLst/>
          </a:prstGeom>
          <a:solidFill>
            <a:srgbClr val="00CCFF">
              <a:alpha val="50195"/>
            </a:srgb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2" name="AutoShape 9"/>
          <p:cNvSpPr>
            <a:spLocks/>
          </p:cNvSpPr>
          <p:nvPr/>
        </p:nvSpPr>
        <p:spPr bwMode="auto">
          <a:xfrm>
            <a:off x="558800" y="3716338"/>
            <a:ext cx="1898650" cy="609600"/>
          </a:xfrm>
          <a:prstGeom prst="borderCallout2">
            <a:avLst>
              <a:gd name="adj1" fmla="val 18750"/>
              <a:gd name="adj2" fmla="val 104014"/>
              <a:gd name="adj3" fmla="val 18750"/>
              <a:gd name="adj4" fmla="val 112875"/>
              <a:gd name="adj5" fmla="val -192708"/>
              <a:gd name="adj6" fmla="val 122157"/>
            </a:avLst>
          </a:prstGeom>
          <a:solidFill>
            <a:srgbClr val="00CCFF">
              <a:alpha val="50195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400" smtClean="0"/>
              <a:t>Control and acceptance test</a:t>
            </a:r>
          </a:p>
          <a:p>
            <a:pPr algn="ctr"/>
            <a:r>
              <a:rPr lang="fr-FR" sz="1400" smtClean="0"/>
              <a:t>1 day</a:t>
            </a:r>
            <a:endParaRPr lang="fr-FR" sz="1400"/>
          </a:p>
        </p:txBody>
      </p: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6632575" y="4360475"/>
            <a:ext cx="603250" cy="276999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8444" name="AutoShape 11"/>
          <p:cNvSpPr>
            <a:spLocks/>
          </p:cNvSpPr>
          <p:nvPr/>
        </p:nvSpPr>
        <p:spPr bwMode="auto">
          <a:xfrm>
            <a:off x="4986338" y="4602163"/>
            <a:ext cx="1241425" cy="379412"/>
          </a:xfrm>
          <a:prstGeom prst="borderCallout2">
            <a:avLst>
              <a:gd name="adj1" fmla="val 30125"/>
              <a:gd name="adj2" fmla="val 106139"/>
              <a:gd name="adj3" fmla="val 30125"/>
              <a:gd name="adj4" fmla="val 106139"/>
              <a:gd name="adj5" fmla="val 30963"/>
              <a:gd name="adj6" fmla="val 136829"/>
            </a:avLst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400" smtClean="0"/>
              <a:t>Cavity washer</a:t>
            </a:r>
            <a:endParaRPr lang="fr-FR" sz="1400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198563" y="620713"/>
            <a:ext cx="4711700" cy="1366837"/>
            <a:chOff x="720" y="605"/>
            <a:chExt cx="3216" cy="861"/>
          </a:xfrm>
        </p:grpSpPr>
        <p:sp>
          <p:nvSpPr>
            <p:cNvPr id="18453" name="Oval 13"/>
            <p:cNvSpPr>
              <a:spLocks noChangeArrowheads="1"/>
            </p:cNvSpPr>
            <p:nvPr/>
          </p:nvSpPr>
          <p:spPr bwMode="auto">
            <a:xfrm>
              <a:off x="720" y="1221"/>
              <a:ext cx="2112" cy="245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8454" name="AutoShape 14"/>
            <p:cNvSpPr>
              <a:spLocks/>
            </p:cNvSpPr>
            <p:nvPr/>
          </p:nvSpPr>
          <p:spPr bwMode="auto">
            <a:xfrm>
              <a:off x="2517" y="605"/>
              <a:ext cx="1419" cy="384"/>
            </a:xfrm>
            <a:prstGeom prst="borderCallout2">
              <a:avLst>
                <a:gd name="adj1" fmla="val 18750"/>
                <a:gd name="adj2" fmla="val -3384"/>
                <a:gd name="adj3" fmla="val 18750"/>
                <a:gd name="adj4" fmla="val -16069"/>
                <a:gd name="adj5" fmla="val 159116"/>
                <a:gd name="adj6" fmla="val -29176"/>
              </a:avLst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fr-FR" sz="1400" smtClean="0"/>
                <a:t>Unpacking / packing and cleaning pieces</a:t>
              </a:r>
              <a:endParaRPr lang="fr-FR" sz="1400"/>
            </a:p>
          </p:txBody>
        </p:sp>
      </p:grp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4503738" y="3391406"/>
            <a:ext cx="259766" cy="389513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7" name="AutoShape 16"/>
          <p:cNvSpPr>
            <a:spLocks/>
          </p:cNvSpPr>
          <p:nvPr/>
        </p:nvSpPr>
        <p:spPr bwMode="auto">
          <a:xfrm>
            <a:off x="3119438" y="3860800"/>
            <a:ext cx="1158875" cy="368300"/>
          </a:xfrm>
          <a:prstGeom prst="borderCallout2">
            <a:avLst>
              <a:gd name="adj1" fmla="val 31032"/>
              <a:gd name="adj2" fmla="val 106574"/>
              <a:gd name="adj3" fmla="val 31032"/>
              <a:gd name="adj4" fmla="val 132056"/>
              <a:gd name="adj5" fmla="val -41380"/>
              <a:gd name="adj6" fmla="val 158630"/>
            </a:avLst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400" smtClean="0"/>
              <a:t>Cavity storage</a:t>
            </a:r>
            <a:endParaRPr lang="fr-FR" sz="1400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4859338" y="2493596"/>
            <a:ext cx="3816350" cy="735747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FR" sz="1400" smtClean="0"/>
              <a:t>Second week string assembly</a:t>
            </a:r>
            <a:endParaRPr lang="fr-FR" sz="1400"/>
          </a:p>
        </p:txBody>
      </p:sp>
      <p:sp>
        <p:nvSpPr>
          <p:cNvPr id="18449" name="Rectangle 18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6769100" cy="396875"/>
          </a:xfrm>
          <a:noFill/>
        </p:spPr>
        <p:txBody>
          <a:bodyPr/>
          <a:lstStyle/>
          <a:p>
            <a:pPr algn="ctr"/>
            <a:r>
              <a:rPr lang="fr-FR" b="1" dirty="0" smtClean="0">
                <a:solidFill>
                  <a:srgbClr val="DA8700"/>
                </a:solidFill>
              </a:rPr>
              <a:t>Clean Room </a:t>
            </a:r>
            <a:r>
              <a:rPr lang="fr-FR" b="1" dirty="0" err="1" smtClean="0">
                <a:solidFill>
                  <a:srgbClr val="DA8700"/>
                </a:solidFill>
              </a:rPr>
              <a:t>Workstations</a:t>
            </a:r>
            <a:endParaRPr lang="fr-FR" b="1" dirty="0" smtClean="0">
              <a:solidFill>
                <a:srgbClr val="DA8700"/>
              </a:solidFill>
            </a:endParaRPr>
          </a:p>
        </p:txBody>
      </p:sp>
      <p:pic>
        <p:nvPicPr>
          <p:cNvPr id="18451" name="Picture 20"/>
          <p:cNvPicPr>
            <a:picLocks noChangeAspect="1" noChangeArrowheads="1"/>
          </p:cNvPicPr>
          <p:nvPr/>
        </p:nvPicPr>
        <p:blipFill>
          <a:blip r:embed="rId3" cstate="print"/>
          <a:srcRect l="65741" t="54283" b="11429"/>
          <a:stretch>
            <a:fillRect/>
          </a:stretch>
        </p:blipFill>
        <p:spPr bwMode="auto">
          <a:xfrm rot="-5400000">
            <a:off x="4767263" y="4818063"/>
            <a:ext cx="1195387" cy="1728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52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4365625"/>
            <a:ext cx="141922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414" y="4419600"/>
            <a:ext cx="2419287" cy="180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1658"/>
            <a:ext cx="9144000" cy="58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0" y="0"/>
            <a:ext cx="7213600" cy="6477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dirty="0" smtClean="0">
                <a:solidFill>
                  <a:srgbClr val="DA8700"/>
                </a:solidFill>
              </a:rPr>
              <a:t>Roll-Out and </a:t>
            </a:r>
            <a:r>
              <a:rPr lang="fr-FR" b="1" dirty="0" err="1" smtClean="0">
                <a:solidFill>
                  <a:srgbClr val="DA8700"/>
                </a:solidFill>
              </a:rPr>
              <a:t>Alignment</a:t>
            </a:r>
            <a:r>
              <a:rPr lang="fr-FR" b="1" dirty="0" smtClean="0">
                <a:solidFill>
                  <a:srgbClr val="DA8700"/>
                </a:solidFill>
              </a:rPr>
              <a:t> </a:t>
            </a:r>
            <a:r>
              <a:rPr lang="fr-FR" b="1" dirty="0" err="1" smtClean="0">
                <a:solidFill>
                  <a:srgbClr val="DA8700"/>
                </a:solidFill>
              </a:rPr>
              <a:t>Workstations</a:t>
            </a:r>
            <a:endParaRPr lang="fr-FR" b="1" dirty="0">
              <a:solidFill>
                <a:srgbClr val="DA87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75000" y="1816100"/>
            <a:ext cx="77457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AL-WS2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 rot="5400000">
            <a:off x="7362231" y="35306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 smtClean="0"/>
              <a:t>RO-WS1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162300" y="3568700"/>
            <a:ext cx="77457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AL-WS1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6739931" y="35433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 smtClean="0"/>
              <a:t>RO-WS2</a:t>
            </a:r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642100"/>
            <a:ext cx="97155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16 December2010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294967295"/>
          </p:nvPr>
        </p:nvSpPr>
        <p:spPr>
          <a:xfrm>
            <a:off x="8759825" y="6642100"/>
            <a:ext cx="384175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Industrialisation of XFEL Cryomodule Assembly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49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873" y="1538288"/>
            <a:ext cx="8627926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0" y="0"/>
            <a:ext cx="7213600" cy="6477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dirty="0" smtClean="0">
                <a:solidFill>
                  <a:srgbClr val="DA8700"/>
                </a:solidFill>
              </a:rPr>
              <a:t>Cantilever and Coupler </a:t>
            </a:r>
            <a:r>
              <a:rPr lang="fr-FR" b="1" dirty="0" err="1" smtClean="0">
                <a:solidFill>
                  <a:srgbClr val="DA8700"/>
                </a:solidFill>
              </a:rPr>
              <a:t>Workstations</a:t>
            </a:r>
            <a:endParaRPr lang="fr-FR" b="1" dirty="0">
              <a:solidFill>
                <a:srgbClr val="DA87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81500" y="20193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CO-WS2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000500" y="4318000"/>
            <a:ext cx="79060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CA-WS1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841500" y="20447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CO-WS1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4294967295"/>
          </p:nvPr>
        </p:nvSpPr>
        <p:spPr>
          <a:xfrm>
            <a:off x="0" y="6642100"/>
            <a:ext cx="971550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16 December2010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294967295"/>
          </p:nvPr>
        </p:nvSpPr>
        <p:spPr>
          <a:xfrm>
            <a:off x="8759825" y="6642100"/>
            <a:ext cx="384175" cy="215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Industrialisation of XFEL Cryomodule Assembly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831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SPL Cavity in the </a:t>
            </a:r>
            <a:r>
              <a:rPr lang="en-US" b="1" dirty="0" err="1" smtClean="0"/>
              <a:t>EuCARD</a:t>
            </a:r>
            <a:r>
              <a:rPr lang="en-US" b="1" dirty="0" smtClean="0"/>
              <a:t> Program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b="19006"/>
          <a:stretch>
            <a:fillRect/>
          </a:stretch>
        </p:blipFill>
        <p:spPr bwMode="auto">
          <a:xfrm>
            <a:off x="3518208" y="711201"/>
            <a:ext cx="5625792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rcRect l="5779" t="23554" r="759" b="13843"/>
          <a:stretch>
            <a:fillRect/>
          </a:stretch>
        </p:blipFill>
        <p:spPr bwMode="auto">
          <a:xfrm>
            <a:off x="50800" y="663467"/>
            <a:ext cx="4465858" cy="238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20652" y="3573016"/>
            <a:ext cx="828092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i="0" dirty="0" smtClean="0">
                <a:effectLst/>
              </a:rPr>
              <a:t> IPN/</a:t>
            </a:r>
            <a:r>
              <a:rPr lang="en-US" sz="1800" b="0" i="0" dirty="0" err="1" smtClean="0">
                <a:effectLst/>
              </a:rPr>
              <a:t>Orsay</a:t>
            </a:r>
            <a:r>
              <a:rPr lang="en-US" sz="1800" b="0" i="0" dirty="0" smtClean="0">
                <a:effectLst/>
              </a:rPr>
              <a:t> and CEA/</a:t>
            </a:r>
            <a:r>
              <a:rPr lang="en-US" sz="1800" b="0" i="0" dirty="0" err="1" smtClean="0">
                <a:effectLst/>
              </a:rPr>
              <a:t>Saclay</a:t>
            </a:r>
            <a:r>
              <a:rPr lang="en-US" sz="1800" b="0" i="0" dirty="0" smtClean="0">
                <a:effectLst/>
              </a:rPr>
              <a:t> decided to standardize the beam end-pipes in order to perform qualification tests in the horizontal cryostat </a:t>
            </a:r>
            <a:r>
              <a:rPr lang="en-US" sz="1800" b="0" i="0" dirty="0" err="1" smtClean="0">
                <a:effectLst/>
              </a:rPr>
              <a:t>CryHoLab</a:t>
            </a:r>
            <a:r>
              <a:rPr lang="en-US" sz="1800" b="0" i="0" dirty="0" smtClean="0">
                <a:effectLst/>
              </a:rPr>
              <a:t> of their common platform </a:t>
            </a:r>
            <a:r>
              <a:rPr lang="en-US" sz="1800" b="0" i="0" dirty="0" err="1" smtClean="0">
                <a:effectLst/>
              </a:rPr>
              <a:t>SUPRATech</a:t>
            </a:r>
            <a:r>
              <a:rPr lang="en-US" sz="1800" b="0" i="0" dirty="0" smtClean="0">
                <a:effectLst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 dirty="0" smtClean="0">
                <a:effectLst/>
              </a:rPr>
              <a:t> Both helium tanks are made of titanium and, on one side, are equipped with the same titanium thick disk welded on cavity end-tube on which fits the lateral tuner already developed (</a:t>
            </a:r>
            <a:r>
              <a:rPr lang="en-US" sz="1800" b="0" i="0" dirty="0" err="1" smtClean="0">
                <a:effectLst/>
              </a:rPr>
              <a:t>Saclay</a:t>
            </a:r>
            <a:r>
              <a:rPr lang="en-US" sz="1800" b="0" i="0" dirty="0" smtClean="0">
                <a:effectLst/>
              </a:rPr>
              <a:t> IV type with one </a:t>
            </a:r>
            <a:r>
              <a:rPr lang="en-US" sz="1800" b="0" i="0" dirty="0" err="1" smtClean="0">
                <a:effectLst/>
              </a:rPr>
              <a:t>piezo</a:t>
            </a:r>
            <a:r>
              <a:rPr lang="en-US" sz="1800" b="0" i="0" dirty="0" smtClean="0">
                <a:effectLst/>
              </a:rPr>
              <a:t> actuator).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 dirty="0" smtClean="0">
                <a:effectLst/>
              </a:rPr>
              <a:t> Technical specifications are almost ready, and documents for the calls for tender are in preparation.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new">
  <a:themeElements>
    <a:clrScheme name="CEA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A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A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CEAnew</Template>
  <TotalTime>6521</TotalTime>
  <Words>803</Words>
  <Application>Microsoft Office PowerPoint</Application>
  <PresentationFormat>Affichage à l'écran (4:3)</PresentationFormat>
  <Paragraphs>207</Paragraphs>
  <Slides>24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CEAnew</vt:lpstr>
      <vt:lpstr>CEA – Saclay, Irfu</vt:lpstr>
      <vt:lpstr>Irfu – Accelerator Installations </vt:lpstr>
      <vt:lpstr>Irfu’s SCRF Roadmap</vt:lpstr>
      <vt:lpstr>Diapositive 4</vt:lpstr>
      <vt:lpstr>Assembly Buildings</vt:lpstr>
      <vt:lpstr>Clean Room Workstations</vt:lpstr>
      <vt:lpstr>Roll-Out and Alignment Workstations</vt:lpstr>
      <vt:lpstr>Cantilever and Coupler Workstations</vt:lpstr>
      <vt:lpstr>SPL Cavity in the EuCARD Program</vt:lpstr>
      <vt:lpstr>IFMIF-EVEDA Project</vt:lpstr>
      <vt:lpstr>IFMIF EVEDA : 125mA Deuterons 9MeV </vt:lpstr>
      <vt:lpstr>Diapositive 12</vt:lpstr>
      <vt:lpstr>IFMIF-EVEDA Project : 1 MW D+ beam (125 mA, 9 MeV)</vt:lpstr>
      <vt:lpstr>IFMIF-EVEDA Project : Coupler development</vt:lpstr>
      <vt:lpstr>IFMIF-EVEDA Project : Coupler development</vt:lpstr>
      <vt:lpstr>European Spallation Source</vt:lpstr>
      <vt:lpstr>The Chain of Accelerators for SPIRAL2 at GANIL</vt:lpstr>
      <vt:lpstr>SPIRAL2 Project </vt:lpstr>
      <vt:lpstr>SPIRAL2 Project: 12 Cryomodules, /4, β=0.07 </vt:lpstr>
      <vt:lpstr>Diapositive 20</vt:lpstr>
      <vt:lpstr>Diapositive 21</vt:lpstr>
      <vt:lpstr>XFEL Cryomodule Reentrant BPM</vt:lpstr>
      <vt:lpstr>Reentrant BPM tested in CryHoLab</vt:lpstr>
      <vt:lpstr>Conclusion  </vt:lpstr>
    </vt:vector>
  </TitlesOfParts>
  <Company>֢　]翘ڃ﶐뿿큠ݔ䀜]翘֢蛼뿿큐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Sciences de la Matière Yves CARISTAN  </dc:title>
  <dc:creator>v L</dc:creator>
  <cp:lastModifiedBy>on095247</cp:lastModifiedBy>
  <cp:revision>685</cp:revision>
  <dcterms:created xsi:type="dcterms:W3CDTF">2006-09-21T12:24:32Z</dcterms:created>
  <dcterms:modified xsi:type="dcterms:W3CDTF">2011-03-01T14:38:23Z</dcterms:modified>
</cp:coreProperties>
</file>