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5"/>
  </p:notesMasterIdLst>
  <p:sldIdLst>
    <p:sldId id="256" r:id="rId2"/>
    <p:sldId id="337" r:id="rId3"/>
    <p:sldId id="257" r:id="rId4"/>
    <p:sldId id="336" r:id="rId5"/>
    <p:sldId id="338" r:id="rId6"/>
    <p:sldId id="339" r:id="rId7"/>
    <p:sldId id="340" r:id="rId8"/>
    <p:sldId id="341" r:id="rId9"/>
    <p:sldId id="342" r:id="rId10"/>
    <p:sldId id="343" r:id="rId11"/>
    <p:sldId id="344" r:id="rId12"/>
    <p:sldId id="345" r:id="rId13"/>
    <p:sldId id="346" r:id="rId14"/>
    <p:sldId id="353" r:id="rId15"/>
    <p:sldId id="347" r:id="rId16"/>
    <p:sldId id="354" r:id="rId17"/>
    <p:sldId id="355" r:id="rId18"/>
    <p:sldId id="356" r:id="rId19"/>
    <p:sldId id="361" r:id="rId20"/>
    <p:sldId id="357" r:id="rId21"/>
    <p:sldId id="348" r:id="rId22"/>
    <p:sldId id="366" r:id="rId23"/>
    <p:sldId id="367" r:id="rId24"/>
    <p:sldId id="349" r:id="rId25"/>
    <p:sldId id="370" r:id="rId26"/>
    <p:sldId id="371" r:id="rId27"/>
    <p:sldId id="377" r:id="rId28"/>
    <p:sldId id="378" r:id="rId29"/>
    <p:sldId id="379" r:id="rId30"/>
    <p:sldId id="375" r:id="rId31"/>
    <p:sldId id="360" r:id="rId32"/>
    <p:sldId id="362" r:id="rId33"/>
    <p:sldId id="363" r:id="rId34"/>
    <p:sldId id="376" r:id="rId35"/>
    <p:sldId id="374" r:id="rId36"/>
    <p:sldId id="351" r:id="rId37"/>
    <p:sldId id="372" r:id="rId38"/>
    <p:sldId id="380" r:id="rId39"/>
    <p:sldId id="381" r:id="rId40"/>
    <p:sldId id="365" r:id="rId41"/>
    <p:sldId id="352" r:id="rId42"/>
    <p:sldId id="382" r:id="rId43"/>
    <p:sldId id="335" r:id="rId44"/>
  </p:sldIdLst>
  <p:sldSz cx="9144000" cy="6858000" type="screen4x3"/>
  <p:notesSz cx="6858000" cy="9144000"/>
  <p:embeddedFontLst>
    <p:embeddedFont>
      <p:font typeface="Blackadder ITC" pitchFamily="82" charset="0"/>
      <p:regular r:id="rId46"/>
    </p:embeddedFont>
    <p:embeddedFont>
      <p:font typeface="ＭＳ Ｐゴシック" pitchFamily="34" charset="-128"/>
      <p:regular r:id="rId47"/>
    </p:embeddedFont>
    <p:embeddedFont>
      <p:font typeface="Constantia" pitchFamily="18" charset="0"/>
      <p:regular r:id="rId48"/>
      <p:bold r:id="rId49"/>
      <p:italic r:id="rId50"/>
      <p:boldItalic r:id="rId51"/>
    </p:embeddedFont>
    <p:embeddedFont>
      <p:font typeface="Calibri" pitchFamily="34" charset="0"/>
      <p:regular r:id="rId52"/>
      <p:bold r:id="rId53"/>
      <p:italic r:id="rId54"/>
      <p:boldItalic r:id="rId55"/>
    </p:embeddedFont>
    <p:embeddedFont>
      <p:font typeface="Arial Narrow" pitchFamily="34" charset="0"/>
      <p:regular r:id="rId56"/>
      <p:bold r:id="rId57"/>
      <p:italic r:id="rId58"/>
      <p:bold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FFF8"/>
    <a:srgbClr val="00F0E5"/>
    <a:srgbClr val="339933"/>
    <a:srgbClr val="0000F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69" autoAdjust="0"/>
  </p:normalViewPr>
  <p:slideViewPr>
    <p:cSldViewPr>
      <p:cViewPr varScale="1">
        <p:scale>
          <a:sx n="90" d="100"/>
          <a:sy n="90" d="100"/>
        </p:scale>
        <p:origin x="-69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1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E2F06B-AD78-4E7F-BF13-B8B201AD5DF4}" type="datetimeFigureOut">
              <a:rPr lang="en-US" smtClean="0"/>
              <a:t>3/2/2011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5E6941-2CBF-4C99-91B6-304BB79ED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12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err="1" smtClean="0"/>
              <a:t>Silde</a:t>
            </a:r>
            <a:r>
              <a:rPr lang="en-US" dirty="0" smtClean="0"/>
              <a:t> </a:t>
            </a:r>
            <a:fld id="{CBEFB418-8DA8-47F6-B228-C81BAD8B288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0" y="6400800"/>
            <a:ext cx="5883092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 smtClean="0"/>
              <a:t>Matthias Liepe, TTC Meeting, February 28-March 3 2011, Milano, 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429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11/16/2010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Directors Review of ERL Linac Cryomodule Concept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B418-8DA8-47F6-B228-C81BAD8B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39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11/16/2010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Directors Review of ERL Linac Cryomodule Concept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B418-8DA8-47F6-B228-C81BAD8B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19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-152400"/>
            <a:ext cx="5791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38100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1219200"/>
            <a:ext cx="38100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0" y="3695700"/>
            <a:ext cx="38100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RF Workshop 2009, September 21–25, 2009</a:t>
            </a:r>
          </a:p>
          <a:p>
            <a:pPr>
              <a:defRPr/>
            </a:pPr>
            <a:r>
              <a:rPr lang="en-US"/>
              <a:t>Berlin, Germany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FBD7B6A1-DB20-4D20-860C-DD2D65187A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81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24600"/>
            <a:ext cx="9144000" cy="53340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CBEFB418-8DA8-47F6-B228-C81BAD8B288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295400"/>
          </a:xfrm>
          <a:prstGeom prst="rect">
            <a:avLst/>
          </a:prstGeom>
          <a:gradFill flip="none" rotWithShape="1">
            <a:gsLst>
              <a:gs pos="99000">
                <a:schemeClr val="bg1"/>
              </a:gs>
              <a:gs pos="0">
                <a:schemeClr val="tx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 rot="5400000">
            <a:off x="5530334" y="3228945"/>
            <a:ext cx="6858000" cy="4001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 Placeholder 2"/>
          <p:cNvSpPr txBox="1">
            <a:spLocks/>
          </p:cNvSpPr>
          <p:nvPr userDrawn="1"/>
        </p:nvSpPr>
        <p:spPr>
          <a:xfrm rot="5400000">
            <a:off x="5577672" y="3215474"/>
            <a:ext cx="6747933" cy="38472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0" y="6400800"/>
            <a:ext cx="5883092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 smtClean="0"/>
              <a:t>Matthias Liepe, TTC Meeting, February 28-March 3 2011, Milano, 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881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11/16/2010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Directors Review of ERL Linac Cryomodule Concept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B418-8DA8-47F6-B228-C81BAD8B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81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11/16/2010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Directors Review of ERL Linac Cryomodule Concept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B418-8DA8-47F6-B228-C81BAD8B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14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11/16/2010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Directors Review of ERL Linac Cryomodule Concept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B418-8DA8-47F6-B228-C81BAD8B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35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11/16/2010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Directors Review of ERL Linac Cryomodule Concept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B418-8DA8-47F6-B228-C81BAD8B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7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11/16/2010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Directors Review of ERL Linac Cryomodule Concept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B418-8DA8-47F6-B228-C81BAD8B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36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11/16/2010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Directors Review of ERL Linac Cryomodule Concept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B418-8DA8-47F6-B228-C81BAD8B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07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11/16/2010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Directors Review of ERL Linac Cryomodule Concept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B418-8DA8-47F6-B228-C81BAD8B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71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24600"/>
            <a:ext cx="9144000" cy="53340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295400"/>
          </a:xfrm>
          <a:prstGeom prst="rect">
            <a:avLst/>
          </a:prstGeom>
          <a:gradFill flip="none" rotWithShape="1">
            <a:gsLst>
              <a:gs pos="99000">
                <a:schemeClr val="bg1"/>
              </a:gs>
              <a:gs pos="0">
                <a:schemeClr val="tx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 rot="5400000">
            <a:off x="5530334" y="3228945"/>
            <a:ext cx="6858000" cy="4001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CBEFB418-8DA8-47F6-B228-C81BAD8B288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2"/>
          <p:cNvSpPr txBox="1">
            <a:spLocks/>
          </p:cNvSpPr>
          <p:nvPr userDrawn="1"/>
        </p:nvSpPr>
        <p:spPr>
          <a:xfrm rot="5400000">
            <a:off x="5577672" y="3215474"/>
            <a:ext cx="6747933" cy="38472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0" y="6400800"/>
            <a:ext cx="5883092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 smtClean="0"/>
              <a:t>Matthias Liepe, TTC Meeting, February 28-March 3 2011, Milano, 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77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jpeg"/><Relationship Id="rId5" Type="http://schemas.openxmlformats.org/officeDocument/2006/relationships/image" Target="../media/image25.png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447800"/>
            <a:ext cx="8153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Design and Construction Experiences for the </a:t>
            </a:r>
            <a:r>
              <a:rPr lang="en-US" dirty="0" smtClean="0"/>
              <a:t>Cornell ERL Injector and Main Linac Cryomodules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279775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Matthias Liepe</a:t>
            </a:r>
          </a:p>
          <a:p>
            <a:r>
              <a:rPr lang="en-US" i="1" dirty="0" smtClean="0"/>
              <a:t>Assistant Professor of Physics</a:t>
            </a:r>
          </a:p>
          <a:p>
            <a:r>
              <a:rPr lang="en-US" i="1" dirty="0" smtClean="0"/>
              <a:t>Cornell University</a:t>
            </a:r>
            <a:endParaRPr lang="en-US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r>
              <a:rPr lang="en-US" dirty="0"/>
              <a:t>Matthias Liepe, </a:t>
            </a:r>
            <a:r>
              <a:rPr lang="en-US" dirty="0" smtClean="0"/>
              <a:t>TTC Meeting, February </a:t>
            </a:r>
            <a:r>
              <a:rPr lang="en-US" dirty="0"/>
              <a:t>28-March 3 </a:t>
            </a:r>
            <a:r>
              <a:rPr lang="en-US" dirty="0" smtClean="0"/>
              <a:t>2011, Milano</a:t>
            </a:r>
            <a:r>
              <a:rPr lang="en-US" dirty="0"/>
              <a:t>, Italy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CBEFB418-8DA8-47F6-B228-C81BAD8B288E}" type="slidenum">
              <a:rPr lang="en-US" smtClean="0"/>
              <a:t>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</a:t>
            </a:r>
            <a:r>
              <a:rPr lang="en-US" sz="2400" dirty="0" smtClean="0">
                <a:solidFill>
                  <a:schemeClr val="bg1"/>
                </a:solidFill>
              </a:rPr>
              <a:t>he Cornell ERL Cryomodules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5362" name="Picture 2" descr="\\psf\Host\Users\mul2a\Desktop\culogo_65.gi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024831"/>
            <a:ext cx="1066800" cy="106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\\psf\Host\Users\mul2a\Desktop\image8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06579"/>
            <a:ext cx="1306599" cy="130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\\psf\Host\Users\mul2a\Desktop\logo-ttc-3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100698"/>
            <a:ext cx="2133600" cy="91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10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Cornell ERL Cryomodule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Cornell ERL cryomodules: An overview</a:t>
            </a:r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1226032"/>
              </p:ext>
            </p:extLst>
          </p:nvPr>
        </p:nvGraphicFramePr>
        <p:xfrm>
          <a:off x="1092200" y="950913"/>
          <a:ext cx="7646988" cy="396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Photo Editor Photo" r:id="rId3" imgW="22780952" imgH="13085714" progId="MSPhotoEd.3">
                  <p:embed/>
                </p:oleObj>
              </mc:Choice>
              <mc:Fallback>
                <p:oleObj name="Photo Editor Photo" r:id="rId3" imgW="22780952" imgH="1308571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2200" y="950913"/>
                        <a:ext cx="7646988" cy="3965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359025" y="4033838"/>
            <a:ext cx="2686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800" b="1"/>
              <a:t>1.3 GHz RF cavity 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98438" y="3089275"/>
            <a:ext cx="26130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b="1"/>
              <a:t>HOM absorber at 80K</a:t>
            </a:r>
          </a:p>
          <a:p>
            <a:pPr eaLnBrk="1" hangingPunct="1"/>
            <a:r>
              <a:rPr lang="en-US" sz="1800" b="1"/>
              <a:t>between cavities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49250" y="2608263"/>
            <a:ext cx="21510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b="1"/>
              <a:t>Frequency tuner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187575" y="3619500"/>
            <a:ext cx="2316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b="1"/>
              <a:t>Twin Input Coupler</a:t>
            </a: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V="1">
            <a:off x="1735138" y="2401888"/>
            <a:ext cx="406400" cy="23971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V="1">
            <a:off x="4737100" y="3948113"/>
            <a:ext cx="1843088" cy="2238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V="1">
            <a:off x="2654300" y="2714625"/>
            <a:ext cx="919163" cy="4095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V="1">
            <a:off x="4429125" y="3652838"/>
            <a:ext cx="503238" cy="1158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4727575" y="1141413"/>
            <a:ext cx="4264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="1"/>
              <a:t>HGRP system with 3 sections</a:t>
            </a:r>
            <a:endParaRPr lang="en-US" sz="2000" b="1">
              <a:sym typeface="Wingdings" pitchFamily="2" charset="2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>
            <a:off x="5440363" y="1492250"/>
            <a:ext cx="512762" cy="128746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4"/>
          <p:cNvSpPr>
            <a:spLocks noChangeShapeType="1"/>
          </p:cNvSpPr>
          <p:nvPr/>
        </p:nvSpPr>
        <p:spPr bwMode="auto">
          <a:xfrm>
            <a:off x="1541463" y="1414463"/>
            <a:ext cx="6437312" cy="21844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 rot="1230324">
            <a:off x="3721100" y="2325688"/>
            <a:ext cx="1227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/>
              <a:t>15 feet</a:t>
            </a: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 flipH="1">
            <a:off x="3605213" y="1490663"/>
            <a:ext cx="1500187" cy="5159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 flipH="1">
            <a:off x="2201863" y="1360488"/>
            <a:ext cx="2525712" cy="17621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103188" y="4410075"/>
            <a:ext cx="3962400" cy="189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91440" bIns="91440">
            <a:spAutoFit/>
          </a:bodyPr>
          <a:lstStyle/>
          <a:p>
            <a:pPr marL="227013" indent="-227013" eaLnBrk="1" hangingPunct="1">
              <a:spcBef>
                <a:spcPct val="20000"/>
              </a:spcBef>
              <a:buFont typeface="Wingdings" pitchFamily="2" charset="2"/>
              <a:buChar char="§"/>
              <a:tabLst>
                <a:tab pos="2290763" algn="l"/>
                <a:tab pos="2743200" algn="l"/>
                <a:tab pos="3657600" algn="l"/>
              </a:tabLst>
            </a:pPr>
            <a:r>
              <a:rPr lang="en-US" sz="1600" b="1" dirty="0">
                <a:latin typeface="Arial Narrow" pitchFamily="34" charset="0"/>
              </a:rPr>
              <a:t>Number of 2-cell cavities 	5</a:t>
            </a:r>
          </a:p>
          <a:p>
            <a:pPr marL="227013" indent="-227013" eaLnBrk="1" hangingPunct="1">
              <a:spcBef>
                <a:spcPct val="20000"/>
              </a:spcBef>
              <a:buFont typeface="Wingdings" pitchFamily="2" charset="2"/>
              <a:buChar char="§"/>
              <a:tabLst>
                <a:tab pos="2290763" algn="l"/>
                <a:tab pos="2743200" algn="l"/>
                <a:tab pos="3657600" algn="l"/>
              </a:tabLst>
            </a:pPr>
            <a:r>
              <a:rPr lang="en-US" sz="1600" b="1" dirty="0">
                <a:latin typeface="Arial Narrow" pitchFamily="34" charset="0"/>
              </a:rPr>
              <a:t>Acceleration per cavity	1 – 3 MeV</a:t>
            </a:r>
          </a:p>
          <a:p>
            <a:pPr marL="227013" indent="-227013" eaLnBrk="1" hangingPunct="1">
              <a:spcBef>
                <a:spcPct val="20000"/>
              </a:spcBef>
              <a:buFont typeface="Wingdings" pitchFamily="2" charset="2"/>
              <a:buChar char="§"/>
              <a:tabLst>
                <a:tab pos="2290763" algn="l"/>
                <a:tab pos="2743200" algn="l"/>
                <a:tab pos="3657600" algn="l"/>
              </a:tabLst>
            </a:pPr>
            <a:r>
              <a:rPr lang="en-US" sz="1600" b="1" dirty="0">
                <a:latin typeface="Arial Narrow" pitchFamily="34" charset="0"/>
              </a:rPr>
              <a:t>Accelerating gradient	4.3 – 13.0 MV/m</a:t>
            </a:r>
          </a:p>
          <a:p>
            <a:pPr marL="227013" indent="-227013" eaLnBrk="1" hangingPunct="1">
              <a:spcBef>
                <a:spcPct val="20000"/>
              </a:spcBef>
              <a:buFont typeface="Wingdings" pitchFamily="2" charset="2"/>
              <a:buChar char="§"/>
              <a:tabLst>
                <a:tab pos="2290763" algn="l"/>
                <a:tab pos="2743200" algn="l"/>
                <a:tab pos="3657600" algn="l"/>
              </a:tabLst>
            </a:pPr>
            <a:r>
              <a:rPr lang="en-US" sz="1600" b="1" dirty="0">
                <a:latin typeface="Arial Narrow" pitchFamily="34" charset="0"/>
              </a:rPr>
              <a:t>R/Q (linac definition)	</a:t>
            </a:r>
            <a:r>
              <a:rPr lang="en-US" sz="1600" b="1" dirty="0" smtClean="0">
                <a:latin typeface="Arial Narrow" pitchFamily="34" charset="0"/>
              </a:rPr>
              <a:t>222 </a:t>
            </a:r>
            <a:r>
              <a:rPr lang="en-US" sz="1600" b="1" dirty="0">
                <a:latin typeface="Arial Narrow" pitchFamily="34" charset="0"/>
              </a:rPr>
              <a:t>Ohm</a:t>
            </a:r>
          </a:p>
          <a:p>
            <a:pPr marL="227013" indent="-227013" eaLnBrk="1" hangingPunct="1">
              <a:spcBef>
                <a:spcPct val="20000"/>
              </a:spcBef>
              <a:buFont typeface="Wingdings" pitchFamily="2" charset="2"/>
              <a:buChar char="§"/>
              <a:tabLst>
                <a:tab pos="2290763" algn="l"/>
                <a:tab pos="2743200" algn="l"/>
                <a:tab pos="3657600" algn="l"/>
              </a:tabLst>
            </a:pPr>
            <a:r>
              <a:rPr lang="en-US" sz="1600" b="1" dirty="0" err="1">
                <a:latin typeface="Arial Narrow" pitchFamily="34" charset="0"/>
              </a:rPr>
              <a:t>Qext</a:t>
            </a:r>
            <a:r>
              <a:rPr lang="en-US" sz="1600" b="1" dirty="0">
                <a:latin typeface="Arial Narrow" pitchFamily="34" charset="0"/>
              </a:rPr>
              <a:t>	4.6</a:t>
            </a:r>
            <a:r>
              <a:rPr lang="en-US" sz="1600" b="1" dirty="0">
                <a:latin typeface="Arial Narrow" pitchFamily="34" charset="0"/>
                <a:sym typeface="Symbol" pitchFamily="18" charset="2"/>
              </a:rPr>
              <a:t></a:t>
            </a:r>
            <a:r>
              <a:rPr lang="en-US" sz="1600" b="1" dirty="0">
                <a:latin typeface="Arial Narrow" pitchFamily="34" charset="0"/>
              </a:rPr>
              <a:t>10</a:t>
            </a:r>
            <a:r>
              <a:rPr lang="en-US" sz="1600" b="1" baseline="30000" dirty="0">
                <a:latin typeface="Arial Narrow" pitchFamily="34" charset="0"/>
              </a:rPr>
              <a:t>4</a:t>
            </a:r>
            <a:r>
              <a:rPr lang="en-US" sz="1600" b="1" dirty="0">
                <a:latin typeface="Arial Narrow" pitchFamily="34" charset="0"/>
              </a:rPr>
              <a:t> – 4.1</a:t>
            </a:r>
            <a:r>
              <a:rPr lang="en-US" sz="1600" b="1" dirty="0">
                <a:latin typeface="Arial Narrow" pitchFamily="34" charset="0"/>
                <a:sym typeface="Symbol" pitchFamily="18" charset="2"/>
              </a:rPr>
              <a:t></a:t>
            </a:r>
            <a:r>
              <a:rPr lang="en-US" sz="1600" b="1" dirty="0">
                <a:latin typeface="Arial Narrow" pitchFamily="34" charset="0"/>
              </a:rPr>
              <a:t>10</a:t>
            </a:r>
            <a:r>
              <a:rPr lang="en-US" sz="1600" b="1" baseline="30000" dirty="0">
                <a:latin typeface="Arial Narrow" pitchFamily="34" charset="0"/>
              </a:rPr>
              <a:t>5</a:t>
            </a:r>
          </a:p>
          <a:p>
            <a:pPr marL="227013" indent="-227013" eaLnBrk="1" hangingPunct="1">
              <a:spcBef>
                <a:spcPct val="20000"/>
              </a:spcBef>
              <a:buFont typeface="Wingdings" pitchFamily="2" charset="2"/>
              <a:buChar char="§"/>
              <a:tabLst>
                <a:tab pos="2290763" algn="l"/>
                <a:tab pos="2743200" algn="l"/>
                <a:tab pos="3657600" algn="l"/>
              </a:tabLst>
            </a:pPr>
            <a:r>
              <a:rPr lang="en-US" sz="1600" b="1" dirty="0">
                <a:latin typeface="Arial Narrow" pitchFamily="34" charset="0"/>
              </a:rPr>
              <a:t>Total 2K / 5K / 80K loads: </a:t>
            </a:r>
            <a:r>
              <a:rPr lang="en-US" sz="1600" b="1" dirty="0">
                <a:solidFill>
                  <a:srgbClr val="FF0000"/>
                </a:solidFill>
                <a:latin typeface="Arial Narrow" pitchFamily="34" charset="0"/>
              </a:rPr>
              <a:t>30W / 60W / 700W</a:t>
            </a: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4343400" y="4410075"/>
            <a:ext cx="3733800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91440" bIns="91440">
            <a:spAutoFit/>
          </a:bodyPr>
          <a:lstStyle/>
          <a:p>
            <a:pPr marL="227013" indent="-227013" eaLnBrk="1" hangingPunct="1">
              <a:spcBef>
                <a:spcPct val="20000"/>
              </a:spcBef>
              <a:buFont typeface="Wingdings" pitchFamily="2" charset="2"/>
              <a:buChar char="§"/>
              <a:tabLst>
                <a:tab pos="2290763" algn="l"/>
                <a:tab pos="2743200" algn="l"/>
                <a:tab pos="3657600" algn="l"/>
              </a:tabLst>
            </a:pPr>
            <a:r>
              <a:rPr lang="en-US" sz="1600" b="1" dirty="0">
                <a:latin typeface="Arial Narrow" pitchFamily="34" charset="0"/>
              </a:rPr>
              <a:t>Number of HOM loads 	</a:t>
            </a:r>
            <a:r>
              <a:rPr lang="en-US" sz="1600" b="1" dirty="0" smtClean="0">
                <a:latin typeface="Arial Narrow" pitchFamily="34" charset="0"/>
              </a:rPr>
              <a:t>6</a:t>
            </a:r>
          </a:p>
          <a:p>
            <a:pPr marL="227013" indent="-227013" eaLnBrk="1" hangingPunct="1">
              <a:spcBef>
                <a:spcPct val="20000"/>
              </a:spcBef>
              <a:buFont typeface="Wingdings" pitchFamily="2" charset="2"/>
              <a:buChar char="§"/>
              <a:tabLst>
                <a:tab pos="2290763" algn="l"/>
                <a:tab pos="2743200" algn="l"/>
                <a:tab pos="3657600" algn="l"/>
              </a:tabLst>
            </a:pPr>
            <a:r>
              <a:rPr lang="en-US" sz="1600" b="1" dirty="0" smtClean="0">
                <a:latin typeface="Arial Narrow" pitchFamily="34" charset="0"/>
              </a:rPr>
              <a:t>HOM power per cavity	</a:t>
            </a:r>
            <a:r>
              <a:rPr lang="en-US" sz="1600" b="1" dirty="0" smtClean="0">
                <a:solidFill>
                  <a:srgbClr val="FF0000"/>
                </a:solidFill>
                <a:latin typeface="Arial Narrow" pitchFamily="34" charset="0"/>
              </a:rPr>
              <a:t>40 W</a:t>
            </a:r>
            <a:endParaRPr lang="en-US" sz="1600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227013" indent="-227013" eaLnBrk="1" hangingPunct="1">
              <a:spcBef>
                <a:spcPct val="20000"/>
              </a:spcBef>
              <a:buFont typeface="Wingdings" pitchFamily="2" charset="2"/>
              <a:buChar char="§"/>
              <a:tabLst>
                <a:tab pos="2290763" algn="l"/>
                <a:tab pos="2743200" algn="l"/>
                <a:tab pos="3657600" algn="l"/>
              </a:tabLst>
            </a:pPr>
            <a:r>
              <a:rPr lang="en-US" sz="1600" b="1" dirty="0">
                <a:latin typeface="Arial Narrow" pitchFamily="34" charset="0"/>
              </a:rPr>
              <a:t>Couplers per cavity	2</a:t>
            </a:r>
          </a:p>
          <a:p>
            <a:pPr marL="227013" indent="-227013" eaLnBrk="1" hangingPunct="1">
              <a:spcBef>
                <a:spcPct val="20000"/>
              </a:spcBef>
              <a:buFont typeface="Wingdings" pitchFamily="2" charset="2"/>
              <a:buChar char="§"/>
              <a:tabLst>
                <a:tab pos="2290763" algn="l"/>
                <a:tab pos="2743200" algn="l"/>
                <a:tab pos="3657600" algn="l"/>
              </a:tabLst>
            </a:pPr>
            <a:r>
              <a:rPr lang="en-US" sz="1600" b="1" dirty="0">
                <a:latin typeface="Arial Narrow" pitchFamily="34" charset="0"/>
              </a:rPr>
              <a:t>RF power per cavity	</a:t>
            </a:r>
            <a:r>
              <a:rPr lang="en-US" sz="1600" b="1" dirty="0">
                <a:solidFill>
                  <a:srgbClr val="FF0000"/>
                </a:solidFill>
                <a:latin typeface="Arial Narrow" pitchFamily="34" charset="0"/>
              </a:rPr>
              <a:t>120 kW</a:t>
            </a:r>
          </a:p>
          <a:p>
            <a:pPr marL="227013" indent="-227013" eaLnBrk="1" hangingPunct="1">
              <a:spcBef>
                <a:spcPct val="20000"/>
              </a:spcBef>
              <a:buFont typeface="Wingdings" pitchFamily="2" charset="2"/>
              <a:buChar char="§"/>
              <a:tabLst>
                <a:tab pos="2290763" algn="l"/>
                <a:tab pos="2743200" algn="l"/>
                <a:tab pos="3657600" algn="l"/>
              </a:tabLst>
            </a:pPr>
            <a:r>
              <a:rPr lang="en-US" sz="1600" b="1" dirty="0">
                <a:latin typeface="Arial Narrow" pitchFamily="34" charset="0"/>
              </a:rPr>
              <a:t>Amplitude/phase stability	10</a:t>
            </a:r>
            <a:r>
              <a:rPr lang="en-US" sz="1600" b="1" baseline="30000" dirty="0">
                <a:latin typeface="Arial Narrow" pitchFamily="34" charset="0"/>
              </a:rPr>
              <a:t>-3 </a:t>
            </a:r>
            <a:r>
              <a:rPr lang="en-US" sz="1600" b="1" dirty="0">
                <a:latin typeface="Arial Narrow" pitchFamily="34" charset="0"/>
              </a:rPr>
              <a:t>/ 0.1</a:t>
            </a:r>
            <a:r>
              <a:rPr lang="en-US" sz="1600" b="1" dirty="0">
                <a:latin typeface="Arial Narrow" pitchFamily="34" charset="0"/>
                <a:sym typeface="Symbol" pitchFamily="18" charset="2"/>
              </a:rPr>
              <a:t></a:t>
            </a:r>
            <a:r>
              <a:rPr lang="en-US" sz="1600" b="1" dirty="0">
                <a:latin typeface="Arial Narrow" pitchFamily="34" charset="0"/>
              </a:rPr>
              <a:t> (</a:t>
            </a:r>
            <a:r>
              <a:rPr lang="en-US" sz="1600" b="1" dirty="0" err="1">
                <a:latin typeface="Arial Narrow" pitchFamily="34" charset="0"/>
              </a:rPr>
              <a:t>rms</a:t>
            </a:r>
            <a:r>
              <a:rPr lang="en-US" sz="1600" b="1" dirty="0">
                <a:latin typeface="Arial Narrow" pitchFamily="34" charset="0"/>
              </a:rPr>
              <a:t>)</a:t>
            </a:r>
          </a:p>
          <a:p>
            <a:pPr marL="227013" indent="-227013" eaLnBrk="1" hangingPunct="1">
              <a:spcBef>
                <a:spcPct val="20000"/>
              </a:spcBef>
              <a:buFont typeface="Wingdings" pitchFamily="2" charset="2"/>
              <a:buChar char="§"/>
              <a:tabLst>
                <a:tab pos="2290763" algn="l"/>
                <a:tab pos="2743200" algn="l"/>
                <a:tab pos="3657600" algn="l"/>
              </a:tabLst>
            </a:pPr>
            <a:r>
              <a:rPr lang="en-US" sz="1600" b="1" dirty="0">
                <a:latin typeface="Arial Narrow" pitchFamily="34" charset="0"/>
              </a:rPr>
              <a:t>ICM length	5 m</a:t>
            </a:r>
            <a:endParaRPr lang="en-US" sz="1600" b="1" baseline="300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34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77000" y="6356350"/>
            <a:ext cx="2133600" cy="365125"/>
          </a:xfrm>
        </p:spPr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76200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ERL Injector Module Assembly at Cornell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7800" y="6400800"/>
            <a:ext cx="5883092" cy="365125"/>
          </a:xfrm>
        </p:spPr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Cornell ERL cryomodules: An overview</a:t>
            </a: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819150" y="3608388"/>
            <a:ext cx="6172200" cy="45720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sz="1400" smtClean="0"/>
              <a:t>Superconducting RF Workshop 2009, September 21–25, 2009</a:t>
            </a:r>
          </a:p>
          <a:p>
            <a:r>
              <a:rPr lang="en-US" sz="1400" smtClean="0"/>
              <a:t>Berlin, Germany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6305550" y="3608388"/>
            <a:ext cx="1905000" cy="45720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sz="1400" smtClean="0"/>
              <a:t>Slide </a:t>
            </a:r>
            <a:fld id="{833321D2-D340-4154-9BFA-C7242D8A6DD9}" type="slidenum">
              <a:rPr lang="en-US" sz="1400" smtClean="0"/>
              <a:pPr/>
              <a:t>11</a:t>
            </a:fld>
            <a:endParaRPr lang="en-US" sz="1400" smtClean="0"/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7150" y="1071563"/>
            <a:ext cx="8678863" cy="2994025"/>
            <a:chOff x="144" y="624"/>
            <a:chExt cx="5467" cy="1886"/>
          </a:xfrm>
        </p:grpSpPr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624"/>
              <a:ext cx="5467" cy="1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54" y="2309"/>
              <a:ext cx="2029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900"/>
                <a:t>Cleanroom assembly fixturing</a:t>
              </a:r>
              <a:endParaRPr lang="en-US"/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450" y="2029"/>
              <a:ext cx="819" cy="289"/>
            </a:xfrm>
            <a:custGeom>
              <a:avLst/>
              <a:gdLst>
                <a:gd name="T0" fmla="*/ 811 w 819"/>
                <a:gd name="T1" fmla="*/ 289 h 289"/>
                <a:gd name="T2" fmla="*/ 106 w 819"/>
                <a:gd name="T3" fmla="*/ 68 h 289"/>
                <a:gd name="T4" fmla="*/ 113 w 819"/>
                <a:gd name="T5" fmla="*/ 44 h 289"/>
                <a:gd name="T6" fmla="*/ 819 w 819"/>
                <a:gd name="T7" fmla="*/ 265 h 289"/>
                <a:gd name="T8" fmla="*/ 811 w 819"/>
                <a:gd name="T9" fmla="*/ 289 h 289"/>
                <a:gd name="T10" fmla="*/ 103 w 819"/>
                <a:gd name="T11" fmla="*/ 121 h 289"/>
                <a:gd name="T12" fmla="*/ 0 w 819"/>
                <a:gd name="T13" fmla="*/ 22 h 289"/>
                <a:gd name="T14" fmla="*/ 140 w 819"/>
                <a:gd name="T15" fmla="*/ 0 h 289"/>
                <a:gd name="T16" fmla="*/ 103 w 819"/>
                <a:gd name="T17" fmla="*/ 121 h 2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19" h="289">
                  <a:moveTo>
                    <a:pt x="811" y="289"/>
                  </a:moveTo>
                  <a:lnTo>
                    <a:pt x="106" y="68"/>
                  </a:lnTo>
                  <a:lnTo>
                    <a:pt x="113" y="44"/>
                  </a:lnTo>
                  <a:lnTo>
                    <a:pt x="819" y="265"/>
                  </a:lnTo>
                  <a:lnTo>
                    <a:pt x="811" y="289"/>
                  </a:lnTo>
                  <a:close/>
                  <a:moveTo>
                    <a:pt x="103" y="121"/>
                  </a:moveTo>
                  <a:lnTo>
                    <a:pt x="0" y="22"/>
                  </a:lnTo>
                  <a:lnTo>
                    <a:pt x="140" y="0"/>
                  </a:lnTo>
                  <a:lnTo>
                    <a:pt x="103" y="121"/>
                  </a:ln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1255" y="1847"/>
              <a:ext cx="316" cy="466"/>
            </a:xfrm>
            <a:custGeom>
              <a:avLst/>
              <a:gdLst>
                <a:gd name="T0" fmla="*/ 0 w 316"/>
                <a:gd name="T1" fmla="*/ 452 h 466"/>
                <a:gd name="T2" fmla="*/ 241 w 316"/>
                <a:gd name="T3" fmla="*/ 89 h 466"/>
                <a:gd name="T4" fmla="*/ 263 w 316"/>
                <a:gd name="T5" fmla="*/ 103 h 466"/>
                <a:gd name="T6" fmla="*/ 20 w 316"/>
                <a:gd name="T7" fmla="*/ 466 h 466"/>
                <a:gd name="T8" fmla="*/ 0 w 316"/>
                <a:gd name="T9" fmla="*/ 452 h 466"/>
                <a:gd name="T10" fmla="*/ 192 w 316"/>
                <a:gd name="T11" fmla="*/ 71 h 466"/>
                <a:gd name="T12" fmla="*/ 316 w 316"/>
                <a:gd name="T13" fmla="*/ 0 h 466"/>
                <a:gd name="T14" fmla="*/ 298 w 316"/>
                <a:gd name="T15" fmla="*/ 142 h 466"/>
                <a:gd name="T16" fmla="*/ 192 w 316"/>
                <a:gd name="T17" fmla="*/ 71 h 4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16" h="466">
                  <a:moveTo>
                    <a:pt x="0" y="452"/>
                  </a:moveTo>
                  <a:lnTo>
                    <a:pt x="241" y="89"/>
                  </a:lnTo>
                  <a:lnTo>
                    <a:pt x="263" y="103"/>
                  </a:lnTo>
                  <a:lnTo>
                    <a:pt x="20" y="466"/>
                  </a:lnTo>
                  <a:lnTo>
                    <a:pt x="0" y="452"/>
                  </a:lnTo>
                  <a:close/>
                  <a:moveTo>
                    <a:pt x="192" y="71"/>
                  </a:moveTo>
                  <a:lnTo>
                    <a:pt x="316" y="0"/>
                  </a:lnTo>
                  <a:lnTo>
                    <a:pt x="298" y="142"/>
                  </a:lnTo>
                  <a:lnTo>
                    <a:pt x="192" y="71"/>
                  </a:ln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 noEditPoints="1"/>
            </p:cNvSpPr>
            <p:nvPr/>
          </p:nvSpPr>
          <p:spPr bwMode="auto">
            <a:xfrm>
              <a:off x="1260" y="1839"/>
              <a:ext cx="1075" cy="478"/>
            </a:xfrm>
            <a:custGeom>
              <a:avLst/>
              <a:gdLst>
                <a:gd name="T0" fmla="*/ 0 w 1075"/>
                <a:gd name="T1" fmla="*/ 455 h 478"/>
                <a:gd name="T2" fmla="*/ 965 w 1075"/>
                <a:gd name="T3" fmla="*/ 42 h 478"/>
                <a:gd name="T4" fmla="*/ 974 w 1075"/>
                <a:gd name="T5" fmla="*/ 65 h 478"/>
                <a:gd name="T6" fmla="*/ 10 w 1075"/>
                <a:gd name="T7" fmla="*/ 478 h 478"/>
                <a:gd name="T8" fmla="*/ 0 w 1075"/>
                <a:gd name="T9" fmla="*/ 455 h 478"/>
                <a:gd name="T10" fmla="*/ 933 w 1075"/>
                <a:gd name="T11" fmla="*/ 0 h 478"/>
                <a:gd name="T12" fmla="*/ 1075 w 1075"/>
                <a:gd name="T13" fmla="*/ 8 h 478"/>
                <a:gd name="T14" fmla="*/ 983 w 1075"/>
                <a:gd name="T15" fmla="*/ 117 h 478"/>
                <a:gd name="T16" fmla="*/ 933 w 1075"/>
                <a:gd name="T17" fmla="*/ 0 h 4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75" h="478">
                  <a:moveTo>
                    <a:pt x="0" y="455"/>
                  </a:moveTo>
                  <a:lnTo>
                    <a:pt x="965" y="42"/>
                  </a:lnTo>
                  <a:lnTo>
                    <a:pt x="974" y="65"/>
                  </a:lnTo>
                  <a:lnTo>
                    <a:pt x="10" y="478"/>
                  </a:lnTo>
                  <a:lnTo>
                    <a:pt x="0" y="455"/>
                  </a:lnTo>
                  <a:close/>
                  <a:moveTo>
                    <a:pt x="933" y="0"/>
                  </a:moveTo>
                  <a:lnTo>
                    <a:pt x="1075" y="8"/>
                  </a:lnTo>
                  <a:lnTo>
                    <a:pt x="983" y="117"/>
                  </a:lnTo>
                  <a:lnTo>
                    <a:pt x="933" y="0"/>
                  </a:ln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4313" y="667"/>
              <a:ext cx="1283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900"/>
                <a:t>Gate valve internal</a:t>
              </a:r>
              <a:endParaRPr lang="en-US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4313" y="852"/>
              <a:ext cx="96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900"/>
                <a:t>to cryomodule</a:t>
              </a:r>
              <a:endParaRPr lang="en-US"/>
            </a:p>
          </p:txBody>
        </p:sp>
        <p:sp>
          <p:nvSpPr>
            <p:cNvPr id="17" name="Freeform 16"/>
            <p:cNvSpPr>
              <a:spLocks noEditPoints="1"/>
            </p:cNvSpPr>
            <p:nvPr/>
          </p:nvSpPr>
          <p:spPr bwMode="auto">
            <a:xfrm>
              <a:off x="4221" y="1024"/>
              <a:ext cx="214" cy="263"/>
            </a:xfrm>
            <a:custGeom>
              <a:avLst/>
              <a:gdLst>
                <a:gd name="T0" fmla="*/ 214 w 214"/>
                <a:gd name="T1" fmla="*/ 16 h 263"/>
                <a:gd name="T2" fmla="*/ 81 w 214"/>
                <a:gd name="T3" fmla="*/ 181 h 263"/>
                <a:gd name="T4" fmla="*/ 61 w 214"/>
                <a:gd name="T5" fmla="*/ 165 h 263"/>
                <a:gd name="T6" fmla="*/ 193 w 214"/>
                <a:gd name="T7" fmla="*/ 0 h 263"/>
                <a:gd name="T8" fmla="*/ 214 w 214"/>
                <a:gd name="T9" fmla="*/ 16 h 263"/>
                <a:gd name="T10" fmla="*/ 129 w 214"/>
                <a:gd name="T11" fmla="*/ 202 h 263"/>
                <a:gd name="T12" fmla="*/ 0 w 214"/>
                <a:gd name="T13" fmla="*/ 263 h 263"/>
                <a:gd name="T14" fmla="*/ 29 w 214"/>
                <a:gd name="T15" fmla="*/ 123 h 263"/>
                <a:gd name="T16" fmla="*/ 129 w 214"/>
                <a:gd name="T17" fmla="*/ 202 h 2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4" h="263">
                  <a:moveTo>
                    <a:pt x="214" y="16"/>
                  </a:moveTo>
                  <a:lnTo>
                    <a:pt x="81" y="181"/>
                  </a:lnTo>
                  <a:lnTo>
                    <a:pt x="61" y="165"/>
                  </a:lnTo>
                  <a:lnTo>
                    <a:pt x="193" y="0"/>
                  </a:lnTo>
                  <a:lnTo>
                    <a:pt x="214" y="16"/>
                  </a:lnTo>
                  <a:close/>
                  <a:moveTo>
                    <a:pt x="129" y="202"/>
                  </a:moveTo>
                  <a:lnTo>
                    <a:pt x="0" y="263"/>
                  </a:lnTo>
                  <a:lnTo>
                    <a:pt x="29" y="123"/>
                  </a:lnTo>
                  <a:lnTo>
                    <a:pt x="129" y="202"/>
                  </a:ln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3467" y="2258"/>
              <a:ext cx="212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900"/>
                <a:t>Vacuum vessel interface flange</a:t>
              </a:r>
              <a:endParaRPr lang="en-US"/>
            </a:p>
          </p:txBody>
        </p:sp>
        <p:sp>
          <p:nvSpPr>
            <p:cNvPr id="19" name="Freeform 18"/>
            <p:cNvSpPr>
              <a:spLocks noEditPoints="1"/>
            </p:cNvSpPr>
            <p:nvPr/>
          </p:nvSpPr>
          <p:spPr bwMode="auto">
            <a:xfrm>
              <a:off x="4163" y="1796"/>
              <a:ext cx="669" cy="469"/>
            </a:xfrm>
            <a:custGeom>
              <a:avLst/>
              <a:gdLst>
                <a:gd name="T0" fmla="*/ 0 w 669"/>
                <a:gd name="T1" fmla="*/ 449 h 469"/>
                <a:gd name="T2" fmla="*/ 567 w 669"/>
                <a:gd name="T3" fmla="*/ 55 h 469"/>
                <a:gd name="T4" fmla="*/ 583 w 669"/>
                <a:gd name="T5" fmla="*/ 76 h 469"/>
                <a:gd name="T6" fmla="*/ 14 w 669"/>
                <a:gd name="T7" fmla="*/ 469 h 469"/>
                <a:gd name="T8" fmla="*/ 0 w 669"/>
                <a:gd name="T9" fmla="*/ 449 h 469"/>
                <a:gd name="T10" fmla="*/ 529 w 669"/>
                <a:gd name="T11" fmla="*/ 21 h 469"/>
                <a:gd name="T12" fmla="*/ 669 w 669"/>
                <a:gd name="T13" fmla="*/ 0 h 469"/>
                <a:gd name="T14" fmla="*/ 601 w 669"/>
                <a:gd name="T15" fmla="*/ 126 h 469"/>
                <a:gd name="T16" fmla="*/ 529 w 669"/>
                <a:gd name="T17" fmla="*/ 21 h 4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69" h="469">
                  <a:moveTo>
                    <a:pt x="0" y="449"/>
                  </a:moveTo>
                  <a:lnTo>
                    <a:pt x="567" y="55"/>
                  </a:lnTo>
                  <a:lnTo>
                    <a:pt x="583" y="76"/>
                  </a:lnTo>
                  <a:lnTo>
                    <a:pt x="14" y="469"/>
                  </a:lnTo>
                  <a:lnTo>
                    <a:pt x="0" y="449"/>
                  </a:lnTo>
                  <a:close/>
                  <a:moveTo>
                    <a:pt x="529" y="21"/>
                  </a:moveTo>
                  <a:lnTo>
                    <a:pt x="669" y="0"/>
                  </a:lnTo>
                  <a:lnTo>
                    <a:pt x="601" y="126"/>
                  </a:lnTo>
                  <a:lnTo>
                    <a:pt x="529" y="21"/>
                  </a:ln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624"/>
              <a:ext cx="5467" cy="1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80" y="2309"/>
              <a:ext cx="2029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900"/>
                <a:t>Cleanroom assembly fixturing</a:t>
              </a:r>
              <a:endParaRPr lang="en-US"/>
            </a:p>
          </p:txBody>
        </p:sp>
        <p:sp>
          <p:nvSpPr>
            <p:cNvPr id="22" name="Freeform 21"/>
            <p:cNvSpPr>
              <a:spLocks noEditPoints="1"/>
            </p:cNvSpPr>
            <p:nvPr/>
          </p:nvSpPr>
          <p:spPr bwMode="auto">
            <a:xfrm>
              <a:off x="450" y="2029"/>
              <a:ext cx="819" cy="289"/>
            </a:xfrm>
            <a:custGeom>
              <a:avLst/>
              <a:gdLst>
                <a:gd name="T0" fmla="*/ 811 w 819"/>
                <a:gd name="T1" fmla="*/ 289 h 289"/>
                <a:gd name="T2" fmla="*/ 106 w 819"/>
                <a:gd name="T3" fmla="*/ 68 h 289"/>
                <a:gd name="T4" fmla="*/ 113 w 819"/>
                <a:gd name="T5" fmla="*/ 44 h 289"/>
                <a:gd name="T6" fmla="*/ 819 w 819"/>
                <a:gd name="T7" fmla="*/ 265 h 289"/>
                <a:gd name="T8" fmla="*/ 811 w 819"/>
                <a:gd name="T9" fmla="*/ 289 h 289"/>
                <a:gd name="T10" fmla="*/ 103 w 819"/>
                <a:gd name="T11" fmla="*/ 121 h 289"/>
                <a:gd name="T12" fmla="*/ 0 w 819"/>
                <a:gd name="T13" fmla="*/ 22 h 289"/>
                <a:gd name="T14" fmla="*/ 140 w 819"/>
                <a:gd name="T15" fmla="*/ 0 h 289"/>
                <a:gd name="T16" fmla="*/ 103 w 819"/>
                <a:gd name="T17" fmla="*/ 121 h 2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19" h="289">
                  <a:moveTo>
                    <a:pt x="811" y="289"/>
                  </a:moveTo>
                  <a:lnTo>
                    <a:pt x="106" y="68"/>
                  </a:lnTo>
                  <a:lnTo>
                    <a:pt x="113" y="44"/>
                  </a:lnTo>
                  <a:lnTo>
                    <a:pt x="819" y="265"/>
                  </a:lnTo>
                  <a:lnTo>
                    <a:pt x="811" y="289"/>
                  </a:lnTo>
                  <a:close/>
                  <a:moveTo>
                    <a:pt x="103" y="121"/>
                  </a:moveTo>
                  <a:lnTo>
                    <a:pt x="0" y="22"/>
                  </a:lnTo>
                  <a:lnTo>
                    <a:pt x="140" y="0"/>
                  </a:lnTo>
                  <a:lnTo>
                    <a:pt x="103" y="121"/>
                  </a:ln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 noEditPoints="1"/>
            </p:cNvSpPr>
            <p:nvPr/>
          </p:nvSpPr>
          <p:spPr bwMode="auto">
            <a:xfrm>
              <a:off x="1255" y="1847"/>
              <a:ext cx="316" cy="466"/>
            </a:xfrm>
            <a:custGeom>
              <a:avLst/>
              <a:gdLst>
                <a:gd name="T0" fmla="*/ 0 w 316"/>
                <a:gd name="T1" fmla="*/ 452 h 466"/>
                <a:gd name="T2" fmla="*/ 241 w 316"/>
                <a:gd name="T3" fmla="*/ 89 h 466"/>
                <a:gd name="T4" fmla="*/ 263 w 316"/>
                <a:gd name="T5" fmla="*/ 103 h 466"/>
                <a:gd name="T6" fmla="*/ 20 w 316"/>
                <a:gd name="T7" fmla="*/ 466 h 466"/>
                <a:gd name="T8" fmla="*/ 0 w 316"/>
                <a:gd name="T9" fmla="*/ 452 h 466"/>
                <a:gd name="T10" fmla="*/ 192 w 316"/>
                <a:gd name="T11" fmla="*/ 71 h 466"/>
                <a:gd name="T12" fmla="*/ 316 w 316"/>
                <a:gd name="T13" fmla="*/ 0 h 466"/>
                <a:gd name="T14" fmla="*/ 298 w 316"/>
                <a:gd name="T15" fmla="*/ 142 h 466"/>
                <a:gd name="T16" fmla="*/ 192 w 316"/>
                <a:gd name="T17" fmla="*/ 71 h 4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16" h="466">
                  <a:moveTo>
                    <a:pt x="0" y="452"/>
                  </a:moveTo>
                  <a:lnTo>
                    <a:pt x="241" y="89"/>
                  </a:lnTo>
                  <a:lnTo>
                    <a:pt x="263" y="103"/>
                  </a:lnTo>
                  <a:lnTo>
                    <a:pt x="20" y="466"/>
                  </a:lnTo>
                  <a:lnTo>
                    <a:pt x="0" y="452"/>
                  </a:lnTo>
                  <a:close/>
                  <a:moveTo>
                    <a:pt x="192" y="71"/>
                  </a:moveTo>
                  <a:lnTo>
                    <a:pt x="316" y="0"/>
                  </a:lnTo>
                  <a:lnTo>
                    <a:pt x="298" y="142"/>
                  </a:lnTo>
                  <a:lnTo>
                    <a:pt x="192" y="71"/>
                  </a:ln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 noEditPoints="1"/>
            </p:cNvSpPr>
            <p:nvPr/>
          </p:nvSpPr>
          <p:spPr bwMode="auto">
            <a:xfrm>
              <a:off x="1260" y="1839"/>
              <a:ext cx="1075" cy="478"/>
            </a:xfrm>
            <a:custGeom>
              <a:avLst/>
              <a:gdLst>
                <a:gd name="T0" fmla="*/ 0 w 1075"/>
                <a:gd name="T1" fmla="*/ 455 h 478"/>
                <a:gd name="T2" fmla="*/ 965 w 1075"/>
                <a:gd name="T3" fmla="*/ 42 h 478"/>
                <a:gd name="T4" fmla="*/ 974 w 1075"/>
                <a:gd name="T5" fmla="*/ 65 h 478"/>
                <a:gd name="T6" fmla="*/ 10 w 1075"/>
                <a:gd name="T7" fmla="*/ 478 h 478"/>
                <a:gd name="T8" fmla="*/ 0 w 1075"/>
                <a:gd name="T9" fmla="*/ 455 h 478"/>
                <a:gd name="T10" fmla="*/ 933 w 1075"/>
                <a:gd name="T11" fmla="*/ 0 h 478"/>
                <a:gd name="T12" fmla="*/ 1075 w 1075"/>
                <a:gd name="T13" fmla="*/ 8 h 478"/>
                <a:gd name="T14" fmla="*/ 983 w 1075"/>
                <a:gd name="T15" fmla="*/ 117 h 478"/>
                <a:gd name="T16" fmla="*/ 933 w 1075"/>
                <a:gd name="T17" fmla="*/ 0 h 4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75" h="478">
                  <a:moveTo>
                    <a:pt x="0" y="455"/>
                  </a:moveTo>
                  <a:lnTo>
                    <a:pt x="965" y="42"/>
                  </a:lnTo>
                  <a:lnTo>
                    <a:pt x="974" y="65"/>
                  </a:lnTo>
                  <a:lnTo>
                    <a:pt x="10" y="478"/>
                  </a:lnTo>
                  <a:lnTo>
                    <a:pt x="0" y="455"/>
                  </a:lnTo>
                  <a:close/>
                  <a:moveTo>
                    <a:pt x="933" y="0"/>
                  </a:moveTo>
                  <a:lnTo>
                    <a:pt x="1075" y="8"/>
                  </a:lnTo>
                  <a:lnTo>
                    <a:pt x="983" y="117"/>
                  </a:lnTo>
                  <a:lnTo>
                    <a:pt x="933" y="0"/>
                  </a:ln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4313" y="667"/>
              <a:ext cx="1283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900"/>
                <a:t>Gate valve internal</a:t>
              </a:r>
              <a:endParaRPr lang="en-US"/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4313" y="852"/>
              <a:ext cx="96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900"/>
                <a:t>to cryomodule</a:t>
              </a:r>
              <a:endParaRPr lang="en-US"/>
            </a:p>
          </p:txBody>
        </p:sp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4221" y="1024"/>
              <a:ext cx="214" cy="263"/>
            </a:xfrm>
            <a:custGeom>
              <a:avLst/>
              <a:gdLst>
                <a:gd name="T0" fmla="*/ 214 w 214"/>
                <a:gd name="T1" fmla="*/ 16 h 263"/>
                <a:gd name="T2" fmla="*/ 81 w 214"/>
                <a:gd name="T3" fmla="*/ 181 h 263"/>
                <a:gd name="T4" fmla="*/ 61 w 214"/>
                <a:gd name="T5" fmla="*/ 165 h 263"/>
                <a:gd name="T6" fmla="*/ 193 w 214"/>
                <a:gd name="T7" fmla="*/ 0 h 263"/>
                <a:gd name="T8" fmla="*/ 214 w 214"/>
                <a:gd name="T9" fmla="*/ 16 h 263"/>
                <a:gd name="T10" fmla="*/ 129 w 214"/>
                <a:gd name="T11" fmla="*/ 202 h 263"/>
                <a:gd name="T12" fmla="*/ 0 w 214"/>
                <a:gd name="T13" fmla="*/ 263 h 263"/>
                <a:gd name="T14" fmla="*/ 29 w 214"/>
                <a:gd name="T15" fmla="*/ 123 h 263"/>
                <a:gd name="T16" fmla="*/ 129 w 214"/>
                <a:gd name="T17" fmla="*/ 202 h 2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4" h="263">
                  <a:moveTo>
                    <a:pt x="214" y="16"/>
                  </a:moveTo>
                  <a:lnTo>
                    <a:pt x="81" y="181"/>
                  </a:lnTo>
                  <a:lnTo>
                    <a:pt x="61" y="165"/>
                  </a:lnTo>
                  <a:lnTo>
                    <a:pt x="193" y="0"/>
                  </a:lnTo>
                  <a:lnTo>
                    <a:pt x="214" y="16"/>
                  </a:lnTo>
                  <a:close/>
                  <a:moveTo>
                    <a:pt x="129" y="202"/>
                  </a:moveTo>
                  <a:lnTo>
                    <a:pt x="0" y="263"/>
                  </a:lnTo>
                  <a:lnTo>
                    <a:pt x="29" y="123"/>
                  </a:lnTo>
                  <a:lnTo>
                    <a:pt x="129" y="202"/>
                  </a:ln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3467" y="2258"/>
              <a:ext cx="212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900"/>
                <a:t>Vacuum vessel interface flange</a:t>
              </a:r>
              <a:endParaRPr lang="en-US"/>
            </a:p>
          </p:txBody>
        </p:sp>
        <p:sp>
          <p:nvSpPr>
            <p:cNvPr id="29" name="Freeform 28"/>
            <p:cNvSpPr>
              <a:spLocks noEditPoints="1"/>
            </p:cNvSpPr>
            <p:nvPr/>
          </p:nvSpPr>
          <p:spPr bwMode="auto">
            <a:xfrm>
              <a:off x="4163" y="1796"/>
              <a:ext cx="669" cy="469"/>
            </a:xfrm>
            <a:custGeom>
              <a:avLst/>
              <a:gdLst>
                <a:gd name="T0" fmla="*/ 0 w 669"/>
                <a:gd name="T1" fmla="*/ 449 h 469"/>
                <a:gd name="T2" fmla="*/ 567 w 669"/>
                <a:gd name="T3" fmla="*/ 55 h 469"/>
                <a:gd name="T4" fmla="*/ 583 w 669"/>
                <a:gd name="T5" fmla="*/ 76 h 469"/>
                <a:gd name="T6" fmla="*/ 14 w 669"/>
                <a:gd name="T7" fmla="*/ 469 h 469"/>
                <a:gd name="T8" fmla="*/ 0 w 669"/>
                <a:gd name="T9" fmla="*/ 449 h 469"/>
                <a:gd name="T10" fmla="*/ 529 w 669"/>
                <a:gd name="T11" fmla="*/ 21 h 469"/>
                <a:gd name="T12" fmla="*/ 669 w 669"/>
                <a:gd name="T13" fmla="*/ 0 h 469"/>
                <a:gd name="T14" fmla="*/ 601 w 669"/>
                <a:gd name="T15" fmla="*/ 126 h 469"/>
                <a:gd name="T16" fmla="*/ 529 w 669"/>
                <a:gd name="T17" fmla="*/ 21 h 4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69" h="469">
                  <a:moveTo>
                    <a:pt x="0" y="449"/>
                  </a:moveTo>
                  <a:lnTo>
                    <a:pt x="567" y="55"/>
                  </a:lnTo>
                  <a:lnTo>
                    <a:pt x="583" y="76"/>
                  </a:lnTo>
                  <a:lnTo>
                    <a:pt x="14" y="469"/>
                  </a:lnTo>
                  <a:lnTo>
                    <a:pt x="0" y="449"/>
                  </a:lnTo>
                  <a:close/>
                  <a:moveTo>
                    <a:pt x="529" y="21"/>
                  </a:moveTo>
                  <a:lnTo>
                    <a:pt x="669" y="0"/>
                  </a:lnTo>
                  <a:lnTo>
                    <a:pt x="601" y="126"/>
                  </a:lnTo>
                  <a:lnTo>
                    <a:pt x="529" y="21"/>
                  </a:ln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Footer Placeholder 3"/>
          <p:cNvSpPr txBox="1">
            <a:spLocks/>
          </p:cNvSpPr>
          <p:nvPr/>
        </p:nvSpPr>
        <p:spPr bwMode="auto">
          <a:xfrm>
            <a:off x="914400" y="6111875"/>
            <a:ext cx="617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400"/>
              <a:t>Superconducting RF Workshop 2009, September 21–25, 2009</a:t>
            </a:r>
          </a:p>
          <a:p>
            <a:pPr algn="ctr"/>
            <a:r>
              <a:rPr lang="en-US" sz="1400"/>
              <a:t>Berlin, Germany</a:t>
            </a:r>
          </a:p>
        </p:txBody>
      </p:sp>
      <p:sp>
        <p:nvSpPr>
          <p:cNvPr id="31" name="Slide Number Placeholder 4"/>
          <p:cNvSpPr txBox="1">
            <a:spLocks/>
          </p:cNvSpPr>
          <p:nvPr/>
        </p:nvSpPr>
        <p:spPr bwMode="auto">
          <a:xfrm>
            <a:off x="6400800" y="611187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r>
              <a:rPr lang="en-US" sz="1400"/>
              <a:t>Slide </a:t>
            </a:r>
            <a:fld id="{0964F84B-E456-49ED-8331-60F68D8526F8}" type="slidenum">
              <a:rPr lang="en-US" sz="1400"/>
              <a:pPr algn="r"/>
              <a:t>11</a:t>
            </a:fld>
            <a:endParaRPr lang="en-US" sz="1400"/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2057400" y="5502275"/>
            <a:ext cx="3657600" cy="1219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AutoShape 8"/>
          <p:cNvSpPr>
            <a:spLocks noChangeAspect="1" noChangeArrowheads="1" noTextEdit="1"/>
          </p:cNvSpPr>
          <p:nvPr/>
        </p:nvSpPr>
        <p:spPr bwMode="auto">
          <a:xfrm>
            <a:off x="76200" y="3725863"/>
            <a:ext cx="4191000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143375"/>
            <a:ext cx="4167188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13"/>
          <p:cNvGrpSpPr>
            <a:grpSpLocks/>
          </p:cNvGrpSpPr>
          <p:nvPr/>
        </p:nvGrpSpPr>
        <p:grpSpPr bwMode="auto">
          <a:xfrm>
            <a:off x="1733550" y="4149725"/>
            <a:ext cx="2382838" cy="369888"/>
            <a:chOff x="696" y="2435"/>
            <a:chExt cx="1501" cy="233"/>
          </a:xfrm>
        </p:grpSpPr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696" y="2435"/>
              <a:ext cx="1501" cy="23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Rectangle 12"/>
            <p:cNvSpPr>
              <a:spLocks noChangeArrowheads="1"/>
            </p:cNvSpPr>
            <p:nvPr/>
          </p:nvSpPr>
          <p:spPr bwMode="auto">
            <a:xfrm>
              <a:off x="696" y="2435"/>
              <a:ext cx="1501" cy="233"/>
            </a:xfrm>
            <a:prstGeom prst="rect">
              <a:avLst/>
            </a:prstGeom>
            <a:noFill/>
            <a:ln w="7938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Rectangle 14"/>
          <p:cNvSpPr>
            <a:spLocks noChangeArrowheads="1"/>
          </p:cNvSpPr>
          <p:nvPr/>
        </p:nvSpPr>
        <p:spPr bwMode="auto">
          <a:xfrm>
            <a:off x="1809750" y="4206875"/>
            <a:ext cx="22320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900">
                <a:solidFill>
                  <a:srgbClr val="000000"/>
                </a:solidFill>
              </a:rPr>
              <a:t>Cold mass assembly</a:t>
            </a:r>
            <a:endParaRPr lang="en-US"/>
          </a:p>
        </p:txBody>
      </p:sp>
      <p:sp>
        <p:nvSpPr>
          <p:cNvPr id="39" name="Rectangle 15"/>
          <p:cNvSpPr>
            <a:spLocks noChangeArrowheads="1"/>
          </p:cNvSpPr>
          <p:nvPr/>
        </p:nvSpPr>
        <p:spPr bwMode="auto">
          <a:xfrm>
            <a:off x="-1587" y="4224338"/>
            <a:ext cx="121126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1100 aluminum</a:t>
            </a:r>
            <a:endParaRPr lang="en-US"/>
          </a:p>
        </p:txBody>
      </p:sp>
      <p:sp>
        <p:nvSpPr>
          <p:cNvPr id="40" name="Rectangle 16"/>
          <p:cNvSpPr>
            <a:spLocks noChangeArrowheads="1"/>
          </p:cNvSpPr>
          <p:nvPr/>
        </p:nvSpPr>
        <p:spPr bwMode="auto">
          <a:xfrm>
            <a:off x="-1587" y="4441825"/>
            <a:ext cx="8286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80K shield</a:t>
            </a:r>
            <a:endParaRPr lang="en-US"/>
          </a:p>
        </p:txBody>
      </p:sp>
      <p:sp>
        <p:nvSpPr>
          <p:cNvPr id="41" name="Rectangle 17"/>
          <p:cNvSpPr>
            <a:spLocks noChangeArrowheads="1"/>
          </p:cNvSpPr>
          <p:nvPr/>
        </p:nvSpPr>
        <p:spPr bwMode="auto">
          <a:xfrm>
            <a:off x="2714625" y="5130800"/>
            <a:ext cx="3651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2K 2</a:t>
            </a:r>
            <a:endParaRPr lang="en-US"/>
          </a:p>
        </p:txBody>
      </p:sp>
      <p:sp>
        <p:nvSpPr>
          <p:cNvPr id="42" name="Rectangle 18"/>
          <p:cNvSpPr>
            <a:spLocks noChangeArrowheads="1"/>
          </p:cNvSpPr>
          <p:nvPr/>
        </p:nvSpPr>
        <p:spPr bwMode="auto">
          <a:xfrm>
            <a:off x="3087688" y="5130800"/>
            <a:ext cx="58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-</a:t>
            </a:r>
            <a:endParaRPr lang="en-US"/>
          </a:p>
        </p:txBody>
      </p:sp>
      <p:sp>
        <p:nvSpPr>
          <p:cNvPr id="43" name="Rectangle 19"/>
          <p:cNvSpPr>
            <a:spLocks noChangeArrowheads="1"/>
          </p:cNvSpPr>
          <p:nvPr/>
        </p:nvSpPr>
        <p:spPr bwMode="auto">
          <a:xfrm>
            <a:off x="3148013" y="5130800"/>
            <a:ext cx="8667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phase pipe</a:t>
            </a:r>
            <a:endParaRPr lang="en-US"/>
          </a:p>
        </p:txBody>
      </p:sp>
      <p:sp>
        <p:nvSpPr>
          <p:cNvPr id="44" name="Rectangle 20"/>
          <p:cNvSpPr>
            <a:spLocks noChangeArrowheads="1"/>
          </p:cNvSpPr>
          <p:nvPr/>
        </p:nvSpPr>
        <p:spPr bwMode="auto">
          <a:xfrm>
            <a:off x="2427288" y="6469063"/>
            <a:ext cx="13795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Magnetic shield II</a:t>
            </a:r>
            <a:endParaRPr lang="en-US"/>
          </a:p>
        </p:txBody>
      </p:sp>
      <p:sp>
        <p:nvSpPr>
          <p:cNvPr id="45" name="Freeform 21"/>
          <p:cNvSpPr>
            <a:spLocks noEditPoints="1"/>
          </p:cNvSpPr>
          <p:nvPr/>
        </p:nvSpPr>
        <p:spPr bwMode="auto">
          <a:xfrm>
            <a:off x="877888" y="4589463"/>
            <a:ext cx="254000" cy="369887"/>
          </a:xfrm>
          <a:custGeom>
            <a:avLst/>
            <a:gdLst>
              <a:gd name="T0" fmla="*/ 2147483647 w 160"/>
              <a:gd name="T1" fmla="*/ 0 h 233"/>
              <a:gd name="T2" fmla="*/ 2147483647 w 160"/>
              <a:gd name="T3" fmla="*/ 2147483647 h 233"/>
              <a:gd name="T4" fmla="*/ 2147483647 w 160"/>
              <a:gd name="T5" fmla="*/ 2147483647 h 233"/>
              <a:gd name="T6" fmla="*/ 0 w 160"/>
              <a:gd name="T7" fmla="*/ 2147483647 h 233"/>
              <a:gd name="T8" fmla="*/ 2147483647 w 160"/>
              <a:gd name="T9" fmla="*/ 0 h 233"/>
              <a:gd name="T10" fmla="*/ 2147483647 w 160"/>
              <a:gd name="T11" fmla="*/ 2147483647 h 233"/>
              <a:gd name="T12" fmla="*/ 2147483647 w 160"/>
              <a:gd name="T13" fmla="*/ 2147483647 h 233"/>
              <a:gd name="T14" fmla="*/ 2147483647 w 160"/>
              <a:gd name="T15" fmla="*/ 2147483647 h 233"/>
              <a:gd name="T16" fmla="*/ 2147483647 w 160"/>
              <a:gd name="T17" fmla="*/ 2147483647 h 23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60" h="233">
                <a:moveTo>
                  <a:pt x="16" y="0"/>
                </a:moveTo>
                <a:lnTo>
                  <a:pt x="120" y="157"/>
                </a:lnTo>
                <a:lnTo>
                  <a:pt x="105" y="167"/>
                </a:lnTo>
                <a:lnTo>
                  <a:pt x="0" y="10"/>
                </a:lnTo>
                <a:lnTo>
                  <a:pt x="16" y="0"/>
                </a:lnTo>
                <a:close/>
                <a:moveTo>
                  <a:pt x="147" y="128"/>
                </a:moveTo>
                <a:lnTo>
                  <a:pt x="160" y="233"/>
                </a:lnTo>
                <a:lnTo>
                  <a:pt x="68" y="180"/>
                </a:lnTo>
                <a:lnTo>
                  <a:pt x="147" y="128"/>
                </a:ln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" name="Freeform 22"/>
          <p:cNvSpPr>
            <a:spLocks noEditPoints="1"/>
          </p:cNvSpPr>
          <p:nvPr/>
        </p:nvSpPr>
        <p:spPr bwMode="auto">
          <a:xfrm>
            <a:off x="3084513" y="5319713"/>
            <a:ext cx="176212" cy="544512"/>
          </a:xfrm>
          <a:custGeom>
            <a:avLst/>
            <a:gdLst>
              <a:gd name="T0" fmla="*/ 2147483647 w 111"/>
              <a:gd name="T1" fmla="*/ 2147483647 h 343"/>
              <a:gd name="T2" fmla="*/ 2147483647 w 111"/>
              <a:gd name="T3" fmla="*/ 2147483647 h 343"/>
              <a:gd name="T4" fmla="*/ 2147483647 w 111"/>
              <a:gd name="T5" fmla="*/ 2147483647 h 343"/>
              <a:gd name="T6" fmla="*/ 2147483647 w 111"/>
              <a:gd name="T7" fmla="*/ 0 h 343"/>
              <a:gd name="T8" fmla="*/ 2147483647 w 111"/>
              <a:gd name="T9" fmla="*/ 2147483647 h 343"/>
              <a:gd name="T10" fmla="*/ 2147483647 w 111"/>
              <a:gd name="T11" fmla="*/ 2147483647 h 343"/>
              <a:gd name="T12" fmla="*/ 2147483647 w 111"/>
              <a:gd name="T13" fmla="*/ 2147483647 h 343"/>
              <a:gd name="T14" fmla="*/ 0 w 111"/>
              <a:gd name="T15" fmla="*/ 2147483647 h 343"/>
              <a:gd name="T16" fmla="*/ 2147483647 w 111"/>
              <a:gd name="T17" fmla="*/ 2147483647 h 34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1" h="343">
                <a:moveTo>
                  <a:pt x="111" y="3"/>
                </a:moveTo>
                <a:lnTo>
                  <a:pt x="54" y="262"/>
                </a:lnTo>
                <a:lnTo>
                  <a:pt x="35" y="258"/>
                </a:lnTo>
                <a:lnTo>
                  <a:pt x="92" y="0"/>
                </a:lnTo>
                <a:lnTo>
                  <a:pt x="111" y="3"/>
                </a:lnTo>
                <a:close/>
                <a:moveTo>
                  <a:pt x="93" y="261"/>
                </a:moveTo>
                <a:lnTo>
                  <a:pt x="25" y="343"/>
                </a:lnTo>
                <a:lnTo>
                  <a:pt x="0" y="241"/>
                </a:lnTo>
                <a:lnTo>
                  <a:pt x="93" y="261"/>
                </a:ln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" name="Freeform 23"/>
          <p:cNvSpPr>
            <a:spLocks noEditPoints="1"/>
          </p:cNvSpPr>
          <p:nvPr/>
        </p:nvSpPr>
        <p:spPr bwMode="auto">
          <a:xfrm>
            <a:off x="1751013" y="6267450"/>
            <a:ext cx="671512" cy="320675"/>
          </a:xfrm>
          <a:custGeom>
            <a:avLst/>
            <a:gdLst>
              <a:gd name="T0" fmla="*/ 2147483647 w 423"/>
              <a:gd name="T1" fmla="*/ 2147483647 h 202"/>
              <a:gd name="T2" fmla="*/ 2147483647 w 423"/>
              <a:gd name="T3" fmla="*/ 2147483647 h 202"/>
              <a:gd name="T4" fmla="*/ 2147483647 w 423"/>
              <a:gd name="T5" fmla="*/ 2147483647 h 202"/>
              <a:gd name="T6" fmla="*/ 2147483647 w 423"/>
              <a:gd name="T7" fmla="*/ 2147483647 h 202"/>
              <a:gd name="T8" fmla="*/ 2147483647 w 423"/>
              <a:gd name="T9" fmla="*/ 2147483647 h 202"/>
              <a:gd name="T10" fmla="*/ 2147483647 w 423"/>
              <a:gd name="T11" fmla="*/ 2147483647 h 202"/>
              <a:gd name="T12" fmla="*/ 0 w 423"/>
              <a:gd name="T13" fmla="*/ 2147483647 h 202"/>
              <a:gd name="T14" fmla="*/ 2147483647 w 423"/>
              <a:gd name="T15" fmla="*/ 0 h 202"/>
              <a:gd name="T16" fmla="*/ 2147483647 w 423"/>
              <a:gd name="T17" fmla="*/ 2147483647 h 20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23" h="202">
                <a:moveTo>
                  <a:pt x="415" y="202"/>
                </a:moveTo>
                <a:lnTo>
                  <a:pt x="74" y="48"/>
                </a:lnTo>
                <a:lnTo>
                  <a:pt x="83" y="30"/>
                </a:lnTo>
                <a:lnTo>
                  <a:pt x="423" y="185"/>
                </a:lnTo>
                <a:lnTo>
                  <a:pt x="415" y="202"/>
                </a:lnTo>
                <a:close/>
                <a:moveTo>
                  <a:pt x="67" y="87"/>
                </a:moveTo>
                <a:lnTo>
                  <a:pt x="0" y="4"/>
                </a:lnTo>
                <a:lnTo>
                  <a:pt x="107" y="0"/>
                </a:lnTo>
                <a:lnTo>
                  <a:pt x="67" y="87"/>
                </a:ln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" name="Freeform 24"/>
          <p:cNvSpPr>
            <a:spLocks noEditPoints="1"/>
          </p:cNvSpPr>
          <p:nvPr/>
        </p:nvSpPr>
        <p:spPr bwMode="auto">
          <a:xfrm>
            <a:off x="2281238" y="6273800"/>
            <a:ext cx="149225" cy="307975"/>
          </a:xfrm>
          <a:custGeom>
            <a:avLst/>
            <a:gdLst>
              <a:gd name="T0" fmla="*/ 2147483647 w 94"/>
              <a:gd name="T1" fmla="*/ 2147483647 h 194"/>
              <a:gd name="T2" fmla="*/ 2147483647 w 94"/>
              <a:gd name="T3" fmla="*/ 2147483647 h 194"/>
              <a:gd name="T4" fmla="*/ 2147483647 w 94"/>
              <a:gd name="T5" fmla="*/ 2147483647 h 194"/>
              <a:gd name="T6" fmla="*/ 2147483647 w 94"/>
              <a:gd name="T7" fmla="*/ 2147483647 h 194"/>
              <a:gd name="T8" fmla="*/ 2147483647 w 94"/>
              <a:gd name="T9" fmla="*/ 2147483647 h 194"/>
              <a:gd name="T10" fmla="*/ 0 w 94"/>
              <a:gd name="T11" fmla="*/ 2147483647 h 194"/>
              <a:gd name="T12" fmla="*/ 2147483647 w 94"/>
              <a:gd name="T13" fmla="*/ 0 h 194"/>
              <a:gd name="T14" fmla="*/ 2147483647 w 94"/>
              <a:gd name="T15" fmla="*/ 2147483647 h 194"/>
              <a:gd name="T16" fmla="*/ 0 w 94"/>
              <a:gd name="T17" fmla="*/ 2147483647 h 19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94" h="194">
                <a:moveTo>
                  <a:pt x="76" y="194"/>
                </a:moveTo>
                <a:lnTo>
                  <a:pt x="32" y="83"/>
                </a:lnTo>
                <a:lnTo>
                  <a:pt x="49" y="76"/>
                </a:lnTo>
                <a:lnTo>
                  <a:pt x="94" y="186"/>
                </a:lnTo>
                <a:lnTo>
                  <a:pt x="76" y="194"/>
                </a:lnTo>
                <a:close/>
                <a:moveTo>
                  <a:pt x="0" y="105"/>
                </a:moveTo>
                <a:lnTo>
                  <a:pt x="9" y="0"/>
                </a:lnTo>
                <a:lnTo>
                  <a:pt x="88" y="70"/>
                </a:lnTo>
                <a:lnTo>
                  <a:pt x="0" y="105"/>
                </a:ln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" name="Rectangle 25"/>
          <p:cNvSpPr>
            <a:spLocks noChangeArrowheads="1"/>
          </p:cNvSpPr>
          <p:nvPr/>
        </p:nvSpPr>
        <p:spPr bwMode="auto">
          <a:xfrm>
            <a:off x="2276475" y="4646613"/>
            <a:ext cx="9366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5K manifold</a:t>
            </a:r>
            <a:endParaRPr lang="en-US"/>
          </a:p>
        </p:txBody>
      </p:sp>
      <p:sp>
        <p:nvSpPr>
          <p:cNvPr id="50" name="Freeform 26"/>
          <p:cNvSpPr>
            <a:spLocks noEditPoints="1"/>
          </p:cNvSpPr>
          <p:nvPr/>
        </p:nvSpPr>
        <p:spPr bwMode="auto">
          <a:xfrm>
            <a:off x="1978025" y="4829175"/>
            <a:ext cx="495300" cy="673100"/>
          </a:xfrm>
          <a:custGeom>
            <a:avLst/>
            <a:gdLst>
              <a:gd name="T0" fmla="*/ 2147483647 w 312"/>
              <a:gd name="T1" fmla="*/ 2147483647 h 424"/>
              <a:gd name="T2" fmla="*/ 2147483647 w 312"/>
              <a:gd name="T3" fmla="*/ 2147483647 h 424"/>
              <a:gd name="T4" fmla="*/ 2147483647 w 312"/>
              <a:gd name="T5" fmla="*/ 2147483647 h 424"/>
              <a:gd name="T6" fmla="*/ 2147483647 w 312"/>
              <a:gd name="T7" fmla="*/ 0 h 424"/>
              <a:gd name="T8" fmla="*/ 2147483647 w 312"/>
              <a:gd name="T9" fmla="*/ 2147483647 h 424"/>
              <a:gd name="T10" fmla="*/ 2147483647 w 312"/>
              <a:gd name="T11" fmla="*/ 2147483647 h 424"/>
              <a:gd name="T12" fmla="*/ 0 w 312"/>
              <a:gd name="T13" fmla="*/ 2147483647 h 424"/>
              <a:gd name="T14" fmla="*/ 2147483647 w 312"/>
              <a:gd name="T15" fmla="*/ 2147483647 h 424"/>
              <a:gd name="T16" fmla="*/ 2147483647 w 312"/>
              <a:gd name="T17" fmla="*/ 2147483647 h 4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12" h="424">
                <a:moveTo>
                  <a:pt x="312" y="12"/>
                </a:moveTo>
                <a:lnTo>
                  <a:pt x="58" y="361"/>
                </a:lnTo>
                <a:lnTo>
                  <a:pt x="43" y="350"/>
                </a:lnTo>
                <a:lnTo>
                  <a:pt x="296" y="0"/>
                </a:lnTo>
                <a:lnTo>
                  <a:pt x="312" y="12"/>
                </a:lnTo>
                <a:close/>
                <a:moveTo>
                  <a:pt x="95" y="375"/>
                </a:moveTo>
                <a:lnTo>
                  <a:pt x="0" y="424"/>
                </a:lnTo>
                <a:lnTo>
                  <a:pt x="17" y="320"/>
                </a:lnTo>
                <a:lnTo>
                  <a:pt x="95" y="375"/>
                </a:ln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1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143375"/>
            <a:ext cx="4167188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" name="Group 30"/>
          <p:cNvGrpSpPr>
            <a:grpSpLocks/>
          </p:cNvGrpSpPr>
          <p:nvPr/>
        </p:nvGrpSpPr>
        <p:grpSpPr bwMode="auto">
          <a:xfrm>
            <a:off x="1733550" y="4149725"/>
            <a:ext cx="2382838" cy="369888"/>
            <a:chOff x="696" y="2435"/>
            <a:chExt cx="1501" cy="233"/>
          </a:xfrm>
        </p:grpSpPr>
        <p:sp>
          <p:nvSpPr>
            <p:cNvPr id="53" name="Rectangle 28"/>
            <p:cNvSpPr>
              <a:spLocks noChangeArrowheads="1"/>
            </p:cNvSpPr>
            <p:nvPr/>
          </p:nvSpPr>
          <p:spPr bwMode="auto">
            <a:xfrm>
              <a:off x="696" y="2435"/>
              <a:ext cx="1501" cy="23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Rectangle 29"/>
            <p:cNvSpPr>
              <a:spLocks noChangeArrowheads="1"/>
            </p:cNvSpPr>
            <p:nvPr/>
          </p:nvSpPr>
          <p:spPr bwMode="auto">
            <a:xfrm>
              <a:off x="696" y="2435"/>
              <a:ext cx="1501" cy="233"/>
            </a:xfrm>
            <a:prstGeom prst="rect">
              <a:avLst/>
            </a:prstGeom>
            <a:noFill/>
            <a:ln w="7938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5" name="Rectangle 31"/>
          <p:cNvSpPr>
            <a:spLocks noChangeArrowheads="1"/>
          </p:cNvSpPr>
          <p:nvPr/>
        </p:nvSpPr>
        <p:spPr bwMode="auto">
          <a:xfrm>
            <a:off x="1809750" y="4206875"/>
            <a:ext cx="22320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900">
                <a:solidFill>
                  <a:srgbClr val="000000"/>
                </a:solidFill>
              </a:rPr>
              <a:t>Cold mass assembly</a:t>
            </a:r>
            <a:endParaRPr lang="en-US"/>
          </a:p>
        </p:txBody>
      </p:sp>
      <p:sp>
        <p:nvSpPr>
          <p:cNvPr id="56" name="Rectangle 32"/>
          <p:cNvSpPr>
            <a:spLocks noChangeArrowheads="1"/>
          </p:cNvSpPr>
          <p:nvPr/>
        </p:nvSpPr>
        <p:spPr bwMode="auto">
          <a:xfrm>
            <a:off x="-1587" y="4224338"/>
            <a:ext cx="121126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1100 aluminum</a:t>
            </a:r>
            <a:endParaRPr lang="en-US"/>
          </a:p>
        </p:txBody>
      </p:sp>
      <p:sp>
        <p:nvSpPr>
          <p:cNvPr id="57" name="Rectangle 33"/>
          <p:cNvSpPr>
            <a:spLocks noChangeArrowheads="1"/>
          </p:cNvSpPr>
          <p:nvPr/>
        </p:nvSpPr>
        <p:spPr bwMode="auto">
          <a:xfrm>
            <a:off x="-1587" y="4441825"/>
            <a:ext cx="8286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80K shield</a:t>
            </a:r>
            <a:endParaRPr lang="en-US"/>
          </a:p>
        </p:txBody>
      </p:sp>
      <p:sp>
        <p:nvSpPr>
          <p:cNvPr id="58" name="Rectangle 34"/>
          <p:cNvSpPr>
            <a:spLocks noChangeArrowheads="1"/>
          </p:cNvSpPr>
          <p:nvPr/>
        </p:nvSpPr>
        <p:spPr bwMode="auto">
          <a:xfrm>
            <a:off x="2714625" y="5130800"/>
            <a:ext cx="3651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2K 2</a:t>
            </a:r>
            <a:endParaRPr lang="en-US"/>
          </a:p>
        </p:txBody>
      </p:sp>
      <p:sp>
        <p:nvSpPr>
          <p:cNvPr id="59" name="Rectangle 35"/>
          <p:cNvSpPr>
            <a:spLocks noChangeArrowheads="1"/>
          </p:cNvSpPr>
          <p:nvPr/>
        </p:nvSpPr>
        <p:spPr bwMode="auto">
          <a:xfrm>
            <a:off x="3087688" y="5130800"/>
            <a:ext cx="58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-</a:t>
            </a:r>
            <a:endParaRPr lang="en-US"/>
          </a:p>
        </p:txBody>
      </p:sp>
      <p:sp>
        <p:nvSpPr>
          <p:cNvPr id="60" name="Rectangle 36"/>
          <p:cNvSpPr>
            <a:spLocks noChangeArrowheads="1"/>
          </p:cNvSpPr>
          <p:nvPr/>
        </p:nvSpPr>
        <p:spPr bwMode="auto">
          <a:xfrm>
            <a:off x="3148013" y="5130800"/>
            <a:ext cx="8667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phase pipe</a:t>
            </a:r>
            <a:endParaRPr lang="en-US"/>
          </a:p>
        </p:txBody>
      </p:sp>
      <p:sp>
        <p:nvSpPr>
          <p:cNvPr id="61" name="Rectangle 37"/>
          <p:cNvSpPr>
            <a:spLocks noChangeArrowheads="1"/>
          </p:cNvSpPr>
          <p:nvPr/>
        </p:nvSpPr>
        <p:spPr bwMode="auto">
          <a:xfrm>
            <a:off x="2427288" y="6469063"/>
            <a:ext cx="13795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Magnetic shield II</a:t>
            </a:r>
            <a:endParaRPr lang="en-US"/>
          </a:p>
        </p:txBody>
      </p:sp>
      <p:sp>
        <p:nvSpPr>
          <p:cNvPr id="62" name="Freeform 38"/>
          <p:cNvSpPr>
            <a:spLocks noEditPoints="1"/>
          </p:cNvSpPr>
          <p:nvPr/>
        </p:nvSpPr>
        <p:spPr bwMode="auto">
          <a:xfrm>
            <a:off x="877888" y="4589463"/>
            <a:ext cx="254000" cy="369887"/>
          </a:xfrm>
          <a:custGeom>
            <a:avLst/>
            <a:gdLst>
              <a:gd name="T0" fmla="*/ 2147483647 w 160"/>
              <a:gd name="T1" fmla="*/ 0 h 233"/>
              <a:gd name="T2" fmla="*/ 2147483647 w 160"/>
              <a:gd name="T3" fmla="*/ 2147483647 h 233"/>
              <a:gd name="T4" fmla="*/ 2147483647 w 160"/>
              <a:gd name="T5" fmla="*/ 2147483647 h 233"/>
              <a:gd name="T6" fmla="*/ 0 w 160"/>
              <a:gd name="T7" fmla="*/ 2147483647 h 233"/>
              <a:gd name="T8" fmla="*/ 2147483647 w 160"/>
              <a:gd name="T9" fmla="*/ 0 h 233"/>
              <a:gd name="T10" fmla="*/ 2147483647 w 160"/>
              <a:gd name="T11" fmla="*/ 2147483647 h 233"/>
              <a:gd name="T12" fmla="*/ 2147483647 w 160"/>
              <a:gd name="T13" fmla="*/ 2147483647 h 233"/>
              <a:gd name="T14" fmla="*/ 2147483647 w 160"/>
              <a:gd name="T15" fmla="*/ 2147483647 h 233"/>
              <a:gd name="T16" fmla="*/ 2147483647 w 160"/>
              <a:gd name="T17" fmla="*/ 2147483647 h 23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60" h="233">
                <a:moveTo>
                  <a:pt x="16" y="0"/>
                </a:moveTo>
                <a:lnTo>
                  <a:pt x="120" y="157"/>
                </a:lnTo>
                <a:lnTo>
                  <a:pt x="105" y="167"/>
                </a:lnTo>
                <a:lnTo>
                  <a:pt x="0" y="10"/>
                </a:lnTo>
                <a:lnTo>
                  <a:pt x="16" y="0"/>
                </a:lnTo>
                <a:close/>
                <a:moveTo>
                  <a:pt x="147" y="128"/>
                </a:moveTo>
                <a:lnTo>
                  <a:pt x="160" y="233"/>
                </a:lnTo>
                <a:lnTo>
                  <a:pt x="68" y="180"/>
                </a:lnTo>
                <a:lnTo>
                  <a:pt x="147" y="128"/>
                </a:ln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" name="Freeform 39"/>
          <p:cNvSpPr>
            <a:spLocks noEditPoints="1"/>
          </p:cNvSpPr>
          <p:nvPr/>
        </p:nvSpPr>
        <p:spPr bwMode="auto">
          <a:xfrm>
            <a:off x="3084513" y="5319713"/>
            <a:ext cx="176212" cy="544512"/>
          </a:xfrm>
          <a:custGeom>
            <a:avLst/>
            <a:gdLst>
              <a:gd name="T0" fmla="*/ 2147483647 w 111"/>
              <a:gd name="T1" fmla="*/ 2147483647 h 343"/>
              <a:gd name="T2" fmla="*/ 2147483647 w 111"/>
              <a:gd name="T3" fmla="*/ 2147483647 h 343"/>
              <a:gd name="T4" fmla="*/ 2147483647 w 111"/>
              <a:gd name="T5" fmla="*/ 2147483647 h 343"/>
              <a:gd name="T6" fmla="*/ 2147483647 w 111"/>
              <a:gd name="T7" fmla="*/ 0 h 343"/>
              <a:gd name="T8" fmla="*/ 2147483647 w 111"/>
              <a:gd name="T9" fmla="*/ 2147483647 h 343"/>
              <a:gd name="T10" fmla="*/ 2147483647 w 111"/>
              <a:gd name="T11" fmla="*/ 2147483647 h 343"/>
              <a:gd name="T12" fmla="*/ 2147483647 w 111"/>
              <a:gd name="T13" fmla="*/ 2147483647 h 343"/>
              <a:gd name="T14" fmla="*/ 0 w 111"/>
              <a:gd name="T15" fmla="*/ 2147483647 h 343"/>
              <a:gd name="T16" fmla="*/ 2147483647 w 111"/>
              <a:gd name="T17" fmla="*/ 2147483647 h 34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1" h="343">
                <a:moveTo>
                  <a:pt x="111" y="3"/>
                </a:moveTo>
                <a:lnTo>
                  <a:pt x="54" y="262"/>
                </a:lnTo>
                <a:lnTo>
                  <a:pt x="35" y="258"/>
                </a:lnTo>
                <a:lnTo>
                  <a:pt x="92" y="0"/>
                </a:lnTo>
                <a:lnTo>
                  <a:pt x="111" y="3"/>
                </a:lnTo>
                <a:close/>
                <a:moveTo>
                  <a:pt x="93" y="261"/>
                </a:moveTo>
                <a:lnTo>
                  <a:pt x="25" y="343"/>
                </a:lnTo>
                <a:lnTo>
                  <a:pt x="0" y="241"/>
                </a:lnTo>
                <a:lnTo>
                  <a:pt x="93" y="261"/>
                </a:ln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" name="Freeform 40"/>
          <p:cNvSpPr>
            <a:spLocks noEditPoints="1"/>
          </p:cNvSpPr>
          <p:nvPr/>
        </p:nvSpPr>
        <p:spPr bwMode="auto">
          <a:xfrm>
            <a:off x="1751013" y="6267450"/>
            <a:ext cx="671512" cy="320675"/>
          </a:xfrm>
          <a:custGeom>
            <a:avLst/>
            <a:gdLst>
              <a:gd name="T0" fmla="*/ 2147483647 w 423"/>
              <a:gd name="T1" fmla="*/ 2147483647 h 202"/>
              <a:gd name="T2" fmla="*/ 2147483647 w 423"/>
              <a:gd name="T3" fmla="*/ 2147483647 h 202"/>
              <a:gd name="T4" fmla="*/ 2147483647 w 423"/>
              <a:gd name="T5" fmla="*/ 2147483647 h 202"/>
              <a:gd name="T6" fmla="*/ 2147483647 w 423"/>
              <a:gd name="T7" fmla="*/ 2147483647 h 202"/>
              <a:gd name="T8" fmla="*/ 2147483647 w 423"/>
              <a:gd name="T9" fmla="*/ 2147483647 h 202"/>
              <a:gd name="T10" fmla="*/ 2147483647 w 423"/>
              <a:gd name="T11" fmla="*/ 2147483647 h 202"/>
              <a:gd name="T12" fmla="*/ 0 w 423"/>
              <a:gd name="T13" fmla="*/ 2147483647 h 202"/>
              <a:gd name="T14" fmla="*/ 2147483647 w 423"/>
              <a:gd name="T15" fmla="*/ 0 h 202"/>
              <a:gd name="T16" fmla="*/ 2147483647 w 423"/>
              <a:gd name="T17" fmla="*/ 2147483647 h 20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23" h="202">
                <a:moveTo>
                  <a:pt x="415" y="202"/>
                </a:moveTo>
                <a:lnTo>
                  <a:pt x="74" y="48"/>
                </a:lnTo>
                <a:lnTo>
                  <a:pt x="83" y="30"/>
                </a:lnTo>
                <a:lnTo>
                  <a:pt x="423" y="185"/>
                </a:lnTo>
                <a:lnTo>
                  <a:pt x="415" y="202"/>
                </a:lnTo>
                <a:close/>
                <a:moveTo>
                  <a:pt x="67" y="87"/>
                </a:moveTo>
                <a:lnTo>
                  <a:pt x="0" y="4"/>
                </a:lnTo>
                <a:lnTo>
                  <a:pt x="107" y="0"/>
                </a:lnTo>
                <a:lnTo>
                  <a:pt x="67" y="87"/>
                </a:ln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" name="Freeform 41"/>
          <p:cNvSpPr>
            <a:spLocks noEditPoints="1"/>
          </p:cNvSpPr>
          <p:nvPr/>
        </p:nvSpPr>
        <p:spPr bwMode="auto">
          <a:xfrm>
            <a:off x="2281238" y="6273800"/>
            <a:ext cx="149225" cy="307975"/>
          </a:xfrm>
          <a:custGeom>
            <a:avLst/>
            <a:gdLst>
              <a:gd name="T0" fmla="*/ 2147483647 w 94"/>
              <a:gd name="T1" fmla="*/ 2147483647 h 194"/>
              <a:gd name="T2" fmla="*/ 2147483647 w 94"/>
              <a:gd name="T3" fmla="*/ 2147483647 h 194"/>
              <a:gd name="T4" fmla="*/ 2147483647 w 94"/>
              <a:gd name="T5" fmla="*/ 2147483647 h 194"/>
              <a:gd name="T6" fmla="*/ 2147483647 w 94"/>
              <a:gd name="T7" fmla="*/ 2147483647 h 194"/>
              <a:gd name="T8" fmla="*/ 2147483647 w 94"/>
              <a:gd name="T9" fmla="*/ 2147483647 h 194"/>
              <a:gd name="T10" fmla="*/ 0 w 94"/>
              <a:gd name="T11" fmla="*/ 2147483647 h 194"/>
              <a:gd name="T12" fmla="*/ 2147483647 w 94"/>
              <a:gd name="T13" fmla="*/ 0 h 194"/>
              <a:gd name="T14" fmla="*/ 2147483647 w 94"/>
              <a:gd name="T15" fmla="*/ 2147483647 h 194"/>
              <a:gd name="T16" fmla="*/ 0 w 94"/>
              <a:gd name="T17" fmla="*/ 2147483647 h 19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94" h="194">
                <a:moveTo>
                  <a:pt x="76" y="194"/>
                </a:moveTo>
                <a:lnTo>
                  <a:pt x="32" y="83"/>
                </a:lnTo>
                <a:lnTo>
                  <a:pt x="49" y="76"/>
                </a:lnTo>
                <a:lnTo>
                  <a:pt x="94" y="186"/>
                </a:lnTo>
                <a:lnTo>
                  <a:pt x="76" y="194"/>
                </a:lnTo>
                <a:close/>
                <a:moveTo>
                  <a:pt x="0" y="105"/>
                </a:moveTo>
                <a:lnTo>
                  <a:pt x="9" y="0"/>
                </a:lnTo>
                <a:lnTo>
                  <a:pt x="88" y="70"/>
                </a:lnTo>
                <a:lnTo>
                  <a:pt x="0" y="105"/>
                </a:ln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" name="Rectangle 42"/>
          <p:cNvSpPr>
            <a:spLocks noChangeArrowheads="1"/>
          </p:cNvSpPr>
          <p:nvPr/>
        </p:nvSpPr>
        <p:spPr bwMode="auto">
          <a:xfrm>
            <a:off x="2276475" y="4646613"/>
            <a:ext cx="9366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5K manifold</a:t>
            </a:r>
            <a:endParaRPr lang="en-US"/>
          </a:p>
        </p:txBody>
      </p:sp>
      <p:sp>
        <p:nvSpPr>
          <p:cNvPr id="67" name="Freeform 43"/>
          <p:cNvSpPr>
            <a:spLocks noEditPoints="1"/>
          </p:cNvSpPr>
          <p:nvPr/>
        </p:nvSpPr>
        <p:spPr bwMode="auto">
          <a:xfrm>
            <a:off x="1978025" y="4829175"/>
            <a:ext cx="495300" cy="673100"/>
          </a:xfrm>
          <a:custGeom>
            <a:avLst/>
            <a:gdLst>
              <a:gd name="T0" fmla="*/ 2147483647 w 312"/>
              <a:gd name="T1" fmla="*/ 2147483647 h 424"/>
              <a:gd name="T2" fmla="*/ 2147483647 w 312"/>
              <a:gd name="T3" fmla="*/ 2147483647 h 424"/>
              <a:gd name="T4" fmla="*/ 2147483647 w 312"/>
              <a:gd name="T5" fmla="*/ 2147483647 h 424"/>
              <a:gd name="T6" fmla="*/ 2147483647 w 312"/>
              <a:gd name="T7" fmla="*/ 0 h 424"/>
              <a:gd name="T8" fmla="*/ 2147483647 w 312"/>
              <a:gd name="T9" fmla="*/ 2147483647 h 424"/>
              <a:gd name="T10" fmla="*/ 2147483647 w 312"/>
              <a:gd name="T11" fmla="*/ 2147483647 h 424"/>
              <a:gd name="T12" fmla="*/ 0 w 312"/>
              <a:gd name="T13" fmla="*/ 2147483647 h 424"/>
              <a:gd name="T14" fmla="*/ 2147483647 w 312"/>
              <a:gd name="T15" fmla="*/ 2147483647 h 424"/>
              <a:gd name="T16" fmla="*/ 2147483647 w 312"/>
              <a:gd name="T17" fmla="*/ 2147483647 h 4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12" h="424">
                <a:moveTo>
                  <a:pt x="312" y="12"/>
                </a:moveTo>
                <a:lnTo>
                  <a:pt x="58" y="361"/>
                </a:lnTo>
                <a:lnTo>
                  <a:pt x="43" y="350"/>
                </a:lnTo>
                <a:lnTo>
                  <a:pt x="296" y="0"/>
                </a:lnTo>
                <a:lnTo>
                  <a:pt x="312" y="12"/>
                </a:lnTo>
                <a:close/>
                <a:moveTo>
                  <a:pt x="95" y="375"/>
                </a:moveTo>
                <a:lnTo>
                  <a:pt x="0" y="424"/>
                </a:lnTo>
                <a:lnTo>
                  <a:pt x="17" y="320"/>
                </a:lnTo>
                <a:lnTo>
                  <a:pt x="95" y="375"/>
                </a:ln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8" name="Group 83"/>
          <p:cNvGrpSpPr>
            <a:grpSpLocks/>
          </p:cNvGrpSpPr>
          <p:nvPr/>
        </p:nvGrpSpPr>
        <p:grpSpPr bwMode="auto">
          <a:xfrm>
            <a:off x="4267200" y="3673475"/>
            <a:ext cx="4724400" cy="3048000"/>
            <a:chOff x="2875" y="2515"/>
            <a:chExt cx="2885" cy="1805"/>
          </a:xfrm>
        </p:grpSpPr>
        <p:sp>
          <p:nvSpPr>
            <p:cNvPr id="69" name="AutoShape 45"/>
            <p:cNvSpPr>
              <a:spLocks noChangeAspect="1" noChangeArrowheads="1" noTextEdit="1"/>
            </p:cNvSpPr>
            <p:nvPr/>
          </p:nvSpPr>
          <p:spPr bwMode="auto">
            <a:xfrm>
              <a:off x="2880" y="2515"/>
              <a:ext cx="2880" cy="1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70" name="Picture 47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8"/>
            <a:stretch/>
          </p:blipFill>
          <p:spPr bwMode="auto">
            <a:xfrm>
              <a:off x="2880" y="2808"/>
              <a:ext cx="2707" cy="1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Rectangle 48"/>
            <p:cNvSpPr>
              <a:spLocks noChangeArrowheads="1"/>
            </p:cNvSpPr>
            <p:nvPr/>
          </p:nvSpPr>
          <p:spPr bwMode="auto">
            <a:xfrm>
              <a:off x="3929" y="2881"/>
              <a:ext cx="84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FFFFFF"/>
                  </a:solidFill>
                </a:rPr>
                <a:t>1100 aluminum</a:t>
              </a:r>
              <a:endParaRPr lang="en-US"/>
            </a:p>
          </p:txBody>
        </p:sp>
        <p:sp>
          <p:nvSpPr>
            <p:cNvPr id="72" name="Rectangle 49"/>
            <p:cNvSpPr>
              <a:spLocks noChangeArrowheads="1"/>
            </p:cNvSpPr>
            <p:nvPr/>
          </p:nvSpPr>
          <p:spPr bwMode="auto">
            <a:xfrm>
              <a:off x="3929" y="3031"/>
              <a:ext cx="578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FFFFFF"/>
                  </a:solidFill>
                </a:rPr>
                <a:t>80K shield</a:t>
              </a:r>
              <a:endParaRPr lang="en-US"/>
            </a:p>
          </p:txBody>
        </p:sp>
        <p:sp>
          <p:nvSpPr>
            <p:cNvPr id="73" name="Freeform 50"/>
            <p:cNvSpPr>
              <a:spLocks noEditPoints="1"/>
            </p:cNvSpPr>
            <p:nvPr/>
          </p:nvSpPr>
          <p:spPr bwMode="auto">
            <a:xfrm>
              <a:off x="3958" y="3174"/>
              <a:ext cx="180" cy="379"/>
            </a:xfrm>
            <a:custGeom>
              <a:avLst/>
              <a:gdLst>
                <a:gd name="T0" fmla="*/ 180 w 180"/>
                <a:gd name="T1" fmla="*/ 9 h 379"/>
                <a:gd name="T2" fmla="*/ 52 w 180"/>
                <a:gd name="T3" fmla="*/ 298 h 379"/>
                <a:gd name="T4" fmla="*/ 33 w 180"/>
                <a:gd name="T5" fmla="*/ 290 h 379"/>
                <a:gd name="T6" fmla="*/ 162 w 180"/>
                <a:gd name="T7" fmla="*/ 0 h 379"/>
                <a:gd name="T8" fmla="*/ 180 w 180"/>
                <a:gd name="T9" fmla="*/ 9 h 379"/>
                <a:gd name="T10" fmla="*/ 95 w 180"/>
                <a:gd name="T11" fmla="*/ 306 h 379"/>
                <a:gd name="T12" fmla="*/ 5 w 180"/>
                <a:gd name="T13" fmla="*/ 379 h 379"/>
                <a:gd name="T14" fmla="*/ 0 w 180"/>
                <a:gd name="T15" fmla="*/ 263 h 379"/>
                <a:gd name="T16" fmla="*/ 95 w 180"/>
                <a:gd name="T17" fmla="*/ 306 h 3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0" h="379">
                  <a:moveTo>
                    <a:pt x="180" y="9"/>
                  </a:moveTo>
                  <a:lnTo>
                    <a:pt x="52" y="298"/>
                  </a:lnTo>
                  <a:lnTo>
                    <a:pt x="33" y="290"/>
                  </a:lnTo>
                  <a:lnTo>
                    <a:pt x="162" y="0"/>
                  </a:lnTo>
                  <a:lnTo>
                    <a:pt x="180" y="9"/>
                  </a:lnTo>
                  <a:close/>
                  <a:moveTo>
                    <a:pt x="95" y="306"/>
                  </a:moveTo>
                  <a:lnTo>
                    <a:pt x="5" y="379"/>
                  </a:lnTo>
                  <a:lnTo>
                    <a:pt x="0" y="263"/>
                  </a:lnTo>
                  <a:lnTo>
                    <a:pt x="95" y="30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Rectangle 51"/>
            <p:cNvSpPr>
              <a:spLocks noChangeArrowheads="1"/>
            </p:cNvSpPr>
            <p:nvPr/>
          </p:nvSpPr>
          <p:spPr bwMode="auto">
            <a:xfrm>
              <a:off x="2941" y="3173"/>
              <a:ext cx="84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FFFFFF"/>
                  </a:solidFill>
                </a:rPr>
                <a:t>Beam entrance</a:t>
              </a:r>
              <a:endParaRPr lang="en-US"/>
            </a:p>
          </p:txBody>
        </p:sp>
        <p:sp>
          <p:nvSpPr>
            <p:cNvPr id="75" name="Rectangle 52"/>
            <p:cNvSpPr>
              <a:spLocks noChangeArrowheads="1"/>
            </p:cNvSpPr>
            <p:nvPr/>
          </p:nvSpPr>
          <p:spPr bwMode="auto">
            <a:xfrm>
              <a:off x="2941" y="3323"/>
              <a:ext cx="56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FFFFFF"/>
                  </a:solidFill>
                </a:rPr>
                <a:t>gate valve</a:t>
              </a:r>
              <a:endParaRPr lang="en-US"/>
            </a:p>
          </p:txBody>
        </p:sp>
        <p:sp>
          <p:nvSpPr>
            <p:cNvPr id="76" name="Freeform 53"/>
            <p:cNvSpPr>
              <a:spLocks noEditPoints="1"/>
            </p:cNvSpPr>
            <p:nvPr/>
          </p:nvSpPr>
          <p:spPr bwMode="auto">
            <a:xfrm>
              <a:off x="3120" y="3468"/>
              <a:ext cx="121" cy="376"/>
            </a:xfrm>
            <a:custGeom>
              <a:avLst/>
              <a:gdLst>
                <a:gd name="T0" fmla="*/ 20 w 121"/>
                <a:gd name="T1" fmla="*/ 0 h 376"/>
                <a:gd name="T2" fmla="*/ 83 w 121"/>
                <a:gd name="T3" fmla="*/ 283 h 376"/>
                <a:gd name="T4" fmla="*/ 62 w 121"/>
                <a:gd name="T5" fmla="*/ 287 h 376"/>
                <a:gd name="T6" fmla="*/ 0 w 121"/>
                <a:gd name="T7" fmla="*/ 4 h 376"/>
                <a:gd name="T8" fmla="*/ 20 w 121"/>
                <a:gd name="T9" fmla="*/ 0 h 376"/>
                <a:gd name="T10" fmla="*/ 121 w 121"/>
                <a:gd name="T11" fmla="*/ 264 h 376"/>
                <a:gd name="T12" fmla="*/ 93 w 121"/>
                <a:gd name="T13" fmla="*/ 376 h 376"/>
                <a:gd name="T14" fmla="*/ 20 w 121"/>
                <a:gd name="T15" fmla="*/ 286 h 376"/>
                <a:gd name="T16" fmla="*/ 121 w 121"/>
                <a:gd name="T17" fmla="*/ 264 h 3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1" h="376">
                  <a:moveTo>
                    <a:pt x="20" y="0"/>
                  </a:moveTo>
                  <a:lnTo>
                    <a:pt x="83" y="283"/>
                  </a:lnTo>
                  <a:lnTo>
                    <a:pt x="62" y="287"/>
                  </a:lnTo>
                  <a:lnTo>
                    <a:pt x="0" y="4"/>
                  </a:lnTo>
                  <a:lnTo>
                    <a:pt x="20" y="0"/>
                  </a:lnTo>
                  <a:close/>
                  <a:moveTo>
                    <a:pt x="121" y="264"/>
                  </a:moveTo>
                  <a:lnTo>
                    <a:pt x="93" y="376"/>
                  </a:lnTo>
                  <a:lnTo>
                    <a:pt x="20" y="286"/>
                  </a:lnTo>
                  <a:lnTo>
                    <a:pt x="121" y="26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Rectangle 54"/>
            <p:cNvSpPr>
              <a:spLocks noChangeArrowheads="1"/>
            </p:cNvSpPr>
            <p:nvPr/>
          </p:nvSpPr>
          <p:spPr bwMode="auto">
            <a:xfrm>
              <a:off x="4697" y="4055"/>
              <a:ext cx="917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FFFFFF"/>
                  </a:solidFill>
                </a:rPr>
                <a:t>RF coupler ports</a:t>
              </a:r>
              <a:endParaRPr lang="en-US"/>
            </a:p>
          </p:txBody>
        </p:sp>
        <p:sp>
          <p:nvSpPr>
            <p:cNvPr id="78" name="Freeform 55"/>
            <p:cNvSpPr>
              <a:spLocks noEditPoints="1"/>
            </p:cNvSpPr>
            <p:nvPr/>
          </p:nvSpPr>
          <p:spPr bwMode="auto">
            <a:xfrm>
              <a:off x="4254" y="3886"/>
              <a:ext cx="422" cy="218"/>
            </a:xfrm>
            <a:custGeom>
              <a:avLst/>
              <a:gdLst>
                <a:gd name="T0" fmla="*/ 412 w 422"/>
                <a:gd name="T1" fmla="*/ 218 h 218"/>
                <a:gd name="T2" fmla="*/ 79 w 422"/>
                <a:gd name="T3" fmla="*/ 52 h 218"/>
                <a:gd name="T4" fmla="*/ 89 w 422"/>
                <a:gd name="T5" fmla="*/ 33 h 218"/>
                <a:gd name="T6" fmla="*/ 422 w 422"/>
                <a:gd name="T7" fmla="*/ 199 h 218"/>
                <a:gd name="T8" fmla="*/ 412 w 422"/>
                <a:gd name="T9" fmla="*/ 218 h 218"/>
                <a:gd name="T10" fmla="*/ 70 w 422"/>
                <a:gd name="T11" fmla="*/ 93 h 218"/>
                <a:gd name="T12" fmla="*/ 0 w 422"/>
                <a:gd name="T13" fmla="*/ 0 h 218"/>
                <a:gd name="T14" fmla="*/ 117 w 422"/>
                <a:gd name="T15" fmla="*/ 0 h 218"/>
                <a:gd name="T16" fmla="*/ 70 w 422"/>
                <a:gd name="T17" fmla="*/ 93 h 2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22" h="218">
                  <a:moveTo>
                    <a:pt x="412" y="218"/>
                  </a:moveTo>
                  <a:lnTo>
                    <a:pt x="79" y="52"/>
                  </a:lnTo>
                  <a:lnTo>
                    <a:pt x="89" y="33"/>
                  </a:lnTo>
                  <a:lnTo>
                    <a:pt x="422" y="199"/>
                  </a:lnTo>
                  <a:lnTo>
                    <a:pt x="412" y="218"/>
                  </a:lnTo>
                  <a:close/>
                  <a:moveTo>
                    <a:pt x="70" y="93"/>
                  </a:moveTo>
                  <a:lnTo>
                    <a:pt x="0" y="0"/>
                  </a:lnTo>
                  <a:lnTo>
                    <a:pt x="117" y="0"/>
                  </a:lnTo>
                  <a:lnTo>
                    <a:pt x="70" y="9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56"/>
            <p:cNvSpPr>
              <a:spLocks noEditPoints="1"/>
            </p:cNvSpPr>
            <p:nvPr/>
          </p:nvSpPr>
          <p:spPr bwMode="auto">
            <a:xfrm>
              <a:off x="4546" y="3886"/>
              <a:ext cx="134" cy="214"/>
            </a:xfrm>
            <a:custGeom>
              <a:avLst/>
              <a:gdLst>
                <a:gd name="T0" fmla="*/ 116 w 134"/>
                <a:gd name="T1" fmla="*/ 214 h 214"/>
                <a:gd name="T2" fmla="*/ 39 w 134"/>
                <a:gd name="T3" fmla="*/ 86 h 214"/>
                <a:gd name="T4" fmla="*/ 57 w 134"/>
                <a:gd name="T5" fmla="*/ 76 h 214"/>
                <a:gd name="T6" fmla="*/ 134 w 134"/>
                <a:gd name="T7" fmla="*/ 203 h 214"/>
                <a:gd name="T8" fmla="*/ 116 w 134"/>
                <a:gd name="T9" fmla="*/ 214 h 214"/>
                <a:gd name="T10" fmla="*/ 9 w 134"/>
                <a:gd name="T11" fmla="*/ 117 h 214"/>
                <a:gd name="T12" fmla="*/ 0 w 134"/>
                <a:gd name="T13" fmla="*/ 0 h 214"/>
                <a:gd name="T14" fmla="*/ 98 w 134"/>
                <a:gd name="T15" fmla="*/ 63 h 214"/>
                <a:gd name="T16" fmla="*/ 9 w 134"/>
                <a:gd name="T17" fmla="*/ 117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4" h="214">
                  <a:moveTo>
                    <a:pt x="116" y="214"/>
                  </a:moveTo>
                  <a:lnTo>
                    <a:pt x="39" y="86"/>
                  </a:lnTo>
                  <a:lnTo>
                    <a:pt x="57" y="76"/>
                  </a:lnTo>
                  <a:lnTo>
                    <a:pt x="134" y="203"/>
                  </a:lnTo>
                  <a:lnTo>
                    <a:pt x="116" y="214"/>
                  </a:lnTo>
                  <a:close/>
                  <a:moveTo>
                    <a:pt x="9" y="117"/>
                  </a:moveTo>
                  <a:lnTo>
                    <a:pt x="0" y="0"/>
                  </a:lnTo>
                  <a:lnTo>
                    <a:pt x="98" y="63"/>
                  </a:lnTo>
                  <a:lnTo>
                    <a:pt x="9" y="11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Rectangle 57"/>
            <p:cNvSpPr>
              <a:spLocks noChangeArrowheads="1"/>
            </p:cNvSpPr>
            <p:nvPr/>
          </p:nvSpPr>
          <p:spPr bwMode="auto">
            <a:xfrm>
              <a:off x="4842" y="3006"/>
              <a:ext cx="85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FFFFFF"/>
                  </a:solidFill>
                </a:rPr>
                <a:t>Instrumentation</a:t>
              </a:r>
              <a:endParaRPr lang="en-US"/>
            </a:p>
          </p:txBody>
        </p:sp>
        <p:sp>
          <p:nvSpPr>
            <p:cNvPr id="81" name="Rectangle 58"/>
            <p:cNvSpPr>
              <a:spLocks noChangeArrowheads="1"/>
            </p:cNvSpPr>
            <p:nvPr/>
          </p:nvSpPr>
          <p:spPr bwMode="auto">
            <a:xfrm>
              <a:off x="4842" y="3156"/>
              <a:ext cx="27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FFFFFF"/>
                  </a:solidFill>
                </a:rPr>
                <a:t>ports</a:t>
              </a:r>
              <a:endParaRPr lang="en-US"/>
            </a:p>
          </p:txBody>
        </p:sp>
        <p:sp>
          <p:nvSpPr>
            <p:cNvPr id="82" name="Freeform 59"/>
            <p:cNvSpPr>
              <a:spLocks noEditPoints="1"/>
            </p:cNvSpPr>
            <p:nvPr/>
          </p:nvSpPr>
          <p:spPr bwMode="auto">
            <a:xfrm>
              <a:off x="4744" y="3300"/>
              <a:ext cx="187" cy="419"/>
            </a:xfrm>
            <a:custGeom>
              <a:avLst/>
              <a:gdLst>
                <a:gd name="T0" fmla="*/ 187 w 187"/>
                <a:gd name="T1" fmla="*/ 7 h 419"/>
                <a:gd name="T2" fmla="*/ 54 w 187"/>
                <a:gd name="T3" fmla="*/ 337 h 419"/>
                <a:gd name="T4" fmla="*/ 35 w 187"/>
                <a:gd name="T5" fmla="*/ 329 h 419"/>
                <a:gd name="T6" fmla="*/ 167 w 187"/>
                <a:gd name="T7" fmla="*/ 0 h 419"/>
                <a:gd name="T8" fmla="*/ 187 w 187"/>
                <a:gd name="T9" fmla="*/ 7 h 419"/>
                <a:gd name="T10" fmla="*/ 97 w 187"/>
                <a:gd name="T11" fmla="*/ 343 h 419"/>
                <a:gd name="T12" fmla="*/ 10 w 187"/>
                <a:gd name="T13" fmla="*/ 419 h 419"/>
                <a:gd name="T14" fmla="*/ 0 w 187"/>
                <a:gd name="T15" fmla="*/ 304 h 419"/>
                <a:gd name="T16" fmla="*/ 97 w 187"/>
                <a:gd name="T17" fmla="*/ 343 h 4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7" h="419">
                  <a:moveTo>
                    <a:pt x="187" y="7"/>
                  </a:moveTo>
                  <a:lnTo>
                    <a:pt x="54" y="337"/>
                  </a:lnTo>
                  <a:lnTo>
                    <a:pt x="35" y="329"/>
                  </a:lnTo>
                  <a:lnTo>
                    <a:pt x="167" y="0"/>
                  </a:lnTo>
                  <a:lnTo>
                    <a:pt x="187" y="7"/>
                  </a:lnTo>
                  <a:close/>
                  <a:moveTo>
                    <a:pt x="97" y="343"/>
                  </a:moveTo>
                  <a:lnTo>
                    <a:pt x="10" y="419"/>
                  </a:lnTo>
                  <a:lnTo>
                    <a:pt x="0" y="304"/>
                  </a:lnTo>
                  <a:lnTo>
                    <a:pt x="97" y="34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60"/>
            <p:cNvSpPr>
              <a:spLocks noEditPoints="1"/>
            </p:cNvSpPr>
            <p:nvPr/>
          </p:nvSpPr>
          <p:spPr bwMode="auto">
            <a:xfrm>
              <a:off x="4900" y="3302"/>
              <a:ext cx="104" cy="417"/>
            </a:xfrm>
            <a:custGeom>
              <a:avLst/>
              <a:gdLst>
                <a:gd name="T0" fmla="*/ 31 w 104"/>
                <a:gd name="T1" fmla="*/ 0 h 417"/>
                <a:gd name="T2" fmla="*/ 63 w 104"/>
                <a:gd name="T3" fmla="*/ 323 h 417"/>
                <a:gd name="T4" fmla="*/ 42 w 104"/>
                <a:gd name="T5" fmla="*/ 326 h 417"/>
                <a:gd name="T6" fmla="*/ 11 w 104"/>
                <a:gd name="T7" fmla="*/ 3 h 417"/>
                <a:gd name="T8" fmla="*/ 31 w 104"/>
                <a:gd name="T9" fmla="*/ 0 h 417"/>
                <a:gd name="T10" fmla="*/ 104 w 104"/>
                <a:gd name="T11" fmla="*/ 309 h 417"/>
                <a:gd name="T12" fmla="*/ 62 w 104"/>
                <a:gd name="T13" fmla="*/ 417 h 417"/>
                <a:gd name="T14" fmla="*/ 0 w 104"/>
                <a:gd name="T15" fmla="*/ 319 h 417"/>
                <a:gd name="T16" fmla="*/ 104 w 104"/>
                <a:gd name="T17" fmla="*/ 309 h 4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" h="417">
                  <a:moveTo>
                    <a:pt x="31" y="0"/>
                  </a:moveTo>
                  <a:lnTo>
                    <a:pt x="63" y="323"/>
                  </a:lnTo>
                  <a:lnTo>
                    <a:pt x="42" y="326"/>
                  </a:lnTo>
                  <a:lnTo>
                    <a:pt x="11" y="3"/>
                  </a:lnTo>
                  <a:lnTo>
                    <a:pt x="31" y="0"/>
                  </a:lnTo>
                  <a:close/>
                  <a:moveTo>
                    <a:pt x="104" y="309"/>
                  </a:moveTo>
                  <a:lnTo>
                    <a:pt x="62" y="417"/>
                  </a:lnTo>
                  <a:lnTo>
                    <a:pt x="0" y="319"/>
                  </a:lnTo>
                  <a:lnTo>
                    <a:pt x="104" y="30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4" name="Group 63"/>
            <p:cNvGrpSpPr>
              <a:grpSpLocks/>
            </p:cNvGrpSpPr>
            <p:nvPr/>
          </p:nvGrpSpPr>
          <p:grpSpPr bwMode="auto">
            <a:xfrm>
              <a:off x="2875" y="2784"/>
              <a:ext cx="885" cy="254"/>
              <a:chOff x="3874" y="2518"/>
              <a:chExt cx="885" cy="254"/>
            </a:xfrm>
          </p:grpSpPr>
          <p:sp>
            <p:nvSpPr>
              <p:cNvPr id="104" name="Rectangle 61"/>
              <p:cNvSpPr>
                <a:spLocks noChangeArrowheads="1"/>
              </p:cNvSpPr>
              <p:nvPr/>
            </p:nvSpPr>
            <p:spPr bwMode="auto">
              <a:xfrm>
                <a:off x="3874" y="2518"/>
                <a:ext cx="885" cy="25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Rectangle 62"/>
              <p:cNvSpPr>
                <a:spLocks noChangeArrowheads="1"/>
              </p:cNvSpPr>
              <p:nvPr/>
            </p:nvSpPr>
            <p:spPr bwMode="auto">
              <a:xfrm>
                <a:off x="3874" y="2518"/>
                <a:ext cx="885" cy="254"/>
              </a:xfrm>
              <a:prstGeom prst="rect">
                <a:avLst/>
              </a:prstGeom>
              <a:noFill/>
              <a:ln w="7938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5" name="Rectangle 64"/>
            <p:cNvSpPr>
              <a:spLocks noChangeArrowheads="1"/>
            </p:cNvSpPr>
            <p:nvPr/>
          </p:nvSpPr>
          <p:spPr bwMode="auto">
            <a:xfrm>
              <a:off x="2928" y="2824"/>
              <a:ext cx="75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100">
                  <a:solidFill>
                    <a:srgbClr val="000000"/>
                  </a:solidFill>
                </a:rPr>
                <a:t>80K shield</a:t>
              </a:r>
              <a:endParaRPr lang="en-US"/>
            </a:p>
          </p:txBody>
        </p:sp>
        <p:pic>
          <p:nvPicPr>
            <p:cNvPr id="86" name="Picture 6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62"/>
            <a:stretch/>
          </p:blipFill>
          <p:spPr bwMode="auto">
            <a:xfrm>
              <a:off x="2880" y="2808"/>
              <a:ext cx="2707" cy="1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" name="Rectangle 66"/>
            <p:cNvSpPr>
              <a:spLocks noChangeArrowheads="1"/>
            </p:cNvSpPr>
            <p:nvPr/>
          </p:nvSpPr>
          <p:spPr bwMode="auto">
            <a:xfrm>
              <a:off x="3929" y="2881"/>
              <a:ext cx="84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FFFFFF"/>
                  </a:solidFill>
                </a:rPr>
                <a:t>1100 aluminum</a:t>
              </a:r>
              <a:endParaRPr lang="en-US"/>
            </a:p>
          </p:txBody>
        </p:sp>
        <p:sp>
          <p:nvSpPr>
            <p:cNvPr id="88" name="Rectangle 67"/>
            <p:cNvSpPr>
              <a:spLocks noChangeArrowheads="1"/>
            </p:cNvSpPr>
            <p:nvPr/>
          </p:nvSpPr>
          <p:spPr bwMode="auto">
            <a:xfrm>
              <a:off x="3929" y="3031"/>
              <a:ext cx="578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FFFFFF"/>
                  </a:solidFill>
                </a:rPr>
                <a:t>80K shield</a:t>
              </a:r>
              <a:endParaRPr lang="en-US"/>
            </a:p>
          </p:txBody>
        </p:sp>
        <p:sp>
          <p:nvSpPr>
            <p:cNvPr id="89" name="Freeform 68"/>
            <p:cNvSpPr>
              <a:spLocks noEditPoints="1"/>
            </p:cNvSpPr>
            <p:nvPr/>
          </p:nvSpPr>
          <p:spPr bwMode="auto">
            <a:xfrm>
              <a:off x="3958" y="3174"/>
              <a:ext cx="180" cy="379"/>
            </a:xfrm>
            <a:custGeom>
              <a:avLst/>
              <a:gdLst>
                <a:gd name="T0" fmla="*/ 180 w 180"/>
                <a:gd name="T1" fmla="*/ 9 h 379"/>
                <a:gd name="T2" fmla="*/ 52 w 180"/>
                <a:gd name="T3" fmla="*/ 298 h 379"/>
                <a:gd name="T4" fmla="*/ 33 w 180"/>
                <a:gd name="T5" fmla="*/ 290 h 379"/>
                <a:gd name="T6" fmla="*/ 162 w 180"/>
                <a:gd name="T7" fmla="*/ 0 h 379"/>
                <a:gd name="T8" fmla="*/ 180 w 180"/>
                <a:gd name="T9" fmla="*/ 9 h 379"/>
                <a:gd name="T10" fmla="*/ 95 w 180"/>
                <a:gd name="T11" fmla="*/ 306 h 379"/>
                <a:gd name="T12" fmla="*/ 5 w 180"/>
                <a:gd name="T13" fmla="*/ 379 h 379"/>
                <a:gd name="T14" fmla="*/ 0 w 180"/>
                <a:gd name="T15" fmla="*/ 263 h 379"/>
                <a:gd name="T16" fmla="*/ 95 w 180"/>
                <a:gd name="T17" fmla="*/ 306 h 3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0" h="379">
                  <a:moveTo>
                    <a:pt x="180" y="9"/>
                  </a:moveTo>
                  <a:lnTo>
                    <a:pt x="52" y="298"/>
                  </a:lnTo>
                  <a:lnTo>
                    <a:pt x="33" y="290"/>
                  </a:lnTo>
                  <a:lnTo>
                    <a:pt x="162" y="0"/>
                  </a:lnTo>
                  <a:lnTo>
                    <a:pt x="180" y="9"/>
                  </a:lnTo>
                  <a:close/>
                  <a:moveTo>
                    <a:pt x="95" y="306"/>
                  </a:moveTo>
                  <a:lnTo>
                    <a:pt x="5" y="379"/>
                  </a:lnTo>
                  <a:lnTo>
                    <a:pt x="0" y="263"/>
                  </a:lnTo>
                  <a:lnTo>
                    <a:pt x="95" y="30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Rectangle 69"/>
            <p:cNvSpPr>
              <a:spLocks noChangeArrowheads="1"/>
            </p:cNvSpPr>
            <p:nvPr/>
          </p:nvSpPr>
          <p:spPr bwMode="auto">
            <a:xfrm>
              <a:off x="2941" y="3173"/>
              <a:ext cx="84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FFFFFF"/>
                  </a:solidFill>
                </a:rPr>
                <a:t>Beam entrance</a:t>
              </a:r>
              <a:endParaRPr lang="en-US"/>
            </a:p>
          </p:txBody>
        </p:sp>
        <p:sp>
          <p:nvSpPr>
            <p:cNvPr id="91" name="Rectangle 70"/>
            <p:cNvSpPr>
              <a:spLocks noChangeArrowheads="1"/>
            </p:cNvSpPr>
            <p:nvPr/>
          </p:nvSpPr>
          <p:spPr bwMode="auto">
            <a:xfrm>
              <a:off x="2941" y="3323"/>
              <a:ext cx="56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FFFFFF"/>
                  </a:solidFill>
                </a:rPr>
                <a:t>gate valve</a:t>
              </a:r>
              <a:endParaRPr lang="en-US"/>
            </a:p>
          </p:txBody>
        </p:sp>
        <p:sp>
          <p:nvSpPr>
            <p:cNvPr id="92" name="Freeform 71"/>
            <p:cNvSpPr>
              <a:spLocks noEditPoints="1"/>
            </p:cNvSpPr>
            <p:nvPr/>
          </p:nvSpPr>
          <p:spPr bwMode="auto">
            <a:xfrm>
              <a:off x="3120" y="3468"/>
              <a:ext cx="121" cy="376"/>
            </a:xfrm>
            <a:custGeom>
              <a:avLst/>
              <a:gdLst>
                <a:gd name="T0" fmla="*/ 20 w 121"/>
                <a:gd name="T1" fmla="*/ 0 h 376"/>
                <a:gd name="T2" fmla="*/ 83 w 121"/>
                <a:gd name="T3" fmla="*/ 283 h 376"/>
                <a:gd name="T4" fmla="*/ 62 w 121"/>
                <a:gd name="T5" fmla="*/ 287 h 376"/>
                <a:gd name="T6" fmla="*/ 0 w 121"/>
                <a:gd name="T7" fmla="*/ 4 h 376"/>
                <a:gd name="T8" fmla="*/ 20 w 121"/>
                <a:gd name="T9" fmla="*/ 0 h 376"/>
                <a:gd name="T10" fmla="*/ 121 w 121"/>
                <a:gd name="T11" fmla="*/ 264 h 376"/>
                <a:gd name="T12" fmla="*/ 93 w 121"/>
                <a:gd name="T13" fmla="*/ 376 h 376"/>
                <a:gd name="T14" fmla="*/ 20 w 121"/>
                <a:gd name="T15" fmla="*/ 286 h 376"/>
                <a:gd name="T16" fmla="*/ 121 w 121"/>
                <a:gd name="T17" fmla="*/ 264 h 3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1" h="376">
                  <a:moveTo>
                    <a:pt x="20" y="0"/>
                  </a:moveTo>
                  <a:lnTo>
                    <a:pt x="83" y="283"/>
                  </a:lnTo>
                  <a:lnTo>
                    <a:pt x="62" y="287"/>
                  </a:lnTo>
                  <a:lnTo>
                    <a:pt x="0" y="4"/>
                  </a:lnTo>
                  <a:lnTo>
                    <a:pt x="20" y="0"/>
                  </a:lnTo>
                  <a:close/>
                  <a:moveTo>
                    <a:pt x="121" y="264"/>
                  </a:moveTo>
                  <a:lnTo>
                    <a:pt x="93" y="376"/>
                  </a:lnTo>
                  <a:lnTo>
                    <a:pt x="20" y="286"/>
                  </a:lnTo>
                  <a:lnTo>
                    <a:pt x="121" y="26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Rectangle 72"/>
            <p:cNvSpPr>
              <a:spLocks noChangeArrowheads="1"/>
            </p:cNvSpPr>
            <p:nvPr/>
          </p:nvSpPr>
          <p:spPr bwMode="auto">
            <a:xfrm>
              <a:off x="4697" y="4055"/>
              <a:ext cx="917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FFFFFF"/>
                  </a:solidFill>
                </a:rPr>
                <a:t>RF coupler ports</a:t>
              </a:r>
              <a:endParaRPr lang="en-US"/>
            </a:p>
          </p:txBody>
        </p:sp>
        <p:sp>
          <p:nvSpPr>
            <p:cNvPr id="94" name="Freeform 73"/>
            <p:cNvSpPr>
              <a:spLocks noEditPoints="1"/>
            </p:cNvSpPr>
            <p:nvPr/>
          </p:nvSpPr>
          <p:spPr bwMode="auto">
            <a:xfrm>
              <a:off x="4254" y="3886"/>
              <a:ext cx="422" cy="218"/>
            </a:xfrm>
            <a:custGeom>
              <a:avLst/>
              <a:gdLst>
                <a:gd name="T0" fmla="*/ 412 w 422"/>
                <a:gd name="T1" fmla="*/ 218 h 218"/>
                <a:gd name="T2" fmla="*/ 79 w 422"/>
                <a:gd name="T3" fmla="*/ 52 h 218"/>
                <a:gd name="T4" fmla="*/ 89 w 422"/>
                <a:gd name="T5" fmla="*/ 33 h 218"/>
                <a:gd name="T6" fmla="*/ 422 w 422"/>
                <a:gd name="T7" fmla="*/ 199 h 218"/>
                <a:gd name="T8" fmla="*/ 412 w 422"/>
                <a:gd name="T9" fmla="*/ 218 h 218"/>
                <a:gd name="T10" fmla="*/ 70 w 422"/>
                <a:gd name="T11" fmla="*/ 93 h 218"/>
                <a:gd name="T12" fmla="*/ 0 w 422"/>
                <a:gd name="T13" fmla="*/ 0 h 218"/>
                <a:gd name="T14" fmla="*/ 117 w 422"/>
                <a:gd name="T15" fmla="*/ 0 h 218"/>
                <a:gd name="T16" fmla="*/ 70 w 422"/>
                <a:gd name="T17" fmla="*/ 93 h 2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22" h="218">
                  <a:moveTo>
                    <a:pt x="412" y="218"/>
                  </a:moveTo>
                  <a:lnTo>
                    <a:pt x="79" y="52"/>
                  </a:lnTo>
                  <a:lnTo>
                    <a:pt x="89" y="33"/>
                  </a:lnTo>
                  <a:lnTo>
                    <a:pt x="422" y="199"/>
                  </a:lnTo>
                  <a:lnTo>
                    <a:pt x="412" y="218"/>
                  </a:lnTo>
                  <a:close/>
                  <a:moveTo>
                    <a:pt x="70" y="93"/>
                  </a:moveTo>
                  <a:lnTo>
                    <a:pt x="0" y="0"/>
                  </a:lnTo>
                  <a:lnTo>
                    <a:pt x="117" y="0"/>
                  </a:lnTo>
                  <a:lnTo>
                    <a:pt x="70" y="9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74"/>
            <p:cNvSpPr>
              <a:spLocks noEditPoints="1"/>
            </p:cNvSpPr>
            <p:nvPr/>
          </p:nvSpPr>
          <p:spPr bwMode="auto">
            <a:xfrm>
              <a:off x="4546" y="3886"/>
              <a:ext cx="134" cy="214"/>
            </a:xfrm>
            <a:custGeom>
              <a:avLst/>
              <a:gdLst>
                <a:gd name="T0" fmla="*/ 116 w 134"/>
                <a:gd name="T1" fmla="*/ 214 h 214"/>
                <a:gd name="T2" fmla="*/ 39 w 134"/>
                <a:gd name="T3" fmla="*/ 86 h 214"/>
                <a:gd name="T4" fmla="*/ 57 w 134"/>
                <a:gd name="T5" fmla="*/ 76 h 214"/>
                <a:gd name="T6" fmla="*/ 134 w 134"/>
                <a:gd name="T7" fmla="*/ 203 h 214"/>
                <a:gd name="T8" fmla="*/ 116 w 134"/>
                <a:gd name="T9" fmla="*/ 214 h 214"/>
                <a:gd name="T10" fmla="*/ 9 w 134"/>
                <a:gd name="T11" fmla="*/ 117 h 214"/>
                <a:gd name="T12" fmla="*/ 0 w 134"/>
                <a:gd name="T13" fmla="*/ 0 h 214"/>
                <a:gd name="T14" fmla="*/ 98 w 134"/>
                <a:gd name="T15" fmla="*/ 63 h 214"/>
                <a:gd name="T16" fmla="*/ 9 w 134"/>
                <a:gd name="T17" fmla="*/ 117 h 2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4" h="214">
                  <a:moveTo>
                    <a:pt x="116" y="214"/>
                  </a:moveTo>
                  <a:lnTo>
                    <a:pt x="39" y="86"/>
                  </a:lnTo>
                  <a:lnTo>
                    <a:pt x="57" y="76"/>
                  </a:lnTo>
                  <a:lnTo>
                    <a:pt x="134" y="203"/>
                  </a:lnTo>
                  <a:lnTo>
                    <a:pt x="116" y="214"/>
                  </a:lnTo>
                  <a:close/>
                  <a:moveTo>
                    <a:pt x="9" y="117"/>
                  </a:moveTo>
                  <a:lnTo>
                    <a:pt x="0" y="0"/>
                  </a:lnTo>
                  <a:lnTo>
                    <a:pt x="98" y="63"/>
                  </a:lnTo>
                  <a:lnTo>
                    <a:pt x="9" y="11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Rectangle 75"/>
            <p:cNvSpPr>
              <a:spLocks noChangeArrowheads="1"/>
            </p:cNvSpPr>
            <p:nvPr/>
          </p:nvSpPr>
          <p:spPr bwMode="auto">
            <a:xfrm>
              <a:off x="4842" y="3006"/>
              <a:ext cx="85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FFFFFF"/>
                  </a:solidFill>
                </a:rPr>
                <a:t>Instrumentation</a:t>
              </a:r>
              <a:endParaRPr lang="en-US"/>
            </a:p>
          </p:txBody>
        </p:sp>
        <p:sp>
          <p:nvSpPr>
            <p:cNvPr id="97" name="Rectangle 76"/>
            <p:cNvSpPr>
              <a:spLocks noChangeArrowheads="1"/>
            </p:cNvSpPr>
            <p:nvPr/>
          </p:nvSpPr>
          <p:spPr bwMode="auto">
            <a:xfrm>
              <a:off x="4842" y="3156"/>
              <a:ext cx="27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FFFFFF"/>
                  </a:solidFill>
                </a:rPr>
                <a:t>ports</a:t>
              </a:r>
              <a:endParaRPr lang="en-US"/>
            </a:p>
          </p:txBody>
        </p:sp>
        <p:sp>
          <p:nvSpPr>
            <p:cNvPr id="98" name="Freeform 77"/>
            <p:cNvSpPr>
              <a:spLocks noEditPoints="1"/>
            </p:cNvSpPr>
            <p:nvPr/>
          </p:nvSpPr>
          <p:spPr bwMode="auto">
            <a:xfrm>
              <a:off x="4744" y="3300"/>
              <a:ext cx="187" cy="419"/>
            </a:xfrm>
            <a:custGeom>
              <a:avLst/>
              <a:gdLst>
                <a:gd name="T0" fmla="*/ 187 w 187"/>
                <a:gd name="T1" fmla="*/ 7 h 419"/>
                <a:gd name="T2" fmla="*/ 54 w 187"/>
                <a:gd name="T3" fmla="*/ 337 h 419"/>
                <a:gd name="T4" fmla="*/ 35 w 187"/>
                <a:gd name="T5" fmla="*/ 329 h 419"/>
                <a:gd name="T6" fmla="*/ 167 w 187"/>
                <a:gd name="T7" fmla="*/ 0 h 419"/>
                <a:gd name="T8" fmla="*/ 187 w 187"/>
                <a:gd name="T9" fmla="*/ 7 h 419"/>
                <a:gd name="T10" fmla="*/ 97 w 187"/>
                <a:gd name="T11" fmla="*/ 343 h 419"/>
                <a:gd name="T12" fmla="*/ 10 w 187"/>
                <a:gd name="T13" fmla="*/ 419 h 419"/>
                <a:gd name="T14" fmla="*/ 0 w 187"/>
                <a:gd name="T15" fmla="*/ 304 h 419"/>
                <a:gd name="T16" fmla="*/ 97 w 187"/>
                <a:gd name="T17" fmla="*/ 343 h 4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7" h="419">
                  <a:moveTo>
                    <a:pt x="187" y="7"/>
                  </a:moveTo>
                  <a:lnTo>
                    <a:pt x="54" y="337"/>
                  </a:lnTo>
                  <a:lnTo>
                    <a:pt x="35" y="329"/>
                  </a:lnTo>
                  <a:lnTo>
                    <a:pt x="167" y="0"/>
                  </a:lnTo>
                  <a:lnTo>
                    <a:pt x="187" y="7"/>
                  </a:lnTo>
                  <a:close/>
                  <a:moveTo>
                    <a:pt x="97" y="343"/>
                  </a:moveTo>
                  <a:lnTo>
                    <a:pt x="10" y="419"/>
                  </a:lnTo>
                  <a:lnTo>
                    <a:pt x="0" y="304"/>
                  </a:lnTo>
                  <a:lnTo>
                    <a:pt x="97" y="34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78"/>
            <p:cNvSpPr>
              <a:spLocks noEditPoints="1"/>
            </p:cNvSpPr>
            <p:nvPr/>
          </p:nvSpPr>
          <p:spPr bwMode="auto">
            <a:xfrm>
              <a:off x="4900" y="3302"/>
              <a:ext cx="104" cy="417"/>
            </a:xfrm>
            <a:custGeom>
              <a:avLst/>
              <a:gdLst>
                <a:gd name="T0" fmla="*/ 31 w 104"/>
                <a:gd name="T1" fmla="*/ 0 h 417"/>
                <a:gd name="T2" fmla="*/ 63 w 104"/>
                <a:gd name="T3" fmla="*/ 323 h 417"/>
                <a:gd name="T4" fmla="*/ 42 w 104"/>
                <a:gd name="T5" fmla="*/ 326 h 417"/>
                <a:gd name="T6" fmla="*/ 11 w 104"/>
                <a:gd name="T7" fmla="*/ 3 h 417"/>
                <a:gd name="T8" fmla="*/ 31 w 104"/>
                <a:gd name="T9" fmla="*/ 0 h 417"/>
                <a:gd name="T10" fmla="*/ 104 w 104"/>
                <a:gd name="T11" fmla="*/ 309 h 417"/>
                <a:gd name="T12" fmla="*/ 62 w 104"/>
                <a:gd name="T13" fmla="*/ 417 h 417"/>
                <a:gd name="T14" fmla="*/ 0 w 104"/>
                <a:gd name="T15" fmla="*/ 319 h 417"/>
                <a:gd name="T16" fmla="*/ 104 w 104"/>
                <a:gd name="T17" fmla="*/ 309 h 4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" h="417">
                  <a:moveTo>
                    <a:pt x="31" y="0"/>
                  </a:moveTo>
                  <a:lnTo>
                    <a:pt x="63" y="323"/>
                  </a:lnTo>
                  <a:lnTo>
                    <a:pt x="42" y="326"/>
                  </a:lnTo>
                  <a:lnTo>
                    <a:pt x="11" y="3"/>
                  </a:lnTo>
                  <a:lnTo>
                    <a:pt x="31" y="0"/>
                  </a:lnTo>
                  <a:close/>
                  <a:moveTo>
                    <a:pt x="104" y="309"/>
                  </a:moveTo>
                  <a:lnTo>
                    <a:pt x="62" y="417"/>
                  </a:lnTo>
                  <a:lnTo>
                    <a:pt x="0" y="319"/>
                  </a:lnTo>
                  <a:lnTo>
                    <a:pt x="104" y="30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0" name="Group 81"/>
            <p:cNvGrpSpPr>
              <a:grpSpLocks/>
            </p:cNvGrpSpPr>
            <p:nvPr/>
          </p:nvGrpSpPr>
          <p:grpSpPr bwMode="auto">
            <a:xfrm>
              <a:off x="2875" y="2784"/>
              <a:ext cx="885" cy="254"/>
              <a:chOff x="3874" y="2518"/>
              <a:chExt cx="885" cy="254"/>
            </a:xfrm>
          </p:grpSpPr>
          <p:sp>
            <p:nvSpPr>
              <p:cNvPr id="102" name="Rectangle 79"/>
              <p:cNvSpPr>
                <a:spLocks noChangeArrowheads="1"/>
              </p:cNvSpPr>
              <p:nvPr/>
            </p:nvSpPr>
            <p:spPr bwMode="auto">
              <a:xfrm>
                <a:off x="3874" y="2518"/>
                <a:ext cx="885" cy="25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Rectangle 80"/>
              <p:cNvSpPr>
                <a:spLocks noChangeArrowheads="1"/>
              </p:cNvSpPr>
              <p:nvPr/>
            </p:nvSpPr>
            <p:spPr bwMode="auto">
              <a:xfrm>
                <a:off x="3874" y="2518"/>
                <a:ext cx="885" cy="254"/>
              </a:xfrm>
              <a:prstGeom prst="rect">
                <a:avLst/>
              </a:prstGeom>
              <a:noFill/>
              <a:ln w="7938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1" name="Rectangle 82"/>
            <p:cNvSpPr>
              <a:spLocks noChangeArrowheads="1"/>
            </p:cNvSpPr>
            <p:nvPr/>
          </p:nvSpPr>
          <p:spPr bwMode="auto">
            <a:xfrm>
              <a:off x="2928" y="2824"/>
              <a:ext cx="75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100">
                  <a:solidFill>
                    <a:srgbClr val="000000"/>
                  </a:solidFill>
                </a:rPr>
                <a:t>80K shield</a:t>
              </a:r>
              <a:endParaRPr lang="en-US"/>
            </a:p>
          </p:txBody>
        </p:sp>
      </p:grpSp>
      <p:sp>
        <p:nvSpPr>
          <p:cNvPr id="106" name="Text Box 220"/>
          <p:cNvSpPr txBox="1">
            <a:spLocks noChangeArrowheads="1"/>
          </p:cNvSpPr>
          <p:nvPr/>
        </p:nvSpPr>
        <p:spPr bwMode="auto">
          <a:xfrm>
            <a:off x="76200" y="1082675"/>
            <a:ext cx="3060700" cy="40005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2000" b="1"/>
              <a:t>Beamline in clean room</a:t>
            </a:r>
          </a:p>
        </p:txBody>
      </p:sp>
    </p:spTree>
    <p:extLst>
      <p:ext uri="{BB962C8B-B14F-4D97-AF65-F5344CB8AC3E}">
        <p14:creationId xmlns:p14="http://schemas.microsoft.com/office/powerpoint/2010/main" val="242234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7620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ERL Injector Module Assembly at Cornell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Cornell ERL cryomodules: An overview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36638"/>
            <a:ext cx="3810000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86200"/>
            <a:ext cx="2760663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88"/>
          <p:cNvSpPr txBox="1">
            <a:spLocks noChangeArrowheads="1"/>
          </p:cNvSpPr>
          <p:nvPr/>
        </p:nvSpPr>
        <p:spPr bwMode="auto">
          <a:xfrm>
            <a:off x="2209800" y="1112838"/>
            <a:ext cx="1676400" cy="59055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1600" b="1"/>
              <a:t>Warm coupler attachment</a:t>
            </a: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69963"/>
            <a:ext cx="4191000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4343400" y="990600"/>
            <a:ext cx="4194175" cy="301625"/>
            <a:chOff x="3022" y="386"/>
            <a:chExt cx="2452" cy="190"/>
          </a:xfrm>
        </p:grpSpPr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3022" y="386"/>
              <a:ext cx="2452" cy="19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3022" y="386"/>
              <a:ext cx="2452" cy="190"/>
            </a:xfrm>
            <a:prstGeom prst="rect">
              <a:avLst/>
            </a:prstGeom>
            <a:noFill/>
            <a:ln w="4763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4495800" y="990600"/>
            <a:ext cx="41576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Transport from Newman Lab to Wilson Lab</a:t>
            </a:r>
            <a:endParaRPr lang="en-US" b="1" dirty="0"/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2819400" y="3886200"/>
            <a:ext cx="5893712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200" dirty="0"/>
              <a:t>Insight from the Assembly: 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200" dirty="0"/>
              <a:t>A</a:t>
            </a:r>
            <a:r>
              <a:rPr lang="en-US" sz="2200" dirty="0" smtClean="0"/>
              <a:t>ssembly </a:t>
            </a:r>
            <a:r>
              <a:rPr lang="en-US" sz="2200" dirty="0"/>
              <a:t>revealed no significant </a:t>
            </a:r>
            <a:r>
              <a:rPr lang="en-US" sz="2200" dirty="0" smtClean="0"/>
              <a:t>problems</a:t>
            </a:r>
            <a:endParaRPr lang="en-US" sz="2200" dirty="0"/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200" dirty="0"/>
              <a:t>Fast, easy assembly (once we had all parts)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200" dirty="0"/>
              <a:t>Fixed cavity alignment concept works well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200" dirty="0"/>
              <a:t>Full 3D modeling (including assembly drawings) extremely helpful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US" sz="2200" dirty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2234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Cornell ERL Main Linac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Cornell ERL cryomodules: An overview</a:t>
            </a:r>
          </a:p>
        </p:txBody>
      </p:sp>
      <p:graphicFrame>
        <p:nvGraphicFramePr>
          <p:cNvPr id="7" name="Group 27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3372211"/>
              </p:ext>
            </p:extLst>
          </p:nvPr>
        </p:nvGraphicFramePr>
        <p:xfrm>
          <a:off x="152400" y="1600200"/>
          <a:ext cx="3581400" cy="3808992"/>
        </p:xfrm>
        <a:graphic>
          <a:graphicData uri="http://schemas.openxmlformats.org/drawingml/2006/table">
            <a:tbl>
              <a:tblPr/>
              <a:tblGrid>
                <a:gridCol w="2297371"/>
                <a:gridCol w="1284029"/>
              </a:tblGrid>
              <a:tr h="346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31B1B"/>
                          </a:solidFill>
                          <a:effectLst/>
                          <a:latin typeface="Times New Roman" pitchFamily="18" charset="0"/>
                        </a:rPr>
                        <a:t>Cavities per cryomodule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31B1B"/>
                          </a:solidFill>
                          <a:effectLst/>
                          <a:latin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31B1B"/>
                          </a:solidFill>
                          <a:effectLst/>
                          <a:latin typeface="Times New Roman" pitchFamily="18" charset="0"/>
                        </a:rPr>
                        <a:t>Cryomodules per linac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31B1B"/>
                          </a:solidFill>
                          <a:effectLst/>
                          <a:latin typeface="Times New Roman" pitchFamily="18" charset="0"/>
                        </a:rPr>
                        <a:t>35 / 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31B1B"/>
                          </a:solidFill>
                          <a:effectLst/>
                          <a:latin typeface="Times New Roman" pitchFamily="18" charset="0"/>
                        </a:rPr>
                        <a:t># linacs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31B1B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31B1B"/>
                          </a:solidFill>
                          <a:effectLst/>
                          <a:latin typeface="Times New Roman" pitchFamily="18" charset="0"/>
                        </a:rPr>
                        <a:t># cavities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31B1B"/>
                          </a:solidFill>
                          <a:effectLst/>
                          <a:latin typeface="Times New Roman" pitchFamily="18" charset="0"/>
                        </a:rPr>
                        <a:t>384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31B1B"/>
                          </a:solidFill>
                          <a:effectLst/>
                          <a:latin typeface="Times New Roman" pitchFamily="18" charset="0"/>
                        </a:rPr>
                        <a:t># cryomodules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31B1B"/>
                          </a:solidFill>
                          <a:effectLst/>
                          <a:latin typeface="Times New Roman" pitchFamily="18" charset="0"/>
                        </a:rPr>
                        <a:t>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31B1B"/>
                          </a:solidFill>
                          <a:effectLst/>
                          <a:latin typeface="Times New Roman" pitchFamily="18" charset="0"/>
                        </a:rPr>
                        <a:t>Cryomodule length [m]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31B1B"/>
                          </a:solidFill>
                          <a:effectLst/>
                          <a:latin typeface="Times New Roman" pitchFamily="18" charset="0"/>
                        </a:rPr>
                        <a:t>9.82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31B1B"/>
                          </a:solidFill>
                          <a:effectLst/>
                          <a:latin typeface="Times New Roman" pitchFamily="18" charset="0"/>
                        </a:rPr>
                        <a:t>Linac length [m]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31B1B"/>
                          </a:solidFill>
                          <a:effectLst/>
                          <a:latin typeface="Times New Roman" pitchFamily="18" charset="0"/>
                        </a:rPr>
                        <a:t>344 / 285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31B1B"/>
                          </a:solidFill>
                          <a:effectLst/>
                          <a:latin typeface="Times New Roman" pitchFamily="18" charset="0"/>
                        </a:rPr>
                        <a:t>Total active length [m]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31B1B"/>
                          </a:solidFill>
                          <a:effectLst/>
                          <a:latin typeface="Times New Roman" pitchFamily="18" charset="0"/>
                        </a:rPr>
                        <a:t>~310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31B1B"/>
                          </a:solidFill>
                          <a:effectLst/>
                          <a:latin typeface="Times New Roman" pitchFamily="18" charset="0"/>
                        </a:rPr>
                        <a:t>Module Filling factor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31B1B"/>
                          </a:solidFill>
                          <a:effectLst/>
                          <a:latin typeface="Times New Roman" pitchFamily="18" charset="0"/>
                        </a:rPr>
                        <a:t>0.49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31B1B"/>
                          </a:solidFill>
                          <a:effectLst/>
                          <a:latin typeface="Times New Roman" pitchFamily="18" charset="0"/>
                        </a:rPr>
                        <a:t>Final energy [GeV]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31B1B"/>
                          </a:solidFill>
                          <a:effectLst/>
                          <a:latin typeface="Times New Roman" pitchFamily="18" charset="0"/>
                        </a:rPr>
                        <a:t>5.0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31B1B"/>
                          </a:solidFill>
                          <a:effectLst/>
                          <a:latin typeface="Times New Roman" pitchFamily="18" charset="0"/>
                        </a:rPr>
                        <a:t>Gradient [MV/m]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31B1B"/>
                          </a:solidFill>
                          <a:effectLst/>
                          <a:latin typeface="Times New Roman" pitchFamily="18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Rectangle 249"/>
          <p:cNvSpPr>
            <a:spLocks noChangeArrowheads="1"/>
          </p:cNvSpPr>
          <p:nvPr/>
        </p:nvSpPr>
        <p:spPr bwMode="auto">
          <a:xfrm flipH="1">
            <a:off x="4565086" y="3775444"/>
            <a:ext cx="76200" cy="304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250"/>
          <p:cNvSpPr txBox="1">
            <a:spLocks noChangeArrowheads="1"/>
          </p:cNvSpPr>
          <p:nvPr/>
        </p:nvSpPr>
        <p:spPr bwMode="auto">
          <a:xfrm flipH="1">
            <a:off x="4641286" y="3775444"/>
            <a:ext cx="3276600" cy="3048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1200" dirty="0">
                <a:latin typeface="Arial" charset="0"/>
              </a:rPr>
              <a:t>Linac </a:t>
            </a:r>
            <a:r>
              <a:rPr lang="en-US" sz="1200" dirty="0" smtClean="0">
                <a:latin typeface="Arial" charset="0"/>
              </a:rPr>
              <a:t>A </a:t>
            </a:r>
            <a:r>
              <a:rPr lang="en-US" sz="1200" dirty="0">
                <a:latin typeface="Arial" charset="0"/>
              </a:rPr>
              <a:t>= </a:t>
            </a:r>
            <a:r>
              <a:rPr lang="en-US" sz="1200" dirty="0" smtClean="0">
                <a:latin typeface="Arial" charset="0"/>
              </a:rPr>
              <a:t>35 </a:t>
            </a:r>
            <a:r>
              <a:rPr lang="en-US" sz="1200" dirty="0">
                <a:latin typeface="Arial" charset="0"/>
              </a:rPr>
              <a:t>Modules</a:t>
            </a:r>
          </a:p>
        </p:txBody>
      </p:sp>
      <p:sp>
        <p:nvSpPr>
          <p:cNvPr id="10" name="Rectangle 251"/>
          <p:cNvSpPr>
            <a:spLocks noChangeArrowheads="1"/>
          </p:cNvSpPr>
          <p:nvPr/>
        </p:nvSpPr>
        <p:spPr bwMode="auto">
          <a:xfrm flipH="1">
            <a:off x="7917886" y="3775444"/>
            <a:ext cx="76200" cy="304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252"/>
          <p:cNvSpPr>
            <a:spLocks/>
          </p:cNvSpPr>
          <p:nvPr/>
        </p:nvSpPr>
        <p:spPr bwMode="auto">
          <a:xfrm flipH="1">
            <a:off x="4336486" y="3394444"/>
            <a:ext cx="228600" cy="533400"/>
          </a:xfrm>
          <a:custGeom>
            <a:avLst/>
            <a:gdLst>
              <a:gd name="T0" fmla="*/ 0 w 144"/>
              <a:gd name="T1" fmla="*/ 288 h 336"/>
              <a:gd name="T2" fmla="*/ 96 w 144"/>
              <a:gd name="T3" fmla="*/ 288 h 336"/>
              <a:gd name="T4" fmla="*/ 96 w 144"/>
              <a:gd name="T5" fmla="*/ 0 h 336"/>
              <a:gd name="T6" fmla="*/ 144 w 144"/>
              <a:gd name="T7" fmla="*/ 0 h 336"/>
              <a:gd name="T8" fmla="*/ 144 w 144"/>
              <a:gd name="T9" fmla="*/ 336 h 336"/>
              <a:gd name="T10" fmla="*/ 0 w 144"/>
              <a:gd name="T11" fmla="*/ 336 h 336"/>
              <a:gd name="T12" fmla="*/ 0 w 144"/>
              <a:gd name="T13" fmla="*/ 288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" h="336">
                <a:moveTo>
                  <a:pt x="0" y="288"/>
                </a:moveTo>
                <a:lnTo>
                  <a:pt x="96" y="288"/>
                </a:lnTo>
                <a:lnTo>
                  <a:pt x="96" y="0"/>
                </a:lnTo>
                <a:lnTo>
                  <a:pt x="144" y="0"/>
                </a:lnTo>
                <a:lnTo>
                  <a:pt x="144" y="336"/>
                </a:lnTo>
                <a:lnTo>
                  <a:pt x="0" y="336"/>
                </a:lnTo>
                <a:lnTo>
                  <a:pt x="0" y="28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257"/>
          <p:cNvSpPr>
            <a:spLocks/>
          </p:cNvSpPr>
          <p:nvPr/>
        </p:nvSpPr>
        <p:spPr bwMode="auto">
          <a:xfrm flipH="1">
            <a:off x="4184086" y="3394444"/>
            <a:ext cx="381000" cy="1143000"/>
          </a:xfrm>
          <a:custGeom>
            <a:avLst/>
            <a:gdLst>
              <a:gd name="T0" fmla="*/ 0 w 240"/>
              <a:gd name="T1" fmla="*/ 672 h 720"/>
              <a:gd name="T2" fmla="*/ 192 w 240"/>
              <a:gd name="T3" fmla="*/ 672 h 720"/>
              <a:gd name="T4" fmla="*/ 192 w 240"/>
              <a:gd name="T5" fmla="*/ 0 h 720"/>
              <a:gd name="T6" fmla="*/ 240 w 240"/>
              <a:gd name="T7" fmla="*/ 0 h 720"/>
              <a:gd name="T8" fmla="*/ 240 w 240"/>
              <a:gd name="T9" fmla="*/ 720 h 720"/>
              <a:gd name="T10" fmla="*/ 0 w 240"/>
              <a:gd name="T11" fmla="*/ 720 h 720"/>
              <a:gd name="T12" fmla="*/ 0 w 240"/>
              <a:gd name="T13" fmla="*/ 672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0" h="720">
                <a:moveTo>
                  <a:pt x="0" y="672"/>
                </a:moveTo>
                <a:lnTo>
                  <a:pt x="192" y="672"/>
                </a:lnTo>
                <a:lnTo>
                  <a:pt x="192" y="0"/>
                </a:lnTo>
                <a:lnTo>
                  <a:pt x="240" y="0"/>
                </a:lnTo>
                <a:lnTo>
                  <a:pt x="240" y="720"/>
                </a:lnTo>
                <a:lnTo>
                  <a:pt x="0" y="720"/>
                </a:lnTo>
                <a:lnTo>
                  <a:pt x="0" y="672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Rectangle 258"/>
          <p:cNvSpPr>
            <a:spLocks noChangeArrowheads="1"/>
          </p:cNvSpPr>
          <p:nvPr/>
        </p:nvSpPr>
        <p:spPr bwMode="auto">
          <a:xfrm flipH="1">
            <a:off x="4565086" y="4385044"/>
            <a:ext cx="76200" cy="304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259"/>
          <p:cNvSpPr txBox="1">
            <a:spLocks noChangeArrowheads="1"/>
          </p:cNvSpPr>
          <p:nvPr/>
        </p:nvSpPr>
        <p:spPr bwMode="auto">
          <a:xfrm flipH="1">
            <a:off x="4641286" y="4385044"/>
            <a:ext cx="3276600" cy="3048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1200" dirty="0">
                <a:latin typeface="Arial" charset="0"/>
              </a:rPr>
              <a:t>Linac </a:t>
            </a:r>
            <a:r>
              <a:rPr lang="en-US" sz="1200" dirty="0" smtClean="0">
                <a:latin typeface="Arial" charset="0"/>
              </a:rPr>
              <a:t>B </a:t>
            </a:r>
            <a:r>
              <a:rPr lang="en-US" sz="1200" dirty="0">
                <a:latin typeface="Arial" charset="0"/>
              </a:rPr>
              <a:t>= </a:t>
            </a:r>
            <a:r>
              <a:rPr lang="en-US" sz="1200" dirty="0" smtClean="0">
                <a:latin typeface="Arial" charset="0"/>
              </a:rPr>
              <a:t>29 </a:t>
            </a:r>
            <a:r>
              <a:rPr lang="en-US" sz="1200" dirty="0">
                <a:latin typeface="Arial" charset="0"/>
              </a:rPr>
              <a:t>Modules</a:t>
            </a:r>
          </a:p>
        </p:txBody>
      </p:sp>
      <p:sp>
        <p:nvSpPr>
          <p:cNvPr id="15" name="Rectangle 260"/>
          <p:cNvSpPr>
            <a:spLocks noChangeArrowheads="1"/>
          </p:cNvSpPr>
          <p:nvPr/>
        </p:nvSpPr>
        <p:spPr bwMode="auto">
          <a:xfrm flipH="1">
            <a:off x="7917886" y="4385044"/>
            <a:ext cx="76200" cy="304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" name="Picture 275" descr="Multiple 6-cavity 7-cell cryostats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4" b="11659"/>
          <a:stretch>
            <a:fillRect/>
          </a:stretch>
        </p:blipFill>
        <p:spPr bwMode="auto">
          <a:xfrm>
            <a:off x="5105400" y="4802838"/>
            <a:ext cx="2593275" cy="166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61"/>
          <p:cNvSpPr>
            <a:spLocks noChangeArrowheads="1"/>
          </p:cNvSpPr>
          <p:nvPr/>
        </p:nvSpPr>
        <p:spPr bwMode="auto">
          <a:xfrm>
            <a:off x="1295400" y="5737147"/>
            <a:ext cx="76200" cy="304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263"/>
          <p:cNvSpPr txBox="1">
            <a:spLocks noChangeArrowheads="1"/>
          </p:cNvSpPr>
          <p:nvPr/>
        </p:nvSpPr>
        <p:spPr bwMode="auto">
          <a:xfrm>
            <a:off x="1371600" y="5770485"/>
            <a:ext cx="2173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Arial" charset="0"/>
              </a:rPr>
              <a:t>= 0.25m Cold-warm transition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86200" y="1143000"/>
            <a:ext cx="4834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5 </a:t>
            </a:r>
            <a:r>
              <a:rPr lang="en-US" sz="2400" dirty="0" err="1"/>
              <a:t>GeV</a:t>
            </a:r>
            <a:r>
              <a:rPr lang="en-US" sz="2400" dirty="0"/>
              <a:t> total, 384 cavities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/>
              <a:t>13 MV per cavity (~16 MV/m)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/>
              <a:t>64 identical cryomodules, each with 6 cavities and a single </a:t>
            </a:r>
            <a:r>
              <a:rPr lang="en-US" sz="2400" dirty="0" err="1"/>
              <a:t>quadrupole</a:t>
            </a:r>
            <a:r>
              <a:rPr lang="en-US" sz="2400" dirty="0"/>
              <a:t> </a:t>
            </a:r>
            <a:r>
              <a:rPr lang="en-US" sz="2400" dirty="0" smtClean="0"/>
              <a:t>magnet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Two continuous linac sections:</a:t>
            </a:r>
            <a:endParaRPr lang="en-US" sz="2400" dirty="0"/>
          </a:p>
          <a:p>
            <a:pPr lvl="1"/>
            <a:endParaRPr lang="en-US" sz="2400" dirty="0"/>
          </a:p>
          <a:p>
            <a:pPr algn="ctr"/>
            <a:endParaRPr lang="en-US" sz="2800" b="1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34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Cornell ERL Main Linac Cryomodule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Cornell ERL cryomodules: An overview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25329" y="1096878"/>
            <a:ext cx="8553784" cy="3437021"/>
            <a:chOff x="82216" y="1648326"/>
            <a:chExt cx="8553784" cy="343702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" y="2057400"/>
              <a:ext cx="8483600" cy="241300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981200" y="1656347"/>
              <a:ext cx="2057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</a:rPr>
                <a:t>HGRP support post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3352800" y="1981200"/>
              <a:ext cx="0" cy="609600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4096753" y="4120815"/>
              <a:ext cx="2057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</a:rPr>
                <a:t>Beamline HOM absorber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 flipV="1">
              <a:off x="4267200" y="3810000"/>
              <a:ext cx="533400" cy="355600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344821" y="4533899"/>
              <a:ext cx="2057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</a:rPr>
                <a:t>7-cell cavity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 flipV="1">
              <a:off x="2590800" y="4038600"/>
              <a:ext cx="304800" cy="545431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5105400" y="1648326"/>
              <a:ext cx="2057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</a:rPr>
                <a:t>HGRP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5638800" y="1999247"/>
              <a:ext cx="515353" cy="93677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82216" y="1924734"/>
              <a:ext cx="2057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</a:rPr>
                <a:t>~40K thermal shield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533400" y="2571065"/>
              <a:ext cx="0" cy="692835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216568" y="4704347"/>
              <a:ext cx="2057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</a:rPr>
                <a:t>Gate valve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685800" y="4191000"/>
              <a:ext cx="228600" cy="513347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6578600" y="3925667"/>
              <a:ext cx="2057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2060"/>
                  </a:solidFill>
                </a:rPr>
                <a:t>Superconducting magnet &amp; BPM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V="1">
              <a:off x="7282447" y="3263900"/>
              <a:ext cx="489953" cy="70655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24"/>
          <p:cNvSpPr>
            <a:spLocks noChangeArrowheads="1"/>
          </p:cNvSpPr>
          <p:nvPr/>
        </p:nvSpPr>
        <p:spPr bwMode="auto">
          <a:xfrm>
            <a:off x="381000" y="4503737"/>
            <a:ext cx="3962400" cy="161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91440" bIns="91440">
            <a:spAutoFit/>
          </a:bodyPr>
          <a:lstStyle/>
          <a:p>
            <a:pPr marL="227013" indent="-227013" eaLnBrk="1" hangingPunct="1">
              <a:spcBef>
                <a:spcPct val="20000"/>
              </a:spcBef>
              <a:buFont typeface="Wingdings" pitchFamily="2" charset="2"/>
              <a:buChar char="§"/>
              <a:tabLst>
                <a:tab pos="2290763" algn="l"/>
                <a:tab pos="2743200" algn="l"/>
                <a:tab pos="3657600" algn="l"/>
              </a:tabLst>
            </a:pPr>
            <a:r>
              <a:rPr lang="en-US" sz="1600" b="1" dirty="0">
                <a:latin typeface="Arial Narrow" pitchFamily="34" charset="0"/>
              </a:rPr>
              <a:t>Number of </a:t>
            </a:r>
            <a:r>
              <a:rPr lang="en-US" sz="1600" b="1" dirty="0" smtClean="0">
                <a:latin typeface="Arial Narrow" pitchFamily="34" charset="0"/>
              </a:rPr>
              <a:t>7-cell </a:t>
            </a:r>
            <a:r>
              <a:rPr lang="en-US" sz="1600" b="1" dirty="0">
                <a:latin typeface="Arial Narrow" pitchFamily="34" charset="0"/>
              </a:rPr>
              <a:t>cavities 	</a:t>
            </a:r>
            <a:r>
              <a:rPr lang="en-US" sz="1600" b="1" dirty="0" smtClean="0">
                <a:latin typeface="Arial Narrow" pitchFamily="34" charset="0"/>
              </a:rPr>
              <a:t>6</a:t>
            </a:r>
            <a:endParaRPr lang="en-US" sz="1600" b="1" dirty="0">
              <a:latin typeface="Arial Narrow" pitchFamily="34" charset="0"/>
            </a:endParaRPr>
          </a:p>
          <a:p>
            <a:pPr marL="227013" indent="-227013" eaLnBrk="1" hangingPunct="1">
              <a:spcBef>
                <a:spcPct val="20000"/>
              </a:spcBef>
              <a:buFont typeface="Wingdings" pitchFamily="2" charset="2"/>
              <a:buChar char="§"/>
              <a:tabLst>
                <a:tab pos="2290763" algn="l"/>
                <a:tab pos="2743200" algn="l"/>
                <a:tab pos="3657600" algn="l"/>
              </a:tabLst>
            </a:pPr>
            <a:r>
              <a:rPr lang="en-US" sz="1600" b="1" dirty="0">
                <a:latin typeface="Arial Narrow" pitchFamily="34" charset="0"/>
              </a:rPr>
              <a:t>Acceleration </a:t>
            </a:r>
            <a:r>
              <a:rPr lang="en-US" sz="1600" b="1" dirty="0" smtClean="0">
                <a:latin typeface="Arial Narrow" pitchFamily="34" charset="0"/>
              </a:rPr>
              <a:t>gradient</a:t>
            </a:r>
            <a:r>
              <a:rPr lang="en-US" sz="1600" b="1" dirty="0">
                <a:latin typeface="Arial Narrow" pitchFamily="34" charset="0"/>
              </a:rPr>
              <a:t>	</a:t>
            </a:r>
            <a:r>
              <a:rPr lang="en-US" sz="1600" b="1" dirty="0" smtClean="0">
                <a:solidFill>
                  <a:srgbClr val="FF0000"/>
                </a:solidFill>
                <a:latin typeface="Arial Narrow" pitchFamily="34" charset="0"/>
              </a:rPr>
              <a:t>16.2 MV/m</a:t>
            </a:r>
            <a:endParaRPr lang="en-US" sz="1600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227013" indent="-227013" eaLnBrk="1" hangingPunct="1">
              <a:spcBef>
                <a:spcPct val="20000"/>
              </a:spcBef>
              <a:buFont typeface="Wingdings" pitchFamily="2" charset="2"/>
              <a:buChar char="§"/>
              <a:tabLst>
                <a:tab pos="2290763" algn="l"/>
                <a:tab pos="2743200" algn="l"/>
                <a:tab pos="3657600" algn="l"/>
              </a:tabLst>
            </a:pPr>
            <a:r>
              <a:rPr lang="en-US" sz="1600" b="1" dirty="0" smtClean="0">
                <a:latin typeface="Arial Narrow" pitchFamily="34" charset="0"/>
              </a:rPr>
              <a:t>R/Q </a:t>
            </a:r>
            <a:r>
              <a:rPr lang="en-US" sz="1600" b="1" dirty="0">
                <a:latin typeface="Arial Narrow" pitchFamily="34" charset="0"/>
              </a:rPr>
              <a:t>(linac definition)	</a:t>
            </a:r>
            <a:r>
              <a:rPr lang="en-US" sz="1600" b="1" dirty="0" smtClean="0">
                <a:latin typeface="Arial Narrow" pitchFamily="34" charset="0"/>
              </a:rPr>
              <a:t>774 </a:t>
            </a:r>
            <a:r>
              <a:rPr lang="en-US" sz="1600" b="1" dirty="0">
                <a:latin typeface="Arial Narrow" pitchFamily="34" charset="0"/>
              </a:rPr>
              <a:t>Ohm</a:t>
            </a:r>
          </a:p>
          <a:p>
            <a:pPr marL="227013" indent="-227013" eaLnBrk="1" hangingPunct="1">
              <a:spcBef>
                <a:spcPct val="20000"/>
              </a:spcBef>
              <a:buFont typeface="Wingdings" pitchFamily="2" charset="2"/>
              <a:buChar char="§"/>
              <a:tabLst>
                <a:tab pos="2290763" algn="l"/>
                <a:tab pos="2743200" algn="l"/>
                <a:tab pos="3657600" algn="l"/>
              </a:tabLst>
            </a:pPr>
            <a:r>
              <a:rPr lang="en-US" sz="1600" b="1" dirty="0" err="1">
                <a:latin typeface="Arial Narrow" pitchFamily="34" charset="0"/>
              </a:rPr>
              <a:t>Qext</a:t>
            </a:r>
            <a:r>
              <a:rPr lang="en-US" sz="1600" b="1" dirty="0">
                <a:latin typeface="Arial Narrow" pitchFamily="34" charset="0"/>
              </a:rPr>
              <a:t>	</a:t>
            </a:r>
            <a:r>
              <a:rPr lang="en-US" sz="1600" b="1" dirty="0" smtClean="0">
                <a:solidFill>
                  <a:srgbClr val="FF0000"/>
                </a:solidFill>
                <a:latin typeface="Arial Narrow" pitchFamily="34" charset="0"/>
              </a:rPr>
              <a:t>6.5</a:t>
            </a:r>
            <a:r>
              <a:rPr lang="en-US" sz="1600" b="1" dirty="0" smtClean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</a:t>
            </a:r>
            <a:r>
              <a:rPr lang="en-US" sz="1600" b="1" dirty="0" smtClean="0">
                <a:solidFill>
                  <a:srgbClr val="FF0000"/>
                </a:solidFill>
                <a:latin typeface="Arial Narrow" pitchFamily="34" charset="0"/>
              </a:rPr>
              <a:t>10</a:t>
            </a:r>
            <a:r>
              <a:rPr lang="en-US" sz="1600" b="1" baseline="30000" dirty="0">
                <a:solidFill>
                  <a:srgbClr val="FF0000"/>
                </a:solidFill>
                <a:latin typeface="Arial Narrow" pitchFamily="34" charset="0"/>
              </a:rPr>
              <a:t>7</a:t>
            </a:r>
            <a:r>
              <a:rPr lang="en-US" sz="16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endParaRPr lang="en-US" sz="1600" b="1" baseline="30000" dirty="0">
              <a:solidFill>
                <a:srgbClr val="FF0000"/>
              </a:solidFill>
              <a:latin typeface="Arial Narrow" pitchFamily="34" charset="0"/>
            </a:endParaRPr>
          </a:p>
          <a:p>
            <a:pPr marL="227013" indent="-227013" eaLnBrk="1" hangingPunct="1">
              <a:spcBef>
                <a:spcPct val="20000"/>
              </a:spcBef>
              <a:buFont typeface="Wingdings" pitchFamily="2" charset="2"/>
              <a:buChar char="§"/>
              <a:tabLst>
                <a:tab pos="2290763" algn="l"/>
                <a:tab pos="2743200" algn="l"/>
                <a:tab pos="3657600" algn="l"/>
              </a:tabLst>
            </a:pPr>
            <a:r>
              <a:rPr lang="en-US" sz="1600" b="1" dirty="0">
                <a:latin typeface="Arial Narrow" pitchFamily="34" charset="0"/>
              </a:rPr>
              <a:t>Total 2K / 5K / 80K loads: </a:t>
            </a:r>
            <a:r>
              <a:rPr lang="en-US" sz="1600" b="1" dirty="0" smtClean="0">
                <a:solidFill>
                  <a:srgbClr val="FF0000"/>
                </a:solidFill>
                <a:latin typeface="Arial Narrow" pitchFamily="34" charset="0"/>
              </a:rPr>
              <a:t>76W </a:t>
            </a:r>
            <a:r>
              <a:rPr lang="en-US" sz="1600" b="1" dirty="0">
                <a:solidFill>
                  <a:srgbClr val="FF0000"/>
                </a:solidFill>
                <a:latin typeface="Arial Narrow" pitchFamily="34" charset="0"/>
              </a:rPr>
              <a:t>/ </a:t>
            </a:r>
            <a:r>
              <a:rPr lang="en-US" sz="1600" b="1" dirty="0" smtClean="0">
                <a:solidFill>
                  <a:srgbClr val="FF0000"/>
                </a:solidFill>
                <a:latin typeface="Arial Narrow" pitchFamily="34" charset="0"/>
              </a:rPr>
              <a:t>70W </a:t>
            </a:r>
            <a:r>
              <a:rPr lang="en-US" sz="1600" b="1" dirty="0">
                <a:solidFill>
                  <a:srgbClr val="FF0000"/>
                </a:solidFill>
                <a:latin typeface="Arial Narrow" pitchFamily="34" charset="0"/>
              </a:rPr>
              <a:t>/ </a:t>
            </a:r>
            <a:r>
              <a:rPr lang="en-US" sz="1600" b="1" dirty="0" smtClean="0">
                <a:solidFill>
                  <a:srgbClr val="FF0000"/>
                </a:solidFill>
                <a:latin typeface="Arial Narrow" pitchFamily="34" charset="0"/>
              </a:rPr>
              <a:t>1500W</a:t>
            </a:r>
            <a:endParaRPr lang="en-US" sz="16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37" name="Rectangle 25"/>
          <p:cNvSpPr>
            <a:spLocks noChangeArrowheads="1"/>
          </p:cNvSpPr>
          <p:nvPr/>
        </p:nvSpPr>
        <p:spPr bwMode="auto">
          <a:xfrm>
            <a:off x="4621212" y="4503737"/>
            <a:ext cx="3989388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91440" bIns="91440">
            <a:spAutoFit/>
          </a:bodyPr>
          <a:lstStyle/>
          <a:p>
            <a:pPr marL="227013" indent="-227013" eaLnBrk="1" hangingPunct="1">
              <a:spcBef>
                <a:spcPct val="20000"/>
              </a:spcBef>
              <a:buFont typeface="Wingdings" pitchFamily="2" charset="2"/>
              <a:buChar char="§"/>
              <a:tabLst>
                <a:tab pos="2290763" algn="l"/>
                <a:tab pos="2743200" algn="l"/>
                <a:tab pos="3657600" algn="l"/>
              </a:tabLst>
            </a:pPr>
            <a:r>
              <a:rPr lang="en-US" sz="1600" b="1" dirty="0">
                <a:latin typeface="Arial Narrow" pitchFamily="34" charset="0"/>
              </a:rPr>
              <a:t>Number of HOM loads 	</a:t>
            </a:r>
            <a:r>
              <a:rPr lang="en-US" sz="1600" b="1" dirty="0" smtClean="0">
                <a:latin typeface="Arial Narrow" pitchFamily="34" charset="0"/>
              </a:rPr>
              <a:t>7</a:t>
            </a:r>
          </a:p>
          <a:p>
            <a:pPr marL="227013" indent="-227013" eaLnBrk="1" hangingPunct="1">
              <a:spcBef>
                <a:spcPct val="20000"/>
              </a:spcBef>
              <a:buFont typeface="Wingdings" pitchFamily="2" charset="2"/>
              <a:buChar char="§"/>
              <a:tabLst>
                <a:tab pos="2290763" algn="l"/>
                <a:tab pos="2743200" algn="l"/>
                <a:tab pos="3657600" algn="l"/>
              </a:tabLst>
            </a:pPr>
            <a:r>
              <a:rPr lang="en-US" sz="1600" b="1" dirty="0" smtClean="0">
                <a:latin typeface="Arial Narrow" pitchFamily="34" charset="0"/>
              </a:rPr>
              <a:t>HOM power per cavity	200 W</a:t>
            </a:r>
            <a:endParaRPr lang="en-US" sz="1600" b="1" dirty="0">
              <a:latin typeface="Arial Narrow" pitchFamily="34" charset="0"/>
            </a:endParaRPr>
          </a:p>
          <a:p>
            <a:pPr marL="227013" indent="-227013" eaLnBrk="1" hangingPunct="1">
              <a:spcBef>
                <a:spcPct val="20000"/>
              </a:spcBef>
              <a:buFont typeface="Wingdings" pitchFamily="2" charset="2"/>
              <a:buChar char="§"/>
              <a:tabLst>
                <a:tab pos="2290763" algn="l"/>
                <a:tab pos="2743200" algn="l"/>
                <a:tab pos="3657600" algn="l"/>
              </a:tabLst>
            </a:pPr>
            <a:r>
              <a:rPr lang="en-US" sz="1600" b="1" dirty="0">
                <a:latin typeface="Arial Narrow" pitchFamily="34" charset="0"/>
              </a:rPr>
              <a:t>Couplers per cavity	</a:t>
            </a:r>
            <a:r>
              <a:rPr lang="en-US" sz="1600" b="1" dirty="0" smtClean="0">
                <a:latin typeface="Arial Narrow" pitchFamily="34" charset="0"/>
              </a:rPr>
              <a:t>1</a:t>
            </a:r>
            <a:endParaRPr lang="en-US" sz="1600" b="1" dirty="0">
              <a:latin typeface="Arial Narrow" pitchFamily="34" charset="0"/>
            </a:endParaRPr>
          </a:p>
          <a:p>
            <a:pPr marL="227013" indent="-227013" eaLnBrk="1" hangingPunct="1">
              <a:spcBef>
                <a:spcPct val="20000"/>
              </a:spcBef>
              <a:buFont typeface="Wingdings" pitchFamily="2" charset="2"/>
              <a:buChar char="§"/>
              <a:tabLst>
                <a:tab pos="2290763" algn="l"/>
                <a:tab pos="2743200" algn="l"/>
                <a:tab pos="3657600" algn="l"/>
              </a:tabLst>
            </a:pPr>
            <a:r>
              <a:rPr lang="en-US" sz="1600" b="1" dirty="0">
                <a:latin typeface="Arial Narrow" pitchFamily="34" charset="0"/>
              </a:rPr>
              <a:t>RF power per cavity	</a:t>
            </a:r>
            <a:r>
              <a:rPr lang="en-US" sz="1600" b="1" dirty="0">
                <a:solidFill>
                  <a:srgbClr val="FF0000"/>
                </a:solidFill>
                <a:latin typeface="Arial Narrow" pitchFamily="34" charset="0"/>
              </a:rPr>
              <a:t>5</a:t>
            </a:r>
            <a:r>
              <a:rPr lang="en-US" sz="16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Arial Narrow" pitchFamily="34" charset="0"/>
              </a:rPr>
              <a:t>kW</a:t>
            </a:r>
          </a:p>
          <a:p>
            <a:pPr marL="227013" indent="-227013" eaLnBrk="1" hangingPunct="1">
              <a:spcBef>
                <a:spcPct val="20000"/>
              </a:spcBef>
              <a:buFont typeface="Wingdings" pitchFamily="2" charset="2"/>
              <a:buChar char="§"/>
              <a:tabLst>
                <a:tab pos="2290763" algn="l"/>
                <a:tab pos="2743200" algn="l"/>
                <a:tab pos="3657600" algn="l"/>
              </a:tabLst>
            </a:pPr>
            <a:r>
              <a:rPr lang="en-US" sz="1600" b="1" dirty="0">
                <a:latin typeface="Arial Narrow" pitchFamily="34" charset="0"/>
              </a:rPr>
              <a:t>Amplitude/phase stability	</a:t>
            </a:r>
            <a:r>
              <a:rPr lang="en-US" sz="1600" b="1" dirty="0" smtClean="0">
                <a:latin typeface="Arial Narrow" pitchFamily="34" charset="0"/>
              </a:rPr>
              <a:t>10</a:t>
            </a:r>
            <a:r>
              <a:rPr lang="en-US" sz="1600" b="1" baseline="30000" dirty="0" smtClean="0">
                <a:latin typeface="Arial Narrow" pitchFamily="34" charset="0"/>
              </a:rPr>
              <a:t>-4 </a:t>
            </a:r>
            <a:r>
              <a:rPr lang="en-US" sz="1600" b="1" dirty="0">
                <a:latin typeface="Arial Narrow" pitchFamily="34" charset="0"/>
              </a:rPr>
              <a:t>/ </a:t>
            </a:r>
            <a:r>
              <a:rPr lang="en-US" sz="1600" b="1" dirty="0" smtClean="0">
                <a:latin typeface="Arial Narrow" pitchFamily="34" charset="0"/>
              </a:rPr>
              <a:t>0.05</a:t>
            </a:r>
            <a:r>
              <a:rPr lang="en-US" sz="1600" b="1" dirty="0" smtClean="0">
                <a:latin typeface="Arial Narrow" pitchFamily="34" charset="0"/>
                <a:sym typeface="Symbol" pitchFamily="18" charset="2"/>
              </a:rPr>
              <a:t></a:t>
            </a:r>
            <a:r>
              <a:rPr lang="en-US" sz="1600" b="1" dirty="0" smtClean="0">
                <a:latin typeface="Arial Narrow" pitchFamily="34" charset="0"/>
              </a:rPr>
              <a:t> </a:t>
            </a:r>
            <a:r>
              <a:rPr lang="en-US" sz="1600" b="1" dirty="0">
                <a:latin typeface="Arial Narrow" pitchFamily="34" charset="0"/>
              </a:rPr>
              <a:t>(</a:t>
            </a:r>
            <a:r>
              <a:rPr lang="en-US" sz="1600" b="1" dirty="0" err="1">
                <a:latin typeface="Arial Narrow" pitchFamily="34" charset="0"/>
              </a:rPr>
              <a:t>rms</a:t>
            </a:r>
            <a:r>
              <a:rPr lang="en-US" sz="1600" b="1" dirty="0">
                <a:latin typeface="Arial Narrow" pitchFamily="34" charset="0"/>
              </a:rPr>
              <a:t>)</a:t>
            </a:r>
          </a:p>
          <a:p>
            <a:pPr marL="227013" indent="-227013" eaLnBrk="1" hangingPunct="1">
              <a:spcBef>
                <a:spcPct val="20000"/>
              </a:spcBef>
              <a:buFont typeface="Wingdings" pitchFamily="2" charset="2"/>
              <a:buChar char="§"/>
              <a:tabLst>
                <a:tab pos="2290763" algn="l"/>
                <a:tab pos="2743200" algn="l"/>
                <a:tab pos="3657600" algn="l"/>
              </a:tabLst>
            </a:pPr>
            <a:r>
              <a:rPr lang="en-US" sz="1600" b="1" dirty="0" smtClean="0">
                <a:latin typeface="Arial Narrow" pitchFamily="34" charset="0"/>
              </a:rPr>
              <a:t>Module </a:t>
            </a:r>
            <a:r>
              <a:rPr lang="en-US" sz="1600" b="1" dirty="0">
                <a:latin typeface="Arial Narrow" pitchFamily="34" charset="0"/>
              </a:rPr>
              <a:t>length	</a:t>
            </a:r>
            <a:r>
              <a:rPr lang="en-US" sz="1600" b="1" dirty="0" smtClean="0">
                <a:latin typeface="Arial Narrow" pitchFamily="34" charset="0"/>
              </a:rPr>
              <a:t>9.8 </a:t>
            </a:r>
            <a:r>
              <a:rPr lang="en-US" sz="1600" b="1" dirty="0">
                <a:latin typeface="Arial Narrow" pitchFamily="34" charset="0"/>
              </a:rPr>
              <a:t>m</a:t>
            </a:r>
            <a:endParaRPr lang="en-US" sz="1600" b="1" baseline="300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03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133600"/>
            <a:ext cx="8229600" cy="2514600"/>
          </a:xfrm>
        </p:spPr>
        <p:txBody>
          <a:bodyPr>
            <a:normAutofit/>
          </a:bodyPr>
          <a:lstStyle/>
          <a:p>
            <a:r>
              <a:rPr lang="en-US" dirty="0"/>
              <a:t>Cavity support and alignment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Cavity support and alignment</a:t>
            </a:r>
          </a:p>
        </p:txBody>
      </p:sp>
    </p:spTree>
    <p:extLst>
      <p:ext uri="{BB962C8B-B14F-4D97-AF65-F5344CB8AC3E}">
        <p14:creationId xmlns:p14="http://schemas.microsoft.com/office/powerpoint/2010/main" val="34556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89180" y="1295400"/>
            <a:ext cx="5997620" cy="3657600"/>
          </a:xfrm>
        </p:spPr>
        <p:txBody>
          <a:bodyPr>
            <a:normAutofit/>
          </a:bodyPr>
          <a:lstStyle/>
          <a:p>
            <a:pPr marL="233363" indent="-233363">
              <a:spcBef>
                <a:spcPts val="1200"/>
              </a:spcBef>
            </a:pPr>
            <a:r>
              <a:rPr lang="en-US" sz="2000" dirty="0" smtClean="0"/>
              <a:t>High precision supports 	 	                             (with keys, pins) on cavities, 		             HOM loads, and HGRP for 		            “self” alignment of beam line		                  components</a:t>
            </a:r>
          </a:p>
          <a:p>
            <a:pPr marL="233363" indent="-233363">
              <a:spcBef>
                <a:spcPts val="1200"/>
              </a:spcBef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Only very rough initial alignment is needed when beamline is assembled in clean roo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m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 marL="233363" indent="-233363">
              <a:spcBef>
                <a:spcPts val="1200"/>
              </a:spcBef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No final alignment needed (excellent warm alignment was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verified 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at injector </a:t>
            </a:r>
            <a:r>
              <a:rPr lang="en-US" sz="2000" dirty="0" err="1" smtClean="0">
                <a:solidFill>
                  <a:schemeClr val="accent3">
                    <a:lumMod val="50000"/>
                  </a:schemeClr>
                </a:solidFill>
              </a:rPr>
              <a:t>beamline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ERL Injector Cavity Support (I)</a:t>
            </a:r>
            <a:endParaRPr lang="en-US" dirty="0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4241800"/>
            <a:ext cx="301625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3160969"/>
              </p:ext>
            </p:extLst>
          </p:nvPr>
        </p:nvGraphicFramePr>
        <p:xfrm>
          <a:off x="530225" y="1284288"/>
          <a:ext cx="2117725" cy="290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" name="Photo Editor Photo" r:id="rId4" imgW="3552381" imgH="4877481" progId="MSPhotoEd.3">
                  <p:embed/>
                </p:oleObj>
              </mc:Choice>
              <mc:Fallback>
                <p:oleObj name="Photo Editor Photo" r:id="rId4" imgW="3552381" imgH="48774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25" y="1284288"/>
                        <a:ext cx="2117725" cy="2906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ine 15"/>
          <p:cNvSpPr>
            <a:spLocks noChangeShapeType="1"/>
          </p:cNvSpPr>
          <p:nvPr/>
        </p:nvSpPr>
        <p:spPr bwMode="auto">
          <a:xfrm>
            <a:off x="823913" y="3125787"/>
            <a:ext cx="211137" cy="11985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16"/>
          <p:cNvSpPr>
            <a:spLocks noChangeShapeType="1"/>
          </p:cNvSpPr>
          <p:nvPr/>
        </p:nvSpPr>
        <p:spPr bwMode="auto">
          <a:xfrm flipH="1">
            <a:off x="1955800" y="3798887"/>
            <a:ext cx="107950" cy="8874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" name="Picture 2" descr="figure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5" r="21702" b="69716"/>
          <a:stretch/>
        </p:blipFill>
        <p:spPr bwMode="auto">
          <a:xfrm>
            <a:off x="3276600" y="4860318"/>
            <a:ext cx="5065291" cy="1540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\\psf\Host\Users\mul2a\Documents\mydocs\research\mypapers\SRF09\pictures\DSCN813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" t="26180" r="76051" b="54833"/>
          <a:stretch/>
        </p:blipFill>
        <p:spPr bwMode="auto">
          <a:xfrm>
            <a:off x="6096000" y="1026459"/>
            <a:ext cx="2363423" cy="179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Cavity support and alignment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400800"/>
            <a:ext cx="5883092" cy="365125"/>
          </a:xfrm>
        </p:spPr>
        <p:txBody>
          <a:bodyPr/>
          <a:lstStyle/>
          <a:p>
            <a:r>
              <a:rPr lang="en-US" dirty="0" smtClean="0"/>
              <a:t>Matthias Liepe, TTC Meeting, February 28-March 3 2011, Milano, 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93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5105400"/>
            <a:ext cx="8305800" cy="1096963"/>
          </a:xfrm>
        </p:spPr>
        <p:txBody>
          <a:bodyPr>
            <a:noAutofit/>
          </a:bodyPr>
          <a:lstStyle/>
          <a:p>
            <a:r>
              <a:rPr lang="en-US" sz="2000" dirty="0" smtClean="0"/>
              <a:t>String is raised and the precision mounting surfaces on the string and the HGRP are brought together with alignment keys and pins being engaged.</a:t>
            </a:r>
          </a:p>
          <a:p>
            <a:r>
              <a:rPr lang="en-US" sz="2000" dirty="0" smtClean="0"/>
              <a:t>“Self” alignment proved to be quick and easy for the injector beam line   (&lt;</a:t>
            </a:r>
            <a:r>
              <a:rPr lang="en-US" sz="2000" dirty="0"/>
              <a:t>1</a:t>
            </a:r>
            <a:r>
              <a:rPr lang="en-US" sz="2000" dirty="0" smtClean="0"/>
              <a:t> hour)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ERL Injector Cavity Support </a:t>
            </a:r>
            <a:r>
              <a:rPr lang="en-US" dirty="0" smtClean="0"/>
              <a:t>(II)</a:t>
            </a:r>
            <a:endParaRPr lang="en-US" dirty="0"/>
          </a:p>
        </p:txBody>
      </p:sp>
      <p:pic>
        <p:nvPicPr>
          <p:cNvPr id="7" name="Picture 3" descr="\\psf\Host\Users\mul2a\Documents\mydocs\research\mypapers\SRF09\pictures\DSCN81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23"/>
          <a:stretch/>
        </p:blipFill>
        <p:spPr bwMode="auto">
          <a:xfrm>
            <a:off x="847344" y="1349188"/>
            <a:ext cx="6925056" cy="379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Cavity support and alignment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400800"/>
            <a:ext cx="5883092" cy="365125"/>
          </a:xfrm>
        </p:spPr>
        <p:txBody>
          <a:bodyPr/>
          <a:lstStyle/>
          <a:p>
            <a:r>
              <a:rPr lang="en-US" dirty="0" smtClean="0"/>
              <a:t>Matthias Liepe, TTC Meeting, February 28-March 3 2011, Milano, 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31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7620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ERL </a:t>
            </a:r>
            <a:r>
              <a:rPr lang="en-US" dirty="0" smtClean="0"/>
              <a:t>Injector: Excellent </a:t>
            </a:r>
            <a:r>
              <a:rPr lang="en-US" dirty="0"/>
              <a:t>Cavity </a:t>
            </a:r>
            <a:r>
              <a:rPr lang="en-US" dirty="0" smtClean="0"/>
              <a:t>Alignment</a:t>
            </a:r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963613"/>
            <a:ext cx="5475288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76200" y="1447800"/>
            <a:ext cx="3309937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40000"/>
              </a:spcBef>
            </a:pPr>
            <a:r>
              <a:rPr lang="en-US" sz="2400" b="1" dirty="0" smtClean="0">
                <a:solidFill>
                  <a:srgbClr val="002060"/>
                </a:solidFill>
              </a:rPr>
              <a:t>Shift </a:t>
            </a:r>
            <a:r>
              <a:rPr lang="en-US" sz="2400" b="1" dirty="0">
                <a:solidFill>
                  <a:srgbClr val="002060"/>
                </a:solidFill>
              </a:rPr>
              <a:t>of cold mass (from Wire Position Monitor</a:t>
            </a:r>
            <a:r>
              <a:rPr lang="en-US" sz="2400" b="1" dirty="0" smtClean="0">
                <a:solidFill>
                  <a:srgbClr val="002060"/>
                </a:solidFill>
              </a:rPr>
              <a:t>):</a:t>
            </a:r>
            <a:endParaRPr lang="en-US" sz="2400" b="1" dirty="0">
              <a:solidFill>
                <a:srgbClr val="002060"/>
              </a:solidFill>
            </a:endParaRPr>
          </a:p>
          <a:p>
            <a:pPr>
              <a:spcBef>
                <a:spcPct val="40000"/>
              </a:spcBef>
              <a:buFontTx/>
              <a:buChar char="•"/>
            </a:pPr>
            <a:r>
              <a:rPr lang="en-US" sz="2000" b="1" dirty="0"/>
              <a:t>Expected:  </a:t>
            </a:r>
            <a:r>
              <a:rPr lang="en-US" sz="2000" b="1" dirty="0" smtClean="0">
                <a:sym typeface="Symbol"/>
              </a:rPr>
              <a:t></a:t>
            </a:r>
            <a:r>
              <a:rPr lang="en-US" sz="2000" b="1" dirty="0" smtClean="0"/>
              <a:t>x</a:t>
            </a:r>
            <a:r>
              <a:rPr lang="en-US" sz="2000" b="1" dirty="0"/>
              <a:t>= 0.38 mm 		      </a:t>
            </a:r>
            <a:r>
              <a:rPr lang="en-US" sz="2000" b="1" dirty="0">
                <a:sym typeface="Symbol"/>
              </a:rPr>
              <a:t></a:t>
            </a:r>
            <a:r>
              <a:rPr lang="en-US" sz="2000" b="1" dirty="0" smtClean="0"/>
              <a:t>y</a:t>
            </a:r>
            <a:r>
              <a:rPr lang="en-US" sz="2000" b="1" dirty="0"/>
              <a:t>= 0.94 mm</a:t>
            </a:r>
          </a:p>
          <a:p>
            <a:pPr>
              <a:spcBef>
                <a:spcPct val="40000"/>
              </a:spcBef>
              <a:buFontTx/>
              <a:buChar char="•"/>
            </a:pPr>
            <a:r>
              <a:rPr lang="en-US" sz="2000" b="1" dirty="0"/>
              <a:t>Observed: </a:t>
            </a:r>
            <a:r>
              <a:rPr lang="en-US" sz="2000" b="1" dirty="0">
                <a:sym typeface="Symbol"/>
              </a:rPr>
              <a:t></a:t>
            </a:r>
            <a:r>
              <a:rPr lang="en-US" sz="2000" b="1" dirty="0" smtClean="0"/>
              <a:t>x </a:t>
            </a:r>
            <a:r>
              <a:rPr lang="en-US" sz="2000" b="1" dirty="0"/>
              <a:t>= 0.58 mm </a:t>
            </a:r>
          </a:p>
          <a:p>
            <a:pPr lvl="1"/>
            <a:r>
              <a:rPr lang="en-US" sz="2000" b="1" dirty="0" smtClean="0"/>
              <a:t>              </a:t>
            </a:r>
            <a:r>
              <a:rPr lang="en-US" sz="2000" b="1" dirty="0">
                <a:sym typeface="Symbol"/>
              </a:rPr>
              <a:t></a:t>
            </a:r>
            <a:r>
              <a:rPr lang="en-US" sz="2000" b="1" dirty="0" smtClean="0"/>
              <a:t>y </a:t>
            </a:r>
            <a:r>
              <a:rPr lang="en-US" sz="2000" b="1" dirty="0"/>
              <a:t>= 0.81 mm</a:t>
            </a:r>
          </a:p>
          <a:p>
            <a:pPr marL="233363" indent="-233363"/>
            <a:endParaRPr lang="en-US" sz="1600" b="1" u="sng" dirty="0"/>
          </a:p>
          <a:p>
            <a:r>
              <a:rPr lang="en-US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Cavity string is aligned to </a:t>
            </a:r>
            <a:r>
              <a:rPr lang="en-US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</a:t>
            </a:r>
            <a:r>
              <a:rPr lang="en-US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0.2 mm after cool-down</a:t>
            </a:r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!</a:t>
            </a:r>
          </a:p>
          <a:p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-&gt; Cavity support and alignment concept works very well!</a:t>
            </a:r>
            <a:endParaRPr lang="en-US" sz="24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3425825" y="3744913"/>
            <a:ext cx="5238750" cy="2655887"/>
            <a:chOff x="261" y="624"/>
            <a:chExt cx="3450" cy="1673"/>
          </a:xfrm>
        </p:grpSpPr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791" y="698"/>
              <a:ext cx="2673" cy="1222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791" y="1614"/>
              <a:ext cx="267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791" y="1309"/>
              <a:ext cx="267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791" y="1003"/>
              <a:ext cx="267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791" y="698"/>
              <a:ext cx="267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1683" y="698"/>
              <a:ext cx="0" cy="12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>
              <a:off x="2572" y="698"/>
              <a:ext cx="0" cy="12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>
              <a:off x="3464" y="698"/>
              <a:ext cx="0" cy="12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791" y="698"/>
              <a:ext cx="2673" cy="1222"/>
            </a:xfrm>
            <a:prstGeom prst="rect">
              <a:avLst/>
            </a:prstGeom>
            <a:noFill/>
            <a:ln w="7938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791" y="698"/>
              <a:ext cx="0" cy="12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757" y="1920"/>
              <a:ext cx="3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757" y="1614"/>
              <a:ext cx="3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757" y="1309"/>
              <a:ext cx="3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757" y="1003"/>
              <a:ext cx="3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757" y="698"/>
              <a:ext cx="3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791" y="1920"/>
              <a:ext cx="267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 flipV="1">
              <a:off x="791" y="1892"/>
              <a:ext cx="0" cy="2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 flipV="1">
              <a:off x="1236" y="1892"/>
              <a:ext cx="0" cy="2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 flipV="1">
              <a:off x="1683" y="1892"/>
              <a:ext cx="0" cy="2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27"/>
            <p:cNvSpPr>
              <a:spLocks noChangeShapeType="1"/>
            </p:cNvSpPr>
            <p:nvPr/>
          </p:nvSpPr>
          <p:spPr bwMode="auto">
            <a:xfrm flipV="1">
              <a:off x="2129" y="1892"/>
              <a:ext cx="0" cy="2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 flipV="1">
              <a:off x="2572" y="1892"/>
              <a:ext cx="0" cy="2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 flipV="1">
              <a:off x="3019" y="1892"/>
              <a:ext cx="0" cy="2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30"/>
            <p:cNvSpPr>
              <a:spLocks noChangeShapeType="1"/>
            </p:cNvSpPr>
            <p:nvPr/>
          </p:nvSpPr>
          <p:spPr bwMode="auto">
            <a:xfrm flipV="1">
              <a:off x="3464" y="1892"/>
              <a:ext cx="0" cy="2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31"/>
            <p:cNvSpPr>
              <a:spLocks noChangeShapeType="1"/>
            </p:cNvSpPr>
            <p:nvPr/>
          </p:nvSpPr>
          <p:spPr bwMode="auto">
            <a:xfrm flipV="1">
              <a:off x="791" y="1920"/>
              <a:ext cx="0" cy="3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32"/>
            <p:cNvSpPr>
              <a:spLocks noChangeShapeType="1"/>
            </p:cNvSpPr>
            <p:nvPr/>
          </p:nvSpPr>
          <p:spPr bwMode="auto">
            <a:xfrm flipV="1">
              <a:off x="1683" y="1920"/>
              <a:ext cx="0" cy="3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33"/>
            <p:cNvSpPr>
              <a:spLocks noChangeShapeType="1"/>
            </p:cNvSpPr>
            <p:nvPr/>
          </p:nvSpPr>
          <p:spPr bwMode="auto">
            <a:xfrm flipV="1">
              <a:off x="2572" y="1920"/>
              <a:ext cx="0" cy="3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34"/>
            <p:cNvSpPr>
              <a:spLocks noChangeShapeType="1"/>
            </p:cNvSpPr>
            <p:nvPr/>
          </p:nvSpPr>
          <p:spPr bwMode="auto">
            <a:xfrm flipV="1">
              <a:off x="3464" y="1920"/>
              <a:ext cx="0" cy="3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1088" y="1087"/>
              <a:ext cx="2228" cy="213"/>
            </a:xfrm>
            <a:custGeom>
              <a:avLst/>
              <a:gdLst>
                <a:gd name="T0" fmla="*/ 4 w 255"/>
                <a:gd name="T1" fmla="*/ 23 h 23"/>
                <a:gd name="T2" fmla="*/ 8 w 255"/>
                <a:gd name="T3" fmla="*/ 23 h 23"/>
                <a:gd name="T4" fmla="*/ 12 w 255"/>
                <a:gd name="T5" fmla="*/ 22 h 23"/>
                <a:gd name="T6" fmla="*/ 16 w 255"/>
                <a:gd name="T7" fmla="*/ 22 h 23"/>
                <a:gd name="T8" fmla="*/ 20 w 255"/>
                <a:gd name="T9" fmla="*/ 22 h 23"/>
                <a:gd name="T10" fmla="*/ 24 w 255"/>
                <a:gd name="T11" fmla="*/ 21 h 23"/>
                <a:gd name="T12" fmla="*/ 28 w 255"/>
                <a:gd name="T13" fmla="*/ 21 h 23"/>
                <a:gd name="T14" fmla="*/ 32 w 255"/>
                <a:gd name="T15" fmla="*/ 20 h 23"/>
                <a:gd name="T16" fmla="*/ 36 w 255"/>
                <a:gd name="T17" fmla="*/ 20 h 23"/>
                <a:gd name="T18" fmla="*/ 40 w 255"/>
                <a:gd name="T19" fmla="*/ 20 h 23"/>
                <a:gd name="T20" fmla="*/ 44 w 255"/>
                <a:gd name="T21" fmla="*/ 19 h 23"/>
                <a:gd name="T22" fmla="*/ 48 w 255"/>
                <a:gd name="T23" fmla="*/ 19 h 23"/>
                <a:gd name="T24" fmla="*/ 52 w 255"/>
                <a:gd name="T25" fmla="*/ 18 h 23"/>
                <a:gd name="T26" fmla="*/ 56 w 255"/>
                <a:gd name="T27" fmla="*/ 17 h 23"/>
                <a:gd name="T28" fmla="*/ 60 w 255"/>
                <a:gd name="T29" fmla="*/ 17 h 23"/>
                <a:gd name="T30" fmla="*/ 64 w 255"/>
                <a:gd name="T31" fmla="*/ 17 h 23"/>
                <a:gd name="T32" fmla="*/ 68 w 255"/>
                <a:gd name="T33" fmla="*/ 16 h 23"/>
                <a:gd name="T34" fmla="*/ 72 w 255"/>
                <a:gd name="T35" fmla="*/ 16 h 23"/>
                <a:gd name="T36" fmla="*/ 76 w 255"/>
                <a:gd name="T37" fmla="*/ 16 h 23"/>
                <a:gd name="T38" fmla="*/ 80 w 255"/>
                <a:gd name="T39" fmla="*/ 15 h 23"/>
                <a:gd name="T40" fmla="*/ 84 w 255"/>
                <a:gd name="T41" fmla="*/ 15 h 23"/>
                <a:gd name="T42" fmla="*/ 88 w 255"/>
                <a:gd name="T43" fmla="*/ 15 h 23"/>
                <a:gd name="T44" fmla="*/ 92 w 255"/>
                <a:gd name="T45" fmla="*/ 14 h 23"/>
                <a:gd name="T46" fmla="*/ 96 w 255"/>
                <a:gd name="T47" fmla="*/ 14 h 23"/>
                <a:gd name="T48" fmla="*/ 100 w 255"/>
                <a:gd name="T49" fmla="*/ 14 h 23"/>
                <a:gd name="T50" fmla="*/ 104 w 255"/>
                <a:gd name="T51" fmla="*/ 14 h 23"/>
                <a:gd name="T52" fmla="*/ 108 w 255"/>
                <a:gd name="T53" fmla="*/ 13 h 23"/>
                <a:gd name="T54" fmla="*/ 112 w 255"/>
                <a:gd name="T55" fmla="*/ 13 h 23"/>
                <a:gd name="T56" fmla="*/ 116 w 255"/>
                <a:gd name="T57" fmla="*/ 12 h 23"/>
                <a:gd name="T58" fmla="*/ 120 w 255"/>
                <a:gd name="T59" fmla="*/ 12 h 23"/>
                <a:gd name="T60" fmla="*/ 124 w 255"/>
                <a:gd name="T61" fmla="*/ 11 h 23"/>
                <a:gd name="T62" fmla="*/ 128 w 255"/>
                <a:gd name="T63" fmla="*/ 10 h 23"/>
                <a:gd name="T64" fmla="*/ 132 w 255"/>
                <a:gd name="T65" fmla="*/ 8 h 23"/>
                <a:gd name="T66" fmla="*/ 136 w 255"/>
                <a:gd name="T67" fmla="*/ 6 h 23"/>
                <a:gd name="T68" fmla="*/ 140 w 255"/>
                <a:gd name="T69" fmla="*/ 5 h 23"/>
                <a:gd name="T70" fmla="*/ 144 w 255"/>
                <a:gd name="T71" fmla="*/ 4 h 23"/>
                <a:gd name="T72" fmla="*/ 148 w 255"/>
                <a:gd name="T73" fmla="*/ 4 h 23"/>
                <a:gd name="T74" fmla="*/ 152 w 255"/>
                <a:gd name="T75" fmla="*/ 4 h 23"/>
                <a:gd name="T76" fmla="*/ 156 w 255"/>
                <a:gd name="T77" fmla="*/ 4 h 23"/>
                <a:gd name="T78" fmla="*/ 160 w 255"/>
                <a:gd name="T79" fmla="*/ 5 h 23"/>
                <a:gd name="T80" fmla="*/ 164 w 255"/>
                <a:gd name="T81" fmla="*/ 4 h 23"/>
                <a:gd name="T82" fmla="*/ 168 w 255"/>
                <a:gd name="T83" fmla="*/ 4 h 23"/>
                <a:gd name="T84" fmla="*/ 172 w 255"/>
                <a:gd name="T85" fmla="*/ 4 h 23"/>
                <a:gd name="T86" fmla="*/ 176 w 255"/>
                <a:gd name="T87" fmla="*/ 4 h 23"/>
                <a:gd name="T88" fmla="*/ 180 w 255"/>
                <a:gd name="T89" fmla="*/ 3 h 23"/>
                <a:gd name="T90" fmla="*/ 184 w 255"/>
                <a:gd name="T91" fmla="*/ 2 h 23"/>
                <a:gd name="T92" fmla="*/ 188 w 255"/>
                <a:gd name="T93" fmla="*/ 2 h 23"/>
                <a:gd name="T94" fmla="*/ 192 w 255"/>
                <a:gd name="T95" fmla="*/ 1 h 23"/>
                <a:gd name="T96" fmla="*/ 196 w 255"/>
                <a:gd name="T97" fmla="*/ 1 h 23"/>
                <a:gd name="T98" fmla="*/ 200 w 255"/>
                <a:gd name="T99" fmla="*/ 1 h 23"/>
                <a:gd name="T100" fmla="*/ 204 w 255"/>
                <a:gd name="T101" fmla="*/ 1 h 23"/>
                <a:gd name="T102" fmla="*/ 208 w 255"/>
                <a:gd name="T103" fmla="*/ 1 h 23"/>
                <a:gd name="T104" fmla="*/ 212 w 255"/>
                <a:gd name="T105" fmla="*/ 1 h 23"/>
                <a:gd name="T106" fmla="*/ 216 w 255"/>
                <a:gd name="T107" fmla="*/ 1 h 23"/>
                <a:gd name="T108" fmla="*/ 220 w 255"/>
                <a:gd name="T109" fmla="*/ 1 h 23"/>
                <a:gd name="T110" fmla="*/ 224 w 255"/>
                <a:gd name="T111" fmla="*/ 1 h 23"/>
                <a:gd name="T112" fmla="*/ 228 w 255"/>
                <a:gd name="T113" fmla="*/ 1 h 23"/>
                <a:gd name="T114" fmla="*/ 232 w 255"/>
                <a:gd name="T115" fmla="*/ 1 h 23"/>
                <a:gd name="T116" fmla="*/ 236 w 255"/>
                <a:gd name="T117" fmla="*/ 1 h 23"/>
                <a:gd name="T118" fmla="*/ 240 w 255"/>
                <a:gd name="T119" fmla="*/ 1 h 23"/>
                <a:gd name="T120" fmla="*/ 244 w 255"/>
                <a:gd name="T121" fmla="*/ 0 h 23"/>
                <a:gd name="T122" fmla="*/ 248 w 255"/>
                <a:gd name="T123" fmla="*/ 0 h 23"/>
                <a:gd name="T124" fmla="*/ 252 w 255"/>
                <a:gd name="T1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5" h="23">
                  <a:moveTo>
                    <a:pt x="0" y="22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3" y="23"/>
                  </a:lnTo>
                  <a:lnTo>
                    <a:pt x="3" y="23"/>
                  </a:lnTo>
                  <a:lnTo>
                    <a:pt x="3" y="23"/>
                  </a:lnTo>
                  <a:lnTo>
                    <a:pt x="3" y="23"/>
                  </a:lnTo>
                  <a:lnTo>
                    <a:pt x="3" y="23"/>
                  </a:lnTo>
                  <a:lnTo>
                    <a:pt x="3" y="23"/>
                  </a:lnTo>
                  <a:lnTo>
                    <a:pt x="3" y="23"/>
                  </a:lnTo>
                  <a:lnTo>
                    <a:pt x="3" y="23"/>
                  </a:lnTo>
                  <a:lnTo>
                    <a:pt x="3" y="23"/>
                  </a:lnTo>
                  <a:lnTo>
                    <a:pt x="3" y="23"/>
                  </a:lnTo>
                  <a:lnTo>
                    <a:pt x="3" y="23"/>
                  </a:lnTo>
                  <a:lnTo>
                    <a:pt x="3" y="23"/>
                  </a:lnTo>
                  <a:lnTo>
                    <a:pt x="3" y="23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2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22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2" y="21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3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5" y="21"/>
                  </a:lnTo>
                  <a:lnTo>
                    <a:pt x="25" y="21"/>
                  </a:lnTo>
                  <a:lnTo>
                    <a:pt x="25" y="21"/>
                  </a:lnTo>
                  <a:lnTo>
                    <a:pt x="25" y="21"/>
                  </a:lnTo>
                  <a:lnTo>
                    <a:pt x="25" y="21"/>
                  </a:lnTo>
                  <a:lnTo>
                    <a:pt x="25" y="21"/>
                  </a:lnTo>
                  <a:lnTo>
                    <a:pt x="25" y="21"/>
                  </a:lnTo>
                  <a:lnTo>
                    <a:pt x="25" y="21"/>
                  </a:lnTo>
                  <a:lnTo>
                    <a:pt x="25" y="21"/>
                  </a:lnTo>
                  <a:lnTo>
                    <a:pt x="25" y="21"/>
                  </a:lnTo>
                  <a:lnTo>
                    <a:pt x="25" y="21"/>
                  </a:lnTo>
                  <a:lnTo>
                    <a:pt x="25" y="21"/>
                  </a:lnTo>
                  <a:lnTo>
                    <a:pt x="25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0"/>
                  </a:lnTo>
                  <a:lnTo>
                    <a:pt x="29" y="20"/>
                  </a:lnTo>
                  <a:lnTo>
                    <a:pt x="29" y="20"/>
                  </a:lnTo>
                  <a:lnTo>
                    <a:pt x="29" y="20"/>
                  </a:lnTo>
                  <a:lnTo>
                    <a:pt x="29" y="20"/>
                  </a:lnTo>
                  <a:lnTo>
                    <a:pt x="29" y="20"/>
                  </a:lnTo>
                  <a:lnTo>
                    <a:pt x="29" y="20"/>
                  </a:lnTo>
                  <a:lnTo>
                    <a:pt x="29" y="20"/>
                  </a:lnTo>
                  <a:lnTo>
                    <a:pt x="29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3" y="19"/>
                  </a:lnTo>
                  <a:lnTo>
                    <a:pt x="43" y="19"/>
                  </a:lnTo>
                  <a:lnTo>
                    <a:pt x="43" y="19"/>
                  </a:lnTo>
                  <a:lnTo>
                    <a:pt x="43" y="19"/>
                  </a:lnTo>
                  <a:lnTo>
                    <a:pt x="43" y="19"/>
                  </a:lnTo>
                  <a:lnTo>
                    <a:pt x="43" y="19"/>
                  </a:lnTo>
                  <a:lnTo>
                    <a:pt x="43" y="19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5" y="19"/>
                  </a:lnTo>
                  <a:lnTo>
                    <a:pt x="45" y="19"/>
                  </a:lnTo>
                  <a:lnTo>
                    <a:pt x="45" y="19"/>
                  </a:lnTo>
                  <a:lnTo>
                    <a:pt x="45" y="19"/>
                  </a:lnTo>
                  <a:lnTo>
                    <a:pt x="45" y="19"/>
                  </a:lnTo>
                  <a:lnTo>
                    <a:pt x="45" y="19"/>
                  </a:lnTo>
                  <a:lnTo>
                    <a:pt x="45" y="19"/>
                  </a:lnTo>
                  <a:lnTo>
                    <a:pt x="45" y="19"/>
                  </a:lnTo>
                  <a:lnTo>
                    <a:pt x="45" y="19"/>
                  </a:lnTo>
                  <a:lnTo>
                    <a:pt x="45" y="19"/>
                  </a:lnTo>
                  <a:lnTo>
                    <a:pt x="45" y="19"/>
                  </a:lnTo>
                  <a:lnTo>
                    <a:pt x="45" y="19"/>
                  </a:lnTo>
                  <a:lnTo>
                    <a:pt x="45" y="19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51" y="18"/>
                  </a:lnTo>
                  <a:lnTo>
                    <a:pt x="51" y="18"/>
                  </a:lnTo>
                  <a:lnTo>
                    <a:pt x="51" y="18"/>
                  </a:lnTo>
                  <a:lnTo>
                    <a:pt x="51" y="18"/>
                  </a:lnTo>
                  <a:lnTo>
                    <a:pt x="51" y="18"/>
                  </a:lnTo>
                  <a:lnTo>
                    <a:pt x="51" y="18"/>
                  </a:lnTo>
                  <a:lnTo>
                    <a:pt x="51" y="18"/>
                  </a:lnTo>
                  <a:lnTo>
                    <a:pt x="51" y="18"/>
                  </a:lnTo>
                  <a:lnTo>
                    <a:pt x="51" y="18"/>
                  </a:lnTo>
                  <a:lnTo>
                    <a:pt x="51" y="18"/>
                  </a:lnTo>
                  <a:lnTo>
                    <a:pt x="51" y="18"/>
                  </a:lnTo>
                  <a:lnTo>
                    <a:pt x="51" y="18"/>
                  </a:lnTo>
                  <a:lnTo>
                    <a:pt x="51" y="18"/>
                  </a:lnTo>
                  <a:lnTo>
                    <a:pt x="51" y="18"/>
                  </a:lnTo>
                  <a:lnTo>
                    <a:pt x="52" y="18"/>
                  </a:lnTo>
                  <a:lnTo>
                    <a:pt x="52" y="18"/>
                  </a:lnTo>
                  <a:lnTo>
                    <a:pt x="52" y="18"/>
                  </a:lnTo>
                  <a:lnTo>
                    <a:pt x="52" y="18"/>
                  </a:lnTo>
                  <a:lnTo>
                    <a:pt x="52" y="18"/>
                  </a:lnTo>
                  <a:lnTo>
                    <a:pt x="52" y="18"/>
                  </a:lnTo>
                  <a:lnTo>
                    <a:pt x="52" y="18"/>
                  </a:lnTo>
                  <a:lnTo>
                    <a:pt x="52" y="18"/>
                  </a:lnTo>
                  <a:lnTo>
                    <a:pt x="52" y="18"/>
                  </a:lnTo>
                  <a:lnTo>
                    <a:pt x="52" y="18"/>
                  </a:lnTo>
                  <a:lnTo>
                    <a:pt x="52" y="18"/>
                  </a:lnTo>
                  <a:lnTo>
                    <a:pt x="52" y="18"/>
                  </a:lnTo>
                  <a:lnTo>
                    <a:pt x="52" y="18"/>
                  </a:lnTo>
                  <a:lnTo>
                    <a:pt x="53" y="18"/>
                  </a:lnTo>
                  <a:lnTo>
                    <a:pt x="53" y="18"/>
                  </a:lnTo>
                  <a:lnTo>
                    <a:pt x="53" y="18"/>
                  </a:lnTo>
                  <a:lnTo>
                    <a:pt x="53" y="18"/>
                  </a:lnTo>
                  <a:lnTo>
                    <a:pt x="53" y="18"/>
                  </a:lnTo>
                  <a:lnTo>
                    <a:pt x="53" y="18"/>
                  </a:lnTo>
                  <a:lnTo>
                    <a:pt x="53" y="18"/>
                  </a:lnTo>
                  <a:lnTo>
                    <a:pt x="53" y="18"/>
                  </a:lnTo>
                  <a:lnTo>
                    <a:pt x="53" y="18"/>
                  </a:lnTo>
                  <a:lnTo>
                    <a:pt x="53" y="18"/>
                  </a:lnTo>
                  <a:lnTo>
                    <a:pt x="53" y="18"/>
                  </a:lnTo>
                  <a:lnTo>
                    <a:pt x="53" y="18"/>
                  </a:lnTo>
                  <a:lnTo>
                    <a:pt x="53" y="18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54" y="17"/>
                  </a:lnTo>
                  <a:lnTo>
                    <a:pt x="54" y="17"/>
                  </a:lnTo>
                  <a:lnTo>
                    <a:pt x="54" y="18"/>
                  </a:lnTo>
                  <a:lnTo>
                    <a:pt x="54" y="17"/>
                  </a:lnTo>
                  <a:lnTo>
                    <a:pt x="54" y="17"/>
                  </a:lnTo>
                  <a:lnTo>
                    <a:pt x="55" y="17"/>
                  </a:lnTo>
                  <a:lnTo>
                    <a:pt x="55" y="17"/>
                  </a:lnTo>
                  <a:lnTo>
                    <a:pt x="55" y="17"/>
                  </a:lnTo>
                  <a:lnTo>
                    <a:pt x="55" y="17"/>
                  </a:lnTo>
                  <a:lnTo>
                    <a:pt x="55" y="17"/>
                  </a:lnTo>
                  <a:lnTo>
                    <a:pt x="55" y="17"/>
                  </a:lnTo>
                  <a:lnTo>
                    <a:pt x="55" y="17"/>
                  </a:lnTo>
                  <a:lnTo>
                    <a:pt x="55" y="17"/>
                  </a:lnTo>
                  <a:lnTo>
                    <a:pt x="55" y="17"/>
                  </a:lnTo>
                  <a:lnTo>
                    <a:pt x="55" y="17"/>
                  </a:lnTo>
                  <a:lnTo>
                    <a:pt x="55" y="17"/>
                  </a:lnTo>
                  <a:lnTo>
                    <a:pt x="55" y="17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6" y="17"/>
                  </a:lnTo>
                  <a:lnTo>
                    <a:pt x="56" y="17"/>
                  </a:lnTo>
                  <a:lnTo>
                    <a:pt x="56" y="17"/>
                  </a:lnTo>
                  <a:lnTo>
                    <a:pt x="56" y="17"/>
                  </a:lnTo>
                  <a:lnTo>
                    <a:pt x="56" y="17"/>
                  </a:lnTo>
                  <a:lnTo>
                    <a:pt x="56" y="17"/>
                  </a:lnTo>
                  <a:lnTo>
                    <a:pt x="56" y="17"/>
                  </a:lnTo>
                  <a:lnTo>
                    <a:pt x="56" y="17"/>
                  </a:lnTo>
                  <a:lnTo>
                    <a:pt x="56" y="17"/>
                  </a:lnTo>
                  <a:lnTo>
                    <a:pt x="56" y="17"/>
                  </a:lnTo>
                  <a:lnTo>
                    <a:pt x="56" y="17"/>
                  </a:lnTo>
                  <a:lnTo>
                    <a:pt x="56" y="17"/>
                  </a:lnTo>
                  <a:lnTo>
                    <a:pt x="56" y="17"/>
                  </a:lnTo>
                  <a:lnTo>
                    <a:pt x="57" y="17"/>
                  </a:lnTo>
                  <a:lnTo>
                    <a:pt x="57" y="17"/>
                  </a:lnTo>
                  <a:lnTo>
                    <a:pt x="57" y="17"/>
                  </a:lnTo>
                  <a:lnTo>
                    <a:pt x="57" y="17"/>
                  </a:lnTo>
                  <a:lnTo>
                    <a:pt x="57" y="17"/>
                  </a:lnTo>
                  <a:lnTo>
                    <a:pt x="57" y="17"/>
                  </a:lnTo>
                  <a:lnTo>
                    <a:pt x="57" y="17"/>
                  </a:lnTo>
                  <a:lnTo>
                    <a:pt x="57" y="17"/>
                  </a:lnTo>
                  <a:lnTo>
                    <a:pt x="57" y="17"/>
                  </a:lnTo>
                  <a:lnTo>
                    <a:pt x="57" y="17"/>
                  </a:lnTo>
                  <a:lnTo>
                    <a:pt x="57" y="17"/>
                  </a:lnTo>
                  <a:lnTo>
                    <a:pt x="57" y="17"/>
                  </a:lnTo>
                  <a:lnTo>
                    <a:pt x="57" y="17"/>
                  </a:lnTo>
                  <a:lnTo>
                    <a:pt x="58" y="17"/>
                  </a:lnTo>
                  <a:lnTo>
                    <a:pt x="58" y="17"/>
                  </a:lnTo>
                  <a:lnTo>
                    <a:pt x="58" y="17"/>
                  </a:lnTo>
                  <a:lnTo>
                    <a:pt x="58" y="17"/>
                  </a:lnTo>
                  <a:lnTo>
                    <a:pt x="58" y="17"/>
                  </a:lnTo>
                  <a:lnTo>
                    <a:pt x="58" y="17"/>
                  </a:lnTo>
                  <a:lnTo>
                    <a:pt x="58" y="17"/>
                  </a:lnTo>
                  <a:lnTo>
                    <a:pt x="58" y="17"/>
                  </a:lnTo>
                  <a:lnTo>
                    <a:pt x="58" y="17"/>
                  </a:lnTo>
                  <a:lnTo>
                    <a:pt x="58" y="17"/>
                  </a:lnTo>
                  <a:lnTo>
                    <a:pt x="58" y="17"/>
                  </a:lnTo>
                  <a:lnTo>
                    <a:pt x="58" y="17"/>
                  </a:lnTo>
                  <a:lnTo>
                    <a:pt x="58" y="17"/>
                  </a:lnTo>
                  <a:lnTo>
                    <a:pt x="59" y="17"/>
                  </a:lnTo>
                  <a:lnTo>
                    <a:pt x="59" y="17"/>
                  </a:lnTo>
                  <a:lnTo>
                    <a:pt x="59" y="17"/>
                  </a:lnTo>
                  <a:lnTo>
                    <a:pt x="59" y="17"/>
                  </a:lnTo>
                  <a:lnTo>
                    <a:pt x="59" y="17"/>
                  </a:lnTo>
                  <a:lnTo>
                    <a:pt x="59" y="17"/>
                  </a:lnTo>
                  <a:lnTo>
                    <a:pt x="59" y="17"/>
                  </a:lnTo>
                  <a:lnTo>
                    <a:pt x="59" y="17"/>
                  </a:lnTo>
                  <a:lnTo>
                    <a:pt x="59" y="17"/>
                  </a:lnTo>
                  <a:lnTo>
                    <a:pt x="59" y="17"/>
                  </a:lnTo>
                  <a:lnTo>
                    <a:pt x="59" y="17"/>
                  </a:lnTo>
                  <a:lnTo>
                    <a:pt x="59" y="17"/>
                  </a:lnTo>
                  <a:lnTo>
                    <a:pt x="59" y="17"/>
                  </a:lnTo>
                  <a:lnTo>
                    <a:pt x="60" y="17"/>
                  </a:lnTo>
                  <a:lnTo>
                    <a:pt x="60" y="17"/>
                  </a:lnTo>
                  <a:lnTo>
                    <a:pt x="60" y="17"/>
                  </a:lnTo>
                  <a:lnTo>
                    <a:pt x="60" y="17"/>
                  </a:lnTo>
                  <a:lnTo>
                    <a:pt x="60" y="17"/>
                  </a:lnTo>
                  <a:lnTo>
                    <a:pt x="60" y="17"/>
                  </a:lnTo>
                  <a:lnTo>
                    <a:pt x="60" y="17"/>
                  </a:lnTo>
                  <a:lnTo>
                    <a:pt x="60" y="17"/>
                  </a:lnTo>
                  <a:lnTo>
                    <a:pt x="60" y="17"/>
                  </a:lnTo>
                  <a:lnTo>
                    <a:pt x="60" y="17"/>
                  </a:lnTo>
                  <a:lnTo>
                    <a:pt x="60" y="17"/>
                  </a:lnTo>
                  <a:lnTo>
                    <a:pt x="60" y="17"/>
                  </a:lnTo>
                  <a:lnTo>
                    <a:pt x="60" y="17"/>
                  </a:lnTo>
                  <a:lnTo>
                    <a:pt x="60" y="17"/>
                  </a:lnTo>
                  <a:lnTo>
                    <a:pt x="61" y="17"/>
                  </a:lnTo>
                  <a:lnTo>
                    <a:pt x="61" y="17"/>
                  </a:lnTo>
                  <a:lnTo>
                    <a:pt x="61" y="17"/>
                  </a:lnTo>
                  <a:lnTo>
                    <a:pt x="61" y="17"/>
                  </a:lnTo>
                  <a:lnTo>
                    <a:pt x="61" y="17"/>
                  </a:lnTo>
                  <a:lnTo>
                    <a:pt x="61" y="17"/>
                  </a:lnTo>
                  <a:lnTo>
                    <a:pt x="61" y="17"/>
                  </a:lnTo>
                  <a:lnTo>
                    <a:pt x="61" y="17"/>
                  </a:lnTo>
                  <a:lnTo>
                    <a:pt x="61" y="17"/>
                  </a:lnTo>
                  <a:lnTo>
                    <a:pt x="61" y="17"/>
                  </a:lnTo>
                  <a:lnTo>
                    <a:pt x="61" y="17"/>
                  </a:lnTo>
                  <a:lnTo>
                    <a:pt x="61" y="17"/>
                  </a:lnTo>
                  <a:lnTo>
                    <a:pt x="61" y="17"/>
                  </a:lnTo>
                  <a:lnTo>
                    <a:pt x="62" y="17"/>
                  </a:lnTo>
                  <a:lnTo>
                    <a:pt x="62" y="17"/>
                  </a:lnTo>
                  <a:lnTo>
                    <a:pt x="62" y="17"/>
                  </a:lnTo>
                  <a:lnTo>
                    <a:pt x="62" y="17"/>
                  </a:lnTo>
                  <a:lnTo>
                    <a:pt x="62" y="17"/>
                  </a:lnTo>
                  <a:lnTo>
                    <a:pt x="62" y="17"/>
                  </a:lnTo>
                  <a:lnTo>
                    <a:pt x="62" y="17"/>
                  </a:lnTo>
                  <a:lnTo>
                    <a:pt x="62" y="17"/>
                  </a:lnTo>
                  <a:lnTo>
                    <a:pt x="62" y="17"/>
                  </a:lnTo>
                  <a:lnTo>
                    <a:pt x="62" y="17"/>
                  </a:lnTo>
                  <a:lnTo>
                    <a:pt x="62" y="17"/>
                  </a:lnTo>
                  <a:lnTo>
                    <a:pt x="62" y="17"/>
                  </a:lnTo>
                  <a:lnTo>
                    <a:pt x="62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64" y="16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64" y="16"/>
                  </a:lnTo>
                  <a:lnTo>
                    <a:pt x="65" y="16"/>
                  </a:lnTo>
                  <a:lnTo>
                    <a:pt x="65" y="16"/>
                  </a:lnTo>
                  <a:lnTo>
                    <a:pt x="65" y="16"/>
                  </a:lnTo>
                  <a:lnTo>
                    <a:pt x="65" y="16"/>
                  </a:lnTo>
                  <a:lnTo>
                    <a:pt x="65" y="16"/>
                  </a:lnTo>
                  <a:lnTo>
                    <a:pt x="65" y="16"/>
                  </a:lnTo>
                  <a:lnTo>
                    <a:pt x="65" y="16"/>
                  </a:lnTo>
                  <a:lnTo>
                    <a:pt x="65" y="16"/>
                  </a:lnTo>
                  <a:lnTo>
                    <a:pt x="65" y="16"/>
                  </a:lnTo>
                  <a:lnTo>
                    <a:pt x="65" y="16"/>
                  </a:lnTo>
                  <a:lnTo>
                    <a:pt x="65" y="16"/>
                  </a:lnTo>
                  <a:lnTo>
                    <a:pt x="65" y="16"/>
                  </a:lnTo>
                  <a:lnTo>
                    <a:pt x="65" y="16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67" y="16"/>
                  </a:lnTo>
                  <a:lnTo>
                    <a:pt x="67" y="16"/>
                  </a:lnTo>
                  <a:lnTo>
                    <a:pt x="67" y="16"/>
                  </a:lnTo>
                  <a:lnTo>
                    <a:pt x="67" y="16"/>
                  </a:lnTo>
                  <a:lnTo>
                    <a:pt x="67" y="16"/>
                  </a:lnTo>
                  <a:lnTo>
                    <a:pt x="67" y="16"/>
                  </a:lnTo>
                  <a:lnTo>
                    <a:pt x="67" y="16"/>
                  </a:lnTo>
                  <a:lnTo>
                    <a:pt x="67" y="16"/>
                  </a:lnTo>
                  <a:lnTo>
                    <a:pt x="67" y="16"/>
                  </a:lnTo>
                  <a:lnTo>
                    <a:pt x="67" y="16"/>
                  </a:lnTo>
                  <a:lnTo>
                    <a:pt x="67" y="16"/>
                  </a:lnTo>
                  <a:lnTo>
                    <a:pt x="67" y="16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9" y="16"/>
                  </a:lnTo>
                  <a:lnTo>
                    <a:pt x="69" y="16"/>
                  </a:lnTo>
                  <a:lnTo>
                    <a:pt x="69" y="16"/>
                  </a:lnTo>
                  <a:lnTo>
                    <a:pt x="69" y="16"/>
                  </a:lnTo>
                  <a:lnTo>
                    <a:pt x="69" y="16"/>
                  </a:lnTo>
                  <a:lnTo>
                    <a:pt x="69" y="16"/>
                  </a:lnTo>
                  <a:lnTo>
                    <a:pt x="69" y="16"/>
                  </a:lnTo>
                  <a:lnTo>
                    <a:pt x="69" y="16"/>
                  </a:lnTo>
                  <a:lnTo>
                    <a:pt x="69" y="16"/>
                  </a:lnTo>
                  <a:lnTo>
                    <a:pt x="69" y="16"/>
                  </a:lnTo>
                  <a:lnTo>
                    <a:pt x="69" y="16"/>
                  </a:lnTo>
                  <a:lnTo>
                    <a:pt x="69" y="16"/>
                  </a:lnTo>
                  <a:lnTo>
                    <a:pt x="69" y="16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1" y="16"/>
                  </a:lnTo>
                  <a:lnTo>
                    <a:pt x="71" y="16"/>
                  </a:lnTo>
                  <a:lnTo>
                    <a:pt x="71" y="16"/>
                  </a:lnTo>
                  <a:lnTo>
                    <a:pt x="71" y="16"/>
                  </a:lnTo>
                  <a:lnTo>
                    <a:pt x="71" y="16"/>
                  </a:lnTo>
                  <a:lnTo>
                    <a:pt x="71" y="16"/>
                  </a:lnTo>
                  <a:lnTo>
                    <a:pt x="71" y="16"/>
                  </a:lnTo>
                  <a:lnTo>
                    <a:pt x="71" y="16"/>
                  </a:lnTo>
                  <a:lnTo>
                    <a:pt x="71" y="16"/>
                  </a:lnTo>
                  <a:lnTo>
                    <a:pt x="71" y="16"/>
                  </a:lnTo>
                  <a:lnTo>
                    <a:pt x="71" y="16"/>
                  </a:lnTo>
                  <a:lnTo>
                    <a:pt x="71" y="16"/>
                  </a:lnTo>
                  <a:lnTo>
                    <a:pt x="71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3" y="16"/>
                  </a:lnTo>
                  <a:lnTo>
                    <a:pt x="73" y="16"/>
                  </a:lnTo>
                  <a:lnTo>
                    <a:pt x="73" y="16"/>
                  </a:lnTo>
                  <a:lnTo>
                    <a:pt x="73" y="16"/>
                  </a:lnTo>
                  <a:lnTo>
                    <a:pt x="73" y="16"/>
                  </a:lnTo>
                  <a:lnTo>
                    <a:pt x="73" y="16"/>
                  </a:lnTo>
                  <a:lnTo>
                    <a:pt x="73" y="16"/>
                  </a:lnTo>
                  <a:lnTo>
                    <a:pt x="73" y="16"/>
                  </a:lnTo>
                  <a:lnTo>
                    <a:pt x="73" y="16"/>
                  </a:lnTo>
                  <a:lnTo>
                    <a:pt x="73" y="16"/>
                  </a:lnTo>
                  <a:lnTo>
                    <a:pt x="73" y="16"/>
                  </a:lnTo>
                  <a:lnTo>
                    <a:pt x="73" y="16"/>
                  </a:lnTo>
                  <a:lnTo>
                    <a:pt x="73" y="16"/>
                  </a:lnTo>
                  <a:lnTo>
                    <a:pt x="73" y="16"/>
                  </a:lnTo>
                  <a:lnTo>
                    <a:pt x="74" y="16"/>
                  </a:lnTo>
                  <a:lnTo>
                    <a:pt x="74" y="16"/>
                  </a:lnTo>
                  <a:lnTo>
                    <a:pt x="74" y="16"/>
                  </a:lnTo>
                  <a:lnTo>
                    <a:pt x="74" y="16"/>
                  </a:lnTo>
                  <a:lnTo>
                    <a:pt x="74" y="16"/>
                  </a:lnTo>
                  <a:lnTo>
                    <a:pt x="74" y="16"/>
                  </a:lnTo>
                  <a:lnTo>
                    <a:pt x="74" y="16"/>
                  </a:lnTo>
                  <a:lnTo>
                    <a:pt x="74" y="16"/>
                  </a:lnTo>
                  <a:lnTo>
                    <a:pt x="74" y="16"/>
                  </a:lnTo>
                  <a:lnTo>
                    <a:pt x="74" y="16"/>
                  </a:lnTo>
                  <a:lnTo>
                    <a:pt x="74" y="16"/>
                  </a:lnTo>
                  <a:lnTo>
                    <a:pt x="74" y="16"/>
                  </a:lnTo>
                  <a:lnTo>
                    <a:pt x="74" y="16"/>
                  </a:lnTo>
                  <a:lnTo>
                    <a:pt x="75" y="16"/>
                  </a:lnTo>
                  <a:lnTo>
                    <a:pt x="75" y="16"/>
                  </a:lnTo>
                  <a:lnTo>
                    <a:pt x="75" y="16"/>
                  </a:lnTo>
                  <a:lnTo>
                    <a:pt x="75" y="16"/>
                  </a:lnTo>
                  <a:lnTo>
                    <a:pt x="75" y="16"/>
                  </a:lnTo>
                  <a:lnTo>
                    <a:pt x="75" y="16"/>
                  </a:lnTo>
                  <a:lnTo>
                    <a:pt x="75" y="16"/>
                  </a:lnTo>
                  <a:lnTo>
                    <a:pt x="75" y="16"/>
                  </a:lnTo>
                  <a:lnTo>
                    <a:pt x="75" y="16"/>
                  </a:lnTo>
                  <a:lnTo>
                    <a:pt x="75" y="16"/>
                  </a:lnTo>
                  <a:lnTo>
                    <a:pt x="75" y="16"/>
                  </a:lnTo>
                  <a:lnTo>
                    <a:pt x="75" y="16"/>
                  </a:lnTo>
                  <a:lnTo>
                    <a:pt x="75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7" y="16"/>
                  </a:lnTo>
                  <a:lnTo>
                    <a:pt x="77" y="15"/>
                  </a:lnTo>
                  <a:lnTo>
                    <a:pt x="77" y="15"/>
                  </a:lnTo>
                  <a:lnTo>
                    <a:pt x="77" y="15"/>
                  </a:lnTo>
                  <a:lnTo>
                    <a:pt x="77" y="15"/>
                  </a:lnTo>
                  <a:lnTo>
                    <a:pt x="77" y="15"/>
                  </a:lnTo>
                  <a:lnTo>
                    <a:pt x="77" y="15"/>
                  </a:lnTo>
                  <a:lnTo>
                    <a:pt x="77" y="15"/>
                  </a:lnTo>
                  <a:lnTo>
                    <a:pt x="77" y="15"/>
                  </a:lnTo>
                  <a:lnTo>
                    <a:pt x="77" y="15"/>
                  </a:lnTo>
                  <a:lnTo>
                    <a:pt x="77" y="15"/>
                  </a:lnTo>
                  <a:lnTo>
                    <a:pt x="77" y="15"/>
                  </a:lnTo>
                  <a:lnTo>
                    <a:pt x="77" y="15"/>
                  </a:lnTo>
                  <a:lnTo>
                    <a:pt x="77" y="15"/>
                  </a:lnTo>
                  <a:lnTo>
                    <a:pt x="78" y="15"/>
                  </a:lnTo>
                  <a:lnTo>
                    <a:pt x="78" y="15"/>
                  </a:lnTo>
                  <a:lnTo>
                    <a:pt x="78" y="15"/>
                  </a:lnTo>
                  <a:lnTo>
                    <a:pt x="78" y="15"/>
                  </a:lnTo>
                  <a:lnTo>
                    <a:pt x="78" y="15"/>
                  </a:lnTo>
                  <a:lnTo>
                    <a:pt x="78" y="15"/>
                  </a:lnTo>
                  <a:lnTo>
                    <a:pt x="78" y="15"/>
                  </a:lnTo>
                  <a:lnTo>
                    <a:pt x="78" y="15"/>
                  </a:lnTo>
                  <a:lnTo>
                    <a:pt x="78" y="15"/>
                  </a:lnTo>
                  <a:lnTo>
                    <a:pt x="78" y="15"/>
                  </a:lnTo>
                  <a:lnTo>
                    <a:pt x="78" y="15"/>
                  </a:lnTo>
                  <a:lnTo>
                    <a:pt x="78" y="15"/>
                  </a:lnTo>
                  <a:lnTo>
                    <a:pt x="78" y="15"/>
                  </a:lnTo>
                  <a:lnTo>
                    <a:pt x="79" y="15"/>
                  </a:lnTo>
                  <a:lnTo>
                    <a:pt x="79" y="15"/>
                  </a:lnTo>
                  <a:lnTo>
                    <a:pt x="79" y="15"/>
                  </a:lnTo>
                  <a:lnTo>
                    <a:pt x="79" y="15"/>
                  </a:lnTo>
                  <a:lnTo>
                    <a:pt x="79" y="15"/>
                  </a:lnTo>
                  <a:lnTo>
                    <a:pt x="79" y="15"/>
                  </a:lnTo>
                  <a:lnTo>
                    <a:pt x="79" y="15"/>
                  </a:lnTo>
                  <a:lnTo>
                    <a:pt x="79" y="15"/>
                  </a:lnTo>
                  <a:lnTo>
                    <a:pt x="79" y="15"/>
                  </a:lnTo>
                  <a:lnTo>
                    <a:pt x="79" y="15"/>
                  </a:lnTo>
                  <a:lnTo>
                    <a:pt x="79" y="15"/>
                  </a:lnTo>
                  <a:lnTo>
                    <a:pt x="79" y="15"/>
                  </a:lnTo>
                  <a:lnTo>
                    <a:pt x="79" y="15"/>
                  </a:lnTo>
                  <a:lnTo>
                    <a:pt x="80" y="15"/>
                  </a:lnTo>
                  <a:lnTo>
                    <a:pt x="80" y="15"/>
                  </a:lnTo>
                  <a:lnTo>
                    <a:pt x="80" y="15"/>
                  </a:lnTo>
                  <a:lnTo>
                    <a:pt x="80" y="15"/>
                  </a:lnTo>
                  <a:lnTo>
                    <a:pt x="80" y="15"/>
                  </a:lnTo>
                  <a:lnTo>
                    <a:pt x="80" y="15"/>
                  </a:lnTo>
                  <a:lnTo>
                    <a:pt x="80" y="15"/>
                  </a:lnTo>
                  <a:lnTo>
                    <a:pt x="80" y="15"/>
                  </a:lnTo>
                  <a:lnTo>
                    <a:pt x="80" y="15"/>
                  </a:lnTo>
                  <a:lnTo>
                    <a:pt x="80" y="15"/>
                  </a:lnTo>
                  <a:lnTo>
                    <a:pt x="80" y="15"/>
                  </a:lnTo>
                  <a:lnTo>
                    <a:pt x="80" y="15"/>
                  </a:lnTo>
                  <a:lnTo>
                    <a:pt x="80" y="15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82" y="15"/>
                  </a:lnTo>
                  <a:lnTo>
                    <a:pt x="82" y="15"/>
                  </a:lnTo>
                  <a:lnTo>
                    <a:pt x="82" y="15"/>
                  </a:lnTo>
                  <a:lnTo>
                    <a:pt x="82" y="15"/>
                  </a:lnTo>
                  <a:lnTo>
                    <a:pt x="82" y="15"/>
                  </a:lnTo>
                  <a:lnTo>
                    <a:pt x="82" y="15"/>
                  </a:lnTo>
                  <a:lnTo>
                    <a:pt x="82" y="15"/>
                  </a:lnTo>
                  <a:lnTo>
                    <a:pt x="82" y="15"/>
                  </a:lnTo>
                  <a:lnTo>
                    <a:pt x="82" y="15"/>
                  </a:lnTo>
                  <a:lnTo>
                    <a:pt x="82" y="15"/>
                  </a:lnTo>
                  <a:lnTo>
                    <a:pt x="82" y="15"/>
                  </a:lnTo>
                  <a:lnTo>
                    <a:pt x="82" y="15"/>
                  </a:lnTo>
                  <a:lnTo>
                    <a:pt x="82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6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5" y="15"/>
                  </a:lnTo>
                  <a:lnTo>
                    <a:pt x="85" y="15"/>
                  </a:lnTo>
                  <a:lnTo>
                    <a:pt x="85" y="15"/>
                  </a:lnTo>
                  <a:lnTo>
                    <a:pt x="85" y="15"/>
                  </a:lnTo>
                  <a:lnTo>
                    <a:pt x="85" y="15"/>
                  </a:lnTo>
                  <a:lnTo>
                    <a:pt x="85" y="15"/>
                  </a:lnTo>
                  <a:lnTo>
                    <a:pt x="85" y="15"/>
                  </a:lnTo>
                  <a:lnTo>
                    <a:pt x="85" y="15"/>
                  </a:lnTo>
                  <a:lnTo>
                    <a:pt x="85" y="15"/>
                  </a:lnTo>
                  <a:lnTo>
                    <a:pt x="85" y="15"/>
                  </a:lnTo>
                  <a:lnTo>
                    <a:pt x="85" y="15"/>
                  </a:lnTo>
                  <a:lnTo>
                    <a:pt x="85" y="15"/>
                  </a:lnTo>
                  <a:lnTo>
                    <a:pt x="85" y="15"/>
                  </a:lnTo>
                  <a:lnTo>
                    <a:pt x="85" y="15"/>
                  </a:lnTo>
                  <a:lnTo>
                    <a:pt x="86" y="15"/>
                  </a:lnTo>
                  <a:lnTo>
                    <a:pt x="86" y="15"/>
                  </a:lnTo>
                  <a:lnTo>
                    <a:pt x="86" y="15"/>
                  </a:lnTo>
                  <a:lnTo>
                    <a:pt x="86" y="15"/>
                  </a:lnTo>
                  <a:lnTo>
                    <a:pt x="86" y="15"/>
                  </a:lnTo>
                  <a:lnTo>
                    <a:pt x="86" y="15"/>
                  </a:lnTo>
                  <a:lnTo>
                    <a:pt x="86" y="15"/>
                  </a:lnTo>
                  <a:lnTo>
                    <a:pt x="86" y="15"/>
                  </a:lnTo>
                  <a:lnTo>
                    <a:pt x="86" y="15"/>
                  </a:lnTo>
                  <a:lnTo>
                    <a:pt x="86" y="15"/>
                  </a:lnTo>
                  <a:lnTo>
                    <a:pt x="86" y="15"/>
                  </a:lnTo>
                  <a:lnTo>
                    <a:pt x="86" y="15"/>
                  </a:lnTo>
                  <a:lnTo>
                    <a:pt x="86" y="15"/>
                  </a:lnTo>
                  <a:lnTo>
                    <a:pt x="87" y="15"/>
                  </a:lnTo>
                  <a:lnTo>
                    <a:pt x="87" y="15"/>
                  </a:lnTo>
                  <a:lnTo>
                    <a:pt x="87" y="15"/>
                  </a:lnTo>
                  <a:lnTo>
                    <a:pt x="87" y="15"/>
                  </a:lnTo>
                  <a:lnTo>
                    <a:pt x="87" y="15"/>
                  </a:lnTo>
                  <a:lnTo>
                    <a:pt x="87" y="15"/>
                  </a:lnTo>
                  <a:lnTo>
                    <a:pt x="87" y="15"/>
                  </a:lnTo>
                  <a:lnTo>
                    <a:pt x="87" y="15"/>
                  </a:lnTo>
                  <a:lnTo>
                    <a:pt x="87" y="15"/>
                  </a:lnTo>
                  <a:lnTo>
                    <a:pt x="87" y="15"/>
                  </a:lnTo>
                  <a:lnTo>
                    <a:pt x="87" y="14"/>
                  </a:lnTo>
                  <a:lnTo>
                    <a:pt x="87" y="15"/>
                  </a:lnTo>
                  <a:lnTo>
                    <a:pt x="87" y="15"/>
                  </a:lnTo>
                  <a:lnTo>
                    <a:pt x="88" y="15"/>
                  </a:lnTo>
                  <a:lnTo>
                    <a:pt x="88" y="15"/>
                  </a:lnTo>
                  <a:lnTo>
                    <a:pt x="88" y="15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88" y="15"/>
                  </a:lnTo>
                  <a:lnTo>
                    <a:pt x="88" y="15"/>
                  </a:lnTo>
                  <a:lnTo>
                    <a:pt x="88" y="15"/>
                  </a:lnTo>
                  <a:lnTo>
                    <a:pt x="88" y="15"/>
                  </a:lnTo>
                  <a:lnTo>
                    <a:pt x="88" y="14"/>
                  </a:lnTo>
                  <a:lnTo>
                    <a:pt x="88" y="15"/>
                  </a:lnTo>
                  <a:lnTo>
                    <a:pt x="88" y="15"/>
                  </a:lnTo>
                  <a:lnTo>
                    <a:pt x="88" y="14"/>
                  </a:lnTo>
                  <a:lnTo>
                    <a:pt x="89" y="15"/>
                  </a:lnTo>
                  <a:lnTo>
                    <a:pt x="89" y="15"/>
                  </a:lnTo>
                  <a:lnTo>
                    <a:pt x="89" y="14"/>
                  </a:lnTo>
                  <a:lnTo>
                    <a:pt x="89" y="15"/>
                  </a:lnTo>
                  <a:lnTo>
                    <a:pt x="89" y="14"/>
                  </a:lnTo>
                  <a:lnTo>
                    <a:pt x="89" y="14"/>
                  </a:lnTo>
                  <a:lnTo>
                    <a:pt x="89" y="15"/>
                  </a:lnTo>
                  <a:lnTo>
                    <a:pt x="89" y="14"/>
                  </a:lnTo>
                  <a:lnTo>
                    <a:pt x="89" y="15"/>
                  </a:lnTo>
                  <a:lnTo>
                    <a:pt x="89" y="15"/>
                  </a:lnTo>
                  <a:lnTo>
                    <a:pt x="89" y="14"/>
                  </a:lnTo>
                  <a:lnTo>
                    <a:pt x="89" y="14"/>
                  </a:lnTo>
                  <a:lnTo>
                    <a:pt x="89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1" y="14"/>
                  </a:lnTo>
                  <a:lnTo>
                    <a:pt x="91" y="14"/>
                  </a:lnTo>
                  <a:lnTo>
                    <a:pt x="91" y="14"/>
                  </a:lnTo>
                  <a:lnTo>
                    <a:pt x="91" y="14"/>
                  </a:lnTo>
                  <a:lnTo>
                    <a:pt x="91" y="14"/>
                  </a:lnTo>
                  <a:lnTo>
                    <a:pt x="91" y="14"/>
                  </a:lnTo>
                  <a:lnTo>
                    <a:pt x="91" y="14"/>
                  </a:lnTo>
                  <a:lnTo>
                    <a:pt x="91" y="14"/>
                  </a:lnTo>
                  <a:lnTo>
                    <a:pt x="91" y="14"/>
                  </a:lnTo>
                  <a:lnTo>
                    <a:pt x="91" y="14"/>
                  </a:lnTo>
                  <a:lnTo>
                    <a:pt x="91" y="14"/>
                  </a:lnTo>
                  <a:lnTo>
                    <a:pt x="91" y="14"/>
                  </a:lnTo>
                  <a:lnTo>
                    <a:pt x="91" y="14"/>
                  </a:lnTo>
                  <a:lnTo>
                    <a:pt x="92" y="14"/>
                  </a:lnTo>
                  <a:lnTo>
                    <a:pt x="92" y="14"/>
                  </a:lnTo>
                  <a:lnTo>
                    <a:pt x="92" y="14"/>
                  </a:lnTo>
                  <a:lnTo>
                    <a:pt x="92" y="14"/>
                  </a:lnTo>
                  <a:lnTo>
                    <a:pt x="92" y="14"/>
                  </a:lnTo>
                  <a:lnTo>
                    <a:pt x="92" y="14"/>
                  </a:lnTo>
                  <a:lnTo>
                    <a:pt x="92" y="14"/>
                  </a:lnTo>
                  <a:lnTo>
                    <a:pt x="92" y="14"/>
                  </a:lnTo>
                  <a:lnTo>
                    <a:pt x="92" y="14"/>
                  </a:lnTo>
                  <a:lnTo>
                    <a:pt x="92" y="14"/>
                  </a:lnTo>
                  <a:lnTo>
                    <a:pt x="92" y="14"/>
                  </a:lnTo>
                  <a:lnTo>
                    <a:pt x="92" y="14"/>
                  </a:lnTo>
                  <a:lnTo>
                    <a:pt x="92" y="14"/>
                  </a:lnTo>
                  <a:lnTo>
                    <a:pt x="93" y="14"/>
                  </a:lnTo>
                  <a:lnTo>
                    <a:pt x="93" y="14"/>
                  </a:lnTo>
                  <a:lnTo>
                    <a:pt x="93" y="14"/>
                  </a:lnTo>
                  <a:lnTo>
                    <a:pt x="93" y="14"/>
                  </a:lnTo>
                  <a:lnTo>
                    <a:pt x="93" y="14"/>
                  </a:lnTo>
                  <a:lnTo>
                    <a:pt x="93" y="14"/>
                  </a:lnTo>
                  <a:lnTo>
                    <a:pt x="93" y="14"/>
                  </a:lnTo>
                  <a:lnTo>
                    <a:pt x="93" y="14"/>
                  </a:lnTo>
                  <a:lnTo>
                    <a:pt x="93" y="14"/>
                  </a:lnTo>
                  <a:lnTo>
                    <a:pt x="93" y="14"/>
                  </a:lnTo>
                  <a:lnTo>
                    <a:pt x="93" y="14"/>
                  </a:lnTo>
                  <a:lnTo>
                    <a:pt x="93" y="14"/>
                  </a:lnTo>
                  <a:lnTo>
                    <a:pt x="93" y="14"/>
                  </a:lnTo>
                  <a:lnTo>
                    <a:pt x="94" y="14"/>
                  </a:lnTo>
                  <a:lnTo>
                    <a:pt x="94" y="14"/>
                  </a:lnTo>
                  <a:lnTo>
                    <a:pt x="94" y="14"/>
                  </a:lnTo>
                  <a:lnTo>
                    <a:pt x="94" y="14"/>
                  </a:lnTo>
                  <a:lnTo>
                    <a:pt x="94" y="14"/>
                  </a:lnTo>
                  <a:lnTo>
                    <a:pt x="94" y="14"/>
                  </a:lnTo>
                  <a:lnTo>
                    <a:pt x="94" y="14"/>
                  </a:lnTo>
                  <a:lnTo>
                    <a:pt x="94" y="14"/>
                  </a:lnTo>
                  <a:lnTo>
                    <a:pt x="94" y="14"/>
                  </a:lnTo>
                  <a:lnTo>
                    <a:pt x="94" y="14"/>
                  </a:lnTo>
                  <a:lnTo>
                    <a:pt x="94" y="14"/>
                  </a:lnTo>
                  <a:lnTo>
                    <a:pt x="94" y="14"/>
                  </a:lnTo>
                  <a:lnTo>
                    <a:pt x="94" y="14"/>
                  </a:lnTo>
                  <a:lnTo>
                    <a:pt x="94" y="14"/>
                  </a:lnTo>
                  <a:lnTo>
                    <a:pt x="95" y="14"/>
                  </a:lnTo>
                  <a:lnTo>
                    <a:pt x="95" y="14"/>
                  </a:lnTo>
                  <a:lnTo>
                    <a:pt x="95" y="14"/>
                  </a:lnTo>
                  <a:lnTo>
                    <a:pt x="95" y="14"/>
                  </a:lnTo>
                  <a:lnTo>
                    <a:pt x="95" y="14"/>
                  </a:lnTo>
                  <a:lnTo>
                    <a:pt x="95" y="14"/>
                  </a:lnTo>
                  <a:lnTo>
                    <a:pt x="95" y="14"/>
                  </a:lnTo>
                  <a:lnTo>
                    <a:pt x="95" y="14"/>
                  </a:lnTo>
                  <a:lnTo>
                    <a:pt x="95" y="14"/>
                  </a:lnTo>
                  <a:lnTo>
                    <a:pt x="95" y="14"/>
                  </a:lnTo>
                  <a:lnTo>
                    <a:pt x="95" y="14"/>
                  </a:lnTo>
                  <a:lnTo>
                    <a:pt x="95" y="14"/>
                  </a:lnTo>
                  <a:lnTo>
                    <a:pt x="95" y="14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7" y="14"/>
                  </a:lnTo>
                  <a:lnTo>
                    <a:pt x="97" y="14"/>
                  </a:lnTo>
                  <a:lnTo>
                    <a:pt x="97" y="14"/>
                  </a:lnTo>
                  <a:lnTo>
                    <a:pt x="97" y="14"/>
                  </a:lnTo>
                  <a:lnTo>
                    <a:pt x="97" y="14"/>
                  </a:lnTo>
                  <a:lnTo>
                    <a:pt x="97" y="14"/>
                  </a:lnTo>
                  <a:lnTo>
                    <a:pt x="97" y="14"/>
                  </a:lnTo>
                  <a:lnTo>
                    <a:pt x="97" y="14"/>
                  </a:lnTo>
                  <a:lnTo>
                    <a:pt x="97" y="14"/>
                  </a:lnTo>
                  <a:lnTo>
                    <a:pt x="97" y="14"/>
                  </a:lnTo>
                  <a:lnTo>
                    <a:pt x="97" y="14"/>
                  </a:lnTo>
                  <a:lnTo>
                    <a:pt x="97" y="14"/>
                  </a:lnTo>
                  <a:lnTo>
                    <a:pt x="97" y="14"/>
                  </a:lnTo>
                  <a:lnTo>
                    <a:pt x="98" y="14"/>
                  </a:lnTo>
                  <a:lnTo>
                    <a:pt x="98" y="14"/>
                  </a:lnTo>
                  <a:lnTo>
                    <a:pt x="98" y="14"/>
                  </a:lnTo>
                  <a:lnTo>
                    <a:pt x="98" y="14"/>
                  </a:lnTo>
                  <a:lnTo>
                    <a:pt x="98" y="14"/>
                  </a:lnTo>
                  <a:lnTo>
                    <a:pt x="98" y="14"/>
                  </a:lnTo>
                  <a:lnTo>
                    <a:pt x="98" y="14"/>
                  </a:lnTo>
                  <a:lnTo>
                    <a:pt x="98" y="14"/>
                  </a:lnTo>
                  <a:lnTo>
                    <a:pt x="98" y="14"/>
                  </a:lnTo>
                  <a:lnTo>
                    <a:pt x="98" y="14"/>
                  </a:lnTo>
                  <a:lnTo>
                    <a:pt x="98" y="14"/>
                  </a:lnTo>
                  <a:lnTo>
                    <a:pt x="98" y="14"/>
                  </a:lnTo>
                  <a:lnTo>
                    <a:pt x="98" y="14"/>
                  </a:lnTo>
                  <a:lnTo>
                    <a:pt x="98" y="14"/>
                  </a:lnTo>
                  <a:lnTo>
                    <a:pt x="99" y="14"/>
                  </a:lnTo>
                  <a:lnTo>
                    <a:pt x="99" y="14"/>
                  </a:lnTo>
                  <a:lnTo>
                    <a:pt x="99" y="14"/>
                  </a:lnTo>
                  <a:lnTo>
                    <a:pt x="99" y="14"/>
                  </a:lnTo>
                  <a:lnTo>
                    <a:pt x="99" y="14"/>
                  </a:lnTo>
                  <a:lnTo>
                    <a:pt x="99" y="14"/>
                  </a:lnTo>
                  <a:lnTo>
                    <a:pt x="99" y="14"/>
                  </a:lnTo>
                  <a:lnTo>
                    <a:pt x="99" y="14"/>
                  </a:lnTo>
                  <a:lnTo>
                    <a:pt x="99" y="14"/>
                  </a:lnTo>
                  <a:lnTo>
                    <a:pt x="99" y="14"/>
                  </a:lnTo>
                  <a:lnTo>
                    <a:pt x="99" y="14"/>
                  </a:lnTo>
                  <a:lnTo>
                    <a:pt x="99" y="14"/>
                  </a:lnTo>
                  <a:lnTo>
                    <a:pt x="99" y="14"/>
                  </a:lnTo>
                  <a:lnTo>
                    <a:pt x="100" y="14"/>
                  </a:lnTo>
                  <a:lnTo>
                    <a:pt x="100" y="14"/>
                  </a:lnTo>
                  <a:lnTo>
                    <a:pt x="100" y="14"/>
                  </a:lnTo>
                  <a:lnTo>
                    <a:pt x="100" y="14"/>
                  </a:lnTo>
                  <a:lnTo>
                    <a:pt x="100" y="14"/>
                  </a:lnTo>
                  <a:lnTo>
                    <a:pt x="100" y="14"/>
                  </a:lnTo>
                  <a:lnTo>
                    <a:pt x="100" y="14"/>
                  </a:lnTo>
                  <a:lnTo>
                    <a:pt x="100" y="14"/>
                  </a:lnTo>
                  <a:lnTo>
                    <a:pt x="100" y="14"/>
                  </a:lnTo>
                  <a:lnTo>
                    <a:pt x="100" y="14"/>
                  </a:lnTo>
                  <a:lnTo>
                    <a:pt x="100" y="14"/>
                  </a:lnTo>
                  <a:lnTo>
                    <a:pt x="100" y="14"/>
                  </a:lnTo>
                  <a:lnTo>
                    <a:pt x="100" y="14"/>
                  </a:lnTo>
                  <a:lnTo>
                    <a:pt x="101" y="14"/>
                  </a:lnTo>
                  <a:lnTo>
                    <a:pt x="101" y="14"/>
                  </a:lnTo>
                  <a:lnTo>
                    <a:pt x="101" y="14"/>
                  </a:lnTo>
                  <a:lnTo>
                    <a:pt x="101" y="14"/>
                  </a:lnTo>
                  <a:lnTo>
                    <a:pt x="101" y="14"/>
                  </a:lnTo>
                  <a:lnTo>
                    <a:pt x="101" y="14"/>
                  </a:lnTo>
                  <a:lnTo>
                    <a:pt x="101" y="14"/>
                  </a:lnTo>
                  <a:lnTo>
                    <a:pt x="101" y="13"/>
                  </a:lnTo>
                  <a:lnTo>
                    <a:pt x="101" y="14"/>
                  </a:lnTo>
                  <a:lnTo>
                    <a:pt x="101" y="14"/>
                  </a:lnTo>
                  <a:lnTo>
                    <a:pt x="101" y="14"/>
                  </a:lnTo>
                  <a:lnTo>
                    <a:pt x="101" y="14"/>
                  </a:lnTo>
                  <a:lnTo>
                    <a:pt x="101" y="14"/>
                  </a:lnTo>
                  <a:lnTo>
                    <a:pt x="102" y="14"/>
                  </a:lnTo>
                  <a:lnTo>
                    <a:pt x="102" y="14"/>
                  </a:lnTo>
                  <a:lnTo>
                    <a:pt x="102" y="14"/>
                  </a:lnTo>
                  <a:lnTo>
                    <a:pt x="102" y="14"/>
                  </a:lnTo>
                  <a:lnTo>
                    <a:pt x="102" y="14"/>
                  </a:lnTo>
                  <a:lnTo>
                    <a:pt x="102" y="14"/>
                  </a:lnTo>
                  <a:lnTo>
                    <a:pt x="102" y="14"/>
                  </a:lnTo>
                  <a:lnTo>
                    <a:pt x="102" y="14"/>
                  </a:lnTo>
                  <a:lnTo>
                    <a:pt x="102" y="13"/>
                  </a:lnTo>
                  <a:lnTo>
                    <a:pt x="102" y="13"/>
                  </a:lnTo>
                  <a:lnTo>
                    <a:pt x="102" y="14"/>
                  </a:lnTo>
                  <a:lnTo>
                    <a:pt x="102" y="14"/>
                  </a:lnTo>
                  <a:lnTo>
                    <a:pt x="102" y="14"/>
                  </a:lnTo>
                  <a:lnTo>
                    <a:pt x="102" y="14"/>
                  </a:lnTo>
                  <a:lnTo>
                    <a:pt x="103" y="13"/>
                  </a:lnTo>
                  <a:lnTo>
                    <a:pt x="103" y="14"/>
                  </a:lnTo>
                  <a:lnTo>
                    <a:pt x="103" y="14"/>
                  </a:lnTo>
                  <a:lnTo>
                    <a:pt x="103" y="13"/>
                  </a:lnTo>
                  <a:lnTo>
                    <a:pt x="103" y="13"/>
                  </a:lnTo>
                  <a:lnTo>
                    <a:pt x="103" y="14"/>
                  </a:lnTo>
                  <a:lnTo>
                    <a:pt x="103" y="13"/>
                  </a:lnTo>
                  <a:lnTo>
                    <a:pt x="103" y="13"/>
                  </a:lnTo>
                  <a:lnTo>
                    <a:pt x="103" y="13"/>
                  </a:lnTo>
                  <a:lnTo>
                    <a:pt x="103" y="13"/>
                  </a:lnTo>
                  <a:lnTo>
                    <a:pt x="103" y="14"/>
                  </a:lnTo>
                  <a:lnTo>
                    <a:pt x="103" y="14"/>
                  </a:lnTo>
                  <a:lnTo>
                    <a:pt x="103" y="14"/>
                  </a:lnTo>
                  <a:lnTo>
                    <a:pt x="104" y="14"/>
                  </a:lnTo>
                  <a:lnTo>
                    <a:pt x="104" y="14"/>
                  </a:lnTo>
                  <a:lnTo>
                    <a:pt x="104" y="14"/>
                  </a:lnTo>
                  <a:lnTo>
                    <a:pt x="104" y="14"/>
                  </a:lnTo>
                  <a:lnTo>
                    <a:pt x="104" y="14"/>
                  </a:lnTo>
                  <a:lnTo>
                    <a:pt x="104" y="14"/>
                  </a:lnTo>
                  <a:lnTo>
                    <a:pt x="104" y="14"/>
                  </a:lnTo>
                  <a:lnTo>
                    <a:pt x="104" y="14"/>
                  </a:lnTo>
                  <a:lnTo>
                    <a:pt x="104" y="14"/>
                  </a:lnTo>
                  <a:lnTo>
                    <a:pt x="104" y="14"/>
                  </a:lnTo>
                  <a:lnTo>
                    <a:pt x="104" y="14"/>
                  </a:lnTo>
                  <a:lnTo>
                    <a:pt x="104" y="13"/>
                  </a:lnTo>
                  <a:lnTo>
                    <a:pt x="104" y="13"/>
                  </a:lnTo>
                  <a:lnTo>
                    <a:pt x="105" y="13"/>
                  </a:lnTo>
                  <a:lnTo>
                    <a:pt x="105" y="13"/>
                  </a:lnTo>
                  <a:lnTo>
                    <a:pt x="105" y="13"/>
                  </a:lnTo>
                  <a:lnTo>
                    <a:pt x="105" y="13"/>
                  </a:lnTo>
                  <a:lnTo>
                    <a:pt x="105" y="13"/>
                  </a:lnTo>
                  <a:lnTo>
                    <a:pt x="105" y="13"/>
                  </a:lnTo>
                  <a:lnTo>
                    <a:pt x="105" y="13"/>
                  </a:lnTo>
                  <a:lnTo>
                    <a:pt x="105" y="13"/>
                  </a:lnTo>
                  <a:lnTo>
                    <a:pt x="105" y="13"/>
                  </a:lnTo>
                  <a:lnTo>
                    <a:pt x="105" y="13"/>
                  </a:lnTo>
                  <a:lnTo>
                    <a:pt x="105" y="13"/>
                  </a:lnTo>
                  <a:lnTo>
                    <a:pt x="105" y="13"/>
                  </a:lnTo>
                  <a:lnTo>
                    <a:pt x="105" y="13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7" y="13"/>
                  </a:lnTo>
                  <a:lnTo>
                    <a:pt x="107" y="13"/>
                  </a:lnTo>
                  <a:lnTo>
                    <a:pt x="107" y="13"/>
                  </a:lnTo>
                  <a:lnTo>
                    <a:pt x="107" y="13"/>
                  </a:lnTo>
                  <a:lnTo>
                    <a:pt x="107" y="13"/>
                  </a:lnTo>
                  <a:lnTo>
                    <a:pt x="107" y="13"/>
                  </a:lnTo>
                  <a:lnTo>
                    <a:pt x="107" y="13"/>
                  </a:lnTo>
                  <a:lnTo>
                    <a:pt x="107" y="13"/>
                  </a:lnTo>
                  <a:lnTo>
                    <a:pt x="107" y="13"/>
                  </a:lnTo>
                  <a:lnTo>
                    <a:pt x="107" y="13"/>
                  </a:lnTo>
                  <a:lnTo>
                    <a:pt x="107" y="13"/>
                  </a:lnTo>
                  <a:lnTo>
                    <a:pt x="107" y="13"/>
                  </a:lnTo>
                  <a:lnTo>
                    <a:pt x="107" y="13"/>
                  </a:lnTo>
                  <a:lnTo>
                    <a:pt x="107" y="13"/>
                  </a:lnTo>
                  <a:lnTo>
                    <a:pt x="108" y="13"/>
                  </a:lnTo>
                  <a:lnTo>
                    <a:pt x="108" y="13"/>
                  </a:lnTo>
                  <a:lnTo>
                    <a:pt x="108" y="13"/>
                  </a:lnTo>
                  <a:lnTo>
                    <a:pt x="108" y="13"/>
                  </a:lnTo>
                  <a:lnTo>
                    <a:pt x="108" y="13"/>
                  </a:lnTo>
                  <a:lnTo>
                    <a:pt x="108" y="13"/>
                  </a:lnTo>
                  <a:lnTo>
                    <a:pt x="108" y="13"/>
                  </a:lnTo>
                  <a:lnTo>
                    <a:pt x="108" y="13"/>
                  </a:lnTo>
                  <a:lnTo>
                    <a:pt x="108" y="13"/>
                  </a:lnTo>
                  <a:lnTo>
                    <a:pt x="108" y="13"/>
                  </a:lnTo>
                  <a:lnTo>
                    <a:pt x="108" y="13"/>
                  </a:lnTo>
                  <a:lnTo>
                    <a:pt x="108" y="13"/>
                  </a:lnTo>
                  <a:lnTo>
                    <a:pt x="108" y="13"/>
                  </a:lnTo>
                  <a:lnTo>
                    <a:pt x="109" y="13"/>
                  </a:lnTo>
                  <a:lnTo>
                    <a:pt x="109" y="13"/>
                  </a:lnTo>
                  <a:lnTo>
                    <a:pt x="109" y="13"/>
                  </a:lnTo>
                  <a:lnTo>
                    <a:pt x="109" y="13"/>
                  </a:lnTo>
                  <a:lnTo>
                    <a:pt x="109" y="13"/>
                  </a:lnTo>
                  <a:lnTo>
                    <a:pt x="109" y="13"/>
                  </a:lnTo>
                  <a:lnTo>
                    <a:pt x="109" y="13"/>
                  </a:lnTo>
                  <a:lnTo>
                    <a:pt x="109" y="13"/>
                  </a:lnTo>
                  <a:lnTo>
                    <a:pt x="109" y="13"/>
                  </a:lnTo>
                  <a:lnTo>
                    <a:pt x="109" y="13"/>
                  </a:lnTo>
                  <a:lnTo>
                    <a:pt x="109" y="13"/>
                  </a:lnTo>
                  <a:lnTo>
                    <a:pt x="109" y="13"/>
                  </a:lnTo>
                  <a:lnTo>
                    <a:pt x="109" y="13"/>
                  </a:lnTo>
                  <a:lnTo>
                    <a:pt x="110" y="13"/>
                  </a:lnTo>
                  <a:lnTo>
                    <a:pt x="110" y="13"/>
                  </a:lnTo>
                  <a:lnTo>
                    <a:pt x="110" y="13"/>
                  </a:lnTo>
                  <a:lnTo>
                    <a:pt x="110" y="13"/>
                  </a:lnTo>
                  <a:lnTo>
                    <a:pt x="110" y="13"/>
                  </a:lnTo>
                  <a:lnTo>
                    <a:pt x="110" y="13"/>
                  </a:lnTo>
                  <a:lnTo>
                    <a:pt x="110" y="13"/>
                  </a:lnTo>
                  <a:lnTo>
                    <a:pt x="110" y="12"/>
                  </a:lnTo>
                  <a:lnTo>
                    <a:pt x="110" y="13"/>
                  </a:lnTo>
                  <a:lnTo>
                    <a:pt x="110" y="13"/>
                  </a:lnTo>
                  <a:lnTo>
                    <a:pt x="110" y="13"/>
                  </a:lnTo>
                  <a:lnTo>
                    <a:pt x="110" y="13"/>
                  </a:lnTo>
                  <a:lnTo>
                    <a:pt x="110" y="13"/>
                  </a:lnTo>
                  <a:lnTo>
                    <a:pt x="111" y="13"/>
                  </a:lnTo>
                  <a:lnTo>
                    <a:pt x="111" y="13"/>
                  </a:lnTo>
                  <a:lnTo>
                    <a:pt x="111" y="13"/>
                  </a:lnTo>
                  <a:lnTo>
                    <a:pt x="111" y="13"/>
                  </a:lnTo>
                  <a:lnTo>
                    <a:pt x="111" y="13"/>
                  </a:lnTo>
                  <a:lnTo>
                    <a:pt x="111" y="13"/>
                  </a:lnTo>
                  <a:lnTo>
                    <a:pt x="111" y="13"/>
                  </a:lnTo>
                  <a:lnTo>
                    <a:pt x="111" y="13"/>
                  </a:lnTo>
                  <a:lnTo>
                    <a:pt x="111" y="13"/>
                  </a:lnTo>
                  <a:lnTo>
                    <a:pt x="111" y="13"/>
                  </a:lnTo>
                  <a:lnTo>
                    <a:pt x="111" y="13"/>
                  </a:lnTo>
                  <a:lnTo>
                    <a:pt x="111" y="13"/>
                  </a:lnTo>
                  <a:lnTo>
                    <a:pt x="111" y="13"/>
                  </a:lnTo>
                  <a:lnTo>
                    <a:pt x="111" y="13"/>
                  </a:lnTo>
                  <a:lnTo>
                    <a:pt x="112" y="13"/>
                  </a:lnTo>
                  <a:lnTo>
                    <a:pt x="112" y="13"/>
                  </a:lnTo>
                  <a:lnTo>
                    <a:pt x="112" y="13"/>
                  </a:lnTo>
                  <a:lnTo>
                    <a:pt x="112" y="13"/>
                  </a:lnTo>
                  <a:lnTo>
                    <a:pt x="112" y="13"/>
                  </a:lnTo>
                  <a:lnTo>
                    <a:pt x="112" y="13"/>
                  </a:lnTo>
                  <a:lnTo>
                    <a:pt x="112" y="13"/>
                  </a:lnTo>
                  <a:lnTo>
                    <a:pt x="112" y="13"/>
                  </a:lnTo>
                  <a:lnTo>
                    <a:pt x="112" y="13"/>
                  </a:lnTo>
                  <a:lnTo>
                    <a:pt x="112" y="13"/>
                  </a:lnTo>
                  <a:lnTo>
                    <a:pt x="112" y="13"/>
                  </a:lnTo>
                  <a:lnTo>
                    <a:pt x="112" y="13"/>
                  </a:lnTo>
                  <a:lnTo>
                    <a:pt x="112" y="13"/>
                  </a:lnTo>
                  <a:lnTo>
                    <a:pt x="113" y="13"/>
                  </a:lnTo>
                  <a:lnTo>
                    <a:pt x="113" y="13"/>
                  </a:lnTo>
                  <a:lnTo>
                    <a:pt x="113" y="13"/>
                  </a:lnTo>
                  <a:lnTo>
                    <a:pt x="113" y="13"/>
                  </a:lnTo>
                  <a:lnTo>
                    <a:pt x="113" y="13"/>
                  </a:lnTo>
                  <a:lnTo>
                    <a:pt x="113" y="13"/>
                  </a:lnTo>
                  <a:lnTo>
                    <a:pt x="113" y="13"/>
                  </a:lnTo>
                  <a:lnTo>
                    <a:pt x="113" y="12"/>
                  </a:lnTo>
                  <a:lnTo>
                    <a:pt x="113" y="12"/>
                  </a:lnTo>
                  <a:lnTo>
                    <a:pt x="113" y="12"/>
                  </a:lnTo>
                  <a:lnTo>
                    <a:pt x="113" y="12"/>
                  </a:lnTo>
                  <a:lnTo>
                    <a:pt x="113" y="12"/>
                  </a:lnTo>
                  <a:lnTo>
                    <a:pt x="113" y="12"/>
                  </a:lnTo>
                  <a:lnTo>
                    <a:pt x="114" y="12"/>
                  </a:lnTo>
                  <a:lnTo>
                    <a:pt x="114" y="12"/>
                  </a:lnTo>
                  <a:lnTo>
                    <a:pt x="114" y="12"/>
                  </a:lnTo>
                  <a:lnTo>
                    <a:pt x="114" y="12"/>
                  </a:lnTo>
                  <a:lnTo>
                    <a:pt x="114" y="12"/>
                  </a:lnTo>
                  <a:lnTo>
                    <a:pt x="114" y="12"/>
                  </a:lnTo>
                  <a:lnTo>
                    <a:pt x="114" y="12"/>
                  </a:lnTo>
                  <a:lnTo>
                    <a:pt x="114" y="12"/>
                  </a:lnTo>
                  <a:lnTo>
                    <a:pt x="114" y="12"/>
                  </a:lnTo>
                  <a:lnTo>
                    <a:pt x="114" y="12"/>
                  </a:lnTo>
                  <a:lnTo>
                    <a:pt x="114" y="12"/>
                  </a:lnTo>
                  <a:lnTo>
                    <a:pt x="114" y="12"/>
                  </a:lnTo>
                  <a:lnTo>
                    <a:pt x="114" y="12"/>
                  </a:lnTo>
                  <a:lnTo>
                    <a:pt x="115" y="12"/>
                  </a:lnTo>
                  <a:lnTo>
                    <a:pt x="115" y="12"/>
                  </a:lnTo>
                  <a:lnTo>
                    <a:pt x="115" y="12"/>
                  </a:lnTo>
                  <a:lnTo>
                    <a:pt x="115" y="12"/>
                  </a:lnTo>
                  <a:lnTo>
                    <a:pt x="115" y="12"/>
                  </a:lnTo>
                  <a:lnTo>
                    <a:pt x="115" y="12"/>
                  </a:lnTo>
                  <a:lnTo>
                    <a:pt x="115" y="12"/>
                  </a:lnTo>
                  <a:lnTo>
                    <a:pt x="115" y="12"/>
                  </a:lnTo>
                  <a:lnTo>
                    <a:pt x="115" y="12"/>
                  </a:lnTo>
                  <a:lnTo>
                    <a:pt x="115" y="12"/>
                  </a:lnTo>
                  <a:lnTo>
                    <a:pt x="115" y="12"/>
                  </a:lnTo>
                  <a:lnTo>
                    <a:pt x="115" y="12"/>
                  </a:lnTo>
                  <a:lnTo>
                    <a:pt x="115" y="12"/>
                  </a:lnTo>
                  <a:lnTo>
                    <a:pt x="115" y="12"/>
                  </a:lnTo>
                  <a:lnTo>
                    <a:pt x="116" y="12"/>
                  </a:lnTo>
                  <a:lnTo>
                    <a:pt x="116" y="12"/>
                  </a:lnTo>
                  <a:lnTo>
                    <a:pt x="116" y="12"/>
                  </a:lnTo>
                  <a:lnTo>
                    <a:pt x="116" y="12"/>
                  </a:lnTo>
                  <a:lnTo>
                    <a:pt x="116" y="12"/>
                  </a:lnTo>
                  <a:lnTo>
                    <a:pt x="116" y="12"/>
                  </a:lnTo>
                  <a:lnTo>
                    <a:pt x="116" y="12"/>
                  </a:lnTo>
                  <a:lnTo>
                    <a:pt x="116" y="12"/>
                  </a:lnTo>
                  <a:lnTo>
                    <a:pt x="116" y="12"/>
                  </a:lnTo>
                  <a:lnTo>
                    <a:pt x="116" y="12"/>
                  </a:lnTo>
                  <a:lnTo>
                    <a:pt x="116" y="12"/>
                  </a:lnTo>
                  <a:lnTo>
                    <a:pt x="116" y="12"/>
                  </a:lnTo>
                  <a:lnTo>
                    <a:pt x="116" y="12"/>
                  </a:lnTo>
                  <a:lnTo>
                    <a:pt x="117" y="12"/>
                  </a:lnTo>
                  <a:lnTo>
                    <a:pt x="117" y="12"/>
                  </a:lnTo>
                  <a:lnTo>
                    <a:pt x="117" y="12"/>
                  </a:lnTo>
                  <a:lnTo>
                    <a:pt x="117" y="12"/>
                  </a:lnTo>
                  <a:lnTo>
                    <a:pt x="117" y="12"/>
                  </a:lnTo>
                  <a:lnTo>
                    <a:pt x="117" y="12"/>
                  </a:lnTo>
                  <a:lnTo>
                    <a:pt x="117" y="12"/>
                  </a:lnTo>
                  <a:lnTo>
                    <a:pt x="117" y="12"/>
                  </a:lnTo>
                  <a:lnTo>
                    <a:pt x="117" y="12"/>
                  </a:lnTo>
                  <a:lnTo>
                    <a:pt x="117" y="12"/>
                  </a:lnTo>
                  <a:lnTo>
                    <a:pt x="117" y="12"/>
                  </a:lnTo>
                  <a:lnTo>
                    <a:pt x="117" y="12"/>
                  </a:lnTo>
                  <a:lnTo>
                    <a:pt x="117" y="12"/>
                  </a:lnTo>
                  <a:lnTo>
                    <a:pt x="118" y="12"/>
                  </a:lnTo>
                  <a:lnTo>
                    <a:pt x="118" y="12"/>
                  </a:lnTo>
                  <a:lnTo>
                    <a:pt x="118" y="12"/>
                  </a:lnTo>
                  <a:lnTo>
                    <a:pt x="118" y="12"/>
                  </a:lnTo>
                  <a:lnTo>
                    <a:pt x="118" y="12"/>
                  </a:lnTo>
                  <a:lnTo>
                    <a:pt x="118" y="12"/>
                  </a:lnTo>
                  <a:lnTo>
                    <a:pt x="118" y="12"/>
                  </a:lnTo>
                  <a:lnTo>
                    <a:pt x="118" y="12"/>
                  </a:lnTo>
                  <a:lnTo>
                    <a:pt x="118" y="12"/>
                  </a:lnTo>
                  <a:lnTo>
                    <a:pt x="118" y="12"/>
                  </a:lnTo>
                  <a:lnTo>
                    <a:pt x="118" y="12"/>
                  </a:lnTo>
                  <a:lnTo>
                    <a:pt x="118" y="12"/>
                  </a:lnTo>
                  <a:lnTo>
                    <a:pt x="118" y="12"/>
                  </a:lnTo>
                  <a:lnTo>
                    <a:pt x="119" y="12"/>
                  </a:lnTo>
                  <a:lnTo>
                    <a:pt x="119" y="12"/>
                  </a:lnTo>
                  <a:lnTo>
                    <a:pt x="119" y="12"/>
                  </a:lnTo>
                  <a:lnTo>
                    <a:pt x="119" y="12"/>
                  </a:lnTo>
                  <a:lnTo>
                    <a:pt x="119" y="12"/>
                  </a:lnTo>
                  <a:lnTo>
                    <a:pt x="119" y="12"/>
                  </a:lnTo>
                  <a:lnTo>
                    <a:pt x="119" y="12"/>
                  </a:lnTo>
                  <a:lnTo>
                    <a:pt x="119" y="12"/>
                  </a:lnTo>
                  <a:lnTo>
                    <a:pt x="119" y="12"/>
                  </a:lnTo>
                  <a:lnTo>
                    <a:pt x="119" y="12"/>
                  </a:lnTo>
                  <a:lnTo>
                    <a:pt x="119" y="12"/>
                  </a:lnTo>
                  <a:lnTo>
                    <a:pt x="119" y="12"/>
                  </a:lnTo>
                  <a:lnTo>
                    <a:pt x="119" y="12"/>
                  </a:lnTo>
                  <a:lnTo>
                    <a:pt x="119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1" y="12"/>
                  </a:lnTo>
                  <a:lnTo>
                    <a:pt x="121" y="12"/>
                  </a:lnTo>
                  <a:lnTo>
                    <a:pt x="121" y="12"/>
                  </a:lnTo>
                  <a:lnTo>
                    <a:pt x="121" y="12"/>
                  </a:lnTo>
                  <a:lnTo>
                    <a:pt x="121" y="12"/>
                  </a:lnTo>
                  <a:lnTo>
                    <a:pt x="121" y="12"/>
                  </a:lnTo>
                  <a:lnTo>
                    <a:pt x="121" y="12"/>
                  </a:lnTo>
                  <a:lnTo>
                    <a:pt x="121" y="12"/>
                  </a:lnTo>
                  <a:lnTo>
                    <a:pt x="121" y="12"/>
                  </a:lnTo>
                  <a:lnTo>
                    <a:pt x="121" y="12"/>
                  </a:lnTo>
                  <a:lnTo>
                    <a:pt x="121" y="11"/>
                  </a:lnTo>
                  <a:lnTo>
                    <a:pt x="121" y="11"/>
                  </a:lnTo>
                  <a:lnTo>
                    <a:pt x="121" y="11"/>
                  </a:lnTo>
                  <a:lnTo>
                    <a:pt x="122" y="11"/>
                  </a:lnTo>
                  <a:lnTo>
                    <a:pt x="122" y="11"/>
                  </a:lnTo>
                  <a:lnTo>
                    <a:pt x="122" y="11"/>
                  </a:lnTo>
                  <a:lnTo>
                    <a:pt x="122" y="11"/>
                  </a:lnTo>
                  <a:lnTo>
                    <a:pt x="122" y="11"/>
                  </a:lnTo>
                  <a:lnTo>
                    <a:pt x="122" y="11"/>
                  </a:lnTo>
                  <a:lnTo>
                    <a:pt x="122" y="11"/>
                  </a:lnTo>
                  <a:lnTo>
                    <a:pt x="122" y="11"/>
                  </a:lnTo>
                  <a:lnTo>
                    <a:pt x="122" y="11"/>
                  </a:lnTo>
                  <a:lnTo>
                    <a:pt x="122" y="11"/>
                  </a:lnTo>
                  <a:lnTo>
                    <a:pt x="122" y="11"/>
                  </a:lnTo>
                  <a:lnTo>
                    <a:pt x="122" y="11"/>
                  </a:lnTo>
                  <a:lnTo>
                    <a:pt x="122" y="11"/>
                  </a:lnTo>
                  <a:lnTo>
                    <a:pt x="123" y="11"/>
                  </a:lnTo>
                  <a:lnTo>
                    <a:pt x="123" y="11"/>
                  </a:lnTo>
                  <a:lnTo>
                    <a:pt x="123" y="11"/>
                  </a:lnTo>
                  <a:lnTo>
                    <a:pt x="123" y="11"/>
                  </a:lnTo>
                  <a:lnTo>
                    <a:pt x="123" y="11"/>
                  </a:lnTo>
                  <a:lnTo>
                    <a:pt x="123" y="11"/>
                  </a:lnTo>
                  <a:lnTo>
                    <a:pt x="123" y="11"/>
                  </a:lnTo>
                  <a:lnTo>
                    <a:pt x="123" y="11"/>
                  </a:lnTo>
                  <a:lnTo>
                    <a:pt x="123" y="11"/>
                  </a:lnTo>
                  <a:lnTo>
                    <a:pt x="123" y="11"/>
                  </a:lnTo>
                  <a:lnTo>
                    <a:pt x="123" y="11"/>
                  </a:lnTo>
                  <a:lnTo>
                    <a:pt x="123" y="11"/>
                  </a:lnTo>
                  <a:lnTo>
                    <a:pt x="123" y="11"/>
                  </a:lnTo>
                  <a:lnTo>
                    <a:pt x="124" y="11"/>
                  </a:lnTo>
                  <a:lnTo>
                    <a:pt x="124" y="11"/>
                  </a:lnTo>
                  <a:lnTo>
                    <a:pt x="124" y="11"/>
                  </a:lnTo>
                  <a:lnTo>
                    <a:pt x="124" y="11"/>
                  </a:lnTo>
                  <a:lnTo>
                    <a:pt x="124" y="11"/>
                  </a:lnTo>
                  <a:lnTo>
                    <a:pt x="124" y="11"/>
                  </a:lnTo>
                  <a:lnTo>
                    <a:pt x="124" y="11"/>
                  </a:lnTo>
                  <a:lnTo>
                    <a:pt x="124" y="11"/>
                  </a:lnTo>
                  <a:lnTo>
                    <a:pt x="124" y="11"/>
                  </a:lnTo>
                  <a:lnTo>
                    <a:pt x="124" y="11"/>
                  </a:lnTo>
                  <a:lnTo>
                    <a:pt x="124" y="11"/>
                  </a:lnTo>
                  <a:lnTo>
                    <a:pt x="124" y="11"/>
                  </a:lnTo>
                  <a:lnTo>
                    <a:pt x="124" y="11"/>
                  </a:lnTo>
                  <a:lnTo>
                    <a:pt x="124" y="11"/>
                  </a:lnTo>
                  <a:lnTo>
                    <a:pt x="125" y="11"/>
                  </a:lnTo>
                  <a:lnTo>
                    <a:pt x="125" y="11"/>
                  </a:lnTo>
                  <a:lnTo>
                    <a:pt x="125" y="11"/>
                  </a:lnTo>
                  <a:lnTo>
                    <a:pt x="125" y="11"/>
                  </a:lnTo>
                  <a:lnTo>
                    <a:pt x="125" y="11"/>
                  </a:lnTo>
                  <a:lnTo>
                    <a:pt x="125" y="11"/>
                  </a:lnTo>
                  <a:lnTo>
                    <a:pt x="125" y="11"/>
                  </a:lnTo>
                  <a:lnTo>
                    <a:pt x="125" y="10"/>
                  </a:lnTo>
                  <a:lnTo>
                    <a:pt x="125" y="10"/>
                  </a:lnTo>
                  <a:lnTo>
                    <a:pt x="125" y="10"/>
                  </a:lnTo>
                  <a:lnTo>
                    <a:pt x="125" y="10"/>
                  </a:lnTo>
                  <a:lnTo>
                    <a:pt x="125" y="10"/>
                  </a:lnTo>
                  <a:lnTo>
                    <a:pt x="125" y="10"/>
                  </a:lnTo>
                  <a:lnTo>
                    <a:pt x="126" y="10"/>
                  </a:lnTo>
                  <a:lnTo>
                    <a:pt x="126" y="10"/>
                  </a:lnTo>
                  <a:lnTo>
                    <a:pt x="126" y="10"/>
                  </a:lnTo>
                  <a:lnTo>
                    <a:pt x="126" y="10"/>
                  </a:lnTo>
                  <a:lnTo>
                    <a:pt x="126" y="10"/>
                  </a:lnTo>
                  <a:lnTo>
                    <a:pt x="126" y="10"/>
                  </a:lnTo>
                  <a:lnTo>
                    <a:pt x="126" y="10"/>
                  </a:lnTo>
                  <a:lnTo>
                    <a:pt x="126" y="10"/>
                  </a:lnTo>
                  <a:lnTo>
                    <a:pt x="126" y="10"/>
                  </a:lnTo>
                  <a:lnTo>
                    <a:pt x="126" y="10"/>
                  </a:lnTo>
                  <a:lnTo>
                    <a:pt x="126" y="10"/>
                  </a:lnTo>
                  <a:lnTo>
                    <a:pt x="126" y="10"/>
                  </a:lnTo>
                  <a:lnTo>
                    <a:pt x="126" y="10"/>
                  </a:lnTo>
                  <a:lnTo>
                    <a:pt x="127" y="10"/>
                  </a:lnTo>
                  <a:lnTo>
                    <a:pt x="127" y="10"/>
                  </a:lnTo>
                  <a:lnTo>
                    <a:pt x="127" y="10"/>
                  </a:lnTo>
                  <a:lnTo>
                    <a:pt x="127" y="10"/>
                  </a:lnTo>
                  <a:lnTo>
                    <a:pt x="127" y="10"/>
                  </a:lnTo>
                  <a:lnTo>
                    <a:pt x="127" y="10"/>
                  </a:lnTo>
                  <a:lnTo>
                    <a:pt x="127" y="10"/>
                  </a:lnTo>
                  <a:lnTo>
                    <a:pt x="127" y="10"/>
                  </a:lnTo>
                  <a:lnTo>
                    <a:pt x="127" y="10"/>
                  </a:lnTo>
                  <a:lnTo>
                    <a:pt x="127" y="10"/>
                  </a:lnTo>
                  <a:lnTo>
                    <a:pt x="127" y="10"/>
                  </a:lnTo>
                  <a:lnTo>
                    <a:pt x="127" y="10"/>
                  </a:lnTo>
                  <a:lnTo>
                    <a:pt x="127" y="10"/>
                  </a:lnTo>
                  <a:lnTo>
                    <a:pt x="128" y="10"/>
                  </a:lnTo>
                  <a:lnTo>
                    <a:pt x="128" y="10"/>
                  </a:lnTo>
                  <a:lnTo>
                    <a:pt x="128" y="10"/>
                  </a:lnTo>
                  <a:lnTo>
                    <a:pt x="128" y="10"/>
                  </a:lnTo>
                  <a:lnTo>
                    <a:pt x="128" y="10"/>
                  </a:lnTo>
                  <a:lnTo>
                    <a:pt x="128" y="10"/>
                  </a:lnTo>
                  <a:lnTo>
                    <a:pt x="128" y="10"/>
                  </a:lnTo>
                  <a:lnTo>
                    <a:pt x="128" y="10"/>
                  </a:lnTo>
                  <a:lnTo>
                    <a:pt x="128" y="10"/>
                  </a:lnTo>
                  <a:lnTo>
                    <a:pt x="128" y="10"/>
                  </a:lnTo>
                  <a:lnTo>
                    <a:pt x="128" y="10"/>
                  </a:lnTo>
                  <a:lnTo>
                    <a:pt x="128" y="10"/>
                  </a:lnTo>
                  <a:lnTo>
                    <a:pt x="128" y="10"/>
                  </a:lnTo>
                  <a:lnTo>
                    <a:pt x="128" y="10"/>
                  </a:lnTo>
                  <a:lnTo>
                    <a:pt x="129" y="10"/>
                  </a:lnTo>
                  <a:lnTo>
                    <a:pt x="129" y="10"/>
                  </a:lnTo>
                  <a:lnTo>
                    <a:pt x="129" y="10"/>
                  </a:lnTo>
                  <a:lnTo>
                    <a:pt x="129" y="10"/>
                  </a:lnTo>
                  <a:lnTo>
                    <a:pt x="129" y="10"/>
                  </a:lnTo>
                  <a:lnTo>
                    <a:pt x="129" y="10"/>
                  </a:lnTo>
                  <a:lnTo>
                    <a:pt x="129" y="9"/>
                  </a:lnTo>
                  <a:lnTo>
                    <a:pt x="129" y="9"/>
                  </a:lnTo>
                  <a:lnTo>
                    <a:pt x="129" y="9"/>
                  </a:lnTo>
                  <a:lnTo>
                    <a:pt x="129" y="9"/>
                  </a:lnTo>
                  <a:lnTo>
                    <a:pt x="129" y="9"/>
                  </a:lnTo>
                  <a:lnTo>
                    <a:pt x="129" y="9"/>
                  </a:lnTo>
                  <a:lnTo>
                    <a:pt x="129" y="9"/>
                  </a:lnTo>
                  <a:lnTo>
                    <a:pt x="130" y="9"/>
                  </a:lnTo>
                  <a:lnTo>
                    <a:pt x="130" y="9"/>
                  </a:lnTo>
                  <a:lnTo>
                    <a:pt x="130" y="9"/>
                  </a:lnTo>
                  <a:lnTo>
                    <a:pt x="130" y="9"/>
                  </a:lnTo>
                  <a:lnTo>
                    <a:pt x="130" y="9"/>
                  </a:lnTo>
                  <a:lnTo>
                    <a:pt x="130" y="9"/>
                  </a:lnTo>
                  <a:lnTo>
                    <a:pt x="130" y="9"/>
                  </a:lnTo>
                  <a:lnTo>
                    <a:pt x="130" y="9"/>
                  </a:lnTo>
                  <a:lnTo>
                    <a:pt x="130" y="9"/>
                  </a:lnTo>
                  <a:lnTo>
                    <a:pt x="130" y="9"/>
                  </a:lnTo>
                  <a:lnTo>
                    <a:pt x="130" y="9"/>
                  </a:lnTo>
                  <a:lnTo>
                    <a:pt x="130" y="9"/>
                  </a:lnTo>
                  <a:lnTo>
                    <a:pt x="130" y="9"/>
                  </a:lnTo>
                  <a:lnTo>
                    <a:pt x="131" y="9"/>
                  </a:lnTo>
                  <a:lnTo>
                    <a:pt x="131" y="9"/>
                  </a:lnTo>
                  <a:lnTo>
                    <a:pt x="131" y="9"/>
                  </a:lnTo>
                  <a:lnTo>
                    <a:pt x="131" y="9"/>
                  </a:lnTo>
                  <a:lnTo>
                    <a:pt x="131" y="9"/>
                  </a:lnTo>
                  <a:lnTo>
                    <a:pt x="131" y="9"/>
                  </a:lnTo>
                  <a:lnTo>
                    <a:pt x="131" y="9"/>
                  </a:lnTo>
                  <a:lnTo>
                    <a:pt x="131" y="9"/>
                  </a:lnTo>
                  <a:lnTo>
                    <a:pt x="131" y="9"/>
                  </a:lnTo>
                  <a:lnTo>
                    <a:pt x="131" y="9"/>
                  </a:lnTo>
                  <a:lnTo>
                    <a:pt x="131" y="9"/>
                  </a:lnTo>
                  <a:lnTo>
                    <a:pt x="131" y="9"/>
                  </a:lnTo>
                  <a:lnTo>
                    <a:pt x="131" y="9"/>
                  </a:lnTo>
                  <a:lnTo>
                    <a:pt x="132" y="9"/>
                  </a:lnTo>
                  <a:lnTo>
                    <a:pt x="132" y="9"/>
                  </a:lnTo>
                  <a:lnTo>
                    <a:pt x="132" y="9"/>
                  </a:lnTo>
                  <a:lnTo>
                    <a:pt x="132" y="9"/>
                  </a:lnTo>
                  <a:lnTo>
                    <a:pt x="132" y="9"/>
                  </a:lnTo>
                  <a:lnTo>
                    <a:pt x="132" y="9"/>
                  </a:lnTo>
                  <a:lnTo>
                    <a:pt x="132" y="8"/>
                  </a:lnTo>
                  <a:lnTo>
                    <a:pt x="132" y="8"/>
                  </a:lnTo>
                  <a:lnTo>
                    <a:pt x="132" y="8"/>
                  </a:lnTo>
                  <a:lnTo>
                    <a:pt x="132" y="8"/>
                  </a:lnTo>
                  <a:lnTo>
                    <a:pt x="132" y="8"/>
                  </a:lnTo>
                  <a:lnTo>
                    <a:pt x="132" y="8"/>
                  </a:lnTo>
                  <a:lnTo>
                    <a:pt x="132" y="8"/>
                  </a:lnTo>
                  <a:lnTo>
                    <a:pt x="132" y="8"/>
                  </a:lnTo>
                  <a:lnTo>
                    <a:pt x="133" y="8"/>
                  </a:lnTo>
                  <a:lnTo>
                    <a:pt x="133" y="8"/>
                  </a:lnTo>
                  <a:lnTo>
                    <a:pt x="133" y="8"/>
                  </a:lnTo>
                  <a:lnTo>
                    <a:pt x="133" y="8"/>
                  </a:lnTo>
                  <a:lnTo>
                    <a:pt x="133" y="8"/>
                  </a:lnTo>
                  <a:lnTo>
                    <a:pt x="133" y="8"/>
                  </a:lnTo>
                  <a:lnTo>
                    <a:pt x="133" y="8"/>
                  </a:lnTo>
                  <a:lnTo>
                    <a:pt x="133" y="8"/>
                  </a:lnTo>
                  <a:lnTo>
                    <a:pt x="133" y="8"/>
                  </a:lnTo>
                  <a:lnTo>
                    <a:pt x="133" y="8"/>
                  </a:lnTo>
                  <a:lnTo>
                    <a:pt x="133" y="8"/>
                  </a:lnTo>
                  <a:lnTo>
                    <a:pt x="133" y="8"/>
                  </a:lnTo>
                  <a:lnTo>
                    <a:pt x="133" y="7"/>
                  </a:lnTo>
                  <a:lnTo>
                    <a:pt x="134" y="7"/>
                  </a:lnTo>
                  <a:lnTo>
                    <a:pt x="134" y="7"/>
                  </a:lnTo>
                  <a:lnTo>
                    <a:pt x="134" y="7"/>
                  </a:lnTo>
                  <a:lnTo>
                    <a:pt x="134" y="7"/>
                  </a:lnTo>
                  <a:lnTo>
                    <a:pt x="134" y="7"/>
                  </a:lnTo>
                  <a:lnTo>
                    <a:pt x="134" y="7"/>
                  </a:lnTo>
                  <a:lnTo>
                    <a:pt x="134" y="7"/>
                  </a:lnTo>
                  <a:lnTo>
                    <a:pt x="134" y="7"/>
                  </a:lnTo>
                  <a:lnTo>
                    <a:pt x="134" y="7"/>
                  </a:lnTo>
                  <a:lnTo>
                    <a:pt x="134" y="7"/>
                  </a:lnTo>
                  <a:lnTo>
                    <a:pt x="134" y="7"/>
                  </a:lnTo>
                  <a:lnTo>
                    <a:pt x="134" y="7"/>
                  </a:lnTo>
                  <a:lnTo>
                    <a:pt x="134" y="7"/>
                  </a:lnTo>
                  <a:lnTo>
                    <a:pt x="135" y="7"/>
                  </a:lnTo>
                  <a:lnTo>
                    <a:pt x="135" y="7"/>
                  </a:lnTo>
                  <a:lnTo>
                    <a:pt x="135" y="7"/>
                  </a:lnTo>
                  <a:lnTo>
                    <a:pt x="135" y="7"/>
                  </a:lnTo>
                  <a:lnTo>
                    <a:pt x="135" y="7"/>
                  </a:lnTo>
                  <a:lnTo>
                    <a:pt x="135" y="7"/>
                  </a:lnTo>
                  <a:lnTo>
                    <a:pt x="135" y="6"/>
                  </a:lnTo>
                  <a:lnTo>
                    <a:pt x="135" y="6"/>
                  </a:lnTo>
                  <a:lnTo>
                    <a:pt x="135" y="6"/>
                  </a:lnTo>
                  <a:lnTo>
                    <a:pt x="135" y="6"/>
                  </a:lnTo>
                  <a:lnTo>
                    <a:pt x="135" y="6"/>
                  </a:lnTo>
                  <a:lnTo>
                    <a:pt x="135" y="6"/>
                  </a:lnTo>
                  <a:lnTo>
                    <a:pt x="135" y="6"/>
                  </a:lnTo>
                  <a:lnTo>
                    <a:pt x="136" y="6"/>
                  </a:lnTo>
                  <a:lnTo>
                    <a:pt x="136" y="6"/>
                  </a:lnTo>
                  <a:lnTo>
                    <a:pt x="136" y="6"/>
                  </a:lnTo>
                  <a:lnTo>
                    <a:pt x="136" y="6"/>
                  </a:lnTo>
                  <a:lnTo>
                    <a:pt x="136" y="6"/>
                  </a:lnTo>
                  <a:lnTo>
                    <a:pt x="136" y="6"/>
                  </a:lnTo>
                  <a:lnTo>
                    <a:pt x="136" y="6"/>
                  </a:lnTo>
                  <a:lnTo>
                    <a:pt x="136" y="6"/>
                  </a:lnTo>
                  <a:lnTo>
                    <a:pt x="136" y="6"/>
                  </a:lnTo>
                  <a:lnTo>
                    <a:pt x="136" y="6"/>
                  </a:lnTo>
                  <a:lnTo>
                    <a:pt x="136" y="6"/>
                  </a:lnTo>
                  <a:lnTo>
                    <a:pt x="136" y="6"/>
                  </a:lnTo>
                  <a:lnTo>
                    <a:pt x="136" y="6"/>
                  </a:lnTo>
                  <a:lnTo>
                    <a:pt x="136" y="6"/>
                  </a:lnTo>
                  <a:lnTo>
                    <a:pt x="137" y="6"/>
                  </a:lnTo>
                  <a:lnTo>
                    <a:pt x="137" y="6"/>
                  </a:lnTo>
                  <a:lnTo>
                    <a:pt x="137" y="6"/>
                  </a:lnTo>
                  <a:lnTo>
                    <a:pt x="137" y="6"/>
                  </a:lnTo>
                  <a:lnTo>
                    <a:pt x="137" y="6"/>
                  </a:lnTo>
                  <a:lnTo>
                    <a:pt x="137" y="6"/>
                  </a:lnTo>
                  <a:lnTo>
                    <a:pt x="137" y="6"/>
                  </a:lnTo>
                  <a:lnTo>
                    <a:pt x="137" y="6"/>
                  </a:lnTo>
                  <a:lnTo>
                    <a:pt x="137" y="6"/>
                  </a:lnTo>
                  <a:lnTo>
                    <a:pt x="137" y="6"/>
                  </a:lnTo>
                  <a:lnTo>
                    <a:pt x="137" y="6"/>
                  </a:lnTo>
                  <a:lnTo>
                    <a:pt x="137" y="6"/>
                  </a:lnTo>
                  <a:lnTo>
                    <a:pt x="137" y="6"/>
                  </a:lnTo>
                  <a:lnTo>
                    <a:pt x="138" y="6"/>
                  </a:lnTo>
                  <a:lnTo>
                    <a:pt x="138" y="6"/>
                  </a:lnTo>
                  <a:lnTo>
                    <a:pt x="138" y="6"/>
                  </a:lnTo>
                  <a:lnTo>
                    <a:pt x="138" y="6"/>
                  </a:lnTo>
                  <a:lnTo>
                    <a:pt x="138" y="6"/>
                  </a:lnTo>
                  <a:lnTo>
                    <a:pt x="138" y="6"/>
                  </a:lnTo>
                  <a:lnTo>
                    <a:pt x="138" y="6"/>
                  </a:lnTo>
                  <a:lnTo>
                    <a:pt x="138" y="6"/>
                  </a:lnTo>
                  <a:lnTo>
                    <a:pt x="138" y="6"/>
                  </a:lnTo>
                  <a:lnTo>
                    <a:pt x="138" y="6"/>
                  </a:lnTo>
                  <a:lnTo>
                    <a:pt x="138" y="6"/>
                  </a:lnTo>
                  <a:lnTo>
                    <a:pt x="138" y="6"/>
                  </a:lnTo>
                  <a:lnTo>
                    <a:pt x="138" y="6"/>
                  </a:lnTo>
                  <a:lnTo>
                    <a:pt x="139" y="6"/>
                  </a:lnTo>
                  <a:lnTo>
                    <a:pt x="139" y="6"/>
                  </a:lnTo>
                  <a:lnTo>
                    <a:pt x="139" y="6"/>
                  </a:lnTo>
                  <a:lnTo>
                    <a:pt x="139" y="6"/>
                  </a:lnTo>
                  <a:lnTo>
                    <a:pt x="139" y="6"/>
                  </a:lnTo>
                  <a:lnTo>
                    <a:pt x="139" y="5"/>
                  </a:lnTo>
                  <a:lnTo>
                    <a:pt x="139" y="5"/>
                  </a:lnTo>
                  <a:lnTo>
                    <a:pt x="139" y="5"/>
                  </a:lnTo>
                  <a:lnTo>
                    <a:pt x="139" y="5"/>
                  </a:lnTo>
                  <a:lnTo>
                    <a:pt x="139" y="5"/>
                  </a:lnTo>
                  <a:lnTo>
                    <a:pt x="139" y="5"/>
                  </a:lnTo>
                  <a:lnTo>
                    <a:pt x="139" y="5"/>
                  </a:lnTo>
                  <a:lnTo>
                    <a:pt x="139" y="5"/>
                  </a:lnTo>
                  <a:lnTo>
                    <a:pt x="140" y="5"/>
                  </a:lnTo>
                  <a:lnTo>
                    <a:pt x="140" y="5"/>
                  </a:lnTo>
                  <a:lnTo>
                    <a:pt x="140" y="5"/>
                  </a:lnTo>
                  <a:lnTo>
                    <a:pt x="140" y="5"/>
                  </a:lnTo>
                  <a:lnTo>
                    <a:pt x="140" y="5"/>
                  </a:lnTo>
                  <a:lnTo>
                    <a:pt x="140" y="5"/>
                  </a:lnTo>
                  <a:lnTo>
                    <a:pt x="140" y="5"/>
                  </a:lnTo>
                  <a:lnTo>
                    <a:pt x="140" y="5"/>
                  </a:lnTo>
                  <a:lnTo>
                    <a:pt x="140" y="5"/>
                  </a:lnTo>
                  <a:lnTo>
                    <a:pt x="140" y="5"/>
                  </a:lnTo>
                  <a:lnTo>
                    <a:pt x="140" y="5"/>
                  </a:lnTo>
                  <a:lnTo>
                    <a:pt x="140" y="5"/>
                  </a:lnTo>
                  <a:lnTo>
                    <a:pt x="140" y="5"/>
                  </a:lnTo>
                  <a:lnTo>
                    <a:pt x="141" y="5"/>
                  </a:lnTo>
                  <a:lnTo>
                    <a:pt x="141" y="5"/>
                  </a:lnTo>
                  <a:lnTo>
                    <a:pt x="141" y="5"/>
                  </a:lnTo>
                  <a:lnTo>
                    <a:pt x="141" y="5"/>
                  </a:lnTo>
                  <a:lnTo>
                    <a:pt x="141" y="5"/>
                  </a:lnTo>
                  <a:lnTo>
                    <a:pt x="141" y="5"/>
                  </a:lnTo>
                  <a:lnTo>
                    <a:pt x="141" y="5"/>
                  </a:lnTo>
                  <a:lnTo>
                    <a:pt x="141" y="5"/>
                  </a:lnTo>
                  <a:lnTo>
                    <a:pt x="141" y="5"/>
                  </a:lnTo>
                  <a:lnTo>
                    <a:pt x="141" y="5"/>
                  </a:lnTo>
                  <a:lnTo>
                    <a:pt x="141" y="5"/>
                  </a:lnTo>
                  <a:lnTo>
                    <a:pt x="141" y="5"/>
                  </a:lnTo>
                  <a:lnTo>
                    <a:pt x="141" y="5"/>
                  </a:lnTo>
                  <a:lnTo>
                    <a:pt x="141" y="5"/>
                  </a:lnTo>
                  <a:lnTo>
                    <a:pt x="142" y="5"/>
                  </a:lnTo>
                  <a:lnTo>
                    <a:pt x="142" y="5"/>
                  </a:lnTo>
                  <a:lnTo>
                    <a:pt x="142" y="5"/>
                  </a:lnTo>
                  <a:lnTo>
                    <a:pt x="142" y="5"/>
                  </a:lnTo>
                  <a:lnTo>
                    <a:pt x="142" y="5"/>
                  </a:lnTo>
                  <a:lnTo>
                    <a:pt x="142" y="5"/>
                  </a:lnTo>
                  <a:lnTo>
                    <a:pt x="142" y="5"/>
                  </a:lnTo>
                  <a:lnTo>
                    <a:pt x="142" y="5"/>
                  </a:lnTo>
                  <a:lnTo>
                    <a:pt x="142" y="5"/>
                  </a:lnTo>
                  <a:lnTo>
                    <a:pt x="142" y="5"/>
                  </a:lnTo>
                  <a:lnTo>
                    <a:pt x="142" y="5"/>
                  </a:lnTo>
                  <a:lnTo>
                    <a:pt x="142" y="5"/>
                  </a:lnTo>
                  <a:lnTo>
                    <a:pt x="142" y="5"/>
                  </a:lnTo>
                  <a:lnTo>
                    <a:pt x="143" y="5"/>
                  </a:lnTo>
                  <a:lnTo>
                    <a:pt x="143" y="5"/>
                  </a:lnTo>
                  <a:lnTo>
                    <a:pt x="143" y="5"/>
                  </a:lnTo>
                  <a:lnTo>
                    <a:pt x="143" y="4"/>
                  </a:lnTo>
                  <a:lnTo>
                    <a:pt x="143" y="4"/>
                  </a:lnTo>
                  <a:lnTo>
                    <a:pt x="143" y="4"/>
                  </a:lnTo>
                  <a:lnTo>
                    <a:pt x="143" y="4"/>
                  </a:lnTo>
                  <a:lnTo>
                    <a:pt x="143" y="4"/>
                  </a:lnTo>
                  <a:lnTo>
                    <a:pt x="143" y="4"/>
                  </a:lnTo>
                  <a:lnTo>
                    <a:pt x="143" y="4"/>
                  </a:lnTo>
                  <a:lnTo>
                    <a:pt x="143" y="4"/>
                  </a:lnTo>
                  <a:lnTo>
                    <a:pt x="143" y="4"/>
                  </a:lnTo>
                  <a:lnTo>
                    <a:pt x="143" y="4"/>
                  </a:lnTo>
                  <a:lnTo>
                    <a:pt x="144" y="4"/>
                  </a:lnTo>
                  <a:lnTo>
                    <a:pt x="144" y="4"/>
                  </a:lnTo>
                  <a:lnTo>
                    <a:pt x="144" y="4"/>
                  </a:lnTo>
                  <a:lnTo>
                    <a:pt x="144" y="4"/>
                  </a:lnTo>
                  <a:lnTo>
                    <a:pt x="144" y="4"/>
                  </a:lnTo>
                  <a:lnTo>
                    <a:pt x="144" y="4"/>
                  </a:lnTo>
                  <a:lnTo>
                    <a:pt x="144" y="4"/>
                  </a:lnTo>
                  <a:lnTo>
                    <a:pt x="144" y="4"/>
                  </a:lnTo>
                  <a:lnTo>
                    <a:pt x="144" y="4"/>
                  </a:lnTo>
                  <a:lnTo>
                    <a:pt x="144" y="4"/>
                  </a:lnTo>
                  <a:lnTo>
                    <a:pt x="144" y="4"/>
                  </a:lnTo>
                  <a:lnTo>
                    <a:pt x="144" y="4"/>
                  </a:lnTo>
                  <a:lnTo>
                    <a:pt x="144" y="4"/>
                  </a:lnTo>
                  <a:lnTo>
                    <a:pt x="145" y="4"/>
                  </a:lnTo>
                  <a:lnTo>
                    <a:pt x="145" y="4"/>
                  </a:lnTo>
                  <a:lnTo>
                    <a:pt x="145" y="4"/>
                  </a:lnTo>
                  <a:lnTo>
                    <a:pt x="145" y="4"/>
                  </a:lnTo>
                  <a:lnTo>
                    <a:pt x="145" y="4"/>
                  </a:lnTo>
                  <a:lnTo>
                    <a:pt x="145" y="4"/>
                  </a:lnTo>
                  <a:lnTo>
                    <a:pt x="145" y="4"/>
                  </a:lnTo>
                  <a:lnTo>
                    <a:pt x="145" y="4"/>
                  </a:lnTo>
                  <a:lnTo>
                    <a:pt x="145" y="4"/>
                  </a:lnTo>
                  <a:lnTo>
                    <a:pt x="145" y="4"/>
                  </a:lnTo>
                  <a:lnTo>
                    <a:pt x="145" y="4"/>
                  </a:lnTo>
                  <a:lnTo>
                    <a:pt x="145" y="4"/>
                  </a:lnTo>
                  <a:lnTo>
                    <a:pt x="145" y="4"/>
                  </a:lnTo>
                  <a:lnTo>
                    <a:pt x="145" y="4"/>
                  </a:lnTo>
                  <a:lnTo>
                    <a:pt x="146" y="4"/>
                  </a:lnTo>
                  <a:lnTo>
                    <a:pt x="146" y="4"/>
                  </a:lnTo>
                  <a:lnTo>
                    <a:pt x="146" y="4"/>
                  </a:lnTo>
                  <a:lnTo>
                    <a:pt x="146" y="4"/>
                  </a:lnTo>
                  <a:lnTo>
                    <a:pt x="146" y="4"/>
                  </a:lnTo>
                  <a:lnTo>
                    <a:pt x="146" y="4"/>
                  </a:lnTo>
                  <a:lnTo>
                    <a:pt x="146" y="4"/>
                  </a:lnTo>
                  <a:lnTo>
                    <a:pt x="146" y="4"/>
                  </a:lnTo>
                  <a:lnTo>
                    <a:pt x="146" y="4"/>
                  </a:lnTo>
                  <a:lnTo>
                    <a:pt x="146" y="4"/>
                  </a:lnTo>
                  <a:lnTo>
                    <a:pt x="146" y="4"/>
                  </a:lnTo>
                  <a:lnTo>
                    <a:pt x="146" y="4"/>
                  </a:lnTo>
                  <a:lnTo>
                    <a:pt x="146" y="4"/>
                  </a:lnTo>
                  <a:lnTo>
                    <a:pt x="147" y="4"/>
                  </a:lnTo>
                  <a:lnTo>
                    <a:pt x="147" y="4"/>
                  </a:lnTo>
                  <a:lnTo>
                    <a:pt x="147" y="4"/>
                  </a:lnTo>
                  <a:lnTo>
                    <a:pt x="147" y="4"/>
                  </a:lnTo>
                  <a:lnTo>
                    <a:pt x="147" y="4"/>
                  </a:lnTo>
                  <a:lnTo>
                    <a:pt x="147" y="4"/>
                  </a:lnTo>
                  <a:lnTo>
                    <a:pt x="147" y="4"/>
                  </a:lnTo>
                  <a:lnTo>
                    <a:pt x="147" y="4"/>
                  </a:lnTo>
                  <a:lnTo>
                    <a:pt x="147" y="4"/>
                  </a:lnTo>
                  <a:lnTo>
                    <a:pt x="147" y="4"/>
                  </a:lnTo>
                  <a:lnTo>
                    <a:pt x="147" y="4"/>
                  </a:lnTo>
                  <a:lnTo>
                    <a:pt x="147" y="4"/>
                  </a:lnTo>
                  <a:lnTo>
                    <a:pt x="147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9" y="4"/>
                  </a:lnTo>
                  <a:lnTo>
                    <a:pt x="149" y="4"/>
                  </a:lnTo>
                  <a:lnTo>
                    <a:pt x="149" y="4"/>
                  </a:lnTo>
                  <a:lnTo>
                    <a:pt x="149" y="4"/>
                  </a:lnTo>
                  <a:lnTo>
                    <a:pt x="149" y="4"/>
                  </a:lnTo>
                  <a:lnTo>
                    <a:pt x="149" y="4"/>
                  </a:lnTo>
                  <a:lnTo>
                    <a:pt x="149" y="4"/>
                  </a:lnTo>
                  <a:lnTo>
                    <a:pt x="149" y="4"/>
                  </a:lnTo>
                  <a:lnTo>
                    <a:pt x="149" y="4"/>
                  </a:lnTo>
                  <a:lnTo>
                    <a:pt x="149" y="4"/>
                  </a:lnTo>
                  <a:lnTo>
                    <a:pt x="149" y="4"/>
                  </a:lnTo>
                  <a:lnTo>
                    <a:pt x="149" y="4"/>
                  </a:lnTo>
                  <a:lnTo>
                    <a:pt x="149" y="4"/>
                  </a:lnTo>
                  <a:lnTo>
                    <a:pt x="149" y="4"/>
                  </a:lnTo>
                  <a:lnTo>
                    <a:pt x="150" y="4"/>
                  </a:lnTo>
                  <a:lnTo>
                    <a:pt x="150" y="4"/>
                  </a:lnTo>
                  <a:lnTo>
                    <a:pt x="150" y="4"/>
                  </a:lnTo>
                  <a:lnTo>
                    <a:pt x="150" y="4"/>
                  </a:lnTo>
                  <a:lnTo>
                    <a:pt x="150" y="4"/>
                  </a:lnTo>
                  <a:lnTo>
                    <a:pt x="150" y="4"/>
                  </a:lnTo>
                  <a:lnTo>
                    <a:pt x="150" y="4"/>
                  </a:lnTo>
                  <a:lnTo>
                    <a:pt x="150" y="4"/>
                  </a:lnTo>
                  <a:lnTo>
                    <a:pt x="150" y="4"/>
                  </a:lnTo>
                  <a:lnTo>
                    <a:pt x="150" y="4"/>
                  </a:lnTo>
                  <a:lnTo>
                    <a:pt x="150" y="4"/>
                  </a:lnTo>
                  <a:lnTo>
                    <a:pt x="150" y="4"/>
                  </a:lnTo>
                  <a:lnTo>
                    <a:pt x="150" y="4"/>
                  </a:lnTo>
                  <a:lnTo>
                    <a:pt x="151" y="4"/>
                  </a:lnTo>
                  <a:lnTo>
                    <a:pt x="151" y="4"/>
                  </a:lnTo>
                  <a:lnTo>
                    <a:pt x="151" y="4"/>
                  </a:lnTo>
                  <a:lnTo>
                    <a:pt x="151" y="4"/>
                  </a:lnTo>
                  <a:lnTo>
                    <a:pt x="151" y="4"/>
                  </a:lnTo>
                  <a:lnTo>
                    <a:pt x="151" y="4"/>
                  </a:lnTo>
                  <a:lnTo>
                    <a:pt x="151" y="4"/>
                  </a:lnTo>
                  <a:lnTo>
                    <a:pt x="151" y="4"/>
                  </a:lnTo>
                  <a:lnTo>
                    <a:pt x="151" y="4"/>
                  </a:lnTo>
                  <a:lnTo>
                    <a:pt x="151" y="4"/>
                  </a:lnTo>
                  <a:lnTo>
                    <a:pt x="151" y="4"/>
                  </a:lnTo>
                  <a:lnTo>
                    <a:pt x="151" y="4"/>
                  </a:lnTo>
                  <a:lnTo>
                    <a:pt x="151" y="4"/>
                  </a:lnTo>
                  <a:lnTo>
                    <a:pt x="152" y="4"/>
                  </a:lnTo>
                  <a:lnTo>
                    <a:pt x="152" y="4"/>
                  </a:lnTo>
                  <a:lnTo>
                    <a:pt x="152" y="4"/>
                  </a:lnTo>
                  <a:lnTo>
                    <a:pt x="152" y="4"/>
                  </a:lnTo>
                  <a:lnTo>
                    <a:pt x="152" y="4"/>
                  </a:lnTo>
                  <a:lnTo>
                    <a:pt x="152" y="4"/>
                  </a:lnTo>
                  <a:lnTo>
                    <a:pt x="152" y="4"/>
                  </a:lnTo>
                  <a:lnTo>
                    <a:pt x="152" y="4"/>
                  </a:lnTo>
                  <a:lnTo>
                    <a:pt x="152" y="4"/>
                  </a:lnTo>
                  <a:lnTo>
                    <a:pt x="152" y="4"/>
                  </a:lnTo>
                  <a:lnTo>
                    <a:pt x="152" y="4"/>
                  </a:lnTo>
                  <a:lnTo>
                    <a:pt x="152" y="4"/>
                  </a:lnTo>
                  <a:lnTo>
                    <a:pt x="152" y="4"/>
                  </a:lnTo>
                  <a:lnTo>
                    <a:pt x="153" y="4"/>
                  </a:lnTo>
                  <a:lnTo>
                    <a:pt x="153" y="4"/>
                  </a:lnTo>
                  <a:lnTo>
                    <a:pt x="153" y="4"/>
                  </a:lnTo>
                  <a:lnTo>
                    <a:pt x="153" y="4"/>
                  </a:lnTo>
                  <a:lnTo>
                    <a:pt x="153" y="4"/>
                  </a:lnTo>
                  <a:lnTo>
                    <a:pt x="153" y="4"/>
                  </a:lnTo>
                  <a:lnTo>
                    <a:pt x="153" y="4"/>
                  </a:lnTo>
                  <a:lnTo>
                    <a:pt x="153" y="4"/>
                  </a:lnTo>
                  <a:lnTo>
                    <a:pt x="153" y="4"/>
                  </a:lnTo>
                  <a:lnTo>
                    <a:pt x="153" y="4"/>
                  </a:lnTo>
                  <a:lnTo>
                    <a:pt x="153" y="4"/>
                  </a:lnTo>
                  <a:lnTo>
                    <a:pt x="153" y="4"/>
                  </a:lnTo>
                  <a:lnTo>
                    <a:pt x="153" y="4"/>
                  </a:lnTo>
                  <a:lnTo>
                    <a:pt x="153" y="4"/>
                  </a:lnTo>
                  <a:lnTo>
                    <a:pt x="154" y="4"/>
                  </a:lnTo>
                  <a:lnTo>
                    <a:pt x="154" y="4"/>
                  </a:lnTo>
                  <a:lnTo>
                    <a:pt x="154" y="4"/>
                  </a:lnTo>
                  <a:lnTo>
                    <a:pt x="154" y="4"/>
                  </a:lnTo>
                  <a:lnTo>
                    <a:pt x="154" y="4"/>
                  </a:lnTo>
                  <a:lnTo>
                    <a:pt x="154" y="4"/>
                  </a:lnTo>
                  <a:lnTo>
                    <a:pt x="154" y="4"/>
                  </a:lnTo>
                  <a:lnTo>
                    <a:pt x="154" y="4"/>
                  </a:lnTo>
                  <a:lnTo>
                    <a:pt x="154" y="4"/>
                  </a:lnTo>
                  <a:lnTo>
                    <a:pt x="154" y="4"/>
                  </a:lnTo>
                  <a:lnTo>
                    <a:pt x="154" y="4"/>
                  </a:lnTo>
                  <a:lnTo>
                    <a:pt x="154" y="4"/>
                  </a:lnTo>
                  <a:lnTo>
                    <a:pt x="154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6" y="4"/>
                  </a:lnTo>
                  <a:lnTo>
                    <a:pt x="156" y="4"/>
                  </a:lnTo>
                  <a:lnTo>
                    <a:pt x="156" y="4"/>
                  </a:lnTo>
                  <a:lnTo>
                    <a:pt x="156" y="4"/>
                  </a:lnTo>
                  <a:lnTo>
                    <a:pt x="156" y="4"/>
                  </a:lnTo>
                  <a:lnTo>
                    <a:pt x="156" y="4"/>
                  </a:lnTo>
                  <a:lnTo>
                    <a:pt x="156" y="4"/>
                  </a:lnTo>
                  <a:lnTo>
                    <a:pt x="156" y="4"/>
                  </a:lnTo>
                  <a:lnTo>
                    <a:pt x="156" y="4"/>
                  </a:lnTo>
                  <a:lnTo>
                    <a:pt x="156" y="4"/>
                  </a:lnTo>
                  <a:lnTo>
                    <a:pt x="156" y="4"/>
                  </a:lnTo>
                  <a:lnTo>
                    <a:pt x="156" y="4"/>
                  </a:lnTo>
                  <a:lnTo>
                    <a:pt x="156" y="4"/>
                  </a:lnTo>
                  <a:lnTo>
                    <a:pt x="157" y="4"/>
                  </a:lnTo>
                  <a:lnTo>
                    <a:pt x="157" y="4"/>
                  </a:lnTo>
                  <a:lnTo>
                    <a:pt x="157" y="4"/>
                  </a:lnTo>
                  <a:lnTo>
                    <a:pt x="157" y="4"/>
                  </a:lnTo>
                  <a:lnTo>
                    <a:pt x="157" y="4"/>
                  </a:lnTo>
                  <a:lnTo>
                    <a:pt x="157" y="4"/>
                  </a:lnTo>
                  <a:lnTo>
                    <a:pt x="157" y="4"/>
                  </a:lnTo>
                  <a:lnTo>
                    <a:pt x="157" y="4"/>
                  </a:lnTo>
                  <a:lnTo>
                    <a:pt x="157" y="4"/>
                  </a:lnTo>
                  <a:lnTo>
                    <a:pt x="157" y="4"/>
                  </a:lnTo>
                  <a:lnTo>
                    <a:pt x="157" y="4"/>
                  </a:lnTo>
                  <a:lnTo>
                    <a:pt x="157" y="4"/>
                  </a:lnTo>
                  <a:lnTo>
                    <a:pt x="157" y="4"/>
                  </a:lnTo>
                  <a:lnTo>
                    <a:pt x="158" y="4"/>
                  </a:lnTo>
                  <a:lnTo>
                    <a:pt x="158" y="4"/>
                  </a:lnTo>
                  <a:lnTo>
                    <a:pt x="158" y="4"/>
                  </a:lnTo>
                  <a:lnTo>
                    <a:pt x="158" y="5"/>
                  </a:lnTo>
                  <a:lnTo>
                    <a:pt x="158" y="5"/>
                  </a:lnTo>
                  <a:lnTo>
                    <a:pt x="158" y="5"/>
                  </a:lnTo>
                  <a:lnTo>
                    <a:pt x="158" y="5"/>
                  </a:lnTo>
                  <a:lnTo>
                    <a:pt x="158" y="5"/>
                  </a:lnTo>
                  <a:lnTo>
                    <a:pt x="158" y="5"/>
                  </a:lnTo>
                  <a:lnTo>
                    <a:pt x="158" y="5"/>
                  </a:lnTo>
                  <a:lnTo>
                    <a:pt x="158" y="5"/>
                  </a:lnTo>
                  <a:lnTo>
                    <a:pt x="158" y="5"/>
                  </a:lnTo>
                  <a:lnTo>
                    <a:pt x="158" y="5"/>
                  </a:lnTo>
                  <a:lnTo>
                    <a:pt x="158" y="5"/>
                  </a:lnTo>
                  <a:lnTo>
                    <a:pt x="159" y="5"/>
                  </a:lnTo>
                  <a:lnTo>
                    <a:pt x="159" y="5"/>
                  </a:lnTo>
                  <a:lnTo>
                    <a:pt x="159" y="5"/>
                  </a:lnTo>
                  <a:lnTo>
                    <a:pt x="159" y="5"/>
                  </a:lnTo>
                  <a:lnTo>
                    <a:pt x="159" y="5"/>
                  </a:lnTo>
                  <a:lnTo>
                    <a:pt x="159" y="5"/>
                  </a:lnTo>
                  <a:lnTo>
                    <a:pt x="159" y="5"/>
                  </a:lnTo>
                  <a:lnTo>
                    <a:pt x="159" y="5"/>
                  </a:lnTo>
                  <a:lnTo>
                    <a:pt x="159" y="5"/>
                  </a:lnTo>
                  <a:lnTo>
                    <a:pt x="159" y="5"/>
                  </a:lnTo>
                  <a:lnTo>
                    <a:pt x="159" y="5"/>
                  </a:lnTo>
                  <a:lnTo>
                    <a:pt x="159" y="5"/>
                  </a:lnTo>
                  <a:lnTo>
                    <a:pt x="159" y="5"/>
                  </a:lnTo>
                  <a:lnTo>
                    <a:pt x="160" y="5"/>
                  </a:lnTo>
                  <a:lnTo>
                    <a:pt x="160" y="5"/>
                  </a:lnTo>
                  <a:lnTo>
                    <a:pt x="160" y="5"/>
                  </a:lnTo>
                  <a:lnTo>
                    <a:pt x="160" y="5"/>
                  </a:lnTo>
                  <a:lnTo>
                    <a:pt x="160" y="5"/>
                  </a:lnTo>
                  <a:lnTo>
                    <a:pt x="160" y="5"/>
                  </a:lnTo>
                  <a:lnTo>
                    <a:pt x="160" y="5"/>
                  </a:lnTo>
                  <a:lnTo>
                    <a:pt x="160" y="5"/>
                  </a:lnTo>
                  <a:lnTo>
                    <a:pt x="160" y="5"/>
                  </a:lnTo>
                  <a:lnTo>
                    <a:pt x="160" y="5"/>
                  </a:lnTo>
                  <a:lnTo>
                    <a:pt x="160" y="5"/>
                  </a:lnTo>
                  <a:lnTo>
                    <a:pt x="160" y="5"/>
                  </a:lnTo>
                  <a:lnTo>
                    <a:pt x="160" y="5"/>
                  </a:lnTo>
                  <a:lnTo>
                    <a:pt x="161" y="5"/>
                  </a:lnTo>
                  <a:lnTo>
                    <a:pt x="161" y="5"/>
                  </a:lnTo>
                  <a:lnTo>
                    <a:pt x="161" y="5"/>
                  </a:lnTo>
                  <a:lnTo>
                    <a:pt x="161" y="5"/>
                  </a:lnTo>
                  <a:lnTo>
                    <a:pt x="161" y="5"/>
                  </a:lnTo>
                  <a:lnTo>
                    <a:pt x="161" y="5"/>
                  </a:lnTo>
                  <a:lnTo>
                    <a:pt x="161" y="5"/>
                  </a:lnTo>
                  <a:lnTo>
                    <a:pt x="161" y="5"/>
                  </a:lnTo>
                  <a:lnTo>
                    <a:pt x="161" y="5"/>
                  </a:lnTo>
                  <a:lnTo>
                    <a:pt x="161" y="5"/>
                  </a:lnTo>
                  <a:lnTo>
                    <a:pt x="161" y="5"/>
                  </a:lnTo>
                  <a:lnTo>
                    <a:pt x="161" y="5"/>
                  </a:lnTo>
                  <a:lnTo>
                    <a:pt x="161" y="5"/>
                  </a:lnTo>
                  <a:lnTo>
                    <a:pt x="162" y="5"/>
                  </a:lnTo>
                  <a:lnTo>
                    <a:pt x="162" y="5"/>
                  </a:lnTo>
                  <a:lnTo>
                    <a:pt x="162" y="5"/>
                  </a:lnTo>
                  <a:lnTo>
                    <a:pt x="162" y="5"/>
                  </a:lnTo>
                  <a:lnTo>
                    <a:pt x="162" y="5"/>
                  </a:lnTo>
                  <a:lnTo>
                    <a:pt x="162" y="5"/>
                  </a:lnTo>
                  <a:lnTo>
                    <a:pt x="162" y="5"/>
                  </a:lnTo>
                  <a:lnTo>
                    <a:pt x="162" y="5"/>
                  </a:lnTo>
                  <a:lnTo>
                    <a:pt x="162" y="5"/>
                  </a:lnTo>
                  <a:lnTo>
                    <a:pt x="162" y="5"/>
                  </a:lnTo>
                  <a:lnTo>
                    <a:pt x="162" y="5"/>
                  </a:lnTo>
                  <a:lnTo>
                    <a:pt x="162" y="5"/>
                  </a:lnTo>
                  <a:lnTo>
                    <a:pt x="162" y="5"/>
                  </a:lnTo>
                  <a:lnTo>
                    <a:pt x="162" y="5"/>
                  </a:lnTo>
                  <a:lnTo>
                    <a:pt x="163" y="5"/>
                  </a:lnTo>
                  <a:lnTo>
                    <a:pt x="163" y="5"/>
                  </a:lnTo>
                  <a:lnTo>
                    <a:pt x="163" y="5"/>
                  </a:lnTo>
                  <a:lnTo>
                    <a:pt x="163" y="5"/>
                  </a:lnTo>
                  <a:lnTo>
                    <a:pt x="163" y="5"/>
                  </a:lnTo>
                  <a:lnTo>
                    <a:pt x="163" y="5"/>
                  </a:lnTo>
                  <a:lnTo>
                    <a:pt x="163" y="5"/>
                  </a:lnTo>
                  <a:lnTo>
                    <a:pt x="163" y="5"/>
                  </a:lnTo>
                  <a:lnTo>
                    <a:pt x="163" y="5"/>
                  </a:lnTo>
                  <a:lnTo>
                    <a:pt x="163" y="5"/>
                  </a:lnTo>
                  <a:lnTo>
                    <a:pt x="163" y="5"/>
                  </a:lnTo>
                  <a:lnTo>
                    <a:pt x="163" y="5"/>
                  </a:lnTo>
                  <a:lnTo>
                    <a:pt x="163" y="5"/>
                  </a:lnTo>
                  <a:lnTo>
                    <a:pt x="164" y="5"/>
                  </a:lnTo>
                  <a:lnTo>
                    <a:pt x="164" y="5"/>
                  </a:lnTo>
                  <a:lnTo>
                    <a:pt x="164" y="5"/>
                  </a:lnTo>
                  <a:lnTo>
                    <a:pt x="164" y="5"/>
                  </a:lnTo>
                  <a:lnTo>
                    <a:pt x="164" y="5"/>
                  </a:lnTo>
                  <a:lnTo>
                    <a:pt x="164" y="4"/>
                  </a:lnTo>
                  <a:lnTo>
                    <a:pt x="164" y="4"/>
                  </a:lnTo>
                  <a:lnTo>
                    <a:pt x="164" y="4"/>
                  </a:lnTo>
                  <a:lnTo>
                    <a:pt x="164" y="4"/>
                  </a:lnTo>
                  <a:lnTo>
                    <a:pt x="164" y="4"/>
                  </a:lnTo>
                  <a:lnTo>
                    <a:pt x="164" y="4"/>
                  </a:lnTo>
                  <a:lnTo>
                    <a:pt x="164" y="4"/>
                  </a:lnTo>
                  <a:lnTo>
                    <a:pt x="164" y="4"/>
                  </a:lnTo>
                  <a:lnTo>
                    <a:pt x="165" y="4"/>
                  </a:lnTo>
                  <a:lnTo>
                    <a:pt x="165" y="4"/>
                  </a:lnTo>
                  <a:lnTo>
                    <a:pt x="165" y="4"/>
                  </a:lnTo>
                  <a:lnTo>
                    <a:pt x="165" y="4"/>
                  </a:lnTo>
                  <a:lnTo>
                    <a:pt x="165" y="4"/>
                  </a:lnTo>
                  <a:lnTo>
                    <a:pt x="165" y="4"/>
                  </a:lnTo>
                  <a:lnTo>
                    <a:pt x="165" y="4"/>
                  </a:lnTo>
                  <a:lnTo>
                    <a:pt x="165" y="4"/>
                  </a:lnTo>
                  <a:lnTo>
                    <a:pt x="165" y="4"/>
                  </a:lnTo>
                  <a:lnTo>
                    <a:pt x="165" y="4"/>
                  </a:lnTo>
                  <a:lnTo>
                    <a:pt x="165" y="4"/>
                  </a:lnTo>
                  <a:lnTo>
                    <a:pt x="165" y="4"/>
                  </a:lnTo>
                  <a:lnTo>
                    <a:pt x="165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7" y="4"/>
                  </a:lnTo>
                  <a:lnTo>
                    <a:pt x="167" y="4"/>
                  </a:lnTo>
                  <a:lnTo>
                    <a:pt x="167" y="4"/>
                  </a:lnTo>
                  <a:lnTo>
                    <a:pt x="167" y="4"/>
                  </a:lnTo>
                  <a:lnTo>
                    <a:pt x="167" y="4"/>
                  </a:lnTo>
                  <a:lnTo>
                    <a:pt x="167" y="4"/>
                  </a:lnTo>
                  <a:lnTo>
                    <a:pt x="167" y="4"/>
                  </a:lnTo>
                  <a:lnTo>
                    <a:pt x="167" y="4"/>
                  </a:lnTo>
                  <a:lnTo>
                    <a:pt x="167" y="4"/>
                  </a:lnTo>
                  <a:lnTo>
                    <a:pt x="167" y="4"/>
                  </a:lnTo>
                  <a:lnTo>
                    <a:pt x="167" y="4"/>
                  </a:lnTo>
                  <a:lnTo>
                    <a:pt x="167" y="4"/>
                  </a:lnTo>
                  <a:lnTo>
                    <a:pt x="167" y="4"/>
                  </a:lnTo>
                  <a:lnTo>
                    <a:pt x="168" y="4"/>
                  </a:lnTo>
                  <a:lnTo>
                    <a:pt x="168" y="4"/>
                  </a:lnTo>
                  <a:lnTo>
                    <a:pt x="168" y="4"/>
                  </a:lnTo>
                  <a:lnTo>
                    <a:pt x="168" y="4"/>
                  </a:lnTo>
                  <a:lnTo>
                    <a:pt x="168" y="4"/>
                  </a:lnTo>
                  <a:lnTo>
                    <a:pt x="168" y="4"/>
                  </a:lnTo>
                  <a:lnTo>
                    <a:pt x="168" y="4"/>
                  </a:lnTo>
                  <a:lnTo>
                    <a:pt x="168" y="4"/>
                  </a:lnTo>
                  <a:lnTo>
                    <a:pt x="168" y="4"/>
                  </a:lnTo>
                  <a:lnTo>
                    <a:pt x="168" y="4"/>
                  </a:lnTo>
                  <a:lnTo>
                    <a:pt x="168" y="4"/>
                  </a:lnTo>
                  <a:lnTo>
                    <a:pt x="168" y="4"/>
                  </a:lnTo>
                  <a:lnTo>
                    <a:pt x="168" y="4"/>
                  </a:lnTo>
                  <a:lnTo>
                    <a:pt x="169" y="4"/>
                  </a:lnTo>
                  <a:lnTo>
                    <a:pt x="169" y="4"/>
                  </a:lnTo>
                  <a:lnTo>
                    <a:pt x="169" y="4"/>
                  </a:lnTo>
                  <a:lnTo>
                    <a:pt x="169" y="4"/>
                  </a:lnTo>
                  <a:lnTo>
                    <a:pt x="169" y="4"/>
                  </a:lnTo>
                  <a:lnTo>
                    <a:pt x="169" y="4"/>
                  </a:lnTo>
                  <a:lnTo>
                    <a:pt x="169" y="4"/>
                  </a:lnTo>
                  <a:lnTo>
                    <a:pt x="169" y="4"/>
                  </a:lnTo>
                  <a:lnTo>
                    <a:pt x="169" y="4"/>
                  </a:lnTo>
                  <a:lnTo>
                    <a:pt x="169" y="4"/>
                  </a:lnTo>
                  <a:lnTo>
                    <a:pt x="169" y="4"/>
                  </a:lnTo>
                  <a:lnTo>
                    <a:pt x="169" y="4"/>
                  </a:lnTo>
                  <a:lnTo>
                    <a:pt x="169" y="4"/>
                  </a:lnTo>
                  <a:lnTo>
                    <a:pt x="170" y="4"/>
                  </a:lnTo>
                  <a:lnTo>
                    <a:pt x="170" y="4"/>
                  </a:lnTo>
                  <a:lnTo>
                    <a:pt x="170" y="4"/>
                  </a:lnTo>
                  <a:lnTo>
                    <a:pt x="170" y="4"/>
                  </a:lnTo>
                  <a:lnTo>
                    <a:pt x="170" y="4"/>
                  </a:lnTo>
                  <a:lnTo>
                    <a:pt x="170" y="4"/>
                  </a:lnTo>
                  <a:lnTo>
                    <a:pt x="170" y="4"/>
                  </a:lnTo>
                  <a:lnTo>
                    <a:pt x="170" y="4"/>
                  </a:lnTo>
                  <a:lnTo>
                    <a:pt x="170" y="4"/>
                  </a:lnTo>
                  <a:lnTo>
                    <a:pt x="170" y="4"/>
                  </a:lnTo>
                  <a:lnTo>
                    <a:pt x="170" y="4"/>
                  </a:lnTo>
                  <a:lnTo>
                    <a:pt x="170" y="4"/>
                  </a:lnTo>
                  <a:lnTo>
                    <a:pt x="170" y="4"/>
                  </a:lnTo>
                  <a:lnTo>
                    <a:pt x="170" y="4"/>
                  </a:lnTo>
                  <a:lnTo>
                    <a:pt x="171" y="4"/>
                  </a:lnTo>
                  <a:lnTo>
                    <a:pt x="171" y="4"/>
                  </a:lnTo>
                  <a:lnTo>
                    <a:pt x="171" y="4"/>
                  </a:lnTo>
                  <a:lnTo>
                    <a:pt x="171" y="4"/>
                  </a:lnTo>
                  <a:lnTo>
                    <a:pt x="171" y="4"/>
                  </a:lnTo>
                  <a:lnTo>
                    <a:pt x="171" y="4"/>
                  </a:lnTo>
                  <a:lnTo>
                    <a:pt x="171" y="4"/>
                  </a:lnTo>
                  <a:lnTo>
                    <a:pt x="171" y="4"/>
                  </a:lnTo>
                  <a:lnTo>
                    <a:pt x="171" y="4"/>
                  </a:lnTo>
                  <a:lnTo>
                    <a:pt x="171" y="4"/>
                  </a:lnTo>
                  <a:lnTo>
                    <a:pt x="171" y="4"/>
                  </a:lnTo>
                  <a:lnTo>
                    <a:pt x="171" y="4"/>
                  </a:lnTo>
                  <a:lnTo>
                    <a:pt x="171" y="4"/>
                  </a:lnTo>
                  <a:lnTo>
                    <a:pt x="172" y="4"/>
                  </a:lnTo>
                  <a:lnTo>
                    <a:pt x="172" y="4"/>
                  </a:lnTo>
                  <a:lnTo>
                    <a:pt x="172" y="4"/>
                  </a:lnTo>
                  <a:lnTo>
                    <a:pt x="172" y="4"/>
                  </a:lnTo>
                  <a:lnTo>
                    <a:pt x="172" y="4"/>
                  </a:lnTo>
                  <a:lnTo>
                    <a:pt x="172" y="4"/>
                  </a:lnTo>
                  <a:lnTo>
                    <a:pt x="172" y="4"/>
                  </a:lnTo>
                  <a:lnTo>
                    <a:pt x="172" y="4"/>
                  </a:lnTo>
                  <a:lnTo>
                    <a:pt x="172" y="4"/>
                  </a:lnTo>
                  <a:lnTo>
                    <a:pt x="172" y="4"/>
                  </a:lnTo>
                  <a:lnTo>
                    <a:pt x="172" y="4"/>
                  </a:lnTo>
                  <a:lnTo>
                    <a:pt x="172" y="4"/>
                  </a:lnTo>
                  <a:lnTo>
                    <a:pt x="172" y="4"/>
                  </a:lnTo>
                  <a:lnTo>
                    <a:pt x="173" y="4"/>
                  </a:lnTo>
                  <a:lnTo>
                    <a:pt x="173" y="4"/>
                  </a:lnTo>
                  <a:lnTo>
                    <a:pt x="173" y="4"/>
                  </a:lnTo>
                  <a:lnTo>
                    <a:pt x="173" y="4"/>
                  </a:lnTo>
                  <a:lnTo>
                    <a:pt x="173" y="4"/>
                  </a:lnTo>
                  <a:lnTo>
                    <a:pt x="173" y="4"/>
                  </a:lnTo>
                  <a:lnTo>
                    <a:pt x="173" y="4"/>
                  </a:lnTo>
                  <a:lnTo>
                    <a:pt x="173" y="4"/>
                  </a:lnTo>
                  <a:lnTo>
                    <a:pt x="173" y="4"/>
                  </a:lnTo>
                  <a:lnTo>
                    <a:pt x="173" y="4"/>
                  </a:lnTo>
                  <a:lnTo>
                    <a:pt x="173" y="4"/>
                  </a:lnTo>
                  <a:lnTo>
                    <a:pt x="173" y="4"/>
                  </a:lnTo>
                  <a:lnTo>
                    <a:pt x="173" y="4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75" y="4"/>
                  </a:lnTo>
                  <a:lnTo>
                    <a:pt x="175" y="4"/>
                  </a:lnTo>
                  <a:lnTo>
                    <a:pt x="175" y="4"/>
                  </a:lnTo>
                  <a:lnTo>
                    <a:pt x="175" y="4"/>
                  </a:lnTo>
                  <a:lnTo>
                    <a:pt x="175" y="4"/>
                  </a:lnTo>
                  <a:lnTo>
                    <a:pt x="175" y="4"/>
                  </a:lnTo>
                  <a:lnTo>
                    <a:pt x="175" y="4"/>
                  </a:lnTo>
                  <a:lnTo>
                    <a:pt x="175" y="4"/>
                  </a:lnTo>
                  <a:lnTo>
                    <a:pt x="175" y="4"/>
                  </a:lnTo>
                  <a:lnTo>
                    <a:pt x="175" y="4"/>
                  </a:lnTo>
                  <a:lnTo>
                    <a:pt x="175" y="4"/>
                  </a:lnTo>
                  <a:lnTo>
                    <a:pt x="175" y="4"/>
                  </a:lnTo>
                  <a:lnTo>
                    <a:pt x="175" y="4"/>
                  </a:lnTo>
                  <a:lnTo>
                    <a:pt x="175" y="4"/>
                  </a:lnTo>
                  <a:lnTo>
                    <a:pt x="176" y="4"/>
                  </a:lnTo>
                  <a:lnTo>
                    <a:pt x="176" y="4"/>
                  </a:lnTo>
                  <a:lnTo>
                    <a:pt x="176" y="4"/>
                  </a:lnTo>
                  <a:lnTo>
                    <a:pt x="176" y="4"/>
                  </a:lnTo>
                  <a:lnTo>
                    <a:pt x="176" y="4"/>
                  </a:lnTo>
                  <a:lnTo>
                    <a:pt x="176" y="4"/>
                  </a:lnTo>
                  <a:lnTo>
                    <a:pt x="176" y="4"/>
                  </a:lnTo>
                  <a:lnTo>
                    <a:pt x="176" y="4"/>
                  </a:lnTo>
                  <a:lnTo>
                    <a:pt x="176" y="4"/>
                  </a:lnTo>
                  <a:lnTo>
                    <a:pt x="176" y="4"/>
                  </a:lnTo>
                  <a:lnTo>
                    <a:pt x="176" y="4"/>
                  </a:lnTo>
                  <a:lnTo>
                    <a:pt x="176" y="4"/>
                  </a:lnTo>
                  <a:lnTo>
                    <a:pt x="176" y="4"/>
                  </a:lnTo>
                  <a:lnTo>
                    <a:pt x="177" y="4"/>
                  </a:lnTo>
                  <a:lnTo>
                    <a:pt x="177" y="4"/>
                  </a:lnTo>
                  <a:lnTo>
                    <a:pt x="177" y="4"/>
                  </a:lnTo>
                  <a:lnTo>
                    <a:pt x="177" y="4"/>
                  </a:lnTo>
                  <a:lnTo>
                    <a:pt x="177" y="4"/>
                  </a:lnTo>
                  <a:lnTo>
                    <a:pt x="177" y="4"/>
                  </a:lnTo>
                  <a:lnTo>
                    <a:pt x="177" y="4"/>
                  </a:lnTo>
                  <a:lnTo>
                    <a:pt x="177" y="4"/>
                  </a:lnTo>
                  <a:lnTo>
                    <a:pt x="177" y="4"/>
                  </a:lnTo>
                  <a:lnTo>
                    <a:pt x="177" y="4"/>
                  </a:lnTo>
                  <a:lnTo>
                    <a:pt x="177" y="4"/>
                  </a:lnTo>
                  <a:lnTo>
                    <a:pt x="177" y="4"/>
                  </a:lnTo>
                  <a:lnTo>
                    <a:pt x="177" y="4"/>
                  </a:lnTo>
                  <a:lnTo>
                    <a:pt x="178" y="4"/>
                  </a:lnTo>
                  <a:lnTo>
                    <a:pt x="178" y="4"/>
                  </a:lnTo>
                  <a:lnTo>
                    <a:pt x="178" y="4"/>
                  </a:lnTo>
                  <a:lnTo>
                    <a:pt x="178" y="4"/>
                  </a:lnTo>
                  <a:lnTo>
                    <a:pt x="178" y="4"/>
                  </a:lnTo>
                  <a:lnTo>
                    <a:pt x="178" y="4"/>
                  </a:lnTo>
                  <a:lnTo>
                    <a:pt x="178" y="4"/>
                  </a:lnTo>
                  <a:lnTo>
                    <a:pt x="178" y="4"/>
                  </a:lnTo>
                  <a:lnTo>
                    <a:pt x="178" y="4"/>
                  </a:lnTo>
                  <a:lnTo>
                    <a:pt x="178" y="4"/>
                  </a:lnTo>
                  <a:lnTo>
                    <a:pt x="178" y="4"/>
                  </a:lnTo>
                  <a:lnTo>
                    <a:pt x="178" y="4"/>
                  </a:lnTo>
                  <a:lnTo>
                    <a:pt x="178" y="4"/>
                  </a:lnTo>
                  <a:lnTo>
                    <a:pt x="179" y="4"/>
                  </a:lnTo>
                  <a:lnTo>
                    <a:pt x="179" y="4"/>
                  </a:lnTo>
                  <a:lnTo>
                    <a:pt x="179" y="4"/>
                  </a:lnTo>
                  <a:lnTo>
                    <a:pt x="179" y="4"/>
                  </a:lnTo>
                  <a:lnTo>
                    <a:pt x="179" y="4"/>
                  </a:lnTo>
                  <a:lnTo>
                    <a:pt x="179" y="4"/>
                  </a:lnTo>
                  <a:lnTo>
                    <a:pt x="179" y="4"/>
                  </a:lnTo>
                  <a:lnTo>
                    <a:pt x="179" y="4"/>
                  </a:lnTo>
                  <a:lnTo>
                    <a:pt x="179" y="4"/>
                  </a:lnTo>
                  <a:lnTo>
                    <a:pt x="179" y="4"/>
                  </a:lnTo>
                  <a:lnTo>
                    <a:pt x="179" y="4"/>
                  </a:lnTo>
                  <a:lnTo>
                    <a:pt x="179" y="4"/>
                  </a:lnTo>
                  <a:lnTo>
                    <a:pt x="179" y="4"/>
                  </a:lnTo>
                  <a:lnTo>
                    <a:pt x="179" y="4"/>
                  </a:lnTo>
                  <a:lnTo>
                    <a:pt x="180" y="4"/>
                  </a:lnTo>
                  <a:lnTo>
                    <a:pt x="180" y="4"/>
                  </a:lnTo>
                  <a:lnTo>
                    <a:pt x="180" y="4"/>
                  </a:lnTo>
                  <a:lnTo>
                    <a:pt x="180" y="4"/>
                  </a:lnTo>
                  <a:lnTo>
                    <a:pt x="180" y="3"/>
                  </a:lnTo>
                  <a:lnTo>
                    <a:pt x="180" y="3"/>
                  </a:lnTo>
                  <a:lnTo>
                    <a:pt x="180" y="3"/>
                  </a:lnTo>
                  <a:lnTo>
                    <a:pt x="180" y="3"/>
                  </a:lnTo>
                  <a:lnTo>
                    <a:pt x="180" y="3"/>
                  </a:lnTo>
                  <a:lnTo>
                    <a:pt x="180" y="3"/>
                  </a:lnTo>
                  <a:lnTo>
                    <a:pt x="180" y="3"/>
                  </a:lnTo>
                  <a:lnTo>
                    <a:pt x="180" y="3"/>
                  </a:lnTo>
                  <a:lnTo>
                    <a:pt x="180" y="3"/>
                  </a:lnTo>
                  <a:lnTo>
                    <a:pt x="181" y="3"/>
                  </a:lnTo>
                  <a:lnTo>
                    <a:pt x="181" y="3"/>
                  </a:lnTo>
                  <a:lnTo>
                    <a:pt x="181" y="3"/>
                  </a:lnTo>
                  <a:lnTo>
                    <a:pt x="181" y="3"/>
                  </a:lnTo>
                  <a:lnTo>
                    <a:pt x="181" y="3"/>
                  </a:lnTo>
                  <a:lnTo>
                    <a:pt x="181" y="3"/>
                  </a:lnTo>
                  <a:lnTo>
                    <a:pt x="181" y="3"/>
                  </a:lnTo>
                  <a:lnTo>
                    <a:pt x="181" y="3"/>
                  </a:lnTo>
                  <a:lnTo>
                    <a:pt x="181" y="3"/>
                  </a:lnTo>
                  <a:lnTo>
                    <a:pt x="181" y="3"/>
                  </a:lnTo>
                  <a:lnTo>
                    <a:pt x="181" y="3"/>
                  </a:lnTo>
                  <a:lnTo>
                    <a:pt x="181" y="3"/>
                  </a:lnTo>
                  <a:lnTo>
                    <a:pt x="181" y="3"/>
                  </a:lnTo>
                  <a:lnTo>
                    <a:pt x="182" y="3"/>
                  </a:lnTo>
                  <a:lnTo>
                    <a:pt x="182" y="3"/>
                  </a:lnTo>
                  <a:lnTo>
                    <a:pt x="182" y="3"/>
                  </a:lnTo>
                  <a:lnTo>
                    <a:pt x="182" y="2"/>
                  </a:lnTo>
                  <a:lnTo>
                    <a:pt x="182" y="2"/>
                  </a:lnTo>
                  <a:lnTo>
                    <a:pt x="182" y="2"/>
                  </a:lnTo>
                  <a:lnTo>
                    <a:pt x="182" y="2"/>
                  </a:lnTo>
                  <a:lnTo>
                    <a:pt x="182" y="2"/>
                  </a:lnTo>
                  <a:lnTo>
                    <a:pt x="182" y="2"/>
                  </a:lnTo>
                  <a:lnTo>
                    <a:pt x="182" y="2"/>
                  </a:lnTo>
                  <a:lnTo>
                    <a:pt x="182" y="2"/>
                  </a:lnTo>
                  <a:lnTo>
                    <a:pt x="182" y="2"/>
                  </a:lnTo>
                  <a:lnTo>
                    <a:pt x="182" y="2"/>
                  </a:lnTo>
                  <a:lnTo>
                    <a:pt x="183" y="2"/>
                  </a:lnTo>
                  <a:lnTo>
                    <a:pt x="183" y="2"/>
                  </a:lnTo>
                  <a:lnTo>
                    <a:pt x="183" y="2"/>
                  </a:lnTo>
                  <a:lnTo>
                    <a:pt x="183" y="2"/>
                  </a:lnTo>
                  <a:lnTo>
                    <a:pt x="183" y="2"/>
                  </a:lnTo>
                  <a:lnTo>
                    <a:pt x="183" y="2"/>
                  </a:lnTo>
                  <a:lnTo>
                    <a:pt x="183" y="2"/>
                  </a:lnTo>
                  <a:lnTo>
                    <a:pt x="183" y="2"/>
                  </a:lnTo>
                  <a:lnTo>
                    <a:pt x="183" y="2"/>
                  </a:lnTo>
                  <a:lnTo>
                    <a:pt x="183" y="2"/>
                  </a:lnTo>
                  <a:lnTo>
                    <a:pt x="183" y="2"/>
                  </a:lnTo>
                  <a:lnTo>
                    <a:pt x="183" y="2"/>
                  </a:lnTo>
                  <a:lnTo>
                    <a:pt x="183" y="2"/>
                  </a:lnTo>
                  <a:lnTo>
                    <a:pt x="183" y="2"/>
                  </a:lnTo>
                  <a:lnTo>
                    <a:pt x="184" y="2"/>
                  </a:lnTo>
                  <a:lnTo>
                    <a:pt x="184" y="2"/>
                  </a:lnTo>
                  <a:lnTo>
                    <a:pt x="184" y="2"/>
                  </a:lnTo>
                  <a:lnTo>
                    <a:pt x="184" y="2"/>
                  </a:lnTo>
                  <a:lnTo>
                    <a:pt x="184" y="2"/>
                  </a:lnTo>
                  <a:lnTo>
                    <a:pt x="184" y="2"/>
                  </a:lnTo>
                  <a:lnTo>
                    <a:pt x="184" y="2"/>
                  </a:lnTo>
                  <a:lnTo>
                    <a:pt x="184" y="2"/>
                  </a:lnTo>
                  <a:lnTo>
                    <a:pt x="184" y="2"/>
                  </a:lnTo>
                  <a:lnTo>
                    <a:pt x="184" y="2"/>
                  </a:lnTo>
                  <a:lnTo>
                    <a:pt x="184" y="2"/>
                  </a:lnTo>
                  <a:lnTo>
                    <a:pt x="184" y="2"/>
                  </a:lnTo>
                  <a:lnTo>
                    <a:pt x="184" y="2"/>
                  </a:lnTo>
                  <a:lnTo>
                    <a:pt x="185" y="2"/>
                  </a:lnTo>
                  <a:lnTo>
                    <a:pt x="185" y="2"/>
                  </a:lnTo>
                  <a:lnTo>
                    <a:pt x="185" y="2"/>
                  </a:lnTo>
                  <a:lnTo>
                    <a:pt x="185" y="2"/>
                  </a:lnTo>
                  <a:lnTo>
                    <a:pt x="185" y="2"/>
                  </a:lnTo>
                  <a:lnTo>
                    <a:pt x="185" y="2"/>
                  </a:lnTo>
                  <a:lnTo>
                    <a:pt x="185" y="2"/>
                  </a:lnTo>
                  <a:lnTo>
                    <a:pt x="185" y="2"/>
                  </a:lnTo>
                  <a:lnTo>
                    <a:pt x="185" y="2"/>
                  </a:lnTo>
                  <a:lnTo>
                    <a:pt x="185" y="2"/>
                  </a:lnTo>
                  <a:lnTo>
                    <a:pt x="185" y="2"/>
                  </a:lnTo>
                  <a:lnTo>
                    <a:pt x="185" y="2"/>
                  </a:lnTo>
                  <a:lnTo>
                    <a:pt x="185" y="2"/>
                  </a:lnTo>
                  <a:lnTo>
                    <a:pt x="186" y="2"/>
                  </a:lnTo>
                  <a:lnTo>
                    <a:pt x="186" y="2"/>
                  </a:lnTo>
                  <a:lnTo>
                    <a:pt x="186" y="2"/>
                  </a:lnTo>
                  <a:lnTo>
                    <a:pt x="186" y="2"/>
                  </a:lnTo>
                  <a:lnTo>
                    <a:pt x="186" y="2"/>
                  </a:lnTo>
                  <a:lnTo>
                    <a:pt x="186" y="2"/>
                  </a:lnTo>
                  <a:lnTo>
                    <a:pt x="186" y="2"/>
                  </a:lnTo>
                  <a:lnTo>
                    <a:pt x="186" y="2"/>
                  </a:lnTo>
                  <a:lnTo>
                    <a:pt x="186" y="2"/>
                  </a:lnTo>
                  <a:lnTo>
                    <a:pt x="186" y="2"/>
                  </a:lnTo>
                  <a:lnTo>
                    <a:pt x="186" y="2"/>
                  </a:lnTo>
                  <a:lnTo>
                    <a:pt x="186" y="2"/>
                  </a:lnTo>
                  <a:lnTo>
                    <a:pt x="186" y="2"/>
                  </a:lnTo>
                  <a:lnTo>
                    <a:pt x="187" y="2"/>
                  </a:lnTo>
                  <a:lnTo>
                    <a:pt x="187" y="2"/>
                  </a:lnTo>
                  <a:lnTo>
                    <a:pt x="187" y="2"/>
                  </a:lnTo>
                  <a:lnTo>
                    <a:pt x="187" y="2"/>
                  </a:lnTo>
                  <a:lnTo>
                    <a:pt x="187" y="2"/>
                  </a:lnTo>
                  <a:lnTo>
                    <a:pt x="187" y="2"/>
                  </a:lnTo>
                  <a:lnTo>
                    <a:pt x="187" y="2"/>
                  </a:lnTo>
                  <a:lnTo>
                    <a:pt x="187" y="2"/>
                  </a:lnTo>
                  <a:lnTo>
                    <a:pt x="187" y="2"/>
                  </a:lnTo>
                  <a:lnTo>
                    <a:pt x="187" y="2"/>
                  </a:lnTo>
                  <a:lnTo>
                    <a:pt x="187" y="2"/>
                  </a:lnTo>
                  <a:lnTo>
                    <a:pt x="187" y="2"/>
                  </a:lnTo>
                  <a:lnTo>
                    <a:pt x="187" y="2"/>
                  </a:lnTo>
                  <a:lnTo>
                    <a:pt x="187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89" y="1"/>
                  </a:lnTo>
                  <a:lnTo>
                    <a:pt x="189" y="1"/>
                  </a:lnTo>
                  <a:lnTo>
                    <a:pt x="189" y="1"/>
                  </a:lnTo>
                  <a:lnTo>
                    <a:pt x="189" y="1"/>
                  </a:lnTo>
                  <a:lnTo>
                    <a:pt x="189" y="1"/>
                  </a:lnTo>
                  <a:lnTo>
                    <a:pt x="189" y="1"/>
                  </a:lnTo>
                  <a:lnTo>
                    <a:pt x="189" y="1"/>
                  </a:lnTo>
                  <a:lnTo>
                    <a:pt x="189" y="1"/>
                  </a:lnTo>
                  <a:lnTo>
                    <a:pt x="189" y="1"/>
                  </a:lnTo>
                  <a:lnTo>
                    <a:pt x="189" y="1"/>
                  </a:lnTo>
                  <a:lnTo>
                    <a:pt x="189" y="1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91" y="1"/>
                  </a:lnTo>
                  <a:lnTo>
                    <a:pt x="191" y="1"/>
                  </a:lnTo>
                  <a:lnTo>
                    <a:pt x="191" y="1"/>
                  </a:lnTo>
                  <a:lnTo>
                    <a:pt x="191" y="1"/>
                  </a:lnTo>
                  <a:lnTo>
                    <a:pt x="191" y="1"/>
                  </a:lnTo>
                  <a:lnTo>
                    <a:pt x="191" y="1"/>
                  </a:lnTo>
                  <a:lnTo>
                    <a:pt x="191" y="1"/>
                  </a:lnTo>
                  <a:lnTo>
                    <a:pt x="191" y="1"/>
                  </a:lnTo>
                  <a:lnTo>
                    <a:pt x="191" y="1"/>
                  </a:lnTo>
                  <a:lnTo>
                    <a:pt x="191" y="1"/>
                  </a:lnTo>
                  <a:lnTo>
                    <a:pt x="191" y="1"/>
                  </a:lnTo>
                  <a:lnTo>
                    <a:pt x="191" y="1"/>
                  </a:lnTo>
                  <a:lnTo>
                    <a:pt x="191" y="1"/>
                  </a:lnTo>
                  <a:lnTo>
                    <a:pt x="192" y="1"/>
                  </a:lnTo>
                  <a:lnTo>
                    <a:pt x="192" y="1"/>
                  </a:lnTo>
                  <a:lnTo>
                    <a:pt x="192" y="1"/>
                  </a:lnTo>
                  <a:lnTo>
                    <a:pt x="192" y="1"/>
                  </a:lnTo>
                  <a:lnTo>
                    <a:pt x="192" y="1"/>
                  </a:lnTo>
                  <a:lnTo>
                    <a:pt x="192" y="1"/>
                  </a:lnTo>
                  <a:lnTo>
                    <a:pt x="192" y="1"/>
                  </a:lnTo>
                  <a:lnTo>
                    <a:pt x="192" y="1"/>
                  </a:lnTo>
                  <a:lnTo>
                    <a:pt x="192" y="1"/>
                  </a:lnTo>
                  <a:lnTo>
                    <a:pt x="192" y="1"/>
                  </a:lnTo>
                  <a:lnTo>
                    <a:pt x="192" y="1"/>
                  </a:lnTo>
                  <a:lnTo>
                    <a:pt x="192" y="1"/>
                  </a:lnTo>
                  <a:lnTo>
                    <a:pt x="192" y="1"/>
                  </a:lnTo>
                  <a:lnTo>
                    <a:pt x="192" y="1"/>
                  </a:lnTo>
                  <a:lnTo>
                    <a:pt x="193" y="1"/>
                  </a:lnTo>
                  <a:lnTo>
                    <a:pt x="193" y="1"/>
                  </a:lnTo>
                  <a:lnTo>
                    <a:pt x="193" y="1"/>
                  </a:lnTo>
                  <a:lnTo>
                    <a:pt x="193" y="1"/>
                  </a:lnTo>
                  <a:lnTo>
                    <a:pt x="193" y="1"/>
                  </a:lnTo>
                  <a:lnTo>
                    <a:pt x="193" y="1"/>
                  </a:lnTo>
                  <a:lnTo>
                    <a:pt x="193" y="1"/>
                  </a:lnTo>
                  <a:lnTo>
                    <a:pt x="193" y="1"/>
                  </a:lnTo>
                  <a:lnTo>
                    <a:pt x="193" y="1"/>
                  </a:lnTo>
                  <a:lnTo>
                    <a:pt x="193" y="1"/>
                  </a:lnTo>
                  <a:lnTo>
                    <a:pt x="193" y="1"/>
                  </a:lnTo>
                  <a:lnTo>
                    <a:pt x="193" y="1"/>
                  </a:lnTo>
                  <a:lnTo>
                    <a:pt x="193" y="1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5" y="1"/>
                  </a:lnTo>
                  <a:lnTo>
                    <a:pt x="195" y="1"/>
                  </a:lnTo>
                  <a:lnTo>
                    <a:pt x="195" y="1"/>
                  </a:lnTo>
                  <a:lnTo>
                    <a:pt x="195" y="1"/>
                  </a:lnTo>
                  <a:lnTo>
                    <a:pt x="195" y="1"/>
                  </a:lnTo>
                  <a:lnTo>
                    <a:pt x="195" y="1"/>
                  </a:lnTo>
                  <a:lnTo>
                    <a:pt x="195" y="1"/>
                  </a:lnTo>
                  <a:lnTo>
                    <a:pt x="195" y="1"/>
                  </a:lnTo>
                  <a:lnTo>
                    <a:pt x="195" y="1"/>
                  </a:lnTo>
                  <a:lnTo>
                    <a:pt x="195" y="1"/>
                  </a:lnTo>
                  <a:lnTo>
                    <a:pt x="195" y="1"/>
                  </a:lnTo>
                  <a:lnTo>
                    <a:pt x="195" y="1"/>
                  </a:lnTo>
                  <a:lnTo>
                    <a:pt x="195" y="1"/>
                  </a:lnTo>
                  <a:lnTo>
                    <a:pt x="196" y="1"/>
                  </a:lnTo>
                  <a:lnTo>
                    <a:pt x="196" y="1"/>
                  </a:lnTo>
                  <a:lnTo>
                    <a:pt x="196" y="1"/>
                  </a:lnTo>
                  <a:lnTo>
                    <a:pt x="196" y="1"/>
                  </a:lnTo>
                  <a:lnTo>
                    <a:pt x="196" y="1"/>
                  </a:lnTo>
                  <a:lnTo>
                    <a:pt x="196" y="1"/>
                  </a:lnTo>
                  <a:lnTo>
                    <a:pt x="196" y="1"/>
                  </a:lnTo>
                  <a:lnTo>
                    <a:pt x="196" y="1"/>
                  </a:lnTo>
                  <a:lnTo>
                    <a:pt x="196" y="1"/>
                  </a:lnTo>
                  <a:lnTo>
                    <a:pt x="196" y="1"/>
                  </a:lnTo>
                  <a:lnTo>
                    <a:pt x="196" y="1"/>
                  </a:lnTo>
                  <a:lnTo>
                    <a:pt x="196" y="1"/>
                  </a:lnTo>
                  <a:lnTo>
                    <a:pt x="196" y="1"/>
                  </a:lnTo>
                  <a:lnTo>
                    <a:pt x="196" y="1"/>
                  </a:lnTo>
                  <a:lnTo>
                    <a:pt x="197" y="1"/>
                  </a:lnTo>
                  <a:lnTo>
                    <a:pt x="197" y="1"/>
                  </a:lnTo>
                  <a:lnTo>
                    <a:pt x="197" y="1"/>
                  </a:lnTo>
                  <a:lnTo>
                    <a:pt x="197" y="1"/>
                  </a:lnTo>
                  <a:lnTo>
                    <a:pt x="197" y="1"/>
                  </a:lnTo>
                  <a:lnTo>
                    <a:pt x="197" y="1"/>
                  </a:lnTo>
                  <a:lnTo>
                    <a:pt x="197" y="1"/>
                  </a:lnTo>
                  <a:lnTo>
                    <a:pt x="197" y="1"/>
                  </a:lnTo>
                  <a:lnTo>
                    <a:pt x="197" y="1"/>
                  </a:lnTo>
                  <a:lnTo>
                    <a:pt x="197" y="1"/>
                  </a:lnTo>
                  <a:lnTo>
                    <a:pt x="197" y="1"/>
                  </a:lnTo>
                  <a:lnTo>
                    <a:pt x="197" y="1"/>
                  </a:lnTo>
                  <a:lnTo>
                    <a:pt x="197" y="1"/>
                  </a:lnTo>
                  <a:lnTo>
                    <a:pt x="198" y="1"/>
                  </a:lnTo>
                  <a:lnTo>
                    <a:pt x="198" y="1"/>
                  </a:lnTo>
                  <a:lnTo>
                    <a:pt x="198" y="1"/>
                  </a:lnTo>
                  <a:lnTo>
                    <a:pt x="198" y="1"/>
                  </a:lnTo>
                  <a:lnTo>
                    <a:pt x="198" y="1"/>
                  </a:lnTo>
                  <a:lnTo>
                    <a:pt x="198" y="1"/>
                  </a:lnTo>
                  <a:lnTo>
                    <a:pt x="198" y="1"/>
                  </a:lnTo>
                  <a:lnTo>
                    <a:pt x="198" y="1"/>
                  </a:lnTo>
                  <a:lnTo>
                    <a:pt x="198" y="1"/>
                  </a:lnTo>
                  <a:lnTo>
                    <a:pt x="198" y="1"/>
                  </a:lnTo>
                  <a:lnTo>
                    <a:pt x="198" y="1"/>
                  </a:lnTo>
                  <a:lnTo>
                    <a:pt x="198" y="1"/>
                  </a:lnTo>
                  <a:lnTo>
                    <a:pt x="198" y="1"/>
                  </a:lnTo>
                  <a:lnTo>
                    <a:pt x="199" y="1"/>
                  </a:lnTo>
                  <a:lnTo>
                    <a:pt x="199" y="1"/>
                  </a:lnTo>
                  <a:lnTo>
                    <a:pt x="199" y="1"/>
                  </a:lnTo>
                  <a:lnTo>
                    <a:pt x="199" y="1"/>
                  </a:lnTo>
                  <a:lnTo>
                    <a:pt x="199" y="1"/>
                  </a:lnTo>
                  <a:lnTo>
                    <a:pt x="199" y="1"/>
                  </a:lnTo>
                  <a:lnTo>
                    <a:pt x="199" y="1"/>
                  </a:lnTo>
                  <a:lnTo>
                    <a:pt x="199" y="1"/>
                  </a:lnTo>
                  <a:lnTo>
                    <a:pt x="199" y="1"/>
                  </a:lnTo>
                  <a:lnTo>
                    <a:pt x="199" y="1"/>
                  </a:lnTo>
                  <a:lnTo>
                    <a:pt x="199" y="1"/>
                  </a:lnTo>
                  <a:lnTo>
                    <a:pt x="199" y="1"/>
                  </a:lnTo>
                  <a:lnTo>
                    <a:pt x="199" y="1"/>
                  </a:lnTo>
                  <a:lnTo>
                    <a:pt x="200" y="1"/>
                  </a:lnTo>
                  <a:lnTo>
                    <a:pt x="200" y="1"/>
                  </a:lnTo>
                  <a:lnTo>
                    <a:pt x="200" y="1"/>
                  </a:lnTo>
                  <a:lnTo>
                    <a:pt x="200" y="1"/>
                  </a:lnTo>
                  <a:lnTo>
                    <a:pt x="200" y="1"/>
                  </a:lnTo>
                  <a:lnTo>
                    <a:pt x="200" y="1"/>
                  </a:lnTo>
                  <a:lnTo>
                    <a:pt x="200" y="1"/>
                  </a:lnTo>
                  <a:lnTo>
                    <a:pt x="200" y="1"/>
                  </a:lnTo>
                  <a:lnTo>
                    <a:pt x="200" y="1"/>
                  </a:lnTo>
                  <a:lnTo>
                    <a:pt x="200" y="1"/>
                  </a:lnTo>
                  <a:lnTo>
                    <a:pt x="200" y="1"/>
                  </a:lnTo>
                  <a:lnTo>
                    <a:pt x="200" y="1"/>
                  </a:lnTo>
                  <a:lnTo>
                    <a:pt x="200" y="1"/>
                  </a:lnTo>
                  <a:lnTo>
                    <a:pt x="200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4" y="1"/>
                  </a:lnTo>
                  <a:lnTo>
                    <a:pt x="224" y="1"/>
                  </a:lnTo>
                  <a:lnTo>
                    <a:pt x="224" y="1"/>
                  </a:lnTo>
                  <a:lnTo>
                    <a:pt x="224" y="1"/>
                  </a:lnTo>
                  <a:lnTo>
                    <a:pt x="224" y="1"/>
                  </a:lnTo>
                  <a:lnTo>
                    <a:pt x="224" y="1"/>
                  </a:lnTo>
                  <a:lnTo>
                    <a:pt x="224" y="1"/>
                  </a:lnTo>
                  <a:lnTo>
                    <a:pt x="224" y="1"/>
                  </a:lnTo>
                  <a:lnTo>
                    <a:pt x="224" y="1"/>
                  </a:lnTo>
                  <a:lnTo>
                    <a:pt x="224" y="1"/>
                  </a:lnTo>
                  <a:lnTo>
                    <a:pt x="224" y="1"/>
                  </a:lnTo>
                  <a:lnTo>
                    <a:pt x="224" y="1"/>
                  </a:lnTo>
                  <a:lnTo>
                    <a:pt x="224" y="1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226" y="1"/>
                  </a:lnTo>
                  <a:lnTo>
                    <a:pt x="226" y="1"/>
                  </a:lnTo>
                  <a:lnTo>
                    <a:pt x="226" y="1"/>
                  </a:lnTo>
                  <a:lnTo>
                    <a:pt x="226" y="1"/>
                  </a:lnTo>
                  <a:lnTo>
                    <a:pt x="226" y="1"/>
                  </a:lnTo>
                  <a:lnTo>
                    <a:pt x="226" y="1"/>
                  </a:lnTo>
                  <a:lnTo>
                    <a:pt x="226" y="1"/>
                  </a:lnTo>
                  <a:lnTo>
                    <a:pt x="226" y="1"/>
                  </a:lnTo>
                  <a:lnTo>
                    <a:pt x="226" y="1"/>
                  </a:lnTo>
                  <a:lnTo>
                    <a:pt x="226" y="1"/>
                  </a:lnTo>
                  <a:lnTo>
                    <a:pt x="226" y="1"/>
                  </a:lnTo>
                  <a:lnTo>
                    <a:pt x="226" y="1"/>
                  </a:lnTo>
                  <a:lnTo>
                    <a:pt x="226" y="1"/>
                  </a:lnTo>
                  <a:lnTo>
                    <a:pt x="226" y="1"/>
                  </a:lnTo>
                  <a:lnTo>
                    <a:pt x="227" y="1"/>
                  </a:lnTo>
                  <a:lnTo>
                    <a:pt x="227" y="1"/>
                  </a:lnTo>
                  <a:lnTo>
                    <a:pt x="227" y="1"/>
                  </a:lnTo>
                  <a:lnTo>
                    <a:pt x="227" y="1"/>
                  </a:lnTo>
                  <a:lnTo>
                    <a:pt x="227" y="1"/>
                  </a:lnTo>
                  <a:lnTo>
                    <a:pt x="227" y="1"/>
                  </a:lnTo>
                  <a:lnTo>
                    <a:pt x="227" y="1"/>
                  </a:lnTo>
                  <a:lnTo>
                    <a:pt x="227" y="1"/>
                  </a:lnTo>
                  <a:lnTo>
                    <a:pt x="227" y="1"/>
                  </a:lnTo>
                  <a:lnTo>
                    <a:pt x="227" y="1"/>
                  </a:lnTo>
                  <a:lnTo>
                    <a:pt x="227" y="1"/>
                  </a:lnTo>
                  <a:lnTo>
                    <a:pt x="227" y="1"/>
                  </a:lnTo>
                  <a:lnTo>
                    <a:pt x="227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9" y="1"/>
                  </a:lnTo>
                  <a:lnTo>
                    <a:pt x="229" y="1"/>
                  </a:lnTo>
                  <a:lnTo>
                    <a:pt x="229" y="1"/>
                  </a:lnTo>
                  <a:lnTo>
                    <a:pt x="229" y="1"/>
                  </a:lnTo>
                  <a:lnTo>
                    <a:pt x="229" y="1"/>
                  </a:lnTo>
                  <a:lnTo>
                    <a:pt x="229" y="1"/>
                  </a:lnTo>
                  <a:lnTo>
                    <a:pt x="229" y="1"/>
                  </a:lnTo>
                  <a:lnTo>
                    <a:pt x="229" y="1"/>
                  </a:lnTo>
                  <a:lnTo>
                    <a:pt x="229" y="1"/>
                  </a:lnTo>
                  <a:lnTo>
                    <a:pt x="229" y="1"/>
                  </a:lnTo>
                  <a:lnTo>
                    <a:pt x="229" y="1"/>
                  </a:lnTo>
                  <a:lnTo>
                    <a:pt x="229" y="1"/>
                  </a:lnTo>
                  <a:lnTo>
                    <a:pt x="229" y="1"/>
                  </a:lnTo>
                  <a:lnTo>
                    <a:pt x="230" y="1"/>
                  </a:lnTo>
                  <a:lnTo>
                    <a:pt x="230" y="1"/>
                  </a:lnTo>
                  <a:lnTo>
                    <a:pt x="230" y="1"/>
                  </a:lnTo>
                  <a:lnTo>
                    <a:pt x="230" y="1"/>
                  </a:lnTo>
                  <a:lnTo>
                    <a:pt x="230" y="1"/>
                  </a:lnTo>
                  <a:lnTo>
                    <a:pt x="230" y="1"/>
                  </a:lnTo>
                  <a:lnTo>
                    <a:pt x="230" y="1"/>
                  </a:lnTo>
                  <a:lnTo>
                    <a:pt x="230" y="1"/>
                  </a:lnTo>
                  <a:lnTo>
                    <a:pt x="230" y="1"/>
                  </a:lnTo>
                  <a:lnTo>
                    <a:pt x="230" y="1"/>
                  </a:lnTo>
                  <a:lnTo>
                    <a:pt x="230" y="1"/>
                  </a:lnTo>
                  <a:lnTo>
                    <a:pt x="230" y="1"/>
                  </a:lnTo>
                  <a:lnTo>
                    <a:pt x="230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251" y="0"/>
                  </a:lnTo>
                  <a:lnTo>
                    <a:pt x="251" y="0"/>
                  </a:lnTo>
                  <a:lnTo>
                    <a:pt x="251" y="0"/>
                  </a:lnTo>
                  <a:lnTo>
                    <a:pt x="251" y="0"/>
                  </a:lnTo>
                  <a:lnTo>
                    <a:pt x="251" y="0"/>
                  </a:lnTo>
                  <a:lnTo>
                    <a:pt x="251" y="0"/>
                  </a:lnTo>
                  <a:lnTo>
                    <a:pt x="251" y="0"/>
                  </a:lnTo>
                  <a:lnTo>
                    <a:pt x="251" y="0"/>
                  </a:lnTo>
                  <a:lnTo>
                    <a:pt x="251" y="0"/>
                  </a:lnTo>
                  <a:lnTo>
                    <a:pt x="251" y="0"/>
                  </a:lnTo>
                  <a:lnTo>
                    <a:pt x="251" y="0"/>
                  </a:lnTo>
                  <a:lnTo>
                    <a:pt x="251" y="0"/>
                  </a:lnTo>
                  <a:lnTo>
                    <a:pt x="251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3" y="0"/>
                  </a:lnTo>
                  <a:lnTo>
                    <a:pt x="253" y="0"/>
                  </a:lnTo>
                  <a:lnTo>
                    <a:pt x="253" y="0"/>
                  </a:lnTo>
                  <a:lnTo>
                    <a:pt x="253" y="0"/>
                  </a:lnTo>
                  <a:lnTo>
                    <a:pt x="253" y="0"/>
                  </a:lnTo>
                  <a:lnTo>
                    <a:pt x="253" y="0"/>
                  </a:lnTo>
                  <a:lnTo>
                    <a:pt x="253" y="0"/>
                  </a:lnTo>
                  <a:lnTo>
                    <a:pt x="253" y="0"/>
                  </a:lnTo>
                  <a:lnTo>
                    <a:pt x="253" y="0"/>
                  </a:lnTo>
                  <a:lnTo>
                    <a:pt x="253" y="0"/>
                  </a:lnTo>
                  <a:lnTo>
                    <a:pt x="253" y="0"/>
                  </a:lnTo>
                  <a:lnTo>
                    <a:pt x="253" y="0"/>
                  </a:lnTo>
                  <a:lnTo>
                    <a:pt x="253" y="0"/>
                  </a:lnTo>
                  <a:lnTo>
                    <a:pt x="254" y="0"/>
                  </a:lnTo>
                  <a:lnTo>
                    <a:pt x="254" y="0"/>
                  </a:lnTo>
                  <a:lnTo>
                    <a:pt x="254" y="0"/>
                  </a:lnTo>
                  <a:lnTo>
                    <a:pt x="254" y="0"/>
                  </a:lnTo>
                  <a:lnTo>
                    <a:pt x="254" y="0"/>
                  </a:lnTo>
                  <a:lnTo>
                    <a:pt x="254" y="0"/>
                  </a:lnTo>
                  <a:lnTo>
                    <a:pt x="254" y="0"/>
                  </a:lnTo>
                  <a:lnTo>
                    <a:pt x="254" y="0"/>
                  </a:lnTo>
                  <a:lnTo>
                    <a:pt x="254" y="0"/>
                  </a:lnTo>
                  <a:lnTo>
                    <a:pt x="254" y="0"/>
                  </a:lnTo>
                  <a:lnTo>
                    <a:pt x="254" y="0"/>
                  </a:lnTo>
                  <a:lnTo>
                    <a:pt x="254" y="0"/>
                  </a:lnTo>
                  <a:lnTo>
                    <a:pt x="254" y="0"/>
                  </a:lnTo>
                  <a:lnTo>
                    <a:pt x="255" y="0"/>
                  </a:lnTo>
                  <a:lnTo>
                    <a:pt x="255" y="0"/>
                  </a:lnTo>
                  <a:lnTo>
                    <a:pt x="255" y="0"/>
                  </a:lnTo>
                  <a:lnTo>
                    <a:pt x="255" y="0"/>
                  </a:lnTo>
                  <a:lnTo>
                    <a:pt x="255" y="0"/>
                  </a:lnTo>
                  <a:lnTo>
                    <a:pt x="255" y="0"/>
                  </a:lnTo>
                  <a:lnTo>
                    <a:pt x="255" y="0"/>
                  </a:lnTo>
                  <a:lnTo>
                    <a:pt x="255" y="0"/>
                  </a:lnTo>
                </a:path>
              </a:pathLst>
            </a:custGeom>
            <a:noFill/>
            <a:ln w="23813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auto">
            <a:xfrm>
              <a:off x="1088" y="875"/>
              <a:ext cx="2228" cy="425"/>
            </a:xfrm>
            <a:custGeom>
              <a:avLst/>
              <a:gdLst>
                <a:gd name="T0" fmla="*/ 4 w 255"/>
                <a:gd name="T1" fmla="*/ 46 h 46"/>
                <a:gd name="T2" fmla="*/ 8 w 255"/>
                <a:gd name="T3" fmla="*/ 46 h 46"/>
                <a:gd name="T4" fmla="*/ 12 w 255"/>
                <a:gd name="T5" fmla="*/ 45 h 46"/>
                <a:gd name="T6" fmla="*/ 16 w 255"/>
                <a:gd name="T7" fmla="*/ 43 h 46"/>
                <a:gd name="T8" fmla="*/ 20 w 255"/>
                <a:gd name="T9" fmla="*/ 43 h 46"/>
                <a:gd name="T10" fmla="*/ 24 w 255"/>
                <a:gd name="T11" fmla="*/ 42 h 46"/>
                <a:gd name="T12" fmla="*/ 28 w 255"/>
                <a:gd name="T13" fmla="*/ 41 h 46"/>
                <a:gd name="T14" fmla="*/ 32 w 255"/>
                <a:gd name="T15" fmla="*/ 39 h 46"/>
                <a:gd name="T16" fmla="*/ 36 w 255"/>
                <a:gd name="T17" fmla="*/ 39 h 46"/>
                <a:gd name="T18" fmla="*/ 40 w 255"/>
                <a:gd name="T19" fmla="*/ 39 h 46"/>
                <a:gd name="T20" fmla="*/ 44 w 255"/>
                <a:gd name="T21" fmla="*/ 38 h 46"/>
                <a:gd name="T22" fmla="*/ 48 w 255"/>
                <a:gd name="T23" fmla="*/ 36 h 46"/>
                <a:gd name="T24" fmla="*/ 52 w 255"/>
                <a:gd name="T25" fmla="*/ 34 h 46"/>
                <a:gd name="T26" fmla="*/ 56 w 255"/>
                <a:gd name="T27" fmla="*/ 33 h 46"/>
                <a:gd name="T28" fmla="*/ 60 w 255"/>
                <a:gd name="T29" fmla="*/ 32 h 46"/>
                <a:gd name="T30" fmla="*/ 64 w 255"/>
                <a:gd name="T31" fmla="*/ 31 h 46"/>
                <a:gd name="T32" fmla="*/ 68 w 255"/>
                <a:gd name="T33" fmla="*/ 30 h 46"/>
                <a:gd name="T34" fmla="*/ 72 w 255"/>
                <a:gd name="T35" fmla="*/ 30 h 46"/>
                <a:gd name="T36" fmla="*/ 76 w 255"/>
                <a:gd name="T37" fmla="*/ 29 h 46"/>
                <a:gd name="T38" fmla="*/ 80 w 255"/>
                <a:gd name="T39" fmla="*/ 27 h 46"/>
                <a:gd name="T40" fmla="*/ 84 w 255"/>
                <a:gd name="T41" fmla="*/ 27 h 46"/>
                <a:gd name="T42" fmla="*/ 88 w 255"/>
                <a:gd name="T43" fmla="*/ 26 h 46"/>
                <a:gd name="T44" fmla="*/ 92 w 255"/>
                <a:gd name="T45" fmla="*/ 25 h 46"/>
                <a:gd name="T46" fmla="*/ 96 w 255"/>
                <a:gd name="T47" fmla="*/ 25 h 46"/>
                <a:gd name="T48" fmla="*/ 100 w 255"/>
                <a:gd name="T49" fmla="*/ 24 h 46"/>
                <a:gd name="T50" fmla="*/ 104 w 255"/>
                <a:gd name="T51" fmla="*/ 23 h 46"/>
                <a:gd name="T52" fmla="*/ 108 w 255"/>
                <a:gd name="T53" fmla="*/ 22 h 46"/>
                <a:gd name="T54" fmla="*/ 112 w 255"/>
                <a:gd name="T55" fmla="*/ 20 h 46"/>
                <a:gd name="T56" fmla="*/ 116 w 255"/>
                <a:gd name="T57" fmla="*/ 19 h 46"/>
                <a:gd name="T58" fmla="*/ 120 w 255"/>
                <a:gd name="T59" fmla="*/ 19 h 46"/>
                <a:gd name="T60" fmla="*/ 124 w 255"/>
                <a:gd name="T61" fmla="*/ 17 h 46"/>
                <a:gd name="T62" fmla="*/ 128 w 255"/>
                <a:gd name="T63" fmla="*/ 16 h 46"/>
                <a:gd name="T64" fmla="*/ 132 w 255"/>
                <a:gd name="T65" fmla="*/ 13 h 46"/>
                <a:gd name="T66" fmla="*/ 136 w 255"/>
                <a:gd name="T67" fmla="*/ 9 h 46"/>
                <a:gd name="T68" fmla="*/ 140 w 255"/>
                <a:gd name="T69" fmla="*/ 8 h 46"/>
                <a:gd name="T70" fmla="*/ 144 w 255"/>
                <a:gd name="T71" fmla="*/ 7 h 46"/>
                <a:gd name="T72" fmla="*/ 148 w 255"/>
                <a:gd name="T73" fmla="*/ 7 h 46"/>
                <a:gd name="T74" fmla="*/ 152 w 255"/>
                <a:gd name="T75" fmla="*/ 6 h 46"/>
                <a:gd name="T76" fmla="*/ 156 w 255"/>
                <a:gd name="T77" fmla="*/ 6 h 46"/>
                <a:gd name="T78" fmla="*/ 160 w 255"/>
                <a:gd name="T79" fmla="*/ 8 h 46"/>
                <a:gd name="T80" fmla="*/ 164 w 255"/>
                <a:gd name="T81" fmla="*/ 7 h 46"/>
                <a:gd name="T82" fmla="*/ 168 w 255"/>
                <a:gd name="T83" fmla="*/ 7 h 46"/>
                <a:gd name="T84" fmla="*/ 172 w 255"/>
                <a:gd name="T85" fmla="*/ 7 h 46"/>
                <a:gd name="T86" fmla="*/ 176 w 255"/>
                <a:gd name="T87" fmla="*/ 6 h 46"/>
                <a:gd name="T88" fmla="*/ 180 w 255"/>
                <a:gd name="T89" fmla="*/ 5 h 46"/>
                <a:gd name="T90" fmla="*/ 184 w 255"/>
                <a:gd name="T91" fmla="*/ 3 h 46"/>
                <a:gd name="T92" fmla="*/ 188 w 255"/>
                <a:gd name="T93" fmla="*/ 3 h 46"/>
                <a:gd name="T94" fmla="*/ 192 w 255"/>
                <a:gd name="T95" fmla="*/ 2 h 46"/>
                <a:gd name="T96" fmla="*/ 196 w 255"/>
                <a:gd name="T97" fmla="*/ 2 h 46"/>
                <a:gd name="T98" fmla="*/ 200 w 255"/>
                <a:gd name="T99" fmla="*/ 2 h 46"/>
                <a:gd name="T100" fmla="*/ 204 w 255"/>
                <a:gd name="T101" fmla="*/ 2 h 46"/>
                <a:gd name="T102" fmla="*/ 208 w 255"/>
                <a:gd name="T103" fmla="*/ 1 h 46"/>
                <a:gd name="T104" fmla="*/ 212 w 255"/>
                <a:gd name="T105" fmla="*/ 1 h 46"/>
                <a:gd name="T106" fmla="*/ 216 w 255"/>
                <a:gd name="T107" fmla="*/ 1 h 46"/>
                <a:gd name="T108" fmla="*/ 220 w 255"/>
                <a:gd name="T109" fmla="*/ 1 h 46"/>
                <a:gd name="T110" fmla="*/ 224 w 255"/>
                <a:gd name="T111" fmla="*/ 0 h 46"/>
                <a:gd name="T112" fmla="*/ 228 w 255"/>
                <a:gd name="T113" fmla="*/ 1 h 46"/>
                <a:gd name="T114" fmla="*/ 232 w 255"/>
                <a:gd name="T115" fmla="*/ 1 h 46"/>
                <a:gd name="T116" fmla="*/ 236 w 255"/>
                <a:gd name="T117" fmla="*/ 1 h 46"/>
                <a:gd name="T118" fmla="*/ 240 w 255"/>
                <a:gd name="T119" fmla="*/ 1 h 46"/>
                <a:gd name="T120" fmla="*/ 244 w 255"/>
                <a:gd name="T121" fmla="*/ 1 h 46"/>
                <a:gd name="T122" fmla="*/ 248 w 255"/>
                <a:gd name="T123" fmla="*/ 1 h 46"/>
                <a:gd name="T124" fmla="*/ 252 w 255"/>
                <a:gd name="T125" fmla="*/ 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5" h="46">
                  <a:moveTo>
                    <a:pt x="0" y="45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3" y="45"/>
                  </a:lnTo>
                  <a:lnTo>
                    <a:pt x="3" y="45"/>
                  </a:lnTo>
                  <a:lnTo>
                    <a:pt x="3" y="46"/>
                  </a:lnTo>
                  <a:lnTo>
                    <a:pt x="3" y="46"/>
                  </a:lnTo>
                  <a:lnTo>
                    <a:pt x="3" y="46"/>
                  </a:lnTo>
                  <a:lnTo>
                    <a:pt x="3" y="46"/>
                  </a:lnTo>
                  <a:lnTo>
                    <a:pt x="3" y="46"/>
                  </a:lnTo>
                  <a:lnTo>
                    <a:pt x="3" y="46"/>
                  </a:lnTo>
                  <a:lnTo>
                    <a:pt x="3" y="46"/>
                  </a:lnTo>
                  <a:lnTo>
                    <a:pt x="3" y="46"/>
                  </a:lnTo>
                  <a:lnTo>
                    <a:pt x="3" y="46"/>
                  </a:lnTo>
                  <a:lnTo>
                    <a:pt x="3" y="46"/>
                  </a:lnTo>
                  <a:lnTo>
                    <a:pt x="3" y="46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6"/>
                  </a:lnTo>
                  <a:lnTo>
                    <a:pt x="5" y="45"/>
                  </a:lnTo>
                  <a:lnTo>
                    <a:pt x="5" y="46"/>
                  </a:lnTo>
                  <a:lnTo>
                    <a:pt x="5" y="46"/>
                  </a:lnTo>
                  <a:lnTo>
                    <a:pt x="5" y="46"/>
                  </a:lnTo>
                  <a:lnTo>
                    <a:pt x="5" y="45"/>
                  </a:lnTo>
                  <a:lnTo>
                    <a:pt x="5" y="46"/>
                  </a:lnTo>
                  <a:lnTo>
                    <a:pt x="5" y="45"/>
                  </a:lnTo>
                  <a:lnTo>
                    <a:pt x="5" y="46"/>
                  </a:lnTo>
                  <a:lnTo>
                    <a:pt x="5" y="46"/>
                  </a:lnTo>
                  <a:lnTo>
                    <a:pt x="5" y="46"/>
                  </a:lnTo>
                  <a:lnTo>
                    <a:pt x="5" y="46"/>
                  </a:lnTo>
                  <a:lnTo>
                    <a:pt x="5" y="46"/>
                  </a:lnTo>
                  <a:lnTo>
                    <a:pt x="5" y="46"/>
                  </a:lnTo>
                  <a:lnTo>
                    <a:pt x="5" y="46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6" y="45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7" y="46"/>
                  </a:lnTo>
                  <a:lnTo>
                    <a:pt x="7" y="46"/>
                  </a:lnTo>
                  <a:lnTo>
                    <a:pt x="7" y="46"/>
                  </a:lnTo>
                  <a:lnTo>
                    <a:pt x="7" y="46"/>
                  </a:lnTo>
                  <a:lnTo>
                    <a:pt x="7" y="46"/>
                  </a:lnTo>
                  <a:lnTo>
                    <a:pt x="7" y="45"/>
                  </a:lnTo>
                  <a:lnTo>
                    <a:pt x="7" y="46"/>
                  </a:lnTo>
                  <a:lnTo>
                    <a:pt x="7" y="46"/>
                  </a:lnTo>
                  <a:lnTo>
                    <a:pt x="7" y="46"/>
                  </a:lnTo>
                  <a:lnTo>
                    <a:pt x="7" y="46"/>
                  </a:lnTo>
                  <a:lnTo>
                    <a:pt x="7" y="46"/>
                  </a:lnTo>
                  <a:lnTo>
                    <a:pt x="7" y="46"/>
                  </a:lnTo>
                  <a:lnTo>
                    <a:pt x="7" y="46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3" y="44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5" y="43"/>
                  </a:lnTo>
                  <a:lnTo>
                    <a:pt x="15" y="43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7" y="43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9" y="43"/>
                  </a:lnTo>
                  <a:lnTo>
                    <a:pt x="19" y="43"/>
                  </a:lnTo>
                  <a:lnTo>
                    <a:pt x="19" y="43"/>
                  </a:lnTo>
                  <a:lnTo>
                    <a:pt x="19" y="43"/>
                  </a:lnTo>
                  <a:lnTo>
                    <a:pt x="19" y="43"/>
                  </a:lnTo>
                  <a:lnTo>
                    <a:pt x="19" y="43"/>
                  </a:lnTo>
                  <a:lnTo>
                    <a:pt x="19" y="43"/>
                  </a:lnTo>
                  <a:lnTo>
                    <a:pt x="19" y="43"/>
                  </a:lnTo>
                  <a:lnTo>
                    <a:pt x="19" y="43"/>
                  </a:lnTo>
                  <a:lnTo>
                    <a:pt x="19" y="43"/>
                  </a:lnTo>
                  <a:lnTo>
                    <a:pt x="19" y="43"/>
                  </a:lnTo>
                  <a:lnTo>
                    <a:pt x="19" y="43"/>
                  </a:lnTo>
                  <a:lnTo>
                    <a:pt x="19" y="43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22" y="42"/>
                  </a:lnTo>
                  <a:lnTo>
                    <a:pt x="22" y="42"/>
                  </a:lnTo>
                  <a:lnTo>
                    <a:pt x="22" y="42"/>
                  </a:lnTo>
                  <a:lnTo>
                    <a:pt x="22" y="42"/>
                  </a:lnTo>
                  <a:lnTo>
                    <a:pt x="22" y="42"/>
                  </a:lnTo>
                  <a:lnTo>
                    <a:pt x="22" y="42"/>
                  </a:lnTo>
                  <a:lnTo>
                    <a:pt x="22" y="42"/>
                  </a:lnTo>
                  <a:lnTo>
                    <a:pt x="22" y="42"/>
                  </a:lnTo>
                  <a:lnTo>
                    <a:pt x="22" y="42"/>
                  </a:lnTo>
                  <a:lnTo>
                    <a:pt x="22" y="42"/>
                  </a:lnTo>
                  <a:lnTo>
                    <a:pt x="22" y="42"/>
                  </a:lnTo>
                  <a:lnTo>
                    <a:pt x="22" y="42"/>
                  </a:lnTo>
                  <a:lnTo>
                    <a:pt x="22" y="42"/>
                  </a:lnTo>
                  <a:lnTo>
                    <a:pt x="22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3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5" y="42"/>
                  </a:lnTo>
                  <a:lnTo>
                    <a:pt x="25" y="42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7" y="41"/>
                  </a:lnTo>
                  <a:lnTo>
                    <a:pt x="27" y="41"/>
                  </a:lnTo>
                  <a:lnTo>
                    <a:pt x="27" y="41"/>
                  </a:lnTo>
                  <a:lnTo>
                    <a:pt x="27" y="41"/>
                  </a:lnTo>
                  <a:lnTo>
                    <a:pt x="27" y="41"/>
                  </a:lnTo>
                  <a:lnTo>
                    <a:pt x="27" y="41"/>
                  </a:lnTo>
                  <a:lnTo>
                    <a:pt x="27" y="41"/>
                  </a:lnTo>
                  <a:lnTo>
                    <a:pt x="27" y="41"/>
                  </a:lnTo>
                  <a:lnTo>
                    <a:pt x="27" y="41"/>
                  </a:lnTo>
                  <a:lnTo>
                    <a:pt x="27" y="41"/>
                  </a:lnTo>
                  <a:lnTo>
                    <a:pt x="27" y="41"/>
                  </a:lnTo>
                  <a:lnTo>
                    <a:pt x="27" y="41"/>
                  </a:lnTo>
                  <a:lnTo>
                    <a:pt x="27" y="41"/>
                  </a:lnTo>
                  <a:lnTo>
                    <a:pt x="28" y="41"/>
                  </a:lnTo>
                  <a:lnTo>
                    <a:pt x="28" y="41"/>
                  </a:lnTo>
                  <a:lnTo>
                    <a:pt x="28" y="41"/>
                  </a:lnTo>
                  <a:lnTo>
                    <a:pt x="28" y="41"/>
                  </a:lnTo>
                  <a:lnTo>
                    <a:pt x="28" y="41"/>
                  </a:lnTo>
                  <a:lnTo>
                    <a:pt x="28" y="41"/>
                  </a:lnTo>
                  <a:lnTo>
                    <a:pt x="28" y="41"/>
                  </a:lnTo>
                  <a:lnTo>
                    <a:pt x="28" y="41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31" y="40"/>
                  </a:lnTo>
                  <a:lnTo>
                    <a:pt x="31" y="39"/>
                  </a:lnTo>
                  <a:lnTo>
                    <a:pt x="31" y="39"/>
                  </a:lnTo>
                  <a:lnTo>
                    <a:pt x="31" y="39"/>
                  </a:lnTo>
                  <a:lnTo>
                    <a:pt x="31" y="39"/>
                  </a:lnTo>
                  <a:lnTo>
                    <a:pt x="31" y="39"/>
                  </a:lnTo>
                  <a:lnTo>
                    <a:pt x="31" y="39"/>
                  </a:lnTo>
                  <a:lnTo>
                    <a:pt x="31" y="39"/>
                  </a:lnTo>
                  <a:lnTo>
                    <a:pt x="31" y="39"/>
                  </a:lnTo>
                  <a:lnTo>
                    <a:pt x="31" y="39"/>
                  </a:lnTo>
                  <a:lnTo>
                    <a:pt x="31" y="39"/>
                  </a:lnTo>
                  <a:lnTo>
                    <a:pt x="31" y="39"/>
                  </a:lnTo>
                  <a:lnTo>
                    <a:pt x="31" y="3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38"/>
                  </a:lnTo>
                  <a:lnTo>
                    <a:pt x="32" y="39"/>
                  </a:lnTo>
                  <a:lnTo>
                    <a:pt x="32" y="38"/>
                  </a:lnTo>
                  <a:lnTo>
                    <a:pt x="32" y="39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3" y="39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3" y="39"/>
                  </a:lnTo>
                  <a:lnTo>
                    <a:pt x="33" y="38"/>
                  </a:lnTo>
                  <a:lnTo>
                    <a:pt x="33" y="39"/>
                  </a:lnTo>
                  <a:lnTo>
                    <a:pt x="33" y="39"/>
                  </a:lnTo>
                  <a:lnTo>
                    <a:pt x="33" y="39"/>
                  </a:lnTo>
                  <a:lnTo>
                    <a:pt x="33" y="39"/>
                  </a:lnTo>
                  <a:lnTo>
                    <a:pt x="33" y="39"/>
                  </a:lnTo>
                  <a:lnTo>
                    <a:pt x="34" y="39"/>
                  </a:lnTo>
                  <a:lnTo>
                    <a:pt x="34" y="39"/>
                  </a:lnTo>
                  <a:lnTo>
                    <a:pt x="34" y="39"/>
                  </a:lnTo>
                  <a:lnTo>
                    <a:pt x="34" y="39"/>
                  </a:lnTo>
                  <a:lnTo>
                    <a:pt x="34" y="39"/>
                  </a:lnTo>
                  <a:lnTo>
                    <a:pt x="34" y="39"/>
                  </a:lnTo>
                  <a:lnTo>
                    <a:pt x="34" y="39"/>
                  </a:lnTo>
                  <a:lnTo>
                    <a:pt x="34" y="39"/>
                  </a:lnTo>
                  <a:lnTo>
                    <a:pt x="34" y="39"/>
                  </a:lnTo>
                  <a:lnTo>
                    <a:pt x="34" y="39"/>
                  </a:lnTo>
                  <a:lnTo>
                    <a:pt x="34" y="39"/>
                  </a:lnTo>
                  <a:lnTo>
                    <a:pt x="34" y="39"/>
                  </a:lnTo>
                  <a:lnTo>
                    <a:pt x="34" y="39"/>
                  </a:lnTo>
                  <a:lnTo>
                    <a:pt x="34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7" y="39"/>
                  </a:lnTo>
                  <a:lnTo>
                    <a:pt x="37" y="39"/>
                  </a:lnTo>
                  <a:lnTo>
                    <a:pt x="37" y="39"/>
                  </a:lnTo>
                  <a:lnTo>
                    <a:pt x="37" y="39"/>
                  </a:lnTo>
                  <a:lnTo>
                    <a:pt x="37" y="39"/>
                  </a:lnTo>
                  <a:lnTo>
                    <a:pt x="37" y="39"/>
                  </a:lnTo>
                  <a:lnTo>
                    <a:pt x="37" y="39"/>
                  </a:lnTo>
                  <a:lnTo>
                    <a:pt x="37" y="39"/>
                  </a:lnTo>
                  <a:lnTo>
                    <a:pt x="37" y="39"/>
                  </a:lnTo>
                  <a:lnTo>
                    <a:pt x="37" y="39"/>
                  </a:lnTo>
                  <a:lnTo>
                    <a:pt x="37" y="39"/>
                  </a:lnTo>
                  <a:lnTo>
                    <a:pt x="37" y="39"/>
                  </a:lnTo>
                  <a:lnTo>
                    <a:pt x="37" y="39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40" y="39"/>
                  </a:lnTo>
                  <a:lnTo>
                    <a:pt x="40" y="39"/>
                  </a:lnTo>
                  <a:lnTo>
                    <a:pt x="40" y="39"/>
                  </a:lnTo>
                  <a:lnTo>
                    <a:pt x="40" y="39"/>
                  </a:lnTo>
                  <a:lnTo>
                    <a:pt x="40" y="39"/>
                  </a:lnTo>
                  <a:lnTo>
                    <a:pt x="40" y="39"/>
                  </a:lnTo>
                  <a:lnTo>
                    <a:pt x="40" y="39"/>
                  </a:lnTo>
                  <a:lnTo>
                    <a:pt x="40" y="39"/>
                  </a:lnTo>
                  <a:lnTo>
                    <a:pt x="40" y="39"/>
                  </a:lnTo>
                  <a:lnTo>
                    <a:pt x="40" y="39"/>
                  </a:lnTo>
                  <a:lnTo>
                    <a:pt x="40" y="39"/>
                  </a:lnTo>
                  <a:lnTo>
                    <a:pt x="40" y="39"/>
                  </a:lnTo>
                  <a:lnTo>
                    <a:pt x="40" y="39"/>
                  </a:lnTo>
                  <a:lnTo>
                    <a:pt x="41" y="39"/>
                  </a:lnTo>
                  <a:lnTo>
                    <a:pt x="41" y="39"/>
                  </a:lnTo>
                  <a:lnTo>
                    <a:pt x="41" y="39"/>
                  </a:lnTo>
                  <a:lnTo>
                    <a:pt x="41" y="39"/>
                  </a:lnTo>
                  <a:lnTo>
                    <a:pt x="41" y="39"/>
                  </a:lnTo>
                  <a:lnTo>
                    <a:pt x="41" y="39"/>
                  </a:lnTo>
                  <a:lnTo>
                    <a:pt x="41" y="39"/>
                  </a:lnTo>
                  <a:lnTo>
                    <a:pt x="41" y="39"/>
                  </a:lnTo>
                  <a:lnTo>
                    <a:pt x="41" y="39"/>
                  </a:lnTo>
                  <a:lnTo>
                    <a:pt x="41" y="39"/>
                  </a:lnTo>
                  <a:lnTo>
                    <a:pt x="41" y="39"/>
                  </a:lnTo>
                  <a:lnTo>
                    <a:pt x="41" y="39"/>
                  </a:lnTo>
                  <a:lnTo>
                    <a:pt x="41" y="39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43" y="38"/>
                  </a:lnTo>
                  <a:lnTo>
                    <a:pt x="43" y="38"/>
                  </a:lnTo>
                  <a:lnTo>
                    <a:pt x="43" y="38"/>
                  </a:lnTo>
                  <a:lnTo>
                    <a:pt x="43" y="38"/>
                  </a:lnTo>
                  <a:lnTo>
                    <a:pt x="43" y="38"/>
                  </a:lnTo>
                  <a:lnTo>
                    <a:pt x="43" y="38"/>
                  </a:lnTo>
                  <a:lnTo>
                    <a:pt x="43" y="38"/>
                  </a:lnTo>
                  <a:lnTo>
                    <a:pt x="43" y="38"/>
                  </a:lnTo>
                  <a:lnTo>
                    <a:pt x="43" y="38"/>
                  </a:lnTo>
                  <a:lnTo>
                    <a:pt x="43" y="38"/>
                  </a:lnTo>
                  <a:lnTo>
                    <a:pt x="43" y="38"/>
                  </a:lnTo>
                  <a:lnTo>
                    <a:pt x="43" y="38"/>
                  </a:lnTo>
                  <a:lnTo>
                    <a:pt x="43" y="38"/>
                  </a:lnTo>
                  <a:lnTo>
                    <a:pt x="43" y="38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9" y="36"/>
                  </a:lnTo>
                  <a:lnTo>
                    <a:pt x="49" y="36"/>
                  </a:lnTo>
                  <a:lnTo>
                    <a:pt x="49" y="36"/>
                  </a:lnTo>
                  <a:lnTo>
                    <a:pt x="49" y="36"/>
                  </a:lnTo>
                  <a:lnTo>
                    <a:pt x="49" y="36"/>
                  </a:lnTo>
                  <a:lnTo>
                    <a:pt x="49" y="36"/>
                  </a:lnTo>
                  <a:lnTo>
                    <a:pt x="49" y="36"/>
                  </a:lnTo>
                  <a:lnTo>
                    <a:pt x="49" y="36"/>
                  </a:lnTo>
                  <a:lnTo>
                    <a:pt x="49" y="36"/>
                  </a:lnTo>
                  <a:lnTo>
                    <a:pt x="49" y="36"/>
                  </a:lnTo>
                  <a:lnTo>
                    <a:pt x="49" y="35"/>
                  </a:lnTo>
                  <a:lnTo>
                    <a:pt x="49" y="35"/>
                  </a:lnTo>
                  <a:lnTo>
                    <a:pt x="49" y="35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2" y="35"/>
                  </a:lnTo>
                  <a:lnTo>
                    <a:pt x="52" y="35"/>
                  </a:lnTo>
                  <a:lnTo>
                    <a:pt x="52" y="35"/>
                  </a:lnTo>
                  <a:lnTo>
                    <a:pt x="52" y="35"/>
                  </a:lnTo>
                  <a:lnTo>
                    <a:pt x="52" y="34"/>
                  </a:lnTo>
                  <a:lnTo>
                    <a:pt x="52" y="34"/>
                  </a:lnTo>
                  <a:lnTo>
                    <a:pt x="52" y="34"/>
                  </a:lnTo>
                  <a:lnTo>
                    <a:pt x="52" y="34"/>
                  </a:lnTo>
                  <a:lnTo>
                    <a:pt x="52" y="34"/>
                  </a:lnTo>
                  <a:lnTo>
                    <a:pt x="52" y="34"/>
                  </a:lnTo>
                  <a:lnTo>
                    <a:pt x="52" y="34"/>
                  </a:lnTo>
                  <a:lnTo>
                    <a:pt x="52" y="34"/>
                  </a:lnTo>
                  <a:lnTo>
                    <a:pt x="52" y="34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4" y="33"/>
                  </a:lnTo>
                  <a:lnTo>
                    <a:pt x="54" y="33"/>
                  </a:lnTo>
                  <a:lnTo>
                    <a:pt x="54" y="33"/>
                  </a:lnTo>
                  <a:lnTo>
                    <a:pt x="54" y="33"/>
                  </a:lnTo>
                  <a:lnTo>
                    <a:pt x="54" y="33"/>
                  </a:lnTo>
                  <a:lnTo>
                    <a:pt x="54" y="33"/>
                  </a:lnTo>
                  <a:lnTo>
                    <a:pt x="54" y="33"/>
                  </a:lnTo>
                  <a:lnTo>
                    <a:pt x="54" y="33"/>
                  </a:lnTo>
                  <a:lnTo>
                    <a:pt x="54" y="33"/>
                  </a:lnTo>
                  <a:lnTo>
                    <a:pt x="55" y="33"/>
                  </a:lnTo>
                  <a:lnTo>
                    <a:pt x="55" y="33"/>
                  </a:lnTo>
                  <a:lnTo>
                    <a:pt x="55" y="33"/>
                  </a:lnTo>
                  <a:lnTo>
                    <a:pt x="55" y="33"/>
                  </a:lnTo>
                  <a:lnTo>
                    <a:pt x="55" y="33"/>
                  </a:lnTo>
                  <a:lnTo>
                    <a:pt x="55" y="33"/>
                  </a:lnTo>
                  <a:lnTo>
                    <a:pt x="55" y="33"/>
                  </a:lnTo>
                  <a:lnTo>
                    <a:pt x="55" y="33"/>
                  </a:lnTo>
                  <a:lnTo>
                    <a:pt x="55" y="33"/>
                  </a:lnTo>
                  <a:lnTo>
                    <a:pt x="55" y="33"/>
                  </a:lnTo>
                  <a:lnTo>
                    <a:pt x="55" y="33"/>
                  </a:lnTo>
                  <a:lnTo>
                    <a:pt x="55" y="33"/>
                  </a:lnTo>
                  <a:lnTo>
                    <a:pt x="55" y="33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58" y="33"/>
                  </a:lnTo>
                  <a:lnTo>
                    <a:pt x="58" y="33"/>
                  </a:lnTo>
                  <a:lnTo>
                    <a:pt x="58" y="33"/>
                  </a:lnTo>
                  <a:lnTo>
                    <a:pt x="58" y="33"/>
                  </a:lnTo>
                  <a:lnTo>
                    <a:pt x="58" y="32"/>
                  </a:lnTo>
                  <a:lnTo>
                    <a:pt x="58" y="32"/>
                  </a:lnTo>
                  <a:lnTo>
                    <a:pt x="58" y="32"/>
                  </a:lnTo>
                  <a:lnTo>
                    <a:pt x="58" y="32"/>
                  </a:lnTo>
                  <a:lnTo>
                    <a:pt x="58" y="32"/>
                  </a:lnTo>
                  <a:lnTo>
                    <a:pt x="58" y="32"/>
                  </a:lnTo>
                  <a:lnTo>
                    <a:pt x="58" y="32"/>
                  </a:lnTo>
                  <a:lnTo>
                    <a:pt x="58" y="32"/>
                  </a:lnTo>
                  <a:lnTo>
                    <a:pt x="58" y="32"/>
                  </a:lnTo>
                  <a:lnTo>
                    <a:pt x="59" y="32"/>
                  </a:lnTo>
                  <a:lnTo>
                    <a:pt x="59" y="32"/>
                  </a:lnTo>
                  <a:lnTo>
                    <a:pt x="59" y="32"/>
                  </a:lnTo>
                  <a:lnTo>
                    <a:pt x="59" y="32"/>
                  </a:lnTo>
                  <a:lnTo>
                    <a:pt x="59" y="32"/>
                  </a:lnTo>
                  <a:lnTo>
                    <a:pt x="59" y="32"/>
                  </a:lnTo>
                  <a:lnTo>
                    <a:pt x="59" y="32"/>
                  </a:lnTo>
                  <a:lnTo>
                    <a:pt x="59" y="32"/>
                  </a:lnTo>
                  <a:lnTo>
                    <a:pt x="59" y="32"/>
                  </a:lnTo>
                  <a:lnTo>
                    <a:pt x="59" y="32"/>
                  </a:lnTo>
                  <a:lnTo>
                    <a:pt x="59" y="32"/>
                  </a:lnTo>
                  <a:lnTo>
                    <a:pt x="59" y="32"/>
                  </a:lnTo>
                  <a:lnTo>
                    <a:pt x="59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62" y="31"/>
                  </a:lnTo>
                  <a:lnTo>
                    <a:pt x="62" y="31"/>
                  </a:lnTo>
                  <a:lnTo>
                    <a:pt x="62" y="31"/>
                  </a:lnTo>
                  <a:lnTo>
                    <a:pt x="62" y="31"/>
                  </a:lnTo>
                  <a:lnTo>
                    <a:pt x="62" y="31"/>
                  </a:lnTo>
                  <a:lnTo>
                    <a:pt x="62" y="31"/>
                  </a:lnTo>
                  <a:lnTo>
                    <a:pt x="63" y="31"/>
                  </a:lnTo>
                  <a:lnTo>
                    <a:pt x="63" y="31"/>
                  </a:lnTo>
                  <a:lnTo>
                    <a:pt x="63" y="31"/>
                  </a:lnTo>
                  <a:lnTo>
                    <a:pt x="63" y="31"/>
                  </a:lnTo>
                  <a:lnTo>
                    <a:pt x="63" y="31"/>
                  </a:lnTo>
                  <a:lnTo>
                    <a:pt x="63" y="31"/>
                  </a:lnTo>
                  <a:lnTo>
                    <a:pt x="63" y="31"/>
                  </a:lnTo>
                  <a:lnTo>
                    <a:pt x="63" y="31"/>
                  </a:lnTo>
                  <a:lnTo>
                    <a:pt x="63" y="31"/>
                  </a:lnTo>
                  <a:lnTo>
                    <a:pt x="63" y="31"/>
                  </a:lnTo>
                  <a:lnTo>
                    <a:pt x="63" y="31"/>
                  </a:lnTo>
                  <a:lnTo>
                    <a:pt x="63" y="31"/>
                  </a:lnTo>
                  <a:lnTo>
                    <a:pt x="63" y="31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65" y="31"/>
                  </a:lnTo>
                  <a:lnTo>
                    <a:pt x="65" y="31"/>
                  </a:lnTo>
                  <a:lnTo>
                    <a:pt x="65" y="31"/>
                  </a:lnTo>
                  <a:lnTo>
                    <a:pt x="65" y="31"/>
                  </a:lnTo>
                  <a:lnTo>
                    <a:pt x="65" y="31"/>
                  </a:lnTo>
                  <a:lnTo>
                    <a:pt x="65" y="31"/>
                  </a:lnTo>
                  <a:lnTo>
                    <a:pt x="65" y="31"/>
                  </a:lnTo>
                  <a:lnTo>
                    <a:pt x="65" y="31"/>
                  </a:lnTo>
                  <a:lnTo>
                    <a:pt x="65" y="31"/>
                  </a:lnTo>
                  <a:lnTo>
                    <a:pt x="65" y="31"/>
                  </a:lnTo>
                  <a:lnTo>
                    <a:pt x="65" y="31"/>
                  </a:lnTo>
                  <a:lnTo>
                    <a:pt x="65" y="31"/>
                  </a:lnTo>
                  <a:lnTo>
                    <a:pt x="65" y="31"/>
                  </a:lnTo>
                  <a:lnTo>
                    <a:pt x="66" y="31"/>
                  </a:lnTo>
                  <a:lnTo>
                    <a:pt x="66" y="31"/>
                  </a:lnTo>
                  <a:lnTo>
                    <a:pt x="66" y="31"/>
                  </a:lnTo>
                  <a:lnTo>
                    <a:pt x="66" y="31"/>
                  </a:lnTo>
                  <a:lnTo>
                    <a:pt x="66" y="31"/>
                  </a:lnTo>
                  <a:lnTo>
                    <a:pt x="66" y="31"/>
                  </a:lnTo>
                  <a:lnTo>
                    <a:pt x="66" y="31"/>
                  </a:lnTo>
                  <a:lnTo>
                    <a:pt x="66" y="31"/>
                  </a:lnTo>
                  <a:lnTo>
                    <a:pt x="66" y="31"/>
                  </a:lnTo>
                  <a:lnTo>
                    <a:pt x="66" y="31"/>
                  </a:lnTo>
                  <a:lnTo>
                    <a:pt x="66" y="31"/>
                  </a:lnTo>
                  <a:lnTo>
                    <a:pt x="66" y="31"/>
                  </a:lnTo>
                  <a:lnTo>
                    <a:pt x="66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7" y="30"/>
                  </a:lnTo>
                  <a:lnTo>
                    <a:pt x="67" y="30"/>
                  </a:lnTo>
                  <a:lnTo>
                    <a:pt x="67" y="30"/>
                  </a:lnTo>
                  <a:lnTo>
                    <a:pt x="67" y="30"/>
                  </a:lnTo>
                  <a:lnTo>
                    <a:pt x="67" y="30"/>
                  </a:lnTo>
                  <a:lnTo>
                    <a:pt x="67" y="30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69" y="30"/>
                  </a:lnTo>
                  <a:lnTo>
                    <a:pt x="69" y="30"/>
                  </a:lnTo>
                  <a:lnTo>
                    <a:pt x="69" y="30"/>
                  </a:lnTo>
                  <a:lnTo>
                    <a:pt x="69" y="30"/>
                  </a:lnTo>
                  <a:lnTo>
                    <a:pt x="69" y="30"/>
                  </a:lnTo>
                  <a:lnTo>
                    <a:pt x="69" y="30"/>
                  </a:lnTo>
                  <a:lnTo>
                    <a:pt x="69" y="30"/>
                  </a:lnTo>
                  <a:lnTo>
                    <a:pt x="69" y="30"/>
                  </a:lnTo>
                  <a:lnTo>
                    <a:pt x="69" y="30"/>
                  </a:lnTo>
                  <a:lnTo>
                    <a:pt x="69" y="30"/>
                  </a:lnTo>
                  <a:lnTo>
                    <a:pt x="69" y="30"/>
                  </a:lnTo>
                  <a:lnTo>
                    <a:pt x="69" y="30"/>
                  </a:lnTo>
                  <a:lnTo>
                    <a:pt x="69" y="30"/>
                  </a:lnTo>
                  <a:lnTo>
                    <a:pt x="70" y="30"/>
                  </a:lnTo>
                  <a:lnTo>
                    <a:pt x="70" y="30"/>
                  </a:lnTo>
                  <a:lnTo>
                    <a:pt x="70" y="30"/>
                  </a:lnTo>
                  <a:lnTo>
                    <a:pt x="70" y="30"/>
                  </a:lnTo>
                  <a:lnTo>
                    <a:pt x="70" y="30"/>
                  </a:lnTo>
                  <a:lnTo>
                    <a:pt x="70" y="30"/>
                  </a:lnTo>
                  <a:lnTo>
                    <a:pt x="70" y="30"/>
                  </a:lnTo>
                  <a:lnTo>
                    <a:pt x="70" y="30"/>
                  </a:lnTo>
                  <a:lnTo>
                    <a:pt x="70" y="30"/>
                  </a:lnTo>
                  <a:lnTo>
                    <a:pt x="70" y="30"/>
                  </a:lnTo>
                  <a:lnTo>
                    <a:pt x="70" y="30"/>
                  </a:lnTo>
                  <a:lnTo>
                    <a:pt x="70" y="30"/>
                  </a:lnTo>
                  <a:lnTo>
                    <a:pt x="70" y="30"/>
                  </a:lnTo>
                  <a:lnTo>
                    <a:pt x="71" y="30"/>
                  </a:lnTo>
                  <a:lnTo>
                    <a:pt x="71" y="30"/>
                  </a:lnTo>
                  <a:lnTo>
                    <a:pt x="71" y="30"/>
                  </a:lnTo>
                  <a:lnTo>
                    <a:pt x="71" y="30"/>
                  </a:lnTo>
                  <a:lnTo>
                    <a:pt x="71" y="30"/>
                  </a:lnTo>
                  <a:lnTo>
                    <a:pt x="71" y="30"/>
                  </a:lnTo>
                  <a:lnTo>
                    <a:pt x="71" y="30"/>
                  </a:lnTo>
                  <a:lnTo>
                    <a:pt x="71" y="30"/>
                  </a:lnTo>
                  <a:lnTo>
                    <a:pt x="71" y="30"/>
                  </a:lnTo>
                  <a:lnTo>
                    <a:pt x="71" y="30"/>
                  </a:lnTo>
                  <a:lnTo>
                    <a:pt x="71" y="30"/>
                  </a:lnTo>
                  <a:lnTo>
                    <a:pt x="71" y="30"/>
                  </a:lnTo>
                  <a:lnTo>
                    <a:pt x="71" y="30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72" y="29"/>
                  </a:lnTo>
                  <a:lnTo>
                    <a:pt x="72" y="29"/>
                  </a:lnTo>
                  <a:lnTo>
                    <a:pt x="73" y="29"/>
                  </a:lnTo>
                  <a:lnTo>
                    <a:pt x="73" y="29"/>
                  </a:lnTo>
                  <a:lnTo>
                    <a:pt x="73" y="29"/>
                  </a:lnTo>
                  <a:lnTo>
                    <a:pt x="73" y="29"/>
                  </a:lnTo>
                  <a:lnTo>
                    <a:pt x="73" y="29"/>
                  </a:lnTo>
                  <a:lnTo>
                    <a:pt x="73" y="29"/>
                  </a:lnTo>
                  <a:lnTo>
                    <a:pt x="73" y="29"/>
                  </a:lnTo>
                  <a:lnTo>
                    <a:pt x="73" y="29"/>
                  </a:lnTo>
                  <a:lnTo>
                    <a:pt x="73" y="29"/>
                  </a:lnTo>
                  <a:lnTo>
                    <a:pt x="73" y="29"/>
                  </a:lnTo>
                  <a:lnTo>
                    <a:pt x="73" y="29"/>
                  </a:lnTo>
                  <a:lnTo>
                    <a:pt x="73" y="29"/>
                  </a:lnTo>
                  <a:lnTo>
                    <a:pt x="73" y="29"/>
                  </a:lnTo>
                  <a:lnTo>
                    <a:pt x="73" y="29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76" y="29"/>
                  </a:lnTo>
                  <a:lnTo>
                    <a:pt x="76" y="29"/>
                  </a:lnTo>
                  <a:lnTo>
                    <a:pt x="76" y="29"/>
                  </a:lnTo>
                  <a:lnTo>
                    <a:pt x="76" y="29"/>
                  </a:lnTo>
                  <a:lnTo>
                    <a:pt x="76" y="29"/>
                  </a:lnTo>
                  <a:lnTo>
                    <a:pt x="76" y="29"/>
                  </a:lnTo>
                  <a:lnTo>
                    <a:pt x="76" y="29"/>
                  </a:lnTo>
                  <a:lnTo>
                    <a:pt x="76" y="29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7" y="28"/>
                  </a:lnTo>
                  <a:lnTo>
                    <a:pt x="77" y="28"/>
                  </a:lnTo>
                  <a:lnTo>
                    <a:pt x="77" y="28"/>
                  </a:lnTo>
                  <a:lnTo>
                    <a:pt x="77" y="28"/>
                  </a:lnTo>
                  <a:lnTo>
                    <a:pt x="77" y="28"/>
                  </a:lnTo>
                  <a:lnTo>
                    <a:pt x="77" y="28"/>
                  </a:lnTo>
                  <a:lnTo>
                    <a:pt x="77" y="28"/>
                  </a:lnTo>
                  <a:lnTo>
                    <a:pt x="77" y="28"/>
                  </a:lnTo>
                  <a:lnTo>
                    <a:pt x="77" y="28"/>
                  </a:lnTo>
                  <a:lnTo>
                    <a:pt x="77" y="28"/>
                  </a:lnTo>
                  <a:lnTo>
                    <a:pt x="77" y="28"/>
                  </a:lnTo>
                  <a:lnTo>
                    <a:pt x="77" y="28"/>
                  </a:lnTo>
                  <a:lnTo>
                    <a:pt x="77" y="28"/>
                  </a:lnTo>
                  <a:lnTo>
                    <a:pt x="77" y="28"/>
                  </a:lnTo>
                  <a:lnTo>
                    <a:pt x="78" y="28"/>
                  </a:lnTo>
                  <a:lnTo>
                    <a:pt x="78" y="28"/>
                  </a:lnTo>
                  <a:lnTo>
                    <a:pt x="78" y="28"/>
                  </a:lnTo>
                  <a:lnTo>
                    <a:pt x="78" y="28"/>
                  </a:lnTo>
                  <a:lnTo>
                    <a:pt x="78" y="28"/>
                  </a:lnTo>
                  <a:lnTo>
                    <a:pt x="78" y="28"/>
                  </a:lnTo>
                  <a:lnTo>
                    <a:pt x="78" y="28"/>
                  </a:lnTo>
                  <a:lnTo>
                    <a:pt x="78" y="28"/>
                  </a:lnTo>
                  <a:lnTo>
                    <a:pt x="78" y="28"/>
                  </a:lnTo>
                  <a:lnTo>
                    <a:pt x="78" y="28"/>
                  </a:lnTo>
                  <a:lnTo>
                    <a:pt x="78" y="28"/>
                  </a:lnTo>
                  <a:lnTo>
                    <a:pt x="78" y="28"/>
                  </a:lnTo>
                  <a:lnTo>
                    <a:pt x="78" y="28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9" y="27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81" y="27"/>
                  </a:lnTo>
                  <a:lnTo>
                    <a:pt x="81" y="27"/>
                  </a:lnTo>
                  <a:lnTo>
                    <a:pt x="81" y="27"/>
                  </a:lnTo>
                  <a:lnTo>
                    <a:pt x="81" y="27"/>
                  </a:lnTo>
                  <a:lnTo>
                    <a:pt x="81" y="27"/>
                  </a:lnTo>
                  <a:lnTo>
                    <a:pt x="81" y="27"/>
                  </a:lnTo>
                  <a:lnTo>
                    <a:pt x="81" y="27"/>
                  </a:lnTo>
                  <a:lnTo>
                    <a:pt x="81" y="27"/>
                  </a:lnTo>
                  <a:lnTo>
                    <a:pt x="81" y="27"/>
                  </a:lnTo>
                  <a:lnTo>
                    <a:pt x="81" y="27"/>
                  </a:lnTo>
                  <a:lnTo>
                    <a:pt x="81" y="27"/>
                  </a:lnTo>
                  <a:lnTo>
                    <a:pt x="81" y="27"/>
                  </a:lnTo>
                  <a:lnTo>
                    <a:pt x="81" y="27"/>
                  </a:lnTo>
                  <a:lnTo>
                    <a:pt x="81" y="27"/>
                  </a:lnTo>
                  <a:lnTo>
                    <a:pt x="82" y="27"/>
                  </a:lnTo>
                  <a:lnTo>
                    <a:pt x="82" y="27"/>
                  </a:lnTo>
                  <a:lnTo>
                    <a:pt x="82" y="27"/>
                  </a:lnTo>
                  <a:lnTo>
                    <a:pt x="82" y="27"/>
                  </a:lnTo>
                  <a:lnTo>
                    <a:pt x="82" y="27"/>
                  </a:lnTo>
                  <a:lnTo>
                    <a:pt x="82" y="27"/>
                  </a:lnTo>
                  <a:lnTo>
                    <a:pt x="82" y="27"/>
                  </a:lnTo>
                  <a:lnTo>
                    <a:pt x="82" y="27"/>
                  </a:lnTo>
                  <a:lnTo>
                    <a:pt x="82" y="27"/>
                  </a:lnTo>
                  <a:lnTo>
                    <a:pt x="82" y="27"/>
                  </a:lnTo>
                  <a:lnTo>
                    <a:pt x="82" y="27"/>
                  </a:lnTo>
                  <a:lnTo>
                    <a:pt x="82" y="27"/>
                  </a:lnTo>
                  <a:lnTo>
                    <a:pt x="82" y="27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85" y="27"/>
                  </a:lnTo>
                  <a:lnTo>
                    <a:pt x="85" y="27"/>
                  </a:lnTo>
                  <a:lnTo>
                    <a:pt x="85" y="27"/>
                  </a:lnTo>
                  <a:lnTo>
                    <a:pt x="85" y="27"/>
                  </a:lnTo>
                  <a:lnTo>
                    <a:pt x="85" y="27"/>
                  </a:lnTo>
                  <a:lnTo>
                    <a:pt x="85" y="27"/>
                  </a:lnTo>
                  <a:lnTo>
                    <a:pt x="85" y="27"/>
                  </a:lnTo>
                  <a:lnTo>
                    <a:pt x="85" y="27"/>
                  </a:lnTo>
                  <a:lnTo>
                    <a:pt x="85" y="27"/>
                  </a:lnTo>
                  <a:lnTo>
                    <a:pt x="85" y="27"/>
                  </a:lnTo>
                  <a:lnTo>
                    <a:pt x="85" y="27"/>
                  </a:lnTo>
                  <a:lnTo>
                    <a:pt x="85" y="27"/>
                  </a:lnTo>
                  <a:lnTo>
                    <a:pt x="85" y="27"/>
                  </a:lnTo>
                  <a:lnTo>
                    <a:pt x="85" y="26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87" y="26"/>
                  </a:lnTo>
                  <a:lnTo>
                    <a:pt x="87" y="26"/>
                  </a:lnTo>
                  <a:lnTo>
                    <a:pt x="87" y="26"/>
                  </a:lnTo>
                  <a:lnTo>
                    <a:pt x="87" y="26"/>
                  </a:lnTo>
                  <a:lnTo>
                    <a:pt x="87" y="26"/>
                  </a:lnTo>
                  <a:lnTo>
                    <a:pt x="87" y="26"/>
                  </a:lnTo>
                  <a:lnTo>
                    <a:pt x="87" y="26"/>
                  </a:lnTo>
                  <a:lnTo>
                    <a:pt x="87" y="26"/>
                  </a:lnTo>
                  <a:lnTo>
                    <a:pt x="87" y="26"/>
                  </a:lnTo>
                  <a:lnTo>
                    <a:pt x="87" y="26"/>
                  </a:lnTo>
                  <a:lnTo>
                    <a:pt x="87" y="26"/>
                  </a:lnTo>
                  <a:lnTo>
                    <a:pt x="87" y="26"/>
                  </a:lnTo>
                  <a:lnTo>
                    <a:pt x="87" y="26"/>
                  </a:lnTo>
                  <a:lnTo>
                    <a:pt x="88" y="26"/>
                  </a:lnTo>
                  <a:lnTo>
                    <a:pt x="88" y="26"/>
                  </a:lnTo>
                  <a:lnTo>
                    <a:pt x="88" y="26"/>
                  </a:lnTo>
                  <a:lnTo>
                    <a:pt x="88" y="26"/>
                  </a:lnTo>
                  <a:lnTo>
                    <a:pt x="88" y="26"/>
                  </a:lnTo>
                  <a:lnTo>
                    <a:pt x="88" y="26"/>
                  </a:lnTo>
                  <a:lnTo>
                    <a:pt x="88" y="26"/>
                  </a:lnTo>
                  <a:lnTo>
                    <a:pt x="88" y="26"/>
                  </a:lnTo>
                  <a:lnTo>
                    <a:pt x="88" y="26"/>
                  </a:lnTo>
                  <a:lnTo>
                    <a:pt x="88" y="26"/>
                  </a:lnTo>
                  <a:lnTo>
                    <a:pt x="88" y="26"/>
                  </a:lnTo>
                  <a:lnTo>
                    <a:pt x="88" y="26"/>
                  </a:lnTo>
                  <a:lnTo>
                    <a:pt x="88" y="26"/>
                  </a:lnTo>
                  <a:lnTo>
                    <a:pt x="89" y="26"/>
                  </a:lnTo>
                  <a:lnTo>
                    <a:pt x="89" y="26"/>
                  </a:lnTo>
                  <a:lnTo>
                    <a:pt x="89" y="26"/>
                  </a:lnTo>
                  <a:lnTo>
                    <a:pt x="89" y="26"/>
                  </a:lnTo>
                  <a:lnTo>
                    <a:pt x="89" y="26"/>
                  </a:lnTo>
                  <a:lnTo>
                    <a:pt x="89" y="26"/>
                  </a:lnTo>
                  <a:lnTo>
                    <a:pt x="89" y="26"/>
                  </a:lnTo>
                  <a:lnTo>
                    <a:pt x="89" y="26"/>
                  </a:lnTo>
                  <a:lnTo>
                    <a:pt x="89" y="26"/>
                  </a:lnTo>
                  <a:lnTo>
                    <a:pt x="89" y="26"/>
                  </a:lnTo>
                  <a:lnTo>
                    <a:pt x="89" y="25"/>
                  </a:lnTo>
                  <a:lnTo>
                    <a:pt x="89" y="25"/>
                  </a:lnTo>
                  <a:lnTo>
                    <a:pt x="89" y="25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91" y="25"/>
                  </a:lnTo>
                  <a:lnTo>
                    <a:pt x="91" y="25"/>
                  </a:lnTo>
                  <a:lnTo>
                    <a:pt x="91" y="25"/>
                  </a:lnTo>
                  <a:lnTo>
                    <a:pt x="91" y="25"/>
                  </a:lnTo>
                  <a:lnTo>
                    <a:pt x="91" y="25"/>
                  </a:lnTo>
                  <a:lnTo>
                    <a:pt x="91" y="25"/>
                  </a:lnTo>
                  <a:lnTo>
                    <a:pt x="91" y="25"/>
                  </a:lnTo>
                  <a:lnTo>
                    <a:pt x="91" y="25"/>
                  </a:lnTo>
                  <a:lnTo>
                    <a:pt x="91" y="25"/>
                  </a:lnTo>
                  <a:lnTo>
                    <a:pt x="91" y="25"/>
                  </a:lnTo>
                  <a:lnTo>
                    <a:pt x="91" y="25"/>
                  </a:lnTo>
                  <a:lnTo>
                    <a:pt x="91" y="25"/>
                  </a:lnTo>
                  <a:lnTo>
                    <a:pt x="91" y="25"/>
                  </a:lnTo>
                  <a:lnTo>
                    <a:pt x="92" y="25"/>
                  </a:lnTo>
                  <a:lnTo>
                    <a:pt x="92" y="25"/>
                  </a:lnTo>
                  <a:lnTo>
                    <a:pt x="92" y="25"/>
                  </a:lnTo>
                  <a:lnTo>
                    <a:pt x="92" y="25"/>
                  </a:lnTo>
                  <a:lnTo>
                    <a:pt x="92" y="25"/>
                  </a:lnTo>
                  <a:lnTo>
                    <a:pt x="92" y="25"/>
                  </a:lnTo>
                  <a:lnTo>
                    <a:pt x="92" y="25"/>
                  </a:lnTo>
                  <a:lnTo>
                    <a:pt x="92" y="25"/>
                  </a:lnTo>
                  <a:lnTo>
                    <a:pt x="92" y="25"/>
                  </a:lnTo>
                  <a:lnTo>
                    <a:pt x="92" y="25"/>
                  </a:lnTo>
                  <a:lnTo>
                    <a:pt x="92" y="25"/>
                  </a:lnTo>
                  <a:lnTo>
                    <a:pt x="92" y="25"/>
                  </a:lnTo>
                  <a:lnTo>
                    <a:pt x="92" y="25"/>
                  </a:lnTo>
                  <a:lnTo>
                    <a:pt x="93" y="25"/>
                  </a:lnTo>
                  <a:lnTo>
                    <a:pt x="93" y="25"/>
                  </a:lnTo>
                  <a:lnTo>
                    <a:pt x="93" y="25"/>
                  </a:lnTo>
                  <a:lnTo>
                    <a:pt x="93" y="25"/>
                  </a:lnTo>
                  <a:lnTo>
                    <a:pt x="93" y="25"/>
                  </a:lnTo>
                  <a:lnTo>
                    <a:pt x="93" y="25"/>
                  </a:lnTo>
                  <a:lnTo>
                    <a:pt x="93" y="25"/>
                  </a:lnTo>
                  <a:lnTo>
                    <a:pt x="93" y="25"/>
                  </a:lnTo>
                  <a:lnTo>
                    <a:pt x="93" y="25"/>
                  </a:lnTo>
                  <a:lnTo>
                    <a:pt x="93" y="25"/>
                  </a:lnTo>
                  <a:lnTo>
                    <a:pt x="93" y="25"/>
                  </a:lnTo>
                  <a:lnTo>
                    <a:pt x="93" y="25"/>
                  </a:lnTo>
                  <a:lnTo>
                    <a:pt x="93" y="25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8" y="25"/>
                  </a:lnTo>
                  <a:lnTo>
                    <a:pt x="98" y="25"/>
                  </a:lnTo>
                  <a:lnTo>
                    <a:pt x="98" y="25"/>
                  </a:lnTo>
                  <a:lnTo>
                    <a:pt x="98" y="25"/>
                  </a:lnTo>
                  <a:lnTo>
                    <a:pt x="98" y="25"/>
                  </a:lnTo>
                  <a:lnTo>
                    <a:pt x="98" y="25"/>
                  </a:lnTo>
                  <a:lnTo>
                    <a:pt x="98" y="25"/>
                  </a:lnTo>
                  <a:lnTo>
                    <a:pt x="98" y="24"/>
                  </a:lnTo>
                  <a:lnTo>
                    <a:pt x="98" y="24"/>
                  </a:lnTo>
                  <a:lnTo>
                    <a:pt x="98" y="24"/>
                  </a:lnTo>
                  <a:lnTo>
                    <a:pt x="98" y="24"/>
                  </a:lnTo>
                  <a:lnTo>
                    <a:pt x="98" y="24"/>
                  </a:lnTo>
                  <a:lnTo>
                    <a:pt x="98" y="24"/>
                  </a:lnTo>
                  <a:lnTo>
                    <a:pt x="98" y="24"/>
                  </a:lnTo>
                  <a:lnTo>
                    <a:pt x="99" y="24"/>
                  </a:lnTo>
                  <a:lnTo>
                    <a:pt x="99" y="24"/>
                  </a:lnTo>
                  <a:lnTo>
                    <a:pt x="99" y="24"/>
                  </a:lnTo>
                  <a:lnTo>
                    <a:pt x="99" y="24"/>
                  </a:lnTo>
                  <a:lnTo>
                    <a:pt x="99" y="24"/>
                  </a:lnTo>
                  <a:lnTo>
                    <a:pt x="99" y="24"/>
                  </a:lnTo>
                  <a:lnTo>
                    <a:pt x="99" y="24"/>
                  </a:lnTo>
                  <a:lnTo>
                    <a:pt x="99" y="24"/>
                  </a:lnTo>
                  <a:lnTo>
                    <a:pt x="99" y="24"/>
                  </a:lnTo>
                  <a:lnTo>
                    <a:pt x="99" y="24"/>
                  </a:lnTo>
                  <a:lnTo>
                    <a:pt x="99" y="24"/>
                  </a:lnTo>
                  <a:lnTo>
                    <a:pt x="99" y="24"/>
                  </a:lnTo>
                  <a:lnTo>
                    <a:pt x="99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1" y="24"/>
                  </a:lnTo>
                  <a:lnTo>
                    <a:pt x="101" y="24"/>
                  </a:lnTo>
                  <a:lnTo>
                    <a:pt x="101" y="24"/>
                  </a:lnTo>
                  <a:lnTo>
                    <a:pt x="101" y="24"/>
                  </a:lnTo>
                  <a:lnTo>
                    <a:pt x="101" y="24"/>
                  </a:lnTo>
                  <a:lnTo>
                    <a:pt x="101" y="24"/>
                  </a:lnTo>
                  <a:lnTo>
                    <a:pt x="101" y="24"/>
                  </a:lnTo>
                  <a:lnTo>
                    <a:pt x="101" y="24"/>
                  </a:lnTo>
                  <a:lnTo>
                    <a:pt x="101" y="24"/>
                  </a:lnTo>
                  <a:lnTo>
                    <a:pt x="101" y="24"/>
                  </a:lnTo>
                  <a:lnTo>
                    <a:pt x="101" y="24"/>
                  </a:lnTo>
                  <a:lnTo>
                    <a:pt x="101" y="24"/>
                  </a:lnTo>
                  <a:lnTo>
                    <a:pt x="101" y="24"/>
                  </a:lnTo>
                  <a:lnTo>
                    <a:pt x="102" y="24"/>
                  </a:lnTo>
                  <a:lnTo>
                    <a:pt x="102" y="24"/>
                  </a:lnTo>
                  <a:lnTo>
                    <a:pt x="102" y="24"/>
                  </a:lnTo>
                  <a:lnTo>
                    <a:pt x="102" y="24"/>
                  </a:lnTo>
                  <a:lnTo>
                    <a:pt x="102" y="24"/>
                  </a:lnTo>
                  <a:lnTo>
                    <a:pt x="102" y="24"/>
                  </a:lnTo>
                  <a:lnTo>
                    <a:pt x="102" y="24"/>
                  </a:lnTo>
                  <a:lnTo>
                    <a:pt x="102" y="24"/>
                  </a:lnTo>
                  <a:lnTo>
                    <a:pt x="102" y="23"/>
                  </a:lnTo>
                  <a:lnTo>
                    <a:pt x="102" y="23"/>
                  </a:lnTo>
                  <a:lnTo>
                    <a:pt x="102" y="23"/>
                  </a:lnTo>
                  <a:lnTo>
                    <a:pt x="102" y="23"/>
                  </a:lnTo>
                  <a:lnTo>
                    <a:pt x="102" y="24"/>
                  </a:lnTo>
                  <a:lnTo>
                    <a:pt x="102" y="23"/>
                  </a:lnTo>
                  <a:lnTo>
                    <a:pt x="103" y="23"/>
                  </a:lnTo>
                  <a:lnTo>
                    <a:pt x="103" y="23"/>
                  </a:lnTo>
                  <a:lnTo>
                    <a:pt x="103" y="23"/>
                  </a:lnTo>
                  <a:lnTo>
                    <a:pt x="103" y="23"/>
                  </a:lnTo>
                  <a:lnTo>
                    <a:pt x="103" y="23"/>
                  </a:lnTo>
                  <a:lnTo>
                    <a:pt x="103" y="23"/>
                  </a:lnTo>
                  <a:lnTo>
                    <a:pt x="103" y="23"/>
                  </a:lnTo>
                  <a:lnTo>
                    <a:pt x="103" y="23"/>
                  </a:lnTo>
                  <a:lnTo>
                    <a:pt x="103" y="23"/>
                  </a:lnTo>
                  <a:lnTo>
                    <a:pt x="103" y="23"/>
                  </a:lnTo>
                  <a:lnTo>
                    <a:pt x="103" y="23"/>
                  </a:lnTo>
                  <a:lnTo>
                    <a:pt x="103" y="23"/>
                  </a:lnTo>
                  <a:lnTo>
                    <a:pt x="103" y="23"/>
                  </a:lnTo>
                  <a:lnTo>
                    <a:pt x="104" y="23"/>
                  </a:lnTo>
                  <a:lnTo>
                    <a:pt x="104" y="23"/>
                  </a:lnTo>
                  <a:lnTo>
                    <a:pt x="104" y="23"/>
                  </a:lnTo>
                  <a:lnTo>
                    <a:pt x="104" y="23"/>
                  </a:lnTo>
                  <a:lnTo>
                    <a:pt x="104" y="23"/>
                  </a:lnTo>
                  <a:lnTo>
                    <a:pt x="104" y="23"/>
                  </a:lnTo>
                  <a:lnTo>
                    <a:pt x="104" y="23"/>
                  </a:lnTo>
                  <a:lnTo>
                    <a:pt x="104" y="23"/>
                  </a:lnTo>
                  <a:lnTo>
                    <a:pt x="104" y="23"/>
                  </a:lnTo>
                  <a:lnTo>
                    <a:pt x="104" y="23"/>
                  </a:lnTo>
                  <a:lnTo>
                    <a:pt x="104" y="23"/>
                  </a:lnTo>
                  <a:lnTo>
                    <a:pt x="104" y="23"/>
                  </a:lnTo>
                  <a:lnTo>
                    <a:pt x="104" y="23"/>
                  </a:lnTo>
                  <a:lnTo>
                    <a:pt x="105" y="23"/>
                  </a:lnTo>
                  <a:lnTo>
                    <a:pt x="105" y="23"/>
                  </a:lnTo>
                  <a:lnTo>
                    <a:pt x="105" y="23"/>
                  </a:lnTo>
                  <a:lnTo>
                    <a:pt x="105" y="23"/>
                  </a:lnTo>
                  <a:lnTo>
                    <a:pt x="105" y="23"/>
                  </a:lnTo>
                  <a:lnTo>
                    <a:pt x="105" y="23"/>
                  </a:lnTo>
                  <a:lnTo>
                    <a:pt x="105" y="23"/>
                  </a:lnTo>
                  <a:lnTo>
                    <a:pt x="105" y="22"/>
                  </a:lnTo>
                  <a:lnTo>
                    <a:pt x="105" y="22"/>
                  </a:lnTo>
                  <a:lnTo>
                    <a:pt x="105" y="22"/>
                  </a:lnTo>
                  <a:lnTo>
                    <a:pt x="105" y="22"/>
                  </a:lnTo>
                  <a:lnTo>
                    <a:pt x="105" y="22"/>
                  </a:lnTo>
                  <a:lnTo>
                    <a:pt x="105" y="23"/>
                  </a:lnTo>
                  <a:lnTo>
                    <a:pt x="106" y="22"/>
                  </a:lnTo>
                  <a:lnTo>
                    <a:pt x="106" y="22"/>
                  </a:lnTo>
                  <a:lnTo>
                    <a:pt x="106" y="22"/>
                  </a:lnTo>
                  <a:lnTo>
                    <a:pt x="106" y="22"/>
                  </a:lnTo>
                  <a:lnTo>
                    <a:pt x="106" y="22"/>
                  </a:lnTo>
                  <a:lnTo>
                    <a:pt x="106" y="22"/>
                  </a:lnTo>
                  <a:lnTo>
                    <a:pt x="106" y="22"/>
                  </a:lnTo>
                  <a:lnTo>
                    <a:pt x="106" y="22"/>
                  </a:lnTo>
                  <a:lnTo>
                    <a:pt x="106" y="22"/>
                  </a:lnTo>
                  <a:lnTo>
                    <a:pt x="106" y="22"/>
                  </a:lnTo>
                  <a:lnTo>
                    <a:pt x="106" y="22"/>
                  </a:lnTo>
                  <a:lnTo>
                    <a:pt x="106" y="22"/>
                  </a:lnTo>
                  <a:lnTo>
                    <a:pt x="106" y="22"/>
                  </a:lnTo>
                  <a:lnTo>
                    <a:pt x="107" y="22"/>
                  </a:lnTo>
                  <a:lnTo>
                    <a:pt x="107" y="22"/>
                  </a:lnTo>
                  <a:lnTo>
                    <a:pt x="107" y="22"/>
                  </a:lnTo>
                  <a:lnTo>
                    <a:pt x="107" y="22"/>
                  </a:lnTo>
                  <a:lnTo>
                    <a:pt x="107" y="22"/>
                  </a:lnTo>
                  <a:lnTo>
                    <a:pt x="107" y="22"/>
                  </a:lnTo>
                  <a:lnTo>
                    <a:pt x="107" y="22"/>
                  </a:lnTo>
                  <a:lnTo>
                    <a:pt x="107" y="22"/>
                  </a:lnTo>
                  <a:lnTo>
                    <a:pt x="107" y="22"/>
                  </a:lnTo>
                  <a:lnTo>
                    <a:pt x="107" y="22"/>
                  </a:lnTo>
                  <a:lnTo>
                    <a:pt x="107" y="22"/>
                  </a:lnTo>
                  <a:lnTo>
                    <a:pt x="107" y="22"/>
                  </a:lnTo>
                  <a:lnTo>
                    <a:pt x="107" y="22"/>
                  </a:lnTo>
                  <a:lnTo>
                    <a:pt x="107" y="22"/>
                  </a:lnTo>
                  <a:lnTo>
                    <a:pt x="108" y="22"/>
                  </a:lnTo>
                  <a:lnTo>
                    <a:pt x="108" y="22"/>
                  </a:lnTo>
                  <a:lnTo>
                    <a:pt x="108" y="22"/>
                  </a:lnTo>
                  <a:lnTo>
                    <a:pt x="108" y="22"/>
                  </a:lnTo>
                  <a:lnTo>
                    <a:pt x="108" y="22"/>
                  </a:lnTo>
                  <a:lnTo>
                    <a:pt x="108" y="22"/>
                  </a:lnTo>
                  <a:lnTo>
                    <a:pt x="108" y="22"/>
                  </a:lnTo>
                  <a:lnTo>
                    <a:pt x="108" y="22"/>
                  </a:lnTo>
                  <a:lnTo>
                    <a:pt x="108" y="22"/>
                  </a:lnTo>
                  <a:lnTo>
                    <a:pt x="108" y="22"/>
                  </a:lnTo>
                  <a:lnTo>
                    <a:pt x="108" y="21"/>
                  </a:lnTo>
                  <a:lnTo>
                    <a:pt x="108" y="21"/>
                  </a:lnTo>
                  <a:lnTo>
                    <a:pt x="108" y="21"/>
                  </a:lnTo>
                  <a:lnTo>
                    <a:pt x="109" y="21"/>
                  </a:lnTo>
                  <a:lnTo>
                    <a:pt x="109" y="21"/>
                  </a:lnTo>
                  <a:lnTo>
                    <a:pt x="109" y="21"/>
                  </a:lnTo>
                  <a:lnTo>
                    <a:pt x="109" y="21"/>
                  </a:lnTo>
                  <a:lnTo>
                    <a:pt x="109" y="21"/>
                  </a:lnTo>
                  <a:lnTo>
                    <a:pt x="109" y="21"/>
                  </a:lnTo>
                  <a:lnTo>
                    <a:pt x="109" y="21"/>
                  </a:lnTo>
                  <a:lnTo>
                    <a:pt x="109" y="21"/>
                  </a:lnTo>
                  <a:lnTo>
                    <a:pt x="109" y="21"/>
                  </a:lnTo>
                  <a:lnTo>
                    <a:pt x="109" y="21"/>
                  </a:lnTo>
                  <a:lnTo>
                    <a:pt x="109" y="21"/>
                  </a:lnTo>
                  <a:lnTo>
                    <a:pt x="109" y="21"/>
                  </a:lnTo>
                  <a:lnTo>
                    <a:pt x="109" y="21"/>
                  </a:lnTo>
                  <a:lnTo>
                    <a:pt x="110" y="21"/>
                  </a:lnTo>
                  <a:lnTo>
                    <a:pt x="110" y="21"/>
                  </a:lnTo>
                  <a:lnTo>
                    <a:pt x="110" y="21"/>
                  </a:lnTo>
                  <a:lnTo>
                    <a:pt x="110" y="21"/>
                  </a:lnTo>
                  <a:lnTo>
                    <a:pt x="110" y="21"/>
                  </a:lnTo>
                  <a:lnTo>
                    <a:pt x="110" y="21"/>
                  </a:lnTo>
                  <a:lnTo>
                    <a:pt x="110" y="21"/>
                  </a:lnTo>
                  <a:lnTo>
                    <a:pt x="110" y="21"/>
                  </a:lnTo>
                  <a:lnTo>
                    <a:pt x="110" y="21"/>
                  </a:lnTo>
                  <a:lnTo>
                    <a:pt x="110" y="21"/>
                  </a:lnTo>
                  <a:lnTo>
                    <a:pt x="110" y="21"/>
                  </a:lnTo>
                  <a:lnTo>
                    <a:pt x="110" y="21"/>
                  </a:lnTo>
                  <a:lnTo>
                    <a:pt x="110" y="21"/>
                  </a:lnTo>
                  <a:lnTo>
                    <a:pt x="111" y="21"/>
                  </a:lnTo>
                  <a:lnTo>
                    <a:pt x="111" y="21"/>
                  </a:lnTo>
                  <a:lnTo>
                    <a:pt x="111" y="21"/>
                  </a:lnTo>
                  <a:lnTo>
                    <a:pt x="111" y="21"/>
                  </a:lnTo>
                  <a:lnTo>
                    <a:pt x="111" y="21"/>
                  </a:lnTo>
                  <a:lnTo>
                    <a:pt x="111" y="21"/>
                  </a:lnTo>
                  <a:lnTo>
                    <a:pt x="111" y="21"/>
                  </a:lnTo>
                  <a:lnTo>
                    <a:pt x="111" y="21"/>
                  </a:lnTo>
                  <a:lnTo>
                    <a:pt x="111" y="21"/>
                  </a:lnTo>
                  <a:lnTo>
                    <a:pt x="111" y="21"/>
                  </a:lnTo>
                  <a:lnTo>
                    <a:pt x="111" y="21"/>
                  </a:lnTo>
                  <a:lnTo>
                    <a:pt x="111" y="21"/>
                  </a:lnTo>
                  <a:lnTo>
                    <a:pt x="111" y="21"/>
                  </a:lnTo>
                  <a:lnTo>
                    <a:pt x="111" y="21"/>
                  </a:lnTo>
                  <a:lnTo>
                    <a:pt x="112" y="21"/>
                  </a:lnTo>
                  <a:lnTo>
                    <a:pt x="112" y="21"/>
                  </a:lnTo>
                  <a:lnTo>
                    <a:pt x="112" y="20"/>
                  </a:lnTo>
                  <a:lnTo>
                    <a:pt x="112" y="20"/>
                  </a:lnTo>
                  <a:lnTo>
                    <a:pt x="112" y="20"/>
                  </a:lnTo>
                  <a:lnTo>
                    <a:pt x="112" y="20"/>
                  </a:lnTo>
                  <a:lnTo>
                    <a:pt x="112" y="20"/>
                  </a:lnTo>
                  <a:lnTo>
                    <a:pt x="112" y="20"/>
                  </a:lnTo>
                  <a:lnTo>
                    <a:pt x="112" y="20"/>
                  </a:lnTo>
                  <a:lnTo>
                    <a:pt x="112" y="20"/>
                  </a:lnTo>
                  <a:lnTo>
                    <a:pt x="112" y="20"/>
                  </a:lnTo>
                  <a:lnTo>
                    <a:pt x="112" y="20"/>
                  </a:lnTo>
                  <a:lnTo>
                    <a:pt x="112" y="20"/>
                  </a:lnTo>
                  <a:lnTo>
                    <a:pt x="113" y="20"/>
                  </a:lnTo>
                  <a:lnTo>
                    <a:pt x="113" y="20"/>
                  </a:lnTo>
                  <a:lnTo>
                    <a:pt x="113" y="20"/>
                  </a:lnTo>
                  <a:lnTo>
                    <a:pt x="113" y="20"/>
                  </a:lnTo>
                  <a:lnTo>
                    <a:pt x="113" y="20"/>
                  </a:lnTo>
                  <a:lnTo>
                    <a:pt x="113" y="20"/>
                  </a:lnTo>
                  <a:lnTo>
                    <a:pt x="113" y="20"/>
                  </a:lnTo>
                  <a:lnTo>
                    <a:pt x="113" y="20"/>
                  </a:lnTo>
                  <a:lnTo>
                    <a:pt x="113" y="20"/>
                  </a:lnTo>
                  <a:lnTo>
                    <a:pt x="113" y="20"/>
                  </a:lnTo>
                  <a:lnTo>
                    <a:pt x="113" y="20"/>
                  </a:lnTo>
                  <a:lnTo>
                    <a:pt x="113" y="20"/>
                  </a:lnTo>
                  <a:lnTo>
                    <a:pt x="113" y="20"/>
                  </a:lnTo>
                  <a:lnTo>
                    <a:pt x="114" y="20"/>
                  </a:lnTo>
                  <a:lnTo>
                    <a:pt x="114" y="20"/>
                  </a:lnTo>
                  <a:lnTo>
                    <a:pt x="114" y="20"/>
                  </a:lnTo>
                  <a:lnTo>
                    <a:pt x="114" y="20"/>
                  </a:lnTo>
                  <a:lnTo>
                    <a:pt x="114" y="20"/>
                  </a:lnTo>
                  <a:lnTo>
                    <a:pt x="114" y="20"/>
                  </a:lnTo>
                  <a:lnTo>
                    <a:pt x="114" y="20"/>
                  </a:lnTo>
                  <a:lnTo>
                    <a:pt x="114" y="20"/>
                  </a:lnTo>
                  <a:lnTo>
                    <a:pt x="114" y="20"/>
                  </a:lnTo>
                  <a:lnTo>
                    <a:pt x="114" y="20"/>
                  </a:lnTo>
                  <a:lnTo>
                    <a:pt x="114" y="20"/>
                  </a:lnTo>
                  <a:lnTo>
                    <a:pt x="114" y="19"/>
                  </a:lnTo>
                  <a:lnTo>
                    <a:pt x="114" y="19"/>
                  </a:lnTo>
                  <a:lnTo>
                    <a:pt x="115" y="19"/>
                  </a:lnTo>
                  <a:lnTo>
                    <a:pt x="115" y="19"/>
                  </a:lnTo>
                  <a:lnTo>
                    <a:pt x="115" y="19"/>
                  </a:lnTo>
                  <a:lnTo>
                    <a:pt x="115" y="19"/>
                  </a:lnTo>
                  <a:lnTo>
                    <a:pt x="115" y="19"/>
                  </a:lnTo>
                  <a:lnTo>
                    <a:pt x="115" y="19"/>
                  </a:lnTo>
                  <a:lnTo>
                    <a:pt x="115" y="19"/>
                  </a:lnTo>
                  <a:lnTo>
                    <a:pt x="115" y="19"/>
                  </a:lnTo>
                  <a:lnTo>
                    <a:pt x="115" y="19"/>
                  </a:lnTo>
                  <a:lnTo>
                    <a:pt x="115" y="19"/>
                  </a:lnTo>
                  <a:lnTo>
                    <a:pt x="115" y="19"/>
                  </a:lnTo>
                  <a:lnTo>
                    <a:pt x="115" y="19"/>
                  </a:lnTo>
                  <a:lnTo>
                    <a:pt x="115" y="19"/>
                  </a:lnTo>
                  <a:lnTo>
                    <a:pt x="115" y="19"/>
                  </a:lnTo>
                  <a:lnTo>
                    <a:pt x="116" y="19"/>
                  </a:lnTo>
                  <a:lnTo>
                    <a:pt x="116" y="19"/>
                  </a:lnTo>
                  <a:lnTo>
                    <a:pt x="116" y="19"/>
                  </a:lnTo>
                  <a:lnTo>
                    <a:pt x="116" y="19"/>
                  </a:lnTo>
                  <a:lnTo>
                    <a:pt x="116" y="19"/>
                  </a:lnTo>
                  <a:lnTo>
                    <a:pt x="116" y="19"/>
                  </a:lnTo>
                  <a:lnTo>
                    <a:pt x="116" y="19"/>
                  </a:lnTo>
                  <a:lnTo>
                    <a:pt x="116" y="19"/>
                  </a:lnTo>
                  <a:lnTo>
                    <a:pt x="116" y="19"/>
                  </a:lnTo>
                  <a:lnTo>
                    <a:pt x="116" y="19"/>
                  </a:lnTo>
                  <a:lnTo>
                    <a:pt x="116" y="19"/>
                  </a:lnTo>
                  <a:lnTo>
                    <a:pt x="116" y="19"/>
                  </a:lnTo>
                  <a:lnTo>
                    <a:pt x="116" y="19"/>
                  </a:lnTo>
                  <a:lnTo>
                    <a:pt x="117" y="19"/>
                  </a:lnTo>
                  <a:lnTo>
                    <a:pt x="117" y="19"/>
                  </a:lnTo>
                  <a:lnTo>
                    <a:pt x="117" y="19"/>
                  </a:lnTo>
                  <a:lnTo>
                    <a:pt x="117" y="19"/>
                  </a:lnTo>
                  <a:lnTo>
                    <a:pt x="117" y="19"/>
                  </a:lnTo>
                  <a:lnTo>
                    <a:pt x="117" y="19"/>
                  </a:lnTo>
                  <a:lnTo>
                    <a:pt x="117" y="19"/>
                  </a:lnTo>
                  <a:lnTo>
                    <a:pt x="117" y="19"/>
                  </a:lnTo>
                  <a:lnTo>
                    <a:pt x="117" y="19"/>
                  </a:lnTo>
                  <a:lnTo>
                    <a:pt x="117" y="19"/>
                  </a:lnTo>
                  <a:lnTo>
                    <a:pt x="117" y="19"/>
                  </a:lnTo>
                  <a:lnTo>
                    <a:pt x="117" y="19"/>
                  </a:lnTo>
                  <a:lnTo>
                    <a:pt x="117" y="19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119" y="19"/>
                  </a:lnTo>
                  <a:lnTo>
                    <a:pt x="119" y="19"/>
                  </a:lnTo>
                  <a:lnTo>
                    <a:pt x="119" y="19"/>
                  </a:lnTo>
                  <a:lnTo>
                    <a:pt x="119" y="19"/>
                  </a:lnTo>
                  <a:lnTo>
                    <a:pt x="119" y="19"/>
                  </a:lnTo>
                  <a:lnTo>
                    <a:pt x="119" y="19"/>
                  </a:lnTo>
                  <a:lnTo>
                    <a:pt x="119" y="19"/>
                  </a:lnTo>
                  <a:lnTo>
                    <a:pt x="119" y="19"/>
                  </a:lnTo>
                  <a:lnTo>
                    <a:pt x="119" y="19"/>
                  </a:lnTo>
                  <a:lnTo>
                    <a:pt x="119" y="19"/>
                  </a:lnTo>
                  <a:lnTo>
                    <a:pt x="119" y="19"/>
                  </a:lnTo>
                  <a:lnTo>
                    <a:pt x="119" y="19"/>
                  </a:lnTo>
                  <a:lnTo>
                    <a:pt x="119" y="19"/>
                  </a:lnTo>
                  <a:lnTo>
                    <a:pt x="119" y="19"/>
                  </a:lnTo>
                  <a:lnTo>
                    <a:pt x="120" y="19"/>
                  </a:lnTo>
                  <a:lnTo>
                    <a:pt x="120" y="19"/>
                  </a:lnTo>
                  <a:lnTo>
                    <a:pt x="120" y="19"/>
                  </a:lnTo>
                  <a:lnTo>
                    <a:pt x="120" y="19"/>
                  </a:lnTo>
                  <a:lnTo>
                    <a:pt x="120" y="19"/>
                  </a:lnTo>
                  <a:lnTo>
                    <a:pt x="120" y="19"/>
                  </a:lnTo>
                  <a:lnTo>
                    <a:pt x="120" y="19"/>
                  </a:lnTo>
                  <a:lnTo>
                    <a:pt x="120" y="19"/>
                  </a:lnTo>
                  <a:lnTo>
                    <a:pt x="120" y="19"/>
                  </a:lnTo>
                  <a:lnTo>
                    <a:pt x="120" y="19"/>
                  </a:lnTo>
                  <a:lnTo>
                    <a:pt x="120" y="19"/>
                  </a:lnTo>
                  <a:lnTo>
                    <a:pt x="120" y="19"/>
                  </a:lnTo>
                  <a:lnTo>
                    <a:pt x="120" y="19"/>
                  </a:lnTo>
                  <a:lnTo>
                    <a:pt x="121" y="19"/>
                  </a:lnTo>
                  <a:lnTo>
                    <a:pt x="121" y="19"/>
                  </a:lnTo>
                  <a:lnTo>
                    <a:pt x="121" y="19"/>
                  </a:lnTo>
                  <a:lnTo>
                    <a:pt x="121" y="19"/>
                  </a:lnTo>
                  <a:lnTo>
                    <a:pt x="121" y="19"/>
                  </a:lnTo>
                  <a:lnTo>
                    <a:pt x="121" y="18"/>
                  </a:lnTo>
                  <a:lnTo>
                    <a:pt x="121" y="18"/>
                  </a:lnTo>
                  <a:lnTo>
                    <a:pt x="121" y="18"/>
                  </a:lnTo>
                  <a:lnTo>
                    <a:pt x="121" y="18"/>
                  </a:lnTo>
                  <a:lnTo>
                    <a:pt x="121" y="18"/>
                  </a:lnTo>
                  <a:lnTo>
                    <a:pt x="121" y="18"/>
                  </a:lnTo>
                  <a:lnTo>
                    <a:pt x="121" y="18"/>
                  </a:lnTo>
                  <a:lnTo>
                    <a:pt x="121" y="18"/>
                  </a:lnTo>
                  <a:lnTo>
                    <a:pt x="122" y="18"/>
                  </a:lnTo>
                  <a:lnTo>
                    <a:pt x="122" y="18"/>
                  </a:lnTo>
                  <a:lnTo>
                    <a:pt x="122" y="18"/>
                  </a:lnTo>
                  <a:lnTo>
                    <a:pt x="122" y="18"/>
                  </a:lnTo>
                  <a:lnTo>
                    <a:pt x="122" y="18"/>
                  </a:lnTo>
                  <a:lnTo>
                    <a:pt x="122" y="18"/>
                  </a:lnTo>
                  <a:lnTo>
                    <a:pt x="122" y="18"/>
                  </a:lnTo>
                  <a:lnTo>
                    <a:pt x="122" y="18"/>
                  </a:lnTo>
                  <a:lnTo>
                    <a:pt x="122" y="18"/>
                  </a:lnTo>
                  <a:lnTo>
                    <a:pt x="122" y="18"/>
                  </a:lnTo>
                  <a:lnTo>
                    <a:pt x="122" y="18"/>
                  </a:lnTo>
                  <a:lnTo>
                    <a:pt x="122" y="18"/>
                  </a:lnTo>
                  <a:lnTo>
                    <a:pt x="122" y="18"/>
                  </a:lnTo>
                  <a:lnTo>
                    <a:pt x="123" y="18"/>
                  </a:lnTo>
                  <a:lnTo>
                    <a:pt x="123" y="18"/>
                  </a:lnTo>
                  <a:lnTo>
                    <a:pt x="123" y="18"/>
                  </a:lnTo>
                  <a:lnTo>
                    <a:pt x="123" y="18"/>
                  </a:lnTo>
                  <a:lnTo>
                    <a:pt x="123" y="18"/>
                  </a:lnTo>
                  <a:lnTo>
                    <a:pt x="123" y="18"/>
                  </a:lnTo>
                  <a:lnTo>
                    <a:pt x="123" y="18"/>
                  </a:lnTo>
                  <a:lnTo>
                    <a:pt x="123" y="18"/>
                  </a:lnTo>
                  <a:lnTo>
                    <a:pt x="123" y="18"/>
                  </a:lnTo>
                  <a:lnTo>
                    <a:pt x="123" y="18"/>
                  </a:lnTo>
                  <a:lnTo>
                    <a:pt x="123" y="18"/>
                  </a:lnTo>
                  <a:lnTo>
                    <a:pt x="123" y="17"/>
                  </a:lnTo>
                  <a:lnTo>
                    <a:pt x="123" y="17"/>
                  </a:lnTo>
                  <a:lnTo>
                    <a:pt x="124" y="17"/>
                  </a:lnTo>
                  <a:lnTo>
                    <a:pt x="124" y="17"/>
                  </a:lnTo>
                  <a:lnTo>
                    <a:pt x="124" y="17"/>
                  </a:lnTo>
                  <a:lnTo>
                    <a:pt x="124" y="17"/>
                  </a:lnTo>
                  <a:lnTo>
                    <a:pt x="124" y="17"/>
                  </a:lnTo>
                  <a:lnTo>
                    <a:pt x="124" y="17"/>
                  </a:lnTo>
                  <a:lnTo>
                    <a:pt x="124" y="17"/>
                  </a:lnTo>
                  <a:lnTo>
                    <a:pt x="124" y="17"/>
                  </a:lnTo>
                  <a:lnTo>
                    <a:pt x="124" y="17"/>
                  </a:lnTo>
                  <a:lnTo>
                    <a:pt x="124" y="17"/>
                  </a:lnTo>
                  <a:lnTo>
                    <a:pt x="124" y="17"/>
                  </a:lnTo>
                  <a:lnTo>
                    <a:pt x="124" y="17"/>
                  </a:lnTo>
                  <a:lnTo>
                    <a:pt x="124" y="17"/>
                  </a:lnTo>
                  <a:lnTo>
                    <a:pt x="124" y="17"/>
                  </a:lnTo>
                  <a:lnTo>
                    <a:pt x="125" y="17"/>
                  </a:lnTo>
                  <a:lnTo>
                    <a:pt x="125" y="17"/>
                  </a:lnTo>
                  <a:lnTo>
                    <a:pt x="125" y="17"/>
                  </a:lnTo>
                  <a:lnTo>
                    <a:pt x="125" y="17"/>
                  </a:lnTo>
                  <a:lnTo>
                    <a:pt x="125" y="17"/>
                  </a:lnTo>
                  <a:lnTo>
                    <a:pt x="125" y="17"/>
                  </a:lnTo>
                  <a:lnTo>
                    <a:pt x="125" y="17"/>
                  </a:lnTo>
                  <a:lnTo>
                    <a:pt x="125" y="17"/>
                  </a:lnTo>
                  <a:lnTo>
                    <a:pt x="125" y="17"/>
                  </a:lnTo>
                  <a:lnTo>
                    <a:pt x="125" y="17"/>
                  </a:lnTo>
                  <a:lnTo>
                    <a:pt x="125" y="17"/>
                  </a:lnTo>
                  <a:lnTo>
                    <a:pt x="125" y="16"/>
                  </a:lnTo>
                  <a:lnTo>
                    <a:pt x="125" y="16"/>
                  </a:lnTo>
                  <a:lnTo>
                    <a:pt x="126" y="16"/>
                  </a:lnTo>
                  <a:lnTo>
                    <a:pt x="126" y="16"/>
                  </a:lnTo>
                  <a:lnTo>
                    <a:pt x="126" y="16"/>
                  </a:lnTo>
                  <a:lnTo>
                    <a:pt x="126" y="16"/>
                  </a:lnTo>
                  <a:lnTo>
                    <a:pt x="126" y="16"/>
                  </a:lnTo>
                  <a:lnTo>
                    <a:pt x="126" y="16"/>
                  </a:lnTo>
                  <a:lnTo>
                    <a:pt x="126" y="16"/>
                  </a:lnTo>
                  <a:lnTo>
                    <a:pt x="126" y="16"/>
                  </a:lnTo>
                  <a:lnTo>
                    <a:pt x="126" y="16"/>
                  </a:lnTo>
                  <a:lnTo>
                    <a:pt x="126" y="16"/>
                  </a:lnTo>
                  <a:lnTo>
                    <a:pt x="126" y="16"/>
                  </a:lnTo>
                  <a:lnTo>
                    <a:pt x="126" y="16"/>
                  </a:lnTo>
                  <a:lnTo>
                    <a:pt x="126" y="16"/>
                  </a:lnTo>
                  <a:lnTo>
                    <a:pt x="127" y="16"/>
                  </a:lnTo>
                  <a:lnTo>
                    <a:pt x="127" y="16"/>
                  </a:lnTo>
                  <a:lnTo>
                    <a:pt x="127" y="16"/>
                  </a:lnTo>
                  <a:lnTo>
                    <a:pt x="127" y="16"/>
                  </a:lnTo>
                  <a:lnTo>
                    <a:pt x="127" y="16"/>
                  </a:lnTo>
                  <a:lnTo>
                    <a:pt x="127" y="16"/>
                  </a:lnTo>
                  <a:lnTo>
                    <a:pt x="127" y="16"/>
                  </a:lnTo>
                  <a:lnTo>
                    <a:pt x="127" y="16"/>
                  </a:lnTo>
                  <a:lnTo>
                    <a:pt x="127" y="16"/>
                  </a:lnTo>
                  <a:lnTo>
                    <a:pt x="127" y="16"/>
                  </a:lnTo>
                  <a:lnTo>
                    <a:pt x="127" y="16"/>
                  </a:lnTo>
                  <a:lnTo>
                    <a:pt x="127" y="16"/>
                  </a:lnTo>
                  <a:lnTo>
                    <a:pt x="127" y="16"/>
                  </a:lnTo>
                  <a:lnTo>
                    <a:pt x="128" y="16"/>
                  </a:lnTo>
                  <a:lnTo>
                    <a:pt x="128" y="16"/>
                  </a:lnTo>
                  <a:lnTo>
                    <a:pt x="128" y="16"/>
                  </a:lnTo>
                  <a:lnTo>
                    <a:pt x="128" y="16"/>
                  </a:lnTo>
                  <a:lnTo>
                    <a:pt x="128" y="16"/>
                  </a:lnTo>
                  <a:lnTo>
                    <a:pt x="128" y="16"/>
                  </a:lnTo>
                  <a:lnTo>
                    <a:pt x="128" y="16"/>
                  </a:lnTo>
                  <a:lnTo>
                    <a:pt x="128" y="16"/>
                  </a:lnTo>
                  <a:lnTo>
                    <a:pt x="128" y="16"/>
                  </a:lnTo>
                  <a:lnTo>
                    <a:pt x="128" y="15"/>
                  </a:lnTo>
                  <a:lnTo>
                    <a:pt x="128" y="15"/>
                  </a:lnTo>
                  <a:lnTo>
                    <a:pt x="128" y="15"/>
                  </a:lnTo>
                  <a:lnTo>
                    <a:pt x="128" y="15"/>
                  </a:lnTo>
                  <a:lnTo>
                    <a:pt x="128" y="15"/>
                  </a:lnTo>
                  <a:lnTo>
                    <a:pt x="129" y="15"/>
                  </a:lnTo>
                  <a:lnTo>
                    <a:pt x="129" y="15"/>
                  </a:lnTo>
                  <a:lnTo>
                    <a:pt x="129" y="15"/>
                  </a:lnTo>
                  <a:lnTo>
                    <a:pt x="129" y="15"/>
                  </a:lnTo>
                  <a:lnTo>
                    <a:pt x="129" y="15"/>
                  </a:lnTo>
                  <a:lnTo>
                    <a:pt x="129" y="15"/>
                  </a:lnTo>
                  <a:lnTo>
                    <a:pt x="129" y="15"/>
                  </a:lnTo>
                  <a:lnTo>
                    <a:pt x="129" y="15"/>
                  </a:lnTo>
                  <a:lnTo>
                    <a:pt x="129" y="15"/>
                  </a:lnTo>
                  <a:lnTo>
                    <a:pt x="129" y="15"/>
                  </a:lnTo>
                  <a:lnTo>
                    <a:pt x="129" y="15"/>
                  </a:lnTo>
                  <a:lnTo>
                    <a:pt x="129" y="15"/>
                  </a:lnTo>
                  <a:lnTo>
                    <a:pt x="129" y="15"/>
                  </a:lnTo>
                  <a:lnTo>
                    <a:pt x="130" y="14"/>
                  </a:lnTo>
                  <a:lnTo>
                    <a:pt x="130" y="14"/>
                  </a:lnTo>
                  <a:lnTo>
                    <a:pt x="130" y="14"/>
                  </a:lnTo>
                  <a:lnTo>
                    <a:pt x="130" y="14"/>
                  </a:lnTo>
                  <a:lnTo>
                    <a:pt x="130" y="14"/>
                  </a:lnTo>
                  <a:lnTo>
                    <a:pt x="130" y="14"/>
                  </a:lnTo>
                  <a:lnTo>
                    <a:pt x="130" y="14"/>
                  </a:lnTo>
                  <a:lnTo>
                    <a:pt x="130" y="14"/>
                  </a:lnTo>
                  <a:lnTo>
                    <a:pt x="130" y="14"/>
                  </a:lnTo>
                  <a:lnTo>
                    <a:pt x="130" y="14"/>
                  </a:lnTo>
                  <a:lnTo>
                    <a:pt x="130" y="14"/>
                  </a:lnTo>
                  <a:lnTo>
                    <a:pt x="130" y="14"/>
                  </a:lnTo>
                  <a:lnTo>
                    <a:pt x="130" y="14"/>
                  </a:lnTo>
                  <a:lnTo>
                    <a:pt x="131" y="14"/>
                  </a:lnTo>
                  <a:lnTo>
                    <a:pt x="131" y="14"/>
                  </a:lnTo>
                  <a:lnTo>
                    <a:pt x="131" y="14"/>
                  </a:lnTo>
                  <a:lnTo>
                    <a:pt x="131" y="14"/>
                  </a:lnTo>
                  <a:lnTo>
                    <a:pt x="131" y="14"/>
                  </a:lnTo>
                  <a:lnTo>
                    <a:pt x="131" y="14"/>
                  </a:lnTo>
                  <a:lnTo>
                    <a:pt x="131" y="14"/>
                  </a:lnTo>
                  <a:lnTo>
                    <a:pt x="131" y="14"/>
                  </a:lnTo>
                  <a:lnTo>
                    <a:pt x="131" y="14"/>
                  </a:lnTo>
                  <a:lnTo>
                    <a:pt x="131" y="14"/>
                  </a:lnTo>
                  <a:lnTo>
                    <a:pt x="131" y="14"/>
                  </a:lnTo>
                  <a:lnTo>
                    <a:pt x="131" y="14"/>
                  </a:lnTo>
                  <a:lnTo>
                    <a:pt x="131" y="14"/>
                  </a:lnTo>
                  <a:lnTo>
                    <a:pt x="132" y="14"/>
                  </a:lnTo>
                  <a:lnTo>
                    <a:pt x="132" y="14"/>
                  </a:lnTo>
                  <a:lnTo>
                    <a:pt x="132" y="14"/>
                  </a:lnTo>
                  <a:lnTo>
                    <a:pt x="132" y="14"/>
                  </a:lnTo>
                  <a:lnTo>
                    <a:pt x="132" y="13"/>
                  </a:lnTo>
                  <a:lnTo>
                    <a:pt x="132" y="13"/>
                  </a:lnTo>
                  <a:lnTo>
                    <a:pt x="132" y="13"/>
                  </a:lnTo>
                  <a:lnTo>
                    <a:pt x="132" y="13"/>
                  </a:lnTo>
                  <a:lnTo>
                    <a:pt x="132" y="13"/>
                  </a:lnTo>
                  <a:lnTo>
                    <a:pt x="132" y="13"/>
                  </a:lnTo>
                  <a:lnTo>
                    <a:pt x="132" y="13"/>
                  </a:lnTo>
                  <a:lnTo>
                    <a:pt x="132" y="13"/>
                  </a:lnTo>
                  <a:lnTo>
                    <a:pt x="132" y="13"/>
                  </a:lnTo>
                  <a:lnTo>
                    <a:pt x="132" y="13"/>
                  </a:lnTo>
                  <a:lnTo>
                    <a:pt x="133" y="13"/>
                  </a:lnTo>
                  <a:lnTo>
                    <a:pt x="133" y="13"/>
                  </a:lnTo>
                  <a:lnTo>
                    <a:pt x="133" y="12"/>
                  </a:lnTo>
                  <a:lnTo>
                    <a:pt x="133" y="12"/>
                  </a:lnTo>
                  <a:lnTo>
                    <a:pt x="133" y="12"/>
                  </a:lnTo>
                  <a:lnTo>
                    <a:pt x="133" y="12"/>
                  </a:lnTo>
                  <a:lnTo>
                    <a:pt x="133" y="12"/>
                  </a:lnTo>
                  <a:lnTo>
                    <a:pt x="133" y="12"/>
                  </a:lnTo>
                  <a:lnTo>
                    <a:pt x="133" y="12"/>
                  </a:lnTo>
                  <a:lnTo>
                    <a:pt x="133" y="12"/>
                  </a:lnTo>
                  <a:lnTo>
                    <a:pt x="133" y="12"/>
                  </a:lnTo>
                  <a:lnTo>
                    <a:pt x="133" y="12"/>
                  </a:lnTo>
                  <a:lnTo>
                    <a:pt x="133" y="12"/>
                  </a:lnTo>
                  <a:lnTo>
                    <a:pt x="134" y="12"/>
                  </a:lnTo>
                  <a:lnTo>
                    <a:pt x="134" y="11"/>
                  </a:lnTo>
                  <a:lnTo>
                    <a:pt x="134" y="11"/>
                  </a:lnTo>
                  <a:lnTo>
                    <a:pt x="134" y="11"/>
                  </a:lnTo>
                  <a:lnTo>
                    <a:pt x="134" y="11"/>
                  </a:lnTo>
                  <a:lnTo>
                    <a:pt x="134" y="11"/>
                  </a:lnTo>
                  <a:lnTo>
                    <a:pt x="134" y="11"/>
                  </a:lnTo>
                  <a:lnTo>
                    <a:pt x="134" y="11"/>
                  </a:lnTo>
                  <a:lnTo>
                    <a:pt x="134" y="11"/>
                  </a:lnTo>
                  <a:lnTo>
                    <a:pt x="134" y="11"/>
                  </a:lnTo>
                  <a:lnTo>
                    <a:pt x="134" y="11"/>
                  </a:lnTo>
                  <a:lnTo>
                    <a:pt x="134" y="11"/>
                  </a:lnTo>
                  <a:lnTo>
                    <a:pt x="134" y="11"/>
                  </a:lnTo>
                  <a:lnTo>
                    <a:pt x="135" y="11"/>
                  </a:lnTo>
                  <a:lnTo>
                    <a:pt x="135" y="11"/>
                  </a:lnTo>
                  <a:lnTo>
                    <a:pt x="135" y="10"/>
                  </a:lnTo>
                  <a:lnTo>
                    <a:pt x="135" y="10"/>
                  </a:lnTo>
                  <a:lnTo>
                    <a:pt x="135" y="10"/>
                  </a:lnTo>
                  <a:lnTo>
                    <a:pt x="135" y="10"/>
                  </a:lnTo>
                  <a:lnTo>
                    <a:pt x="135" y="10"/>
                  </a:lnTo>
                  <a:lnTo>
                    <a:pt x="135" y="10"/>
                  </a:lnTo>
                  <a:lnTo>
                    <a:pt x="135" y="10"/>
                  </a:lnTo>
                  <a:lnTo>
                    <a:pt x="135" y="10"/>
                  </a:lnTo>
                  <a:lnTo>
                    <a:pt x="135" y="10"/>
                  </a:lnTo>
                  <a:lnTo>
                    <a:pt x="135" y="10"/>
                  </a:lnTo>
                  <a:lnTo>
                    <a:pt x="135" y="10"/>
                  </a:lnTo>
                  <a:lnTo>
                    <a:pt x="136" y="10"/>
                  </a:lnTo>
                  <a:lnTo>
                    <a:pt x="136" y="10"/>
                  </a:lnTo>
                  <a:lnTo>
                    <a:pt x="136" y="10"/>
                  </a:lnTo>
                  <a:lnTo>
                    <a:pt x="136" y="10"/>
                  </a:lnTo>
                  <a:lnTo>
                    <a:pt x="136" y="10"/>
                  </a:lnTo>
                  <a:lnTo>
                    <a:pt x="136" y="10"/>
                  </a:lnTo>
                  <a:lnTo>
                    <a:pt x="136" y="10"/>
                  </a:lnTo>
                  <a:lnTo>
                    <a:pt x="136" y="9"/>
                  </a:lnTo>
                  <a:lnTo>
                    <a:pt x="136" y="9"/>
                  </a:lnTo>
                  <a:lnTo>
                    <a:pt x="136" y="9"/>
                  </a:lnTo>
                  <a:lnTo>
                    <a:pt x="136" y="9"/>
                  </a:lnTo>
                  <a:lnTo>
                    <a:pt x="136" y="9"/>
                  </a:lnTo>
                  <a:lnTo>
                    <a:pt x="136" y="9"/>
                  </a:lnTo>
                  <a:lnTo>
                    <a:pt x="136" y="9"/>
                  </a:lnTo>
                  <a:lnTo>
                    <a:pt x="137" y="9"/>
                  </a:lnTo>
                  <a:lnTo>
                    <a:pt x="137" y="9"/>
                  </a:lnTo>
                  <a:lnTo>
                    <a:pt x="137" y="9"/>
                  </a:lnTo>
                  <a:lnTo>
                    <a:pt x="137" y="9"/>
                  </a:lnTo>
                  <a:lnTo>
                    <a:pt x="137" y="9"/>
                  </a:lnTo>
                  <a:lnTo>
                    <a:pt x="137" y="9"/>
                  </a:lnTo>
                  <a:lnTo>
                    <a:pt x="137" y="9"/>
                  </a:lnTo>
                  <a:lnTo>
                    <a:pt x="137" y="9"/>
                  </a:lnTo>
                  <a:lnTo>
                    <a:pt x="137" y="9"/>
                  </a:lnTo>
                  <a:lnTo>
                    <a:pt x="137" y="9"/>
                  </a:lnTo>
                  <a:lnTo>
                    <a:pt x="137" y="9"/>
                  </a:lnTo>
                  <a:lnTo>
                    <a:pt x="137" y="9"/>
                  </a:lnTo>
                  <a:lnTo>
                    <a:pt x="137" y="9"/>
                  </a:lnTo>
                  <a:lnTo>
                    <a:pt x="138" y="9"/>
                  </a:lnTo>
                  <a:lnTo>
                    <a:pt x="138" y="9"/>
                  </a:lnTo>
                  <a:lnTo>
                    <a:pt x="138" y="9"/>
                  </a:lnTo>
                  <a:lnTo>
                    <a:pt x="138" y="9"/>
                  </a:lnTo>
                  <a:lnTo>
                    <a:pt x="138" y="9"/>
                  </a:lnTo>
                  <a:lnTo>
                    <a:pt x="138" y="9"/>
                  </a:lnTo>
                  <a:lnTo>
                    <a:pt x="138" y="9"/>
                  </a:lnTo>
                  <a:lnTo>
                    <a:pt x="138" y="9"/>
                  </a:lnTo>
                  <a:lnTo>
                    <a:pt x="138" y="9"/>
                  </a:lnTo>
                  <a:lnTo>
                    <a:pt x="138" y="9"/>
                  </a:lnTo>
                  <a:lnTo>
                    <a:pt x="138" y="9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39" y="8"/>
                  </a:lnTo>
                  <a:lnTo>
                    <a:pt x="139" y="8"/>
                  </a:lnTo>
                  <a:lnTo>
                    <a:pt x="139" y="8"/>
                  </a:lnTo>
                  <a:lnTo>
                    <a:pt x="139" y="8"/>
                  </a:lnTo>
                  <a:lnTo>
                    <a:pt x="139" y="8"/>
                  </a:lnTo>
                  <a:lnTo>
                    <a:pt x="139" y="8"/>
                  </a:lnTo>
                  <a:lnTo>
                    <a:pt x="139" y="8"/>
                  </a:lnTo>
                  <a:lnTo>
                    <a:pt x="139" y="8"/>
                  </a:lnTo>
                  <a:lnTo>
                    <a:pt x="139" y="8"/>
                  </a:lnTo>
                  <a:lnTo>
                    <a:pt x="139" y="8"/>
                  </a:lnTo>
                  <a:lnTo>
                    <a:pt x="139" y="8"/>
                  </a:lnTo>
                  <a:lnTo>
                    <a:pt x="139" y="8"/>
                  </a:lnTo>
                  <a:lnTo>
                    <a:pt x="139" y="8"/>
                  </a:lnTo>
                  <a:lnTo>
                    <a:pt x="140" y="8"/>
                  </a:lnTo>
                  <a:lnTo>
                    <a:pt x="140" y="8"/>
                  </a:lnTo>
                  <a:lnTo>
                    <a:pt x="140" y="8"/>
                  </a:lnTo>
                  <a:lnTo>
                    <a:pt x="140" y="8"/>
                  </a:lnTo>
                  <a:lnTo>
                    <a:pt x="140" y="8"/>
                  </a:lnTo>
                  <a:lnTo>
                    <a:pt x="140" y="8"/>
                  </a:lnTo>
                  <a:lnTo>
                    <a:pt x="140" y="8"/>
                  </a:lnTo>
                  <a:lnTo>
                    <a:pt x="140" y="8"/>
                  </a:lnTo>
                  <a:lnTo>
                    <a:pt x="140" y="8"/>
                  </a:lnTo>
                  <a:lnTo>
                    <a:pt x="140" y="8"/>
                  </a:lnTo>
                  <a:lnTo>
                    <a:pt x="140" y="8"/>
                  </a:lnTo>
                  <a:lnTo>
                    <a:pt x="140" y="8"/>
                  </a:lnTo>
                  <a:lnTo>
                    <a:pt x="140" y="8"/>
                  </a:lnTo>
                  <a:lnTo>
                    <a:pt x="141" y="8"/>
                  </a:lnTo>
                  <a:lnTo>
                    <a:pt x="141" y="8"/>
                  </a:lnTo>
                  <a:lnTo>
                    <a:pt x="141" y="8"/>
                  </a:lnTo>
                  <a:lnTo>
                    <a:pt x="141" y="8"/>
                  </a:lnTo>
                  <a:lnTo>
                    <a:pt x="141" y="8"/>
                  </a:lnTo>
                  <a:lnTo>
                    <a:pt x="141" y="8"/>
                  </a:lnTo>
                  <a:lnTo>
                    <a:pt x="141" y="8"/>
                  </a:lnTo>
                  <a:lnTo>
                    <a:pt x="141" y="8"/>
                  </a:lnTo>
                  <a:lnTo>
                    <a:pt x="141" y="7"/>
                  </a:lnTo>
                  <a:lnTo>
                    <a:pt x="141" y="7"/>
                  </a:lnTo>
                  <a:lnTo>
                    <a:pt x="141" y="7"/>
                  </a:lnTo>
                  <a:lnTo>
                    <a:pt x="141" y="7"/>
                  </a:lnTo>
                  <a:lnTo>
                    <a:pt x="141" y="7"/>
                  </a:lnTo>
                  <a:lnTo>
                    <a:pt x="141" y="7"/>
                  </a:lnTo>
                  <a:lnTo>
                    <a:pt x="142" y="7"/>
                  </a:lnTo>
                  <a:lnTo>
                    <a:pt x="142" y="7"/>
                  </a:lnTo>
                  <a:lnTo>
                    <a:pt x="142" y="7"/>
                  </a:lnTo>
                  <a:lnTo>
                    <a:pt x="142" y="7"/>
                  </a:lnTo>
                  <a:lnTo>
                    <a:pt x="142" y="7"/>
                  </a:lnTo>
                  <a:lnTo>
                    <a:pt x="142" y="7"/>
                  </a:lnTo>
                  <a:lnTo>
                    <a:pt x="142" y="7"/>
                  </a:lnTo>
                  <a:lnTo>
                    <a:pt x="142" y="7"/>
                  </a:lnTo>
                  <a:lnTo>
                    <a:pt x="142" y="7"/>
                  </a:lnTo>
                  <a:lnTo>
                    <a:pt x="142" y="7"/>
                  </a:lnTo>
                  <a:lnTo>
                    <a:pt x="142" y="7"/>
                  </a:lnTo>
                  <a:lnTo>
                    <a:pt x="142" y="7"/>
                  </a:lnTo>
                  <a:lnTo>
                    <a:pt x="142" y="7"/>
                  </a:lnTo>
                  <a:lnTo>
                    <a:pt x="143" y="7"/>
                  </a:lnTo>
                  <a:lnTo>
                    <a:pt x="143" y="7"/>
                  </a:lnTo>
                  <a:lnTo>
                    <a:pt x="143" y="7"/>
                  </a:lnTo>
                  <a:lnTo>
                    <a:pt x="143" y="7"/>
                  </a:lnTo>
                  <a:lnTo>
                    <a:pt x="143" y="7"/>
                  </a:lnTo>
                  <a:lnTo>
                    <a:pt x="143" y="7"/>
                  </a:lnTo>
                  <a:lnTo>
                    <a:pt x="143" y="7"/>
                  </a:lnTo>
                  <a:lnTo>
                    <a:pt x="143" y="7"/>
                  </a:lnTo>
                  <a:lnTo>
                    <a:pt x="143" y="7"/>
                  </a:lnTo>
                  <a:lnTo>
                    <a:pt x="143" y="7"/>
                  </a:lnTo>
                  <a:lnTo>
                    <a:pt x="143" y="7"/>
                  </a:lnTo>
                  <a:lnTo>
                    <a:pt x="143" y="7"/>
                  </a:lnTo>
                  <a:lnTo>
                    <a:pt x="143" y="7"/>
                  </a:lnTo>
                  <a:lnTo>
                    <a:pt x="144" y="7"/>
                  </a:lnTo>
                  <a:lnTo>
                    <a:pt x="144" y="7"/>
                  </a:lnTo>
                  <a:lnTo>
                    <a:pt x="144" y="7"/>
                  </a:lnTo>
                  <a:lnTo>
                    <a:pt x="144" y="7"/>
                  </a:lnTo>
                  <a:lnTo>
                    <a:pt x="144" y="7"/>
                  </a:lnTo>
                  <a:lnTo>
                    <a:pt x="144" y="7"/>
                  </a:lnTo>
                  <a:lnTo>
                    <a:pt x="144" y="7"/>
                  </a:lnTo>
                  <a:lnTo>
                    <a:pt x="144" y="7"/>
                  </a:lnTo>
                  <a:lnTo>
                    <a:pt x="144" y="7"/>
                  </a:lnTo>
                  <a:lnTo>
                    <a:pt x="144" y="7"/>
                  </a:lnTo>
                  <a:lnTo>
                    <a:pt x="144" y="7"/>
                  </a:lnTo>
                  <a:lnTo>
                    <a:pt x="144" y="7"/>
                  </a:lnTo>
                  <a:lnTo>
                    <a:pt x="144" y="7"/>
                  </a:lnTo>
                  <a:lnTo>
                    <a:pt x="145" y="7"/>
                  </a:lnTo>
                  <a:lnTo>
                    <a:pt x="145" y="7"/>
                  </a:lnTo>
                  <a:lnTo>
                    <a:pt x="145" y="7"/>
                  </a:lnTo>
                  <a:lnTo>
                    <a:pt x="145" y="7"/>
                  </a:lnTo>
                  <a:lnTo>
                    <a:pt x="145" y="7"/>
                  </a:lnTo>
                  <a:lnTo>
                    <a:pt x="145" y="7"/>
                  </a:lnTo>
                  <a:lnTo>
                    <a:pt x="145" y="7"/>
                  </a:lnTo>
                  <a:lnTo>
                    <a:pt x="145" y="7"/>
                  </a:lnTo>
                  <a:lnTo>
                    <a:pt x="145" y="7"/>
                  </a:lnTo>
                  <a:lnTo>
                    <a:pt x="145" y="7"/>
                  </a:lnTo>
                  <a:lnTo>
                    <a:pt x="145" y="7"/>
                  </a:lnTo>
                  <a:lnTo>
                    <a:pt x="145" y="7"/>
                  </a:lnTo>
                  <a:lnTo>
                    <a:pt x="145" y="7"/>
                  </a:lnTo>
                  <a:lnTo>
                    <a:pt x="145" y="7"/>
                  </a:lnTo>
                  <a:lnTo>
                    <a:pt x="146" y="7"/>
                  </a:lnTo>
                  <a:lnTo>
                    <a:pt x="146" y="7"/>
                  </a:lnTo>
                  <a:lnTo>
                    <a:pt x="146" y="7"/>
                  </a:lnTo>
                  <a:lnTo>
                    <a:pt x="146" y="7"/>
                  </a:lnTo>
                  <a:lnTo>
                    <a:pt x="146" y="7"/>
                  </a:lnTo>
                  <a:lnTo>
                    <a:pt x="146" y="7"/>
                  </a:lnTo>
                  <a:lnTo>
                    <a:pt x="146" y="7"/>
                  </a:lnTo>
                  <a:lnTo>
                    <a:pt x="146" y="7"/>
                  </a:lnTo>
                  <a:lnTo>
                    <a:pt x="146" y="7"/>
                  </a:lnTo>
                  <a:lnTo>
                    <a:pt x="146" y="7"/>
                  </a:lnTo>
                  <a:lnTo>
                    <a:pt x="146" y="7"/>
                  </a:lnTo>
                  <a:lnTo>
                    <a:pt x="146" y="7"/>
                  </a:lnTo>
                  <a:lnTo>
                    <a:pt x="146" y="7"/>
                  </a:lnTo>
                  <a:lnTo>
                    <a:pt x="147" y="7"/>
                  </a:lnTo>
                  <a:lnTo>
                    <a:pt x="147" y="7"/>
                  </a:lnTo>
                  <a:lnTo>
                    <a:pt x="147" y="7"/>
                  </a:lnTo>
                  <a:lnTo>
                    <a:pt x="147" y="7"/>
                  </a:lnTo>
                  <a:lnTo>
                    <a:pt x="147" y="7"/>
                  </a:lnTo>
                  <a:lnTo>
                    <a:pt x="147" y="7"/>
                  </a:lnTo>
                  <a:lnTo>
                    <a:pt x="147" y="7"/>
                  </a:lnTo>
                  <a:lnTo>
                    <a:pt x="147" y="7"/>
                  </a:lnTo>
                  <a:lnTo>
                    <a:pt x="147" y="7"/>
                  </a:lnTo>
                  <a:lnTo>
                    <a:pt x="147" y="7"/>
                  </a:lnTo>
                  <a:lnTo>
                    <a:pt x="147" y="7"/>
                  </a:lnTo>
                  <a:lnTo>
                    <a:pt x="147" y="7"/>
                  </a:lnTo>
                  <a:lnTo>
                    <a:pt x="147" y="7"/>
                  </a:lnTo>
                  <a:lnTo>
                    <a:pt x="148" y="7"/>
                  </a:lnTo>
                  <a:lnTo>
                    <a:pt x="148" y="7"/>
                  </a:lnTo>
                  <a:lnTo>
                    <a:pt x="148" y="7"/>
                  </a:lnTo>
                  <a:lnTo>
                    <a:pt x="148" y="7"/>
                  </a:lnTo>
                  <a:lnTo>
                    <a:pt x="148" y="7"/>
                  </a:lnTo>
                  <a:lnTo>
                    <a:pt x="148" y="7"/>
                  </a:lnTo>
                  <a:lnTo>
                    <a:pt x="148" y="7"/>
                  </a:lnTo>
                  <a:lnTo>
                    <a:pt x="148" y="7"/>
                  </a:lnTo>
                  <a:lnTo>
                    <a:pt x="148" y="7"/>
                  </a:lnTo>
                  <a:lnTo>
                    <a:pt x="148" y="7"/>
                  </a:lnTo>
                  <a:lnTo>
                    <a:pt x="148" y="7"/>
                  </a:lnTo>
                  <a:lnTo>
                    <a:pt x="148" y="7"/>
                  </a:lnTo>
                  <a:lnTo>
                    <a:pt x="148" y="7"/>
                  </a:lnTo>
                  <a:lnTo>
                    <a:pt x="149" y="7"/>
                  </a:lnTo>
                  <a:lnTo>
                    <a:pt x="149" y="7"/>
                  </a:lnTo>
                  <a:lnTo>
                    <a:pt x="149" y="7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2" y="6"/>
                  </a:lnTo>
                  <a:lnTo>
                    <a:pt x="152" y="6"/>
                  </a:lnTo>
                  <a:lnTo>
                    <a:pt x="152" y="6"/>
                  </a:lnTo>
                  <a:lnTo>
                    <a:pt x="152" y="6"/>
                  </a:lnTo>
                  <a:lnTo>
                    <a:pt x="152" y="6"/>
                  </a:lnTo>
                  <a:lnTo>
                    <a:pt x="152" y="6"/>
                  </a:lnTo>
                  <a:lnTo>
                    <a:pt x="152" y="6"/>
                  </a:lnTo>
                  <a:lnTo>
                    <a:pt x="152" y="6"/>
                  </a:lnTo>
                  <a:lnTo>
                    <a:pt x="152" y="6"/>
                  </a:lnTo>
                  <a:lnTo>
                    <a:pt x="152" y="6"/>
                  </a:lnTo>
                  <a:lnTo>
                    <a:pt x="152" y="6"/>
                  </a:lnTo>
                  <a:lnTo>
                    <a:pt x="152" y="6"/>
                  </a:lnTo>
                  <a:lnTo>
                    <a:pt x="152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4" y="6"/>
                  </a:lnTo>
                  <a:lnTo>
                    <a:pt x="154" y="6"/>
                  </a:lnTo>
                  <a:lnTo>
                    <a:pt x="154" y="6"/>
                  </a:lnTo>
                  <a:lnTo>
                    <a:pt x="154" y="6"/>
                  </a:lnTo>
                  <a:lnTo>
                    <a:pt x="154" y="6"/>
                  </a:lnTo>
                  <a:lnTo>
                    <a:pt x="154" y="6"/>
                  </a:lnTo>
                  <a:lnTo>
                    <a:pt x="154" y="6"/>
                  </a:lnTo>
                  <a:lnTo>
                    <a:pt x="154" y="6"/>
                  </a:lnTo>
                  <a:lnTo>
                    <a:pt x="154" y="6"/>
                  </a:lnTo>
                  <a:lnTo>
                    <a:pt x="154" y="6"/>
                  </a:lnTo>
                  <a:lnTo>
                    <a:pt x="154" y="6"/>
                  </a:lnTo>
                  <a:lnTo>
                    <a:pt x="154" y="6"/>
                  </a:lnTo>
                  <a:lnTo>
                    <a:pt x="154" y="6"/>
                  </a:lnTo>
                  <a:lnTo>
                    <a:pt x="155" y="6"/>
                  </a:lnTo>
                  <a:lnTo>
                    <a:pt x="155" y="6"/>
                  </a:lnTo>
                  <a:lnTo>
                    <a:pt x="155" y="6"/>
                  </a:lnTo>
                  <a:lnTo>
                    <a:pt x="155" y="6"/>
                  </a:lnTo>
                  <a:lnTo>
                    <a:pt x="155" y="6"/>
                  </a:lnTo>
                  <a:lnTo>
                    <a:pt x="155" y="6"/>
                  </a:lnTo>
                  <a:lnTo>
                    <a:pt x="155" y="6"/>
                  </a:lnTo>
                  <a:lnTo>
                    <a:pt x="155" y="6"/>
                  </a:lnTo>
                  <a:lnTo>
                    <a:pt x="155" y="6"/>
                  </a:lnTo>
                  <a:lnTo>
                    <a:pt x="155" y="6"/>
                  </a:lnTo>
                  <a:lnTo>
                    <a:pt x="155" y="6"/>
                  </a:lnTo>
                  <a:lnTo>
                    <a:pt x="155" y="6"/>
                  </a:lnTo>
                  <a:lnTo>
                    <a:pt x="155" y="6"/>
                  </a:lnTo>
                  <a:lnTo>
                    <a:pt x="156" y="6"/>
                  </a:lnTo>
                  <a:lnTo>
                    <a:pt x="156" y="6"/>
                  </a:lnTo>
                  <a:lnTo>
                    <a:pt x="156" y="6"/>
                  </a:lnTo>
                  <a:lnTo>
                    <a:pt x="156" y="6"/>
                  </a:lnTo>
                  <a:lnTo>
                    <a:pt x="156" y="6"/>
                  </a:lnTo>
                  <a:lnTo>
                    <a:pt x="156" y="6"/>
                  </a:lnTo>
                  <a:lnTo>
                    <a:pt x="156" y="6"/>
                  </a:lnTo>
                  <a:lnTo>
                    <a:pt x="156" y="6"/>
                  </a:lnTo>
                  <a:lnTo>
                    <a:pt x="156" y="6"/>
                  </a:lnTo>
                  <a:lnTo>
                    <a:pt x="156" y="6"/>
                  </a:lnTo>
                  <a:lnTo>
                    <a:pt x="156" y="6"/>
                  </a:lnTo>
                  <a:lnTo>
                    <a:pt x="156" y="6"/>
                  </a:lnTo>
                  <a:lnTo>
                    <a:pt x="156" y="6"/>
                  </a:lnTo>
                  <a:lnTo>
                    <a:pt x="157" y="6"/>
                  </a:lnTo>
                  <a:lnTo>
                    <a:pt x="157" y="6"/>
                  </a:lnTo>
                  <a:lnTo>
                    <a:pt x="157" y="6"/>
                  </a:lnTo>
                  <a:lnTo>
                    <a:pt x="157" y="6"/>
                  </a:lnTo>
                  <a:lnTo>
                    <a:pt x="157" y="6"/>
                  </a:lnTo>
                  <a:lnTo>
                    <a:pt x="157" y="6"/>
                  </a:lnTo>
                  <a:lnTo>
                    <a:pt x="157" y="6"/>
                  </a:lnTo>
                  <a:lnTo>
                    <a:pt x="157" y="6"/>
                  </a:lnTo>
                  <a:lnTo>
                    <a:pt x="157" y="6"/>
                  </a:lnTo>
                  <a:lnTo>
                    <a:pt x="157" y="6"/>
                  </a:lnTo>
                  <a:lnTo>
                    <a:pt x="157" y="7"/>
                  </a:lnTo>
                  <a:lnTo>
                    <a:pt x="157" y="7"/>
                  </a:lnTo>
                  <a:lnTo>
                    <a:pt x="157" y="7"/>
                  </a:lnTo>
                  <a:lnTo>
                    <a:pt x="158" y="7"/>
                  </a:lnTo>
                  <a:lnTo>
                    <a:pt x="158" y="7"/>
                  </a:lnTo>
                  <a:lnTo>
                    <a:pt x="158" y="7"/>
                  </a:lnTo>
                  <a:lnTo>
                    <a:pt x="158" y="7"/>
                  </a:lnTo>
                  <a:lnTo>
                    <a:pt x="158" y="7"/>
                  </a:lnTo>
                  <a:lnTo>
                    <a:pt x="158" y="7"/>
                  </a:lnTo>
                  <a:lnTo>
                    <a:pt x="158" y="7"/>
                  </a:lnTo>
                  <a:lnTo>
                    <a:pt x="158" y="7"/>
                  </a:lnTo>
                  <a:lnTo>
                    <a:pt x="158" y="7"/>
                  </a:lnTo>
                  <a:lnTo>
                    <a:pt x="158" y="7"/>
                  </a:lnTo>
                  <a:lnTo>
                    <a:pt x="158" y="7"/>
                  </a:lnTo>
                  <a:lnTo>
                    <a:pt x="158" y="7"/>
                  </a:lnTo>
                  <a:lnTo>
                    <a:pt x="158" y="7"/>
                  </a:lnTo>
                  <a:lnTo>
                    <a:pt x="158" y="8"/>
                  </a:lnTo>
                  <a:lnTo>
                    <a:pt x="159" y="8"/>
                  </a:lnTo>
                  <a:lnTo>
                    <a:pt x="159" y="8"/>
                  </a:lnTo>
                  <a:lnTo>
                    <a:pt x="159" y="8"/>
                  </a:lnTo>
                  <a:lnTo>
                    <a:pt x="159" y="8"/>
                  </a:lnTo>
                  <a:lnTo>
                    <a:pt x="159" y="8"/>
                  </a:lnTo>
                  <a:lnTo>
                    <a:pt x="159" y="8"/>
                  </a:lnTo>
                  <a:lnTo>
                    <a:pt x="159" y="8"/>
                  </a:lnTo>
                  <a:lnTo>
                    <a:pt x="159" y="8"/>
                  </a:lnTo>
                  <a:lnTo>
                    <a:pt x="159" y="8"/>
                  </a:lnTo>
                  <a:lnTo>
                    <a:pt x="159" y="8"/>
                  </a:lnTo>
                  <a:lnTo>
                    <a:pt x="159" y="8"/>
                  </a:lnTo>
                  <a:lnTo>
                    <a:pt x="159" y="8"/>
                  </a:lnTo>
                  <a:lnTo>
                    <a:pt x="159" y="8"/>
                  </a:lnTo>
                  <a:lnTo>
                    <a:pt x="160" y="8"/>
                  </a:lnTo>
                  <a:lnTo>
                    <a:pt x="160" y="8"/>
                  </a:lnTo>
                  <a:lnTo>
                    <a:pt x="160" y="8"/>
                  </a:lnTo>
                  <a:lnTo>
                    <a:pt x="160" y="8"/>
                  </a:lnTo>
                  <a:lnTo>
                    <a:pt x="160" y="8"/>
                  </a:lnTo>
                  <a:lnTo>
                    <a:pt x="160" y="8"/>
                  </a:lnTo>
                  <a:lnTo>
                    <a:pt x="160" y="8"/>
                  </a:lnTo>
                  <a:lnTo>
                    <a:pt x="160" y="8"/>
                  </a:lnTo>
                  <a:lnTo>
                    <a:pt x="160" y="8"/>
                  </a:lnTo>
                  <a:lnTo>
                    <a:pt x="160" y="8"/>
                  </a:lnTo>
                  <a:lnTo>
                    <a:pt x="160" y="8"/>
                  </a:lnTo>
                  <a:lnTo>
                    <a:pt x="160" y="8"/>
                  </a:lnTo>
                  <a:lnTo>
                    <a:pt x="160" y="8"/>
                  </a:lnTo>
                  <a:lnTo>
                    <a:pt x="161" y="8"/>
                  </a:lnTo>
                  <a:lnTo>
                    <a:pt x="161" y="8"/>
                  </a:lnTo>
                  <a:lnTo>
                    <a:pt x="161" y="8"/>
                  </a:lnTo>
                  <a:lnTo>
                    <a:pt x="161" y="8"/>
                  </a:lnTo>
                  <a:lnTo>
                    <a:pt x="161" y="8"/>
                  </a:lnTo>
                  <a:lnTo>
                    <a:pt x="161" y="8"/>
                  </a:lnTo>
                  <a:lnTo>
                    <a:pt x="161" y="8"/>
                  </a:lnTo>
                  <a:lnTo>
                    <a:pt x="161" y="8"/>
                  </a:lnTo>
                  <a:lnTo>
                    <a:pt x="161" y="8"/>
                  </a:lnTo>
                  <a:lnTo>
                    <a:pt x="161" y="8"/>
                  </a:lnTo>
                  <a:lnTo>
                    <a:pt x="161" y="8"/>
                  </a:lnTo>
                  <a:lnTo>
                    <a:pt x="161" y="8"/>
                  </a:lnTo>
                  <a:lnTo>
                    <a:pt x="161" y="8"/>
                  </a:lnTo>
                  <a:lnTo>
                    <a:pt x="162" y="8"/>
                  </a:lnTo>
                  <a:lnTo>
                    <a:pt x="162" y="8"/>
                  </a:lnTo>
                  <a:lnTo>
                    <a:pt x="162" y="8"/>
                  </a:lnTo>
                  <a:lnTo>
                    <a:pt x="162" y="8"/>
                  </a:lnTo>
                  <a:lnTo>
                    <a:pt x="162" y="8"/>
                  </a:lnTo>
                  <a:lnTo>
                    <a:pt x="162" y="7"/>
                  </a:lnTo>
                  <a:lnTo>
                    <a:pt x="162" y="7"/>
                  </a:lnTo>
                  <a:lnTo>
                    <a:pt x="162" y="7"/>
                  </a:lnTo>
                  <a:lnTo>
                    <a:pt x="162" y="7"/>
                  </a:lnTo>
                  <a:lnTo>
                    <a:pt x="162" y="7"/>
                  </a:lnTo>
                  <a:lnTo>
                    <a:pt x="162" y="7"/>
                  </a:lnTo>
                  <a:lnTo>
                    <a:pt x="162" y="7"/>
                  </a:lnTo>
                  <a:lnTo>
                    <a:pt x="162" y="7"/>
                  </a:lnTo>
                  <a:lnTo>
                    <a:pt x="162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4" y="7"/>
                  </a:lnTo>
                  <a:lnTo>
                    <a:pt x="164" y="7"/>
                  </a:lnTo>
                  <a:lnTo>
                    <a:pt x="164" y="7"/>
                  </a:lnTo>
                  <a:lnTo>
                    <a:pt x="164" y="7"/>
                  </a:lnTo>
                  <a:lnTo>
                    <a:pt x="164" y="7"/>
                  </a:lnTo>
                  <a:lnTo>
                    <a:pt x="164" y="7"/>
                  </a:lnTo>
                  <a:lnTo>
                    <a:pt x="164" y="7"/>
                  </a:lnTo>
                  <a:lnTo>
                    <a:pt x="164" y="7"/>
                  </a:lnTo>
                  <a:lnTo>
                    <a:pt x="164" y="7"/>
                  </a:lnTo>
                  <a:lnTo>
                    <a:pt x="164" y="7"/>
                  </a:lnTo>
                  <a:lnTo>
                    <a:pt x="164" y="7"/>
                  </a:lnTo>
                  <a:lnTo>
                    <a:pt x="164" y="7"/>
                  </a:lnTo>
                  <a:lnTo>
                    <a:pt x="164" y="7"/>
                  </a:lnTo>
                  <a:lnTo>
                    <a:pt x="165" y="7"/>
                  </a:lnTo>
                  <a:lnTo>
                    <a:pt x="165" y="7"/>
                  </a:lnTo>
                  <a:lnTo>
                    <a:pt x="165" y="7"/>
                  </a:lnTo>
                  <a:lnTo>
                    <a:pt x="165" y="7"/>
                  </a:lnTo>
                  <a:lnTo>
                    <a:pt x="165" y="7"/>
                  </a:lnTo>
                  <a:lnTo>
                    <a:pt x="165" y="7"/>
                  </a:lnTo>
                  <a:lnTo>
                    <a:pt x="165" y="7"/>
                  </a:lnTo>
                  <a:lnTo>
                    <a:pt x="165" y="7"/>
                  </a:lnTo>
                  <a:lnTo>
                    <a:pt x="165" y="7"/>
                  </a:lnTo>
                  <a:lnTo>
                    <a:pt x="165" y="7"/>
                  </a:lnTo>
                  <a:lnTo>
                    <a:pt x="165" y="7"/>
                  </a:lnTo>
                  <a:lnTo>
                    <a:pt x="165" y="7"/>
                  </a:lnTo>
                  <a:lnTo>
                    <a:pt x="165" y="7"/>
                  </a:lnTo>
                  <a:lnTo>
                    <a:pt x="166" y="7"/>
                  </a:lnTo>
                  <a:lnTo>
                    <a:pt x="166" y="7"/>
                  </a:lnTo>
                  <a:lnTo>
                    <a:pt x="166" y="7"/>
                  </a:lnTo>
                  <a:lnTo>
                    <a:pt x="166" y="7"/>
                  </a:lnTo>
                  <a:lnTo>
                    <a:pt x="166" y="7"/>
                  </a:lnTo>
                  <a:lnTo>
                    <a:pt x="166" y="7"/>
                  </a:lnTo>
                  <a:lnTo>
                    <a:pt x="166" y="7"/>
                  </a:lnTo>
                  <a:lnTo>
                    <a:pt x="166" y="7"/>
                  </a:lnTo>
                  <a:lnTo>
                    <a:pt x="166" y="7"/>
                  </a:lnTo>
                  <a:lnTo>
                    <a:pt x="166" y="7"/>
                  </a:lnTo>
                  <a:lnTo>
                    <a:pt x="166" y="7"/>
                  </a:lnTo>
                  <a:lnTo>
                    <a:pt x="166" y="7"/>
                  </a:lnTo>
                  <a:lnTo>
                    <a:pt x="166" y="7"/>
                  </a:lnTo>
                  <a:lnTo>
                    <a:pt x="166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8" y="7"/>
                  </a:lnTo>
                  <a:lnTo>
                    <a:pt x="168" y="7"/>
                  </a:lnTo>
                  <a:lnTo>
                    <a:pt x="168" y="7"/>
                  </a:lnTo>
                  <a:lnTo>
                    <a:pt x="168" y="7"/>
                  </a:lnTo>
                  <a:lnTo>
                    <a:pt x="168" y="7"/>
                  </a:lnTo>
                  <a:lnTo>
                    <a:pt x="168" y="7"/>
                  </a:lnTo>
                  <a:lnTo>
                    <a:pt x="168" y="7"/>
                  </a:lnTo>
                  <a:lnTo>
                    <a:pt x="168" y="7"/>
                  </a:lnTo>
                  <a:lnTo>
                    <a:pt x="168" y="7"/>
                  </a:lnTo>
                  <a:lnTo>
                    <a:pt x="168" y="7"/>
                  </a:lnTo>
                  <a:lnTo>
                    <a:pt x="168" y="7"/>
                  </a:lnTo>
                  <a:lnTo>
                    <a:pt x="168" y="7"/>
                  </a:lnTo>
                  <a:lnTo>
                    <a:pt x="168" y="7"/>
                  </a:lnTo>
                  <a:lnTo>
                    <a:pt x="169" y="7"/>
                  </a:lnTo>
                  <a:lnTo>
                    <a:pt x="169" y="7"/>
                  </a:lnTo>
                  <a:lnTo>
                    <a:pt x="169" y="7"/>
                  </a:lnTo>
                  <a:lnTo>
                    <a:pt x="169" y="7"/>
                  </a:lnTo>
                  <a:lnTo>
                    <a:pt x="169" y="7"/>
                  </a:lnTo>
                  <a:lnTo>
                    <a:pt x="169" y="7"/>
                  </a:lnTo>
                  <a:lnTo>
                    <a:pt x="169" y="7"/>
                  </a:lnTo>
                  <a:lnTo>
                    <a:pt x="169" y="7"/>
                  </a:lnTo>
                  <a:lnTo>
                    <a:pt x="169" y="7"/>
                  </a:lnTo>
                  <a:lnTo>
                    <a:pt x="169" y="7"/>
                  </a:lnTo>
                  <a:lnTo>
                    <a:pt x="169" y="7"/>
                  </a:lnTo>
                  <a:lnTo>
                    <a:pt x="169" y="7"/>
                  </a:lnTo>
                  <a:lnTo>
                    <a:pt x="169" y="7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1" y="7"/>
                  </a:lnTo>
                  <a:lnTo>
                    <a:pt x="171" y="7"/>
                  </a:lnTo>
                  <a:lnTo>
                    <a:pt x="171" y="7"/>
                  </a:lnTo>
                  <a:lnTo>
                    <a:pt x="171" y="7"/>
                  </a:lnTo>
                  <a:lnTo>
                    <a:pt x="171" y="7"/>
                  </a:lnTo>
                  <a:lnTo>
                    <a:pt x="171" y="7"/>
                  </a:lnTo>
                  <a:lnTo>
                    <a:pt x="171" y="7"/>
                  </a:lnTo>
                  <a:lnTo>
                    <a:pt x="171" y="7"/>
                  </a:lnTo>
                  <a:lnTo>
                    <a:pt x="171" y="7"/>
                  </a:lnTo>
                  <a:lnTo>
                    <a:pt x="171" y="7"/>
                  </a:lnTo>
                  <a:lnTo>
                    <a:pt x="171" y="7"/>
                  </a:lnTo>
                  <a:lnTo>
                    <a:pt x="171" y="7"/>
                  </a:lnTo>
                  <a:lnTo>
                    <a:pt x="171" y="7"/>
                  </a:lnTo>
                  <a:lnTo>
                    <a:pt x="172" y="7"/>
                  </a:lnTo>
                  <a:lnTo>
                    <a:pt x="172" y="7"/>
                  </a:lnTo>
                  <a:lnTo>
                    <a:pt x="172" y="7"/>
                  </a:lnTo>
                  <a:lnTo>
                    <a:pt x="172" y="7"/>
                  </a:lnTo>
                  <a:lnTo>
                    <a:pt x="172" y="7"/>
                  </a:lnTo>
                  <a:lnTo>
                    <a:pt x="172" y="7"/>
                  </a:lnTo>
                  <a:lnTo>
                    <a:pt x="172" y="7"/>
                  </a:lnTo>
                  <a:lnTo>
                    <a:pt x="172" y="7"/>
                  </a:lnTo>
                  <a:lnTo>
                    <a:pt x="172" y="7"/>
                  </a:lnTo>
                  <a:lnTo>
                    <a:pt x="172" y="7"/>
                  </a:lnTo>
                  <a:lnTo>
                    <a:pt x="172" y="7"/>
                  </a:lnTo>
                  <a:lnTo>
                    <a:pt x="172" y="7"/>
                  </a:lnTo>
                  <a:lnTo>
                    <a:pt x="172" y="7"/>
                  </a:lnTo>
                  <a:lnTo>
                    <a:pt x="173" y="7"/>
                  </a:lnTo>
                  <a:lnTo>
                    <a:pt x="173" y="7"/>
                  </a:lnTo>
                  <a:lnTo>
                    <a:pt x="173" y="7"/>
                  </a:lnTo>
                  <a:lnTo>
                    <a:pt x="173" y="7"/>
                  </a:lnTo>
                  <a:lnTo>
                    <a:pt x="173" y="7"/>
                  </a:lnTo>
                  <a:lnTo>
                    <a:pt x="173" y="7"/>
                  </a:lnTo>
                  <a:lnTo>
                    <a:pt x="173" y="7"/>
                  </a:lnTo>
                  <a:lnTo>
                    <a:pt x="173" y="7"/>
                  </a:lnTo>
                  <a:lnTo>
                    <a:pt x="173" y="7"/>
                  </a:lnTo>
                  <a:lnTo>
                    <a:pt x="173" y="7"/>
                  </a:lnTo>
                  <a:lnTo>
                    <a:pt x="173" y="7"/>
                  </a:lnTo>
                  <a:lnTo>
                    <a:pt x="173" y="7"/>
                  </a:lnTo>
                  <a:lnTo>
                    <a:pt x="173" y="7"/>
                  </a:lnTo>
                  <a:lnTo>
                    <a:pt x="174" y="6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6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5" y="7"/>
                  </a:lnTo>
                  <a:lnTo>
                    <a:pt x="175" y="6"/>
                  </a:lnTo>
                  <a:lnTo>
                    <a:pt x="175" y="6"/>
                  </a:lnTo>
                  <a:lnTo>
                    <a:pt x="175" y="6"/>
                  </a:lnTo>
                  <a:lnTo>
                    <a:pt x="175" y="6"/>
                  </a:lnTo>
                  <a:lnTo>
                    <a:pt x="175" y="6"/>
                  </a:lnTo>
                  <a:lnTo>
                    <a:pt x="175" y="6"/>
                  </a:lnTo>
                  <a:lnTo>
                    <a:pt x="175" y="6"/>
                  </a:lnTo>
                  <a:lnTo>
                    <a:pt x="175" y="6"/>
                  </a:lnTo>
                  <a:lnTo>
                    <a:pt x="175" y="6"/>
                  </a:lnTo>
                  <a:lnTo>
                    <a:pt x="175" y="6"/>
                  </a:lnTo>
                  <a:lnTo>
                    <a:pt x="175" y="6"/>
                  </a:lnTo>
                  <a:lnTo>
                    <a:pt x="175" y="6"/>
                  </a:lnTo>
                  <a:lnTo>
                    <a:pt x="175" y="6"/>
                  </a:lnTo>
                  <a:lnTo>
                    <a:pt x="176" y="6"/>
                  </a:lnTo>
                  <a:lnTo>
                    <a:pt x="176" y="6"/>
                  </a:lnTo>
                  <a:lnTo>
                    <a:pt x="176" y="7"/>
                  </a:lnTo>
                  <a:lnTo>
                    <a:pt x="176" y="6"/>
                  </a:lnTo>
                  <a:lnTo>
                    <a:pt x="176" y="6"/>
                  </a:lnTo>
                  <a:lnTo>
                    <a:pt x="176" y="6"/>
                  </a:lnTo>
                  <a:lnTo>
                    <a:pt x="176" y="6"/>
                  </a:lnTo>
                  <a:lnTo>
                    <a:pt x="176" y="6"/>
                  </a:lnTo>
                  <a:lnTo>
                    <a:pt x="176" y="6"/>
                  </a:lnTo>
                  <a:lnTo>
                    <a:pt x="176" y="6"/>
                  </a:lnTo>
                  <a:lnTo>
                    <a:pt x="176" y="6"/>
                  </a:lnTo>
                  <a:lnTo>
                    <a:pt x="176" y="6"/>
                  </a:lnTo>
                  <a:lnTo>
                    <a:pt x="176" y="6"/>
                  </a:lnTo>
                  <a:lnTo>
                    <a:pt x="177" y="6"/>
                  </a:lnTo>
                  <a:lnTo>
                    <a:pt x="177" y="6"/>
                  </a:lnTo>
                  <a:lnTo>
                    <a:pt x="177" y="6"/>
                  </a:lnTo>
                  <a:lnTo>
                    <a:pt x="177" y="6"/>
                  </a:lnTo>
                  <a:lnTo>
                    <a:pt x="177" y="6"/>
                  </a:lnTo>
                  <a:lnTo>
                    <a:pt x="177" y="6"/>
                  </a:lnTo>
                  <a:lnTo>
                    <a:pt x="177" y="6"/>
                  </a:lnTo>
                  <a:lnTo>
                    <a:pt x="177" y="6"/>
                  </a:lnTo>
                  <a:lnTo>
                    <a:pt x="177" y="6"/>
                  </a:lnTo>
                  <a:lnTo>
                    <a:pt x="177" y="6"/>
                  </a:lnTo>
                  <a:lnTo>
                    <a:pt x="177" y="6"/>
                  </a:lnTo>
                  <a:lnTo>
                    <a:pt x="177" y="6"/>
                  </a:lnTo>
                  <a:lnTo>
                    <a:pt x="177" y="6"/>
                  </a:lnTo>
                  <a:lnTo>
                    <a:pt x="178" y="6"/>
                  </a:lnTo>
                  <a:lnTo>
                    <a:pt x="178" y="6"/>
                  </a:lnTo>
                  <a:lnTo>
                    <a:pt x="178" y="6"/>
                  </a:lnTo>
                  <a:lnTo>
                    <a:pt x="178" y="6"/>
                  </a:lnTo>
                  <a:lnTo>
                    <a:pt x="178" y="6"/>
                  </a:lnTo>
                  <a:lnTo>
                    <a:pt x="178" y="6"/>
                  </a:lnTo>
                  <a:lnTo>
                    <a:pt x="178" y="6"/>
                  </a:lnTo>
                  <a:lnTo>
                    <a:pt x="178" y="6"/>
                  </a:lnTo>
                  <a:lnTo>
                    <a:pt x="178" y="6"/>
                  </a:lnTo>
                  <a:lnTo>
                    <a:pt x="178" y="6"/>
                  </a:lnTo>
                  <a:lnTo>
                    <a:pt x="178" y="6"/>
                  </a:lnTo>
                  <a:lnTo>
                    <a:pt x="178" y="6"/>
                  </a:lnTo>
                  <a:lnTo>
                    <a:pt x="178" y="6"/>
                  </a:lnTo>
                  <a:lnTo>
                    <a:pt x="179" y="6"/>
                  </a:lnTo>
                  <a:lnTo>
                    <a:pt x="179" y="6"/>
                  </a:lnTo>
                  <a:lnTo>
                    <a:pt x="179" y="6"/>
                  </a:lnTo>
                  <a:lnTo>
                    <a:pt x="179" y="6"/>
                  </a:lnTo>
                  <a:lnTo>
                    <a:pt x="179" y="6"/>
                  </a:lnTo>
                  <a:lnTo>
                    <a:pt x="179" y="6"/>
                  </a:lnTo>
                  <a:lnTo>
                    <a:pt x="179" y="6"/>
                  </a:lnTo>
                  <a:lnTo>
                    <a:pt x="179" y="6"/>
                  </a:lnTo>
                  <a:lnTo>
                    <a:pt x="179" y="6"/>
                  </a:lnTo>
                  <a:lnTo>
                    <a:pt x="179" y="6"/>
                  </a:lnTo>
                  <a:lnTo>
                    <a:pt x="179" y="6"/>
                  </a:lnTo>
                  <a:lnTo>
                    <a:pt x="179" y="6"/>
                  </a:lnTo>
                  <a:lnTo>
                    <a:pt x="179" y="6"/>
                  </a:lnTo>
                  <a:lnTo>
                    <a:pt x="179" y="6"/>
                  </a:lnTo>
                  <a:lnTo>
                    <a:pt x="180" y="6"/>
                  </a:lnTo>
                  <a:lnTo>
                    <a:pt x="180" y="6"/>
                  </a:lnTo>
                  <a:lnTo>
                    <a:pt x="180" y="6"/>
                  </a:lnTo>
                  <a:lnTo>
                    <a:pt x="180" y="6"/>
                  </a:lnTo>
                  <a:lnTo>
                    <a:pt x="180" y="6"/>
                  </a:lnTo>
                  <a:lnTo>
                    <a:pt x="180" y="6"/>
                  </a:lnTo>
                  <a:lnTo>
                    <a:pt x="180" y="6"/>
                  </a:lnTo>
                  <a:lnTo>
                    <a:pt x="180" y="5"/>
                  </a:lnTo>
                  <a:lnTo>
                    <a:pt x="180" y="5"/>
                  </a:lnTo>
                  <a:lnTo>
                    <a:pt x="180" y="5"/>
                  </a:lnTo>
                  <a:lnTo>
                    <a:pt x="180" y="5"/>
                  </a:lnTo>
                  <a:lnTo>
                    <a:pt x="180" y="5"/>
                  </a:lnTo>
                  <a:lnTo>
                    <a:pt x="180" y="5"/>
                  </a:lnTo>
                  <a:lnTo>
                    <a:pt x="181" y="5"/>
                  </a:lnTo>
                  <a:lnTo>
                    <a:pt x="181" y="5"/>
                  </a:lnTo>
                  <a:lnTo>
                    <a:pt x="181" y="5"/>
                  </a:lnTo>
                  <a:lnTo>
                    <a:pt x="181" y="5"/>
                  </a:lnTo>
                  <a:lnTo>
                    <a:pt x="181" y="5"/>
                  </a:lnTo>
                  <a:lnTo>
                    <a:pt x="181" y="5"/>
                  </a:lnTo>
                  <a:lnTo>
                    <a:pt x="181" y="5"/>
                  </a:lnTo>
                  <a:lnTo>
                    <a:pt x="181" y="5"/>
                  </a:lnTo>
                  <a:lnTo>
                    <a:pt x="181" y="5"/>
                  </a:lnTo>
                  <a:lnTo>
                    <a:pt x="181" y="5"/>
                  </a:lnTo>
                  <a:lnTo>
                    <a:pt x="181" y="5"/>
                  </a:lnTo>
                  <a:lnTo>
                    <a:pt x="181" y="5"/>
                  </a:lnTo>
                  <a:lnTo>
                    <a:pt x="181" y="5"/>
                  </a:lnTo>
                  <a:lnTo>
                    <a:pt x="182" y="5"/>
                  </a:lnTo>
                  <a:lnTo>
                    <a:pt x="182" y="5"/>
                  </a:lnTo>
                  <a:lnTo>
                    <a:pt x="182" y="5"/>
                  </a:lnTo>
                  <a:lnTo>
                    <a:pt x="182" y="4"/>
                  </a:lnTo>
                  <a:lnTo>
                    <a:pt x="182" y="4"/>
                  </a:lnTo>
                  <a:lnTo>
                    <a:pt x="182" y="4"/>
                  </a:lnTo>
                  <a:lnTo>
                    <a:pt x="182" y="4"/>
                  </a:lnTo>
                  <a:lnTo>
                    <a:pt x="182" y="4"/>
                  </a:lnTo>
                  <a:lnTo>
                    <a:pt x="182" y="4"/>
                  </a:lnTo>
                  <a:lnTo>
                    <a:pt x="182" y="4"/>
                  </a:lnTo>
                  <a:lnTo>
                    <a:pt x="182" y="4"/>
                  </a:lnTo>
                  <a:lnTo>
                    <a:pt x="182" y="4"/>
                  </a:lnTo>
                  <a:lnTo>
                    <a:pt x="182" y="4"/>
                  </a:lnTo>
                  <a:lnTo>
                    <a:pt x="183" y="4"/>
                  </a:lnTo>
                  <a:lnTo>
                    <a:pt x="183" y="4"/>
                  </a:lnTo>
                  <a:lnTo>
                    <a:pt x="183" y="4"/>
                  </a:lnTo>
                  <a:lnTo>
                    <a:pt x="183" y="4"/>
                  </a:lnTo>
                  <a:lnTo>
                    <a:pt x="183" y="4"/>
                  </a:lnTo>
                  <a:lnTo>
                    <a:pt x="183" y="4"/>
                  </a:lnTo>
                  <a:lnTo>
                    <a:pt x="183" y="4"/>
                  </a:lnTo>
                  <a:lnTo>
                    <a:pt x="183" y="4"/>
                  </a:lnTo>
                  <a:lnTo>
                    <a:pt x="183" y="4"/>
                  </a:lnTo>
                  <a:lnTo>
                    <a:pt x="183" y="4"/>
                  </a:lnTo>
                  <a:lnTo>
                    <a:pt x="183" y="4"/>
                  </a:lnTo>
                  <a:lnTo>
                    <a:pt x="183" y="4"/>
                  </a:lnTo>
                  <a:lnTo>
                    <a:pt x="183" y="4"/>
                  </a:lnTo>
                  <a:lnTo>
                    <a:pt x="183" y="4"/>
                  </a:lnTo>
                  <a:lnTo>
                    <a:pt x="184" y="4"/>
                  </a:lnTo>
                  <a:lnTo>
                    <a:pt x="184" y="4"/>
                  </a:lnTo>
                  <a:lnTo>
                    <a:pt x="184" y="3"/>
                  </a:lnTo>
                  <a:lnTo>
                    <a:pt x="184" y="3"/>
                  </a:lnTo>
                  <a:lnTo>
                    <a:pt x="184" y="3"/>
                  </a:lnTo>
                  <a:lnTo>
                    <a:pt x="184" y="3"/>
                  </a:lnTo>
                  <a:lnTo>
                    <a:pt x="184" y="3"/>
                  </a:lnTo>
                  <a:lnTo>
                    <a:pt x="184" y="3"/>
                  </a:lnTo>
                  <a:lnTo>
                    <a:pt x="184" y="3"/>
                  </a:lnTo>
                  <a:lnTo>
                    <a:pt x="184" y="3"/>
                  </a:lnTo>
                  <a:lnTo>
                    <a:pt x="184" y="3"/>
                  </a:lnTo>
                  <a:lnTo>
                    <a:pt x="184" y="3"/>
                  </a:lnTo>
                  <a:lnTo>
                    <a:pt x="184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8" y="3"/>
                  </a:lnTo>
                  <a:lnTo>
                    <a:pt x="188" y="3"/>
                  </a:lnTo>
                  <a:lnTo>
                    <a:pt x="188" y="3"/>
                  </a:lnTo>
                  <a:lnTo>
                    <a:pt x="188" y="3"/>
                  </a:lnTo>
                  <a:lnTo>
                    <a:pt x="188" y="3"/>
                  </a:lnTo>
                  <a:lnTo>
                    <a:pt x="188" y="3"/>
                  </a:lnTo>
                  <a:lnTo>
                    <a:pt x="188" y="3"/>
                  </a:lnTo>
                  <a:lnTo>
                    <a:pt x="188" y="3"/>
                  </a:lnTo>
                  <a:lnTo>
                    <a:pt x="188" y="3"/>
                  </a:lnTo>
                  <a:lnTo>
                    <a:pt x="188" y="3"/>
                  </a:lnTo>
                  <a:lnTo>
                    <a:pt x="188" y="3"/>
                  </a:lnTo>
                  <a:lnTo>
                    <a:pt x="188" y="3"/>
                  </a:lnTo>
                  <a:lnTo>
                    <a:pt x="188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7" y="2"/>
                  </a:lnTo>
                  <a:lnTo>
                    <a:pt x="197" y="2"/>
                  </a:lnTo>
                  <a:lnTo>
                    <a:pt x="197" y="2"/>
                  </a:lnTo>
                  <a:lnTo>
                    <a:pt x="197" y="2"/>
                  </a:lnTo>
                  <a:lnTo>
                    <a:pt x="197" y="2"/>
                  </a:lnTo>
                  <a:lnTo>
                    <a:pt x="197" y="2"/>
                  </a:lnTo>
                  <a:lnTo>
                    <a:pt x="197" y="2"/>
                  </a:lnTo>
                  <a:lnTo>
                    <a:pt x="197" y="2"/>
                  </a:lnTo>
                  <a:lnTo>
                    <a:pt x="197" y="2"/>
                  </a:lnTo>
                  <a:lnTo>
                    <a:pt x="197" y="2"/>
                  </a:lnTo>
                  <a:lnTo>
                    <a:pt x="197" y="2"/>
                  </a:lnTo>
                  <a:lnTo>
                    <a:pt x="197" y="2"/>
                  </a:lnTo>
                  <a:lnTo>
                    <a:pt x="197" y="2"/>
                  </a:lnTo>
                  <a:lnTo>
                    <a:pt x="198" y="2"/>
                  </a:lnTo>
                  <a:lnTo>
                    <a:pt x="198" y="2"/>
                  </a:lnTo>
                  <a:lnTo>
                    <a:pt x="198" y="2"/>
                  </a:lnTo>
                  <a:lnTo>
                    <a:pt x="198" y="2"/>
                  </a:lnTo>
                  <a:lnTo>
                    <a:pt x="198" y="2"/>
                  </a:lnTo>
                  <a:lnTo>
                    <a:pt x="198" y="2"/>
                  </a:lnTo>
                  <a:lnTo>
                    <a:pt x="198" y="2"/>
                  </a:lnTo>
                  <a:lnTo>
                    <a:pt x="198" y="2"/>
                  </a:lnTo>
                  <a:lnTo>
                    <a:pt x="198" y="2"/>
                  </a:lnTo>
                  <a:lnTo>
                    <a:pt x="198" y="2"/>
                  </a:lnTo>
                  <a:lnTo>
                    <a:pt x="198" y="2"/>
                  </a:lnTo>
                  <a:lnTo>
                    <a:pt x="198" y="2"/>
                  </a:lnTo>
                  <a:lnTo>
                    <a:pt x="198" y="2"/>
                  </a:lnTo>
                  <a:lnTo>
                    <a:pt x="199" y="2"/>
                  </a:lnTo>
                  <a:lnTo>
                    <a:pt x="199" y="2"/>
                  </a:lnTo>
                  <a:lnTo>
                    <a:pt x="199" y="2"/>
                  </a:lnTo>
                  <a:lnTo>
                    <a:pt x="199" y="2"/>
                  </a:lnTo>
                  <a:lnTo>
                    <a:pt x="199" y="2"/>
                  </a:lnTo>
                  <a:lnTo>
                    <a:pt x="199" y="2"/>
                  </a:lnTo>
                  <a:lnTo>
                    <a:pt x="199" y="2"/>
                  </a:lnTo>
                  <a:lnTo>
                    <a:pt x="199" y="2"/>
                  </a:lnTo>
                  <a:lnTo>
                    <a:pt x="199" y="2"/>
                  </a:lnTo>
                  <a:lnTo>
                    <a:pt x="199" y="2"/>
                  </a:lnTo>
                  <a:lnTo>
                    <a:pt x="199" y="2"/>
                  </a:lnTo>
                  <a:lnTo>
                    <a:pt x="199" y="2"/>
                  </a:lnTo>
                  <a:lnTo>
                    <a:pt x="199" y="2"/>
                  </a:lnTo>
                  <a:lnTo>
                    <a:pt x="200" y="2"/>
                  </a:lnTo>
                  <a:lnTo>
                    <a:pt x="200" y="2"/>
                  </a:lnTo>
                  <a:lnTo>
                    <a:pt x="200" y="2"/>
                  </a:lnTo>
                  <a:lnTo>
                    <a:pt x="200" y="2"/>
                  </a:lnTo>
                  <a:lnTo>
                    <a:pt x="200" y="2"/>
                  </a:lnTo>
                  <a:lnTo>
                    <a:pt x="200" y="2"/>
                  </a:lnTo>
                  <a:lnTo>
                    <a:pt x="200" y="2"/>
                  </a:lnTo>
                  <a:lnTo>
                    <a:pt x="200" y="2"/>
                  </a:lnTo>
                  <a:lnTo>
                    <a:pt x="200" y="2"/>
                  </a:lnTo>
                  <a:lnTo>
                    <a:pt x="200" y="2"/>
                  </a:lnTo>
                  <a:lnTo>
                    <a:pt x="200" y="2"/>
                  </a:lnTo>
                  <a:lnTo>
                    <a:pt x="200" y="2"/>
                  </a:lnTo>
                  <a:lnTo>
                    <a:pt x="200" y="2"/>
                  </a:lnTo>
                  <a:lnTo>
                    <a:pt x="200" y="2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203" y="2"/>
                  </a:lnTo>
                  <a:lnTo>
                    <a:pt x="203" y="2"/>
                  </a:lnTo>
                  <a:lnTo>
                    <a:pt x="203" y="2"/>
                  </a:lnTo>
                  <a:lnTo>
                    <a:pt x="203" y="2"/>
                  </a:lnTo>
                  <a:lnTo>
                    <a:pt x="203" y="2"/>
                  </a:lnTo>
                  <a:lnTo>
                    <a:pt x="203" y="2"/>
                  </a:lnTo>
                  <a:lnTo>
                    <a:pt x="203" y="2"/>
                  </a:lnTo>
                  <a:lnTo>
                    <a:pt x="203" y="2"/>
                  </a:lnTo>
                  <a:lnTo>
                    <a:pt x="203" y="2"/>
                  </a:lnTo>
                  <a:lnTo>
                    <a:pt x="203" y="2"/>
                  </a:lnTo>
                  <a:lnTo>
                    <a:pt x="203" y="2"/>
                  </a:lnTo>
                  <a:lnTo>
                    <a:pt x="203" y="2"/>
                  </a:lnTo>
                  <a:lnTo>
                    <a:pt x="203" y="2"/>
                  </a:lnTo>
                  <a:lnTo>
                    <a:pt x="204" y="2"/>
                  </a:lnTo>
                  <a:lnTo>
                    <a:pt x="204" y="2"/>
                  </a:lnTo>
                  <a:lnTo>
                    <a:pt x="204" y="2"/>
                  </a:lnTo>
                  <a:lnTo>
                    <a:pt x="204" y="2"/>
                  </a:lnTo>
                  <a:lnTo>
                    <a:pt x="204" y="2"/>
                  </a:lnTo>
                  <a:lnTo>
                    <a:pt x="204" y="2"/>
                  </a:lnTo>
                  <a:lnTo>
                    <a:pt x="204" y="2"/>
                  </a:lnTo>
                  <a:lnTo>
                    <a:pt x="204" y="2"/>
                  </a:lnTo>
                  <a:lnTo>
                    <a:pt x="204" y="2"/>
                  </a:lnTo>
                  <a:lnTo>
                    <a:pt x="204" y="2"/>
                  </a:lnTo>
                  <a:lnTo>
                    <a:pt x="204" y="2"/>
                  </a:lnTo>
                  <a:lnTo>
                    <a:pt x="204" y="2"/>
                  </a:lnTo>
                  <a:lnTo>
                    <a:pt x="204" y="2"/>
                  </a:lnTo>
                  <a:lnTo>
                    <a:pt x="204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4" y="1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225" y="0"/>
                  </a:lnTo>
                  <a:lnTo>
                    <a:pt x="225" y="1"/>
                  </a:lnTo>
                  <a:lnTo>
                    <a:pt x="226" y="1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27" y="0"/>
                  </a:lnTo>
                  <a:lnTo>
                    <a:pt x="227" y="0"/>
                  </a:lnTo>
                  <a:lnTo>
                    <a:pt x="227" y="0"/>
                  </a:lnTo>
                  <a:lnTo>
                    <a:pt x="227" y="0"/>
                  </a:lnTo>
                  <a:lnTo>
                    <a:pt x="227" y="0"/>
                  </a:lnTo>
                  <a:lnTo>
                    <a:pt x="227" y="1"/>
                  </a:lnTo>
                  <a:lnTo>
                    <a:pt x="227" y="1"/>
                  </a:lnTo>
                  <a:lnTo>
                    <a:pt x="227" y="1"/>
                  </a:lnTo>
                  <a:lnTo>
                    <a:pt x="227" y="1"/>
                  </a:lnTo>
                  <a:lnTo>
                    <a:pt x="227" y="1"/>
                  </a:lnTo>
                  <a:lnTo>
                    <a:pt x="227" y="1"/>
                  </a:lnTo>
                  <a:lnTo>
                    <a:pt x="227" y="1"/>
                  </a:lnTo>
                  <a:lnTo>
                    <a:pt x="227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9" y="1"/>
                  </a:lnTo>
                  <a:lnTo>
                    <a:pt x="229" y="1"/>
                  </a:lnTo>
                  <a:lnTo>
                    <a:pt x="229" y="1"/>
                  </a:lnTo>
                  <a:lnTo>
                    <a:pt x="229" y="1"/>
                  </a:lnTo>
                  <a:lnTo>
                    <a:pt x="229" y="1"/>
                  </a:lnTo>
                  <a:lnTo>
                    <a:pt x="229" y="1"/>
                  </a:lnTo>
                  <a:lnTo>
                    <a:pt x="229" y="1"/>
                  </a:lnTo>
                  <a:lnTo>
                    <a:pt x="229" y="1"/>
                  </a:lnTo>
                  <a:lnTo>
                    <a:pt x="229" y="0"/>
                  </a:lnTo>
                  <a:lnTo>
                    <a:pt x="229" y="0"/>
                  </a:lnTo>
                  <a:lnTo>
                    <a:pt x="229" y="0"/>
                  </a:lnTo>
                  <a:lnTo>
                    <a:pt x="229" y="0"/>
                  </a:lnTo>
                  <a:lnTo>
                    <a:pt x="229" y="0"/>
                  </a:lnTo>
                  <a:lnTo>
                    <a:pt x="230" y="0"/>
                  </a:lnTo>
                  <a:lnTo>
                    <a:pt x="230" y="0"/>
                  </a:lnTo>
                  <a:lnTo>
                    <a:pt x="230" y="0"/>
                  </a:lnTo>
                  <a:lnTo>
                    <a:pt x="230" y="1"/>
                  </a:lnTo>
                  <a:lnTo>
                    <a:pt x="230" y="1"/>
                  </a:lnTo>
                  <a:lnTo>
                    <a:pt x="230" y="1"/>
                  </a:lnTo>
                  <a:lnTo>
                    <a:pt x="230" y="1"/>
                  </a:lnTo>
                  <a:lnTo>
                    <a:pt x="230" y="1"/>
                  </a:lnTo>
                  <a:lnTo>
                    <a:pt x="230" y="1"/>
                  </a:lnTo>
                  <a:lnTo>
                    <a:pt x="230" y="1"/>
                  </a:lnTo>
                  <a:lnTo>
                    <a:pt x="230" y="1"/>
                  </a:lnTo>
                  <a:lnTo>
                    <a:pt x="230" y="1"/>
                  </a:lnTo>
                  <a:lnTo>
                    <a:pt x="230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5" y="1"/>
                  </a:lnTo>
                  <a:lnTo>
                    <a:pt x="255" y="1"/>
                  </a:lnTo>
                  <a:lnTo>
                    <a:pt x="255" y="1"/>
                  </a:lnTo>
                  <a:lnTo>
                    <a:pt x="255" y="1"/>
                  </a:lnTo>
                  <a:lnTo>
                    <a:pt x="255" y="1"/>
                  </a:lnTo>
                  <a:lnTo>
                    <a:pt x="255" y="1"/>
                  </a:lnTo>
                  <a:lnTo>
                    <a:pt x="255" y="1"/>
                  </a:lnTo>
                  <a:lnTo>
                    <a:pt x="255" y="1"/>
                  </a:lnTo>
                </a:path>
              </a:pathLst>
            </a:custGeom>
            <a:noFill/>
            <a:ln w="15875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auto">
            <a:xfrm>
              <a:off x="1088" y="948"/>
              <a:ext cx="2228" cy="361"/>
            </a:xfrm>
            <a:custGeom>
              <a:avLst/>
              <a:gdLst>
                <a:gd name="T0" fmla="*/ 4 w 255"/>
                <a:gd name="T1" fmla="*/ 39 h 39"/>
                <a:gd name="T2" fmla="*/ 8 w 255"/>
                <a:gd name="T3" fmla="*/ 39 h 39"/>
                <a:gd name="T4" fmla="*/ 12 w 255"/>
                <a:gd name="T5" fmla="*/ 38 h 39"/>
                <a:gd name="T6" fmla="*/ 16 w 255"/>
                <a:gd name="T7" fmla="*/ 37 h 39"/>
                <a:gd name="T8" fmla="*/ 20 w 255"/>
                <a:gd name="T9" fmla="*/ 36 h 39"/>
                <a:gd name="T10" fmla="*/ 24 w 255"/>
                <a:gd name="T11" fmla="*/ 36 h 39"/>
                <a:gd name="T12" fmla="*/ 28 w 255"/>
                <a:gd name="T13" fmla="*/ 35 h 39"/>
                <a:gd name="T14" fmla="*/ 32 w 255"/>
                <a:gd name="T15" fmla="*/ 33 h 39"/>
                <a:gd name="T16" fmla="*/ 36 w 255"/>
                <a:gd name="T17" fmla="*/ 33 h 39"/>
                <a:gd name="T18" fmla="*/ 40 w 255"/>
                <a:gd name="T19" fmla="*/ 33 h 39"/>
                <a:gd name="T20" fmla="*/ 44 w 255"/>
                <a:gd name="T21" fmla="*/ 33 h 39"/>
                <a:gd name="T22" fmla="*/ 48 w 255"/>
                <a:gd name="T23" fmla="*/ 31 h 39"/>
                <a:gd name="T24" fmla="*/ 52 w 255"/>
                <a:gd name="T25" fmla="*/ 30 h 39"/>
                <a:gd name="T26" fmla="*/ 56 w 255"/>
                <a:gd name="T27" fmla="*/ 29 h 39"/>
                <a:gd name="T28" fmla="*/ 60 w 255"/>
                <a:gd name="T29" fmla="*/ 28 h 39"/>
                <a:gd name="T30" fmla="*/ 64 w 255"/>
                <a:gd name="T31" fmla="*/ 27 h 39"/>
                <a:gd name="T32" fmla="*/ 68 w 255"/>
                <a:gd name="T33" fmla="*/ 27 h 39"/>
                <a:gd name="T34" fmla="*/ 72 w 255"/>
                <a:gd name="T35" fmla="*/ 26 h 39"/>
                <a:gd name="T36" fmla="*/ 76 w 255"/>
                <a:gd name="T37" fmla="*/ 25 h 39"/>
                <a:gd name="T38" fmla="*/ 80 w 255"/>
                <a:gd name="T39" fmla="*/ 24 h 39"/>
                <a:gd name="T40" fmla="*/ 84 w 255"/>
                <a:gd name="T41" fmla="*/ 24 h 39"/>
                <a:gd name="T42" fmla="*/ 88 w 255"/>
                <a:gd name="T43" fmla="*/ 23 h 39"/>
                <a:gd name="T44" fmla="*/ 92 w 255"/>
                <a:gd name="T45" fmla="*/ 22 h 39"/>
                <a:gd name="T46" fmla="*/ 96 w 255"/>
                <a:gd name="T47" fmla="*/ 22 h 39"/>
                <a:gd name="T48" fmla="*/ 100 w 255"/>
                <a:gd name="T49" fmla="*/ 21 h 39"/>
                <a:gd name="T50" fmla="*/ 104 w 255"/>
                <a:gd name="T51" fmla="*/ 20 h 39"/>
                <a:gd name="T52" fmla="*/ 108 w 255"/>
                <a:gd name="T53" fmla="*/ 19 h 39"/>
                <a:gd name="T54" fmla="*/ 112 w 255"/>
                <a:gd name="T55" fmla="*/ 18 h 39"/>
                <a:gd name="T56" fmla="*/ 116 w 255"/>
                <a:gd name="T57" fmla="*/ 17 h 39"/>
                <a:gd name="T58" fmla="*/ 120 w 255"/>
                <a:gd name="T59" fmla="*/ 17 h 39"/>
                <a:gd name="T60" fmla="*/ 124 w 255"/>
                <a:gd name="T61" fmla="*/ 15 h 39"/>
                <a:gd name="T62" fmla="*/ 128 w 255"/>
                <a:gd name="T63" fmla="*/ 14 h 39"/>
                <a:gd name="T64" fmla="*/ 132 w 255"/>
                <a:gd name="T65" fmla="*/ 12 h 39"/>
                <a:gd name="T66" fmla="*/ 136 w 255"/>
                <a:gd name="T67" fmla="*/ 9 h 39"/>
                <a:gd name="T68" fmla="*/ 140 w 255"/>
                <a:gd name="T69" fmla="*/ 8 h 39"/>
                <a:gd name="T70" fmla="*/ 144 w 255"/>
                <a:gd name="T71" fmla="*/ 7 h 39"/>
                <a:gd name="T72" fmla="*/ 148 w 255"/>
                <a:gd name="T73" fmla="*/ 6 h 39"/>
                <a:gd name="T74" fmla="*/ 152 w 255"/>
                <a:gd name="T75" fmla="*/ 6 h 39"/>
                <a:gd name="T76" fmla="*/ 156 w 255"/>
                <a:gd name="T77" fmla="*/ 6 h 39"/>
                <a:gd name="T78" fmla="*/ 160 w 255"/>
                <a:gd name="T79" fmla="*/ 7 h 39"/>
                <a:gd name="T80" fmla="*/ 164 w 255"/>
                <a:gd name="T81" fmla="*/ 6 h 39"/>
                <a:gd name="T82" fmla="*/ 168 w 255"/>
                <a:gd name="T83" fmla="*/ 6 h 39"/>
                <a:gd name="T84" fmla="*/ 172 w 255"/>
                <a:gd name="T85" fmla="*/ 5 h 39"/>
                <a:gd name="T86" fmla="*/ 176 w 255"/>
                <a:gd name="T87" fmla="*/ 5 h 39"/>
                <a:gd name="T88" fmla="*/ 180 w 255"/>
                <a:gd name="T89" fmla="*/ 4 h 39"/>
                <a:gd name="T90" fmla="*/ 184 w 255"/>
                <a:gd name="T91" fmla="*/ 3 h 39"/>
                <a:gd name="T92" fmla="*/ 188 w 255"/>
                <a:gd name="T93" fmla="*/ 2 h 39"/>
                <a:gd name="T94" fmla="*/ 192 w 255"/>
                <a:gd name="T95" fmla="*/ 2 h 39"/>
                <a:gd name="T96" fmla="*/ 196 w 255"/>
                <a:gd name="T97" fmla="*/ 2 h 39"/>
                <a:gd name="T98" fmla="*/ 200 w 255"/>
                <a:gd name="T99" fmla="*/ 1 h 39"/>
                <a:gd name="T100" fmla="*/ 204 w 255"/>
                <a:gd name="T101" fmla="*/ 1 h 39"/>
                <a:gd name="T102" fmla="*/ 208 w 255"/>
                <a:gd name="T103" fmla="*/ 1 h 39"/>
                <a:gd name="T104" fmla="*/ 212 w 255"/>
                <a:gd name="T105" fmla="*/ 1 h 39"/>
                <a:gd name="T106" fmla="*/ 216 w 255"/>
                <a:gd name="T107" fmla="*/ 0 h 39"/>
                <a:gd name="T108" fmla="*/ 220 w 255"/>
                <a:gd name="T109" fmla="*/ 0 h 39"/>
                <a:gd name="T110" fmla="*/ 224 w 255"/>
                <a:gd name="T111" fmla="*/ 0 h 39"/>
                <a:gd name="T112" fmla="*/ 228 w 255"/>
                <a:gd name="T113" fmla="*/ 0 h 39"/>
                <a:gd name="T114" fmla="*/ 232 w 255"/>
                <a:gd name="T115" fmla="*/ 0 h 39"/>
                <a:gd name="T116" fmla="*/ 236 w 255"/>
                <a:gd name="T117" fmla="*/ 0 h 39"/>
                <a:gd name="T118" fmla="*/ 240 w 255"/>
                <a:gd name="T119" fmla="*/ 0 h 39"/>
                <a:gd name="T120" fmla="*/ 244 w 255"/>
                <a:gd name="T121" fmla="*/ 1 h 39"/>
                <a:gd name="T122" fmla="*/ 248 w 255"/>
                <a:gd name="T123" fmla="*/ 1 h 39"/>
                <a:gd name="T124" fmla="*/ 252 w 255"/>
                <a:gd name="T12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5" h="39">
                  <a:moveTo>
                    <a:pt x="0" y="38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9"/>
                  </a:lnTo>
                  <a:lnTo>
                    <a:pt x="1" y="38"/>
                  </a:lnTo>
                  <a:lnTo>
                    <a:pt x="2" y="38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4" y="39"/>
                  </a:lnTo>
                  <a:lnTo>
                    <a:pt x="4" y="39"/>
                  </a:lnTo>
                  <a:lnTo>
                    <a:pt x="4" y="39"/>
                  </a:lnTo>
                  <a:lnTo>
                    <a:pt x="4" y="39"/>
                  </a:lnTo>
                  <a:lnTo>
                    <a:pt x="4" y="39"/>
                  </a:lnTo>
                  <a:lnTo>
                    <a:pt x="4" y="39"/>
                  </a:lnTo>
                  <a:lnTo>
                    <a:pt x="4" y="39"/>
                  </a:lnTo>
                  <a:lnTo>
                    <a:pt x="4" y="39"/>
                  </a:lnTo>
                  <a:lnTo>
                    <a:pt x="4" y="39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9"/>
                  </a:lnTo>
                  <a:lnTo>
                    <a:pt x="5" y="39"/>
                  </a:lnTo>
                  <a:lnTo>
                    <a:pt x="5" y="39"/>
                  </a:lnTo>
                  <a:lnTo>
                    <a:pt x="5" y="39"/>
                  </a:lnTo>
                  <a:lnTo>
                    <a:pt x="5" y="39"/>
                  </a:lnTo>
                  <a:lnTo>
                    <a:pt x="5" y="39"/>
                  </a:lnTo>
                  <a:lnTo>
                    <a:pt x="5" y="39"/>
                  </a:lnTo>
                  <a:lnTo>
                    <a:pt x="5" y="39"/>
                  </a:lnTo>
                  <a:lnTo>
                    <a:pt x="5" y="39"/>
                  </a:lnTo>
                  <a:lnTo>
                    <a:pt x="5" y="39"/>
                  </a:lnTo>
                  <a:lnTo>
                    <a:pt x="5" y="39"/>
                  </a:lnTo>
                  <a:lnTo>
                    <a:pt x="5" y="39"/>
                  </a:lnTo>
                  <a:lnTo>
                    <a:pt x="5" y="39"/>
                  </a:lnTo>
                  <a:lnTo>
                    <a:pt x="5" y="39"/>
                  </a:lnTo>
                  <a:lnTo>
                    <a:pt x="5" y="39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9" y="39"/>
                  </a:lnTo>
                  <a:lnTo>
                    <a:pt x="9" y="39"/>
                  </a:lnTo>
                  <a:lnTo>
                    <a:pt x="9" y="39"/>
                  </a:lnTo>
                  <a:lnTo>
                    <a:pt x="9" y="39"/>
                  </a:lnTo>
                  <a:lnTo>
                    <a:pt x="9" y="39"/>
                  </a:lnTo>
                  <a:lnTo>
                    <a:pt x="9" y="39"/>
                  </a:lnTo>
                  <a:lnTo>
                    <a:pt x="9" y="39"/>
                  </a:lnTo>
                  <a:lnTo>
                    <a:pt x="9" y="39"/>
                  </a:lnTo>
                  <a:lnTo>
                    <a:pt x="9" y="39"/>
                  </a:lnTo>
                  <a:lnTo>
                    <a:pt x="9" y="39"/>
                  </a:lnTo>
                  <a:lnTo>
                    <a:pt x="9" y="39"/>
                  </a:lnTo>
                  <a:lnTo>
                    <a:pt x="9" y="39"/>
                  </a:lnTo>
                  <a:lnTo>
                    <a:pt x="9" y="39"/>
                  </a:lnTo>
                  <a:lnTo>
                    <a:pt x="9" y="39"/>
                  </a:lnTo>
                  <a:lnTo>
                    <a:pt x="10" y="39"/>
                  </a:lnTo>
                  <a:lnTo>
                    <a:pt x="10" y="39"/>
                  </a:lnTo>
                  <a:lnTo>
                    <a:pt x="10" y="39"/>
                  </a:lnTo>
                  <a:lnTo>
                    <a:pt x="10" y="39"/>
                  </a:lnTo>
                  <a:lnTo>
                    <a:pt x="10" y="39"/>
                  </a:lnTo>
                  <a:lnTo>
                    <a:pt x="10" y="39"/>
                  </a:lnTo>
                  <a:lnTo>
                    <a:pt x="10" y="39"/>
                  </a:lnTo>
                  <a:lnTo>
                    <a:pt x="10" y="39"/>
                  </a:lnTo>
                  <a:lnTo>
                    <a:pt x="10" y="39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1" y="38"/>
                  </a:lnTo>
                  <a:lnTo>
                    <a:pt x="11" y="38"/>
                  </a:lnTo>
                  <a:lnTo>
                    <a:pt x="11" y="38"/>
                  </a:lnTo>
                  <a:lnTo>
                    <a:pt x="11" y="38"/>
                  </a:lnTo>
                  <a:lnTo>
                    <a:pt x="11" y="38"/>
                  </a:lnTo>
                  <a:lnTo>
                    <a:pt x="11" y="38"/>
                  </a:lnTo>
                  <a:lnTo>
                    <a:pt x="11" y="38"/>
                  </a:lnTo>
                  <a:lnTo>
                    <a:pt x="11" y="38"/>
                  </a:lnTo>
                  <a:lnTo>
                    <a:pt x="11" y="38"/>
                  </a:lnTo>
                  <a:lnTo>
                    <a:pt x="11" y="38"/>
                  </a:lnTo>
                  <a:lnTo>
                    <a:pt x="11" y="38"/>
                  </a:lnTo>
                  <a:lnTo>
                    <a:pt x="11" y="38"/>
                  </a:lnTo>
                  <a:lnTo>
                    <a:pt x="11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4" y="37"/>
                  </a:lnTo>
                  <a:lnTo>
                    <a:pt x="14" y="37"/>
                  </a:lnTo>
                  <a:lnTo>
                    <a:pt x="14" y="37"/>
                  </a:lnTo>
                  <a:lnTo>
                    <a:pt x="14" y="37"/>
                  </a:lnTo>
                  <a:lnTo>
                    <a:pt x="14" y="37"/>
                  </a:lnTo>
                  <a:lnTo>
                    <a:pt x="14" y="37"/>
                  </a:lnTo>
                  <a:lnTo>
                    <a:pt x="14" y="37"/>
                  </a:lnTo>
                  <a:lnTo>
                    <a:pt x="14" y="37"/>
                  </a:lnTo>
                  <a:lnTo>
                    <a:pt x="14" y="37"/>
                  </a:lnTo>
                  <a:lnTo>
                    <a:pt x="14" y="37"/>
                  </a:lnTo>
                  <a:lnTo>
                    <a:pt x="14" y="37"/>
                  </a:lnTo>
                  <a:lnTo>
                    <a:pt x="14" y="37"/>
                  </a:lnTo>
                  <a:lnTo>
                    <a:pt x="14" y="37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3" y="36"/>
                  </a:lnTo>
                  <a:lnTo>
                    <a:pt x="23" y="36"/>
                  </a:lnTo>
                  <a:lnTo>
                    <a:pt x="23" y="36"/>
                  </a:lnTo>
                  <a:lnTo>
                    <a:pt x="23" y="36"/>
                  </a:lnTo>
                  <a:lnTo>
                    <a:pt x="23" y="36"/>
                  </a:lnTo>
                  <a:lnTo>
                    <a:pt x="23" y="36"/>
                  </a:lnTo>
                  <a:lnTo>
                    <a:pt x="23" y="36"/>
                  </a:lnTo>
                  <a:lnTo>
                    <a:pt x="23" y="36"/>
                  </a:lnTo>
                  <a:lnTo>
                    <a:pt x="23" y="36"/>
                  </a:lnTo>
                  <a:lnTo>
                    <a:pt x="23" y="36"/>
                  </a:lnTo>
                  <a:lnTo>
                    <a:pt x="23" y="36"/>
                  </a:lnTo>
                  <a:lnTo>
                    <a:pt x="23" y="36"/>
                  </a:lnTo>
                  <a:lnTo>
                    <a:pt x="23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5"/>
                  </a:lnTo>
                  <a:lnTo>
                    <a:pt x="24" y="36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27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1" y="34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3" y="33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7" y="33"/>
                  </a:lnTo>
                  <a:lnTo>
                    <a:pt x="37" y="33"/>
                  </a:lnTo>
                  <a:lnTo>
                    <a:pt x="37" y="33"/>
                  </a:lnTo>
                  <a:lnTo>
                    <a:pt x="37" y="33"/>
                  </a:lnTo>
                  <a:lnTo>
                    <a:pt x="37" y="33"/>
                  </a:lnTo>
                  <a:lnTo>
                    <a:pt x="37" y="33"/>
                  </a:lnTo>
                  <a:lnTo>
                    <a:pt x="37" y="33"/>
                  </a:lnTo>
                  <a:lnTo>
                    <a:pt x="37" y="33"/>
                  </a:lnTo>
                  <a:lnTo>
                    <a:pt x="37" y="33"/>
                  </a:lnTo>
                  <a:lnTo>
                    <a:pt x="37" y="33"/>
                  </a:lnTo>
                  <a:lnTo>
                    <a:pt x="37" y="33"/>
                  </a:lnTo>
                  <a:lnTo>
                    <a:pt x="37" y="33"/>
                  </a:lnTo>
                  <a:lnTo>
                    <a:pt x="37" y="33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39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1" y="33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3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5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7" y="32"/>
                  </a:lnTo>
                  <a:lnTo>
                    <a:pt x="47" y="32"/>
                  </a:lnTo>
                  <a:lnTo>
                    <a:pt x="47" y="32"/>
                  </a:lnTo>
                  <a:lnTo>
                    <a:pt x="47" y="32"/>
                  </a:lnTo>
                  <a:lnTo>
                    <a:pt x="47" y="32"/>
                  </a:lnTo>
                  <a:lnTo>
                    <a:pt x="47" y="32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0" y="31"/>
                  </a:lnTo>
                  <a:lnTo>
                    <a:pt x="50" y="31"/>
                  </a:lnTo>
                  <a:lnTo>
                    <a:pt x="50" y="31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3" y="30"/>
                  </a:lnTo>
                  <a:lnTo>
                    <a:pt x="53" y="30"/>
                  </a:lnTo>
                  <a:lnTo>
                    <a:pt x="53" y="30"/>
                  </a:lnTo>
                  <a:lnTo>
                    <a:pt x="53" y="30"/>
                  </a:lnTo>
                  <a:lnTo>
                    <a:pt x="53" y="30"/>
                  </a:lnTo>
                  <a:lnTo>
                    <a:pt x="53" y="30"/>
                  </a:lnTo>
                  <a:lnTo>
                    <a:pt x="53" y="30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3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5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8" y="28"/>
                  </a:lnTo>
                  <a:lnTo>
                    <a:pt x="58" y="28"/>
                  </a:lnTo>
                  <a:lnTo>
                    <a:pt x="58" y="28"/>
                  </a:lnTo>
                  <a:lnTo>
                    <a:pt x="58" y="28"/>
                  </a:lnTo>
                  <a:lnTo>
                    <a:pt x="58" y="28"/>
                  </a:lnTo>
                  <a:lnTo>
                    <a:pt x="58" y="28"/>
                  </a:lnTo>
                  <a:lnTo>
                    <a:pt x="58" y="28"/>
                  </a:lnTo>
                  <a:lnTo>
                    <a:pt x="58" y="28"/>
                  </a:lnTo>
                  <a:lnTo>
                    <a:pt x="58" y="28"/>
                  </a:lnTo>
                  <a:lnTo>
                    <a:pt x="58" y="28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63" y="28"/>
                  </a:lnTo>
                  <a:lnTo>
                    <a:pt x="63" y="28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5" y="27"/>
                  </a:lnTo>
                  <a:lnTo>
                    <a:pt x="65" y="27"/>
                  </a:lnTo>
                  <a:lnTo>
                    <a:pt x="65" y="27"/>
                  </a:lnTo>
                  <a:lnTo>
                    <a:pt x="65" y="27"/>
                  </a:lnTo>
                  <a:lnTo>
                    <a:pt x="65" y="27"/>
                  </a:lnTo>
                  <a:lnTo>
                    <a:pt x="65" y="27"/>
                  </a:lnTo>
                  <a:lnTo>
                    <a:pt x="65" y="27"/>
                  </a:lnTo>
                  <a:lnTo>
                    <a:pt x="65" y="27"/>
                  </a:lnTo>
                  <a:lnTo>
                    <a:pt x="65" y="27"/>
                  </a:lnTo>
                  <a:lnTo>
                    <a:pt x="65" y="27"/>
                  </a:lnTo>
                  <a:lnTo>
                    <a:pt x="65" y="27"/>
                  </a:lnTo>
                  <a:lnTo>
                    <a:pt x="65" y="27"/>
                  </a:lnTo>
                  <a:lnTo>
                    <a:pt x="65" y="27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8" y="27"/>
                  </a:lnTo>
                  <a:lnTo>
                    <a:pt x="68" y="27"/>
                  </a:lnTo>
                  <a:lnTo>
                    <a:pt x="68" y="27"/>
                  </a:lnTo>
                  <a:lnTo>
                    <a:pt x="68" y="27"/>
                  </a:lnTo>
                  <a:lnTo>
                    <a:pt x="68" y="27"/>
                  </a:lnTo>
                  <a:lnTo>
                    <a:pt x="68" y="27"/>
                  </a:lnTo>
                  <a:lnTo>
                    <a:pt x="68" y="27"/>
                  </a:lnTo>
                  <a:lnTo>
                    <a:pt x="68" y="27"/>
                  </a:lnTo>
                  <a:lnTo>
                    <a:pt x="68" y="27"/>
                  </a:lnTo>
                  <a:lnTo>
                    <a:pt x="68" y="27"/>
                  </a:lnTo>
                  <a:lnTo>
                    <a:pt x="68" y="27"/>
                  </a:lnTo>
                  <a:lnTo>
                    <a:pt x="68" y="27"/>
                  </a:lnTo>
                  <a:lnTo>
                    <a:pt x="68" y="26"/>
                  </a:lnTo>
                  <a:lnTo>
                    <a:pt x="68" y="26"/>
                  </a:lnTo>
                  <a:lnTo>
                    <a:pt x="69" y="26"/>
                  </a:lnTo>
                  <a:lnTo>
                    <a:pt x="69" y="26"/>
                  </a:lnTo>
                  <a:lnTo>
                    <a:pt x="69" y="26"/>
                  </a:lnTo>
                  <a:lnTo>
                    <a:pt x="69" y="26"/>
                  </a:lnTo>
                  <a:lnTo>
                    <a:pt x="69" y="26"/>
                  </a:lnTo>
                  <a:lnTo>
                    <a:pt x="69" y="26"/>
                  </a:lnTo>
                  <a:lnTo>
                    <a:pt x="69" y="26"/>
                  </a:lnTo>
                  <a:lnTo>
                    <a:pt x="69" y="26"/>
                  </a:lnTo>
                  <a:lnTo>
                    <a:pt x="69" y="26"/>
                  </a:lnTo>
                  <a:lnTo>
                    <a:pt x="69" y="26"/>
                  </a:lnTo>
                  <a:lnTo>
                    <a:pt x="69" y="26"/>
                  </a:lnTo>
                  <a:lnTo>
                    <a:pt x="69" y="26"/>
                  </a:lnTo>
                  <a:lnTo>
                    <a:pt x="69" y="26"/>
                  </a:lnTo>
                  <a:lnTo>
                    <a:pt x="70" y="26"/>
                  </a:lnTo>
                  <a:lnTo>
                    <a:pt x="70" y="26"/>
                  </a:lnTo>
                  <a:lnTo>
                    <a:pt x="70" y="26"/>
                  </a:lnTo>
                  <a:lnTo>
                    <a:pt x="70" y="26"/>
                  </a:lnTo>
                  <a:lnTo>
                    <a:pt x="70" y="26"/>
                  </a:lnTo>
                  <a:lnTo>
                    <a:pt x="70" y="26"/>
                  </a:lnTo>
                  <a:lnTo>
                    <a:pt x="70" y="26"/>
                  </a:lnTo>
                  <a:lnTo>
                    <a:pt x="70" y="26"/>
                  </a:lnTo>
                  <a:lnTo>
                    <a:pt x="70" y="26"/>
                  </a:lnTo>
                  <a:lnTo>
                    <a:pt x="70" y="26"/>
                  </a:lnTo>
                  <a:lnTo>
                    <a:pt x="70" y="26"/>
                  </a:lnTo>
                  <a:lnTo>
                    <a:pt x="70" y="26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1" y="26"/>
                  </a:lnTo>
                  <a:lnTo>
                    <a:pt x="71" y="26"/>
                  </a:lnTo>
                  <a:lnTo>
                    <a:pt x="71" y="26"/>
                  </a:lnTo>
                  <a:lnTo>
                    <a:pt x="71" y="26"/>
                  </a:lnTo>
                  <a:lnTo>
                    <a:pt x="71" y="26"/>
                  </a:lnTo>
                  <a:lnTo>
                    <a:pt x="71" y="26"/>
                  </a:lnTo>
                  <a:lnTo>
                    <a:pt x="71" y="26"/>
                  </a:lnTo>
                  <a:lnTo>
                    <a:pt x="71" y="26"/>
                  </a:lnTo>
                  <a:lnTo>
                    <a:pt x="71" y="26"/>
                  </a:lnTo>
                  <a:lnTo>
                    <a:pt x="71" y="26"/>
                  </a:lnTo>
                  <a:lnTo>
                    <a:pt x="71" y="26"/>
                  </a:lnTo>
                  <a:lnTo>
                    <a:pt x="71" y="26"/>
                  </a:lnTo>
                  <a:lnTo>
                    <a:pt x="72" y="26"/>
                  </a:lnTo>
                  <a:lnTo>
                    <a:pt x="72" y="26"/>
                  </a:lnTo>
                  <a:lnTo>
                    <a:pt x="72" y="26"/>
                  </a:lnTo>
                  <a:lnTo>
                    <a:pt x="72" y="26"/>
                  </a:lnTo>
                  <a:lnTo>
                    <a:pt x="72" y="26"/>
                  </a:lnTo>
                  <a:lnTo>
                    <a:pt x="72" y="26"/>
                  </a:lnTo>
                  <a:lnTo>
                    <a:pt x="72" y="26"/>
                  </a:lnTo>
                  <a:lnTo>
                    <a:pt x="72" y="26"/>
                  </a:lnTo>
                  <a:lnTo>
                    <a:pt x="72" y="26"/>
                  </a:lnTo>
                  <a:lnTo>
                    <a:pt x="72" y="26"/>
                  </a:lnTo>
                  <a:lnTo>
                    <a:pt x="72" y="26"/>
                  </a:lnTo>
                  <a:lnTo>
                    <a:pt x="72" y="26"/>
                  </a:lnTo>
                  <a:lnTo>
                    <a:pt x="72" y="26"/>
                  </a:lnTo>
                  <a:lnTo>
                    <a:pt x="73" y="26"/>
                  </a:lnTo>
                  <a:lnTo>
                    <a:pt x="73" y="26"/>
                  </a:lnTo>
                  <a:lnTo>
                    <a:pt x="73" y="26"/>
                  </a:lnTo>
                  <a:lnTo>
                    <a:pt x="73" y="26"/>
                  </a:lnTo>
                  <a:lnTo>
                    <a:pt x="73" y="26"/>
                  </a:lnTo>
                  <a:lnTo>
                    <a:pt x="73" y="26"/>
                  </a:lnTo>
                  <a:lnTo>
                    <a:pt x="73" y="26"/>
                  </a:lnTo>
                  <a:lnTo>
                    <a:pt x="73" y="26"/>
                  </a:lnTo>
                  <a:lnTo>
                    <a:pt x="73" y="26"/>
                  </a:lnTo>
                  <a:lnTo>
                    <a:pt x="73" y="26"/>
                  </a:lnTo>
                  <a:lnTo>
                    <a:pt x="73" y="26"/>
                  </a:lnTo>
                  <a:lnTo>
                    <a:pt x="73" y="26"/>
                  </a:lnTo>
                  <a:lnTo>
                    <a:pt x="73" y="26"/>
                  </a:lnTo>
                  <a:lnTo>
                    <a:pt x="73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74" y="25"/>
                  </a:lnTo>
                  <a:lnTo>
                    <a:pt x="74" y="25"/>
                  </a:lnTo>
                  <a:lnTo>
                    <a:pt x="75" y="25"/>
                  </a:lnTo>
                  <a:lnTo>
                    <a:pt x="75" y="25"/>
                  </a:lnTo>
                  <a:lnTo>
                    <a:pt x="75" y="25"/>
                  </a:lnTo>
                  <a:lnTo>
                    <a:pt x="75" y="25"/>
                  </a:lnTo>
                  <a:lnTo>
                    <a:pt x="75" y="25"/>
                  </a:lnTo>
                  <a:lnTo>
                    <a:pt x="75" y="25"/>
                  </a:lnTo>
                  <a:lnTo>
                    <a:pt x="75" y="25"/>
                  </a:lnTo>
                  <a:lnTo>
                    <a:pt x="75" y="25"/>
                  </a:lnTo>
                  <a:lnTo>
                    <a:pt x="75" y="25"/>
                  </a:lnTo>
                  <a:lnTo>
                    <a:pt x="75" y="25"/>
                  </a:lnTo>
                  <a:lnTo>
                    <a:pt x="75" y="25"/>
                  </a:lnTo>
                  <a:lnTo>
                    <a:pt x="75" y="25"/>
                  </a:lnTo>
                  <a:lnTo>
                    <a:pt x="75" y="25"/>
                  </a:lnTo>
                  <a:lnTo>
                    <a:pt x="76" y="25"/>
                  </a:lnTo>
                  <a:lnTo>
                    <a:pt x="76" y="25"/>
                  </a:lnTo>
                  <a:lnTo>
                    <a:pt x="76" y="25"/>
                  </a:lnTo>
                  <a:lnTo>
                    <a:pt x="76" y="25"/>
                  </a:lnTo>
                  <a:lnTo>
                    <a:pt x="76" y="25"/>
                  </a:lnTo>
                  <a:lnTo>
                    <a:pt x="76" y="25"/>
                  </a:lnTo>
                  <a:lnTo>
                    <a:pt x="76" y="25"/>
                  </a:lnTo>
                  <a:lnTo>
                    <a:pt x="76" y="25"/>
                  </a:lnTo>
                  <a:lnTo>
                    <a:pt x="76" y="25"/>
                  </a:lnTo>
                  <a:lnTo>
                    <a:pt x="76" y="25"/>
                  </a:lnTo>
                  <a:lnTo>
                    <a:pt x="76" y="25"/>
                  </a:lnTo>
                  <a:lnTo>
                    <a:pt x="76" y="25"/>
                  </a:lnTo>
                  <a:lnTo>
                    <a:pt x="76" y="25"/>
                  </a:lnTo>
                  <a:lnTo>
                    <a:pt x="77" y="25"/>
                  </a:lnTo>
                  <a:lnTo>
                    <a:pt x="77" y="25"/>
                  </a:lnTo>
                  <a:lnTo>
                    <a:pt x="77" y="25"/>
                  </a:lnTo>
                  <a:lnTo>
                    <a:pt x="77" y="25"/>
                  </a:lnTo>
                  <a:lnTo>
                    <a:pt x="77" y="25"/>
                  </a:lnTo>
                  <a:lnTo>
                    <a:pt x="77" y="25"/>
                  </a:lnTo>
                  <a:lnTo>
                    <a:pt x="77" y="25"/>
                  </a:lnTo>
                  <a:lnTo>
                    <a:pt x="77" y="25"/>
                  </a:lnTo>
                  <a:lnTo>
                    <a:pt x="77" y="25"/>
                  </a:lnTo>
                  <a:lnTo>
                    <a:pt x="77" y="25"/>
                  </a:lnTo>
                  <a:lnTo>
                    <a:pt x="77" y="25"/>
                  </a:lnTo>
                  <a:lnTo>
                    <a:pt x="77" y="25"/>
                  </a:lnTo>
                  <a:lnTo>
                    <a:pt x="77" y="25"/>
                  </a:lnTo>
                  <a:lnTo>
                    <a:pt x="77" y="25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8" y="24"/>
                  </a:lnTo>
                  <a:lnTo>
                    <a:pt x="78" y="24"/>
                  </a:lnTo>
                  <a:lnTo>
                    <a:pt x="78" y="24"/>
                  </a:lnTo>
                  <a:lnTo>
                    <a:pt x="78" y="24"/>
                  </a:lnTo>
                  <a:lnTo>
                    <a:pt x="78" y="24"/>
                  </a:lnTo>
                  <a:lnTo>
                    <a:pt x="79" y="24"/>
                  </a:lnTo>
                  <a:lnTo>
                    <a:pt x="79" y="24"/>
                  </a:lnTo>
                  <a:lnTo>
                    <a:pt x="79" y="24"/>
                  </a:lnTo>
                  <a:lnTo>
                    <a:pt x="79" y="24"/>
                  </a:lnTo>
                  <a:lnTo>
                    <a:pt x="79" y="24"/>
                  </a:lnTo>
                  <a:lnTo>
                    <a:pt x="79" y="24"/>
                  </a:lnTo>
                  <a:lnTo>
                    <a:pt x="79" y="24"/>
                  </a:lnTo>
                  <a:lnTo>
                    <a:pt x="79" y="24"/>
                  </a:lnTo>
                  <a:lnTo>
                    <a:pt x="79" y="24"/>
                  </a:lnTo>
                  <a:lnTo>
                    <a:pt x="79" y="24"/>
                  </a:lnTo>
                  <a:lnTo>
                    <a:pt x="79" y="24"/>
                  </a:lnTo>
                  <a:lnTo>
                    <a:pt x="79" y="24"/>
                  </a:lnTo>
                  <a:lnTo>
                    <a:pt x="79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1" y="24"/>
                  </a:lnTo>
                  <a:lnTo>
                    <a:pt x="81" y="24"/>
                  </a:lnTo>
                  <a:lnTo>
                    <a:pt x="81" y="24"/>
                  </a:lnTo>
                  <a:lnTo>
                    <a:pt x="81" y="24"/>
                  </a:lnTo>
                  <a:lnTo>
                    <a:pt x="81" y="24"/>
                  </a:lnTo>
                  <a:lnTo>
                    <a:pt x="81" y="24"/>
                  </a:lnTo>
                  <a:lnTo>
                    <a:pt x="81" y="24"/>
                  </a:lnTo>
                  <a:lnTo>
                    <a:pt x="81" y="24"/>
                  </a:lnTo>
                  <a:lnTo>
                    <a:pt x="81" y="24"/>
                  </a:lnTo>
                  <a:lnTo>
                    <a:pt x="81" y="24"/>
                  </a:lnTo>
                  <a:lnTo>
                    <a:pt x="81" y="24"/>
                  </a:lnTo>
                  <a:lnTo>
                    <a:pt x="81" y="24"/>
                  </a:lnTo>
                  <a:lnTo>
                    <a:pt x="81" y="24"/>
                  </a:lnTo>
                  <a:lnTo>
                    <a:pt x="81" y="24"/>
                  </a:lnTo>
                  <a:lnTo>
                    <a:pt x="82" y="24"/>
                  </a:lnTo>
                  <a:lnTo>
                    <a:pt x="82" y="24"/>
                  </a:lnTo>
                  <a:lnTo>
                    <a:pt x="82" y="24"/>
                  </a:lnTo>
                  <a:lnTo>
                    <a:pt x="82" y="24"/>
                  </a:lnTo>
                  <a:lnTo>
                    <a:pt x="82" y="24"/>
                  </a:lnTo>
                  <a:lnTo>
                    <a:pt x="82" y="24"/>
                  </a:lnTo>
                  <a:lnTo>
                    <a:pt x="82" y="24"/>
                  </a:lnTo>
                  <a:lnTo>
                    <a:pt x="82" y="24"/>
                  </a:lnTo>
                  <a:lnTo>
                    <a:pt x="82" y="24"/>
                  </a:lnTo>
                  <a:lnTo>
                    <a:pt x="82" y="24"/>
                  </a:lnTo>
                  <a:lnTo>
                    <a:pt x="82" y="24"/>
                  </a:lnTo>
                  <a:lnTo>
                    <a:pt x="82" y="24"/>
                  </a:lnTo>
                  <a:lnTo>
                    <a:pt x="82" y="24"/>
                  </a:lnTo>
                  <a:lnTo>
                    <a:pt x="83" y="24"/>
                  </a:lnTo>
                  <a:lnTo>
                    <a:pt x="83" y="24"/>
                  </a:lnTo>
                  <a:lnTo>
                    <a:pt x="83" y="24"/>
                  </a:lnTo>
                  <a:lnTo>
                    <a:pt x="83" y="24"/>
                  </a:lnTo>
                  <a:lnTo>
                    <a:pt x="83" y="24"/>
                  </a:lnTo>
                  <a:lnTo>
                    <a:pt x="83" y="24"/>
                  </a:lnTo>
                  <a:lnTo>
                    <a:pt x="83" y="24"/>
                  </a:lnTo>
                  <a:lnTo>
                    <a:pt x="83" y="24"/>
                  </a:lnTo>
                  <a:lnTo>
                    <a:pt x="83" y="24"/>
                  </a:lnTo>
                  <a:lnTo>
                    <a:pt x="83" y="24"/>
                  </a:lnTo>
                  <a:lnTo>
                    <a:pt x="83" y="24"/>
                  </a:lnTo>
                  <a:lnTo>
                    <a:pt x="83" y="24"/>
                  </a:lnTo>
                  <a:lnTo>
                    <a:pt x="83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3"/>
                  </a:lnTo>
                  <a:lnTo>
                    <a:pt x="84" y="23"/>
                  </a:lnTo>
                  <a:lnTo>
                    <a:pt x="84" y="24"/>
                  </a:lnTo>
                  <a:lnTo>
                    <a:pt x="84" y="23"/>
                  </a:lnTo>
                  <a:lnTo>
                    <a:pt x="85" y="23"/>
                  </a:lnTo>
                  <a:lnTo>
                    <a:pt x="85" y="23"/>
                  </a:lnTo>
                  <a:lnTo>
                    <a:pt x="85" y="23"/>
                  </a:lnTo>
                  <a:lnTo>
                    <a:pt x="85" y="23"/>
                  </a:lnTo>
                  <a:lnTo>
                    <a:pt x="85" y="23"/>
                  </a:lnTo>
                  <a:lnTo>
                    <a:pt x="85" y="23"/>
                  </a:lnTo>
                  <a:lnTo>
                    <a:pt x="85" y="23"/>
                  </a:lnTo>
                  <a:lnTo>
                    <a:pt x="85" y="23"/>
                  </a:lnTo>
                  <a:lnTo>
                    <a:pt x="85" y="23"/>
                  </a:lnTo>
                  <a:lnTo>
                    <a:pt x="85" y="23"/>
                  </a:lnTo>
                  <a:lnTo>
                    <a:pt x="85" y="23"/>
                  </a:lnTo>
                  <a:lnTo>
                    <a:pt x="85" y="23"/>
                  </a:lnTo>
                  <a:lnTo>
                    <a:pt x="85" y="23"/>
                  </a:lnTo>
                  <a:lnTo>
                    <a:pt x="85" y="23"/>
                  </a:lnTo>
                  <a:lnTo>
                    <a:pt x="86" y="23"/>
                  </a:lnTo>
                  <a:lnTo>
                    <a:pt x="86" y="23"/>
                  </a:lnTo>
                  <a:lnTo>
                    <a:pt x="86" y="23"/>
                  </a:lnTo>
                  <a:lnTo>
                    <a:pt x="86" y="23"/>
                  </a:lnTo>
                  <a:lnTo>
                    <a:pt x="86" y="23"/>
                  </a:lnTo>
                  <a:lnTo>
                    <a:pt x="86" y="23"/>
                  </a:lnTo>
                  <a:lnTo>
                    <a:pt x="86" y="23"/>
                  </a:lnTo>
                  <a:lnTo>
                    <a:pt x="86" y="23"/>
                  </a:lnTo>
                  <a:lnTo>
                    <a:pt x="86" y="23"/>
                  </a:lnTo>
                  <a:lnTo>
                    <a:pt x="86" y="23"/>
                  </a:lnTo>
                  <a:lnTo>
                    <a:pt x="86" y="23"/>
                  </a:lnTo>
                  <a:lnTo>
                    <a:pt x="86" y="23"/>
                  </a:lnTo>
                  <a:lnTo>
                    <a:pt x="86" y="23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8" y="23"/>
                  </a:lnTo>
                  <a:lnTo>
                    <a:pt x="88" y="23"/>
                  </a:lnTo>
                  <a:lnTo>
                    <a:pt x="88" y="23"/>
                  </a:lnTo>
                  <a:lnTo>
                    <a:pt x="88" y="23"/>
                  </a:lnTo>
                  <a:lnTo>
                    <a:pt x="88" y="23"/>
                  </a:lnTo>
                  <a:lnTo>
                    <a:pt x="88" y="23"/>
                  </a:lnTo>
                  <a:lnTo>
                    <a:pt x="88" y="23"/>
                  </a:lnTo>
                  <a:lnTo>
                    <a:pt x="88" y="23"/>
                  </a:lnTo>
                  <a:lnTo>
                    <a:pt x="88" y="23"/>
                  </a:lnTo>
                  <a:lnTo>
                    <a:pt x="88" y="23"/>
                  </a:lnTo>
                  <a:lnTo>
                    <a:pt x="88" y="23"/>
                  </a:lnTo>
                  <a:lnTo>
                    <a:pt x="88" y="23"/>
                  </a:lnTo>
                  <a:lnTo>
                    <a:pt x="88" y="23"/>
                  </a:lnTo>
                  <a:lnTo>
                    <a:pt x="89" y="23"/>
                  </a:lnTo>
                  <a:lnTo>
                    <a:pt x="89" y="23"/>
                  </a:lnTo>
                  <a:lnTo>
                    <a:pt x="89" y="23"/>
                  </a:lnTo>
                  <a:lnTo>
                    <a:pt x="89" y="23"/>
                  </a:lnTo>
                  <a:lnTo>
                    <a:pt x="89" y="23"/>
                  </a:lnTo>
                  <a:lnTo>
                    <a:pt x="89" y="23"/>
                  </a:lnTo>
                  <a:lnTo>
                    <a:pt x="89" y="22"/>
                  </a:lnTo>
                  <a:lnTo>
                    <a:pt x="89" y="22"/>
                  </a:lnTo>
                  <a:lnTo>
                    <a:pt x="89" y="22"/>
                  </a:lnTo>
                  <a:lnTo>
                    <a:pt x="89" y="22"/>
                  </a:lnTo>
                  <a:lnTo>
                    <a:pt x="89" y="22"/>
                  </a:lnTo>
                  <a:lnTo>
                    <a:pt x="89" y="22"/>
                  </a:lnTo>
                  <a:lnTo>
                    <a:pt x="89" y="22"/>
                  </a:lnTo>
                  <a:lnTo>
                    <a:pt x="90" y="22"/>
                  </a:lnTo>
                  <a:lnTo>
                    <a:pt x="90" y="22"/>
                  </a:lnTo>
                  <a:lnTo>
                    <a:pt x="90" y="22"/>
                  </a:lnTo>
                  <a:lnTo>
                    <a:pt x="90" y="22"/>
                  </a:lnTo>
                  <a:lnTo>
                    <a:pt x="90" y="22"/>
                  </a:lnTo>
                  <a:lnTo>
                    <a:pt x="90" y="22"/>
                  </a:lnTo>
                  <a:lnTo>
                    <a:pt x="90" y="22"/>
                  </a:lnTo>
                  <a:lnTo>
                    <a:pt x="90" y="22"/>
                  </a:lnTo>
                  <a:lnTo>
                    <a:pt x="90" y="22"/>
                  </a:lnTo>
                  <a:lnTo>
                    <a:pt x="90" y="22"/>
                  </a:lnTo>
                  <a:lnTo>
                    <a:pt x="90" y="22"/>
                  </a:lnTo>
                  <a:lnTo>
                    <a:pt x="90" y="22"/>
                  </a:lnTo>
                  <a:lnTo>
                    <a:pt x="90" y="22"/>
                  </a:lnTo>
                  <a:lnTo>
                    <a:pt x="90" y="22"/>
                  </a:lnTo>
                  <a:lnTo>
                    <a:pt x="91" y="22"/>
                  </a:lnTo>
                  <a:lnTo>
                    <a:pt x="91" y="22"/>
                  </a:lnTo>
                  <a:lnTo>
                    <a:pt x="91" y="22"/>
                  </a:lnTo>
                  <a:lnTo>
                    <a:pt x="91" y="22"/>
                  </a:lnTo>
                  <a:lnTo>
                    <a:pt x="91" y="22"/>
                  </a:lnTo>
                  <a:lnTo>
                    <a:pt x="91" y="22"/>
                  </a:lnTo>
                  <a:lnTo>
                    <a:pt x="91" y="22"/>
                  </a:lnTo>
                  <a:lnTo>
                    <a:pt x="91" y="22"/>
                  </a:lnTo>
                  <a:lnTo>
                    <a:pt x="91" y="22"/>
                  </a:lnTo>
                  <a:lnTo>
                    <a:pt x="91" y="22"/>
                  </a:lnTo>
                  <a:lnTo>
                    <a:pt x="91" y="22"/>
                  </a:lnTo>
                  <a:lnTo>
                    <a:pt x="91" y="22"/>
                  </a:lnTo>
                  <a:lnTo>
                    <a:pt x="91" y="22"/>
                  </a:lnTo>
                  <a:lnTo>
                    <a:pt x="92" y="22"/>
                  </a:lnTo>
                  <a:lnTo>
                    <a:pt x="92" y="22"/>
                  </a:lnTo>
                  <a:lnTo>
                    <a:pt x="92" y="22"/>
                  </a:lnTo>
                  <a:lnTo>
                    <a:pt x="92" y="22"/>
                  </a:lnTo>
                  <a:lnTo>
                    <a:pt x="92" y="22"/>
                  </a:lnTo>
                  <a:lnTo>
                    <a:pt x="92" y="22"/>
                  </a:lnTo>
                  <a:lnTo>
                    <a:pt x="92" y="22"/>
                  </a:lnTo>
                  <a:lnTo>
                    <a:pt x="92" y="22"/>
                  </a:lnTo>
                  <a:lnTo>
                    <a:pt x="92" y="22"/>
                  </a:lnTo>
                  <a:lnTo>
                    <a:pt x="92" y="22"/>
                  </a:lnTo>
                  <a:lnTo>
                    <a:pt x="92" y="22"/>
                  </a:lnTo>
                  <a:lnTo>
                    <a:pt x="92" y="22"/>
                  </a:lnTo>
                  <a:lnTo>
                    <a:pt x="92" y="22"/>
                  </a:lnTo>
                  <a:lnTo>
                    <a:pt x="93" y="22"/>
                  </a:lnTo>
                  <a:lnTo>
                    <a:pt x="93" y="22"/>
                  </a:lnTo>
                  <a:lnTo>
                    <a:pt x="93" y="22"/>
                  </a:lnTo>
                  <a:lnTo>
                    <a:pt x="93" y="22"/>
                  </a:lnTo>
                  <a:lnTo>
                    <a:pt x="93" y="22"/>
                  </a:lnTo>
                  <a:lnTo>
                    <a:pt x="93" y="22"/>
                  </a:lnTo>
                  <a:lnTo>
                    <a:pt x="93" y="22"/>
                  </a:lnTo>
                  <a:lnTo>
                    <a:pt x="93" y="22"/>
                  </a:lnTo>
                  <a:lnTo>
                    <a:pt x="93" y="22"/>
                  </a:lnTo>
                  <a:lnTo>
                    <a:pt x="93" y="22"/>
                  </a:lnTo>
                  <a:lnTo>
                    <a:pt x="93" y="22"/>
                  </a:lnTo>
                  <a:lnTo>
                    <a:pt x="93" y="22"/>
                  </a:lnTo>
                  <a:lnTo>
                    <a:pt x="93" y="22"/>
                  </a:lnTo>
                  <a:lnTo>
                    <a:pt x="94" y="22"/>
                  </a:lnTo>
                  <a:lnTo>
                    <a:pt x="94" y="22"/>
                  </a:lnTo>
                  <a:lnTo>
                    <a:pt x="94" y="22"/>
                  </a:lnTo>
                  <a:lnTo>
                    <a:pt x="94" y="22"/>
                  </a:lnTo>
                  <a:lnTo>
                    <a:pt x="94" y="22"/>
                  </a:lnTo>
                  <a:lnTo>
                    <a:pt x="94" y="22"/>
                  </a:lnTo>
                  <a:lnTo>
                    <a:pt x="94" y="22"/>
                  </a:lnTo>
                  <a:lnTo>
                    <a:pt x="94" y="22"/>
                  </a:lnTo>
                  <a:lnTo>
                    <a:pt x="94" y="22"/>
                  </a:lnTo>
                  <a:lnTo>
                    <a:pt x="94" y="22"/>
                  </a:lnTo>
                  <a:lnTo>
                    <a:pt x="94" y="22"/>
                  </a:lnTo>
                  <a:lnTo>
                    <a:pt x="94" y="22"/>
                  </a:lnTo>
                  <a:lnTo>
                    <a:pt x="94" y="22"/>
                  </a:lnTo>
                  <a:lnTo>
                    <a:pt x="94" y="22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6" y="22"/>
                  </a:lnTo>
                  <a:lnTo>
                    <a:pt x="96" y="22"/>
                  </a:lnTo>
                  <a:lnTo>
                    <a:pt x="96" y="22"/>
                  </a:lnTo>
                  <a:lnTo>
                    <a:pt x="96" y="22"/>
                  </a:lnTo>
                  <a:lnTo>
                    <a:pt x="96" y="22"/>
                  </a:lnTo>
                  <a:lnTo>
                    <a:pt x="96" y="22"/>
                  </a:lnTo>
                  <a:lnTo>
                    <a:pt x="96" y="22"/>
                  </a:lnTo>
                  <a:lnTo>
                    <a:pt x="96" y="22"/>
                  </a:lnTo>
                  <a:lnTo>
                    <a:pt x="96" y="22"/>
                  </a:lnTo>
                  <a:lnTo>
                    <a:pt x="96" y="22"/>
                  </a:lnTo>
                  <a:lnTo>
                    <a:pt x="96" y="22"/>
                  </a:lnTo>
                  <a:lnTo>
                    <a:pt x="96" y="22"/>
                  </a:lnTo>
                  <a:lnTo>
                    <a:pt x="96" y="21"/>
                  </a:lnTo>
                  <a:lnTo>
                    <a:pt x="97" y="22"/>
                  </a:lnTo>
                  <a:lnTo>
                    <a:pt x="97" y="21"/>
                  </a:lnTo>
                  <a:lnTo>
                    <a:pt x="97" y="21"/>
                  </a:lnTo>
                  <a:lnTo>
                    <a:pt x="97" y="21"/>
                  </a:lnTo>
                  <a:lnTo>
                    <a:pt x="97" y="21"/>
                  </a:lnTo>
                  <a:lnTo>
                    <a:pt x="97" y="21"/>
                  </a:lnTo>
                  <a:lnTo>
                    <a:pt x="97" y="21"/>
                  </a:lnTo>
                  <a:lnTo>
                    <a:pt x="97" y="21"/>
                  </a:lnTo>
                  <a:lnTo>
                    <a:pt x="97" y="21"/>
                  </a:lnTo>
                  <a:lnTo>
                    <a:pt x="97" y="21"/>
                  </a:lnTo>
                  <a:lnTo>
                    <a:pt x="97" y="21"/>
                  </a:lnTo>
                  <a:lnTo>
                    <a:pt x="97" y="21"/>
                  </a:lnTo>
                  <a:lnTo>
                    <a:pt x="97" y="21"/>
                  </a:lnTo>
                  <a:lnTo>
                    <a:pt x="98" y="21"/>
                  </a:lnTo>
                  <a:lnTo>
                    <a:pt x="98" y="21"/>
                  </a:lnTo>
                  <a:lnTo>
                    <a:pt x="98" y="21"/>
                  </a:lnTo>
                  <a:lnTo>
                    <a:pt x="98" y="21"/>
                  </a:lnTo>
                  <a:lnTo>
                    <a:pt x="98" y="21"/>
                  </a:lnTo>
                  <a:lnTo>
                    <a:pt x="98" y="21"/>
                  </a:lnTo>
                  <a:lnTo>
                    <a:pt x="98" y="21"/>
                  </a:lnTo>
                  <a:lnTo>
                    <a:pt x="98" y="21"/>
                  </a:lnTo>
                  <a:lnTo>
                    <a:pt x="98" y="21"/>
                  </a:lnTo>
                  <a:lnTo>
                    <a:pt x="98" y="21"/>
                  </a:lnTo>
                  <a:lnTo>
                    <a:pt x="98" y="21"/>
                  </a:lnTo>
                  <a:lnTo>
                    <a:pt x="98" y="21"/>
                  </a:lnTo>
                  <a:lnTo>
                    <a:pt x="98" y="21"/>
                  </a:lnTo>
                  <a:lnTo>
                    <a:pt x="98" y="21"/>
                  </a:lnTo>
                  <a:lnTo>
                    <a:pt x="99" y="21"/>
                  </a:lnTo>
                  <a:lnTo>
                    <a:pt x="99" y="21"/>
                  </a:lnTo>
                  <a:lnTo>
                    <a:pt x="99" y="21"/>
                  </a:lnTo>
                  <a:lnTo>
                    <a:pt x="99" y="21"/>
                  </a:lnTo>
                  <a:lnTo>
                    <a:pt x="99" y="21"/>
                  </a:lnTo>
                  <a:lnTo>
                    <a:pt x="99" y="21"/>
                  </a:lnTo>
                  <a:lnTo>
                    <a:pt x="99" y="21"/>
                  </a:lnTo>
                  <a:lnTo>
                    <a:pt x="99" y="21"/>
                  </a:lnTo>
                  <a:lnTo>
                    <a:pt x="99" y="21"/>
                  </a:lnTo>
                  <a:lnTo>
                    <a:pt x="99" y="21"/>
                  </a:lnTo>
                  <a:lnTo>
                    <a:pt x="99" y="21"/>
                  </a:lnTo>
                  <a:lnTo>
                    <a:pt x="99" y="21"/>
                  </a:lnTo>
                  <a:lnTo>
                    <a:pt x="99" y="21"/>
                  </a:lnTo>
                  <a:lnTo>
                    <a:pt x="100" y="21"/>
                  </a:lnTo>
                  <a:lnTo>
                    <a:pt x="100" y="21"/>
                  </a:lnTo>
                  <a:lnTo>
                    <a:pt x="100" y="21"/>
                  </a:lnTo>
                  <a:lnTo>
                    <a:pt x="100" y="21"/>
                  </a:lnTo>
                  <a:lnTo>
                    <a:pt x="100" y="21"/>
                  </a:lnTo>
                  <a:lnTo>
                    <a:pt x="100" y="21"/>
                  </a:lnTo>
                  <a:lnTo>
                    <a:pt x="100" y="21"/>
                  </a:lnTo>
                  <a:lnTo>
                    <a:pt x="100" y="21"/>
                  </a:lnTo>
                  <a:lnTo>
                    <a:pt x="100" y="21"/>
                  </a:lnTo>
                  <a:lnTo>
                    <a:pt x="100" y="21"/>
                  </a:lnTo>
                  <a:lnTo>
                    <a:pt x="100" y="21"/>
                  </a:lnTo>
                  <a:lnTo>
                    <a:pt x="100" y="21"/>
                  </a:lnTo>
                  <a:lnTo>
                    <a:pt x="100" y="21"/>
                  </a:lnTo>
                  <a:lnTo>
                    <a:pt x="101" y="21"/>
                  </a:lnTo>
                  <a:lnTo>
                    <a:pt x="101" y="21"/>
                  </a:lnTo>
                  <a:lnTo>
                    <a:pt x="101" y="21"/>
                  </a:lnTo>
                  <a:lnTo>
                    <a:pt x="101" y="21"/>
                  </a:lnTo>
                  <a:lnTo>
                    <a:pt x="101" y="21"/>
                  </a:lnTo>
                  <a:lnTo>
                    <a:pt x="101" y="21"/>
                  </a:lnTo>
                  <a:lnTo>
                    <a:pt x="101" y="21"/>
                  </a:lnTo>
                  <a:lnTo>
                    <a:pt x="101" y="21"/>
                  </a:lnTo>
                  <a:lnTo>
                    <a:pt x="101" y="21"/>
                  </a:lnTo>
                  <a:lnTo>
                    <a:pt x="101" y="21"/>
                  </a:lnTo>
                  <a:lnTo>
                    <a:pt x="101" y="21"/>
                  </a:lnTo>
                  <a:lnTo>
                    <a:pt x="101" y="21"/>
                  </a:lnTo>
                  <a:lnTo>
                    <a:pt x="101" y="21"/>
                  </a:lnTo>
                  <a:lnTo>
                    <a:pt x="102" y="21"/>
                  </a:lnTo>
                  <a:lnTo>
                    <a:pt x="102" y="21"/>
                  </a:lnTo>
                  <a:lnTo>
                    <a:pt x="102" y="21"/>
                  </a:lnTo>
                  <a:lnTo>
                    <a:pt x="102" y="21"/>
                  </a:lnTo>
                  <a:lnTo>
                    <a:pt x="102" y="21"/>
                  </a:lnTo>
                  <a:lnTo>
                    <a:pt x="102" y="21"/>
                  </a:lnTo>
                  <a:lnTo>
                    <a:pt x="102" y="21"/>
                  </a:lnTo>
                  <a:lnTo>
                    <a:pt x="102" y="21"/>
                  </a:lnTo>
                  <a:lnTo>
                    <a:pt x="102" y="20"/>
                  </a:lnTo>
                  <a:lnTo>
                    <a:pt x="102" y="20"/>
                  </a:lnTo>
                  <a:lnTo>
                    <a:pt x="102" y="20"/>
                  </a:lnTo>
                  <a:lnTo>
                    <a:pt x="102" y="20"/>
                  </a:lnTo>
                  <a:lnTo>
                    <a:pt x="102" y="20"/>
                  </a:lnTo>
                  <a:lnTo>
                    <a:pt x="102" y="20"/>
                  </a:lnTo>
                  <a:lnTo>
                    <a:pt x="103" y="20"/>
                  </a:lnTo>
                  <a:lnTo>
                    <a:pt x="103" y="20"/>
                  </a:lnTo>
                  <a:lnTo>
                    <a:pt x="103" y="20"/>
                  </a:lnTo>
                  <a:lnTo>
                    <a:pt x="103" y="20"/>
                  </a:lnTo>
                  <a:lnTo>
                    <a:pt x="103" y="20"/>
                  </a:lnTo>
                  <a:lnTo>
                    <a:pt x="103" y="20"/>
                  </a:lnTo>
                  <a:lnTo>
                    <a:pt x="103" y="20"/>
                  </a:lnTo>
                  <a:lnTo>
                    <a:pt x="103" y="20"/>
                  </a:lnTo>
                  <a:lnTo>
                    <a:pt x="103" y="20"/>
                  </a:lnTo>
                  <a:lnTo>
                    <a:pt x="103" y="20"/>
                  </a:lnTo>
                  <a:lnTo>
                    <a:pt x="103" y="20"/>
                  </a:lnTo>
                  <a:lnTo>
                    <a:pt x="103" y="20"/>
                  </a:lnTo>
                  <a:lnTo>
                    <a:pt x="103" y="20"/>
                  </a:lnTo>
                  <a:lnTo>
                    <a:pt x="104" y="20"/>
                  </a:lnTo>
                  <a:lnTo>
                    <a:pt x="104" y="20"/>
                  </a:lnTo>
                  <a:lnTo>
                    <a:pt x="104" y="20"/>
                  </a:lnTo>
                  <a:lnTo>
                    <a:pt x="104" y="20"/>
                  </a:lnTo>
                  <a:lnTo>
                    <a:pt x="104" y="20"/>
                  </a:lnTo>
                  <a:lnTo>
                    <a:pt x="104" y="20"/>
                  </a:lnTo>
                  <a:lnTo>
                    <a:pt x="104" y="20"/>
                  </a:lnTo>
                  <a:lnTo>
                    <a:pt x="104" y="20"/>
                  </a:lnTo>
                  <a:lnTo>
                    <a:pt x="104" y="20"/>
                  </a:lnTo>
                  <a:lnTo>
                    <a:pt x="104" y="20"/>
                  </a:lnTo>
                  <a:lnTo>
                    <a:pt x="104" y="20"/>
                  </a:lnTo>
                  <a:lnTo>
                    <a:pt x="104" y="20"/>
                  </a:lnTo>
                  <a:lnTo>
                    <a:pt x="104" y="20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6" y="20"/>
                  </a:lnTo>
                  <a:lnTo>
                    <a:pt x="106" y="20"/>
                  </a:lnTo>
                  <a:lnTo>
                    <a:pt x="106" y="20"/>
                  </a:lnTo>
                  <a:lnTo>
                    <a:pt x="106" y="20"/>
                  </a:lnTo>
                  <a:lnTo>
                    <a:pt x="106" y="20"/>
                  </a:lnTo>
                  <a:lnTo>
                    <a:pt x="106" y="20"/>
                  </a:lnTo>
                  <a:lnTo>
                    <a:pt x="106" y="20"/>
                  </a:lnTo>
                  <a:lnTo>
                    <a:pt x="106" y="20"/>
                  </a:lnTo>
                  <a:lnTo>
                    <a:pt x="106" y="20"/>
                  </a:lnTo>
                  <a:lnTo>
                    <a:pt x="106" y="20"/>
                  </a:lnTo>
                  <a:lnTo>
                    <a:pt x="106" y="20"/>
                  </a:lnTo>
                  <a:lnTo>
                    <a:pt x="106" y="20"/>
                  </a:lnTo>
                  <a:lnTo>
                    <a:pt x="106" y="19"/>
                  </a:lnTo>
                  <a:lnTo>
                    <a:pt x="107" y="19"/>
                  </a:lnTo>
                  <a:lnTo>
                    <a:pt x="107" y="19"/>
                  </a:lnTo>
                  <a:lnTo>
                    <a:pt x="107" y="19"/>
                  </a:lnTo>
                  <a:lnTo>
                    <a:pt x="107" y="19"/>
                  </a:lnTo>
                  <a:lnTo>
                    <a:pt x="107" y="19"/>
                  </a:lnTo>
                  <a:lnTo>
                    <a:pt x="107" y="19"/>
                  </a:lnTo>
                  <a:lnTo>
                    <a:pt x="107" y="19"/>
                  </a:lnTo>
                  <a:lnTo>
                    <a:pt x="107" y="19"/>
                  </a:lnTo>
                  <a:lnTo>
                    <a:pt x="107" y="19"/>
                  </a:lnTo>
                  <a:lnTo>
                    <a:pt x="107" y="19"/>
                  </a:lnTo>
                  <a:lnTo>
                    <a:pt x="107" y="19"/>
                  </a:lnTo>
                  <a:lnTo>
                    <a:pt x="107" y="19"/>
                  </a:lnTo>
                  <a:lnTo>
                    <a:pt x="107" y="19"/>
                  </a:lnTo>
                  <a:lnTo>
                    <a:pt x="107" y="19"/>
                  </a:lnTo>
                  <a:lnTo>
                    <a:pt x="108" y="19"/>
                  </a:lnTo>
                  <a:lnTo>
                    <a:pt x="108" y="19"/>
                  </a:lnTo>
                  <a:lnTo>
                    <a:pt x="108" y="19"/>
                  </a:lnTo>
                  <a:lnTo>
                    <a:pt x="108" y="19"/>
                  </a:lnTo>
                  <a:lnTo>
                    <a:pt x="108" y="19"/>
                  </a:lnTo>
                  <a:lnTo>
                    <a:pt x="108" y="19"/>
                  </a:lnTo>
                  <a:lnTo>
                    <a:pt x="108" y="19"/>
                  </a:lnTo>
                  <a:lnTo>
                    <a:pt x="108" y="19"/>
                  </a:lnTo>
                  <a:lnTo>
                    <a:pt x="108" y="19"/>
                  </a:lnTo>
                  <a:lnTo>
                    <a:pt x="108" y="19"/>
                  </a:lnTo>
                  <a:lnTo>
                    <a:pt x="108" y="19"/>
                  </a:lnTo>
                  <a:lnTo>
                    <a:pt x="108" y="19"/>
                  </a:lnTo>
                  <a:lnTo>
                    <a:pt x="108" y="19"/>
                  </a:lnTo>
                  <a:lnTo>
                    <a:pt x="109" y="19"/>
                  </a:lnTo>
                  <a:lnTo>
                    <a:pt x="109" y="19"/>
                  </a:lnTo>
                  <a:lnTo>
                    <a:pt x="109" y="19"/>
                  </a:lnTo>
                  <a:lnTo>
                    <a:pt x="109" y="19"/>
                  </a:lnTo>
                  <a:lnTo>
                    <a:pt x="109" y="19"/>
                  </a:lnTo>
                  <a:lnTo>
                    <a:pt x="109" y="19"/>
                  </a:lnTo>
                  <a:lnTo>
                    <a:pt x="109" y="19"/>
                  </a:lnTo>
                  <a:lnTo>
                    <a:pt x="109" y="19"/>
                  </a:lnTo>
                  <a:lnTo>
                    <a:pt x="109" y="19"/>
                  </a:lnTo>
                  <a:lnTo>
                    <a:pt x="109" y="19"/>
                  </a:lnTo>
                  <a:lnTo>
                    <a:pt x="109" y="19"/>
                  </a:lnTo>
                  <a:lnTo>
                    <a:pt x="109" y="19"/>
                  </a:lnTo>
                  <a:lnTo>
                    <a:pt x="109" y="19"/>
                  </a:lnTo>
                  <a:lnTo>
                    <a:pt x="110" y="19"/>
                  </a:lnTo>
                  <a:lnTo>
                    <a:pt x="110" y="19"/>
                  </a:lnTo>
                  <a:lnTo>
                    <a:pt x="110" y="19"/>
                  </a:lnTo>
                  <a:lnTo>
                    <a:pt x="110" y="19"/>
                  </a:lnTo>
                  <a:lnTo>
                    <a:pt x="110" y="19"/>
                  </a:lnTo>
                  <a:lnTo>
                    <a:pt x="110" y="19"/>
                  </a:lnTo>
                  <a:lnTo>
                    <a:pt x="110" y="19"/>
                  </a:lnTo>
                  <a:lnTo>
                    <a:pt x="110" y="19"/>
                  </a:lnTo>
                  <a:lnTo>
                    <a:pt x="110" y="19"/>
                  </a:lnTo>
                  <a:lnTo>
                    <a:pt x="110" y="19"/>
                  </a:lnTo>
                  <a:lnTo>
                    <a:pt x="110" y="19"/>
                  </a:lnTo>
                  <a:lnTo>
                    <a:pt x="110" y="19"/>
                  </a:lnTo>
                  <a:lnTo>
                    <a:pt x="110" y="18"/>
                  </a:lnTo>
                  <a:lnTo>
                    <a:pt x="111" y="19"/>
                  </a:lnTo>
                  <a:lnTo>
                    <a:pt x="111" y="18"/>
                  </a:lnTo>
                  <a:lnTo>
                    <a:pt x="111" y="18"/>
                  </a:lnTo>
                  <a:lnTo>
                    <a:pt x="111" y="18"/>
                  </a:lnTo>
                  <a:lnTo>
                    <a:pt x="111" y="18"/>
                  </a:lnTo>
                  <a:lnTo>
                    <a:pt x="111" y="18"/>
                  </a:lnTo>
                  <a:lnTo>
                    <a:pt x="111" y="18"/>
                  </a:lnTo>
                  <a:lnTo>
                    <a:pt x="111" y="18"/>
                  </a:lnTo>
                  <a:lnTo>
                    <a:pt x="111" y="18"/>
                  </a:lnTo>
                  <a:lnTo>
                    <a:pt x="111" y="18"/>
                  </a:lnTo>
                  <a:lnTo>
                    <a:pt x="111" y="18"/>
                  </a:lnTo>
                  <a:lnTo>
                    <a:pt x="111" y="18"/>
                  </a:lnTo>
                  <a:lnTo>
                    <a:pt x="111" y="18"/>
                  </a:lnTo>
                  <a:lnTo>
                    <a:pt x="111" y="18"/>
                  </a:lnTo>
                  <a:lnTo>
                    <a:pt x="112" y="18"/>
                  </a:lnTo>
                  <a:lnTo>
                    <a:pt x="112" y="18"/>
                  </a:lnTo>
                  <a:lnTo>
                    <a:pt x="112" y="18"/>
                  </a:lnTo>
                  <a:lnTo>
                    <a:pt x="112" y="18"/>
                  </a:lnTo>
                  <a:lnTo>
                    <a:pt x="112" y="18"/>
                  </a:lnTo>
                  <a:lnTo>
                    <a:pt x="112" y="18"/>
                  </a:lnTo>
                  <a:lnTo>
                    <a:pt x="112" y="18"/>
                  </a:lnTo>
                  <a:lnTo>
                    <a:pt x="112" y="18"/>
                  </a:lnTo>
                  <a:lnTo>
                    <a:pt x="112" y="18"/>
                  </a:lnTo>
                  <a:lnTo>
                    <a:pt x="112" y="18"/>
                  </a:lnTo>
                  <a:lnTo>
                    <a:pt x="112" y="18"/>
                  </a:lnTo>
                  <a:lnTo>
                    <a:pt x="112" y="18"/>
                  </a:lnTo>
                  <a:lnTo>
                    <a:pt x="112" y="18"/>
                  </a:lnTo>
                  <a:lnTo>
                    <a:pt x="113" y="18"/>
                  </a:lnTo>
                  <a:lnTo>
                    <a:pt x="113" y="18"/>
                  </a:lnTo>
                  <a:lnTo>
                    <a:pt x="113" y="18"/>
                  </a:lnTo>
                  <a:lnTo>
                    <a:pt x="113" y="18"/>
                  </a:lnTo>
                  <a:lnTo>
                    <a:pt x="113" y="18"/>
                  </a:lnTo>
                  <a:lnTo>
                    <a:pt x="113" y="18"/>
                  </a:lnTo>
                  <a:lnTo>
                    <a:pt x="113" y="18"/>
                  </a:lnTo>
                  <a:lnTo>
                    <a:pt x="113" y="18"/>
                  </a:lnTo>
                  <a:lnTo>
                    <a:pt x="113" y="18"/>
                  </a:lnTo>
                  <a:lnTo>
                    <a:pt x="113" y="18"/>
                  </a:lnTo>
                  <a:lnTo>
                    <a:pt x="113" y="18"/>
                  </a:lnTo>
                  <a:lnTo>
                    <a:pt x="113" y="18"/>
                  </a:lnTo>
                  <a:lnTo>
                    <a:pt x="113" y="18"/>
                  </a:lnTo>
                  <a:lnTo>
                    <a:pt x="114" y="18"/>
                  </a:lnTo>
                  <a:lnTo>
                    <a:pt x="114" y="18"/>
                  </a:lnTo>
                  <a:lnTo>
                    <a:pt x="114" y="18"/>
                  </a:lnTo>
                  <a:lnTo>
                    <a:pt x="114" y="18"/>
                  </a:lnTo>
                  <a:lnTo>
                    <a:pt x="114" y="18"/>
                  </a:lnTo>
                  <a:lnTo>
                    <a:pt x="114" y="17"/>
                  </a:lnTo>
                  <a:lnTo>
                    <a:pt x="114" y="17"/>
                  </a:lnTo>
                  <a:lnTo>
                    <a:pt x="114" y="17"/>
                  </a:lnTo>
                  <a:lnTo>
                    <a:pt x="114" y="17"/>
                  </a:lnTo>
                  <a:lnTo>
                    <a:pt x="114" y="17"/>
                  </a:lnTo>
                  <a:lnTo>
                    <a:pt x="114" y="17"/>
                  </a:lnTo>
                  <a:lnTo>
                    <a:pt x="114" y="17"/>
                  </a:lnTo>
                  <a:lnTo>
                    <a:pt x="114" y="17"/>
                  </a:lnTo>
                  <a:lnTo>
                    <a:pt x="115" y="17"/>
                  </a:lnTo>
                  <a:lnTo>
                    <a:pt x="115" y="17"/>
                  </a:lnTo>
                  <a:lnTo>
                    <a:pt x="115" y="17"/>
                  </a:lnTo>
                  <a:lnTo>
                    <a:pt x="115" y="17"/>
                  </a:lnTo>
                  <a:lnTo>
                    <a:pt x="115" y="17"/>
                  </a:lnTo>
                  <a:lnTo>
                    <a:pt x="115" y="17"/>
                  </a:lnTo>
                  <a:lnTo>
                    <a:pt x="115" y="17"/>
                  </a:lnTo>
                  <a:lnTo>
                    <a:pt x="115" y="17"/>
                  </a:lnTo>
                  <a:lnTo>
                    <a:pt x="115" y="17"/>
                  </a:lnTo>
                  <a:lnTo>
                    <a:pt x="115" y="17"/>
                  </a:lnTo>
                  <a:lnTo>
                    <a:pt x="115" y="17"/>
                  </a:lnTo>
                  <a:lnTo>
                    <a:pt x="115" y="17"/>
                  </a:lnTo>
                  <a:lnTo>
                    <a:pt x="115" y="17"/>
                  </a:lnTo>
                  <a:lnTo>
                    <a:pt x="115" y="17"/>
                  </a:lnTo>
                  <a:lnTo>
                    <a:pt x="116" y="17"/>
                  </a:lnTo>
                  <a:lnTo>
                    <a:pt x="116" y="17"/>
                  </a:lnTo>
                  <a:lnTo>
                    <a:pt x="116" y="17"/>
                  </a:lnTo>
                  <a:lnTo>
                    <a:pt x="116" y="17"/>
                  </a:lnTo>
                  <a:lnTo>
                    <a:pt x="116" y="17"/>
                  </a:lnTo>
                  <a:lnTo>
                    <a:pt x="116" y="17"/>
                  </a:lnTo>
                  <a:lnTo>
                    <a:pt x="116" y="17"/>
                  </a:lnTo>
                  <a:lnTo>
                    <a:pt x="116" y="17"/>
                  </a:lnTo>
                  <a:lnTo>
                    <a:pt x="116" y="17"/>
                  </a:lnTo>
                  <a:lnTo>
                    <a:pt x="116" y="17"/>
                  </a:lnTo>
                  <a:lnTo>
                    <a:pt x="116" y="17"/>
                  </a:lnTo>
                  <a:lnTo>
                    <a:pt x="116" y="17"/>
                  </a:lnTo>
                  <a:lnTo>
                    <a:pt x="116" y="17"/>
                  </a:lnTo>
                  <a:lnTo>
                    <a:pt x="117" y="17"/>
                  </a:lnTo>
                  <a:lnTo>
                    <a:pt x="117" y="17"/>
                  </a:lnTo>
                  <a:lnTo>
                    <a:pt x="117" y="17"/>
                  </a:lnTo>
                  <a:lnTo>
                    <a:pt x="117" y="17"/>
                  </a:lnTo>
                  <a:lnTo>
                    <a:pt x="117" y="17"/>
                  </a:lnTo>
                  <a:lnTo>
                    <a:pt x="117" y="17"/>
                  </a:lnTo>
                  <a:lnTo>
                    <a:pt x="117" y="17"/>
                  </a:lnTo>
                  <a:lnTo>
                    <a:pt x="117" y="17"/>
                  </a:lnTo>
                  <a:lnTo>
                    <a:pt x="117" y="17"/>
                  </a:lnTo>
                  <a:lnTo>
                    <a:pt x="117" y="17"/>
                  </a:lnTo>
                  <a:lnTo>
                    <a:pt x="117" y="17"/>
                  </a:lnTo>
                  <a:lnTo>
                    <a:pt x="117" y="17"/>
                  </a:lnTo>
                  <a:lnTo>
                    <a:pt x="117" y="17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18" y="17"/>
                  </a:lnTo>
                  <a:lnTo>
                    <a:pt x="119" y="17"/>
                  </a:lnTo>
                  <a:lnTo>
                    <a:pt x="119" y="17"/>
                  </a:lnTo>
                  <a:lnTo>
                    <a:pt x="119" y="17"/>
                  </a:lnTo>
                  <a:lnTo>
                    <a:pt x="119" y="17"/>
                  </a:lnTo>
                  <a:lnTo>
                    <a:pt x="119" y="17"/>
                  </a:lnTo>
                  <a:lnTo>
                    <a:pt x="119" y="17"/>
                  </a:lnTo>
                  <a:lnTo>
                    <a:pt x="119" y="17"/>
                  </a:lnTo>
                  <a:lnTo>
                    <a:pt x="119" y="17"/>
                  </a:lnTo>
                  <a:lnTo>
                    <a:pt x="119" y="17"/>
                  </a:lnTo>
                  <a:lnTo>
                    <a:pt x="119" y="17"/>
                  </a:lnTo>
                  <a:lnTo>
                    <a:pt x="119" y="17"/>
                  </a:lnTo>
                  <a:lnTo>
                    <a:pt x="119" y="17"/>
                  </a:lnTo>
                  <a:lnTo>
                    <a:pt x="119" y="17"/>
                  </a:lnTo>
                  <a:lnTo>
                    <a:pt x="119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20" y="17"/>
                  </a:lnTo>
                  <a:lnTo>
                    <a:pt x="121" y="17"/>
                  </a:lnTo>
                  <a:lnTo>
                    <a:pt x="121" y="17"/>
                  </a:lnTo>
                  <a:lnTo>
                    <a:pt x="121" y="17"/>
                  </a:lnTo>
                  <a:lnTo>
                    <a:pt x="121" y="16"/>
                  </a:lnTo>
                  <a:lnTo>
                    <a:pt x="121" y="16"/>
                  </a:lnTo>
                  <a:lnTo>
                    <a:pt x="121" y="16"/>
                  </a:lnTo>
                  <a:lnTo>
                    <a:pt x="121" y="16"/>
                  </a:lnTo>
                  <a:lnTo>
                    <a:pt x="121" y="16"/>
                  </a:lnTo>
                  <a:lnTo>
                    <a:pt x="121" y="16"/>
                  </a:lnTo>
                  <a:lnTo>
                    <a:pt x="121" y="16"/>
                  </a:lnTo>
                  <a:lnTo>
                    <a:pt x="121" y="16"/>
                  </a:lnTo>
                  <a:lnTo>
                    <a:pt x="121" y="16"/>
                  </a:lnTo>
                  <a:lnTo>
                    <a:pt x="121" y="16"/>
                  </a:lnTo>
                  <a:lnTo>
                    <a:pt x="122" y="16"/>
                  </a:lnTo>
                  <a:lnTo>
                    <a:pt x="122" y="16"/>
                  </a:lnTo>
                  <a:lnTo>
                    <a:pt x="122" y="16"/>
                  </a:lnTo>
                  <a:lnTo>
                    <a:pt x="122" y="16"/>
                  </a:lnTo>
                  <a:lnTo>
                    <a:pt x="122" y="16"/>
                  </a:lnTo>
                  <a:lnTo>
                    <a:pt x="122" y="16"/>
                  </a:lnTo>
                  <a:lnTo>
                    <a:pt x="122" y="16"/>
                  </a:lnTo>
                  <a:lnTo>
                    <a:pt x="122" y="16"/>
                  </a:lnTo>
                  <a:lnTo>
                    <a:pt x="122" y="16"/>
                  </a:lnTo>
                  <a:lnTo>
                    <a:pt x="122" y="16"/>
                  </a:lnTo>
                  <a:lnTo>
                    <a:pt x="122" y="16"/>
                  </a:lnTo>
                  <a:lnTo>
                    <a:pt x="122" y="16"/>
                  </a:lnTo>
                  <a:lnTo>
                    <a:pt x="122" y="16"/>
                  </a:lnTo>
                  <a:lnTo>
                    <a:pt x="123" y="16"/>
                  </a:lnTo>
                  <a:lnTo>
                    <a:pt x="123" y="16"/>
                  </a:lnTo>
                  <a:lnTo>
                    <a:pt x="123" y="16"/>
                  </a:lnTo>
                  <a:lnTo>
                    <a:pt x="123" y="16"/>
                  </a:lnTo>
                  <a:lnTo>
                    <a:pt x="123" y="16"/>
                  </a:lnTo>
                  <a:lnTo>
                    <a:pt x="123" y="16"/>
                  </a:lnTo>
                  <a:lnTo>
                    <a:pt x="123" y="16"/>
                  </a:lnTo>
                  <a:lnTo>
                    <a:pt x="123" y="16"/>
                  </a:lnTo>
                  <a:lnTo>
                    <a:pt x="123" y="16"/>
                  </a:lnTo>
                  <a:lnTo>
                    <a:pt x="123" y="16"/>
                  </a:lnTo>
                  <a:lnTo>
                    <a:pt x="123" y="16"/>
                  </a:lnTo>
                  <a:lnTo>
                    <a:pt x="123" y="16"/>
                  </a:lnTo>
                  <a:lnTo>
                    <a:pt x="123" y="16"/>
                  </a:lnTo>
                  <a:lnTo>
                    <a:pt x="124" y="16"/>
                  </a:lnTo>
                  <a:lnTo>
                    <a:pt x="124" y="16"/>
                  </a:lnTo>
                  <a:lnTo>
                    <a:pt x="124" y="16"/>
                  </a:lnTo>
                  <a:lnTo>
                    <a:pt x="124" y="16"/>
                  </a:lnTo>
                  <a:lnTo>
                    <a:pt x="124" y="16"/>
                  </a:lnTo>
                  <a:lnTo>
                    <a:pt x="124" y="16"/>
                  </a:lnTo>
                  <a:lnTo>
                    <a:pt x="124" y="15"/>
                  </a:lnTo>
                  <a:lnTo>
                    <a:pt x="124" y="15"/>
                  </a:lnTo>
                  <a:lnTo>
                    <a:pt x="124" y="15"/>
                  </a:lnTo>
                  <a:lnTo>
                    <a:pt x="124" y="15"/>
                  </a:lnTo>
                  <a:lnTo>
                    <a:pt x="124" y="15"/>
                  </a:lnTo>
                  <a:lnTo>
                    <a:pt x="124" y="15"/>
                  </a:lnTo>
                  <a:lnTo>
                    <a:pt x="124" y="15"/>
                  </a:lnTo>
                  <a:lnTo>
                    <a:pt x="124" y="15"/>
                  </a:lnTo>
                  <a:lnTo>
                    <a:pt x="125" y="15"/>
                  </a:lnTo>
                  <a:lnTo>
                    <a:pt x="125" y="15"/>
                  </a:lnTo>
                  <a:lnTo>
                    <a:pt x="125" y="15"/>
                  </a:lnTo>
                  <a:lnTo>
                    <a:pt x="125" y="15"/>
                  </a:lnTo>
                  <a:lnTo>
                    <a:pt x="125" y="15"/>
                  </a:lnTo>
                  <a:lnTo>
                    <a:pt x="125" y="15"/>
                  </a:lnTo>
                  <a:lnTo>
                    <a:pt x="125" y="15"/>
                  </a:lnTo>
                  <a:lnTo>
                    <a:pt x="125" y="15"/>
                  </a:lnTo>
                  <a:lnTo>
                    <a:pt x="125" y="15"/>
                  </a:lnTo>
                  <a:lnTo>
                    <a:pt x="125" y="15"/>
                  </a:lnTo>
                  <a:lnTo>
                    <a:pt x="125" y="15"/>
                  </a:lnTo>
                  <a:lnTo>
                    <a:pt x="125" y="15"/>
                  </a:lnTo>
                  <a:lnTo>
                    <a:pt x="125" y="15"/>
                  </a:lnTo>
                  <a:lnTo>
                    <a:pt x="126" y="15"/>
                  </a:lnTo>
                  <a:lnTo>
                    <a:pt x="126" y="15"/>
                  </a:lnTo>
                  <a:lnTo>
                    <a:pt x="126" y="15"/>
                  </a:lnTo>
                  <a:lnTo>
                    <a:pt x="126" y="15"/>
                  </a:lnTo>
                  <a:lnTo>
                    <a:pt x="126" y="15"/>
                  </a:lnTo>
                  <a:lnTo>
                    <a:pt x="126" y="15"/>
                  </a:lnTo>
                  <a:lnTo>
                    <a:pt x="126" y="15"/>
                  </a:lnTo>
                  <a:lnTo>
                    <a:pt x="126" y="15"/>
                  </a:lnTo>
                  <a:lnTo>
                    <a:pt x="126" y="15"/>
                  </a:lnTo>
                  <a:lnTo>
                    <a:pt x="126" y="15"/>
                  </a:lnTo>
                  <a:lnTo>
                    <a:pt x="126" y="14"/>
                  </a:lnTo>
                  <a:lnTo>
                    <a:pt x="126" y="14"/>
                  </a:lnTo>
                  <a:lnTo>
                    <a:pt x="126" y="14"/>
                  </a:lnTo>
                  <a:lnTo>
                    <a:pt x="127" y="14"/>
                  </a:lnTo>
                  <a:lnTo>
                    <a:pt x="127" y="14"/>
                  </a:lnTo>
                  <a:lnTo>
                    <a:pt x="127" y="14"/>
                  </a:lnTo>
                  <a:lnTo>
                    <a:pt x="127" y="14"/>
                  </a:lnTo>
                  <a:lnTo>
                    <a:pt x="127" y="14"/>
                  </a:lnTo>
                  <a:lnTo>
                    <a:pt x="127" y="14"/>
                  </a:lnTo>
                  <a:lnTo>
                    <a:pt x="127" y="14"/>
                  </a:lnTo>
                  <a:lnTo>
                    <a:pt x="127" y="14"/>
                  </a:lnTo>
                  <a:lnTo>
                    <a:pt x="127" y="14"/>
                  </a:lnTo>
                  <a:lnTo>
                    <a:pt x="127" y="14"/>
                  </a:lnTo>
                  <a:lnTo>
                    <a:pt x="127" y="14"/>
                  </a:lnTo>
                  <a:lnTo>
                    <a:pt x="127" y="14"/>
                  </a:lnTo>
                  <a:lnTo>
                    <a:pt x="127" y="14"/>
                  </a:lnTo>
                  <a:lnTo>
                    <a:pt x="128" y="14"/>
                  </a:lnTo>
                  <a:lnTo>
                    <a:pt x="128" y="14"/>
                  </a:lnTo>
                  <a:lnTo>
                    <a:pt x="128" y="14"/>
                  </a:lnTo>
                  <a:lnTo>
                    <a:pt x="128" y="14"/>
                  </a:lnTo>
                  <a:lnTo>
                    <a:pt x="128" y="14"/>
                  </a:lnTo>
                  <a:lnTo>
                    <a:pt x="128" y="14"/>
                  </a:lnTo>
                  <a:lnTo>
                    <a:pt x="128" y="14"/>
                  </a:lnTo>
                  <a:lnTo>
                    <a:pt x="128" y="14"/>
                  </a:lnTo>
                  <a:lnTo>
                    <a:pt x="128" y="14"/>
                  </a:lnTo>
                  <a:lnTo>
                    <a:pt x="128" y="14"/>
                  </a:lnTo>
                  <a:lnTo>
                    <a:pt x="128" y="14"/>
                  </a:lnTo>
                  <a:lnTo>
                    <a:pt x="128" y="14"/>
                  </a:lnTo>
                  <a:lnTo>
                    <a:pt x="128" y="14"/>
                  </a:lnTo>
                  <a:lnTo>
                    <a:pt x="128" y="14"/>
                  </a:lnTo>
                  <a:lnTo>
                    <a:pt x="129" y="14"/>
                  </a:lnTo>
                  <a:lnTo>
                    <a:pt x="129" y="14"/>
                  </a:lnTo>
                  <a:lnTo>
                    <a:pt x="129" y="14"/>
                  </a:lnTo>
                  <a:lnTo>
                    <a:pt x="129" y="14"/>
                  </a:lnTo>
                  <a:lnTo>
                    <a:pt x="129" y="13"/>
                  </a:lnTo>
                  <a:lnTo>
                    <a:pt x="129" y="13"/>
                  </a:lnTo>
                  <a:lnTo>
                    <a:pt x="129" y="13"/>
                  </a:lnTo>
                  <a:lnTo>
                    <a:pt x="129" y="13"/>
                  </a:lnTo>
                  <a:lnTo>
                    <a:pt x="129" y="13"/>
                  </a:lnTo>
                  <a:lnTo>
                    <a:pt x="129" y="13"/>
                  </a:lnTo>
                  <a:lnTo>
                    <a:pt x="129" y="13"/>
                  </a:lnTo>
                  <a:lnTo>
                    <a:pt x="129" y="13"/>
                  </a:lnTo>
                  <a:lnTo>
                    <a:pt x="129" y="13"/>
                  </a:lnTo>
                  <a:lnTo>
                    <a:pt x="130" y="13"/>
                  </a:lnTo>
                  <a:lnTo>
                    <a:pt x="130" y="13"/>
                  </a:lnTo>
                  <a:lnTo>
                    <a:pt x="130" y="13"/>
                  </a:lnTo>
                  <a:lnTo>
                    <a:pt x="130" y="13"/>
                  </a:lnTo>
                  <a:lnTo>
                    <a:pt x="130" y="13"/>
                  </a:lnTo>
                  <a:lnTo>
                    <a:pt x="130" y="13"/>
                  </a:lnTo>
                  <a:lnTo>
                    <a:pt x="130" y="13"/>
                  </a:lnTo>
                  <a:lnTo>
                    <a:pt x="130" y="13"/>
                  </a:lnTo>
                  <a:lnTo>
                    <a:pt x="130" y="13"/>
                  </a:lnTo>
                  <a:lnTo>
                    <a:pt x="130" y="13"/>
                  </a:lnTo>
                  <a:lnTo>
                    <a:pt x="130" y="13"/>
                  </a:lnTo>
                  <a:lnTo>
                    <a:pt x="130" y="13"/>
                  </a:lnTo>
                  <a:lnTo>
                    <a:pt x="130" y="13"/>
                  </a:lnTo>
                  <a:lnTo>
                    <a:pt x="131" y="13"/>
                  </a:lnTo>
                  <a:lnTo>
                    <a:pt x="131" y="13"/>
                  </a:lnTo>
                  <a:lnTo>
                    <a:pt x="131" y="13"/>
                  </a:lnTo>
                  <a:lnTo>
                    <a:pt x="131" y="13"/>
                  </a:lnTo>
                  <a:lnTo>
                    <a:pt x="131" y="13"/>
                  </a:lnTo>
                  <a:lnTo>
                    <a:pt x="131" y="13"/>
                  </a:lnTo>
                  <a:lnTo>
                    <a:pt x="131" y="13"/>
                  </a:lnTo>
                  <a:lnTo>
                    <a:pt x="131" y="13"/>
                  </a:lnTo>
                  <a:lnTo>
                    <a:pt x="131" y="13"/>
                  </a:lnTo>
                  <a:lnTo>
                    <a:pt x="131" y="13"/>
                  </a:lnTo>
                  <a:lnTo>
                    <a:pt x="131" y="13"/>
                  </a:lnTo>
                  <a:lnTo>
                    <a:pt x="131" y="13"/>
                  </a:lnTo>
                  <a:lnTo>
                    <a:pt x="131" y="12"/>
                  </a:lnTo>
                  <a:lnTo>
                    <a:pt x="132" y="12"/>
                  </a:lnTo>
                  <a:lnTo>
                    <a:pt x="132" y="12"/>
                  </a:lnTo>
                  <a:lnTo>
                    <a:pt x="132" y="12"/>
                  </a:lnTo>
                  <a:lnTo>
                    <a:pt x="132" y="12"/>
                  </a:lnTo>
                  <a:lnTo>
                    <a:pt x="132" y="12"/>
                  </a:lnTo>
                  <a:lnTo>
                    <a:pt x="132" y="12"/>
                  </a:lnTo>
                  <a:lnTo>
                    <a:pt x="132" y="12"/>
                  </a:lnTo>
                  <a:lnTo>
                    <a:pt x="132" y="12"/>
                  </a:lnTo>
                  <a:lnTo>
                    <a:pt x="132" y="12"/>
                  </a:lnTo>
                  <a:lnTo>
                    <a:pt x="132" y="12"/>
                  </a:lnTo>
                  <a:lnTo>
                    <a:pt x="132" y="12"/>
                  </a:lnTo>
                  <a:lnTo>
                    <a:pt x="132" y="12"/>
                  </a:lnTo>
                  <a:lnTo>
                    <a:pt x="132" y="12"/>
                  </a:lnTo>
                  <a:lnTo>
                    <a:pt x="132" y="12"/>
                  </a:lnTo>
                  <a:lnTo>
                    <a:pt x="133" y="12"/>
                  </a:lnTo>
                  <a:lnTo>
                    <a:pt x="133" y="12"/>
                  </a:lnTo>
                  <a:lnTo>
                    <a:pt x="133" y="11"/>
                  </a:lnTo>
                  <a:lnTo>
                    <a:pt x="133" y="11"/>
                  </a:lnTo>
                  <a:lnTo>
                    <a:pt x="133" y="11"/>
                  </a:lnTo>
                  <a:lnTo>
                    <a:pt x="133" y="11"/>
                  </a:lnTo>
                  <a:lnTo>
                    <a:pt x="133" y="11"/>
                  </a:lnTo>
                  <a:lnTo>
                    <a:pt x="133" y="11"/>
                  </a:lnTo>
                  <a:lnTo>
                    <a:pt x="133" y="11"/>
                  </a:lnTo>
                  <a:lnTo>
                    <a:pt x="133" y="11"/>
                  </a:lnTo>
                  <a:lnTo>
                    <a:pt x="133" y="11"/>
                  </a:lnTo>
                  <a:lnTo>
                    <a:pt x="133" y="11"/>
                  </a:lnTo>
                  <a:lnTo>
                    <a:pt x="133" y="11"/>
                  </a:lnTo>
                  <a:lnTo>
                    <a:pt x="134" y="11"/>
                  </a:lnTo>
                  <a:lnTo>
                    <a:pt x="134" y="11"/>
                  </a:lnTo>
                  <a:lnTo>
                    <a:pt x="134" y="11"/>
                  </a:lnTo>
                  <a:lnTo>
                    <a:pt x="134" y="11"/>
                  </a:lnTo>
                  <a:lnTo>
                    <a:pt x="134" y="11"/>
                  </a:lnTo>
                  <a:lnTo>
                    <a:pt x="134" y="10"/>
                  </a:lnTo>
                  <a:lnTo>
                    <a:pt x="134" y="10"/>
                  </a:lnTo>
                  <a:lnTo>
                    <a:pt x="134" y="10"/>
                  </a:lnTo>
                  <a:lnTo>
                    <a:pt x="134" y="10"/>
                  </a:lnTo>
                  <a:lnTo>
                    <a:pt x="134" y="10"/>
                  </a:lnTo>
                  <a:lnTo>
                    <a:pt x="134" y="10"/>
                  </a:lnTo>
                  <a:lnTo>
                    <a:pt x="134" y="10"/>
                  </a:lnTo>
                  <a:lnTo>
                    <a:pt x="134" y="10"/>
                  </a:lnTo>
                  <a:lnTo>
                    <a:pt x="135" y="10"/>
                  </a:lnTo>
                  <a:lnTo>
                    <a:pt x="135" y="10"/>
                  </a:lnTo>
                  <a:lnTo>
                    <a:pt x="135" y="10"/>
                  </a:lnTo>
                  <a:lnTo>
                    <a:pt x="135" y="10"/>
                  </a:lnTo>
                  <a:lnTo>
                    <a:pt x="135" y="10"/>
                  </a:lnTo>
                  <a:lnTo>
                    <a:pt x="135" y="10"/>
                  </a:lnTo>
                  <a:lnTo>
                    <a:pt x="135" y="10"/>
                  </a:lnTo>
                  <a:lnTo>
                    <a:pt x="135" y="10"/>
                  </a:lnTo>
                  <a:lnTo>
                    <a:pt x="135" y="10"/>
                  </a:lnTo>
                  <a:lnTo>
                    <a:pt x="135" y="9"/>
                  </a:lnTo>
                  <a:lnTo>
                    <a:pt x="135" y="9"/>
                  </a:lnTo>
                  <a:lnTo>
                    <a:pt x="135" y="9"/>
                  </a:lnTo>
                  <a:lnTo>
                    <a:pt x="135" y="9"/>
                  </a:lnTo>
                  <a:lnTo>
                    <a:pt x="136" y="9"/>
                  </a:lnTo>
                  <a:lnTo>
                    <a:pt x="136" y="9"/>
                  </a:lnTo>
                  <a:lnTo>
                    <a:pt x="136" y="9"/>
                  </a:lnTo>
                  <a:lnTo>
                    <a:pt x="136" y="9"/>
                  </a:lnTo>
                  <a:lnTo>
                    <a:pt x="136" y="9"/>
                  </a:lnTo>
                  <a:lnTo>
                    <a:pt x="136" y="9"/>
                  </a:lnTo>
                  <a:lnTo>
                    <a:pt x="136" y="9"/>
                  </a:lnTo>
                  <a:lnTo>
                    <a:pt x="136" y="9"/>
                  </a:lnTo>
                  <a:lnTo>
                    <a:pt x="136" y="9"/>
                  </a:lnTo>
                  <a:lnTo>
                    <a:pt x="136" y="9"/>
                  </a:lnTo>
                  <a:lnTo>
                    <a:pt x="136" y="9"/>
                  </a:lnTo>
                  <a:lnTo>
                    <a:pt x="136" y="9"/>
                  </a:lnTo>
                  <a:lnTo>
                    <a:pt x="136" y="9"/>
                  </a:lnTo>
                  <a:lnTo>
                    <a:pt x="136" y="9"/>
                  </a:lnTo>
                  <a:lnTo>
                    <a:pt x="137" y="9"/>
                  </a:lnTo>
                  <a:lnTo>
                    <a:pt x="137" y="9"/>
                  </a:lnTo>
                  <a:lnTo>
                    <a:pt x="137" y="9"/>
                  </a:lnTo>
                  <a:lnTo>
                    <a:pt x="137" y="9"/>
                  </a:lnTo>
                  <a:lnTo>
                    <a:pt x="137" y="9"/>
                  </a:lnTo>
                  <a:lnTo>
                    <a:pt x="137" y="9"/>
                  </a:lnTo>
                  <a:lnTo>
                    <a:pt x="137" y="9"/>
                  </a:lnTo>
                  <a:lnTo>
                    <a:pt x="137" y="9"/>
                  </a:lnTo>
                  <a:lnTo>
                    <a:pt x="137" y="9"/>
                  </a:lnTo>
                  <a:lnTo>
                    <a:pt x="137" y="9"/>
                  </a:lnTo>
                  <a:lnTo>
                    <a:pt x="137" y="9"/>
                  </a:lnTo>
                  <a:lnTo>
                    <a:pt x="137" y="8"/>
                  </a:lnTo>
                  <a:lnTo>
                    <a:pt x="137" y="8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39" y="8"/>
                  </a:lnTo>
                  <a:lnTo>
                    <a:pt x="139" y="8"/>
                  </a:lnTo>
                  <a:lnTo>
                    <a:pt x="139" y="8"/>
                  </a:lnTo>
                  <a:lnTo>
                    <a:pt x="139" y="8"/>
                  </a:lnTo>
                  <a:lnTo>
                    <a:pt x="139" y="8"/>
                  </a:lnTo>
                  <a:lnTo>
                    <a:pt x="139" y="8"/>
                  </a:lnTo>
                  <a:lnTo>
                    <a:pt x="139" y="8"/>
                  </a:lnTo>
                  <a:lnTo>
                    <a:pt x="139" y="8"/>
                  </a:lnTo>
                  <a:lnTo>
                    <a:pt x="139" y="8"/>
                  </a:lnTo>
                  <a:lnTo>
                    <a:pt x="139" y="8"/>
                  </a:lnTo>
                  <a:lnTo>
                    <a:pt x="139" y="8"/>
                  </a:lnTo>
                  <a:lnTo>
                    <a:pt x="139" y="8"/>
                  </a:lnTo>
                  <a:lnTo>
                    <a:pt x="139" y="8"/>
                  </a:lnTo>
                  <a:lnTo>
                    <a:pt x="140" y="8"/>
                  </a:lnTo>
                  <a:lnTo>
                    <a:pt x="140" y="8"/>
                  </a:lnTo>
                  <a:lnTo>
                    <a:pt x="140" y="8"/>
                  </a:lnTo>
                  <a:lnTo>
                    <a:pt x="140" y="8"/>
                  </a:lnTo>
                  <a:lnTo>
                    <a:pt x="140" y="8"/>
                  </a:lnTo>
                  <a:lnTo>
                    <a:pt x="140" y="8"/>
                  </a:lnTo>
                  <a:lnTo>
                    <a:pt x="140" y="8"/>
                  </a:lnTo>
                  <a:lnTo>
                    <a:pt x="140" y="8"/>
                  </a:lnTo>
                  <a:lnTo>
                    <a:pt x="140" y="8"/>
                  </a:lnTo>
                  <a:lnTo>
                    <a:pt x="140" y="7"/>
                  </a:lnTo>
                  <a:lnTo>
                    <a:pt x="140" y="7"/>
                  </a:lnTo>
                  <a:lnTo>
                    <a:pt x="140" y="7"/>
                  </a:lnTo>
                  <a:lnTo>
                    <a:pt x="140" y="7"/>
                  </a:lnTo>
                  <a:lnTo>
                    <a:pt x="141" y="7"/>
                  </a:lnTo>
                  <a:lnTo>
                    <a:pt x="141" y="7"/>
                  </a:lnTo>
                  <a:lnTo>
                    <a:pt x="141" y="7"/>
                  </a:lnTo>
                  <a:lnTo>
                    <a:pt x="141" y="7"/>
                  </a:lnTo>
                  <a:lnTo>
                    <a:pt x="141" y="7"/>
                  </a:lnTo>
                  <a:lnTo>
                    <a:pt x="141" y="7"/>
                  </a:lnTo>
                  <a:lnTo>
                    <a:pt x="141" y="7"/>
                  </a:lnTo>
                  <a:lnTo>
                    <a:pt x="141" y="7"/>
                  </a:lnTo>
                  <a:lnTo>
                    <a:pt x="141" y="7"/>
                  </a:lnTo>
                  <a:lnTo>
                    <a:pt x="141" y="7"/>
                  </a:lnTo>
                  <a:lnTo>
                    <a:pt x="141" y="7"/>
                  </a:lnTo>
                  <a:lnTo>
                    <a:pt x="141" y="7"/>
                  </a:lnTo>
                  <a:lnTo>
                    <a:pt x="141" y="7"/>
                  </a:lnTo>
                  <a:lnTo>
                    <a:pt x="141" y="7"/>
                  </a:lnTo>
                  <a:lnTo>
                    <a:pt x="142" y="7"/>
                  </a:lnTo>
                  <a:lnTo>
                    <a:pt x="142" y="7"/>
                  </a:lnTo>
                  <a:lnTo>
                    <a:pt x="142" y="7"/>
                  </a:lnTo>
                  <a:lnTo>
                    <a:pt x="142" y="7"/>
                  </a:lnTo>
                  <a:lnTo>
                    <a:pt x="142" y="7"/>
                  </a:lnTo>
                  <a:lnTo>
                    <a:pt x="142" y="7"/>
                  </a:lnTo>
                  <a:lnTo>
                    <a:pt x="142" y="7"/>
                  </a:lnTo>
                  <a:lnTo>
                    <a:pt x="142" y="7"/>
                  </a:lnTo>
                  <a:lnTo>
                    <a:pt x="142" y="7"/>
                  </a:lnTo>
                  <a:lnTo>
                    <a:pt x="142" y="7"/>
                  </a:lnTo>
                  <a:lnTo>
                    <a:pt x="142" y="7"/>
                  </a:lnTo>
                  <a:lnTo>
                    <a:pt x="142" y="7"/>
                  </a:lnTo>
                  <a:lnTo>
                    <a:pt x="142" y="7"/>
                  </a:lnTo>
                  <a:lnTo>
                    <a:pt x="143" y="7"/>
                  </a:lnTo>
                  <a:lnTo>
                    <a:pt x="143" y="7"/>
                  </a:lnTo>
                  <a:lnTo>
                    <a:pt x="143" y="7"/>
                  </a:lnTo>
                  <a:lnTo>
                    <a:pt x="143" y="7"/>
                  </a:lnTo>
                  <a:lnTo>
                    <a:pt x="143" y="7"/>
                  </a:lnTo>
                  <a:lnTo>
                    <a:pt x="143" y="7"/>
                  </a:lnTo>
                  <a:lnTo>
                    <a:pt x="143" y="7"/>
                  </a:lnTo>
                  <a:lnTo>
                    <a:pt x="143" y="7"/>
                  </a:lnTo>
                  <a:lnTo>
                    <a:pt x="143" y="7"/>
                  </a:lnTo>
                  <a:lnTo>
                    <a:pt x="143" y="7"/>
                  </a:lnTo>
                  <a:lnTo>
                    <a:pt x="143" y="7"/>
                  </a:lnTo>
                  <a:lnTo>
                    <a:pt x="143" y="7"/>
                  </a:lnTo>
                  <a:lnTo>
                    <a:pt x="143" y="7"/>
                  </a:lnTo>
                  <a:lnTo>
                    <a:pt x="144" y="7"/>
                  </a:lnTo>
                  <a:lnTo>
                    <a:pt x="144" y="7"/>
                  </a:lnTo>
                  <a:lnTo>
                    <a:pt x="144" y="7"/>
                  </a:lnTo>
                  <a:lnTo>
                    <a:pt x="144" y="7"/>
                  </a:lnTo>
                  <a:lnTo>
                    <a:pt x="144" y="7"/>
                  </a:lnTo>
                  <a:lnTo>
                    <a:pt x="144" y="7"/>
                  </a:lnTo>
                  <a:lnTo>
                    <a:pt x="144" y="7"/>
                  </a:lnTo>
                  <a:lnTo>
                    <a:pt x="144" y="7"/>
                  </a:lnTo>
                  <a:lnTo>
                    <a:pt x="144" y="7"/>
                  </a:lnTo>
                  <a:lnTo>
                    <a:pt x="144" y="7"/>
                  </a:lnTo>
                  <a:lnTo>
                    <a:pt x="144" y="7"/>
                  </a:lnTo>
                  <a:lnTo>
                    <a:pt x="144" y="7"/>
                  </a:lnTo>
                  <a:lnTo>
                    <a:pt x="144" y="7"/>
                  </a:lnTo>
                  <a:lnTo>
                    <a:pt x="145" y="7"/>
                  </a:lnTo>
                  <a:lnTo>
                    <a:pt x="145" y="7"/>
                  </a:lnTo>
                  <a:lnTo>
                    <a:pt x="145" y="6"/>
                  </a:lnTo>
                  <a:lnTo>
                    <a:pt x="145" y="6"/>
                  </a:lnTo>
                  <a:lnTo>
                    <a:pt x="145" y="6"/>
                  </a:lnTo>
                  <a:lnTo>
                    <a:pt x="145" y="6"/>
                  </a:lnTo>
                  <a:lnTo>
                    <a:pt x="145" y="6"/>
                  </a:lnTo>
                  <a:lnTo>
                    <a:pt x="145" y="6"/>
                  </a:lnTo>
                  <a:lnTo>
                    <a:pt x="145" y="6"/>
                  </a:lnTo>
                  <a:lnTo>
                    <a:pt x="145" y="6"/>
                  </a:lnTo>
                  <a:lnTo>
                    <a:pt x="145" y="6"/>
                  </a:lnTo>
                  <a:lnTo>
                    <a:pt x="145" y="6"/>
                  </a:lnTo>
                  <a:lnTo>
                    <a:pt x="145" y="6"/>
                  </a:lnTo>
                  <a:lnTo>
                    <a:pt x="145" y="6"/>
                  </a:lnTo>
                  <a:lnTo>
                    <a:pt x="146" y="6"/>
                  </a:lnTo>
                  <a:lnTo>
                    <a:pt x="146" y="6"/>
                  </a:lnTo>
                  <a:lnTo>
                    <a:pt x="146" y="6"/>
                  </a:lnTo>
                  <a:lnTo>
                    <a:pt x="146" y="6"/>
                  </a:lnTo>
                  <a:lnTo>
                    <a:pt x="146" y="6"/>
                  </a:lnTo>
                  <a:lnTo>
                    <a:pt x="146" y="6"/>
                  </a:lnTo>
                  <a:lnTo>
                    <a:pt x="146" y="6"/>
                  </a:lnTo>
                  <a:lnTo>
                    <a:pt x="146" y="6"/>
                  </a:lnTo>
                  <a:lnTo>
                    <a:pt x="146" y="6"/>
                  </a:lnTo>
                  <a:lnTo>
                    <a:pt x="146" y="6"/>
                  </a:lnTo>
                  <a:lnTo>
                    <a:pt x="146" y="6"/>
                  </a:lnTo>
                  <a:lnTo>
                    <a:pt x="146" y="6"/>
                  </a:lnTo>
                  <a:lnTo>
                    <a:pt x="146" y="6"/>
                  </a:lnTo>
                  <a:lnTo>
                    <a:pt x="147" y="6"/>
                  </a:lnTo>
                  <a:lnTo>
                    <a:pt x="147" y="6"/>
                  </a:lnTo>
                  <a:lnTo>
                    <a:pt x="147" y="6"/>
                  </a:lnTo>
                  <a:lnTo>
                    <a:pt x="147" y="6"/>
                  </a:lnTo>
                  <a:lnTo>
                    <a:pt x="147" y="6"/>
                  </a:lnTo>
                  <a:lnTo>
                    <a:pt x="147" y="6"/>
                  </a:lnTo>
                  <a:lnTo>
                    <a:pt x="147" y="6"/>
                  </a:lnTo>
                  <a:lnTo>
                    <a:pt x="147" y="6"/>
                  </a:lnTo>
                  <a:lnTo>
                    <a:pt x="147" y="6"/>
                  </a:lnTo>
                  <a:lnTo>
                    <a:pt x="147" y="6"/>
                  </a:lnTo>
                  <a:lnTo>
                    <a:pt x="147" y="6"/>
                  </a:lnTo>
                  <a:lnTo>
                    <a:pt x="147" y="6"/>
                  </a:lnTo>
                  <a:lnTo>
                    <a:pt x="147" y="6"/>
                  </a:lnTo>
                  <a:lnTo>
                    <a:pt x="148" y="6"/>
                  </a:lnTo>
                  <a:lnTo>
                    <a:pt x="148" y="6"/>
                  </a:lnTo>
                  <a:lnTo>
                    <a:pt x="148" y="6"/>
                  </a:lnTo>
                  <a:lnTo>
                    <a:pt x="148" y="6"/>
                  </a:lnTo>
                  <a:lnTo>
                    <a:pt x="148" y="6"/>
                  </a:lnTo>
                  <a:lnTo>
                    <a:pt x="148" y="6"/>
                  </a:lnTo>
                  <a:lnTo>
                    <a:pt x="148" y="6"/>
                  </a:lnTo>
                  <a:lnTo>
                    <a:pt x="148" y="6"/>
                  </a:lnTo>
                  <a:lnTo>
                    <a:pt x="148" y="6"/>
                  </a:lnTo>
                  <a:lnTo>
                    <a:pt x="148" y="6"/>
                  </a:lnTo>
                  <a:lnTo>
                    <a:pt x="148" y="6"/>
                  </a:lnTo>
                  <a:lnTo>
                    <a:pt x="148" y="6"/>
                  </a:lnTo>
                  <a:lnTo>
                    <a:pt x="148" y="6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2" y="6"/>
                  </a:lnTo>
                  <a:lnTo>
                    <a:pt x="152" y="6"/>
                  </a:lnTo>
                  <a:lnTo>
                    <a:pt x="152" y="6"/>
                  </a:lnTo>
                  <a:lnTo>
                    <a:pt x="152" y="6"/>
                  </a:lnTo>
                  <a:lnTo>
                    <a:pt x="152" y="6"/>
                  </a:lnTo>
                  <a:lnTo>
                    <a:pt x="152" y="6"/>
                  </a:lnTo>
                  <a:lnTo>
                    <a:pt x="152" y="6"/>
                  </a:lnTo>
                  <a:lnTo>
                    <a:pt x="152" y="6"/>
                  </a:lnTo>
                  <a:lnTo>
                    <a:pt x="152" y="6"/>
                  </a:lnTo>
                  <a:lnTo>
                    <a:pt x="152" y="6"/>
                  </a:lnTo>
                  <a:lnTo>
                    <a:pt x="152" y="6"/>
                  </a:lnTo>
                  <a:lnTo>
                    <a:pt x="152" y="6"/>
                  </a:lnTo>
                  <a:lnTo>
                    <a:pt x="152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4" y="6"/>
                  </a:lnTo>
                  <a:lnTo>
                    <a:pt x="154" y="6"/>
                  </a:lnTo>
                  <a:lnTo>
                    <a:pt x="154" y="6"/>
                  </a:lnTo>
                  <a:lnTo>
                    <a:pt x="154" y="6"/>
                  </a:lnTo>
                  <a:lnTo>
                    <a:pt x="154" y="6"/>
                  </a:lnTo>
                  <a:lnTo>
                    <a:pt x="154" y="6"/>
                  </a:lnTo>
                  <a:lnTo>
                    <a:pt x="154" y="6"/>
                  </a:lnTo>
                  <a:lnTo>
                    <a:pt x="154" y="6"/>
                  </a:lnTo>
                  <a:lnTo>
                    <a:pt x="154" y="6"/>
                  </a:lnTo>
                  <a:lnTo>
                    <a:pt x="154" y="6"/>
                  </a:lnTo>
                  <a:lnTo>
                    <a:pt x="154" y="6"/>
                  </a:lnTo>
                  <a:lnTo>
                    <a:pt x="154" y="6"/>
                  </a:lnTo>
                  <a:lnTo>
                    <a:pt x="154" y="6"/>
                  </a:lnTo>
                  <a:lnTo>
                    <a:pt x="155" y="6"/>
                  </a:lnTo>
                  <a:lnTo>
                    <a:pt x="155" y="6"/>
                  </a:lnTo>
                  <a:lnTo>
                    <a:pt x="155" y="6"/>
                  </a:lnTo>
                  <a:lnTo>
                    <a:pt x="155" y="6"/>
                  </a:lnTo>
                  <a:lnTo>
                    <a:pt x="155" y="6"/>
                  </a:lnTo>
                  <a:lnTo>
                    <a:pt x="155" y="6"/>
                  </a:lnTo>
                  <a:lnTo>
                    <a:pt x="155" y="6"/>
                  </a:lnTo>
                  <a:lnTo>
                    <a:pt x="155" y="6"/>
                  </a:lnTo>
                  <a:lnTo>
                    <a:pt x="155" y="6"/>
                  </a:lnTo>
                  <a:lnTo>
                    <a:pt x="155" y="6"/>
                  </a:lnTo>
                  <a:lnTo>
                    <a:pt x="155" y="6"/>
                  </a:lnTo>
                  <a:lnTo>
                    <a:pt x="155" y="6"/>
                  </a:lnTo>
                  <a:lnTo>
                    <a:pt x="155" y="6"/>
                  </a:lnTo>
                  <a:lnTo>
                    <a:pt x="156" y="6"/>
                  </a:lnTo>
                  <a:lnTo>
                    <a:pt x="156" y="6"/>
                  </a:lnTo>
                  <a:lnTo>
                    <a:pt x="156" y="6"/>
                  </a:lnTo>
                  <a:lnTo>
                    <a:pt x="156" y="6"/>
                  </a:lnTo>
                  <a:lnTo>
                    <a:pt x="156" y="6"/>
                  </a:lnTo>
                  <a:lnTo>
                    <a:pt x="156" y="6"/>
                  </a:lnTo>
                  <a:lnTo>
                    <a:pt x="156" y="6"/>
                  </a:lnTo>
                  <a:lnTo>
                    <a:pt x="156" y="6"/>
                  </a:lnTo>
                  <a:lnTo>
                    <a:pt x="156" y="6"/>
                  </a:lnTo>
                  <a:lnTo>
                    <a:pt x="156" y="6"/>
                  </a:lnTo>
                  <a:lnTo>
                    <a:pt x="156" y="6"/>
                  </a:lnTo>
                  <a:lnTo>
                    <a:pt x="156" y="6"/>
                  </a:lnTo>
                  <a:lnTo>
                    <a:pt x="156" y="6"/>
                  </a:lnTo>
                  <a:lnTo>
                    <a:pt x="157" y="6"/>
                  </a:lnTo>
                  <a:lnTo>
                    <a:pt x="157" y="6"/>
                  </a:lnTo>
                  <a:lnTo>
                    <a:pt x="157" y="6"/>
                  </a:lnTo>
                  <a:lnTo>
                    <a:pt x="157" y="6"/>
                  </a:lnTo>
                  <a:lnTo>
                    <a:pt x="157" y="6"/>
                  </a:lnTo>
                  <a:lnTo>
                    <a:pt x="157" y="6"/>
                  </a:lnTo>
                  <a:lnTo>
                    <a:pt x="157" y="6"/>
                  </a:lnTo>
                  <a:lnTo>
                    <a:pt x="157" y="6"/>
                  </a:lnTo>
                  <a:lnTo>
                    <a:pt x="157" y="6"/>
                  </a:lnTo>
                  <a:lnTo>
                    <a:pt x="157" y="6"/>
                  </a:lnTo>
                  <a:lnTo>
                    <a:pt x="157" y="6"/>
                  </a:lnTo>
                  <a:lnTo>
                    <a:pt x="157" y="6"/>
                  </a:lnTo>
                  <a:lnTo>
                    <a:pt x="157" y="6"/>
                  </a:lnTo>
                  <a:lnTo>
                    <a:pt x="158" y="6"/>
                  </a:lnTo>
                  <a:lnTo>
                    <a:pt x="158" y="6"/>
                  </a:lnTo>
                  <a:lnTo>
                    <a:pt x="158" y="6"/>
                  </a:lnTo>
                  <a:lnTo>
                    <a:pt x="158" y="6"/>
                  </a:lnTo>
                  <a:lnTo>
                    <a:pt x="158" y="6"/>
                  </a:lnTo>
                  <a:lnTo>
                    <a:pt x="158" y="6"/>
                  </a:lnTo>
                  <a:lnTo>
                    <a:pt x="158" y="6"/>
                  </a:lnTo>
                  <a:lnTo>
                    <a:pt x="158" y="6"/>
                  </a:lnTo>
                  <a:lnTo>
                    <a:pt x="158" y="6"/>
                  </a:lnTo>
                  <a:lnTo>
                    <a:pt x="158" y="7"/>
                  </a:lnTo>
                  <a:lnTo>
                    <a:pt x="158" y="7"/>
                  </a:lnTo>
                  <a:lnTo>
                    <a:pt x="158" y="6"/>
                  </a:lnTo>
                  <a:lnTo>
                    <a:pt x="158" y="6"/>
                  </a:lnTo>
                  <a:lnTo>
                    <a:pt x="158" y="6"/>
                  </a:lnTo>
                  <a:lnTo>
                    <a:pt x="159" y="6"/>
                  </a:lnTo>
                  <a:lnTo>
                    <a:pt x="159" y="6"/>
                  </a:lnTo>
                  <a:lnTo>
                    <a:pt x="159" y="6"/>
                  </a:lnTo>
                  <a:lnTo>
                    <a:pt x="159" y="7"/>
                  </a:lnTo>
                  <a:lnTo>
                    <a:pt x="159" y="7"/>
                  </a:lnTo>
                  <a:lnTo>
                    <a:pt x="159" y="7"/>
                  </a:lnTo>
                  <a:lnTo>
                    <a:pt x="159" y="7"/>
                  </a:lnTo>
                  <a:lnTo>
                    <a:pt x="159" y="7"/>
                  </a:lnTo>
                  <a:lnTo>
                    <a:pt x="159" y="7"/>
                  </a:lnTo>
                  <a:lnTo>
                    <a:pt x="159" y="7"/>
                  </a:lnTo>
                  <a:lnTo>
                    <a:pt x="159" y="7"/>
                  </a:lnTo>
                  <a:lnTo>
                    <a:pt x="159" y="7"/>
                  </a:lnTo>
                  <a:lnTo>
                    <a:pt x="159" y="6"/>
                  </a:lnTo>
                  <a:lnTo>
                    <a:pt x="160" y="6"/>
                  </a:lnTo>
                  <a:lnTo>
                    <a:pt x="160" y="6"/>
                  </a:lnTo>
                  <a:lnTo>
                    <a:pt x="160" y="6"/>
                  </a:lnTo>
                  <a:lnTo>
                    <a:pt x="160" y="6"/>
                  </a:lnTo>
                  <a:lnTo>
                    <a:pt x="160" y="7"/>
                  </a:lnTo>
                  <a:lnTo>
                    <a:pt x="160" y="7"/>
                  </a:lnTo>
                  <a:lnTo>
                    <a:pt x="160" y="7"/>
                  </a:lnTo>
                  <a:lnTo>
                    <a:pt x="160" y="7"/>
                  </a:lnTo>
                  <a:lnTo>
                    <a:pt x="160" y="7"/>
                  </a:lnTo>
                  <a:lnTo>
                    <a:pt x="160" y="7"/>
                  </a:lnTo>
                  <a:lnTo>
                    <a:pt x="160" y="7"/>
                  </a:lnTo>
                  <a:lnTo>
                    <a:pt x="160" y="7"/>
                  </a:lnTo>
                  <a:lnTo>
                    <a:pt x="160" y="7"/>
                  </a:lnTo>
                  <a:lnTo>
                    <a:pt x="161" y="7"/>
                  </a:lnTo>
                  <a:lnTo>
                    <a:pt x="161" y="7"/>
                  </a:lnTo>
                  <a:lnTo>
                    <a:pt x="161" y="6"/>
                  </a:lnTo>
                  <a:lnTo>
                    <a:pt x="161" y="6"/>
                  </a:lnTo>
                  <a:lnTo>
                    <a:pt x="161" y="6"/>
                  </a:lnTo>
                  <a:lnTo>
                    <a:pt x="161" y="6"/>
                  </a:lnTo>
                  <a:lnTo>
                    <a:pt x="161" y="6"/>
                  </a:lnTo>
                  <a:lnTo>
                    <a:pt x="161" y="6"/>
                  </a:lnTo>
                  <a:lnTo>
                    <a:pt x="161" y="6"/>
                  </a:lnTo>
                  <a:lnTo>
                    <a:pt x="161" y="6"/>
                  </a:lnTo>
                  <a:lnTo>
                    <a:pt x="161" y="6"/>
                  </a:lnTo>
                  <a:lnTo>
                    <a:pt x="161" y="6"/>
                  </a:lnTo>
                  <a:lnTo>
                    <a:pt x="161" y="6"/>
                  </a:lnTo>
                  <a:lnTo>
                    <a:pt x="162" y="6"/>
                  </a:lnTo>
                  <a:lnTo>
                    <a:pt x="162" y="6"/>
                  </a:lnTo>
                  <a:lnTo>
                    <a:pt x="162" y="6"/>
                  </a:lnTo>
                  <a:lnTo>
                    <a:pt x="162" y="6"/>
                  </a:lnTo>
                  <a:lnTo>
                    <a:pt x="162" y="6"/>
                  </a:lnTo>
                  <a:lnTo>
                    <a:pt x="162" y="6"/>
                  </a:lnTo>
                  <a:lnTo>
                    <a:pt x="162" y="6"/>
                  </a:lnTo>
                  <a:lnTo>
                    <a:pt x="162" y="6"/>
                  </a:lnTo>
                  <a:lnTo>
                    <a:pt x="162" y="6"/>
                  </a:lnTo>
                  <a:lnTo>
                    <a:pt x="162" y="6"/>
                  </a:lnTo>
                  <a:lnTo>
                    <a:pt x="162" y="6"/>
                  </a:lnTo>
                  <a:lnTo>
                    <a:pt x="162" y="6"/>
                  </a:lnTo>
                  <a:lnTo>
                    <a:pt x="162" y="6"/>
                  </a:lnTo>
                  <a:lnTo>
                    <a:pt x="162" y="6"/>
                  </a:lnTo>
                  <a:lnTo>
                    <a:pt x="163" y="6"/>
                  </a:lnTo>
                  <a:lnTo>
                    <a:pt x="163" y="6"/>
                  </a:lnTo>
                  <a:lnTo>
                    <a:pt x="163" y="6"/>
                  </a:lnTo>
                  <a:lnTo>
                    <a:pt x="163" y="6"/>
                  </a:lnTo>
                  <a:lnTo>
                    <a:pt x="163" y="6"/>
                  </a:lnTo>
                  <a:lnTo>
                    <a:pt x="163" y="6"/>
                  </a:lnTo>
                  <a:lnTo>
                    <a:pt x="163" y="6"/>
                  </a:lnTo>
                  <a:lnTo>
                    <a:pt x="163" y="6"/>
                  </a:lnTo>
                  <a:lnTo>
                    <a:pt x="163" y="6"/>
                  </a:lnTo>
                  <a:lnTo>
                    <a:pt x="163" y="6"/>
                  </a:lnTo>
                  <a:lnTo>
                    <a:pt x="163" y="6"/>
                  </a:lnTo>
                  <a:lnTo>
                    <a:pt x="163" y="6"/>
                  </a:lnTo>
                  <a:lnTo>
                    <a:pt x="163" y="6"/>
                  </a:lnTo>
                  <a:lnTo>
                    <a:pt x="164" y="6"/>
                  </a:lnTo>
                  <a:lnTo>
                    <a:pt x="164" y="6"/>
                  </a:lnTo>
                  <a:lnTo>
                    <a:pt x="164" y="6"/>
                  </a:lnTo>
                  <a:lnTo>
                    <a:pt x="164" y="6"/>
                  </a:lnTo>
                  <a:lnTo>
                    <a:pt x="164" y="6"/>
                  </a:lnTo>
                  <a:lnTo>
                    <a:pt x="164" y="6"/>
                  </a:lnTo>
                  <a:lnTo>
                    <a:pt x="164" y="6"/>
                  </a:lnTo>
                  <a:lnTo>
                    <a:pt x="164" y="6"/>
                  </a:lnTo>
                  <a:lnTo>
                    <a:pt x="164" y="6"/>
                  </a:lnTo>
                  <a:lnTo>
                    <a:pt x="164" y="6"/>
                  </a:lnTo>
                  <a:lnTo>
                    <a:pt x="164" y="6"/>
                  </a:lnTo>
                  <a:lnTo>
                    <a:pt x="164" y="6"/>
                  </a:lnTo>
                  <a:lnTo>
                    <a:pt x="164" y="6"/>
                  </a:lnTo>
                  <a:lnTo>
                    <a:pt x="165" y="6"/>
                  </a:lnTo>
                  <a:lnTo>
                    <a:pt x="165" y="6"/>
                  </a:lnTo>
                  <a:lnTo>
                    <a:pt x="165" y="6"/>
                  </a:lnTo>
                  <a:lnTo>
                    <a:pt x="165" y="6"/>
                  </a:lnTo>
                  <a:lnTo>
                    <a:pt x="165" y="6"/>
                  </a:lnTo>
                  <a:lnTo>
                    <a:pt x="165" y="6"/>
                  </a:lnTo>
                  <a:lnTo>
                    <a:pt x="165" y="6"/>
                  </a:lnTo>
                  <a:lnTo>
                    <a:pt x="165" y="6"/>
                  </a:lnTo>
                  <a:lnTo>
                    <a:pt x="165" y="6"/>
                  </a:lnTo>
                  <a:lnTo>
                    <a:pt x="165" y="6"/>
                  </a:lnTo>
                  <a:lnTo>
                    <a:pt x="165" y="6"/>
                  </a:lnTo>
                  <a:lnTo>
                    <a:pt x="165" y="6"/>
                  </a:lnTo>
                  <a:lnTo>
                    <a:pt x="165" y="6"/>
                  </a:lnTo>
                  <a:lnTo>
                    <a:pt x="166" y="6"/>
                  </a:lnTo>
                  <a:lnTo>
                    <a:pt x="166" y="6"/>
                  </a:lnTo>
                  <a:lnTo>
                    <a:pt x="166" y="6"/>
                  </a:lnTo>
                  <a:lnTo>
                    <a:pt x="166" y="6"/>
                  </a:lnTo>
                  <a:lnTo>
                    <a:pt x="166" y="6"/>
                  </a:lnTo>
                  <a:lnTo>
                    <a:pt x="166" y="6"/>
                  </a:lnTo>
                  <a:lnTo>
                    <a:pt x="166" y="6"/>
                  </a:lnTo>
                  <a:lnTo>
                    <a:pt x="166" y="6"/>
                  </a:lnTo>
                  <a:lnTo>
                    <a:pt x="166" y="6"/>
                  </a:lnTo>
                  <a:lnTo>
                    <a:pt x="166" y="6"/>
                  </a:lnTo>
                  <a:lnTo>
                    <a:pt x="166" y="6"/>
                  </a:lnTo>
                  <a:lnTo>
                    <a:pt x="166" y="6"/>
                  </a:lnTo>
                  <a:lnTo>
                    <a:pt x="166" y="6"/>
                  </a:lnTo>
                  <a:lnTo>
                    <a:pt x="166" y="6"/>
                  </a:lnTo>
                  <a:lnTo>
                    <a:pt x="167" y="6"/>
                  </a:lnTo>
                  <a:lnTo>
                    <a:pt x="167" y="6"/>
                  </a:lnTo>
                  <a:lnTo>
                    <a:pt x="167" y="6"/>
                  </a:lnTo>
                  <a:lnTo>
                    <a:pt x="167" y="6"/>
                  </a:lnTo>
                  <a:lnTo>
                    <a:pt x="167" y="6"/>
                  </a:lnTo>
                  <a:lnTo>
                    <a:pt x="167" y="6"/>
                  </a:lnTo>
                  <a:lnTo>
                    <a:pt x="167" y="6"/>
                  </a:lnTo>
                  <a:lnTo>
                    <a:pt x="167" y="6"/>
                  </a:lnTo>
                  <a:lnTo>
                    <a:pt x="167" y="6"/>
                  </a:lnTo>
                  <a:lnTo>
                    <a:pt x="167" y="6"/>
                  </a:lnTo>
                  <a:lnTo>
                    <a:pt x="167" y="6"/>
                  </a:lnTo>
                  <a:lnTo>
                    <a:pt x="167" y="6"/>
                  </a:lnTo>
                  <a:lnTo>
                    <a:pt x="167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6"/>
                  </a:lnTo>
                  <a:lnTo>
                    <a:pt x="168" y="6"/>
                  </a:lnTo>
                  <a:lnTo>
                    <a:pt x="168" y="6"/>
                  </a:lnTo>
                  <a:lnTo>
                    <a:pt x="168" y="6"/>
                  </a:lnTo>
                  <a:lnTo>
                    <a:pt x="168" y="6"/>
                  </a:lnTo>
                  <a:lnTo>
                    <a:pt x="168" y="6"/>
                  </a:lnTo>
                  <a:lnTo>
                    <a:pt x="168" y="6"/>
                  </a:lnTo>
                  <a:lnTo>
                    <a:pt x="168" y="6"/>
                  </a:lnTo>
                  <a:lnTo>
                    <a:pt x="168" y="6"/>
                  </a:lnTo>
                  <a:lnTo>
                    <a:pt x="168" y="6"/>
                  </a:lnTo>
                  <a:lnTo>
                    <a:pt x="168" y="6"/>
                  </a:lnTo>
                  <a:lnTo>
                    <a:pt x="169" y="6"/>
                  </a:lnTo>
                  <a:lnTo>
                    <a:pt x="169" y="6"/>
                  </a:lnTo>
                  <a:lnTo>
                    <a:pt x="169" y="6"/>
                  </a:lnTo>
                  <a:lnTo>
                    <a:pt x="169" y="6"/>
                  </a:lnTo>
                  <a:lnTo>
                    <a:pt x="169" y="6"/>
                  </a:lnTo>
                  <a:lnTo>
                    <a:pt x="169" y="6"/>
                  </a:lnTo>
                  <a:lnTo>
                    <a:pt x="169" y="6"/>
                  </a:lnTo>
                  <a:lnTo>
                    <a:pt x="169" y="6"/>
                  </a:lnTo>
                  <a:lnTo>
                    <a:pt x="169" y="6"/>
                  </a:lnTo>
                  <a:lnTo>
                    <a:pt x="169" y="6"/>
                  </a:lnTo>
                  <a:lnTo>
                    <a:pt x="169" y="6"/>
                  </a:lnTo>
                  <a:lnTo>
                    <a:pt x="169" y="6"/>
                  </a:lnTo>
                  <a:lnTo>
                    <a:pt x="169" y="6"/>
                  </a:lnTo>
                  <a:lnTo>
                    <a:pt x="170" y="6"/>
                  </a:lnTo>
                  <a:lnTo>
                    <a:pt x="170" y="6"/>
                  </a:lnTo>
                  <a:lnTo>
                    <a:pt x="170" y="6"/>
                  </a:lnTo>
                  <a:lnTo>
                    <a:pt x="170" y="6"/>
                  </a:lnTo>
                  <a:lnTo>
                    <a:pt x="170" y="6"/>
                  </a:lnTo>
                  <a:lnTo>
                    <a:pt x="170" y="6"/>
                  </a:lnTo>
                  <a:lnTo>
                    <a:pt x="170" y="6"/>
                  </a:lnTo>
                  <a:lnTo>
                    <a:pt x="170" y="6"/>
                  </a:lnTo>
                  <a:lnTo>
                    <a:pt x="170" y="6"/>
                  </a:lnTo>
                  <a:lnTo>
                    <a:pt x="170" y="6"/>
                  </a:lnTo>
                  <a:lnTo>
                    <a:pt x="170" y="6"/>
                  </a:lnTo>
                  <a:lnTo>
                    <a:pt x="170" y="5"/>
                  </a:lnTo>
                  <a:lnTo>
                    <a:pt x="170" y="5"/>
                  </a:lnTo>
                  <a:lnTo>
                    <a:pt x="170" y="5"/>
                  </a:lnTo>
                  <a:lnTo>
                    <a:pt x="171" y="5"/>
                  </a:lnTo>
                  <a:lnTo>
                    <a:pt x="171" y="5"/>
                  </a:lnTo>
                  <a:lnTo>
                    <a:pt x="171" y="5"/>
                  </a:lnTo>
                  <a:lnTo>
                    <a:pt x="171" y="5"/>
                  </a:lnTo>
                  <a:lnTo>
                    <a:pt x="171" y="5"/>
                  </a:lnTo>
                  <a:lnTo>
                    <a:pt x="171" y="5"/>
                  </a:lnTo>
                  <a:lnTo>
                    <a:pt x="171" y="5"/>
                  </a:lnTo>
                  <a:lnTo>
                    <a:pt x="171" y="5"/>
                  </a:lnTo>
                  <a:lnTo>
                    <a:pt x="171" y="5"/>
                  </a:lnTo>
                  <a:lnTo>
                    <a:pt x="171" y="5"/>
                  </a:lnTo>
                  <a:lnTo>
                    <a:pt x="171" y="5"/>
                  </a:lnTo>
                  <a:lnTo>
                    <a:pt x="171" y="5"/>
                  </a:lnTo>
                  <a:lnTo>
                    <a:pt x="171" y="5"/>
                  </a:lnTo>
                  <a:lnTo>
                    <a:pt x="172" y="5"/>
                  </a:lnTo>
                  <a:lnTo>
                    <a:pt x="172" y="5"/>
                  </a:lnTo>
                  <a:lnTo>
                    <a:pt x="172" y="5"/>
                  </a:lnTo>
                  <a:lnTo>
                    <a:pt x="172" y="5"/>
                  </a:lnTo>
                  <a:lnTo>
                    <a:pt x="172" y="5"/>
                  </a:lnTo>
                  <a:lnTo>
                    <a:pt x="172" y="5"/>
                  </a:lnTo>
                  <a:lnTo>
                    <a:pt x="172" y="5"/>
                  </a:lnTo>
                  <a:lnTo>
                    <a:pt x="172" y="5"/>
                  </a:lnTo>
                  <a:lnTo>
                    <a:pt x="172" y="5"/>
                  </a:lnTo>
                  <a:lnTo>
                    <a:pt x="172" y="5"/>
                  </a:lnTo>
                  <a:lnTo>
                    <a:pt x="172" y="5"/>
                  </a:lnTo>
                  <a:lnTo>
                    <a:pt x="172" y="5"/>
                  </a:lnTo>
                  <a:lnTo>
                    <a:pt x="172" y="5"/>
                  </a:lnTo>
                  <a:lnTo>
                    <a:pt x="173" y="5"/>
                  </a:lnTo>
                  <a:lnTo>
                    <a:pt x="173" y="5"/>
                  </a:lnTo>
                  <a:lnTo>
                    <a:pt x="173" y="5"/>
                  </a:lnTo>
                  <a:lnTo>
                    <a:pt x="173" y="5"/>
                  </a:lnTo>
                  <a:lnTo>
                    <a:pt x="173" y="5"/>
                  </a:lnTo>
                  <a:lnTo>
                    <a:pt x="173" y="5"/>
                  </a:lnTo>
                  <a:lnTo>
                    <a:pt x="173" y="5"/>
                  </a:lnTo>
                  <a:lnTo>
                    <a:pt x="173" y="5"/>
                  </a:lnTo>
                  <a:lnTo>
                    <a:pt x="173" y="5"/>
                  </a:lnTo>
                  <a:lnTo>
                    <a:pt x="173" y="5"/>
                  </a:lnTo>
                  <a:lnTo>
                    <a:pt x="173" y="5"/>
                  </a:lnTo>
                  <a:lnTo>
                    <a:pt x="173" y="5"/>
                  </a:lnTo>
                  <a:lnTo>
                    <a:pt x="173" y="5"/>
                  </a:lnTo>
                  <a:lnTo>
                    <a:pt x="174" y="5"/>
                  </a:lnTo>
                  <a:lnTo>
                    <a:pt x="174" y="5"/>
                  </a:lnTo>
                  <a:lnTo>
                    <a:pt x="174" y="5"/>
                  </a:lnTo>
                  <a:lnTo>
                    <a:pt x="174" y="5"/>
                  </a:lnTo>
                  <a:lnTo>
                    <a:pt x="174" y="5"/>
                  </a:lnTo>
                  <a:lnTo>
                    <a:pt x="174" y="5"/>
                  </a:lnTo>
                  <a:lnTo>
                    <a:pt x="174" y="5"/>
                  </a:lnTo>
                  <a:lnTo>
                    <a:pt x="174" y="5"/>
                  </a:lnTo>
                  <a:lnTo>
                    <a:pt x="174" y="5"/>
                  </a:lnTo>
                  <a:lnTo>
                    <a:pt x="174" y="5"/>
                  </a:lnTo>
                  <a:lnTo>
                    <a:pt x="174" y="5"/>
                  </a:lnTo>
                  <a:lnTo>
                    <a:pt x="174" y="5"/>
                  </a:lnTo>
                  <a:lnTo>
                    <a:pt x="174" y="5"/>
                  </a:lnTo>
                  <a:lnTo>
                    <a:pt x="175" y="5"/>
                  </a:lnTo>
                  <a:lnTo>
                    <a:pt x="175" y="5"/>
                  </a:lnTo>
                  <a:lnTo>
                    <a:pt x="175" y="5"/>
                  </a:lnTo>
                  <a:lnTo>
                    <a:pt x="175" y="5"/>
                  </a:lnTo>
                  <a:lnTo>
                    <a:pt x="175" y="5"/>
                  </a:lnTo>
                  <a:lnTo>
                    <a:pt x="175" y="5"/>
                  </a:lnTo>
                  <a:lnTo>
                    <a:pt x="175" y="5"/>
                  </a:lnTo>
                  <a:lnTo>
                    <a:pt x="175" y="5"/>
                  </a:lnTo>
                  <a:lnTo>
                    <a:pt x="175" y="5"/>
                  </a:lnTo>
                  <a:lnTo>
                    <a:pt x="175" y="5"/>
                  </a:lnTo>
                  <a:lnTo>
                    <a:pt x="175" y="5"/>
                  </a:lnTo>
                  <a:lnTo>
                    <a:pt x="175" y="5"/>
                  </a:lnTo>
                  <a:lnTo>
                    <a:pt x="175" y="5"/>
                  </a:lnTo>
                  <a:lnTo>
                    <a:pt x="175" y="5"/>
                  </a:lnTo>
                  <a:lnTo>
                    <a:pt x="176" y="5"/>
                  </a:lnTo>
                  <a:lnTo>
                    <a:pt x="176" y="5"/>
                  </a:lnTo>
                  <a:lnTo>
                    <a:pt x="176" y="5"/>
                  </a:lnTo>
                  <a:lnTo>
                    <a:pt x="176" y="5"/>
                  </a:lnTo>
                  <a:lnTo>
                    <a:pt x="176" y="5"/>
                  </a:lnTo>
                  <a:lnTo>
                    <a:pt x="176" y="5"/>
                  </a:lnTo>
                  <a:lnTo>
                    <a:pt x="176" y="5"/>
                  </a:lnTo>
                  <a:lnTo>
                    <a:pt x="176" y="5"/>
                  </a:lnTo>
                  <a:lnTo>
                    <a:pt x="176" y="5"/>
                  </a:lnTo>
                  <a:lnTo>
                    <a:pt x="176" y="5"/>
                  </a:lnTo>
                  <a:lnTo>
                    <a:pt x="176" y="5"/>
                  </a:lnTo>
                  <a:lnTo>
                    <a:pt x="176" y="5"/>
                  </a:lnTo>
                  <a:lnTo>
                    <a:pt x="176" y="5"/>
                  </a:lnTo>
                  <a:lnTo>
                    <a:pt x="177" y="5"/>
                  </a:lnTo>
                  <a:lnTo>
                    <a:pt x="177" y="5"/>
                  </a:lnTo>
                  <a:lnTo>
                    <a:pt x="177" y="5"/>
                  </a:lnTo>
                  <a:lnTo>
                    <a:pt x="177" y="5"/>
                  </a:lnTo>
                  <a:lnTo>
                    <a:pt x="177" y="5"/>
                  </a:lnTo>
                  <a:lnTo>
                    <a:pt x="177" y="5"/>
                  </a:lnTo>
                  <a:lnTo>
                    <a:pt x="177" y="5"/>
                  </a:lnTo>
                  <a:lnTo>
                    <a:pt x="177" y="5"/>
                  </a:lnTo>
                  <a:lnTo>
                    <a:pt x="177" y="5"/>
                  </a:lnTo>
                  <a:lnTo>
                    <a:pt x="177" y="5"/>
                  </a:lnTo>
                  <a:lnTo>
                    <a:pt x="177" y="5"/>
                  </a:lnTo>
                  <a:lnTo>
                    <a:pt x="177" y="5"/>
                  </a:lnTo>
                  <a:lnTo>
                    <a:pt x="177" y="5"/>
                  </a:lnTo>
                  <a:lnTo>
                    <a:pt x="178" y="5"/>
                  </a:lnTo>
                  <a:lnTo>
                    <a:pt x="178" y="5"/>
                  </a:lnTo>
                  <a:lnTo>
                    <a:pt x="178" y="5"/>
                  </a:lnTo>
                  <a:lnTo>
                    <a:pt x="178" y="5"/>
                  </a:lnTo>
                  <a:lnTo>
                    <a:pt x="178" y="5"/>
                  </a:lnTo>
                  <a:lnTo>
                    <a:pt x="178" y="5"/>
                  </a:lnTo>
                  <a:lnTo>
                    <a:pt x="178" y="5"/>
                  </a:lnTo>
                  <a:lnTo>
                    <a:pt x="178" y="5"/>
                  </a:lnTo>
                  <a:lnTo>
                    <a:pt x="178" y="5"/>
                  </a:lnTo>
                  <a:lnTo>
                    <a:pt x="178" y="5"/>
                  </a:lnTo>
                  <a:lnTo>
                    <a:pt x="178" y="5"/>
                  </a:lnTo>
                  <a:lnTo>
                    <a:pt x="178" y="5"/>
                  </a:lnTo>
                  <a:lnTo>
                    <a:pt x="178" y="5"/>
                  </a:lnTo>
                  <a:lnTo>
                    <a:pt x="179" y="5"/>
                  </a:lnTo>
                  <a:lnTo>
                    <a:pt x="179" y="5"/>
                  </a:lnTo>
                  <a:lnTo>
                    <a:pt x="179" y="5"/>
                  </a:lnTo>
                  <a:lnTo>
                    <a:pt x="179" y="5"/>
                  </a:lnTo>
                  <a:lnTo>
                    <a:pt x="179" y="5"/>
                  </a:lnTo>
                  <a:lnTo>
                    <a:pt x="179" y="5"/>
                  </a:lnTo>
                  <a:lnTo>
                    <a:pt x="179" y="5"/>
                  </a:lnTo>
                  <a:lnTo>
                    <a:pt x="179" y="5"/>
                  </a:lnTo>
                  <a:lnTo>
                    <a:pt x="179" y="5"/>
                  </a:lnTo>
                  <a:lnTo>
                    <a:pt x="179" y="5"/>
                  </a:lnTo>
                  <a:lnTo>
                    <a:pt x="179" y="5"/>
                  </a:lnTo>
                  <a:lnTo>
                    <a:pt x="179" y="5"/>
                  </a:lnTo>
                  <a:lnTo>
                    <a:pt x="179" y="5"/>
                  </a:lnTo>
                  <a:lnTo>
                    <a:pt x="179" y="5"/>
                  </a:lnTo>
                  <a:lnTo>
                    <a:pt x="180" y="5"/>
                  </a:lnTo>
                  <a:lnTo>
                    <a:pt x="180" y="5"/>
                  </a:lnTo>
                  <a:lnTo>
                    <a:pt x="180" y="5"/>
                  </a:lnTo>
                  <a:lnTo>
                    <a:pt x="180" y="5"/>
                  </a:lnTo>
                  <a:lnTo>
                    <a:pt x="180" y="5"/>
                  </a:lnTo>
                  <a:lnTo>
                    <a:pt x="180" y="4"/>
                  </a:lnTo>
                  <a:lnTo>
                    <a:pt x="180" y="4"/>
                  </a:lnTo>
                  <a:lnTo>
                    <a:pt x="180" y="4"/>
                  </a:lnTo>
                  <a:lnTo>
                    <a:pt x="180" y="4"/>
                  </a:lnTo>
                  <a:lnTo>
                    <a:pt x="180" y="4"/>
                  </a:lnTo>
                  <a:lnTo>
                    <a:pt x="180" y="4"/>
                  </a:lnTo>
                  <a:lnTo>
                    <a:pt x="180" y="4"/>
                  </a:lnTo>
                  <a:lnTo>
                    <a:pt x="180" y="4"/>
                  </a:lnTo>
                  <a:lnTo>
                    <a:pt x="181" y="4"/>
                  </a:lnTo>
                  <a:lnTo>
                    <a:pt x="181" y="4"/>
                  </a:lnTo>
                  <a:lnTo>
                    <a:pt x="181" y="4"/>
                  </a:lnTo>
                  <a:lnTo>
                    <a:pt x="181" y="4"/>
                  </a:lnTo>
                  <a:lnTo>
                    <a:pt x="181" y="4"/>
                  </a:lnTo>
                  <a:lnTo>
                    <a:pt x="181" y="4"/>
                  </a:lnTo>
                  <a:lnTo>
                    <a:pt x="181" y="4"/>
                  </a:lnTo>
                  <a:lnTo>
                    <a:pt x="181" y="4"/>
                  </a:lnTo>
                  <a:lnTo>
                    <a:pt x="181" y="4"/>
                  </a:lnTo>
                  <a:lnTo>
                    <a:pt x="181" y="4"/>
                  </a:lnTo>
                  <a:lnTo>
                    <a:pt x="181" y="4"/>
                  </a:lnTo>
                  <a:lnTo>
                    <a:pt x="181" y="4"/>
                  </a:lnTo>
                  <a:lnTo>
                    <a:pt x="181" y="4"/>
                  </a:lnTo>
                  <a:lnTo>
                    <a:pt x="182" y="4"/>
                  </a:lnTo>
                  <a:lnTo>
                    <a:pt x="182" y="4"/>
                  </a:lnTo>
                  <a:lnTo>
                    <a:pt x="182" y="4"/>
                  </a:lnTo>
                  <a:lnTo>
                    <a:pt x="182" y="3"/>
                  </a:lnTo>
                  <a:lnTo>
                    <a:pt x="182" y="3"/>
                  </a:lnTo>
                  <a:lnTo>
                    <a:pt x="182" y="3"/>
                  </a:lnTo>
                  <a:lnTo>
                    <a:pt x="182" y="3"/>
                  </a:lnTo>
                  <a:lnTo>
                    <a:pt x="182" y="3"/>
                  </a:lnTo>
                  <a:lnTo>
                    <a:pt x="182" y="3"/>
                  </a:lnTo>
                  <a:lnTo>
                    <a:pt x="182" y="3"/>
                  </a:lnTo>
                  <a:lnTo>
                    <a:pt x="182" y="3"/>
                  </a:lnTo>
                  <a:lnTo>
                    <a:pt x="182" y="3"/>
                  </a:lnTo>
                  <a:lnTo>
                    <a:pt x="182" y="3"/>
                  </a:lnTo>
                  <a:lnTo>
                    <a:pt x="183" y="3"/>
                  </a:lnTo>
                  <a:lnTo>
                    <a:pt x="183" y="3"/>
                  </a:lnTo>
                  <a:lnTo>
                    <a:pt x="183" y="3"/>
                  </a:lnTo>
                  <a:lnTo>
                    <a:pt x="183" y="3"/>
                  </a:lnTo>
                  <a:lnTo>
                    <a:pt x="183" y="3"/>
                  </a:lnTo>
                  <a:lnTo>
                    <a:pt x="183" y="3"/>
                  </a:lnTo>
                  <a:lnTo>
                    <a:pt x="183" y="3"/>
                  </a:lnTo>
                  <a:lnTo>
                    <a:pt x="183" y="3"/>
                  </a:lnTo>
                  <a:lnTo>
                    <a:pt x="183" y="3"/>
                  </a:lnTo>
                  <a:lnTo>
                    <a:pt x="183" y="3"/>
                  </a:lnTo>
                  <a:lnTo>
                    <a:pt x="183" y="3"/>
                  </a:lnTo>
                  <a:lnTo>
                    <a:pt x="183" y="3"/>
                  </a:lnTo>
                  <a:lnTo>
                    <a:pt x="183" y="3"/>
                  </a:lnTo>
                  <a:lnTo>
                    <a:pt x="183" y="3"/>
                  </a:lnTo>
                  <a:lnTo>
                    <a:pt x="184" y="3"/>
                  </a:lnTo>
                  <a:lnTo>
                    <a:pt x="184" y="3"/>
                  </a:lnTo>
                  <a:lnTo>
                    <a:pt x="184" y="3"/>
                  </a:lnTo>
                  <a:lnTo>
                    <a:pt x="184" y="3"/>
                  </a:lnTo>
                  <a:lnTo>
                    <a:pt x="184" y="3"/>
                  </a:lnTo>
                  <a:lnTo>
                    <a:pt x="184" y="3"/>
                  </a:lnTo>
                  <a:lnTo>
                    <a:pt x="184" y="3"/>
                  </a:lnTo>
                  <a:lnTo>
                    <a:pt x="184" y="3"/>
                  </a:lnTo>
                  <a:lnTo>
                    <a:pt x="184" y="3"/>
                  </a:lnTo>
                  <a:lnTo>
                    <a:pt x="184" y="3"/>
                  </a:lnTo>
                  <a:lnTo>
                    <a:pt x="184" y="3"/>
                  </a:lnTo>
                  <a:lnTo>
                    <a:pt x="184" y="3"/>
                  </a:lnTo>
                  <a:lnTo>
                    <a:pt x="184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7" y="2"/>
                  </a:lnTo>
                  <a:lnTo>
                    <a:pt x="187" y="2"/>
                  </a:lnTo>
                  <a:lnTo>
                    <a:pt x="187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7" y="2"/>
                  </a:lnTo>
                  <a:lnTo>
                    <a:pt x="197" y="1"/>
                  </a:lnTo>
                  <a:lnTo>
                    <a:pt x="197" y="1"/>
                  </a:lnTo>
                  <a:lnTo>
                    <a:pt x="197" y="1"/>
                  </a:lnTo>
                  <a:lnTo>
                    <a:pt x="197" y="1"/>
                  </a:lnTo>
                  <a:lnTo>
                    <a:pt x="197" y="1"/>
                  </a:lnTo>
                  <a:lnTo>
                    <a:pt x="197" y="1"/>
                  </a:lnTo>
                  <a:lnTo>
                    <a:pt x="197" y="1"/>
                  </a:lnTo>
                  <a:lnTo>
                    <a:pt x="197" y="1"/>
                  </a:lnTo>
                  <a:lnTo>
                    <a:pt x="197" y="1"/>
                  </a:lnTo>
                  <a:lnTo>
                    <a:pt x="197" y="1"/>
                  </a:lnTo>
                  <a:lnTo>
                    <a:pt x="197" y="1"/>
                  </a:lnTo>
                  <a:lnTo>
                    <a:pt x="197" y="1"/>
                  </a:lnTo>
                  <a:lnTo>
                    <a:pt x="198" y="1"/>
                  </a:lnTo>
                  <a:lnTo>
                    <a:pt x="198" y="1"/>
                  </a:lnTo>
                  <a:lnTo>
                    <a:pt x="198" y="1"/>
                  </a:lnTo>
                  <a:lnTo>
                    <a:pt x="198" y="1"/>
                  </a:lnTo>
                  <a:lnTo>
                    <a:pt x="198" y="1"/>
                  </a:lnTo>
                  <a:lnTo>
                    <a:pt x="198" y="1"/>
                  </a:lnTo>
                  <a:lnTo>
                    <a:pt x="198" y="1"/>
                  </a:lnTo>
                  <a:lnTo>
                    <a:pt x="198" y="1"/>
                  </a:lnTo>
                  <a:lnTo>
                    <a:pt x="198" y="1"/>
                  </a:lnTo>
                  <a:lnTo>
                    <a:pt x="198" y="1"/>
                  </a:lnTo>
                  <a:lnTo>
                    <a:pt x="198" y="1"/>
                  </a:lnTo>
                  <a:lnTo>
                    <a:pt x="198" y="1"/>
                  </a:lnTo>
                  <a:lnTo>
                    <a:pt x="198" y="1"/>
                  </a:lnTo>
                  <a:lnTo>
                    <a:pt x="199" y="1"/>
                  </a:lnTo>
                  <a:lnTo>
                    <a:pt x="199" y="1"/>
                  </a:lnTo>
                  <a:lnTo>
                    <a:pt x="199" y="1"/>
                  </a:lnTo>
                  <a:lnTo>
                    <a:pt x="199" y="1"/>
                  </a:lnTo>
                  <a:lnTo>
                    <a:pt x="199" y="1"/>
                  </a:lnTo>
                  <a:lnTo>
                    <a:pt x="199" y="1"/>
                  </a:lnTo>
                  <a:lnTo>
                    <a:pt x="199" y="1"/>
                  </a:lnTo>
                  <a:lnTo>
                    <a:pt x="199" y="1"/>
                  </a:lnTo>
                  <a:lnTo>
                    <a:pt x="199" y="1"/>
                  </a:lnTo>
                  <a:lnTo>
                    <a:pt x="199" y="1"/>
                  </a:lnTo>
                  <a:lnTo>
                    <a:pt x="199" y="1"/>
                  </a:lnTo>
                  <a:lnTo>
                    <a:pt x="199" y="1"/>
                  </a:lnTo>
                  <a:lnTo>
                    <a:pt x="199" y="1"/>
                  </a:lnTo>
                  <a:lnTo>
                    <a:pt x="200" y="1"/>
                  </a:lnTo>
                  <a:lnTo>
                    <a:pt x="200" y="1"/>
                  </a:lnTo>
                  <a:lnTo>
                    <a:pt x="200" y="1"/>
                  </a:lnTo>
                  <a:lnTo>
                    <a:pt x="200" y="1"/>
                  </a:lnTo>
                  <a:lnTo>
                    <a:pt x="200" y="1"/>
                  </a:lnTo>
                  <a:lnTo>
                    <a:pt x="200" y="1"/>
                  </a:lnTo>
                  <a:lnTo>
                    <a:pt x="200" y="1"/>
                  </a:lnTo>
                  <a:lnTo>
                    <a:pt x="200" y="1"/>
                  </a:lnTo>
                  <a:lnTo>
                    <a:pt x="200" y="1"/>
                  </a:lnTo>
                  <a:lnTo>
                    <a:pt x="200" y="1"/>
                  </a:lnTo>
                  <a:lnTo>
                    <a:pt x="200" y="1"/>
                  </a:lnTo>
                  <a:lnTo>
                    <a:pt x="200" y="1"/>
                  </a:lnTo>
                  <a:lnTo>
                    <a:pt x="200" y="1"/>
                  </a:lnTo>
                  <a:lnTo>
                    <a:pt x="200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0"/>
                  </a:lnTo>
                  <a:lnTo>
                    <a:pt x="216" y="1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18" y="0"/>
                  </a:lnTo>
                  <a:lnTo>
                    <a:pt x="218" y="0"/>
                  </a:lnTo>
                  <a:lnTo>
                    <a:pt x="218" y="0"/>
                  </a:lnTo>
                  <a:lnTo>
                    <a:pt x="218" y="0"/>
                  </a:lnTo>
                  <a:lnTo>
                    <a:pt x="218" y="0"/>
                  </a:lnTo>
                  <a:lnTo>
                    <a:pt x="218" y="0"/>
                  </a:lnTo>
                  <a:lnTo>
                    <a:pt x="218" y="0"/>
                  </a:lnTo>
                  <a:lnTo>
                    <a:pt x="218" y="0"/>
                  </a:lnTo>
                  <a:lnTo>
                    <a:pt x="218" y="0"/>
                  </a:lnTo>
                  <a:lnTo>
                    <a:pt x="218" y="0"/>
                  </a:lnTo>
                  <a:lnTo>
                    <a:pt x="218" y="0"/>
                  </a:lnTo>
                  <a:lnTo>
                    <a:pt x="218" y="0"/>
                  </a:lnTo>
                  <a:lnTo>
                    <a:pt x="218" y="0"/>
                  </a:lnTo>
                  <a:lnTo>
                    <a:pt x="219" y="0"/>
                  </a:lnTo>
                  <a:lnTo>
                    <a:pt x="219" y="0"/>
                  </a:lnTo>
                  <a:lnTo>
                    <a:pt x="219" y="0"/>
                  </a:lnTo>
                  <a:lnTo>
                    <a:pt x="219" y="0"/>
                  </a:lnTo>
                  <a:lnTo>
                    <a:pt x="219" y="0"/>
                  </a:lnTo>
                  <a:lnTo>
                    <a:pt x="219" y="0"/>
                  </a:lnTo>
                  <a:lnTo>
                    <a:pt x="219" y="0"/>
                  </a:lnTo>
                  <a:lnTo>
                    <a:pt x="219" y="0"/>
                  </a:lnTo>
                  <a:lnTo>
                    <a:pt x="219" y="0"/>
                  </a:lnTo>
                  <a:lnTo>
                    <a:pt x="219" y="0"/>
                  </a:lnTo>
                  <a:lnTo>
                    <a:pt x="219" y="0"/>
                  </a:lnTo>
                  <a:lnTo>
                    <a:pt x="219" y="0"/>
                  </a:lnTo>
                  <a:lnTo>
                    <a:pt x="219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21" y="0"/>
                  </a:lnTo>
                  <a:lnTo>
                    <a:pt x="221" y="0"/>
                  </a:lnTo>
                  <a:lnTo>
                    <a:pt x="221" y="0"/>
                  </a:lnTo>
                  <a:lnTo>
                    <a:pt x="221" y="0"/>
                  </a:lnTo>
                  <a:lnTo>
                    <a:pt x="221" y="0"/>
                  </a:lnTo>
                  <a:lnTo>
                    <a:pt x="221" y="0"/>
                  </a:lnTo>
                  <a:lnTo>
                    <a:pt x="221" y="0"/>
                  </a:lnTo>
                  <a:lnTo>
                    <a:pt x="221" y="0"/>
                  </a:lnTo>
                  <a:lnTo>
                    <a:pt x="221" y="0"/>
                  </a:lnTo>
                  <a:lnTo>
                    <a:pt x="221" y="0"/>
                  </a:lnTo>
                  <a:lnTo>
                    <a:pt x="221" y="0"/>
                  </a:lnTo>
                  <a:lnTo>
                    <a:pt x="221" y="0"/>
                  </a:lnTo>
                  <a:lnTo>
                    <a:pt x="221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3" y="0"/>
                  </a:lnTo>
                  <a:lnTo>
                    <a:pt x="223" y="0"/>
                  </a:lnTo>
                  <a:lnTo>
                    <a:pt x="223" y="0"/>
                  </a:lnTo>
                  <a:lnTo>
                    <a:pt x="223" y="0"/>
                  </a:lnTo>
                  <a:lnTo>
                    <a:pt x="223" y="0"/>
                  </a:lnTo>
                  <a:lnTo>
                    <a:pt x="223" y="0"/>
                  </a:lnTo>
                  <a:lnTo>
                    <a:pt x="223" y="0"/>
                  </a:lnTo>
                  <a:lnTo>
                    <a:pt x="223" y="0"/>
                  </a:lnTo>
                  <a:lnTo>
                    <a:pt x="223" y="0"/>
                  </a:lnTo>
                  <a:lnTo>
                    <a:pt x="223" y="0"/>
                  </a:lnTo>
                  <a:lnTo>
                    <a:pt x="223" y="0"/>
                  </a:lnTo>
                  <a:lnTo>
                    <a:pt x="223" y="0"/>
                  </a:lnTo>
                  <a:lnTo>
                    <a:pt x="223" y="0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27" y="0"/>
                  </a:lnTo>
                  <a:lnTo>
                    <a:pt x="227" y="0"/>
                  </a:lnTo>
                  <a:lnTo>
                    <a:pt x="227" y="0"/>
                  </a:lnTo>
                  <a:lnTo>
                    <a:pt x="227" y="0"/>
                  </a:lnTo>
                  <a:lnTo>
                    <a:pt x="227" y="0"/>
                  </a:lnTo>
                  <a:lnTo>
                    <a:pt x="227" y="0"/>
                  </a:lnTo>
                  <a:lnTo>
                    <a:pt x="227" y="0"/>
                  </a:lnTo>
                  <a:lnTo>
                    <a:pt x="227" y="0"/>
                  </a:lnTo>
                  <a:lnTo>
                    <a:pt x="227" y="0"/>
                  </a:lnTo>
                  <a:lnTo>
                    <a:pt x="227" y="0"/>
                  </a:lnTo>
                  <a:lnTo>
                    <a:pt x="227" y="0"/>
                  </a:lnTo>
                  <a:lnTo>
                    <a:pt x="227" y="0"/>
                  </a:lnTo>
                  <a:lnTo>
                    <a:pt x="227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9" y="0"/>
                  </a:lnTo>
                  <a:lnTo>
                    <a:pt x="229" y="0"/>
                  </a:lnTo>
                  <a:lnTo>
                    <a:pt x="229" y="0"/>
                  </a:lnTo>
                  <a:lnTo>
                    <a:pt x="229" y="0"/>
                  </a:lnTo>
                  <a:lnTo>
                    <a:pt x="229" y="0"/>
                  </a:lnTo>
                  <a:lnTo>
                    <a:pt x="229" y="0"/>
                  </a:lnTo>
                  <a:lnTo>
                    <a:pt x="229" y="0"/>
                  </a:lnTo>
                  <a:lnTo>
                    <a:pt x="229" y="0"/>
                  </a:lnTo>
                  <a:lnTo>
                    <a:pt x="229" y="0"/>
                  </a:lnTo>
                  <a:lnTo>
                    <a:pt x="229" y="0"/>
                  </a:lnTo>
                  <a:lnTo>
                    <a:pt x="229" y="0"/>
                  </a:lnTo>
                  <a:lnTo>
                    <a:pt x="229" y="0"/>
                  </a:lnTo>
                  <a:lnTo>
                    <a:pt x="229" y="0"/>
                  </a:lnTo>
                  <a:lnTo>
                    <a:pt x="230" y="0"/>
                  </a:lnTo>
                  <a:lnTo>
                    <a:pt x="230" y="0"/>
                  </a:lnTo>
                  <a:lnTo>
                    <a:pt x="230" y="0"/>
                  </a:lnTo>
                  <a:lnTo>
                    <a:pt x="230" y="0"/>
                  </a:lnTo>
                  <a:lnTo>
                    <a:pt x="230" y="0"/>
                  </a:lnTo>
                  <a:lnTo>
                    <a:pt x="230" y="0"/>
                  </a:lnTo>
                  <a:lnTo>
                    <a:pt x="230" y="0"/>
                  </a:lnTo>
                  <a:lnTo>
                    <a:pt x="230" y="0"/>
                  </a:lnTo>
                  <a:lnTo>
                    <a:pt x="230" y="0"/>
                  </a:lnTo>
                  <a:lnTo>
                    <a:pt x="230" y="0"/>
                  </a:lnTo>
                  <a:lnTo>
                    <a:pt x="230" y="0"/>
                  </a:lnTo>
                  <a:lnTo>
                    <a:pt x="230" y="0"/>
                  </a:lnTo>
                  <a:lnTo>
                    <a:pt x="230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232" y="0"/>
                  </a:lnTo>
                  <a:lnTo>
                    <a:pt x="232" y="0"/>
                  </a:lnTo>
                  <a:lnTo>
                    <a:pt x="232" y="0"/>
                  </a:lnTo>
                  <a:lnTo>
                    <a:pt x="232" y="0"/>
                  </a:lnTo>
                  <a:lnTo>
                    <a:pt x="232" y="0"/>
                  </a:lnTo>
                  <a:lnTo>
                    <a:pt x="232" y="0"/>
                  </a:lnTo>
                  <a:lnTo>
                    <a:pt x="232" y="0"/>
                  </a:lnTo>
                  <a:lnTo>
                    <a:pt x="232" y="0"/>
                  </a:lnTo>
                  <a:lnTo>
                    <a:pt x="232" y="0"/>
                  </a:lnTo>
                  <a:lnTo>
                    <a:pt x="232" y="0"/>
                  </a:lnTo>
                  <a:lnTo>
                    <a:pt x="232" y="0"/>
                  </a:lnTo>
                  <a:lnTo>
                    <a:pt x="232" y="0"/>
                  </a:lnTo>
                  <a:lnTo>
                    <a:pt x="232" y="0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235" y="0"/>
                  </a:lnTo>
                  <a:lnTo>
                    <a:pt x="235" y="0"/>
                  </a:lnTo>
                  <a:lnTo>
                    <a:pt x="235" y="0"/>
                  </a:lnTo>
                  <a:lnTo>
                    <a:pt x="235" y="0"/>
                  </a:lnTo>
                  <a:lnTo>
                    <a:pt x="235" y="0"/>
                  </a:lnTo>
                  <a:lnTo>
                    <a:pt x="235" y="0"/>
                  </a:lnTo>
                  <a:lnTo>
                    <a:pt x="235" y="0"/>
                  </a:lnTo>
                  <a:lnTo>
                    <a:pt x="235" y="0"/>
                  </a:lnTo>
                  <a:lnTo>
                    <a:pt x="235" y="0"/>
                  </a:lnTo>
                  <a:lnTo>
                    <a:pt x="235" y="0"/>
                  </a:lnTo>
                  <a:lnTo>
                    <a:pt x="235" y="0"/>
                  </a:lnTo>
                  <a:lnTo>
                    <a:pt x="235" y="0"/>
                  </a:lnTo>
                  <a:lnTo>
                    <a:pt x="235" y="0"/>
                  </a:lnTo>
                  <a:lnTo>
                    <a:pt x="235" y="0"/>
                  </a:lnTo>
                  <a:lnTo>
                    <a:pt x="236" y="0"/>
                  </a:lnTo>
                  <a:lnTo>
                    <a:pt x="236" y="0"/>
                  </a:lnTo>
                  <a:lnTo>
                    <a:pt x="236" y="0"/>
                  </a:lnTo>
                  <a:lnTo>
                    <a:pt x="236" y="0"/>
                  </a:lnTo>
                  <a:lnTo>
                    <a:pt x="236" y="0"/>
                  </a:lnTo>
                  <a:lnTo>
                    <a:pt x="236" y="0"/>
                  </a:lnTo>
                  <a:lnTo>
                    <a:pt x="236" y="0"/>
                  </a:lnTo>
                  <a:lnTo>
                    <a:pt x="236" y="0"/>
                  </a:lnTo>
                  <a:lnTo>
                    <a:pt x="236" y="0"/>
                  </a:lnTo>
                  <a:lnTo>
                    <a:pt x="236" y="0"/>
                  </a:lnTo>
                  <a:lnTo>
                    <a:pt x="236" y="0"/>
                  </a:lnTo>
                  <a:lnTo>
                    <a:pt x="236" y="0"/>
                  </a:lnTo>
                  <a:lnTo>
                    <a:pt x="236" y="0"/>
                  </a:lnTo>
                  <a:lnTo>
                    <a:pt x="237" y="0"/>
                  </a:lnTo>
                  <a:lnTo>
                    <a:pt x="237" y="0"/>
                  </a:lnTo>
                  <a:lnTo>
                    <a:pt x="237" y="0"/>
                  </a:lnTo>
                  <a:lnTo>
                    <a:pt x="237" y="0"/>
                  </a:lnTo>
                  <a:lnTo>
                    <a:pt x="237" y="0"/>
                  </a:lnTo>
                  <a:lnTo>
                    <a:pt x="237" y="0"/>
                  </a:lnTo>
                  <a:lnTo>
                    <a:pt x="237" y="0"/>
                  </a:lnTo>
                  <a:lnTo>
                    <a:pt x="237" y="0"/>
                  </a:lnTo>
                  <a:lnTo>
                    <a:pt x="237" y="0"/>
                  </a:lnTo>
                  <a:lnTo>
                    <a:pt x="237" y="0"/>
                  </a:lnTo>
                  <a:lnTo>
                    <a:pt x="237" y="0"/>
                  </a:lnTo>
                  <a:lnTo>
                    <a:pt x="237" y="0"/>
                  </a:lnTo>
                  <a:lnTo>
                    <a:pt x="237" y="0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39" y="0"/>
                  </a:lnTo>
                  <a:lnTo>
                    <a:pt x="239" y="0"/>
                  </a:lnTo>
                  <a:lnTo>
                    <a:pt x="239" y="0"/>
                  </a:lnTo>
                  <a:lnTo>
                    <a:pt x="239" y="0"/>
                  </a:lnTo>
                  <a:lnTo>
                    <a:pt x="239" y="0"/>
                  </a:lnTo>
                  <a:lnTo>
                    <a:pt x="239" y="0"/>
                  </a:lnTo>
                  <a:lnTo>
                    <a:pt x="239" y="0"/>
                  </a:lnTo>
                  <a:lnTo>
                    <a:pt x="239" y="0"/>
                  </a:lnTo>
                  <a:lnTo>
                    <a:pt x="239" y="0"/>
                  </a:lnTo>
                  <a:lnTo>
                    <a:pt x="239" y="0"/>
                  </a:lnTo>
                  <a:lnTo>
                    <a:pt x="239" y="0"/>
                  </a:lnTo>
                  <a:lnTo>
                    <a:pt x="239" y="0"/>
                  </a:lnTo>
                  <a:lnTo>
                    <a:pt x="239" y="0"/>
                  </a:lnTo>
                  <a:lnTo>
                    <a:pt x="239" y="0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240" y="1"/>
                  </a:lnTo>
                  <a:lnTo>
                    <a:pt x="240" y="0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5" y="1"/>
                  </a:lnTo>
                  <a:lnTo>
                    <a:pt x="255" y="1"/>
                  </a:lnTo>
                  <a:lnTo>
                    <a:pt x="255" y="1"/>
                  </a:lnTo>
                  <a:lnTo>
                    <a:pt x="255" y="1"/>
                  </a:lnTo>
                  <a:lnTo>
                    <a:pt x="255" y="1"/>
                  </a:lnTo>
                  <a:lnTo>
                    <a:pt x="255" y="1"/>
                  </a:lnTo>
                  <a:lnTo>
                    <a:pt x="255" y="1"/>
                  </a:lnTo>
                  <a:lnTo>
                    <a:pt x="255" y="1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auto">
            <a:xfrm>
              <a:off x="1088" y="892"/>
              <a:ext cx="2228" cy="408"/>
            </a:xfrm>
            <a:custGeom>
              <a:avLst/>
              <a:gdLst>
                <a:gd name="T0" fmla="*/ 4 w 255"/>
                <a:gd name="T1" fmla="*/ 44 h 44"/>
                <a:gd name="T2" fmla="*/ 8 w 255"/>
                <a:gd name="T3" fmla="*/ 44 h 44"/>
                <a:gd name="T4" fmla="*/ 12 w 255"/>
                <a:gd name="T5" fmla="*/ 43 h 44"/>
                <a:gd name="T6" fmla="*/ 16 w 255"/>
                <a:gd name="T7" fmla="*/ 42 h 44"/>
                <a:gd name="T8" fmla="*/ 20 w 255"/>
                <a:gd name="T9" fmla="*/ 42 h 44"/>
                <a:gd name="T10" fmla="*/ 24 w 255"/>
                <a:gd name="T11" fmla="*/ 41 h 44"/>
                <a:gd name="T12" fmla="*/ 28 w 255"/>
                <a:gd name="T13" fmla="*/ 40 h 44"/>
                <a:gd name="T14" fmla="*/ 32 w 255"/>
                <a:gd name="T15" fmla="*/ 38 h 44"/>
                <a:gd name="T16" fmla="*/ 36 w 255"/>
                <a:gd name="T17" fmla="*/ 38 h 44"/>
                <a:gd name="T18" fmla="*/ 40 w 255"/>
                <a:gd name="T19" fmla="*/ 38 h 44"/>
                <a:gd name="T20" fmla="*/ 44 w 255"/>
                <a:gd name="T21" fmla="*/ 38 h 44"/>
                <a:gd name="T22" fmla="*/ 48 w 255"/>
                <a:gd name="T23" fmla="*/ 36 h 44"/>
                <a:gd name="T24" fmla="*/ 52 w 255"/>
                <a:gd name="T25" fmla="*/ 35 h 44"/>
                <a:gd name="T26" fmla="*/ 56 w 255"/>
                <a:gd name="T27" fmla="*/ 34 h 44"/>
                <a:gd name="T28" fmla="*/ 60 w 255"/>
                <a:gd name="T29" fmla="*/ 33 h 44"/>
                <a:gd name="T30" fmla="*/ 64 w 255"/>
                <a:gd name="T31" fmla="*/ 32 h 44"/>
                <a:gd name="T32" fmla="*/ 68 w 255"/>
                <a:gd name="T33" fmla="*/ 31 h 44"/>
                <a:gd name="T34" fmla="*/ 72 w 255"/>
                <a:gd name="T35" fmla="*/ 30 h 44"/>
                <a:gd name="T36" fmla="*/ 76 w 255"/>
                <a:gd name="T37" fmla="*/ 29 h 44"/>
                <a:gd name="T38" fmla="*/ 80 w 255"/>
                <a:gd name="T39" fmla="*/ 28 h 44"/>
                <a:gd name="T40" fmla="*/ 84 w 255"/>
                <a:gd name="T41" fmla="*/ 28 h 44"/>
                <a:gd name="T42" fmla="*/ 88 w 255"/>
                <a:gd name="T43" fmla="*/ 26 h 44"/>
                <a:gd name="T44" fmla="*/ 92 w 255"/>
                <a:gd name="T45" fmla="*/ 26 h 44"/>
                <a:gd name="T46" fmla="*/ 96 w 255"/>
                <a:gd name="T47" fmla="*/ 25 h 44"/>
                <a:gd name="T48" fmla="*/ 100 w 255"/>
                <a:gd name="T49" fmla="*/ 25 h 44"/>
                <a:gd name="T50" fmla="*/ 104 w 255"/>
                <a:gd name="T51" fmla="*/ 23 h 44"/>
                <a:gd name="T52" fmla="*/ 108 w 255"/>
                <a:gd name="T53" fmla="*/ 22 h 44"/>
                <a:gd name="T54" fmla="*/ 112 w 255"/>
                <a:gd name="T55" fmla="*/ 20 h 44"/>
                <a:gd name="T56" fmla="*/ 116 w 255"/>
                <a:gd name="T57" fmla="*/ 19 h 44"/>
                <a:gd name="T58" fmla="*/ 120 w 255"/>
                <a:gd name="T59" fmla="*/ 18 h 44"/>
                <a:gd name="T60" fmla="*/ 124 w 255"/>
                <a:gd name="T61" fmla="*/ 17 h 44"/>
                <a:gd name="T62" fmla="*/ 128 w 255"/>
                <a:gd name="T63" fmla="*/ 15 h 44"/>
                <a:gd name="T64" fmla="*/ 132 w 255"/>
                <a:gd name="T65" fmla="*/ 12 h 44"/>
                <a:gd name="T66" fmla="*/ 136 w 255"/>
                <a:gd name="T67" fmla="*/ 8 h 44"/>
                <a:gd name="T68" fmla="*/ 140 w 255"/>
                <a:gd name="T69" fmla="*/ 7 h 44"/>
                <a:gd name="T70" fmla="*/ 144 w 255"/>
                <a:gd name="T71" fmla="*/ 6 h 44"/>
                <a:gd name="T72" fmla="*/ 148 w 255"/>
                <a:gd name="T73" fmla="*/ 6 h 44"/>
                <a:gd name="T74" fmla="*/ 152 w 255"/>
                <a:gd name="T75" fmla="*/ 5 h 44"/>
                <a:gd name="T76" fmla="*/ 156 w 255"/>
                <a:gd name="T77" fmla="*/ 5 h 44"/>
                <a:gd name="T78" fmla="*/ 160 w 255"/>
                <a:gd name="T79" fmla="*/ 7 h 44"/>
                <a:gd name="T80" fmla="*/ 164 w 255"/>
                <a:gd name="T81" fmla="*/ 6 h 44"/>
                <a:gd name="T82" fmla="*/ 168 w 255"/>
                <a:gd name="T83" fmla="*/ 6 h 44"/>
                <a:gd name="T84" fmla="*/ 172 w 255"/>
                <a:gd name="T85" fmla="*/ 6 h 44"/>
                <a:gd name="T86" fmla="*/ 176 w 255"/>
                <a:gd name="T87" fmla="*/ 6 h 44"/>
                <a:gd name="T88" fmla="*/ 180 w 255"/>
                <a:gd name="T89" fmla="*/ 5 h 44"/>
                <a:gd name="T90" fmla="*/ 184 w 255"/>
                <a:gd name="T91" fmla="*/ 3 h 44"/>
                <a:gd name="T92" fmla="*/ 188 w 255"/>
                <a:gd name="T93" fmla="*/ 2 h 44"/>
                <a:gd name="T94" fmla="*/ 192 w 255"/>
                <a:gd name="T95" fmla="*/ 2 h 44"/>
                <a:gd name="T96" fmla="*/ 196 w 255"/>
                <a:gd name="T97" fmla="*/ 2 h 44"/>
                <a:gd name="T98" fmla="*/ 200 w 255"/>
                <a:gd name="T99" fmla="*/ 2 h 44"/>
                <a:gd name="T100" fmla="*/ 204 w 255"/>
                <a:gd name="T101" fmla="*/ 1 h 44"/>
                <a:gd name="T102" fmla="*/ 208 w 255"/>
                <a:gd name="T103" fmla="*/ 1 h 44"/>
                <a:gd name="T104" fmla="*/ 212 w 255"/>
                <a:gd name="T105" fmla="*/ 1 h 44"/>
                <a:gd name="T106" fmla="*/ 216 w 255"/>
                <a:gd name="T107" fmla="*/ 1 h 44"/>
                <a:gd name="T108" fmla="*/ 220 w 255"/>
                <a:gd name="T109" fmla="*/ 1 h 44"/>
                <a:gd name="T110" fmla="*/ 224 w 255"/>
                <a:gd name="T111" fmla="*/ 1 h 44"/>
                <a:gd name="T112" fmla="*/ 228 w 255"/>
                <a:gd name="T113" fmla="*/ 1 h 44"/>
                <a:gd name="T114" fmla="*/ 232 w 255"/>
                <a:gd name="T115" fmla="*/ 1 h 44"/>
                <a:gd name="T116" fmla="*/ 236 w 255"/>
                <a:gd name="T117" fmla="*/ 1 h 44"/>
                <a:gd name="T118" fmla="*/ 240 w 255"/>
                <a:gd name="T119" fmla="*/ 1 h 44"/>
                <a:gd name="T120" fmla="*/ 244 w 255"/>
                <a:gd name="T121" fmla="*/ 1 h 44"/>
                <a:gd name="T122" fmla="*/ 248 w 255"/>
                <a:gd name="T123" fmla="*/ 1 h 44"/>
                <a:gd name="T124" fmla="*/ 252 w 255"/>
                <a:gd name="T125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5" h="44">
                  <a:moveTo>
                    <a:pt x="0" y="43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3" y="43"/>
                  </a:lnTo>
                  <a:lnTo>
                    <a:pt x="3" y="43"/>
                  </a:lnTo>
                  <a:lnTo>
                    <a:pt x="3" y="43"/>
                  </a:lnTo>
                  <a:lnTo>
                    <a:pt x="3" y="43"/>
                  </a:lnTo>
                  <a:lnTo>
                    <a:pt x="3" y="43"/>
                  </a:lnTo>
                  <a:lnTo>
                    <a:pt x="3" y="43"/>
                  </a:lnTo>
                  <a:lnTo>
                    <a:pt x="3" y="43"/>
                  </a:lnTo>
                  <a:lnTo>
                    <a:pt x="3" y="43"/>
                  </a:lnTo>
                  <a:lnTo>
                    <a:pt x="3" y="43"/>
                  </a:lnTo>
                  <a:lnTo>
                    <a:pt x="3" y="43"/>
                  </a:lnTo>
                  <a:lnTo>
                    <a:pt x="3" y="43"/>
                  </a:lnTo>
                  <a:lnTo>
                    <a:pt x="3" y="43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4" y="43"/>
                  </a:lnTo>
                  <a:lnTo>
                    <a:pt x="4" y="43"/>
                  </a:lnTo>
                  <a:lnTo>
                    <a:pt x="4" y="43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3"/>
                  </a:lnTo>
                  <a:lnTo>
                    <a:pt x="4" y="43"/>
                  </a:lnTo>
                  <a:lnTo>
                    <a:pt x="4" y="43"/>
                  </a:lnTo>
                  <a:lnTo>
                    <a:pt x="4" y="43"/>
                  </a:lnTo>
                  <a:lnTo>
                    <a:pt x="4" y="43"/>
                  </a:lnTo>
                  <a:lnTo>
                    <a:pt x="5" y="43"/>
                  </a:lnTo>
                  <a:lnTo>
                    <a:pt x="5" y="43"/>
                  </a:lnTo>
                  <a:lnTo>
                    <a:pt x="5" y="43"/>
                  </a:lnTo>
                  <a:lnTo>
                    <a:pt x="5" y="43"/>
                  </a:lnTo>
                  <a:lnTo>
                    <a:pt x="5" y="43"/>
                  </a:lnTo>
                  <a:lnTo>
                    <a:pt x="5" y="43"/>
                  </a:lnTo>
                  <a:lnTo>
                    <a:pt x="5" y="43"/>
                  </a:lnTo>
                  <a:lnTo>
                    <a:pt x="5" y="43"/>
                  </a:lnTo>
                  <a:lnTo>
                    <a:pt x="5" y="43"/>
                  </a:lnTo>
                  <a:lnTo>
                    <a:pt x="5" y="43"/>
                  </a:lnTo>
                  <a:lnTo>
                    <a:pt x="5" y="43"/>
                  </a:lnTo>
                  <a:lnTo>
                    <a:pt x="5" y="43"/>
                  </a:lnTo>
                  <a:lnTo>
                    <a:pt x="5" y="44"/>
                  </a:lnTo>
                  <a:lnTo>
                    <a:pt x="5" y="44"/>
                  </a:lnTo>
                  <a:lnTo>
                    <a:pt x="6" y="43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6" y="43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6" y="43"/>
                  </a:lnTo>
                  <a:lnTo>
                    <a:pt x="6" y="43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6" y="43"/>
                  </a:lnTo>
                  <a:lnTo>
                    <a:pt x="6" y="43"/>
                  </a:lnTo>
                  <a:lnTo>
                    <a:pt x="7" y="43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7" y="43"/>
                  </a:lnTo>
                  <a:lnTo>
                    <a:pt x="7" y="43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3"/>
                  </a:lnTo>
                  <a:lnTo>
                    <a:pt x="10" y="44"/>
                  </a:lnTo>
                  <a:lnTo>
                    <a:pt x="10" y="43"/>
                  </a:lnTo>
                  <a:lnTo>
                    <a:pt x="10" y="43"/>
                  </a:lnTo>
                  <a:lnTo>
                    <a:pt x="10" y="43"/>
                  </a:lnTo>
                  <a:lnTo>
                    <a:pt x="10" y="43"/>
                  </a:lnTo>
                  <a:lnTo>
                    <a:pt x="10" y="43"/>
                  </a:lnTo>
                  <a:lnTo>
                    <a:pt x="10" y="43"/>
                  </a:lnTo>
                  <a:lnTo>
                    <a:pt x="10" y="43"/>
                  </a:lnTo>
                  <a:lnTo>
                    <a:pt x="10" y="43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3" y="43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13" y="42"/>
                  </a:lnTo>
                  <a:lnTo>
                    <a:pt x="13" y="42"/>
                  </a:lnTo>
                  <a:lnTo>
                    <a:pt x="13" y="42"/>
                  </a:lnTo>
                  <a:lnTo>
                    <a:pt x="13" y="42"/>
                  </a:lnTo>
                  <a:lnTo>
                    <a:pt x="13" y="42"/>
                  </a:lnTo>
                  <a:lnTo>
                    <a:pt x="13" y="42"/>
                  </a:lnTo>
                  <a:lnTo>
                    <a:pt x="13" y="42"/>
                  </a:lnTo>
                  <a:lnTo>
                    <a:pt x="13" y="42"/>
                  </a:lnTo>
                  <a:lnTo>
                    <a:pt x="13" y="42"/>
                  </a:lnTo>
                  <a:lnTo>
                    <a:pt x="13" y="42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5" y="42"/>
                  </a:lnTo>
                  <a:lnTo>
                    <a:pt x="15" y="42"/>
                  </a:lnTo>
                  <a:lnTo>
                    <a:pt x="15" y="42"/>
                  </a:lnTo>
                  <a:lnTo>
                    <a:pt x="15" y="42"/>
                  </a:lnTo>
                  <a:lnTo>
                    <a:pt x="15" y="42"/>
                  </a:lnTo>
                  <a:lnTo>
                    <a:pt x="15" y="42"/>
                  </a:lnTo>
                  <a:lnTo>
                    <a:pt x="15" y="42"/>
                  </a:lnTo>
                  <a:lnTo>
                    <a:pt x="15" y="42"/>
                  </a:lnTo>
                  <a:lnTo>
                    <a:pt x="15" y="42"/>
                  </a:lnTo>
                  <a:lnTo>
                    <a:pt x="15" y="42"/>
                  </a:lnTo>
                  <a:lnTo>
                    <a:pt x="15" y="42"/>
                  </a:lnTo>
                  <a:lnTo>
                    <a:pt x="15" y="42"/>
                  </a:lnTo>
                  <a:lnTo>
                    <a:pt x="15" y="42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7" y="42"/>
                  </a:lnTo>
                  <a:lnTo>
                    <a:pt x="17" y="42"/>
                  </a:lnTo>
                  <a:lnTo>
                    <a:pt x="17" y="42"/>
                  </a:lnTo>
                  <a:lnTo>
                    <a:pt x="17" y="42"/>
                  </a:lnTo>
                  <a:lnTo>
                    <a:pt x="17" y="42"/>
                  </a:lnTo>
                  <a:lnTo>
                    <a:pt x="17" y="42"/>
                  </a:lnTo>
                  <a:lnTo>
                    <a:pt x="17" y="42"/>
                  </a:lnTo>
                  <a:lnTo>
                    <a:pt x="17" y="42"/>
                  </a:lnTo>
                  <a:lnTo>
                    <a:pt x="17" y="42"/>
                  </a:lnTo>
                  <a:lnTo>
                    <a:pt x="17" y="42"/>
                  </a:lnTo>
                  <a:lnTo>
                    <a:pt x="17" y="42"/>
                  </a:lnTo>
                  <a:lnTo>
                    <a:pt x="17" y="42"/>
                  </a:lnTo>
                  <a:lnTo>
                    <a:pt x="17" y="42"/>
                  </a:lnTo>
                  <a:lnTo>
                    <a:pt x="17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9" y="42"/>
                  </a:lnTo>
                  <a:lnTo>
                    <a:pt x="19" y="42"/>
                  </a:lnTo>
                  <a:lnTo>
                    <a:pt x="19" y="42"/>
                  </a:lnTo>
                  <a:lnTo>
                    <a:pt x="19" y="42"/>
                  </a:lnTo>
                  <a:lnTo>
                    <a:pt x="19" y="42"/>
                  </a:lnTo>
                  <a:lnTo>
                    <a:pt x="19" y="42"/>
                  </a:lnTo>
                  <a:lnTo>
                    <a:pt x="19" y="42"/>
                  </a:lnTo>
                  <a:lnTo>
                    <a:pt x="19" y="42"/>
                  </a:lnTo>
                  <a:lnTo>
                    <a:pt x="19" y="42"/>
                  </a:lnTo>
                  <a:lnTo>
                    <a:pt x="19" y="42"/>
                  </a:lnTo>
                  <a:lnTo>
                    <a:pt x="19" y="42"/>
                  </a:lnTo>
                  <a:lnTo>
                    <a:pt x="19" y="42"/>
                  </a:lnTo>
                  <a:lnTo>
                    <a:pt x="19" y="42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21" y="41"/>
                  </a:lnTo>
                  <a:lnTo>
                    <a:pt x="21" y="41"/>
                  </a:lnTo>
                  <a:lnTo>
                    <a:pt x="21" y="41"/>
                  </a:lnTo>
                  <a:lnTo>
                    <a:pt x="21" y="41"/>
                  </a:lnTo>
                  <a:lnTo>
                    <a:pt x="21" y="41"/>
                  </a:lnTo>
                  <a:lnTo>
                    <a:pt x="21" y="41"/>
                  </a:lnTo>
                  <a:lnTo>
                    <a:pt x="21" y="41"/>
                  </a:lnTo>
                  <a:lnTo>
                    <a:pt x="21" y="41"/>
                  </a:lnTo>
                  <a:lnTo>
                    <a:pt x="21" y="41"/>
                  </a:lnTo>
                  <a:lnTo>
                    <a:pt x="21" y="41"/>
                  </a:lnTo>
                  <a:lnTo>
                    <a:pt x="22" y="41"/>
                  </a:lnTo>
                  <a:lnTo>
                    <a:pt x="22" y="41"/>
                  </a:lnTo>
                  <a:lnTo>
                    <a:pt x="22" y="41"/>
                  </a:lnTo>
                  <a:lnTo>
                    <a:pt x="22" y="41"/>
                  </a:lnTo>
                  <a:lnTo>
                    <a:pt x="22" y="41"/>
                  </a:lnTo>
                  <a:lnTo>
                    <a:pt x="22" y="41"/>
                  </a:lnTo>
                  <a:lnTo>
                    <a:pt x="22" y="41"/>
                  </a:lnTo>
                  <a:lnTo>
                    <a:pt x="22" y="41"/>
                  </a:lnTo>
                  <a:lnTo>
                    <a:pt x="22" y="41"/>
                  </a:lnTo>
                  <a:lnTo>
                    <a:pt x="22" y="41"/>
                  </a:lnTo>
                  <a:lnTo>
                    <a:pt x="22" y="41"/>
                  </a:lnTo>
                  <a:lnTo>
                    <a:pt x="22" y="41"/>
                  </a:lnTo>
                  <a:lnTo>
                    <a:pt x="22" y="41"/>
                  </a:lnTo>
                  <a:lnTo>
                    <a:pt x="22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6" y="40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30" y="39"/>
                  </a:lnTo>
                  <a:lnTo>
                    <a:pt x="30" y="39"/>
                  </a:lnTo>
                  <a:lnTo>
                    <a:pt x="30" y="39"/>
                  </a:lnTo>
                  <a:lnTo>
                    <a:pt x="30" y="39"/>
                  </a:lnTo>
                  <a:lnTo>
                    <a:pt x="30" y="39"/>
                  </a:lnTo>
                  <a:lnTo>
                    <a:pt x="30" y="39"/>
                  </a:lnTo>
                  <a:lnTo>
                    <a:pt x="30" y="39"/>
                  </a:lnTo>
                  <a:lnTo>
                    <a:pt x="30" y="39"/>
                  </a:lnTo>
                  <a:lnTo>
                    <a:pt x="30" y="39"/>
                  </a:lnTo>
                  <a:lnTo>
                    <a:pt x="30" y="39"/>
                  </a:lnTo>
                  <a:lnTo>
                    <a:pt x="31" y="39"/>
                  </a:lnTo>
                  <a:lnTo>
                    <a:pt x="31" y="39"/>
                  </a:lnTo>
                  <a:lnTo>
                    <a:pt x="31" y="39"/>
                  </a:lnTo>
                  <a:lnTo>
                    <a:pt x="31" y="39"/>
                  </a:lnTo>
                  <a:lnTo>
                    <a:pt x="31" y="39"/>
                  </a:lnTo>
                  <a:lnTo>
                    <a:pt x="31" y="39"/>
                  </a:lnTo>
                  <a:lnTo>
                    <a:pt x="31" y="39"/>
                  </a:lnTo>
                  <a:lnTo>
                    <a:pt x="31" y="39"/>
                  </a:lnTo>
                  <a:lnTo>
                    <a:pt x="31" y="39"/>
                  </a:lnTo>
                  <a:lnTo>
                    <a:pt x="31" y="39"/>
                  </a:lnTo>
                  <a:lnTo>
                    <a:pt x="31" y="39"/>
                  </a:lnTo>
                  <a:lnTo>
                    <a:pt x="31" y="39"/>
                  </a:lnTo>
                  <a:lnTo>
                    <a:pt x="31" y="38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5" y="38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9" y="38"/>
                  </a:lnTo>
                  <a:lnTo>
                    <a:pt x="39" y="38"/>
                  </a:lnTo>
                  <a:lnTo>
                    <a:pt x="39" y="38"/>
                  </a:lnTo>
                  <a:lnTo>
                    <a:pt x="39" y="38"/>
                  </a:lnTo>
                  <a:lnTo>
                    <a:pt x="39" y="38"/>
                  </a:lnTo>
                  <a:lnTo>
                    <a:pt x="39" y="38"/>
                  </a:lnTo>
                  <a:lnTo>
                    <a:pt x="39" y="38"/>
                  </a:lnTo>
                  <a:lnTo>
                    <a:pt x="39" y="38"/>
                  </a:lnTo>
                  <a:lnTo>
                    <a:pt x="39" y="38"/>
                  </a:lnTo>
                  <a:lnTo>
                    <a:pt x="39" y="38"/>
                  </a:lnTo>
                  <a:lnTo>
                    <a:pt x="39" y="38"/>
                  </a:lnTo>
                  <a:lnTo>
                    <a:pt x="39" y="38"/>
                  </a:lnTo>
                  <a:lnTo>
                    <a:pt x="39" y="38"/>
                  </a:lnTo>
                  <a:lnTo>
                    <a:pt x="39" y="38"/>
                  </a:lnTo>
                  <a:lnTo>
                    <a:pt x="40" y="38"/>
                  </a:lnTo>
                  <a:lnTo>
                    <a:pt x="40" y="38"/>
                  </a:lnTo>
                  <a:lnTo>
                    <a:pt x="40" y="38"/>
                  </a:lnTo>
                  <a:lnTo>
                    <a:pt x="40" y="38"/>
                  </a:lnTo>
                  <a:lnTo>
                    <a:pt x="40" y="38"/>
                  </a:lnTo>
                  <a:lnTo>
                    <a:pt x="40" y="38"/>
                  </a:lnTo>
                  <a:lnTo>
                    <a:pt x="40" y="38"/>
                  </a:lnTo>
                  <a:lnTo>
                    <a:pt x="40" y="38"/>
                  </a:lnTo>
                  <a:lnTo>
                    <a:pt x="40" y="38"/>
                  </a:lnTo>
                  <a:lnTo>
                    <a:pt x="40" y="38"/>
                  </a:lnTo>
                  <a:lnTo>
                    <a:pt x="40" y="38"/>
                  </a:lnTo>
                  <a:lnTo>
                    <a:pt x="40" y="38"/>
                  </a:lnTo>
                  <a:lnTo>
                    <a:pt x="40" y="38"/>
                  </a:lnTo>
                  <a:lnTo>
                    <a:pt x="41" y="38"/>
                  </a:lnTo>
                  <a:lnTo>
                    <a:pt x="41" y="38"/>
                  </a:lnTo>
                  <a:lnTo>
                    <a:pt x="41" y="38"/>
                  </a:lnTo>
                  <a:lnTo>
                    <a:pt x="41" y="38"/>
                  </a:lnTo>
                  <a:lnTo>
                    <a:pt x="41" y="38"/>
                  </a:lnTo>
                  <a:lnTo>
                    <a:pt x="41" y="38"/>
                  </a:lnTo>
                  <a:lnTo>
                    <a:pt x="41" y="38"/>
                  </a:lnTo>
                  <a:lnTo>
                    <a:pt x="41" y="38"/>
                  </a:lnTo>
                  <a:lnTo>
                    <a:pt x="41" y="38"/>
                  </a:lnTo>
                  <a:lnTo>
                    <a:pt x="41" y="38"/>
                  </a:lnTo>
                  <a:lnTo>
                    <a:pt x="41" y="38"/>
                  </a:lnTo>
                  <a:lnTo>
                    <a:pt x="41" y="38"/>
                  </a:lnTo>
                  <a:lnTo>
                    <a:pt x="41" y="38"/>
                  </a:lnTo>
                  <a:lnTo>
                    <a:pt x="42" y="38"/>
                  </a:lnTo>
                  <a:lnTo>
                    <a:pt x="42" y="38"/>
                  </a:lnTo>
                  <a:lnTo>
                    <a:pt x="42" y="38"/>
                  </a:lnTo>
                  <a:lnTo>
                    <a:pt x="42" y="38"/>
                  </a:lnTo>
                  <a:lnTo>
                    <a:pt x="42" y="38"/>
                  </a:lnTo>
                  <a:lnTo>
                    <a:pt x="42" y="38"/>
                  </a:lnTo>
                  <a:lnTo>
                    <a:pt x="42" y="38"/>
                  </a:lnTo>
                  <a:lnTo>
                    <a:pt x="42" y="38"/>
                  </a:lnTo>
                  <a:lnTo>
                    <a:pt x="42" y="38"/>
                  </a:lnTo>
                  <a:lnTo>
                    <a:pt x="42" y="38"/>
                  </a:lnTo>
                  <a:lnTo>
                    <a:pt x="42" y="38"/>
                  </a:lnTo>
                  <a:lnTo>
                    <a:pt x="42" y="38"/>
                  </a:lnTo>
                  <a:lnTo>
                    <a:pt x="42" y="38"/>
                  </a:lnTo>
                  <a:lnTo>
                    <a:pt x="43" y="38"/>
                  </a:lnTo>
                  <a:lnTo>
                    <a:pt x="43" y="38"/>
                  </a:lnTo>
                  <a:lnTo>
                    <a:pt x="43" y="38"/>
                  </a:lnTo>
                  <a:lnTo>
                    <a:pt x="43" y="38"/>
                  </a:lnTo>
                  <a:lnTo>
                    <a:pt x="43" y="38"/>
                  </a:lnTo>
                  <a:lnTo>
                    <a:pt x="43" y="38"/>
                  </a:lnTo>
                  <a:lnTo>
                    <a:pt x="43" y="38"/>
                  </a:lnTo>
                  <a:lnTo>
                    <a:pt x="43" y="38"/>
                  </a:lnTo>
                  <a:lnTo>
                    <a:pt x="43" y="38"/>
                  </a:lnTo>
                  <a:lnTo>
                    <a:pt x="43" y="38"/>
                  </a:lnTo>
                  <a:lnTo>
                    <a:pt x="43" y="38"/>
                  </a:lnTo>
                  <a:lnTo>
                    <a:pt x="43" y="38"/>
                  </a:lnTo>
                  <a:lnTo>
                    <a:pt x="43" y="38"/>
                  </a:lnTo>
                  <a:lnTo>
                    <a:pt x="43" y="38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4" y="37"/>
                  </a:lnTo>
                  <a:lnTo>
                    <a:pt x="44" y="37"/>
                  </a:lnTo>
                  <a:lnTo>
                    <a:pt x="44" y="37"/>
                  </a:lnTo>
                  <a:lnTo>
                    <a:pt x="44" y="37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9" y="36"/>
                  </a:lnTo>
                  <a:lnTo>
                    <a:pt x="49" y="36"/>
                  </a:lnTo>
                  <a:lnTo>
                    <a:pt x="49" y="36"/>
                  </a:lnTo>
                  <a:lnTo>
                    <a:pt x="49" y="36"/>
                  </a:lnTo>
                  <a:lnTo>
                    <a:pt x="49" y="36"/>
                  </a:lnTo>
                  <a:lnTo>
                    <a:pt x="49" y="36"/>
                  </a:lnTo>
                  <a:lnTo>
                    <a:pt x="49" y="36"/>
                  </a:lnTo>
                  <a:lnTo>
                    <a:pt x="49" y="36"/>
                  </a:lnTo>
                  <a:lnTo>
                    <a:pt x="49" y="36"/>
                  </a:lnTo>
                  <a:lnTo>
                    <a:pt x="49" y="36"/>
                  </a:lnTo>
                  <a:lnTo>
                    <a:pt x="49" y="36"/>
                  </a:lnTo>
                  <a:lnTo>
                    <a:pt x="49" y="35"/>
                  </a:lnTo>
                  <a:lnTo>
                    <a:pt x="49" y="35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1" y="35"/>
                  </a:lnTo>
                  <a:lnTo>
                    <a:pt x="52" y="35"/>
                  </a:lnTo>
                  <a:lnTo>
                    <a:pt x="52" y="35"/>
                  </a:lnTo>
                  <a:lnTo>
                    <a:pt x="52" y="35"/>
                  </a:lnTo>
                  <a:lnTo>
                    <a:pt x="52" y="35"/>
                  </a:lnTo>
                  <a:lnTo>
                    <a:pt x="52" y="35"/>
                  </a:lnTo>
                  <a:lnTo>
                    <a:pt x="52" y="35"/>
                  </a:lnTo>
                  <a:lnTo>
                    <a:pt x="52" y="35"/>
                  </a:lnTo>
                  <a:lnTo>
                    <a:pt x="52" y="35"/>
                  </a:lnTo>
                  <a:lnTo>
                    <a:pt x="52" y="35"/>
                  </a:lnTo>
                  <a:lnTo>
                    <a:pt x="52" y="35"/>
                  </a:lnTo>
                  <a:lnTo>
                    <a:pt x="52" y="34"/>
                  </a:lnTo>
                  <a:lnTo>
                    <a:pt x="52" y="34"/>
                  </a:lnTo>
                  <a:lnTo>
                    <a:pt x="52" y="34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6" y="34"/>
                  </a:lnTo>
                  <a:lnTo>
                    <a:pt x="56" y="34"/>
                  </a:lnTo>
                  <a:lnTo>
                    <a:pt x="56" y="34"/>
                  </a:lnTo>
                  <a:lnTo>
                    <a:pt x="56" y="34"/>
                  </a:lnTo>
                  <a:lnTo>
                    <a:pt x="56" y="34"/>
                  </a:lnTo>
                  <a:lnTo>
                    <a:pt x="56" y="34"/>
                  </a:lnTo>
                  <a:lnTo>
                    <a:pt x="56" y="34"/>
                  </a:lnTo>
                  <a:lnTo>
                    <a:pt x="56" y="34"/>
                  </a:lnTo>
                  <a:lnTo>
                    <a:pt x="56" y="34"/>
                  </a:lnTo>
                  <a:lnTo>
                    <a:pt x="56" y="34"/>
                  </a:lnTo>
                  <a:lnTo>
                    <a:pt x="56" y="34"/>
                  </a:lnTo>
                  <a:lnTo>
                    <a:pt x="56" y="34"/>
                  </a:lnTo>
                  <a:lnTo>
                    <a:pt x="56" y="34"/>
                  </a:lnTo>
                  <a:lnTo>
                    <a:pt x="56" y="34"/>
                  </a:lnTo>
                  <a:lnTo>
                    <a:pt x="57" y="34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58" y="33"/>
                  </a:lnTo>
                  <a:lnTo>
                    <a:pt x="58" y="33"/>
                  </a:lnTo>
                  <a:lnTo>
                    <a:pt x="58" y="33"/>
                  </a:lnTo>
                  <a:lnTo>
                    <a:pt x="58" y="33"/>
                  </a:lnTo>
                  <a:lnTo>
                    <a:pt x="58" y="33"/>
                  </a:lnTo>
                  <a:lnTo>
                    <a:pt x="58" y="33"/>
                  </a:lnTo>
                  <a:lnTo>
                    <a:pt x="58" y="33"/>
                  </a:lnTo>
                  <a:lnTo>
                    <a:pt x="58" y="33"/>
                  </a:lnTo>
                  <a:lnTo>
                    <a:pt x="58" y="33"/>
                  </a:lnTo>
                  <a:lnTo>
                    <a:pt x="58" y="33"/>
                  </a:lnTo>
                  <a:lnTo>
                    <a:pt x="58" y="33"/>
                  </a:lnTo>
                  <a:lnTo>
                    <a:pt x="58" y="33"/>
                  </a:lnTo>
                  <a:lnTo>
                    <a:pt x="58" y="33"/>
                  </a:lnTo>
                  <a:lnTo>
                    <a:pt x="59" y="33"/>
                  </a:lnTo>
                  <a:lnTo>
                    <a:pt x="59" y="33"/>
                  </a:lnTo>
                  <a:lnTo>
                    <a:pt x="59" y="33"/>
                  </a:lnTo>
                  <a:lnTo>
                    <a:pt x="59" y="33"/>
                  </a:lnTo>
                  <a:lnTo>
                    <a:pt x="59" y="33"/>
                  </a:lnTo>
                  <a:lnTo>
                    <a:pt x="59" y="33"/>
                  </a:lnTo>
                  <a:lnTo>
                    <a:pt x="59" y="33"/>
                  </a:lnTo>
                  <a:lnTo>
                    <a:pt x="59" y="33"/>
                  </a:lnTo>
                  <a:lnTo>
                    <a:pt x="59" y="33"/>
                  </a:lnTo>
                  <a:lnTo>
                    <a:pt x="59" y="33"/>
                  </a:lnTo>
                  <a:lnTo>
                    <a:pt x="59" y="33"/>
                  </a:lnTo>
                  <a:lnTo>
                    <a:pt x="59" y="33"/>
                  </a:lnTo>
                  <a:lnTo>
                    <a:pt x="59" y="33"/>
                  </a:lnTo>
                  <a:lnTo>
                    <a:pt x="60" y="33"/>
                  </a:lnTo>
                  <a:lnTo>
                    <a:pt x="60" y="33"/>
                  </a:lnTo>
                  <a:lnTo>
                    <a:pt x="60" y="33"/>
                  </a:lnTo>
                  <a:lnTo>
                    <a:pt x="60" y="33"/>
                  </a:lnTo>
                  <a:lnTo>
                    <a:pt x="60" y="33"/>
                  </a:lnTo>
                  <a:lnTo>
                    <a:pt x="60" y="33"/>
                  </a:lnTo>
                  <a:lnTo>
                    <a:pt x="60" y="33"/>
                  </a:lnTo>
                  <a:lnTo>
                    <a:pt x="60" y="33"/>
                  </a:lnTo>
                  <a:lnTo>
                    <a:pt x="60" y="33"/>
                  </a:lnTo>
                  <a:lnTo>
                    <a:pt x="60" y="33"/>
                  </a:lnTo>
                  <a:lnTo>
                    <a:pt x="60" y="33"/>
                  </a:lnTo>
                  <a:lnTo>
                    <a:pt x="60" y="33"/>
                  </a:lnTo>
                  <a:lnTo>
                    <a:pt x="60" y="33"/>
                  </a:lnTo>
                  <a:lnTo>
                    <a:pt x="60" y="33"/>
                  </a:lnTo>
                  <a:lnTo>
                    <a:pt x="61" y="33"/>
                  </a:lnTo>
                  <a:lnTo>
                    <a:pt x="61" y="33"/>
                  </a:lnTo>
                  <a:lnTo>
                    <a:pt x="61" y="33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5" y="32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66" y="31"/>
                  </a:lnTo>
                  <a:lnTo>
                    <a:pt x="66" y="31"/>
                  </a:lnTo>
                  <a:lnTo>
                    <a:pt x="66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8" y="31"/>
                  </a:lnTo>
                  <a:lnTo>
                    <a:pt x="68" y="31"/>
                  </a:lnTo>
                  <a:lnTo>
                    <a:pt x="68" y="31"/>
                  </a:lnTo>
                  <a:lnTo>
                    <a:pt x="68" y="31"/>
                  </a:lnTo>
                  <a:lnTo>
                    <a:pt x="68" y="31"/>
                  </a:lnTo>
                  <a:lnTo>
                    <a:pt x="68" y="31"/>
                  </a:lnTo>
                  <a:lnTo>
                    <a:pt x="68" y="31"/>
                  </a:lnTo>
                  <a:lnTo>
                    <a:pt x="68" y="31"/>
                  </a:lnTo>
                  <a:lnTo>
                    <a:pt x="68" y="31"/>
                  </a:lnTo>
                  <a:lnTo>
                    <a:pt x="68" y="31"/>
                  </a:lnTo>
                  <a:lnTo>
                    <a:pt x="68" y="31"/>
                  </a:lnTo>
                  <a:lnTo>
                    <a:pt x="68" y="31"/>
                  </a:lnTo>
                  <a:lnTo>
                    <a:pt x="68" y="31"/>
                  </a:lnTo>
                  <a:lnTo>
                    <a:pt x="68" y="31"/>
                  </a:lnTo>
                  <a:lnTo>
                    <a:pt x="69" y="31"/>
                  </a:lnTo>
                  <a:lnTo>
                    <a:pt x="69" y="31"/>
                  </a:lnTo>
                  <a:lnTo>
                    <a:pt x="69" y="31"/>
                  </a:lnTo>
                  <a:lnTo>
                    <a:pt x="69" y="31"/>
                  </a:lnTo>
                  <a:lnTo>
                    <a:pt x="69" y="31"/>
                  </a:lnTo>
                  <a:lnTo>
                    <a:pt x="69" y="31"/>
                  </a:lnTo>
                  <a:lnTo>
                    <a:pt x="69" y="31"/>
                  </a:lnTo>
                  <a:lnTo>
                    <a:pt x="69" y="31"/>
                  </a:lnTo>
                  <a:lnTo>
                    <a:pt x="69" y="31"/>
                  </a:lnTo>
                  <a:lnTo>
                    <a:pt x="69" y="31"/>
                  </a:lnTo>
                  <a:lnTo>
                    <a:pt x="69" y="31"/>
                  </a:lnTo>
                  <a:lnTo>
                    <a:pt x="69" y="31"/>
                  </a:lnTo>
                  <a:lnTo>
                    <a:pt x="69" y="31"/>
                  </a:lnTo>
                  <a:lnTo>
                    <a:pt x="70" y="31"/>
                  </a:lnTo>
                  <a:lnTo>
                    <a:pt x="70" y="31"/>
                  </a:lnTo>
                  <a:lnTo>
                    <a:pt x="70" y="31"/>
                  </a:lnTo>
                  <a:lnTo>
                    <a:pt x="70" y="31"/>
                  </a:lnTo>
                  <a:lnTo>
                    <a:pt x="70" y="31"/>
                  </a:lnTo>
                  <a:lnTo>
                    <a:pt x="70" y="31"/>
                  </a:lnTo>
                  <a:lnTo>
                    <a:pt x="70" y="31"/>
                  </a:lnTo>
                  <a:lnTo>
                    <a:pt x="70" y="31"/>
                  </a:lnTo>
                  <a:lnTo>
                    <a:pt x="70" y="31"/>
                  </a:lnTo>
                  <a:lnTo>
                    <a:pt x="70" y="31"/>
                  </a:lnTo>
                  <a:lnTo>
                    <a:pt x="70" y="31"/>
                  </a:lnTo>
                  <a:lnTo>
                    <a:pt x="70" y="31"/>
                  </a:lnTo>
                  <a:lnTo>
                    <a:pt x="70" y="31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73" y="30"/>
                  </a:lnTo>
                  <a:lnTo>
                    <a:pt x="73" y="30"/>
                  </a:lnTo>
                  <a:lnTo>
                    <a:pt x="73" y="30"/>
                  </a:lnTo>
                  <a:lnTo>
                    <a:pt x="73" y="30"/>
                  </a:lnTo>
                  <a:lnTo>
                    <a:pt x="73" y="30"/>
                  </a:lnTo>
                  <a:lnTo>
                    <a:pt x="73" y="30"/>
                  </a:lnTo>
                  <a:lnTo>
                    <a:pt x="73" y="30"/>
                  </a:lnTo>
                  <a:lnTo>
                    <a:pt x="73" y="30"/>
                  </a:lnTo>
                  <a:lnTo>
                    <a:pt x="73" y="30"/>
                  </a:lnTo>
                  <a:lnTo>
                    <a:pt x="73" y="30"/>
                  </a:lnTo>
                  <a:lnTo>
                    <a:pt x="73" y="30"/>
                  </a:lnTo>
                  <a:lnTo>
                    <a:pt x="73" y="30"/>
                  </a:lnTo>
                  <a:lnTo>
                    <a:pt x="73" y="30"/>
                  </a:lnTo>
                  <a:lnTo>
                    <a:pt x="73" y="30"/>
                  </a:lnTo>
                  <a:lnTo>
                    <a:pt x="74" y="30"/>
                  </a:lnTo>
                  <a:lnTo>
                    <a:pt x="74" y="30"/>
                  </a:lnTo>
                  <a:lnTo>
                    <a:pt x="74" y="30"/>
                  </a:lnTo>
                  <a:lnTo>
                    <a:pt x="74" y="30"/>
                  </a:lnTo>
                  <a:lnTo>
                    <a:pt x="74" y="30"/>
                  </a:lnTo>
                  <a:lnTo>
                    <a:pt x="74" y="30"/>
                  </a:lnTo>
                  <a:lnTo>
                    <a:pt x="74" y="30"/>
                  </a:lnTo>
                  <a:lnTo>
                    <a:pt x="74" y="30"/>
                  </a:lnTo>
                  <a:lnTo>
                    <a:pt x="74" y="30"/>
                  </a:lnTo>
                  <a:lnTo>
                    <a:pt x="74" y="30"/>
                  </a:lnTo>
                  <a:lnTo>
                    <a:pt x="74" y="30"/>
                  </a:lnTo>
                  <a:lnTo>
                    <a:pt x="74" y="30"/>
                  </a:lnTo>
                  <a:lnTo>
                    <a:pt x="74" y="30"/>
                  </a:lnTo>
                  <a:lnTo>
                    <a:pt x="75" y="30"/>
                  </a:lnTo>
                  <a:lnTo>
                    <a:pt x="75" y="30"/>
                  </a:lnTo>
                  <a:lnTo>
                    <a:pt x="75" y="30"/>
                  </a:lnTo>
                  <a:lnTo>
                    <a:pt x="75" y="30"/>
                  </a:lnTo>
                  <a:lnTo>
                    <a:pt x="75" y="30"/>
                  </a:lnTo>
                  <a:lnTo>
                    <a:pt x="75" y="30"/>
                  </a:lnTo>
                  <a:lnTo>
                    <a:pt x="75" y="30"/>
                  </a:lnTo>
                  <a:lnTo>
                    <a:pt x="75" y="30"/>
                  </a:lnTo>
                  <a:lnTo>
                    <a:pt x="75" y="30"/>
                  </a:lnTo>
                  <a:lnTo>
                    <a:pt x="75" y="30"/>
                  </a:lnTo>
                  <a:lnTo>
                    <a:pt x="75" y="30"/>
                  </a:lnTo>
                  <a:lnTo>
                    <a:pt x="75" y="30"/>
                  </a:lnTo>
                  <a:lnTo>
                    <a:pt x="75" y="30"/>
                  </a:lnTo>
                  <a:lnTo>
                    <a:pt x="76" y="30"/>
                  </a:lnTo>
                  <a:lnTo>
                    <a:pt x="76" y="29"/>
                  </a:lnTo>
                  <a:lnTo>
                    <a:pt x="76" y="29"/>
                  </a:lnTo>
                  <a:lnTo>
                    <a:pt x="76" y="29"/>
                  </a:lnTo>
                  <a:lnTo>
                    <a:pt x="76" y="29"/>
                  </a:lnTo>
                  <a:lnTo>
                    <a:pt x="76" y="29"/>
                  </a:lnTo>
                  <a:lnTo>
                    <a:pt x="76" y="29"/>
                  </a:lnTo>
                  <a:lnTo>
                    <a:pt x="76" y="29"/>
                  </a:lnTo>
                  <a:lnTo>
                    <a:pt x="76" y="29"/>
                  </a:lnTo>
                  <a:lnTo>
                    <a:pt x="76" y="29"/>
                  </a:lnTo>
                  <a:lnTo>
                    <a:pt x="76" y="29"/>
                  </a:lnTo>
                  <a:lnTo>
                    <a:pt x="76" y="29"/>
                  </a:lnTo>
                  <a:lnTo>
                    <a:pt x="76" y="29"/>
                  </a:lnTo>
                  <a:lnTo>
                    <a:pt x="77" y="29"/>
                  </a:lnTo>
                  <a:lnTo>
                    <a:pt x="77" y="29"/>
                  </a:lnTo>
                  <a:lnTo>
                    <a:pt x="77" y="29"/>
                  </a:lnTo>
                  <a:lnTo>
                    <a:pt x="77" y="29"/>
                  </a:lnTo>
                  <a:lnTo>
                    <a:pt x="77" y="29"/>
                  </a:lnTo>
                  <a:lnTo>
                    <a:pt x="77" y="29"/>
                  </a:lnTo>
                  <a:lnTo>
                    <a:pt x="77" y="29"/>
                  </a:lnTo>
                  <a:lnTo>
                    <a:pt x="77" y="29"/>
                  </a:lnTo>
                  <a:lnTo>
                    <a:pt x="77" y="29"/>
                  </a:lnTo>
                  <a:lnTo>
                    <a:pt x="77" y="29"/>
                  </a:lnTo>
                  <a:lnTo>
                    <a:pt x="77" y="29"/>
                  </a:lnTo>
                  <a:lnTo>
                    <a:pt x="77" y="29"/>
                  </a:lnTo>
                  <a:lnTo>
                    <a:pt x="77" y="29"/>
                  </a:lnTo>
                  <a:lnTo>
                    <a:pt x="77" y="29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79" y="29"/>
                  </a:lnTo>
                  <a:lnTo>
                    <a:pt x="79" y="29"/>
                  </a:lnTo>
                  <a:lnTo>
                    <a:pt x="79" y="29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1" y="28"/>
                  </a:lnTo>
                  <a:lnTo>
                    <a:pt x="81" y="28"/>
                  </a:lnTo>
                  <a:lnTo>
                    <a:pt x="81" y="28"/>
                  </a:lnTo>
                  <a:lnTo>
                    <a:pt x="81" y="28"/>
                  </a:lnTo>
                  <a:lnTo>
                    <a:pt x="81" y="28"/>
                  </a:lnTo>
                  <a:lnTo>
                    <a:pt x="81" y="28"/>
                  </a:lnTo>
                  <a:lnTo>
                    <a:pt x="81" y="28"/>
                  </a:lnTo>
                  <a:lnTo>
                    <a:pt x="81" y="28"/>
                  </a:lnTo>
                  <a:lnTo>
                    <a:pt x="81" y="28"/>
                  </a:lnTo>
                  <a:lnTo>
                    <a:pt x="81" y="28"/>
                  </a:lnTo>
                  <a:lnTo>
                    <a:pt x="81" y="28"/>
                  </a:lnTo>
                  <a:lnTo>
                    <a:pt x="81" y="28"/>
                  </a:lnTo>
                  <a:lnTo>
                    <a:pt x="81" y="28"/>
                  </a:lnTo>
                  <a:lnTo>
                    <a:pt x="81" y="28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2" y="27"/>
                  </a:lnTo>
                  <a:lnTo>
                    <a:pt x="82" y="27"/>
                  </a:lnTo>
                  <a:lnTo>
                    <a:pt x="82" y="27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83" y="28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85" y="27"/>
                  </a:lnTo>
                  <a:lnTo>
                    <a:pt x="85" y="27"/>
                  </a:lnTo>
                  <a:lnTo>
                    <a:pt x="85" y="27"/>
                  </a:lnTo>
                  <a:lnTo>
                    <a:pt x="85" y="27"/>
                  </a:lnTo>
                  <a:lnTo>
                    <a:pt x="85" y="27"/>
                  </a:lnTo>
                  <a:lnTo>
                    <a:pt x="85" y="27"/>
                  </a:lnTo>
                  <a:lnTo>
                    <a:pt x="85" y="27"/>
                  </a:lnTo>
                  <a:lnTo>
                    <a:pt x="85" y="27"/>
                  </a:lnTo>
                  <a:lnTo>
                    <a:pt x="85" y="27"/>
                  </a:lnTo>
                  <a:lnTo>
                    <a:pt x="85" y="27"/>
                  </a:lnTo>
                  <a:lnTo>
                    <a:pt x="85" y="27"/>
                  </a:lnTo>
                  <a:lnTo>
                    <a:pt x="85" y="27"/>
                  </a:lnTo>
                  <a:lnTo>
                    <a:pt x="85" y="27"/>
                  </a:lnTo>
                  <a:lnTo>
                    <a:pt x="85" y="27"/>
                  </a:lnTo>
                  <a:lnTo>
                    <a:pt x="86" y="27"/>
                  </a:lnTo>
                  <a:lnTo>
                    <a:pt x="86" y="27"/>
                  </a:lnTo>
                  <a:lnTo>
                    <a:pt x="86" y="27"/>
                  </a:lnTo>
                  <a:lnTo>
                    <a:pt x="86" y="27"/>
                  </a:lnTo>
                  <a:lnTo>
                    <a:pt x="86" y="27"/>
                  </a:lnTo>
                  <a:lnTo>
                    <a:pt x="86" y="27"/>
                  </a:lnTo>
                  <a:lnTo>
                    <a:pt x="86" y="27"/>
                  </a:lnTo>
                  <a:lnTo>
                    <a:pt x="86" y="27"/>
                  </a:lnTo>
                  <a:lnTo>
                    <a:pt x="86" y="27"/>
                  </a:lnTo>
                  <a:lnTo>
                    <a:pt x="86" y="27"/>
                  </a:lnTo>
                  <a:lnTo>
                    <a:pt x="86" y="27"/>
                  </a:lnTo>
                  <a:lnTo>
                    <a:pt x="86" y="27"/>
                  </a:lnTo>
                  <a:lnTo>
                    <a:pt x="86" y="27"/>
                  </a:lnTo>
                  <a:lnTo>
                    <a:pt x="87" y="27"/>
                  </a:lnTo>
                  <a:lnTo>
                    <a:pt x="87" y="27"/>
                  </a:lnTo>
                  <a:lnTo>
                    <a:pt x="87" y="27"/>
                  </a:lnTo>
                  <a:lnTo>
                    <a:pt x="87" y="27"/>
                  </a:lnTo>
                  <a:lnTo>
                    <a:pt x="87" y="27"/>
                  </a:lnTo>
                  <a:lnTo>
                    <a:pt x="87" y="27"/>
                  </a:lnTo>
                  <a:lnTo>
                    <a:pt x="87" y="27"/>
                  </a:lnTo>
                  <a:lnTo>
                    <a:pt x="87" y="27"/>
                  </a:lnTo>
                  <a:lnTo>
                    <a:pt x="87" y="27"/>
                  </a:lnTo>
                  <a:lnTo>
                    <a:pt x="87" y="27"/>
                  </a:lnTo>
                  <a:lnTo>
                    <a:pt x="87" y="27"/>
                  </a:lnTo>
                  <a:lnTo>
                    <a:pt x="87" y="27"/>
                  </a:lnTo>
                  <a:lnTo>
                    <a:pt x="87" y="27"/>
                  </a:lnTo>
                  <a:lnTo>
                    <a:pt x="88" y="27"/>
                  </a:lnTo>
                  <a:lnTo>
                    <a:pt x="88" y="27"/>
                  </a:lnTo>
                  <a:lnTo>
                    <a:pt x="88" y="27"/>
                  </a:lnTo>
                  <a:lnTo>
                    <a:pt x="88" y="27"/>
                  </a:lnTo>
                  <a:lnTo>
                    <a:pt x="88" y="27"/>
                  </a:lnTo>
                  <a:lnTo>
                    <a:pt x="88" y="27"/>
                  </a:lnTo>
                  <a:lnTo>
                    <a:pt x="88" y="26"/>
                  </a:lnTo>
                  <a:lnTo>
                    <a:pt x="88" y="26"/>
                  </a:lnTo>
                  <a:lnTo>
                    <a:pt x="88" y="26"/>
                  </a:lnTo>
                  <a:lnTo>
                    <a:pt x="88" y="26"/>
                  </a:lnTo>
                  <a:lnTo>
                    <a:pt x="88" y="26"/>
                  </a:lnTo>
                  <a:lnTo>
                    <a:pt x="88" y="26"/>
                  </a:lnTo>
                  <a:lnTo>
                    <a:pt x="88" y="26"/>
                  </a:lnTo>
                  <a:lnTo>
                    <a:pt x="89" y="26"/>
                  </a:lnTo>
                  <a:lnTo>
                    <a:pt x="89" y="26"/>
                  </a:lnTo>
                  <a:lnTo>
                    <a:pt x="89" y="26"/>
                  </a:lnTo>
                  <a:lnTo>
                    <a:pt x="89" y="26"/>
                  </a:lnTo>
                  <a:lnTo>
                    <a:pt x="89" y="26"/>
                  </a:lnTo>
                  <a:lnTo>
                    <a:pt x="89" y="26"/>
                  </a:lnTo>
                  <a:lnTo>
                    <a:pt x="89" y="26"/>
                  </a:lnTo>
                  <a:lnTo>
                    <a:pt x="89" y="26"/>
                  </a:lnTo>
                  <a:lnTo>
                    <a:pt x="89" y="26"/>
                  </a:lnTo>
                  <a:lnTo>
                    <a:pt x="89" y="26"/>
                  </a:lnTo>
                  <a:lnTo>
                    <a:pt x="89" y="26"/>
                  </a:lnTo>
                  <a:lnTo>
                    <a:pt x="89" y="26"/>
                  </a:lnTo>
                  <a:lnTo>
                    <a:pt x="89" y="26"/>
                  </a:lnTo>
                  <a:lnTo>
                    <a:pt x="90" y="26"/>
                  </a:lnTo>
                  <a:lnTo>
                    <a:pt x="90" y="26"/>
                  </a:lnTo>
                  <a:lnTo>
                    <a:pt x="90" y="26"/>
                  </a:lnTo>
                  <a:lnTo>
                    <a:pt x="90" y="26"/>
                  </a:lnTo>
                  <a:lnTo>
                    <a:pt x="90" y="26"/>
                  </a:lnTo>
                  <a:lnTo>
                    <a:pt x="90" y="26"/>
                  </a:lnTo>
                  <a:lnTo>
                    <a:pt x="90" y="26"/>
                  </a:lnTo>
                  <a:lnTo>
                    <a:pt x="90" y="26"/>
                  </a:lnTo>
                  <a:lnTo>
                    <a:pt x="90" y="26"/>
                  </a:lnTo>
                  <a:lnTo>
                    <a:pt x="90" y="26"/>
                  </a:lnTo>
                  <a:lnTo>
                    <a:pt x="90" y="26"/>
                  </a:lnTo>
                  <a:lnTo>
                    <a:pt x="90" y="26"/>
                  </a:lnTo>
                  <a:lnTo>
                    <a:pt x="90" y="26"/>
                  </a:lnTo>
                  <a:lnTo>
                    <a:pt x="90" y="26"/>
                  </a:lnTo>
                  <a:lnTo>
                    <a:pt x="91" y="26"/>
                  </a:lnTo>
                  <a:lnTo>
                    <a:pt x="91" y="26"/>
                  </a:lnTo>
                  <a:lnTo>
                    <a:pt x="91" y="26"/>
                  </a:lnTo>
                  <a:lnTo>
                    <a:pt x="91" y="26"/>
                  </a:lnTo>
                  <a:lnTo>
                    <a:pt x="91" y="26"/>
                  </a:lnTo>
                  <a:lnTo>
                    <a:pt x="91" y="26"/>
                  </a:lnTo>
                  <a:lnTo>
                    <a:pt x="91" y="26"/>
                  </a:lnTo>
                  <a:lnTo>
                    <a:pt x="91" y="26"/>
                  </a:lnTo>
                  <a:lnTo>
                    <a:pt x="91" y="26"/>
                  </a:lnTo>
                  <a:lnTo>
                    <a:pt x="91" y="26"/>
                  </a:lnTo>
                  <a:lnTo>
                    <a:pt x="91" y="26"/>
                  </a:lnTo>
                  <a:lnTo>
                    <a:pt x="91" y="26"/>
                  </a:lnTo>
                  <a:lnTo>
                    <a:pt x="91" y="26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93" y="26"/>
                  </a:lnTo>
                  <a:lnTo>
                    <a:pt x="93" y="26"/>
                  </a:lnTo>
                  <a:lnTo>
                    <a:pt x="93" y="26"/>
                  </a:lnTo>
                  <a:lnTo>
                    <a:pt x="93" y="26"/>
                  </a:lnTo>
                  <a:lnTo>
                    <a:pt x="93" y="26"/>
                  </a:lnTo>
                  <a:lnTo>
                    <a:pt x="93" y="26"/>
                  </a:lnTo>
                  <a:lnTo>
                    <a:pt x="93" y="26"/>
                  </a:lnTo>
                  <a:lnTo>
                    <a:pt x="93" y="26"/>
                  </a:lnTo>
                  <a:lnTo>
                    <a:pt x="93" y="26"/>
                  </a:lnTo>
                  <a:lnTo>
                    <a:pt x="93" y="26"/>
                  </a:lnTo>
                  <a:lnTo>
                    <a:pt x="93" y="26"/>
                  </a:lnTo>
                  <a:lnTo>
                    <a:pt x="93" y="26"/>
                  </a:lnTo>
                  <a:lnTo>
                    <a:pt x="93" y="26"/>
                  </a:lnTo>
                  <a:lnTo>
                    <a:pt x="94" y="26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4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7" y="25"/>
                  </a:lnTo>
                  <a:lnTo>
                    <a:pt x="98" y="25"/>
                  </a:lnTo>
                  <a:lnTo>
                    <a:pt x="98" y="25"/>
                  </a:lnTo>
                  <a:lnTo>
                    <a:pt x="98" y="25"/>
                  </a:lnTo>
                  <a:lnTo>
                    <a:pt x="98" y="25"/>
                  </a:lnTo>
                  <a:lnTo>
                    <a:pt x="98" y="25"/>
                  </a:lnTo>
                  <a:lnTo>
                    <a:pt x="98" y="25"/>
                  </a:lnTo>
                  <a:lnTo>
                    <a:pt x="98" y="25"/>
                  </a:lnTo>
                  <a:lnTo>
                    <a:pt x="98" y="25"/>
                  </a:lnTo>
                  <a:lnTo>
                    <a:pt x="98" y="25"/>
                  </a:lnTo>
                  <a:lnTo>
                    <a:pt x="98" y="25"/>
                  </a:lnTo>
                  <a:lnTo>
                    <a:pt x="98" y="25"/>
                  </a:lnTo>
                  <a:lnTo>
                    <a:pt x="98" y="25"/>
                  </a:lnTo>
                  <a:lnTo>
                    <a:pt x="98" y="25"/>
                  </a:lnTo>
                  <a:lnTo>
                    <a:pt x="98" y="25"/>
                  </a:lnTo>
                  <a:lnTo>
                    <a:pt x="99" y="25"/>
                  </a:lnTo>
                  <a:lnTo>
                    <a:pt x="99" y="25"/>
                  </a:lnTo>
                  <a:lnTo>
                    <a:pt x="99" y="25"/>
                  </a:lnTo>
                  <a:lnTo>
                    <a:pt x="99" y="25"/>
                  </a:lnTo>
                  <a:lnTo>
                    <a:pt x="99" y="25"/>
                  </a:lnTo>
                  <a:lnTo>
                    <a:pt x="99" y="25"/>
                  </a:lnTo>
                  <a:lnTo>
                    <a:pt x="99" y="25"/>
                  </a:lnTo>
                  <a:lnTo>
                    <a:pt x="99" y="25"/>
                  </a:lnTo>
                  <a:lnTo>
                    <a:pt x="99" y="25"/>
                  </a:lnTo>
                  <a:lnTo>
                    <a:pt x="99" y="25"/>
                  </a:lnTo>
                  <a:lnTo>
                    <a:pt x="99" y="25"/>
                  </a:lnTo>
                  <a:lnTo>
                    <a:pt x="99" y="25"/>
                  </a:lnTo>
                  <a:lnTo>
                    <a:pt x="99" y="25"/>
                  </a:lnTo>
                  <a:lnTo>
                    <a:pt x="100" y="25"/>
                  </a:lnTo>
                  <a:lnTo>
                    <a:pt x="100" y="25"/>
                  </a:lnTo>
                  <a:lnTo>
                    <a:pt x="100" y="25"/>
                  </a:lnTo>
                  <a:lnTo>
                    <a:pt x="100" y="25"/>
                  </a:lnTo>
                  <a:lnTo>
                    <a:pt x="100" y="25"/>
                  </a:lnTo>
                  <a:lnTo>
                    <a:pt x="100" y="25"/>
                  </a:lnTo>
                  <a:lnTo>
                    <a:pt x="100" y="25"/>
                  </a:lnTo>
                  <a:lnTo>
                    <a:pt x="100" y="25"/>
                  </a:lnTo>
                  <a:lnTo>
                    <a:pt x="100" y="25"/>
                  </a:lnTo>
                  <a:lnTo>
                    <a:pt x="100" y="25"/>
                  </a:lnTo>
                  <a:lnTo>
                    <a:pt x="100" y="25"/>
                  </a:lnTo>
                  <a:lnTo>
                    <a:pt x="100" y="25"/>
                  </a:lnTo>
                  <a:lnTo>
                    <a:pt x="100" y="25"/>
                  </a:lnTo>
                  <a:lnTo>
                    <a:pt x="101" y="25"/>
                  </a:lnTo>
                  <a:lnTo>
                    <a:pt x="101" y="25"/>
                  </a:lnTo>
                  <a:lnTo>
                    <a:pt x="101" y="25"/>
                  </a:lnTo>
                  <a:lnTo>
                    <a:pt x="101" y="25"/>
                  </a:lnTo>
                  <a:lnTo>
                    <a:pt x="101" y="24"/>
                  </a:lnTo>
                  <a:lnTo>
                    <a:pt x="101" y="24"/>
                  </a:lnTo>
                  <a:lnTo>
                    <a:pt x="101" y="24"/>
                  </a:lnTo>
                  <a:lnTo>
                    <a:pt x="101" y="24"/>
                  </a:lnTo>
                  <a:lnTo>
                    <a:pt x="101" y="24"/>
                  </a:lnTo>
                  <a:lnTo>
                    <a:pt x="101" y="24"/>
                  </a:lnTo>
                  <a:lnTo>
                    <a:pt x="101" y="24"/>
                  </a:lnTo>
                  <a:lnTo>
                    <a:pt x="101" y="24"/>
                  </a:lnTo>
                  <a:lnTo>
                    <a:pt x="101" y="24"/>
                  </a:lnTo>
                  <a:lnTo>
                    <a:pt x="102" y="24"/>
                  </a:lnTo>
                  <a:lnTo>
                    <a:pt x="102" y="24"/>
                  </a:lnTo>
                  <a:lnTo>
                    <a:pt x="102" y="24"/>
                  </a:lnTo>
                  <a:lnTo>
                    <a:pt x="102" y="24"/>
                  </a:lnTo>
                  <a:lnTo>
                    <a:pt x="102" y="24"/>
                  </a:lnTo>
                  <a:lnTo>
                    <a:pt x="102" y="24"/>
                  </a:lnTo>
                  <a:lnTo>
                    <a:pt x="102" y="24"/>
                  </a:lnTo>
                  <a:lnTo>
                    <a:pt x="102" y="24"/>
                  </a:lnTo>
                  <a:lnTo>
                    <a:pt x="102" y="24"/>
                  </a:lnTo>
                  <a:lnTo>
                    <a:pt x="102" y="24"/>
                  </a:lnTo>
                  <a:lnTo>
                    <a:pt x="102" y="24"/>
                  </a:lnTo>
                  <a:lnTo>
                    <a:pt x="102" y="24"/>
                  </a:lnTo>
                  <a:lnTo>
                    <a:pt x="102" y="24"/>
                  </a:lnTo>
                  <a:lnTo>
                    <a:pt x="102" y="24"/>
                  </a:lnTo>
                  <a:lnTo>
                    <a:pt x="103" y="24"/>
                  </a:lnTo>
                  <a:lnTo>
                    <a:pt x="103" y="24"/>
                  </a:lnTo>
                  <a:lnTo>
                    <a:pt x="103" y="24"/>
                  </a:lnTo>
                  <a:lnTo>
                    <a:pt x="103" y="24"/>
                  </a:lnTo>
                  <a:lnTo>
                    <a:pt x="103" y="24"/>
                  </a:lnTo>
                  <a:lnTo>
                    <a:pt x="103" y="24"/>
                  </a:lnTo>
                  <a:lnTo>
                    <a:pt x="103" y="24"/>
                  </a:lnTo>
                  <a:lnTo>
                    <a:pt x="103" y="24"/>
                  </a:lnTo>
                  <a:lnTo>
                    <a:pt x="103" y="24"/>
                  </a:lnTo>
                  <a:lnTo>
                    <a:pt x="103" y="24"/>
                  </a:lnTo>
                  <a:lnTo>
                    <a:pt x="103" y="24"/>
                  </a:lnTo>
                  <a:lnTo>
                    <a:pt x="103" y="24"/>
                  </a:lnTo>
                  <a:lnTo>
                    <a:pt x="103" y="24"/>
                  </a:lnTo>
                  <a:lnTo>
                    <a:pt x="104" y="24"/>
                  </a:lnTo>
                  <a:lnTo>
                    <a:pt x="104" y="24"/>
                  </a:lnTo>
                  <a:lnTo>
                    <a:pt x="104" y="24"/>
                  </a:lnTo>
                  <a:lnTo>
                    <a:pt x="104" y="24"/>
                  </a:lnTo>
                  <a:lnTo>
                    <a:pt x="104" y="24"/>
                  </a:lnTo>
                  <a:lnTo>
                    <a:pt x="104" y="23"/>
                  </a:lnTo>
                  <a:lnTo>
                    <a:pt x="104" y="23"/>
                  </a:lnTo>
                  <a:lnTo>
                    <a:pt x="104" y="23"/>
                  </a:lnTo>
                  <a:lnTo>
                    <a:pt x="104" y="23"/>
                  </a:lnTo>
                  <a:lnTo>
                    <a:pt x="104" y="23"/>
                  </a:lnTo>
                  <a:lnTo>
                    <a:pt x="104" y="23"/>
                  </a:lnTo>
                  <a:lnTo>
                    <a:pt x="104" y="23"/>
                  </a:lnTo>
                  <a:lnTo>
                    <a:pt x="104" y="23"/>
                  </a:lnTo>
                  <a:lnTo>
                    <a:pt x="105" y="23"/>
                  </a:lnTo>
                  <a:lnTo>
                    <a:pt x="105" y="23"/>
                  </a:lnTo>
                  <a:lnTo>
                    <a:pt x="105" y="23"/>
                  </a:lnTo>
                  <a:lnTo>
                    <a:pt x="105" y="23"/>
                  </a:lnTo>
                  <a:lnTo>
                    <a:pt x="105" y="23"/>
                  </a:lnTo>
                  <a:lnTo>
                    <a:pt x="105" y="23"/>
                  </a:lnTo>
                  <a:lnTo>
                    <a:pt x="105" y="23"/>
                  </a:lnTo>
                  <a:lnTo>
                    <a:pt x="105" y="23"/>
                  </a:lnTo>
                  <a:lnTo>
                    <a:pt x="105" y="23"/>
                  </a:lnTo>
                  <a:lnTo>
                    <a:pt x="105" y="23"/>
                  </a:lnTo>
                  <a:lnTo>
                    <a:pt x="105" y="23"/>
                  </a:lnTo>
                  <a:lnTo>
                    <a:pt x="105" y="23"/>
                  </a:lnTo>
                  <a:lnTo>
                    <a:pt x="105" y="23"/>
                  </a:lnTo>
                  <a:lnTo>
                    <a:pt x="106" y="23"/>
                  </a:lnTo>
                  <a:lnTo>
                    <a:pt x="106" y="23"/>
                  </a:lnTo>
                  <a:lnTo>
                    <a:pt x="106" y="23"/>
                  </a:lnTo>
                  <a:lnTo>
                    <a:pt x="106" y="23"/>
                  </a:lnTo>
                  <a:lnTo>
                    <a:pt x="106" y="23"/>
                  </a:lnTo>
                  <a:lnTo>
                    <a:pt x="106" y="23"/>
                  </a:lnTo>
                  <a:lnTo>
                    <a:pt x="106" y="23"/>
                  </a:lnTo>
                  <a:lnTo>
                    <a:pt x="106" y="23"/>
                  </a:lnTo>
                  <a:lnTo>
                    <a:pt x="106" y="23"/>
                  </a:lnTo>
                  <a:lnTo>
                    <a:pt x="106" y="23"/>
                  </a:lnTo>
                  <a:lnTo>
                    <a:pt x="106" y="23"/>
                  </a:lnTo>
                  <a:lnTo>
                    <a:pt x="106" y="23"/>
                  </a:lnTo>
                  <a:lnTo>
                    <a:pt x="106" y="23"/>
                  </a:lnTo>
                  <a:lnTo>
                    <a:pt x="107" y="23"/>
                  </a:lnTo>
                  <a:lnTo>
                    <a:pt x="107" y="22"/>
                  </a:lnTo>
                  <a:lnTo>
                    <a:pt x="107" y="22"/>
                  </a:lnTo>
                  <a:lnTo>
                    <a:pt x="107" y="22"/>
                  </a:lnTo>
                  <a:lnTo>
                    <a:pt x="107" y="22"/>
                  </a:lnTo>
                  <a:lnTo>
                    <a:pt x="107" y="22"/>
                  </a:lnTo>
                  <a:lnTo>
                    <a:pt x="107" y="22"/>
                  </a:lnTo>
                  <a:lnTo>
                    <a:pt x="107" y="22"/>
                  </a:lnTo>
                  <a:lnTo>
                    <a:pt x="107" y="22"/>
                  </a:lnTo>
                  <a:lnTo>
                    <a:pt x="107" y="22"/>
                  </a:lnTo>
                  <a:lnTo>
                    <a:pt x="107" y="22"/>
                  </a:lnTo>
                  <a:lnTo>
                    <a:pt x="107" y="22"/>
                  </a:lnTo>
                  <a:lnTo>
                    <a:pt x="107" y="22"/>
                  </a:lnTo>
                  <a:lnTo>
                    <a:pt x="107" y="22"/>
                  </a:lnTo>
                  <a:lnTo>
                    <a:pt x="108" y="22"/>
                  </a:lnTo>
                  <a:lnTo>
                    <a:pt x="108" y="22"/>
                  </a:lnTo>
                  <a:lnTo>
                    <a:pt x="108" y="22"/>
                  </a:lnTo>
                  <a:lnTo>
                    <a:pt x="108" y="22"/>
                  </a:lnTo>
                  <a:lnTo>
                    <a:pt x="108" y="22"/>
                  </a:lnTo>
                  <a:lnTo>
                    <a:pt x="108" y="22"/>
                  </a:lnTo>
                  <a:lnTo>
                    <a:pt x="108" y="22"/>
                  </a:lnTo>
                  <a:lnTo>
                    <a:pt x="108" y="22"/>
                  </a:lnTo>
                  <a:lnTo>
                    <a:pt x="108" y="22"/>
                  </a:lnTo>
                  <a:lnTo>
                    <a:pt x="108" y="22"/>
                  </a:lnTo>
                  <a:lnTo>
                    <a:pt x="108" y="22"/>
                  </a:lnTo>
                  <a:lnTo>
                    <a:pt x="108" y="22"/>
                  </a:lnTo>
                  <a:lnTo>
                    <a:pt x="108" y="22"/>
                  </a:lnTo>
                  <a:lnTo>
                    <a:pt x="109" y="22"/>
                  </a:lnTo>
                  <a:lnTo>
                    <a:pt x="109" y="22"/>
                  </a:lnTo>
                  <a:lnTo>
                    <a:pt x="109" y="22"/>
                  </a:lnTo>
                  <a:lnTo>
                    <a:pt x="109" y="22"/>
                  </a:lnTo>
                  <a:lnTo>
                    <a:pt x="109" y="22"/>
                  </a:lnTo>
                  <a:lnTo>
                    <a:pt x="109" y="22"/>
                  </a:lnTo>
                  <a:lnTo>
                    <a:pt x="109" y="22"/>
                  </a:lnTo>
                  <a:lnTo>
                    <a:pt x="109" y="22"/>
                  </a:lnTo>
                  <a:lnTo>
                    <a:pt x="109" y="22"/>
                  </a:lnTo>
                  <a:lnTo>
                    <a:pt x="109" y="22"/>
                  </a:lnTo>
                  <a:lnTo>
                    <a:pt x="109" y="22"/>
                  </a:lnTo>
                  <a:lnTo>
                    <a:pt x="109" y="22"/>
                  </a:lnTo>
                  <a:lnTo>
                    <a:pt x="109" y="22"/>
                  </a:lnTo>
                  <a:lnTo>
                    <a:pt x="110" y="22"/>
                  </a:lnTo>
                  <a:lnTo>
                    <a:pt x="110" y="22"/>
                  </a:lnTo>
                  <a:lnTo>
                    <a:pt x="110" y="22"/>
                  </a:lnTo>
                  <a:lnTo>
                    <a:pt x="110" y="22"/>
                  </a:lnTo>
                  <a:lnTo>
                    <a:pt x="110" y="21"/>
                  </a:lnTo>
                  <a:lnTo>
                    <a:pt x="110" y="21"/>
                  </a:lnTo>
                  <a:lnTo>
                    <a:pt x="110" y="21"/>
                  </a:lnTo>
                  <a:lnTo>
                    <a:pt x="110" y="21"/>
                  </a:lnTo>
                  <a:lnTo>
                    <a:pt x="110" y="21"/>
                  </a:lnTo>
                  <a:lnTo>
                    <a:pt x="110" y="21"/>
                  </a:lnTo>
                  <a:lnTo>
                    <a:pt x="110" y="21"/>
                  </a:lnTo>
                  <a:lnTo>
                    <a:pt x="110" y="21"/>
                  </a:lnTo>
                  <a:lnTo>
                    <a:pt x="110" y="21"/>
                  </a:lnTo>
                  <a:lnTo>
                    <a:pt x="111" y="21"/>
                  </a:lnTo>
                  <a:lnTo>
                    <a:pt x="111" y="21"/>
                  </a:lnTo>
                  <a:lnTo>
                    <a:pt x="111" y="21"/>
                  </a:lnTo>
                  <a:lnTo>
                    <a:pt x="111" y="21"/>
                  </a:lnTo>
                  <a:lnTo>
                    <a:pt x="111" y="21"/>
                  </a:lnTo>
                  <a:lnTo>
                    <a:pt x="111" y="21"/>
                  </a:lnTo>
                  <a:lnTo>
                    <a:pt x="111" y="21"/>
                  </a:lnTo>
                  <a:lnTo>
                    <a:pt x="111" y="21"/>
                  </a:lnTo>
                  <a:lnTo>
                    <a:pt x="111" y="21"/>
                  </a:lnTo>
                  <a:lnTo>
                    <a:pt x="111" y="21"/>
                  </a:lnTo>
                  <a:lnTo>
                    <a:pt x="111" y="21"/>
                  </a:lnTo>
                  <a:lnTo>
                    <a:pt x="111" y="21"/>
                  </a:lnTo>
                  <a:lnTo>
                    <a:pt x="111" y="21"/>
                  </a:lnTo>
                  <a:lnTo>
                    <a:pt x="111" y="21"/>
                  </a:lnTo>
                  <a:lnTo>
                    <a:pt x="112" y="21"/>
                  </a:lnTo>
                  <a:lnTo>
                    <a:pt x="112" y="21"/>
                  </a:lnTo>
                  <a:lnTo>
                    <a:pt x="112" y="21"/>
                  </a:lnTo>
                  <a:lnTo>
                    <a:pt x="112" y="21"/>
                  </a:lnTo>
                  <a:lnTo>
                    <a:pt x="112" y="20"/>
                  </a:lnTo>
                  <a:lnTo>
                    <a:pt x="112" y="20"/>
                  </a:lnTo>
                  <a:lnTo>
                    <a:pt x="112" y="20"/>
                  </a:lnTo>
                  <a:lnTo>
                    <a:pt x="112" y="20"/>
                  </a:lnTo>
                  <a:lnTo>
                    <a:pt x="112" y="20"/>
                  </a:lnTo>
                  <a:lnTo>
                    <a:pt x="112" y="20"/>
                  </a:lnTo>
                  <a:lnTo>
                    <a:pt x="112" y="20"/>
                  </a:lnTo>
                  <a:lnTo>
                    <a:pt x="112" y="20"/>
                  </a:lnTo>
                  <a:lnTo>
                    <a:pt x="112" y="20"/>
                  </a:lnTo>
                  <a:lnTo>
                    <a:pt x="113" y="20"/>
                  </a:lnTo>
                  <a:lnTo>
                    <a:pt x="113" y="20"/>
                  </a:lnTo>
                  <a:lnTo>
                    <a:pt x="113" y="20"/>
                  </a:lnTo>
                  <a:lnTo>
                    <a:pt x="113" y="20"/>
                  </a:lnTo>
                  <a:lnTo>
                    <a:pt x="113" y="20"/>
                  </a:lnTo>
                  <a:lnTo>
                    <a:pt x="113" y="20"/>
                  </a:lnTo>
                  <a:lnTo>
                    <a:pt x="113" y="20"/>
                  </a:lnTo>
                  <a:lnTo>
                    <a:pt x="113" y="20"/>
                  </a:lnTo>
                  <a:lnTo>
                    <a:pt x="113" y="20"/>
                  </a:lnTo>
                  <a:lnTo>
                    <a:pt x="113" y="20"/>
                  </a:lnTo>
                  <a:lnTo>
                    <a:pt x="113" y="20"/>
                  </a:lnTo>
                  <a:lnTo>
                    <a:pt x="113" y="20"/>
                  </a:lnTo>
                  <a:lnTo>
                    <a:pt x="113" y="20"/>
                  </a:lnTo>
                  <a:lnTo>
                    <a:pt x="114" y="20"/>
                  </a:lnTo>
                  <a:lnTo>
                    <a:pt x="114" y="20"/>
                  </a:lnTo>
                  <a:lnTo>
                    <a:pt x="114" y="20"/>
                  </a:lnTo>
                  <a:lnTo>
                    <a:pt x="114" y="20"/>
                  </a:lnTo>
                  <a:lnTo>
                    <a:pt x="114" y="20"/>
                  </a:lnTo>
                  <a:lnTo>
                    <a:pt x="114" y="20"/>
                  </a:lnTo>
                  <a:lnTo>
                    <a:pt x="114" y="20"/>
                  </a:lnTo>
                  <a:lnTo>
                    <a:pt x="114" y="20"/>
                  </a:lnTo>
                  <a:lnTo>
                    <a:pt x="114" y="20"/>
                  </a:lnTo>
                  <a:lnTo>
                    <a:pt x="114" y="20"/>
                  </a:lnTo>
                  <a:lnTo>
                    <a:pt x="114" y="19"/>
                  </a:lnTo>
                  <a:lnTo>
                    <a:pt x="114" y="19"/>
                  </a:lnTo>
                  <a:lnTo>
                    <a:pt x="114" y="19"/>
                  </a:lnTo>
                  <a:lnTo>
                    <a:pt x="115" y="19"/>
                  </a:lnTo>
                  <a:lnTo>
                    <a:pt x="115" y="19"/>
                  </a:lnTo>
                  <a:lnTo>
                    <a:pt x="115" y="19"/>
                  </a:lnTo>
                  <a:lnTo>
                    <a:pt x="115" y="19"/>
                  </a:lnTo>
                  <a:lnTo>
                    <a:pt x="115" y="19"/>
                  </a:lnTo>
                  <a:lnTo>
                    <a:pt x="115" y="19"/>
                  </a:lnTo>
                  <a:lnTo>
                    <a:pt x="115" y="19"/>
                  </a:lnTo>
                  <a:lnTo>
                    <a:pt x="115" y="19"/>
                  </a:lnTo>
                  <a:lnTo>
                    <a:pt x="115" y="19"/>
                  </a:lnTo>
                  <a:lnTo>
                    <a:pt x="115" y="19"/>
                  </a:lnTo>
                  <a:lnTo>
                    <a:pt x="115" y="19"/>
                  </a:lnTo>
                  <a:lnTo>
                    <a:pt x="115" y="19"/>
                  </a:lnTo>
                  <a:lnTo>
                    <a:pt x="115" y="19"/>
                  </a:lnTo>
                  <a:lnTo>
                    <a:pt x="115" y="19"/>
                  </a:lnTo>
                  <a:lnTo>
                    <a:pt x="116" y="19"/>
                  </a:lnTo>
                  <a:lnTo>
                    <a:pt x="116" y="19"/>
                  </a:lnTo>
                  <a:lnTo>
                    <a:pt x="116" y="19"/>
                  </a:lnTo>
                  <a:lnTo>
                    <a:pt x="116" y="19"/>
                  </a:lnTo>
                  <a:lnTo>
                    <a:pt x="116" y="19"/>
                  </a:lnTo>
                  <a:lnTo>
                    <a:pt x="116" y="19"/>
                  </a:lnTo>
                  <a:lnTo>
                    <a:pt x="116" y="19"/>
                  </a:lnTo>
                  <a:lnTo>
                    <a:pt x="116" y="19"/>
                  </a:lnTo>
                  <a:lnTo>
                    <a:pt x="116" y="19"/>
                  </a:lnTo>
                  <a:lnTo>
                    <a:pt x="116" y="19"/>
                  </a:lnTo>
                  <a:lnTo>
                    <a:pt x="116" y="19"/>
                  </a:lnTo>
                  <a:lnTo>
                    <a:pt x="116" y="19"/>
                  </a:lnTo>
                  <a:lnTo>
                    <a:pt x="116" y="19"/>
                  </a:lnTo>
                  <a:lnTo>
                    <a:pt x="117" y="19"/>
                  </a:lnTo>
                  <a:lnTo>
                    <a:pt x="117" y="19"/>
                  </a:lnTo>
                  <a:lnTo>
                    <a:pt x="117" y="19"/>
                  </a:lnTo>
                  <a:lnTo>
                    <a:pt x="117" y="19"/>
                  </a:lnTo>
                  <a:lnTo>
                    <a:pt x="117" y="19"/>
                  </a:lnTo>
                  <a:lnTo>
                    <a:pt x="117" y="19"/>
                  </a:lnTo>
                  <a:lnTo>
                    <a:pt x="117" y="19"/>
                  </a:lnTo>
                  <a:lnTo>
                    <a:pt x="117" y="19"/>
                  </a:lnTo>
                  <a:lnTo>
                    <a:pt x="117" y="19"/>
                  </a:lnTo>
                  <a:lnTo>
                    <a:pt x="117" y="19"/>
                  </a:lnTo>
                  <a:lnTo>
                    <a:pt x="117" y="19"/>
                  </a:lnTo>
                  <a:lnTo>
                    <a:pt x="117" y="19"/>
                  </a:lnTo>
                  <a:lnTo>
                    <a:pt x="117" y="19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119" y="19"/>
                  </a:lnTo>
                  <a:lnTo>
                    <a:pt x="119" y="19"/>
                  </a:lnTo>
                  <a:lnTo>
                    <a:pt x="119" y="19"/>
                  </a:lnTo>
                  <a:lnTo>
                    <a:pt x="119" y="19"/>
                  </a:lnTo>
                  <a:lnTo>
                    <a:pt x="119" y="19"/>
                  </a:lnTo>
                  <a:lnTo>
                    <a:pt x="119" y="19"/>
                  </a:lnTo>
                  <a:lnTo>
                    <a:pt x="119" y="19"/>
                  </a:lnTo>
                  <a:lnTo>
                    <a:pt x="119" y="19"/>
                  </a:lnTo>
                  <a:lnTo>
                    <a:pt x="119" y="19"/>
                  </a:lnTo>
                  <a:lnTo>
                    <a:pt x="119" y="19"/>
                  </a:lnTo>
                  <a:lnTo>
                    <a:pt x="119" y="19"/>
                  </a:lnTo>
                  <a:lnTo>
                    <a:pt x="119" y="19"/>
                  </a:lnTo>
                  <a:lnTo>
                    <a:pt x="119" y="19"/>
                  </a:lnTo>
                  <a:lnTo>
                    <a:pt x="119" y="19"/>
                  </a:lnTo>
                  <a:lnTo>
                    <a:pt x="120" y="19"/>
                  </a:lnTo>
                  <a:lnTo>
                    <a:pt x="120" y="19"/>
                  </a:lnTo>
                  <a:lnTo>
                    <a:pt x="120" y="19"/>
                  </a:lnTo>
                  <a:lnTo>
                    <a:pt x="120" y="19"/>
                  </a:lnTo>
                  <a:lnTo>
                    <a:pt x="120" y="19"/>
                  </a:lnTo>
                  <a:lnTo>
                    <a:pt x="120" y="18"/>
                  </a:lnTo>
                  <a:lnTo>
                    <a:pt x="120" y="18"/>
                  </a:lnTo>
                  <a:lnTo>
                    <a:pt x="120" y="18"/>
                  </a:lnTo>
                  <a:lnTo>
                    <a:pt x="120" y="18"/>
                  </a:lnTo>
                  <a:lnTo>
                    <a:pt x="120" y="18"/>
                  </a:lnTo>
                  <a:lnTo>
                    <a:pt x="120" y="18"/>
                  </a:lnTo>
                  <a:lnTo>
                    <a:pt x="120" y="18"/>
                  </a:lnTo>
                  <a:lnTo>
                    <a:pt x="120" y="18"/>
                  </a:lnTo>
                  <a:lnTo>
                    <a:pt x="121" y="18"/>
                  </a:lnTo>
                  <a:lnTo>
                    <a:pt x="121" y="18"/>
                  </a:lnTo>
                  <a:lnTo>
                    <a:pt x="121" y="18"/>
                  </a:lnTo>
                  <a:lnTo>
                    <a:pt x="121" y="18"/>
                  </a:lnTo>
                  <a:lnTo>
                    <a:pt x="121" y="18"/>
                  </a:lnTo>
                  <a:lnTo>
                    <a:pt x="121" y="18"/>
                  </a:lnTo>
                  <a:lnTo>
                    <a:pt x="121" y="18"/>
                  </a:lnTo>
                  <a:lnTo>
                    <a:pt x="121" y="18"/>
                  </a:lnTo>
                  <a:lnTo>
                    <a:pt x="121" y="18"/>
                  </a:lnTo>
                  <a:lnTo>
                    <a:pt x="121" y="18"/>
                  </a:lnTo>
                  <a:lnTo>
                    <a:pt x="121" y="18"/>
                  </a:lnTo>
                  <a:lnTo>
                    <a:pt x="121" y="18"/>
                  </a:lnTo>
                  <a:lnTo>
                    <a:pt x="121" y="18"/>
                  </a:lnTo>
                  <a:lnTo>
                    <a:pt x="122" y="18"/>
                  </a:lnTo>
                  <a:lnTo>
                    <a:pt x="122" y="18"/>
                  </a:lnTo>
                  <a:lnTo>
                    <a:pt x="122" y="18"/>
                  </a:lnTo>
                  <a:lnTo>
                    <a:pt x="122" y="18"/>
                  </a:lnTo>
                  <a:lnTo>
                    <a:pt x="122" y="18"/>
                  </a:lnTo>
                  <a:lnTo>
                    <a:pt x="122" y="18"/>
                  </a:lnTo>
                  <a:lnTo>
                    <a:pt x="122" y="18"/>
                  </a:lnTo>
                  <a:lnTo>
                    <a:pt x="122" y="18"/>
                  </a:lnTo>
                  <a:lnTo>
                    <a:pt x="122" y="18"/>
                  </a:lnTo>
                  <a:lnTo>
                    <a:pt x="122" y="18"/>
                  </a:lnTo>
                  <a:lnTo>
                    <a:pt x="122" y="18"/>
                  </a:lnTo>
                  <a:lnTo>
                    <a:pt x="122" y="18"/>
                  </a:lnTo>
                  <a:lnTo>
                    <a:pt x="122" y="18"/>
                  </a:lnTo>
                  <a:lnTo>
                    <a:pt x="123" y="18"/>
                  </a:lnTo>
                  <a:lnTo>
                    <a:pt x="123" y="18"/>
                  </a:lnTo>
                  <a:lnTo>
                    <a:pt x="123" y="18"/>
                  </a:lnTo>
                  <a:lnTo>
                    <a:pt x="123" y="17"/>
                  </a:lnTo>
                  <a:lnTo>
                    <a:pt x="123" y="17"/>
                  </a:lnTo>
                  <a:lnTo>
                    <a:pt x="123" y="17"/>
                  </a:lnTo>
                  <a:lnTo>
                    <a:pt x="123" y="17"/>
                  </a:lnTo>
                  <a:lnTo>
                    <a:pt x="123" y="17"/>
                  </a:lnTo>
                  <a:lnTo>
                    <a:pt x="123" y="17"/>
                  </a:lnTo>
                  <a:lnTo>
                    <a:pt x="123" y="17"/>
                  </a:lnTo>
                  <a:lnTo>
                    <a:pt x="123" y="17"/>
                  </a:lnTo>
                  <a:lnTo>
                    <a:pt x="123" y="17"/>
                  </a:lnTo>
                  <a:lnTo>
                    <a:pt x="123" y="17"/>
                  </a:lnTo>
                  <a:lnTo>
                    <a:pt x="124" y="17"/>
                  </a:lnTo>
                  <a:lnTo>
                    <a:pt x="124" y="17"/>
                  </a:lnTo>
                  <a:lnTo>
                    <a:pt x="124" y="17"/>
                  </a:lnTo>
                  <a:lnTo>
                    <a:pt x="124" y="17"/>
                  </a:lnTo>
                  <a:lnTo>
                    <a:pt x="124" y="17"/>
                  </a:lnTo>
                  <a:lnTo>
                    <a:pt x="124" y="17"/>
                  </a:lnTo>
                  <a:lnTo>
                    <a:pt x="124" y="17"/>
                  </a:lnTo>
                  <a:lnTo>
                    <a:pt x="124" y="17"/>
                  </a:lnTo>
                  <a:lnTo>
                    <a:pt x="124" y="17"/>
                  </a:lnTo>
                  <a:lnTo>
                    <a:pt x="124" y="17"/>
                  </a:lnTo>
                  <a:lnTo>
                    <a:pt x="124" y="17"/>
                  </a:lnTo>
                  <a:lnTo>
                    <a:pt x="124" y="17"/>
                  </a:lnTo>
                  <a:lnTo>
                    <a:pt x="124" y="16"/>
                  </a:lnTo>
                  <a:lnTo>
                    <a:pt x="124" y="16"/>
                  </a:lnTo>
                  <a:lnTo>
                    <a:pt x="125" y="16"/>
                  </a:lnTo>
                  <a:lnTo>
                    <a:pt x="125" y="16"/>
                  </a:lnTo>
                  <a:lnTo>
                    <a:pt x="125" y="16"/>
                  </a:lnTo>
                  <a:lnTo>
                    <a:pt x="125" y="16"/>
                  </a:lnTo>
                  <a:lnTo>
                    <a:pt x="125" y="16"/>
                  </a:lnTo>
                  <a:lnTo>
                    <a:pt x="125" y="16"/>
                  </a:lnTo>
                  <a:lnTo>
                    <a:pt x="125" y="16"/>
                  </a:lnTo>
                  <a:lnTo>
                    <a:pt x="125" y="16"/>
                  </a:lnTo>
                  <a:lnTo>
                    <a:pt x="125" y="16"/>
                  </a:lnTo>
                  <a:lnTo>
                    <a:pt x="125" y="16"/>
                  </a:lnTo>
                  <a:lnTo>
                    <a:pt x="125" y="16"/>
                  </a:lnTo>
                  <a:lnTo>
                    <a:pt x="125" y="16"/>
                  </a:lnTo>
                  <a:lnTo>
                    <a:pt x="125" y="16"/>
                  </a:lnTo>
                  <a:lnTo>
                    <a:pt x="126" y="16"/>
                  </a:lnTo>
                  <a:lnTo>
                    <a:pt x="126" y="16"/>
                  </a:lnTo>
                  <a:lnTo>
                    <a:pt x="126" y="16"/>
                  </a:lnTo>
                  <a:lnTo>
                    <a:pt x="126" y="16"/>
                  </a:lnTo>
                  <a:lnTo>
                    <a:pt x="126" y="16"/>
                  </a:lnTo>
                  <a:lnTo>
                    <a:pt x="126" y="16"/>
                  </a:lnTo>
                  <a:lnTo>
                    <a:pt x="126" y="16"/>
                  </a:lnTo>
                  <a:lnTo>
                    <a:pt x="126" y="16"/>
                  </a:lnTo>
                  <a:lnTo>
                    <a:pt x="126" y="16"/>
                  </a:lnTo>
                  <a:lnTo>
                    <a:pt x="126" y="16"/>
                  </a:lnTo>
                  <a:lnTo>
                    <a:pt x="126" y="16"/>
                  </a:lnTo>
                  <a:lnTo>
                    <a:pt x="126" y="16"/>
                  </a:lnTo>
                  <a:lnTo>
                    <a:pt x="126" y="16"/>
                  </a:lnTo>
                  <a:lnTo>
                    <a:pt x="127" y="15"/>
                  </a:lnTo>
                  <a:lnTo>
                    <a:pt x="127" y="15"/>
                  </a:lnTo>
                  <a:lnTo>
                    <a:pt x="127" y="15"/>
                  </a:lnTo>
                  <a:lnTo>
                    <a:pt x="127" y="15"/>
                  </a:lnTo>
                  <a:lnTo>
                    <a:pt x="127" y="15"/>
                  </a:lnTo>
                  <a:lnTo>
                    <a:pt x="127" y="15"/>
                  </a:lnTo>
                  <a:lnTo>
                    <a:pt x="127" y="15"/>
                  </a:lnTo>
                  <a:lnTo>
                    <a:pt x="127" y="15"/>
                  </a:lnTo>
                  <a:lnTo>
                    <a:pt x="127" y="15"/>
                  </a:lnTo>
                  <a:lnTo>
                    <a:pt x="127" y="15"/>
                  </a:lnTo>
                  <a:lnTo>
                    <a:pt x="127" y="15"/>
                  </a:lnTo>
                  <a:lnTo>
                    <a:pt x="127" y="15"/>
                  </a:lnTo>
                  <a:lnTo>
                    <a:pt x="127" y="15"/>
                  </a:lnTo>
                  <a:lnTo>
                    <a:pt x="128" y="15"/>
                  </a:lnTo>
                  <a:lnTo>
                    <a:pt x="128" y="15"/>
                  </a:lnTo>
                  <a:lnTo>
                    <a:pt x="128" y="15"/>
                  </a:lnTo>
                  <a:lnTo>
                    <a:pt x="128" y="15"/>
                  </a:lnTo>
                  <a:lnTo>
                    <a:pt x="128" y="15"/>
                  </a:lnTo>
                  <a:lnTo>
                    <a:pt x="128" y="15"/>
                  </a:lnTo>
                  <a:lnTo>
                    <a:pt x="128" y="15"/>
                  </a:lnTo>
                  <a:lnTo>
                    <a:pt x="128" y="15"/>
                  </a:lnTo>
                  <a:lnTo>
                    <a:pt x="128" y="15"/>
                  </a:lnTo>
                  <a:lnTo>
                    <a:pt x="128" y="15"/>
                  </a:lnTo>
                  <a:lnTo>
                    <a:pt x="128" y="15"/>
                  </a:lnTo>
                  <a:lnTo>
                    <a:pt x="128" y="15"/>
                  </a:lnTo>
                  <a:lnTo>
                    <a:pt x="128" y="15"/>
                  </a:lnTo>
                  <a:lnTo>
                    <a:pt x="128" y="14"/>
                  </a:lnTo>
                  <a:lnTo>
                    <a:pt x="129" y="14"/>
                  </a:lnTo>
                  <a:lnTo>
                    <a:pt x="129" y="14"/>
                  </a:lnTo>
                  <a:lnTo>
                    <a:pt x="129" y="14"/>
                  </a:lnTo>
                  <a:lnTo>
                    <a:pt x="129" y="14"/>
                  </a:lnTo>
                  <a:lnTo>
                    <a:pt x="129" y="14"/>
                  </a:lnTo>
                  <a:lnTo>
                    <a:pt x="129" y="14"/>
                  </a:lnTo>
                  <a:lnTo>
                    <a:pt x="129" y="14"/>
                  </a:lnTo>
                  <a:lnTo>
                    <a:pt x="129" y="14"/>
                  </a:lnTo>
                  <a:lnTo>
                    <a:pt x="129" y="14"/>
                  </a:lnTo>
                  <a:lnTo>
                    <a:pt x="129" y="14"/>
                  </a:lnTo>
                  <a:lnTo>
                    <a:pt x="129" y="14"/>
                  </a:lnTo>
                  <a:lnTo>
                    <a:pt x="129" y="14"/>
                  </a:lnTo>
                  <a:lnTo>
                    <a:pt x="129" y="14"/>
                  </a:lnTo>
                  <a:lnTo>
                    <a:pt x="130" y="14"/>
                  </a:lnTo>
                  <a:lnTo>
                    <a:pt x="130" y="14"/>
                  </a:lnTo>
                  <a:lnTo>
                    <a:pt x="130" y="14"/>
                  </a:lnTo>
                  <a:lnTo>
                    <a:pt x="130" y="14"/>
                  </a:lnTo>
                  <a:lnTo>
                    <a:pt x="130" y="14"/>
                  </a:lnTo>
                  <a:lnTo>
                    <a:pt x="130" y="14"/>
                  </a:lnTo>
                  <a:lnTo>
                    <a:pt x="130" y="14"/>
                  </a:lnTo>
                  <a:lnTo>
                    <a:pt x="130" y="13"/>
                  </a:lnTo>
                  <a:lnTo>
                    <a:pt x="130" y="13"/>
                  </a:lnTo>
                  <a:lnTo>
                    <a:pt x="130" y="13"/>
                  </a:lnTo>
                  <a:lnTo>
                    <a:pt x="130" y="13"/>
                  </a:lnTo>
                  <a:lnTo>
                    <a:pt x="130" y="13"/>
                  </a:lnTo>
                  <a:lnTo>
                    <a:pt x="130" y="13"/>
                  </a:lnTo>
                  <a:lnTo>
                    <a:pt x="131" y="13"/>
                  </a:lnTo>
                  <a:lnTo>
                    <a:pt x="131" y="13"/>
                  </a:lnTo>
                  <a:lnTo>
                    <a:pt x="131" y="13"/>
                  </a:lnTo>
                  <a:lnTo>
                    <a:pt x="131" y="13"/>
                  </a:lnTo>
                  <a:lnTo>
                    <a:pt x="131" y="13"/>
                  </a:lnTo>
                  <a:lnTo>
                    <a:pt x="131" y="13"/>
                  </a:lnTo>
                  <a:lnTo>
                    <a:pt x="131" y="13"/>
                  </a:lnTo>
                  <a:lnTo>
                    <a:pt x="131" y="13"/>
                  </a:lnTo>
                  <a:lnTo>
                    <a:pt x="131" y="13"/>
                  </a:lnTo>
                  <a:lnTo>
                    <a:pt x="131" y="13"/>
                  </a:lnTo>
                  <a:lnTo>
                    <a:pt x="131" y="13"/>
                  </a:lnTo>
                  <a:lnTo>
                    <a:pt x="131" y="13"/>
                  </a:lnTo>
                  <a:lnTo>
                    <a:pt x="131" y="13"/>
                  </a:lnTo>
                  <a:lnTo>
                    <a:pt x="132" y="13"/>
                  </a:lnTo>
                  <a:lnTo>
                    <a:pt x="132" y="13"/>
                  </a:lnTo>
                  <a:lnTo>
                    <a:pt x="132" y="13"/>
                  </a:lnTo>
                  <a:lnTo>
                    <a:pt x="132" y="13"/>
                  </a:lnTo>
                  <a:lnTo>
                    <a:pt x="132" y="13"/>
                  </a:lnTo>
                  <a:lnTo>
                    <a:pt x="132" y="13"/>
                  </a:lnTo>
                  <a:lnTo>
                    <a:pt x="132" y="12"/>
                  </a:lnTo>
                  <a:lnTo>
                    <a:pt x="132" y="12"/>
                  </a:lnTo>
                  <a:lnTo>
                    <a:pt x="132" y="12"/>
                  </a:lnTo>
                  <a:lnTo>
                    <a:pt x="132" y="12"/>
                  </a:lnTo>
                  <a:lnTo>
                    <a:pt x="132" y="12"/>
                  </a:lnTo>
                  <a:lnTo>
                    <a:pt x="132" y="12"/>
                  </a:lnTo>
                  <a:lnTo>
                    <a:pt x="132" y="12"/>
                  </a:lnTo>
                  <a:lnTo>
                    <a:pt x="132" y="12"/>
                  </a:lnTo>
                  <a:lnTo>
                    <a:pt x="133" y="12"/>
                  </a:lnTo>
                  <a:lnTo>
                    <a:pt x="133" y="12"/>
                  </a:lnTo>
                  <a:lnTo>
                    <a:pt x="133" y="12"/>
                  </a:lnTo>
                  <a:lnTo>
                    <a:pt x="133" y="11"/>
                  </a:lnTo>
                  <a:lnTo>
                    <a:pt x="133" y="11"/>
                  </a:lnTo>
                  <a:lnTo>
                    <a:pt x="133" y="11"/>
                  </a:lnTo>
                  <a:lnTo>
                    <a:pt x="133" y="11"/>
                  </a:lnTo>
                  <a:lnTo>
                    <a:pt x="133" y="11"/>
                  </a:lnTo>
                  <a:lnTo>
                    <a:pt x="133" y="11"/>
                  </a:lnTo>
                  <a:lnTo>
                    <a:pt x="133" y="11"/>
                  </a:lnTo>
                  <a:lnTo>
                    <a:pt x="133" y="11"/>
                  </a:lnTo>
                  <a:lnTo>
                    <a:pt x="133" y="11"/>
                  </a:lnTo>
                  <a:lnTo>
                    <a:pt x="133" y="11"/>
                  </a:lnTo>
                  <a:lnTo>
                    <a:pt x="134" y="11"/>
                  </a:lnTo>
                  <a:lnTo>
                    <a:pt x="134" y="10"/>
                  </a:lnTo>
                  <a:lnTo>
                    <a:pt x="134" y="10"/>
                  </a:lnTo>
                  <a:lnTo>
                    <a:pt x="134" y="10"/>
                  </a:lnTo>
                  <a:lnTo>
                    <a:pt x="134" y="10"/>
                  </a:lnTo>
                  <a:lnTo>
                    <a:pt x="134" y="10"/>
                  </a:lnTo>
                  <a:lnTo>
                    <a:pt x="134" y="10"/>
                  </a:lnTo>
                  <a:lnTo>
                    <a:pt x="134" y="10"/>
                  </a:lnTo>
                  <a:lnTo>
                    <a:pt x="134" y="10"/>
                  </a:lnTo>
                  <a:lnTo>
                    <a:pt x="134" y="10"/>
                  </a:lnTo>
                  <a:lnTo>
                    <a:pt x="134" y="10"/>
                  </a:lnTo>
                  <a:lnTo>
                    <a:pt x="134" y="10"/>
                  </a:lnTo>
                  <a:lnTo>
                    <a:pt x="134" y="10"/>
                  </a:lnTo>
                  <a:lnTo>
                    <a:pt x="135" y="10"/>
                  </a:lnTo>
                  <a:lnTo>
                    <a:pt x="135" y="9"/>
                  </a:lnTo>
                  <a:lnTo>
                    <a:pt x="135" y="9"/>
                  </a:lnTo>
                  <a:lnTo>
                    <a:pt x="135" y="9"/>
                  </a:lnTo>
                  <a:lnTo>
                    <a:pt x="135" y="9"/>
                  </a:lnTo>
                  <a:lnTo>
                    <a:pt x="135" y="9"/>
                  </a:lnTo>
                  <a:lnTo>
                    <a:pt x="135" y="9"/>
                  </a:lnTo>
                  <a:lnTo>
                    <a:pt x="135" y="9"/>
                  </a:lnTo>
                  <a:lnTo>
                    <a:pt x="135" y="9"/>
                  </a:lnTo>
                  <a:lnTo>
                    <a:pt x="135" y="9"/>
                  </a:lnTo>
                  <a:lnTo>
                    <a:pt x="135" y="9"/>
                  </a:lnTo>
                  <a:lnTo>
                    <a:pt x="135" y="9"/>
                  </a:lnTo>
                  <a:lnTo>
                    <a:pt x="135" y="9"/>
                  </a:lnTo>
                  <a:lnTo>
                    <a:pt x="136" y="9"/>
                  </a:lnTo>
                  <a:lnTo>
                    <a:pt x="136" y="9"/>
                  </a:lnTo>
                  <a:lnTo>
                    <a:pt x="136" y="9"/>
                  </a:lnTo>
                  <a:lnTo>
                    <a:pt x="136" y="9"/>
                  </a:lnTo>
                  <a:lnTo>
                    <a:pt x="136" y="9"/>
                  </a:lnTo>
                  <a:lnTo>
                    <a:pt x="136" y="8"/>
                  </a:lnTo>
                  <a:lnTo>
                    <a:pt x="136" y="8"/>
                  </a:lnTo>
                  <a:lnTo>
                    <a:pt x="136" y="8"/>
                  </a:lnTo>
                  <a:lnTo>
                    <a:pt x="136" y="8"/>
                  </a:lnTo>
                  <a:lnTo>
                    <a:pt x="136" y="8"/>
                  </a:lnTo>
                  <a:lnTo>
                    <a:pt x="136" y="8"/>
                  </a:lnTo>
                  <a:lnTo>
                    <a:pt x="136" y="8"/>
                  </a:lnTo>
                  <a:lnTo>
                    <a:pt x="136" y="8"/>
                  </a:lnTo>
                  <a:lnTo>
                    <a:pt x="136" y="8"/>
                  </a:lnTo>
                  <a:lnTo>
                    <a:pt x="137" y="8"/>
                  </a:lnTo>
                  <a:lnTo>
                    <a:pt x="137" y="8"/>
                  </a:lnTo>
                  <a:lnTo>
                    <a:pt x="137" y="8"/>
                  </a:lnTo>
                  <a:lnTo>
                    <a:pt x="137" y="8"/>
                  </a:lnTo>
                  <a:lnTo>
                    <a:pt x="137" y="8"/>
                  </a:lnTo>
                  <a:lnTo>
                    <a:pt x="137" y="8"/>
                  </a:lnTo>
                  <a:lnTo>
                    <a:pt x="137" y="8"/>
                  </a:lnTo>
                  <a:lnTo>
                    <a:pt x="137" y="8"/>
                  </a:lnTo>
                  <a:lnTo>
                    <a:pt x="137" y="8"/>
                  </a:lnTo>
                  <a:lnTo>
                    <a:pt x="137" y="8"/>
                  </a:lnTo>
                  <a:lnTo>
                    <a:pt x="137" y="8"/>
                  </a:lnTo>
                  <a:lnTo>
                    <a:pt x="137" y="8"/>
                  </a:lnTo>
                  <a:lnTo>
                    <a:pt x="137" y="8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39" y="7"/>
                  </a:lnTo>
                  <a:lnTo>
                    <a:pt x="139" y="7"/>
                  </a:lnTo>
                  <a:lnTo>
                    <a:pt x="139" y="7"/>
                  </a:lnTo>
                  <a:lnTo>
                    <a:pt x="139" y="7"/>
                  </a:lnTo>
                  <a:lnTo>
                    <a:pt x="139" y="7"/>
                  </a:lnTo>
                  <a:lnTo>
                    <a:pt x="139" y="7"/>
                  </a:lnTo>
                  <a:lnTo>
                    <a:pt x="139" y="7"/>
                  </a:lnTo>
                  <a:lnTo>
                    <a:pt x="139" y="7"/>
                  </a:lnTo>
                  <a:lnTo>
                    <a:pt x="139" y="7"/>
                  </a:lnTo>
                  <a:lnTo>
                    <a:pt x="139" y="7"/>
                  </a:lnTo>
                  <a:lnTo>
                    <a:pt x="139" y="7"/>
                  </a:lnTo>
                  <a:lnTo>
                    <a:pt x="139" y="7"/>
                  </a:lnTo>
                  <a:lnTo>
                    <a:pt x="139" y="7"/>
                  </a:lnTo>
                  <a:lnTo>
                    <a:pt x="140" y="7"/>
                  </a:lnTo>
                  <a:lnTo>
                    <a:pt x="140" y="7"/>
                  </a:lnTo>
                  <a:lnTo>
                    <a:pt x="140" y="7"/>
                  </a:lnTo>
                  <a:lnTo>
                    <a:pt x="140" y="7"/>
                  </a:lnTo>
                  <a:lnTo>
                    <a:pt x="140" y="7"/>
                  </a:lnTo>
                  <a:lnTo>
                    <a:pt x="140" y="7"/>
                  </a:lnTo>
                  <a:lnTo>
                    <a:pt x="140" y="7"/>
                  </a:lnTo>
                  <a:lnTo>
                    <a:pt x="140" y="7"/>
                  </a:lnTo>
                  <a:lnTo>
                    <a:pt x="140" y="7"/>
                  </a:lnTo>
                  <a:lnTo>
                    <a:pt x="140" y="7"/>
                  </a:lnTo>
                  <a:lnTo>
                    <a:pt x="140" y="7"/>
                  </a:lnTo>
                  <a:lnTo>
                    <a:pt x="140" y="7"/>
                  </a:lnTo>
                  <a:lnTo>
                    <a:pt x="140" y="7"/>
                  </a:lnTo>
                  <a:lnTo>
                    <a:pt x="141" y="7"/>
                  </a:lnTo>
                  <a:lnTo>
                    <a:pt x="141" y="7"/>
                  </a:lnTo>
                  <a:lnTo>
                    <a:pt x="141" y="7"/>
                  </a:lnTo>
                  <a:lnTo>
                    <a:pt x="141" y="7"/>
                  </a:lnTo>
                  <a:lnTo>
                    <a:pt x="141" y="7"/>
                  </a:lnTo>
                  <a:lnTo>
                    <a:pt x="141" y="7"/>
                  </a:lnTo>
                  <a:lnTo>
                    <a:pt x="141" y="7"/>
                  </a:lnTo>
                  <a:lnTo>
                    <a:pt x="141" y="7"/>
                  </a:lnTo>
                  <a:lnTo>
                    <a:pt x="141" y="7"/>
                  </a:lnTo>
                  <a:lnTo>
                    <a:pt x="141" y="7"/>
                  </a:lnTo>
                  <a:lnTo>
                    <a:pt x="141" y="7"/>
                  </a:lnTo>
                  <a:lnTo>
                    <a:pt x="141" y="7"/>
                  </a:lnTo>
                  <a:lnTo>
                    <a:pt x="141" y="7"/>
                  </a:lnTo>
                  <a:lnTo>
                    <a:pt x="141" y="7"/>
                  </a:lnTo>
                  <a:lnTo>
                    <a:pt x="142" y="7"/>
                  </a:lnTo>
                  <a:lnTo>
                    <a:pt x="142" y="7"/>
                  </a:lnTo>
                  <a:lnTo>
                    <a:pt x="142" y="6"/>
                  </a:lnTo>
                  <a:lnTo>
                    <a:pt x="142" y="6"/>
                  </a:lnTo>
                  <a:lnTo>
                    <a:pt x="142" y="6"/>
                  </a:lnTo>
                  <a:lnTo>
                    <a:pt x="142" y="6"/>
                  </a:lnTo>
                  <a:lnTo>
                    <a:pt x="142" y="6"/>
                  </a:lnTo>
                  <a:lnTo>
                    <a:pt x="142" y="6"/>
                  </a:lnTo>
                  <a:lnTo>
                    <a:pt x="142" y="6"/>
                  </a:lnTo>
                  <a:lnTo>
                    <a:pt x="142" y="6"/>
                  </a:lnTo>
                  <a:lnTo>
                    <a:pt x="142" y="6"/>
                  </a:lnTo>
                  <a:lnTo>
                    <a:pt x="142" y="6"/>
                  </a:lnTo>
                  <a:lnTo>
                    <a:pt x="142" y="6"/>
                  </a:lnTo>
                  <a:lnTo>
                    <a:pt x="143" y="6"/>
                  </a:lnTo>
                  <a:lnTo>
                    <a:pt x="143" y="6"/>
                  </a:lnTo>
                  <a:lnTo>
                    <a:pt x="143" y="6"/>
                  </a:lnTo>
                  <a:lnTo>
                    <a:pt x="143" y="6"/>
                  </a:lnTo>
                  <a:lnTo>
                    <a:pt x="143" y="6"/>
                  </a:lnTo>
                  <a:lnTo>
                    <a:pt x="143" y="6"/>
                  </a:lnTo>
                  <a:lnTo>
                    <a:pt x="143" y="6"/>
                  </a:lnTo>
                  <a:lnTo>
                    <a:pt x="143" y="6"/>
                  </a:lnTo>
                  <a:lnTo>
                    <a:pt x="143" y="6"/>
                  </a:lnTo>
                  <a:lnTo>
                    <a:pt x="143" y="6"/>
                  </a:lnTo>
                  <a:lnTo>
                    <a:pt x="143" y="6"/>
                  </a:lnTo>
                  <a:lnTo>
                    <a:pt x="143" y="6"/>
                  </a:lnTo>
                  <a:lnTo>
                    <a:pt x="143" y="6"/>
                  </a:lnTo>
                  <a:lnTo>
                    <a:pt x="144" y="6"/>
                  </a:lnTo>
                  <a:lnTo>
                    <a:pt x="144" y="6"/>
                  </a:lnTo>
                  <a:lnTo>
                    <a:pt x="144" y="6"/>
                  </a:lnTo>
                  <a:lnTo>
                    <a:pt x="144" y="6"/>
                  </a:lnTo>
                  <a:lnTo>
                    <a:pt x="144" y="6"/>
                  </a:lnTo>
                  <a:lnTo>
                    <a:pt x="144" y="6"/>
                  </a:lnTo>
                  <a:lnTo>
                    <a:pt x="144" y="6"/>
                  </a:lnTo>
                  <a:lnTo>
                    <a:pt x="144" y="6"/>
                  </a:lnTo>
                  <a:lnTo>
                    <a:pt x="144" y="6"/>
                  </a:lnTo>
                  <a:lnTo>
                    <a:pt x="144" y="6"/>
                  </a:lnTo>
                  <a:lnTo>
                    <a:pt x="144" y="6"/>
                  </a:lnTo>
                  <a:lnTo>
                    <a:pt x="144" y="6"/>
                  </a:lnTo>
                  <a:lnTo>
                    <a:pt x="144" y="6"/>
                  </a:lnTo>
                  <a:lnTo>
                    <a:pt x="145" y="6"/>
                  </a:lnTo>
                  <a:lnTo>
                    <a:pt x="145" y="6"/>
                  </a:lnTo>
                  <a:lnTo>
                    <a:pt x="145" y="6"/>
                  </a:lnTo>
                  <a:lnTo>
                    <a:pt x="145" y="6"/>
                  </a:lnTo>
                  <a:lnTo>
                    <a:pt x="145" y="6"/>
                  </a:lnTo>
                  <a:lnTo>
                    <a:pt x="145" y="6"/>
                  </a:lnTo>
                  <a:lnTo>
                    <a:pt x="145" y="6"/>
                  </a:lnTo>
                  <a:lnTo>
                    <a:pt x="145" y="6"/>
                  </a:lnTo>
                  <a:lnTo>
                    <a:pt x="145" y="6"/>
                  </a:lnTo>
                  <a:lnTo>
                    <a:pt x="145" y="6"/>
                  </a:lnTo>
                  <a:lnTo>
                    <a:pt x="145" y="6"/>
                  </a:lnTo>
                  <a:lnTo>
                    <a:pt x="145" y="6"/>
                  </a:lnTo>
                  <a:lnTo>
                    <a:pt x="145" y="6"/>
                  </a:lnTo>
                  <a:lnTo>
                    <a:pt x="145" y="6"/>
                  </a:lnTo>
                  <a:lnTo>
                    <a:pt x="146" y="6"/>
                  </a:lnTo>
                  <a:lnTo>
                    <a:pt x="146" y="6"/>
                  </a:lnTo>
                  <a:lnTo>
                    <a:pt x="146" y="6"/>
                  </a:lnTo>
                  <a:lnTo>
                    <a:pt x="146" y="6"/>
                  </a:lnTo>
                  <a:lnTo>
                    <a:pt x="146" y="6"/>
                  </a:lnTo>
                  <a:lnTo>
                    <a:pt x="146" y="6"/>
                  </a:lnTo>
                  <a:lnTo>
                    <a:pt x="146" y="6"/>
                  </a:lnTo>
                  <a:lnTo>
                    <a:pt x="146" y="6"/>
                  </a:lnTo>
                  <a:lnTo>
                    <a:pt x="146" y="6"/>
                  </a:lnTo>
                  <a:lnTo>
                    <a:pt x="146" y="6"/>
                  </a:lnTo>
                  <a:lnTo>
                    <a:pt x="146" y="6"/>
                  </a:lnTo>
                  <a:lnTo>
                    <a:pt x="146" y="6"/>
                  </a:lnTo>
                  <a:lnTo>
                    <a:pt x="146" y="6"/>
                  </a:lnTo>
                  <a:lnTo>
                    <a:pt x="147" y="6"/>
                  </a:lnTo>
                  <a:lnTo>
                    <a:pt x="147" y="6"/>
                  </a:lnTo>
                  <a:lnTo>
                    <a:pt x="147" y="6"/>
                  </a:lnTo>
                  <a:lnTo>
                    <a:pt x="147" y="6"/>
                  </a:lnTo>
                  <a:lnTo>
                    <a:pt x="147" y="6"/>
                  </a:lnTo>
                  <a:lnTo>
                    <a:pt x="147" y="6"/>
                  </a:lnTo>
                  <a:lnTo>
                    <a:pt x="147" y="6"/>
                  </a:lnTo>
                  <a:lnTo>
                    <a:pt x="147" y="6"/>
                  </a:lnTo>
                  <a:lnTo>
                    <a:pt x="147" y="6"/>
                  </a:lnTo>
                  <a:lnTo>
                    <a:pt x="147" y="6"/>
                  </a:lnTo>
                  <a:lnTo>
                    <a:pt x="147" y="6"/>
                  </a:lnTo>
                  <a:lnTo>
                    <a:pt x="147" y="6"/>
                  </a:lnTo>
                  <a:lnTo>
                    <a:pt x="147" y="6"/>
                  </a:lnTo>
                  <a:lnTo>
                    <a:pt x="148" y="6"/>
                  </a:lnTo>
                  <a:lnTo>
                    <a:pt x="148" y="6"/>
                  </a:lnTo>
                  <a:lnTo>
                    <a:pt x="148" y="6"/>
                  </a:lnTo>
                  <a:lnTo>
                    <a:pt x="148" y="6"/>
                  </a:lnTo>
                  <a:lnTo>
                    <a:pt x="148" y="6"/>
                  </a:lnTo>
                  <a:lnTo>
                    <a:pt x="148" y="6"/>
                  </a:lnTo>
                  <a:lnTo>
                    <a:pt x="148" y="6"/>
                  </a:lnTo>
                  <a:lnTo>
                    <a:pt x="148" y="6"/>
                  </a:lnTo>
                  <a:lnTo>
                    <a:pt x="148" y="6"/>
                  </a:lnTo>
                  <a:lnTo>
                    <a:pt x="148" y="6"/>
                  </a:lnTo>
                  <a:lnTo>
                    <a:pt x="148" y="6"/>
                  </a:lnTo>
                  <a:lnTo>
                    <a:pt x="148" y="6"/>
                  </a:lnTo>
                  <a:lnTo>
                    <a:pt x="148" y="6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0" y="5"/>
                  </a:lnTo>
                  <a:lnTo>
                    <a:pt x="150" y="5"/>
                  </a:lnTo>
                  <a:lnTo>
                    <a:pt x="150" y="5"/>
                  </a:lnTo>
                  <a:lnTo>
                    <a:pt x="150" y="5"/>
                  </a:lnTo>
                  <a:lnTo>
                    <a:pt x="150" y="5"/>
                  </a:lnTo>
                  <a:lnTo>
                    <a:pt x="150" y="5"/>
                  </a:lnTo>
                  <a:lnTo>
                    <a:pt x="151" y="5"/>
                  </a:lnTo>
                  <a:lnTo>
                    <a:pt x="151" y="5"/>
                  </a:lnTo>
                  <a:lnTo>
                    <a:pt x="151" y="5"/>
                  </a:lnTo>
                  <a:lnTo>
                    <a:pt x="151" y="5"/>
                  </a:lnTo>
                  <a:lnTo>
                    <a:pt x="151" y="5"/>
                  </a:lnTo>
                  <a:lnTo>
                    <a:pt x="151" y="5"/>
                  </a:lnTo>
                  <a:lnTo>
                    <a:pt x="151" y="5"/>
                  </a:lnTo>
                  <a:lnTo>
                    <a:pt x="151" y="5"/>
                  </a:lnTo>
                  <a:lnTo>
                    <a:pt x="151" y="5"/>
                  </a:lnTo>
                  <a:lnTo>
                    <a:pt x="151" y="5"/>
                  </a:lnTo>
                  <a:lnTo>
                    <a:pt x="151" y="5"/>
                  </a:lnTo>
                  <a:lnTo>
                    <a:pt x="151" y="5"/>
                  </a:lnTo>
                  <a:lnTo>
                    <a:pt x="151" y="5"/>
                  </a:lnTo>
                  <a:lnTo>
                    <a:pt x="152" y="5"/>
                  </a:lnTo>
                  <a:lnTo>
                    <a:pt x="152" y="5"/>
                  </a:lnTo>
                  <a:lnTo>
                    <a:pt x="152" y="5"/>
                  </a:lnTo>
                  <a:lnTo>
                    <a:pt x="152" y="5"/>
                  </a:lnTo>
                  <a:lnTo>
                    <a:pt x="152" y="5"/>
                  </a:lnTo>
                  <a:lnTo>
                    <a:pt x="152" y="5"/>
                  </a:lnTo>
                  <a:lnTo>
                    <a:pt x="152" y="5"/>
                  </a:lnTo>
                  <a:lnTo>
                    <a:pt x="152" y="5"/>
                  </a:lnTo>
                  <a:lnTo>
                    <a:pt x="152" y="5"/>
                  </a:lnTo>
                  <a:lnTo>
                    <a:pt x="152" y="5"/>
                  </a:lnTo>
                  <a:lnTo>
                    <a:pt x="152" y="5"/>
                  </a:lnTo>
                  <a:lnTo>
                    <a:pt x="152" y="5"/>
                  </a:lnTo>
                  <a:lnTo>
                    <a:pt x="152" y="5"/>
                  </a:lnTo>
                  <a:lnTo>
                    <a:pt x="153" y="5"/>
                  </a:lnTo>
                  <a:lnTo>
                    <a:pt x="153" y="5"/>
                  </a:lnTo>
                  <a:lnTo>
                    <a:pt x="153" y="5"/>
                  </a:lnTo>
                  <a:lnTo>
                    <a:pt x="153" y="5"/>
                  </a:lnTo>
                  <a:lnTo>
                    <a:pt x="153" y="5"/>
                  </a:lnTo>
                  <a:lnTo>
                    <a:pt x="153" y="5"/>
                  </a:lnTo>
                  <a:lnTo>
                    <a:pt x="153" y="5"/>
                  </a:lnTo>
                  <a:lnTo>
                    <a:pt x="153" y="5"/>
                  </a:lnTo>
                  <a:lnTo>
                    <a:pt x="153" y="5"/>
                  </a:lnTo>
                  <a:lnTo>
                    <a:pt x="153" y="5"/>
                  </a:lnTo>
                  <a:lnTo>
                    <a:pt x="153" y="5"/>
                  </a:lnTo>
                  <a:lnTo>
                    <a:pt x="153" y="5"/>
                  </a:lnTo>
                  <a:lnTo>
                    <a:pt x="153" y="5"/>
                  </a:lnTo>
                  <a:lnTo>
                    <a:pt x="153" y="5"/>
                  </a:lnTo>
                  <a:lnTo>
                    <a:pt x="154" y="5"/>
                  </a:lnTo>
                  <a:lnTo>
                    <a:pt x="154" y="5"/>
                  </a:lnTo>
                  <a:lnTo>
                    <a:pt x="154" y="5"/>
                  </a:lnTo>
                  <a:lnTo>
                    <a:pt x="154" y="5"/>
                  </a:lnTo>
                  <a:lnTo>
                    <a:pt x="154" y="5"/>
                  </a:lnTo>
                  <a:lnTo>
                    <a:pt x="154" y="5"/>
                  </a:lnTo>
                  <a:lnTo>
                    <a:pt x="154" y="5"/>
                  </a:lnTo>
                  <a:lnTo>
                    <a:pt x="154" y="5"/>
                  </a:lnTo>
                  <a:lnTo>
                    <a:pt x="154" y="5"/>
                  </a:lnTo>
                  <a:lnTo>
                    <a:pt x="154" y="5"/>
                  </a:lnTo>
                  <a:lnTo>
                    <a:pt x="154" y="5"/>
                  </a:lnTo>
                  <a:lnTo>
                    <a:pt x="154" y="5"/>
                  </a:lnTo>
                  <a:lnTo>
                    <a:pt x="154" y="5"/>
                  </a:lnTo>
                  <a:lnTo>
                    <a:pt x="155" y="5"/>
                  </a:lnTo>
                  <a:lnTo>
                    <a:pt x="155" y="5"/>
                  </a:lnTo>
                  <a:lnTo>
                    <a:pt x="155" y="5"/>
                  </a:lnTo>
                  <a:lnTo>
                    <a:pt x="155" y="5"/>
                  </a:lnTo>
                  <a:lnTo>
                    <a:pt x="155" y="5"/>
                  </a:lnTo>
                  <a:lnTo>
                    <a:pt x="155" y="5"/>
                  </a:lnTo>
                  <a:lnTo>
                    <a:pt x="155" y="5"/>
                  </a:lnTo>
                  <a:lnTo>
                    <a:pt x="155" y="5"/>
                  </a:lnTo>
                  <a:lnTo>
                    <a:pt x="155" y="5"/>
                  </a:lnTo>
                  <a:lnTo>
                    <a:pt x="155" y="5"/>
                  </a:lnTo>
                  <a:lnTo>
                    <a:pt x="155" y="5"/>
                  </a:lnTo>
                  <a:lnTo>
                    <a:pt x="155" y="5"/>
                  </a:lnTo>
                  <a:lnTo>
                    <a:pt x="155" y="5"/>
                  </a:lnTo>
                  <a:lnTo>
                    <a:pt x="156" y="5"/>
                  </a:lnTo>
                  <a:lnTo>
                    <a:pt x="156" y="5"/>
                  </a:lnTo>
                  <a:lnTo>
                    <a:pt x="156" y="5"/>
                  </a:lnTo>
                  <a:lnTo>
                    <a:pt x="156" y="5"/>
                  </a:lnTo>
                  <a:lnTo>
                    <a:pt x="156" y="5"/>
                  </a:lnTo>
                  <a:lnTo>
                    <a:pt x="156" y="5"/>
                  </a:lnTo>
                  <a:lnTo>
                    <a:pt x="156" y="5"/>
                  </a:lnTo>
                  <a:lnTo>
                    <a:pt x="156" y="5"/>
                  </a:lnTo>
                  <a:lnTo>
                    <a:pt x="156" y="5"/>
                  </a:lnTo>
                  <a:lnTo>
                    <a:pt x="156" y="5"/>
                  </a:lnTo>
                  <a:lnTo>
                    <a:pt x="156" y="5"/>
                  </a:lnTo>
                  <a:lnTo>
                    <a:pt x="156" y="5"/>
                  </a:lnTo>
                  <a:lnTo>
                    <a:pt x="156" y="5"/>
                  </a:lnTo>
                  <a:lnTo>
                    <a:pt x="157" y="5"/>
                  </a:lnTo>
                  <a:lnTo>
                    <a:pt x="157" y="5"/>
                  </a:lnTo>
                  <a:lnTo>
                    <a:pt x="157" y="5"/>
                  </a:lnTo>
                  <a:lnTo>
                    <a:pt x="157" y="5"/>
                  </a:lnTo>
                  <a:lnTo>
                    <a:pt x="157" y="5"/>
                  </a:lnTo>
                  <a:lnTo>
                    <a:pt x="157" y="5"/>
                  </a:lnTo>
                  <a:lnTo>
                    <a:pt x="157" y="6"/>
                  </a:lnTo>
                  <a:lnTo>
                    <a:pt x="157" y="6"/>
                  </a:lnTo>
                  <a:lnTo>
                    <a:pt x="157" y="6"/>
                  </a:lnTo>
                  <a:lnTo>
                    <a:pt x="157" y="6"/>
                  </a:lnTo>
                  <a:lnTo>
                    <a:pt x="157" y="6"/>
                  </a:lnTo>
                  <a:lnTo>
                    <a:pt x="157" y="6"/>
                  </a:lnTo>
                  <a:lnTo>
                    <a:pt x="157" y="6"/>
                  </a:lnTo>
                  <a:lnTo>
                    <a:pt x="158" y="6"/>
                  </a:lnTo>
                  <a:lnTo>
                    <a:pt x="158" y="6"/>
                  </a:lnTo>
                  <a:lnTo>
                    <a:pt x="158" y="6"/>
                  </a:lnTo>
                  <a:lnTo>
                    <a:pt x="158" y="6"/>
                  </a:lnTo>
                  <a:lnTo>
                    <a:pt x="158" y="6"/>
                  </a:lnTo>
                  <a:lnTo>
                    <a:pt x="158" y="6"/>
                  </a:lnTo>
                  <a:lnTo>
                    <a:pt x="158" y="6"/>
                  </a:lnTo>
                  <a:lnTo>
                    <a:pt x="158" y="6"/>
                  </a:lnTo>
                  <a:lnTo>
                    <a:pt x="158" y="6"/>
                  </a:lnTo>
                  <a:lnTo>
                    <a:pt x="158" y="6"/>
                  </a:lnTo>
                  <a:lnTo>
                    <a:pt x="158" y="6"/>
                  </a:lnTo>
                  <a:lnTo>
                    <a:pt x="158" y="6"/>
                  </a:lnTo>
                  <a:lnTo>
                    <a:pt x="158" y="6"/>
                  </a:lnTo>
                  <a:lnTo>
                    <a:pt x="158" y="6"/>
                  </a:lnTo>
                  <a:lnTo>
                    <a:pt x="159" y="6"/>
                  </a:lnTo>
                  <a:lnTo>
                    <a:pt x="159" y="6"/>
                  </a:lnTo>
                  <a:lnTo>
                    <a:pt x="159" y="6"/>
                  </a:lnTo>
                  <a:lnTo>
                    <a:pt x="159" y="6"/>
                  </a:lnTo>
                  <a:lnTo>
                    <a:pt x="159" y="7"/>
                  </a:lnTo>
                  <a:lnTo>
                    <a:pt x="159" y="7"/>
                  </a:lnTo>
                  <a:lnTo>
                    <a:pt x="159" y="6"/>
                  </a:lnTo>
                  <a:lnTo>
                    <a:pt x="159" y="6"/>
                  </a:lnTo>
                  <a:lnTo>
                    <a:pt x="159" y="6"/>
                  </a:lnTo>
                  <a:lnTo>
                    <a:pt x="159" y="6"/>
                  </a:lnTo>
                  <a:lnTo>
                    <a:pt x="159" y="6"/>
                  </a:lnTo>
                  <a:lnTo>
                    <a:pt x="159" y="6"/>
                  </a:lnTo>
                  <a:lnTo>
                    <a:pt x="159" y="6"/>
                  </a:lnTo>
                  <a:lnTo>
                    <a:pt x="160" y="6"/>
                  </a:lnTo>
                  <a:lnTo>
                    <a:pt x="160" y="6"/>
                  </a:lnTo>
                  <a:lnTo>
                    <a:pt x="160" y="6"/>
                  </a:lnTo>
                  <a:lnTo>
                    <a:pt x="160" y="6"/>
                  </a:lnTo>
                  <a:lnTo>
                    <a:pt x="160" y="6"/>
                  </a:lnTo>
                  <a:lnTo>
                    <a:pt x="160" y="7"/>
                  </a:lnTo>
                  <a:lnTo>
                    <a:pt x="160" y="7"/>
                  </a:lnTo>
                  <a:lnTo>
                    <a:pt x="160" y="7"/>
                  </a:lnTo>
                  <a:lnTo>
                    <a:pt x="160" y="7"/>
                  </a:lnTo>
                  <a:lnTo>
                    <a:pt x="160" y="7"/>
                  </a:lnTo>
                  <a:lnTo>
                    <a:pt x="160" y="7"/>
                  </a:lnTo>
                  <a:lnTo>
                    <a:pt x="160" y="7"/>
                  </a:lnTo>
                  <a:lnTo>
                    <a:pt x="160" y="6"/>
                  </a:lnTo>
                  <a:lnTo>
                    <a:pt x="161" y="6"/>
                  </a:lnTo>
                  <a:lnTo>
                    <a:pt x="161" y="6"/>
                  </a:lnTo>
                  <a:lnTo>
                    <a:pt x="161" y="6"/>
                  </a:lnTo>
                  <a:lnTo>
                    <a:pt x="161" y="6"/>
                  </a:lnTo>
                  <a:lnTo>
                    <a:pt x="161" y="6"/>
                  </a:lnTo>
                  <a:lnTo>
                    <a:pt x="161" y="6"/>
                  </a:lnTo>
                  <a:lnTo>
                    <a:pt x="161" y="6"/>
                  </a:lnTo>
                  <a:lnTo>
                    <a:pt x="161" y="6"/>
                  </a:lnTo>
                  <a:lnTo>
                    <a:pt x="161" y="6"/>
                  </a:lnTo>
                  <a:lnTo>
                    <a:pt x="161" y="6"/>
                  </a:lnTo>
                  <a:lnTo>
                    <a:pt x="161" y="6"/>
                  </a:lnTo>
                  <a:lnTo>
                    <a:pt x="161" y="6"/>
                  </a:lnTo>
                  <a:lnTo>
                    <a:pt x="161" y="6"/>
                  </a:lnTo>
                  <a:lnTo>
                    <a:pt x="162" y="6"/>
                  </a:lnTo>
                  <a:lnTo>
                    <a:pt x="162" y="6"/>
                  </a:lnTo>
                  <a:lnTo>
                    <a:pt x="162" y="6"/>
                  </a:lnTo>
                  <a:lnTo>
                    <a:pt x="162" y="6"/>
                  </a:lnTo>
                  <a:lnTo>
                    <a:pt x="162" y="6"/>
                  </a:lnTo>
                  <a:lnTo>
                    <a:pt x="162" y="6"/>
                  </a:lnTo>
                  <a:lnTo>
                    <a:pt x="162" y="6"/>
                  </a:lnTo>
                  <a:lnTo>
                    <a:pt x="162" y="6"/>
                  </a:lnTo>
                  <a:lnTo>
                    <a:pt x="162" y="6"/>
                  </a:lnTo>
                  <a:lnTo>
                    <a:pt x="162" y="6"/>
                  </a:lnTo>
                  <a:lnTo>
                    <a:pt x="162" y="6"/>
                  </a:lnTo>
                  <a:lnTo>
                    <a:pt x="162" y="6"/>
                  </a:lnTo>
                  <a:lnTo>
                    <a:pt x="162" y="6"/>
                  </a:lnTo>
                  <a:lnTo>
                    <a:pt x="162" y="6"/>
                  </a:lnTo>
                  <a:lnTo>
                    <a:pt x="163" y="6"/>
                  </a:lnTo>
                  <a:lnTo>
                    <a:pt x="163" y="6"/>
                  </a:lnTo>
                  <a:lnTo>
                    <a:pt x="163" y="6"/>
                  </a:lnTo>
                  <a:lnTo>
                    <a:pt x="163" y="6"/>
                  </a:lnTo>
                  <a:lnTo>
                    <a:pt x="163" y="6"/>
                  </a:lnTo>
                  <a:lnTo>
                    <a:pt x="163" y="6"/>
                  </a:lnTo>
                  <a:lnTo>
                    <a:pt x="163" y="6"/>
                  </a:lnTo>
                  <a:lnTo>
                    <a:pt x="163" y="6"/>
                  </a:lnTo>
                  <a:lnTo>
                    <a:pt x="163" y="6"/>
                  </a:lnTo>
                  <a:lnTo>
                    <a:pt x="163" y="6"/>
                  </a:lnTo>
                  <a:lnTo>
                    <a:pt x="163" y="6"/>
                  </a:lnTo>
                  <a:lnTo>
                    <a:pt x="163" y="6"/>
                  </a:lnTo>
                  <a:lnTo>
                    <a:pt x="163" y="6"/>
                  </a:lnTo>
                  <a:lnTo>
                    <a:pt x="164" y="6"/>
                  </a:lnTo>
                  <a:lnTo>
                    <a:pt x="164" y="6"/>
                  </a:lnTo>
                  <a:lnTo>
                    <a:pt x="164" y="6"/>
                  </a:lnTo>
                  <a:lnTo>
                    <a:pt x="164" y="6"/>
                  </a:lnTo>
                  <a:lnTo>
                    <a:pt x="164" y="6"/>
                  </a:lnTo>
                  <a:lnTo>
                    <a:pt x="164" y="6"/>
                  </a:lnTo>
                  <a:lnTo>
                    <a:pt x="164" y="6"/>
                  </a:lnTo>
                  <a:lnTo>
                    <a:pt x="164" y="6"/>
                  </a:lnTo>
                  <a:lnTo>
                    <a:pt x="164" y="6"/>
                  </a:lnTo>
                  <a:lnTo>
                    <a:pt x="164" y="6"/>
                  </a:lnTo>
                  <a:lnTo>
                    <a:pt x="164" y="6"/>
                  </a:lnTo>
                  <a:lnTo>
                    <a:pt x="164" y="6"/>
                  </a:lnTo>
                  <a:lnTo>
                    <a:pt x="164" y="6"/>
                  </a:lnTo>
                  <a:lnTo>
                    <a:pt x="165" y="6"/>
                  </a:lnTo>
                  <a:lnTo>
                    <a:pt x="165" y="6"/>
                  </a:lnTo>
                  <a:lnTo>
                    <a:pt x="165" y="6"/>
                  </a:lnTo>
                  <a:lnTo>
                    <a:pt x="165" y="6"/>
                  </a:lnTo>
                  <a:lnTo>
                    <a:pt x="165" y="6"/>
                  </a:lnTo>
                  <a:lnTo>
                    <a:pt x="165" y="6"/>
                  </a:lnTo>
                  <a:lnTo>
                    <a:pt x="165" y="6"/>
                  </a:lnTo>
                  <a:lnTo>
                    <a:pt x="165" y="6"/>
                  </a:lnTo>
                  <a:lnTo>
                    <a:pt x="165" y="6"/>
                  </a:lnTo>
                  <a:lnTo>
                    <a:pt x="165" y="6"/>
                  </a:lnTo>
                  <a:lnTo>
                    <a:pt x="165" y="6"/>
                  </a:lnTo>
                  <a:lnTo>
                    <a:pt x="165" y="6"/>
                  </a:lnTo>
                  <a:lnTo>
                    <a:pt x="165" y="6"/>
                  </a:lnTo>
                  <a:lnTo>
                    <a:pt x="166" y="6"/>
                  </a:lnTo>
                  <a:lnTo>
                    <a:pt x="166" y="6"/>
                  </a:lnTo>
                  <a:lnTo>
                    <a:pt x="166" y="6"/>
                  </a:lnTo>
                  <a:lnTo>
                    <a:pt x="166" y="6"/>
                  </a:lnTo>
                  <a:lnTo>
                    <a:pt x="166" y="6"/>
                  </a:lnTo>
                  <a:lnTo>
                    <a:pt x="166" y="6"/>
                  </a:lnTo>
                  <a:lnTo>
                    <a:pt x="166" y="6"/>
                  </a:lnTo>
                  <a:lnTo>
                    <a:pt x="166" y="6"/>
                  </a:lnTo>
                  <a:lnTo>
                    <a:pt x="166" y="6"/>
                  </a:lnTo>
                  <a:lnTo>
                    <a:pt x="166" y="6"/>
                  </a:lnTo>
                  <a:lnTo>
                    <a:pt x="166" y="6"/>
                  </a:lnTo>
                  <a:lnTo>
                    <a:pt x="166" y="6"/>
                  </a:lnTo>
                  <a:lnTo>
                    <a:pt x="166" y="6"/>
                  </a:lnTo>
                  <a:lnTo>
                    <a:pt x="166" y="6"/>
                  </a:lnTo>
                  <a:lnTo>
                    <a:pt x="167" y="6"/>
                  </a:lnTo>
                  <a:lnTo>
                    <a:pt x="167" y="6"/>
                  </a:lnTo>
                  <a:lnTo>
                    <a:pt x="167" y="6"/>
                  </a:lnTo>
                  <a:lnTo>
                    <a:pt x="167" y="6"/>
                  </a:lnTo>
                  <a:lnTo>
                    <a:pt x="167" y="6"/>
                  </a:lnTo>
                  <a:lnTo>
                    <a:pt x="167" y="6"/>
                  </a:lnTo>
                  <a:lnTo>
                    <a:pt x="167" y="6"/>
                  </a:lnTo>
                  <a:lnTo>
                    <a:pt x="167" y="6"/>
                  </a:lnTo>
                  <a:lnTo>
                    <a:pt x="167" y="6"/>
                  </a:lnTo>
                  <a:lnTo>
                    <a:pt x="167" y="6"/>
                  </a:lnTo>
                  <a:lnTo>
                    <a:pt x="167" y="6"/>
                  </a:lnTo>
                  <a:lnTo>
                    <a:pt x="167" y="6"/>
                  </a:lnTo>
                  <a:lnTo>
                    <a:pt x="167" y="6"/>
                  </a:lnTo>
                  <a:lnTo>
                    <a:pt x="168" y="6"/>
                  </a:lnTo>
                  <a:lnTo>
                    <a:pt x="168" y="6"/>
                  </a:lnTo>
                  <a:lnTo>
                    <a:pt x="168" y="6"/>
                  </a:lnTo>
                  <a:lnTo>
                    <a:pt x="168" y="6"/>
                  </a:lnTo>
                  <a:lnTo>
                    <a:pt x="168" y="6"/>
                  </a:lnTo>
                  <a:lnTo>
                    <a:pt x="168" y="6"/>
                  </a:lnTo>
                  <a:lnTo>
                    <a:pt x="168" y="6"/>
                  </a:lnTo>
                  <a:lnTo>
                    <a:pt x="168" y="6"/>
                  </a:lnTo>
                  <a:lnTo>
                    <a:pt x="168" y="6"/>
                  </a:lnTo>
                  <a:lnTo>
                    <a:pt x="168" y="6"/>
                  </a:lnTo>
                  <a:lnTo>
                    <a:pt x="168" y="6"/>
                  </a:lnTo>
                  <a:lnTo>
                    <a:pt x="168" y="6"/>
                  </a:lnTo>
                  <a:lnTo>
                    <a:pt x="168" y="6"/>
                  </a:lnTo>
                  <a:lnTo>
                    <a:pt x="169" y="6"/>
                  </a:lnTo>
                  <a:lnTo>
                    <a:pt x="169" y="6"/>
                  </a:lnTo>
                  <a:lnTo>
                    <a:pt x="169" y="6"/>
                  </a:lnTo>
                  <a:lnTo>
                    <a:pt x="169" y="6"/>
                  </a:lnTo>
                  <a:lnTo>
                    <a:pt x="169" y="6"/>
                  </a:lnTo>
                  <a:lnTo>
                    <a:pt x="169" y="6"/>
                  </a:lnTo>
                  <a:lnTo>
                    <a:pt x="169" y="6"/>
                  </a:lnTo>
                  <a:lnTo>
                    <a:pt x="169" y="6"/>
                  </a:lnTo>
                  <a:lnTo>
                    <a:pt x="169" y="6"/>
                  </a:lnTo>
                  <a:lnTo>
                    <a:pt x="169" y="6"/>
                  </a:lnTo>
                  <a:lnTo>
                    <a:pt x="169" y="6"/>
                  </a:lnTo>
                  <a:lnTo>
                    <a:pt x="169" y="6"/>
                  </a:lnTo>
                  <a:lnTo>
                    <a:pt x="169" y="6"/>
                  </a:lnTo>
                  <a:lnTo>
                    <a:pt x="170" y="6"/>
                  </a:lnTo>
                  <a:lnTo>
                    <a:pt x="170" y="6"/>
                  </a:lnTo>
                  <a:lnTo>
                    <a:pt x="170" y="6"/>
                  </a:lnTo>
                  <a:lnTo>
                    <a:pt x="170" y="6"/>
                  </a:lnTo>
                  <a:lnTo>
                    <a:pt x="170" y="6"/>
                  </a:lnTo>
                  <a:lnTo>
                    <a:pt x="170" y="6"/>
                  </a:lnTo>
                  <a:lnTo>
                    <a:pt x="170" y="6"/>
                  </a:lnTo>
                  <a:lnTo>
                    <a:pt x="170" y="6"/>
                  </a:lnTo>
                  <a:lnTo>
                    <a:pt x="170" y="6"/>
                  </a:lnTo>
                  <a:lnTo>
                    <a:pt x="170" y="6"/>
                  </a:lnTo>
                  <a:lnTo>
                    <a:pt x="170" y="6"/>
                  </a:lnTo>
                  <a:lnTo>
                    <a:pt x="170" y="6"/>
                  </a:lnTo>
                  <a:lnTo>
                    <a:pt x="170" y="6"/>
                  </a:lnTo>
                  <a:lnTo>
                    <a:pt x="170" y="6"/>
                  </a:lnTo>
                  <a:lnTo>
                    <a:pt x="171" y="6"/>
                  </a:lnTo>
                  <a:lnTo>
                    <a:pt x="171" y="6"/>
                  </a:lnTo>
                  <a:lnTo>
                    <a:pt x="171" y="6"/>
                  </a:lnTo>
                  <a:lnTo>
                    <a:pt x="171" y="6"/>
                  </a:lnTo>
                  <a:lnTo>
                    <a:pt x="171" y="6"/>
                  </a:lnTo>
                  <a:lnTo>
                    <a:pt x="171" y="6"/>
                  </a:lnTo>
                  <a:lnTo>
                    <a:pt x="171" y="6"/>
                  </a:lnTo>
                  <a:lnTo>
                    <a:pt x="171" y="6"/>
                  </a:lnTo>
                  <a:lnTo>
                    <a:pt x="171" y="6"/>
                  </a:lnTo>
                  <a:lnTo>
                    <a:pt x="171" y="6"/>
                  </a:lnTo>
                  <a:lnTo>
                    <a:pt x="171" y="6"/>
                  </a:lnTo>
                  <a:lnTo>
                    <a:pt x="171" y="6"/>
                  </a:lnTo>
                  <a:lnTo>
                    <a:pt x="171" y="6"/>
                  </a:lnTo>
                  <a:lnTo>
                    <a:pt x="172" y="6"/>
                  </a:lnTo>
                  <a:lnTo>
                    <a:pt x="172" y="6"/>
                  </a:lnTo>
                  <a:lnTo>
                    <a:pt x="172" y="6"/>
                  </a:lnTo>
                  <a:lnTo>
                    <a:pt x="172" y="6"/>
                  </a:lnTo>
                  <a:lnTo>
                    <a:pt x="172" y="6"/>
                  </a:lnTo>
                  <a:lnTo>
                    <a:pt x="172" y="6"/>
                  </a:lnTo>
                  <a:lnTo>
                    <a:pt x="172" y="6"/>
                  </a:lnTo>
                  <a:lnTo>
                    <a:pt x="172" y="6"/>
                  </a:lnTo>
                  <a:lnTo>
                    <a:pt x="172" y="6"/>
                  </a:lnTo>
                  <a:lnTo>
                    <a:pt x="172" y="6"/>
                  </a:lnTo>
                  <a:lnTo>
                    <a:pt x="172" y="6"/>
                  </a:lnTo>
                  <a:lnTo>
                    <a:pt x="172" y="6"/>
                  </a:lnTo>
                  <a:lnTo>
                    <a:pt x="172" y="6"/>
                  </a:lnTo>
                  <a:lnTo>
                    <a:pt x="173" y="6"/>
                  </a:lnTo>
                  <a:lnTo>
                    <a:pt x="173" y="6"/>
                  </a:lnTo>
                  <a:lnTo>
                    <a:pt x="173" y="6"/>
                  </a:lnTo>
                  <a:lnTo>
                    <a:pt x="173" y="6"/>
                  </a:lnTo>
                  <a:lnTo>
                    <a:pt x="173" y="6"/>
                  </a:lnTo>
                  <a:lnTo>
                    <a:pt x="173" y="6"/>
                  </a:lnTo>
                  <a:lnTo>
                    <a:pt x="173" y="6"/>
                  </a:lnTo>
                  <a:lnTo>
                    <a:pt x="173" y="6"/>
                  </a:lnTo>
                  <a:lnTo>
                    <a:pt x="173" y="6"/>
                  </a:lnTo>
                  <a:lnTo>
                    <a:pt x="173" y="6"/>
                  </a:lnTo>
                  <a:lnTo>
                    <a:pt x="173" y="6"/>
                  </a:lnTo>
                  <a:lnTo>
                    <a:pt x="173" y="6"/>
                  </a:lnTo>
                  <a:lnTo>
                    <a:pt x="173" y="6"/>
                  </a:lnTo>
                  <a:lnTo>
                    <a:pt x="174" y="6"/>
                  </a:lnTo>
                  <a:lnTo>
                    <a:pt x="174" y="6"/>
                  </a:lnTo>
                  <a:lnTo>
                    <a:pt x="174" y="6"/>
                  </a:lnTo>
                  <a:lnTo>
                    <a:pt x="174" y="6"/>
                  </a:lnTo>
                  <a:lnTo>
                    <a:pt x="174" y="6"/>
                  </a:lnTo>
                  <a:lnTo>
                    <a:pt x="174" y="6"/>
                  </a:lnTo>
                  <a:lnTo>
                    <a:pt x="174" y="6"/>
                  </a:lnTo>
                  <a:lnTo>
                    <a:pt x="174" y="6"/>
                  </a:lnTo>
                  <a:lnTo>
                    <a:pt x="174" y="6"/>
                  </a:lnTo>
                  <a:lnTo>
                    <a:pt x="174" y="6"/>
                  </a:lnTo>
                  <a:lnTo>
                    <a:pt x="174" y="6"/>
                  </a:lnTo>
                  <a:lnTo>
                    <a:pt x="174" y="6"/>
                  </a:lnTo>
                  <a:lnTo>
                    <a:pt x="174" y="6"/>
                  </a:lnTo>
                  <a:lnTo>
                    <a:pt x="175" y="6"/>
                  </a:lnTo>
                  <a:lnTo>
                    <a:pt x="175" y="6"/>
                  </a:lnTo>
                  <a:lnTo>
                    <a:pt x="175" y="6"/>
                  </a:lnTo>
                  <a:lnTo>
                    <a:pt x="175" y="6"/>
                  </a:lnTo>
                  <a:lnTo>
                    <a:pt x="175" y="6"/>
                  </a:lnTo>
                  <a:lnTo>
                    <a:pt x="175" y="6"/>
                  </a:lnTo>
                  <a:lnTo>
                    <a:pt x="175" y="6"/>
                  </a:lnTo>
                  <a:lnTo>
                    <a:pt x="175" y="6"/>
                  </a:lnTo>
                  <a:lnTo>
                    <a:pt x="175" y="6"/>
                  </a:lnTo>
                  <a:lnTo>
                    <a:pt x="175" y="6"/>
                  </a:lnTo>
                  <a:lnTo>
                    <a:pt x="175" y="6"/>
                  </a:lnTo>
                  <a:lnTo>
                    <a:pt x="175" y="6"/>
                  </a:lnTo>
                  <a:lnTo>
                    <a:pt x="175" y="6"/>
                  </a:lnTo>
                  <a:lnTo>
                    <a:pt x="175" y="6"/>
                  </a:lnTo>
                  <a:lnTo>
                    <a:pt x="176" y="6"/>
                  </a:lnTo>
                  <a:lnTo>
                    <a:pt x="176" y="6"/>
                  </a:lnTo>
                  <a:lnTo>
                    <a:pt x="176" y="6"/>
                  </a:lnTo>
                  <a:lnTo>
                    <a:pt x="176" y="6"/>
                  </a:lnTo>
                  <a:lnTo>
                    <a:pt x="176" y="6"/>
                  </a:lnTo>
                  <a:lnTo>
                    <a:pt x="176" y="6"/>
                  </a:lnTo>
                  <a:lnTo>
                    <a:pt x="176" y="6"/>
                  </a:lnTo>
                  <a:lnTo>
                    <a:pt x="176" y="6"/>
                  </a:lnTo>
                  <a:lnTo>
                    <a:pt x="176" y="6"/>
                  </a:lnTo>
                  <a:lnTo>
                    <a:pt x="176" y="6"/>
                  </a:lnTo>
                  <a:lnTo>
                    <a:pt x="176" y="6"/>
                  </a:lnTo>
                  <a:lnTo>
                    <a:pt x="176" y="6"/>
                  </a:lnTo>
                  <a:lnTo>
                    <a:pt x="176" y="6"/>
                  </a:lnTo>
                  <a:lnTo>
                    <a:pt x="177" y="6"/>
                  </a:lnTo>
                  <a:lnTo>
                    <a:pt x="177" y="5"/>
                  </a:lnTo>
                  <a:lnTo>
                    <a:pt x="177" y="6"/>
                  </a:lnTo>
                  <a:lnTo>
                    <a:pt x="177" y="5"/>
                  </a:lnTo>
                  <a:lnTo>
                    <a:pt x="177" y="5"/>
                  </a:lnTo>
                  <a:lnTo>
                    <a:pt x="177" y="5"/>
                  </a:lnTo>
                  <a:lnTo>
                    <a:pt x="177" y="5"/>
                  </a:lnTo>
                  <a:lnTo>
                    <a:pt x="177" y="5"/>
                  </a:lnTo>
                  <a:lnTo>
                    <a:pt x="177" y="5"/>
                  </a:lnTo>
                  <a:lnTo>
                    <a:pt x="177" y="5"/>
                  </a:lnTo>
                  <a:lnTo>
                    <a:pt x="177" y="5"/>
                  </a:lnTo>
                  <a:lnTo>
                    <a:pt x="177" y="5"/>
                  </a:lnTo>
                  <a:lnTo>
                    <a:pt x="177" y="5"/>
                  </a:lnTo>
                  <a:lnTo>
                    <a:pt x="178" y="5"/>
                  </a:lnTo>
                  <a:lnTo>
                    <a:pt x="178" y="5"/>
                  </a:lnTo>
                  <a:lnTo>
                    <a:pt x="178" y="5"/>
                  </a:lnTo>
                  <a:lnTo>
                    <a:pt x="178" y="5"/>
                  </a:lnTo>
                  <a:lnTo>
                    <a:pt x="178" y="5"/>
                  </a:lnTo>
                  <a:lnTo>
                    <a:pt x="178" y="5"/>
                  </a:lnTo>
                  <a:lnTo>
                    <a:pt x="178" y="5"/>
                  </a:lnTo>
                  <a:lnTo>
                    <a:pt x="178" y="5"/>
                  </a:lnTo>
                  <a:lnTo>
                    <a:pt x="178" y="5"/>
                  </a:lnTo>
                  <a:lnTo>
                    <a:pt x="178" y="5"/>
                  </a:lnTo>
                  <a:lnTo>
                    <a:pt x="178" y="5"/>
                  </a:lnTo>
                  <a:lnTo>
                    <a:pt x="178" y="5"/>
                  </a:lnTo>
                  <a:lnTo>
                    <a:pt x="178" y="5"/>
                  </a:lnTo>
                  <a:lnTo>
                    <a:pt x="179" y="5"/>
                  </a:lnTo>
                  <a:lnTo>
                    <a:pt x="179" y="5"/>
                  </a:lnTo>
                  <a:lnTo>
                    <a:pt x="179" y="5"/>
                  </a:lnTo>
                  <a:lnTo>
                    <a:pt x="179" y="5"/>
                  </a:lnTo>
                  <a:lnTo>
                    <a:pt x="179" y="5"/>
                  </a:lnTo>
                  <a:lnTo>
                    <a:pt x="179" y="5"/>
                  </a:lnTo>
                  <a:lnTo>
                    <a:pt x="179" y="5"/>
                  </a:lnTo>
                  <a:lnTo>
                    <a:pt x="179" y="5"/>
                  </a:lnTo>
                  <a:lnTo>
                    <a:pt x="179" y="5"/>
                  </a:lnTo>
                  <a:lnTo>
                    <a:pt x="179" y="5"/>
                  </a:lnTo>
                  <a:lnTo>
                    <a:pt x="179" y="5"/>
                  </a:lnTo>
                  <a:lnTo>
                    <a:pt x="179" y="5"/>
                  </a:lnTo>
                  <a:lnTo>
                    <a:pt x="179" y="5"/>
                  </a:lnTo>
                  <a:lnTo>
                    <a:pt x="179" y="5"/>
                  </a:lnTo>
                  <a:lnTo>
                    <a:pt x="180" y="5"/>
                  </a:lnTo>
                  <a:lnTo>
                    <a:pt x="180" y="5"/>
                  </a:lnTo>
                  <a:lnTo>
                    <a:pt x="180" y="5"/>
                  </a:lnTo>
                  <a:lnTo>
                    <a:pt x="180" y="5"/>
                  </a:lnTo>
                  <a:lnTo>
                    <a:pt x="180" y="5"/>
                  </a:lnTo>
                  <a:lnTo>
                    <a:pt x="180" y="5"/>
                  </a:lnTo>
                  <a:lnTo>
                    <a:pt x="180" y="5"/>
                  </a:lnTo>
                  <a:lnTo>
                    <a:pt x="180" y="5"/>
                  </a:lnTo>
                  <a:lnTo>
                    <a:pt x="180" y="5"/>
                  </a:lnTo>
                  <a:lnTo>
                    <a:pt x="180" y="5"/>
                  </a:lnTo>
                  <a:lnTo>
                    <a:pt x="180" y="4"/>
                  </a:lnTo>
                  <a:lnTo>
                    <a:pt x="180" y="4"/>
                  </a:lnTo>
                  <a:lnTo>
                    <a:pt x="180" y="4"/>
                  </a:lnTo>
                  <a:lnTo>
                    <a:pt x="181" y="4"/>
                  </a:lnTo>
                  <a:lnTo>
                    <a:pt x="181" y="4"/>
                  </a:lnTo>
                  <a:lnTo>
                    <a:pt x="181" y="4"/>
                  </a:lnTo>
                  <a:lnTo>
                    <a:pt x="181" y="4"/>
                  </a:lnTo>
                  <a:lnTo>
                    <a:pt x="181" y="4"/>
                  </a:lnTo>
                  <a:lnTo>
                    <a:pt x="181" y="4"/>
                  </a:lnTo>
                  <a:lnTo>
                    <a:pt x="181" y="4"/>
                  </a:lnTo>
                  <a:lnTo>
                    <a:pt x="181" y="4"/>
                  </a:lnTo>
                  <a:lnTo>
                    <a:pt x="181" y="4"/>
                  </a:lnTo>
                  <a:lnTo>
                    <a:pt x="181" y="4"/>
                  </a:lnTo>
                  <a:lnTo>
                    <a:pt x="181" y="4"/>
                  </a:lnTo>
                  <a:lnTo>
                    <a:pt x="181" y="4"/>
                  </a:lnTo>
                  <a:lnTo>
                    <a:pt x="181" y="4"/>
                  </a:lnTo>
                  <a:lnTo>
                    <a:pt x="182" y="4"/>
                  </a:lnTo>
                  <a:lnTo>
                    <a:pt x="182" y="4"/>
                  </a:lnTo>
                  <a:lnTo>
                    <a:pt x="182" y="4"/>
                  </a:lnTo>
                  <a:lnTo>
                    <a:pt x="182" y="4"/>
                  </a:lnTo>
                  <a:lnTo>
                    <a:pt x="182" y="4"/>
                  </a:lnTo>
                  <a:lnTo>
                    <a:pt x="182" y="4"/>
                  </a:lnTo>
                  <a:lnTo>
                    <a:pt x="182" y="4"/>
                  </a:lnTo>
                  <a:lnTo>
                    <a:pt x="182" y="4"/>
                  </a:lnTo>
                  <a:lnTo>
                    <a:pt x="182" y="4"/>
                  </a:lnTo>
                  <a:lnTo>
                    <a:pt x="182" y="4"/>
                  </a:lnTo>
                  <a:lnTo>
                    <a:pt x="182" y="4"/>
                  </a:lnTo>
                  <a:lnTo>
                    <a:pt x="182" y="4"/>
                  </a:lnTo>
                  <a:lnTo>
                    <a:pt x="182" y="4"/>
                  </a:lnTo>
                  <a:lnTo>
                    <a:pt x="183" y="3"/>
                  </a:lnTo>
                  <a:lnTo>
                    <a:pt x="183" y="3"/>
                  </a:lnTo>
                  <a:lnTo>
                    <a:pt x="183" y="3"/>
                  </a:lnTo>
                  <a:lnTo>
                    <a:pt x="183" y="3"/>
                  </a:lnTo>
                  <a:lnTo>
                    <a:pt x="183" y="3"/>
                  </a:lnTo>
                  <a:lnTo>
                    <a:pt x="183" y="3"/>
                  </a:lnTo>
                  <a:lnTo>
                    <a:pt x="183" y="3"/>
                  </a:lnTo>
                  <a:lnTo>
                    <a:pt x="183" y="3"/>
                  </a:lnTo>
                  <a:lnTo>
                    <a:pt x="183" y="3"/>
                  </a:lnTo>
                  <a:lnTo>
                    <a:pt x="183" y="3"/>
                  </a:lnTo>
                  <a:lnTo>
                    <a:pt x="183" y="3"/>
                  </a:lnTo>
                  <a:lnTo>
                    <a:pt x="183" y="3"/>
                  </a:lnTo>
                  <a:lnTo>
                    <a:pt x="183" y="3"/>
                  </a:lnTo>
                  <a:lnTo>
                    <a:pt x="183" y="3"/>
                  </a:lnTo>
                  <a:lnTo>
                    <a:pt x="184" y="3"/>
                  </a:lnTo>
                  <a:lnTo>
                    <a:pt x="184" y="3"/>
                  </a:lnTo>
                  <a:lnTo>
                    <a:pt x="184" y="3"/>
                  </a:lnTo>
                  <a:lnTo>
                    <a:pt x="184" y="3"/>
                  </a:lnTo>
                  <a:lnTo>
                    <a:pt x="184" y="3"/>
                  </a:lnTo>
                  <a:lnTo>
                    <a:pt x="184" y="3"/>
                  </a:lnTo>
                  <a:lnTo>
                    <a:pt x="184" y="3"/>
                  </a:lnTo>
                  <a:lnTo>
                    <a:pt x="184" y="3"/>
                  </a:lnTo>
                  <a:lnTo>
                    <a:pt x="184" y="3"/>
                  </a:lnTo>
                  <a:lnTo>
                    <a:pt x="184" y="3"/>
                  </a:lnTo>
                  <a:lnTo>
                    <a:pt x="184" y="3"/>
                  </a:lnTo>
                  <a:lnTo>
                    <a:pt x="184" y="3"/>
                  </a:lnTo>
                  <a:lnTo>
                    <a:pt x="184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6" y="3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7" y="3"/>
                  </a:lnTo>
                  <a:lnTo>
                    <a:pt x="188" y="3"/>
                  </a:lnTo>
                  <a:lnTo>
                    <a:pt x="188" y="3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89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0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3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5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6" y="2"/>
                  </a:lnTo>
                  <a:lnTo>
                    <a:pt x="197" y="2"/>
                  </a:lnTo>
                  <a:lnTo>
                    <a:pt x="197" y="2"/>
                  </a:lnTo>
                  <a:lnTo>
                    <a:pt x="197" y="2"/>
                  </a:lnTo>
                  <a:lnTo>
                    <a:pt x="197" y="2"/>
                  </a:lnTo>
                  <a:lnTo>
                    <a:pt x="197" y="2"/>
                  </a:lnTo>
                  <a:lnTo>
                    <a:pt x="197" y="2"/>
                  </a:lnTo>
                  <a:lnTo>
                    <a:pt x="197" y="2"/>
                  </a:lnTo>
                  <a:lnTo>
                    <a:pt x="197" y="2"/>
                  </a:lnTo>
                  <a:lnTo>
                    <a:pt x="197" y="2"/>
                  </a:lnTo>
                  <a:lnTo>
                    <a:pt x="197" y="2"/>
                  </a:lnTo>
                  <a:lnTo>
                    <a:pt x="197" y="2"/>
                  </a:lnTo>
                  <a:lnTo>
                    <a:pt x="197" y="2"/>
                  </a:lnTo>
                  <a:lnTo>
                    <a:pt x="197" y="2"/>
                  </a:lnTo>
                  <a:lnTo>
                    <a:pt x="198" y="2"/>
                  </a:lnTo>
                  <a:lnTo>
                    <a:pt x="198" y="2"/>
                  </a:lnTo>
                  <a:lnTo>
                    <a:pt x="198" y="2"/>
                  </a:lnTo>
                  <a:lnTo>
                    <a:pt x="198" y="2"/>
                  </a:lnTo>
                  <a:lnTo>
                    <a:pt x="198" y="2"/>
                  </a:lnTo>
                  <a:lnTo>
                    <a:pt x="198" y="2"/>
                  </a:lnTo>
                  <a:lnTo>
                    <a:pt x="198" y="2"/>
                  </a:lnTo>
                  <a:lnTo>
                    <a:pt x="198" y="2"/>
                  </a:lnTo>
                  <a:lnTo>
                    <a:pt x="198" y="2"/>
                  </a:lnTo>
                  <a:lnTo>
                    <a:pt x="198" y="2"/>
                  </a:lnTo>
                  <a:lnTo>
                    <a:pt x="198" y="2"/>
                  </a:lnTo>
                  <a:lnTo>
                    <a:pt x="198" y="2"/>
                  </a:lnTo>
                  <a:lnTo>
                    <a:pt x="198" y="2"/>
                  </a:lnTo>
                  <a:lnTo>
                    <a:pt x="199" y="2"/>
                  </a:lnTo>
                  <a:lnTo>
                    <a:pt x="199" y="2"/>
                  </a:lnTo>
                  <a:lnTo>
                    <a:pt x="199" y="2"/>
                  </a:lnTo>
                  <a:lnTo>
                    <a:pt x="199" y="2"/>
                  </a:lnTo>
                  <a:lnTo>
                    <a:pt x="199" y="2"/>
                  </a:lnTo>
                  <a:lnTo>
                    <a:pt x="199" y="2"/>
                  </a:lnTo>
                  <a:lnTo>
                    <a:pt x="199" y="2"/>
                  </a:lnTo>
                  <a:lnTo>
                    <a:pt x="199" y="2"/>
                  </a:lnTo>
                  <a:lnTo>
                    <a:pt x="199" y="2"/>
                  </a:lnTo>
                  <a:lnTo>
                    <a:pt x="199" y="1"/>
                  </a:lnTo>
                  <a:lnTo>
                    <a:pt x="199" y="1"/>
                  </a:lnTo>
                  <a:lnTo>
                    <a:pt x="199" y="2"/>
                  </a:lnTo>
                  <a:lnTo>
                    <a:pt x="199" y="2"/>
                  </a:lnTo>
                  <a:lnTo>
                    <a:pt x="200" y="1"/>
                  </a:lnTo>
                  <a:lnTo>
                    <a:pt x="200" y="2"/>
                  </a:lnTo>
                  <a:lnTo>
                    <a:pt x="200" y="2"/>
                  </a:lnTo>
                  <a:lnTo>
                    <a:pt x="200" y="2"/>
                  </a:lnTo>
                  <a:lnTo>
                    <a:pt x="200" y="1"/>
                  </a:lnTo>
                  <a:lnTo>
                    <a:pt x="200" y="2"/>
                  </a:lnTo>
                  <a:lnTo>
                    <a:pt x="200" y="2"/>
                  </a:lnTo>
                  <a:lnTo>
                    <a:pt x="200" y="1"/>
                  </a:lnTo>
                  <a:lnTo>
                    <a:pt x="200" y="2"/>
                  </a:lnTo>
                  <a:lnTo>
                    <a:pt x="200" y="2"/>
                  </a:lnTo>
                  <a:lnTo>
                    <a:pt x="200" y="1"/>
                  </a:lnTo>
                  <a:lnTo>
                    <a:pt x="200" y="2"/>
                  </a:lnTo>
                  <a:lnTo>
                    <a:pt x="200" y="1"/>
                  </a:lnTo>
                  <a:lnTo>
                    <a:pt x="200" y="1"/>
                  </a:lnTo>
                  <a:lnTo>
                    <a:pt x="201" y="1"/>
                  </a:lnTo>
                  <a:lnTo>
                    <a:pt x="201" y="2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201" y="2"/>
                  </a:lnTo>
                  <a:lnTo>
                    <a:pt x="201" y="1"/>
                  </a:lnTo>
                  <a:lnTo>
                    <a:pt x="201" y="2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201" y="1"/>
                  </a:lnTo>
                  <a:lnTo>
                    <a:pt x="201" y="2"/>
                  </a:lnTo>
                  <a:lnTo>
                    <a:pt x="201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3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4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5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6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7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8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0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1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2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3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7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8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19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0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1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2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3" y="1"/>
                  </a:lnTo>
                  <a:lnTo>
                    <a:pt x="224" y="1"/>
                  </a:lnTo>
                  <a:lnTo>
                    <a:pt x="224" y="1"/>
                  </a:lnTo>
                  <a:lnTo>
                    <a:pt x="224" y="1"/>
                  </a:lnTo>
                  <a:lnTo>
                    <a:pt x="224" y="1"/>
                  </a:lnTo>
                  <a:lnTo>
                    <a:pt x="224" y="1"/>
                  </a:lnTo>
                  <a:lnTo>
                    <a:pt x="224" y="1"/>
                  </a:lnTo>
                  <a:lnTo>
                    <a:pt x="224" y="1"/>
                  </a:lnTo>
                  <a:lnTo>
                    <a:pt x="224" y="1"/>
                  </a:lnTo>
                  <a:lnTo>
                    <a:pt x="224" y="1"/>
                  </a:lnTo>
                  <a:lnTo>
                    <a:pt x="224" y="1"/>
                  </a:lnTo>
                  <a:lnTo>
                    <a:pt x="224" y="1"/>
                  </a:lnTo>
                  <a:lnTo>
                    <a:pt x="224" y="1"/>
                  </a:lnTo>
                  <a:lnTo>
                    <a:pt x="224" y="1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226" y="1"/>
                  </a:lnTo>
                  <a:lnTo>
                    <a:pt x="226" y="1"/>
                  </a:lnTo>
                  <a:lnTo>
                    <a:pt x="226" y="1"/>
                  </a:lnTo>
                  <a:lnTo>
                    <a:pt x="226" y="1"/>
                  </a:lnTo>
                  <a:lnTo>
                    <a:pt x="226" y="1"/>
                  </a:lnTo>
                  <a:lnTo>
                    <a:pt x="226" y="1"/>
                  </a:lnTo>
                  <a:lnTo>
                    <a:pt x="226" y="1"/>
                  </a:lnTo>
                  <a:lnTo>
                    <a:pt x="226" y="1"/>
                  </a:lnTo>
                  <a:lnTo>
                    <a:pt x="226" y="0"/>
                  </a:lnTo>
                  <a:lnTo>
                    <a:pt x="226" y="1"/>
                  </a:lnTo>
                  <a:lnTo>
                    <a:pt x="226" y="1"/>
                  </a:lnTo>
                  <a:lnTo>
                    <a:pt x="226" y="1"/>
                  </a:lnTo>
                  <a:lnTo>
                    <a:pt x="226" y="1"/>
                  </a:lnTo>
                  <a:lnTo>
                    <a:pt x="226" y="1"/>
                  </a:lnTo>
                  <a:lnTo>
                    <a:pt x="227" y="1"/>
                  </a:lnTo>
                  <a:lnTo>
                    <a:pt x="227" y="1"/>
                  </a:lnTo>
                  <a:lnTo>
                    <a:pt x="227" y="1"/>
                  </a:lnTo>
                  <a:lnTo>
                    <a:pt x="227" y="1"/>
                  </a:lnTo>
                  <a:lnTo>
                    <a:pt x="227" y="1"/>
                  </a:lnTo>
                  <a:lnTo>
                    <a:pt x="227" y="1"/>
                  </a:lnTo>
                  <a:lnTo>
                    <a:pt x="227" y="1"/>
                  </a:lnTo>
                  <a:lnTo>
                    <a:pt x="227" y="1"/>
                  </a:lnTo>
                  <a:lnTo>
                    <a:pt x="227" y="1"/>
                  </a:lnTo>
                  <a:lnTo>
                    <a:pt x="227" y="1"/>
                  </a:lnTo>
                  <a:lnTo>
                    <a:pt x="227" y="1"/>
                  </a:lnTo>
                  <a:lnTo>
                    <a:pt x="227" y="1"/>
                  </a:lnTo>
                  <a:lnTo>
                    <a:pt x="227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8" y="1"/>
                  </a:lnTo>
                  <a:lnTo>
                    <a:pt x="229" y="1"/>
                  </a:lnTo>
                  <a:lnTo>
                    <a:pt x="229" y="1"/>
                  </a:lnTo>
                  <a:lnTo>
                    <a:pt x="229" y="1"/>
                  </a:lnTo>
                  <a:lnTo>
                    <a:pt x="229" y="1"/>
                  </a:lnTo>
                  <a:lnTo>
                    <a:pt x="229" y="1"/>
                  </a:lnTo>
                  <a:lnTo>
                    <a:pt x="229" y="1"/>
                  </a:lnTo>
                  <a:lnTo>
                    <a:pt x="229" y="1"/>
                  </a:lnTo>
                  <a:lnTo>
                    <a:pt x="229" y="1"/>
                  </a:lnTo>
                  <a:lnTo>
                    <a:pt x="229" y="1"/>
                  </a:lnTo>
                  <a:lnTo>
                    <a:pt x="229" y="1"/>
                  </a:lnTo>
                  <a:lnTo>
                    <a:pt x="229" y="1"/>
                  </a:lnTo>
                  <a:lnTo>
                    <a:pt x="229" y="1"/>
                  </a:lnTo>
                  <a:lnTo>
                    <a:pt x="229" y="1"/>
                  </a:lnTo>
                  <a:lnTo>
                    <a:pt x="230" y="1"/>
                  </a:lnTo>
                  <a:lnTo>
                    <a:pt x="230" y="1"/>
                  </a:lnTo>
                  <a:lnTo>
                    <a:pt x="230" y="1"/>
                  </a:lnTo>
                  <a:lnTo>
                    <a:pt x="230" y="1"/>
                  </a:lnTo>
                  <a:lnTo>
                    <a:pt x="230" y="1"/>
                  </a:lnTo>
                  <a:lnTo>
                    <a:pt x="230" y="1"/>
                  </a:lnTo>
                  <a:lnTo>
                    <a:pt x="230" y="1"/>
                  </a:lnTo>
                  <a:lnTo>
                    <a:pt x="230" y="1"/>
                  </a:lnTo>
                  <a:lnTo>
                    <a:pt x="230" y="1"/>
                  </a:lnTo>
                  <a:lnTo>
                    <a:pt x="230" y="1"/>
                  </a:lnTo>
                  <a:lnTo>
                    <a:pt x="230" y="1"/>
                  </a:lnTo>
                  <a:lnTo>
                    <a:pt x="230" y="1"/>
                  </a:lnTo>
                  <a:lnTo>
                    <a:pt x="230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2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3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4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5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6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7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39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2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3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4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5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7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49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1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2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3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4" y="1"/>
                  </a:lnTo>
                  <a:lnTo>
                    <a:pt x="255" y="1"/>
                  </a:lnTo>
                  <a:lnTo>
                    <a:pt x="255" y="1"/>
                  </a:lnTo>
                  <a:lnTo>
                    <a:pt x="255" y="1"/>
                  </a:lnTo>
                  <a:lnTo>
                    <a:pt x="255" y="1"/>
                  </a:lnTo>
                  <a:lnTo>
                    <a:pt x="255" y="1"/>
                  </a:lnTo>
                  <a:lnTo>
                    <a:pt x="255" y="1"/>
                  </a:lnTo>
                  <a:lnTo>
                    <a:pt x="255" y="1"/>
                  </a:lnTo>
                  <a:lnTo>
                    <a:pt x="255" y="1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Rectangle 39"/>
            <p:cNvSpPr>
              <a:spLocks noChangeArrowheads="1"/>
            </p:cNvSpPr>
            <p:nvPr/>
          </p:nvSpPr>
          <p:spPr bwMode="auto">
            <a:xfrm>
              <a:off x="849" y="1503"/>
              <a:ext cx="1350" cy="2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defTabSz="1044575" eaLnBrk="1" hangingPunct="1"/>
              <a:r>
                <a:rPr lang="en-US" sz="1400" b="1">
                  <a:solidFill>
                    <a:srgbClr val="000000"/>
                  </a:solidFill>
                </a:rPr>
                <a:t>ERL Injector Cooldown WPM Horizontal</a:t>
              </a:r>
              <a:endParaRPr lang="en-US" sz="1600"/>
            </a:p>
          </p:txBody>
        </p:sp>
        <p:sp>
          <p:nvSpPr>
            <p:cNvPr id="42" name="Rectangle 40"/>
            <p:cNvSpPr>
              <a:spLocks noChangeArrowheads="1"/>
            </p:cNvSpPr>
            <p:nvPr/>
          </p:nvSpPr>
          <p:spPr bwMode="auto">
            <a:xfrm>
              <a:off x="452" y="1846"/>
              <a:ext cx="26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44575" eaLnBrk="1" hangingPunct="1"/>
              <a:r>
                <a:rPr lang="en-US" sz="1400">
                  <a:solidFill>
                    <a:srgbClr val="000000"/>
                  </a:solidFill>
                </a:rPr>
                <a:t>-1.00</a:t>
              </a:r>
              <a:endParaRPr lang="en-US" sz="1600"/>
            </a:p>
          </p:txBody>
        </p:sp>
        <p:sp>
          <p:nvSpPr>
            <p:cNvPr id="43" name="Rectangle 41"/>
            <p:cNvSpPr>
              <a:spLocks noChangeArrowheads="1"/>
            </p:cNvSpPr>
            <p:nvPr/>
          </p:nvSpPr>
          <p:spPr bwMode="auto">
            <a:xfrm>
              <a:off x="452" y="1541"/>
              <a:ext cx="26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44575" eaLnBrk="1" hangingPunct="1"/>
              <a:r>
                <a:rPr lang="en-US" sz="1400">
                  <a:solidFill>
                    <a:srgbClr val="000000"/>
                  </a:solidFill>
                </a:rPr>
                <a:t>-0.50</a:t>
              </a:r>
              <a:endParaRPr lang="en-US" sz="1600"/>
            </a:p>
          </p:txBody>
        </p:sp>
        <p:sp>
          <p:nvSpPr>
            <p:cNvPr id="44" name="Rectangle 42"/>
            <p:cNvSpPr>
              <a:spLocks noChangeArrowheads="1"/>
            </p:cNvSpPr>
            <p:nvPr/>
          </p:nvSpPr>
          <p:spPr bwMode="auto">
            <a:xfrm>
              <a:off x="486" y="1235"/>
              <a:ext cx="22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44575" eaLnBrk="1" hangingPunct="1"/>
              <a:r>
                <a:rPr lang="en-US" sz="1400">
                  <a:solidFill>
                    <a:srgbClr val="000000"/>
                  </a:solidFill>
                </a:rPr>
                <a:t>0.00</a:t>
              </a:r>
              <a:endParaRPr lang="en-US" sz="1600"/>
            </a:p>
          </p:txBody>
        </p:sp>
        <p:sp>
          <p:nvSpPr>
            <p:cNvPr id="45" name="Rectangle 43"/>
            <p:cNvSpPr>
              <a:spLocks noChangeArrowheads="1"/>
            </p:cNvSpPr>
            <p:nvPr/>
          </p:nvSpPr>
          <p:spPr bwMode="auto">
            <a:xfrm>
              <a:off x="486" y="930"/>
              <a:ext cx="22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44575" eaLnBrk="1" hangingPunct="1"/>
              <a:r>
                <a:rPr lang="en-US" sz="1400">
                  <a:solidFill>
                    <a:srgbClr val="000000"/>
                  </a:solidFill>
                </a:rPr>
                <a:t>0.50</a:t>
              </a:r>
              <a:endParaRPr lang="en-US" sz="1600"/>
            </a:p>
          </p:txBody>
        </p:sp>
        <p:sp>
          <p:nvSpPr>
            <p:cNvPr id="46" name="Rectangle 44"/>
            <p:cNvSpPr>
              <a:spLocks noChangeArrowheads="1"/>
            </p:cNvSpPr>
            <p:nvPr/>
          </p:nvSpPr>
          <p:spPr bwMode="auto">
            <a:xfrm>
              <a:off x="486" y="624"/>
              <a:ext cx="22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44575" eaLnBrk="1" hangingPunct="1"/>
              <a:r>
                <a:rPr lang="en-US" sz="1400">
                  <a:solidFill>
                    <a:srgbClr val="000000"/>
                  </a:solidFill>
                </a:rPr>
                <a:t>1.00</a:t>
              </a:r>
              <a:endParaRPr lang="en-US" sz="1600"/>
            </a:p>
          </p:txBody>
        </p:sp>
        <p:sp>
          <p:nvSpPr>
            <p:cNvPr id="47" name="Rectangle 45"/>
            <p:cNvSpPr>
              <a:spLocks noChangeArrowheads="1"/>
            </p:cNvSpPr>
            <p:nvPr/>
          </p:nvSpPr>
          <p:spPr bwMode="auto">
            <a:xfrm>
              <a:off x="477" y="2021"/>
              <a:ext cx="64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44575" eaLnBrk="1" hangingPunct="1"/>
              <a:r>
                <a:rPr lang="en-US" sz="1400">
                  <a:solidFill>
                    <a:srgbClr val="000000"/>
                  </a:solidFill>
                </a:rPr>
                <a:t>4/29/08 0:00</a:t>
              </a:r>
              <a:endParaRPr lang="en-US" sz="1600"/>
            </a:p>
          </p:txBody>
        </p:sp>
        <p:sp>
          <p:nvSpPr>
            <p:cNvPr id="48" name="Rectangle 46"/>
            <p:cNvSpPr>
              <a:spLocks noChangeArrowheads="1"/>
            </p:cNvSpPr>
            <p:nvPr/>
          </p:nvSpPr>
          <p:spPr bwMode="auto">
            <a:xfrm>
              <a:off x="1369" y="2021"/>
              <a:ext cx="64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44575" eaLnBrk="1" hangingPunct="1"/>
              <a:r>
                <a:rPr lang="en-US" sz="1400">
                  <a:solidFill>
                    <a:srgbClr val="000000"/>
                  </a:solidFill>
                </a:rPr>
                <a:t>4/30/08 0:00</a:t>
              </a:r>
              <a:endParaRPr lang="en-US" sz="1600"/>
            </a:p>
          </p:txBody>
        </p:sp>
        <p:sp>
          <p:nvSpPr>
            <p:cNvPr id="49" name="Rectangle 47"/>
            <p:cNvSpPr>
              <a:spLocks noChangeArrowheads="1"/>
            </p:cNvSpPr>
            <p:nvPr/>
          </p:nvSpPr>
          <p:spPr bwMode="auto">
            <a:xfrm>
              <a:off x="2295" y="2021"/>
              <a:ext cx="58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44575" eaLnBrk="1" hangingPunct="1"/>
              <a:r>
                <a:rPr lang="en-US" sz="1400">
                  <a:solidFill>
                    <a:srgbClr val="000000"/>
                  </a:solidFill>
                </a:rPr>
                <a:t>5/1/08 0:00</a:t>
              </a:r>
              <a:endParaRPr lang="en-US" sz="1600"/>
            </a:p>
          </p:txBody>
        </p:sp>
        <p:sp>
          <p:nvSpPr>
            <p:cNvPr id="50" name="Rectangle 48"/>
            <p:cNvSpPr>
              <a:spLocks noChangeArrowheads="1"/>
            </p:cNvSpPr>
            <p:nvPr/>
          </p:nvSpPr>
          <p:spPr bwMode="auto">
            <a:xfrm>
              <a:off x="3184" y="2021"/>
              <a:ext cx="527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defTabSz="1044575" eaLnBrk="1" hangingPunct="1"/>
              <a:r>
                <a:rPr lang="en-US" sz="1400">
                  <a:solidFill>
                    <a:srgbClr val="000000"/>
                  </a:solidFill>
                </a:rPr>
                <a:t>5/2/08 0:00</a:t>
              </a:r>
              <a:endParaRPr lang="en-US" sz="1600"/>
            </a:p>
          </p:txBody>
        </p:sp>
        <p:sp>
          <p:nvSpPr>
            <p:cNvPr id="51" name="Rectangle 49"/>
            <p:cNvSpPr>
              <a:spLocks noChangeArrowheads="1"/>
            </p:cNvSpPr>
            <p:nvPr/>
          </p:nvSpPr>
          <p:spPr bwMode="auto">
            <a:xfrm>
              <a:off x="1883" y="2191"/>
              <a:ext cx="4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44575" eaLnBrk="1" hangingPunct="1"/>
              <a:r>
                <a:rPr lang="en-US" sz="1100" b="1">
                  <a:solidFill>
                    <a:srgbClr val="000000"/>
                  </a:solidFill>
                </a:rPr>
                <a:t>Date-Time</a:t>
              </a:r>
              <a:endParaRPr lang="en-US" sz="1600"/>
            </a:p>
          </p:txBody>
        </p:sp>
        <p:sp>
          <p:nvSpPr>
            <p:cNvPr id="52" name="Rectangle 50"/>
            <p:cNvSpPr>
              <a:spLocks noChangeArrowheads="1"/>
            </p:cNvSpPr>
            <p:nvPr/>
          </p:nvSpPr>
          <p:spPr bwMode="auto">
            <a:xfrm rot="16200000">
              <a:off x="-91" y="1274"/>
              <a:ext cx="844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44575" eaLnBrk="1" hangingPunct="1"/>
              <a:r>
                <a:rPr lang="en-US" sz="1400" b="1">
                  <a:solidFill>
                    <a:srgbClr val="000000"/>
                  </a:solidFill>
                </a:rPr>
                <a:t>X position [mm]</a:t>
              </a:r>
              <a:endParaRPr lang="en-US" sz="1600"/>
            </a:p>
          </p:txBody>
        </p:sp>
        <p:sp>
          <p:nvSpPr>
            <p:cNvPr id="53" name="Rectangle 51"/>
            <p:cNvSpPr>
              <a:spLocks noChangeArrowheads="1"/>
            </p:cNvSpPr>
            <p:nvPr/>
          </p:nvSpPr>
          <p:spPr bwMode="auto">
            <a:xfrm>
              <a:off x="2652" y="1216"/>
              <a:ext cx="750" cy="77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52"/>
            <p:cNvSpPr>
              <a:spLocks noChangeShapeType="1"/>
            </p:cNvSpPr>
            <p:nvPr/>
          </p:nvSpPr>
          <p:spPr bwMode="auto">
            <a:xfrm>
              <a:off x="2695" y="1317"/>
              <a:ext cx="237" cy="0"/>
            </a:xfrm>
            <a:prstGeom prst="line">
              <a:avLst/>
            </a:prstGeom>
            <a:noFill/>
            <a:ln w="23813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Rectangle 53"/>
            <p:cNvSpPr>
              <a:spLocks noChangeArrowheads="1"/>
            </p:cNvSpPr>
            <p:nvPr/>
          </p:nvSpPr>
          <p:spPr bwMode="auto">
            <a:xfrm>
              <a:off x="2957" y="1243"/>
              <a:ext cx="43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44575" eaLnBrk="1" hangingPunct="1"/>
              <a:r>
                <a:rPr lang="en-US" sz="1400">
                  <a:solidFill>
                    <a:srgbClr val="000000"/>
                  </a:solidFill>
                </a:rPr>
                <a:t>X1 [mm]</a:t>
              </a:r>
              <a:endParaRPr lang="en-US" sz="1600"/>
            </a:p>
          </p:txBody>
        </p:sp>
        <p:sp>
          <p:nvSpPr>
            <p:cNvPr id="56" name="Line 54"/>
            <p:cNvSpPr>
              <a:spLocks noChangeShapeType="1"/>
            </p:cNvSpPr>
            <p:nvPr/>
          </p:nvSpPr>
          <p:spPr bwMode="auto">
            <a:xfrm>
              <a:off x="2695" y="1521"/>
              <a:ext cx="237" cy="0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Rectangle 55"/>
            <p:cNvSpPr>
              <a:spLocks noChangeArrowheads="1"/>
            </p:cNvSpPr>
            <p:nvPr/>
          </p:nvSpPr>
          <p:spPr bwMode="auto">
            <a:xfrm>
              <a:off x="2957" y="1437"/>
              <a:ext cx="43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44575" eaLnBrk="1" hangingPunct="1"/>
              <a:r>
                <a:rPr lang="en-US" sz="1400">
                  <a:solidFill>
                    <a:srgbClr val="000000"/>
                  </a:solidFill>
                </a:rPr>
                <a:t>X3 [mm]</a:t>
              </a:r>
              <a:endParaRPr lang="en-US" sz="1600"/>
            </a:p>
          </p:txBody>
        </p:sp>
        <p:sp>
          <p:nvSpPr>
            <p:cNvPr id="58" name="Line 56"/>
            <p:cNvSpPr>
              <a:spLocks noChangeShapeType="1"/>
            </p:cNvSpPr>
            <p:nvPr/>
          </p:nvSpPr>
          <p:spPr bwMode="auto">
            <a:xfrm>
              <a:off x="2695" y="1715"/>
              <a:ext cx="237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Rectangle 57"/>
            <p:cNvSpPr>
              <a:spLocks noChangeArrowheads="1"/>
            </p:cNvSpPr>
            <p:nvPr/>
          </p:nvSpPr>
          <p:spPr bwMode="auto">
            <a:xfrm>
              <a:off x="2957" y="1633"/>
              <a:ext cx="43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44575" eaLnBrk="1" hangingPunct="1"/>
              <a:r>
                <a:rPr lang="en-US" sz="1400">
                  <a:solidFill>
                    <a:srgbClr val="000000"/>
                  </a:solidFill>
                </a:rPr>
                <a:t>X4 [mm]</a:t>
              </a:r>
              <a:endParaRPr lang="en-US" sz="1600"/>
            </a:p>
          </p:txBody>
        </p:sp>
        <p:sp>
          <p:nvSpPr>
            <p:cNvPr id="60" name="Line 58"/>
            <p:cNvSpPr>
              <a:spLocks noChangeShapeType="1"/>
            </p:cNvSpPr>
            <p:nvPr/>
          </p:nvSpPr>
          <p:spPr bwMode="auto">
            <a:xfrm>
              <a:off x="2695" y="1909"/>
              <a:ext cx="237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Rectangle 59"/>
            <p:cNvSpPr>
              <a:spLocks noChangeArrowheads="1"/>
            </p:cNvSpPr>
            <p:nvPr/>
          </p:nvSpPr>
          <p:spPr bwMode="auto">
            <a:xfrm>
              <a:off x="2957" y="1827"/>
              <a:ext cx="43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1044575" eaLnBrk="1" hangingPunct="1"/>
              <a:r>
                <a:rPr lang="en-US" sz="1400">
                  <a:solidFill>
                    <a:srgbClr val="000000"/>
                  </a:solidFill>
                </a:rPr>
                <a:t>X5 [mm]</a:t>
              </a:r>
              <a:endParaRPr lang="en-US" sz="1600"/>
            </a:p>
          </p:txBody>
        </p:sp>
      </p:grpSp>
      <p:sp>
        <p:nvSpPr>
          <p:cNvPr id="62" name="TextBox 61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Cavity support and alignment</a:t>
            </a:r>
          </a:p>
        </p:txBody>
      </p:sp>
      <p:sp>
        <p:nvSpPr>
          <p:cNvPr id="6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400800"/>
            <a:ext cx="5883092" cy="365125"/>
          </a:xfrm>
        </p:spPr>
        <p:txBody>
          <a:bodyPr/>
          <a:lstStyle/>
          <a:p>
            <a:r>
              <a:rPr lang="en-US" dirty="0" smtClean="0"/>
              <a:t>Matthias Liepe, TTC Meeting, February 28-March 3 2011, Milano, 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30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ERL Main Linac Cavity Support</a:t>
            </a:r>
          </a:p>
        </p:txBody>
      </p:sp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152400" y="1143000"/>
            <a:ext cx="85344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Titanium HGRP in two </a:t>
            </a:r>
            <a:r>
              <a:rPr lang="en-US" sz="2800" dirty="0"/>
              <a:t>sections (connected by bellow) </a:t>
            </a:r>
            <a:r>
              <a:rPr lang="en-US" sz="2800" dirty="0" smtClean="0"/>
              <a:t>with </a:t>
            </a:r>
            <a:r>
              <a:rPr lang="en-US" sz="2800" dirty="0"/>
              <a:t>4 support posts per </a:t>
            </a:r>
            <a:r>
              <a:rPr lang="en-US" sz="2800" dirty="0" smtClean="0"/>
              <a:t>module acts as main support of beam line components</a:t>
            </a:r>
          </a:p>
          <a:p>
            <a:pPr lvl="1"/>
            <a:r>
              <a:rPr lang="en-US" sz="2400" dirty="0" smtClean="0"/>
              <a:t>Simplifies design (fewer bellows, transitions to stainless steel)</a:t>
            </a:r>
          </a:p>
          <a:p>
            <a:pPr lvl="1"/>
            <a:r>
              <a:rPr lang="en-US" sz="2400" dirty="0" smtClean="0"/>
              <a:t>Fewer bellows -&gt; rigid design (good for low microphonics)</a:t>
            </a:r>
          </a:p>
          <a:p>
            <a:pPr lvl="1"/>
            <a:r>
              <a:rPr lang="en-US" sz="2400" dirty="0" smtClean="0"/>
              <a:t>Smaller thermal contraction -&gt; simplifies design</a:t>
            </a:r>
          </a:p>
          <a:p>
            <a:pPr lvl="1"/>
            <a:r>
              <a:rPr lang="en-US" sz="2400" dirty="0" smtClean="0"/>
              <a:t>Sections (and cavities) can be re-aligned at 2K if needed</a:t>
            </a:r>
          </a:p>
          <a:p>
            <a:r>
              <a:rPr lang="en-US" sz="2800" dirty="0"/>
              <a:t>B</a:t>
            </a:r>
            <a:r>
              <a:rPr lang="en-US" sz="2800" dirty="0" smtClean="0"/>
              <a:t>eamline is aligned via high precision mounting surfaces on HGRP as in injector module</a:t>
            </a:r>
          </a:p>
        </p:txBody>
      </p:sp>
      <p:sp>
        <p:nvSpPr>
          <p:cNvPr id="8" name="TextBox 7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Cavity support and alignment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400800"/>
            <a:ext cx="5883092" cy="365125"/>
          </a:xfrm>
        </p:spPr>
        <p:txBody>
          <a:bodyPr/>
          <a:lstStyle/>
          <a:p>
            <a:r>
              <a:rPr lang="en-US" dirty="0" smtClean="0"/>
              <a:t>Matthias Liepe, TTC Meeting, February 28-March 3 2011, Milano, Italy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4635500"/>
            <a:ext cx="81153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6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C:\Documents and Settings\epc\My Documents\ERL\ERL Presentations\New Tunnel Building Layout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915988"/>
            <a:ext cx="8251825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60425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smtClean="0"/>
              <a:t>The Cornell  Energy Recovery Linac Project</a:t>
            </a:r>
          </a:p>
        </p:txBody>
      </p:sp>
      <p:sp>
        <p:nvSpPr>
          <p:cNvPr id="5124" name="TextBox 8"/>
          <p:cNvSpPr txBox="1">
            <a:spLocks noChangeArrowheads="1"/>
          </p:cNvSpPr>
          <p:nvPr/>
        </p:nvSpPr>
        <p:spPr bwMode="auto">
          <a:xfrm>
            <a:off x="1487488" y="1566863"/>
            <a:ext cx="1041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CESR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792288" y="1162050"/>
            <a:ext cx="101600" cy="404813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6" name="TextBox 13"/>
          <p:cNvSpPr txBox="1">
            <a:spLocks noChangeArrowheads="1"/>
          </p:cNvSpPr>
          <p:nvPr/>
        </p:nvSpPr>
        <p:spPr bwMode="auto">
          <a:xfrm>
            <a:off x="4103688" y="2011363"/>
            <a:ext cx="3189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cs typeface="Arial" charset="0"/>
              </a:rPr>
              <a:t>North ERL Linac, 35 modules</a:t>
            </a:r>
          </a:p>
        </p:txBody>
      </p:sp>
      <p:cxnSp>
        <p:nvCxnSpPr>
          <p:cNvPr id="15" name="Straight Arrow Connector 14"/>
          <p:cNvCxnSpPr>
            <a:stCxn id="5126" idx="2"/>
          </p:cNvCxnSpPr>
          <p:nvPr/>
        </p:nvCxnSpPr>
        <p:spPr>
          <a:xfrm rot="16200000" flipH="1">
            <a:off x="5625307" y="2455068"/>
            <a:ext cx="381000" cy="233363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8" name="TextBox 16"/>
          <p:cNvSpPr txBox="1">
            <a:spLocks noChangeArrowheads="1"/>
          </p:cNvSpPr>
          <p:nvPr/>
        </p:nvSpPr>
        <p:spPr bwMode="auto">
          <a:xfrm>
            <a:off x="3543300" y="2609850"/>
            <a:ext cx="941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cs typeface="Arial" charset="0"/>
              </a:rPr>
              <a:t>Injector</a:t>
            </a: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5486400" y="3829050"/>
            <a:ext cx="3228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cs typeface="Arial" charset="0"/>
              </a:rPr>
              <a:t>South ERL Linac, 29 modules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rot="16200000" flipV="1">
            <a:off x="6122988" y="3486150"/>
            <a:ext cx="457200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 flipH="1" flipV="1">
            <a:off x="4789488" y="3905250"/>
            <a:ext cx="228600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2" name="TextBox 26"/>
          <p:cNvSpPr txBox="1">
            <a:spLocks noChangeArrowheads="1"/>
          </p:cNvSpPr>
          <p:nvPr/>
        </p:nvSpPr>
        <p:spPr bwMode="auto">
          <a:xfrm>
            <a:off x="4073525" y="4068763"/>
            <a:ext cx="1325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cs typeface="Arial" charset="0"/>
              </a:rPr>
              <a:t>Beam Stop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16200000" flipH="1">
            <a:off x="4098131" y="2920207"/>
            <a:ext cx="239713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6" name="TextBox 6"/>
          <p:cNvSpPr txBox="1">
            <a:spLocks noChangeArrowheads="1"/>
          </p:cNvSpPr>
          <p:nvPr/>
        </p:nvSpPr>
        <p:spPr bwMode="auto">
          <a:xfrm>
            <a:off x="293688" y="4673600"/>
            <a:ext cx="852487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000" dirty="0">
                <a:latin typeface="Constantia" pitchFamily="18" charset="0"/>
              </a:rPr>
              <a:t>Cornell is </a:t>
            </a:r>
            <a:r>
              <a:rPr lang="en-US" sz="2000" dirty="0" smtClean="0">
                <a:latin typeface="Constantia" pitchFamily="18" charset="0"/>
              </a:rPr>
              <a:t>pursuing </a:t>
            </a:r>
            <a:r>
              <a:rPr lang="en-US" sz="2000" dirty="0">
                <a:latin typeface="Constantia" pitchFamily="18" charset="0"/>
              </a:rPr>
              <a:t>funding for a Energy Recover Linac (ERL) based x-ray light source.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dirty="0">
                <a:latin typeface="Constantia" pitchFamily="18" charset="0"/>
              </a:rPr>
              <a:t>A project design and description report is </a:t>
            </a:r>
            <a:r>
              <a:rPr lang="en-US" sz="2000" dirty="0" smtClean="0">
                <a:latin typeface="Constantia" pitchFamily="18" charset="0"/>
              </a:rPr>
              <a:t>completed.</a:t>
            </a:r>
            <a:endParaRPr lang="en-US" sz="2000" dirty="0">
              <a:latin typeface="Constantia" pitchFamily="18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000" dirty="0">
                <a:latin typeface="Constantia" pitchFamily="18" charset="0"/>
              </a:rPr>
              <a:t>An ERL injector prototype has been developed, fabricated, and is currently under commissioning. </a:t>
            </a:r>
            <a:endParaRPr lang="en-US" sz="2000" dirty="0" smtClean="0">
              <a:latin typeface="Constantia" pitchFamily="18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000" dirty="0" smtClean="0">
                <a:latin typeface="Constantia" pitchFamily="18" charset="0"/>
              </a:rPr>
              <a:t>Design work on the main linac cryomodule has started.</a:t>
            </a:r>
            <a:endParaRPr lang="en-US" sz="2000" dirty="0">
              <a:latin typeface="Constantia" pitchFamily="18" charset="0"/>
            </a:endParaRPr>
          </a:p>
          <a:p>
            <a:pPr eaLnBrk="1" hangingPunct="1">
              <a:buFont typeface="Arial" charset="0"/>
              <a:buChar char="•"/>
            </a:pPr>
            <a:endParaRPr lang="en-US" sz="2000" dirty="0">
              <a:latin typeface="Constantia" pitchFamily="18" charset="0"/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3546475" y="971550"/>
            <a:ext cx="5210175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 eaLnBrk="1" hangingPunct="1">
              <a:defRPr/>
            </a:pPr>
            <a:r>
              <a:rPr lang="en-US" sz="28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</a:t>
            </a:r>
            <a:r>
              <a:rPr lang="en-US" sz="2800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en-US" sz="28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100 mA, hard X-ray light source</a:t>
            </a: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Slide </a:t>
            </a:r>
            <a:fld id="{CBEFB418-8DA8-47F6-B228-C81BAD8B288E}" type="slidenum">
              <a:rPr lang="en-US" smtClean="0"/>
              <a:t>2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</a:t>
            </a:r>
            <a:r>
              <a:rPr lang="en-US" sz="2400" dirty="0" smtClean="0">
                <a:solidFill>
                  <a:schemeClr val="bg1"/>
                </a:solidFill>
              </a:rPr>
              <a:t>he Cornell ERL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98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296902"/>
            <a:ext cx="4894055" cy="5027698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Simple</a:t>
            </a:r>
            <a:r>
              <a:rPr lang="en-US" sz="2800" dirty="0"/>
              <a:t>, </a:t>
            </a:r>
            <a:r>
              <a:rPr lang="en-US" sz="2800" dirty="0" smtClean="0"/>
              <a:t>fixed high precision </a:t>
            </a:r>
            <a:r>
              <a:rPr lang="en-US" sz="2800" dirty="0"/>
              <a:t>supports for the cavities and the HOM loads (bolted to HGRP) as in ERL injector module</a:t>
            </a:r>
          </a:p>
          <a:p>
            <a:r>
              <a:rPr lang="en-US" sz="2800" dirty="0" smtClean="0"/>
              <a:t>ERL main linac uses simple, low power, fixed input couplers</a:t>
            </a:r>
          </a:p>
          <a:p>
            <a:pPr lvl="1"/>
            <a:r>
              <a:rPr lang="en-US" sz="2400" dirty="0" smtClean="0"/>
              <a:t>Easy to include flexibility for transverse deflection</a:t>
            </a:r>
          </a:p>
          <a:p>
            <a:pPr lvl="1"/>
            <a:r>
              <a:rPr lang="en-US" sz="2400" dirty="0" smtClean="0"/>
              <a:t>Cavities can shift longitudinal relative to vacuum vessel by up to           1 to 2 cm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ERL Main Linac Cavity Alignment</a:t>
            </a:r>
            <a:endParaRPr lang="en-US" dirty="0"/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181600"/>
            <a:ext cx="4303569" cy="1237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Cavity support and alignment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400800"/>
            <a:ext cx="5883092" cy="365125"/>
          </a:xfrm>
        </p:spPr>
        <p:txBody>
          <a:bodyPr/>
          <a:lstStyle/>
          <a:p>
            <a:r>
              <a:rPr lang="en-US" dirty="0" smtClean="0"/>
              <a:t>Matthias Liepe, TTC Meeting, February 28-March 3 2011, Milano, Italy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270" y="1393196"/>
            <a:ext cx="3241972" cy="3222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406729" y="1754913"/>
            <a:ext cx="130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HGRP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25023" y="4419600"/>
            <a:ext cx="3488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Fixed, high precision  support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3664803"/>
            <a:ext cx="1156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SRF cavity</a:t>
            </a:r>
            <a:endParaRPr lang="en-US" sz="2400" b="1" dirty="0">
              <a:solidFill>
                <a:srgbClr val="00206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7543800" y="2100786"/>
            <a:ext cx="152400" cy="48655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553200" y="3733801"/>
            <a:ext cx="853529" cy="76199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334000" y="3905280"/>
            <a:ext cx="1308937" cy="17502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553200" y="3664803"/>
            <a:ext cx="431345" cy="83099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334000" y="978146"/>
            <a:ext cx="3313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HGRP Support post</a:t>
            </a:r>
            <a:endParaRPr lang="en-US" sz="2400" b="1" dirty="0">
              <a:solidFill>
                <a:srgbClr val="00206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7315200" y="1393196"/>
            <a:ext cx="381000" cy="48655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19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133600"/>
            <a:ext cx="8229600" cy="2514600"/>
          </a:xfrm>
        </p:spPr>
        <p:txBody>
          <a:bodyPr>
            <a:normAutofit/>
          </a:bodyPr>
          <a:lstStyle/>
          <a:p>
            <a:r>
              <a:rPr lang="en-US" dirty="0"/>
              <a:t>Magnetic shielding for high </a:t>
            </a:r>
            <a:r>
              <a:rPr lang="en-US" dirty="0" smtClean="0"/>
              <a:t>Q</a:t>
            </a:r>
            <a:r>
              <a:rPr lang="en-US" baseline="-25000" dirty="0" smtClean="0"/>
              <a:t>0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Magnetic shielding for high Q0</a:t>
            </a:r>
          </a:p>
        </p:txBody>
      </p:sp>
    </p:spTree>
    <p:extLst>
      <p:ext uri="{BB962C8B-B14F-4D97-AF65-F5344CB8AC3E}">
        <p14:creationId xmlns:p14="http://schemas.microsoft.com/office/powerpoint/2010/main" val="34556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Excellent </a:t>
            </a:r>
            <a:r>
              <a:rPr lang="en-US" dirty="0"/>
              <a:t>magnetic shielding </a:t>
            </a:r>
            <a:r>
              <a:rPr lang="en-US" dirty="0" smtClean="0"/>
              <a:t>essential for </a:t>
            </a:r>
            <a:r>
              <a:rPr lang="en-US" dirty="0"/>
              <a:t>high </a:t>
            </a:r>
            <a:r>
              <a:rPr lang="en-US" dirty="0" smtClean="0"/>
              <a:t>Q</a:t>
            </a:r>
            <a:r>
              <a:rPr lang="en-US" baseline="-25000" dirty="0" smtClean="0"/>
              <a:t>0</a:t>
            </a:r>
            <a:r>
              <a:rPr lang="en-US" dirty="0" smtClean="0"/>
              <a:t> in </a:t>
            </a:r>
            <a:r>
              <a:rPr lang="en-US" dirty="0" err="1" smtClean="0"/>
              <a:t>cw</a:t>
            </a:r>
            <a:r>
              <a:rPr lang="en-US" dirty="0" smtClean="0"/>
              <a:t> operation (B &lt; few </a:t>
            </a:r>
            <a:r>
              <a:rPr lang="en-US" dirty="0" err="1" smtClean="0"/>
              <a:t>mG</a:t>
            </a:r>
            <a:r>
              <a:rPr lang="en-US" dirty="0" smtClean="0"/>
              <a:t> at cavities)</a:t>
            </a:r>
          </a:p>
          <a:p>
            <a:r>
              <a:rPr lang="en-US" dirty="0" smtClean="0"/>
              <a:t>Use three layers of magnetic shielding</a:t>
            </a:r>
          </a:p>
          <a:p>
            <a:r>
              <a:rPr lang="en-US" dirty="0" smtClean="0"/>
              <a:t>ERL injector module:</a:t>
            </a:r>
          </a:p>
          <a:p>
            <a:pPr lvl="1"/>
            <a:r>
              <a:rPr lang="en-US" dirty="0" smtClean="0"/>
              <a:t>Magnetic shield on outside of 80 K shield (</a:t>
            </a:r>
            <a:r>
              <a:rPr lang="en-US" dirty="0"/>
              <a:t>Stainless steel vacuum </a:t>
            </a:r>
            <a:r>
              <a:rPr lang="en-US" dirty="0" smtClean="0"/>
              <a:t>vessel)</a:t>
            </a:r>
            <a:endParaRPr lang="en-US" dirty="0"/>
          </a:p>
          <a:p>
            <a:pPr lvl="1"/>
            <a:r>
              <a:rPr lang="en-US" dirty="0" smtClean="0"/>
              <a:t>Two, spaced layers of magnetic </a:t>
            </a:r>
            <a:r>
              <a:rPr lang="en-US" dirty="0"/>
              <a:t>shields on </a:t>
            </a:r>
            <a:r>
              <a:rPr lang="en-US" dirty="0" smtClean="0"/>
              <a:t>outside of cavity </a:t>
            </a:r>
            <a:r>
              <a:rPr lang="en-US" dirty="0" err="1"/>
              <a:t>LHe</a:t>
            </a:r>
            <a:r>
              <a:rPr lang="en-US" dirty="0"/>
              <a:t> </a:t>
            </a:r>
            <a:r>
              <a:rPr lang="en-US" dirty="0" smtClean="0"/>
              <a:t>tank</a:t>
            </a:r>
          </a:p>
          <a:p>
            <a:r>
              <a:rPr lang="en-US" dirty="0" smtClean="0"/>
              <a:t>ERL main linac module:</a:t>
            </a:r>
          </a:p>
          <a:p>
            <a:pPr lvl="1"/>
            <a:r>
              <a:rPr lang="en-US" dirty="0"/>
              <a:t>Carbon steel vacuum </a:t>
            </a:r>
            <a:r>
              <a:rPr lang="en-US" dirty="0" smtClean="0"/>
              <a:t>vessel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nside of vacuum vessel lined </a:t>
            </a:r>
            <a:r>
              <a:rPr lang="en-US" dirty="0"/>
              <a:t>with magnetic </a:t>
            </a:r>
            <a:r>
              <a:rPr lang="en-US" dirty="0" smtClean="0"/>
              <a:t>shield</a:t>
            </a:r>
          </a:p>
          <a:p>
            <a:pPr lvl="1"/>
            <a:r>
              <a:rPr lang="en-US" dirty="0"/>
              <a:t>Magnetic shields </a:t>
            </a:r>
            <a:r>
              <a:rPr lang="en-US" dirty="0" smtClean="0"/>
              <a:t>on outside of cavity </a:t>
            </a:r>
            <a:r>
              <a:rPr lang="en-US" dirty="0" err="1"/>
              <a:t>LHe</a:t>
            </a:r>
            <a:r>
              <a:rPr lang="en-US" dirty="0"/>
              <a:t> tank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Shields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Magnetic shielding for high Q0</a:t>
            </a:r>
          </a:p>
        </p:txBody>
      </p:sp>
    </p:spTree>
    <p:extLst>
      <p:ext uri="{BB962C8B-B14F-4D97-AF65-F5344CB8AC3E}">
        <p14:creationId xmlns:p14="http://schemas.microsoft.com/office/powerpoint/2010/main" val="93281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931150" cy="9144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Residual Magnetic </a:t>
            </a:r>
            <a:r>
              <a:rPr lang="en-US" sz="3600" dirty="0" smtClean="0"/>
              <a:t>Field Measurement at the Injector Test Module (at Room Temperature)</a:t>
            </a:r>
            <a:endParaRPr lang="en-US" sz="3600" dirty="0"/>
          </a:p>
        </p:txBody>
      </p:sp>
      <p:pic>
        <p:nvPicPr>
          <p:cNvPr id="67277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637"/>
          <a:stretch/>
        </p:blipFill>
        <p:spPr bwMode="auto">
          <a:xfrm>
            <a:off x="0" y="1162050"/>
            <a:ext cx="893445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2774" name="Text Box 6"/>
          <p:cNvSpPr txBox="1">
            <a:spLocks noChangeArrowheads="1"/>
          </p:cNvSpPr>
          <p:nvPr/>
        </p:nvSpPr>
        <p:spPr bwMode="auto">
          <a:xfrm>
            <a:off x="2878746" y="5641975"/>
            <a:ext cx="2268538" cy="5847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339933"/>
                </a:solidFill>
              </a:rPr>
              <a:t>B &lt; </a:t>
            </a:r>
            <a:r>
              <a:rPr lang="en-US" sz="3200" b="1" dirty="0" smtClean="0">
                <a:solidFill>
                  <a:srgbClr val="339933"/>
                </a:solidFill>
              </a:rPr>
              <a:t>3 </a:t>
            </a:r>
            <a:r>
              <a:rPr lang="en-US" sz="3200" b="1" dirty="0" err="1">
                <a:solidFill>
                  <a:srgbClr val="339933"/>
                </a:solidFill>
              </a:rPr>
              <a:t>mG</a:t>
            </a:r>
            <a:endParaRPr lang="en-US" sz="3200" b="1" dirty="0">
              <a:solidFill>
                <a:srgbClr val="339933"/>
              </a:solidFill>
            </a:endParaRPr>
          </a:p>
        </p:txBody>
      </p:sp>
      <p:sp>
        <p:nvSpPr>
          <p:cNvPr id="672775" name="Line 7"/>
          <p:cNvSpPr>
            <a:spLocks noChangeShapeType="1"/>
          </p:cNvSpPr>
          <p:nvPr/>
        </p:nvSpPr>
        <p:spPr bwMode="auto">
          <a:xfrm flipV="1">
            <a:off x="4013015" y="3581400"/>
            <a:ext cx="561975" cy="2060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Magnetic shielding for high Q0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400800"/>
            <a:ext cx="5883092" cy="365125"/>
          </a:xfrm>
        </p:spPr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84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133600"/>
            <a:ext cx="8229600" cy="2514600"/>
          </a:xfrm>
        </p:spPr>
        <p:txBody>
          <a:bodyPr>
            <a:normAutofit/>
          </a:bodyPr>
          <a:lstStyle/>
          <a:p>
            <a:r>
              <a:rPr lang="en-US" dirty="0"/>
              <a:t>Cryogenics and thermal shield</a:t>
            </a:r>
            <a:br>
              <a:rPr lang="en-US" dirty="0"/>
            </a:b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Cryogenics and thermal </a:t>
            </a:r>
            <a:r>
              <a:rPr lang="en-US" sz="2400" dirty="0" smtClean="0">
                <a:solidFill>
                  <a:schemeClr val="bg1"/>
                </a:solidFill>
              </a:rPr>
              <a:t>shield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6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73953"/>
            <a:ext cx="4118725" cy="349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1.8K, 5K, 40 – 80 K Systems</a:t>
            </a:r>
            <a:endParaRPr lang="en-US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 t="9624" r="71693" b="18997"/>
          <a:stretch>
            <a:fillRect/>
          </a:stretch>
        </p:blipFill>
        <p:spPr bwMode="auto">
          <a:xfrm>
            <a:off x="1066800" y="1752600"/>
            <a:ext cx="231298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352800" y="3200400"/>
            <a:ext cx="13462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Arial" charset="0"/>
              </a:rPr>
              <a:t>Warm-up/Cool-down tube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319463" y="3733800"/>
            <a:ext cx="6429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latin typeface="Arial" charset="0"/>
              </a:rPr>
              <a:t>HOM load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124200" y="4025900"/>
            <a:ext cx="68580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900" dirty="0" err="1">
                <a:latin typeface="Arial" charset="0"/>
              </a:rPr>
              <a:t>Mumetal</a:t>
            </a:r>
            <a:endParaRPr lang="en-US" sz="900" dirty="0">
              <a:latin typeface="Arial" charset="0"/>
            </a:endParaRPr>
          </a:p>
          <a:p>
            <a:r>
              <a:rPr lang="en-US" sz="900" b="1" dirty="0">
                <a:latin typeface="Arial" charset="0"/>
              </a:rPr>
              <a:t>Shields</a:t>
            </a:r>
          </a:p>
          <a:p>
            <a:r>
              <a:rPr lang="en-US" sz="900" dirty="0" err="1">
                <a:latin typeface="Arial" charset="0"/>
              </a:rPr>
              <a:t>Cryoperm</a:t>
            </a:r>
            <a:endParaRPr lang="en-US" sz="900" dirty="0">
              <a:latin typeface="Arial" charset="0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H="1" flipV="1">
            <a:off x="2743200" y="3810000"/>
            <a:ext cx="457200" cy="3048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1392238" y="2022475"/>
            <a:ext cx="436562" cy="11112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352800" y="3429000"/>
            <a:ext cx="11414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Arial" charset="0"/>
              </a:rPr>
              <a:t>Wire position monitor</a:t>
            </a: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 flipH="1" flipV="1">
            <a:off x="2362200" y="3505200"/>
            <a:ext cx="990600" cy="3048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H="1" flipV="1">
            <a:off x="2667000" y="3352800"/>
            <a:ext cx="762000" cy="1524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flipH="1" flipV="1">
            <a:off x="2514600" y="3124200"/>
            <a:ext cx="914400" cy="1524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3352800" y="2895600"/>
            <a:ext cx="66198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Arial" charset="0"/>
              </a:rPr>
              <a:t>80K return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3352800" y="2667000"/>
            <a:ext cx="69056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Arial" charset="0"/>
              </a:rPr>
              <a:t>80K supply</a:t>
            </a: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 flipH="1" flipV="1">
            <a:off x="2971800" y="2971800"/>
            <a:ext cx="4572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 flipH="1">
            <a:off x="2819400" y="2819400"/>
            <a:ext cx="609600" cy="1524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3200400" y="2438400"/>
            <a:ext cx="6334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Arial" charset="0"/>
              </a:rPr>
              <a:t>5K supply</a:t>
            </a:r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 flipH="1">
            <a:off x="2590800" y="2590800"/>
            <a:ext cx="685800" cy="34131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2971800" y="2224088"/>
            <a:ext cx="109855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Arial" charset="0"/>
              </a:rPr>
              <a:t>He Gas Return Pipe</a:t>
            </a:r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 flipH="1">
            <a:off x="2473325" y="2362200"/>
            <a:ext cx="574675" cy="4064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2870200" y="1995488"/>
            <a:ext cx="8763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Arial" charset="0"/>
              </a:rPr>
              <a:t>Vacuum vessel</a:t>
            </a:r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 flipH="1">
            <a:off x="2819400" y="2133600"/>
            <a:ext cx="152400" cy="3048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304800" y="1828800"/>
            <a:ext cx="14668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900" b="1">
                <a:latin typeface="Arial" charset="0"/>
              </a:rPr>
              <a:t>Support post alignment</a:t>
            </a: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914400" y="2197100"/>
            <a:ext cx="457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900" b="1">
                <a:latin typeface="Arial" charset="0"/>
              </a:rPr>
              <a:t>Rails</a:t>
            </a:r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>
            <a:off x="1338263" y="2319338"/>
            <a:ext cx="542925" cy="4762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457200" y="2605088"/>
            <a:ext cx="76517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Arial" charset="0"/>
              </a:rPr>
              <a:t>Support post</a:t>
            </a:r>
          </a:p>
        </p:txBody>
      </p:sp>
      <p:sp>
        <p:nvSpPr>
          <p:cNvPr id="31" name="Line 31"/>
          <p:cNvSpPr>
            <a:spLocks noChangeShapeType="1"/>
          </p:cNvSpPr>
          <p:nvPr/>
        </p:nvSpPr>
        <p:spPr bwMode="auto">
          <a:xfrm flipV="1">
            <a:off x="1152525" y="2209800"/>
            <a:ext cx="1057275" cy="5000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Text Box 32"/>
          <p:cNvSpPr txBox="1">
            <a:spLocks noChangeArrowheads="1"/>
          </p:cNvSpPr>
          <p:nvPr/>
        </p:nvSpPr>
        <p:spPr bwMode="auto">
          <a:xfrm>
            <a:off x="457200" y="2819400"/>
            <a:ext cx="66198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Arial" charset="0"/>
              </a:rPr>
              <a:t>80K return</a:t>
            </a:r>
          </a:p>
        </p:txBody>
      </p:sp>
      <p:sp>
        <p:nvSpPr>
          <p:cNvPr id="33" name="Text Box 33"/>
          <p:cNvSpPr txBox="1">
            <a:spLocks noChangeArrowheads="1"/>
          </p:cNvSpPr>
          <p:nvPr/>
        </p:nvSpPr>
        <p:spPr bwMode="auto">
          <a:xfrm>
            <a:off x="457200" y="3048000"/>
            <a:ext cx="69056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Arial" charset="0"/>
              </a:rPr>
              <a:t>80K supply</a:t>
            </a:r>
          </a:p>
        </p:txBody>
      </p:sp>
      <p:sp>
        <p:nvSpPr>
          <p:cNvPr id="34" name="Line 34"/>
          <p:cNvSpPr>
            <a:spLocks noChangeShapeType="1"/>
          </p:cNvSpPr>
          <p:nvPr/>
        </p:nvSpPr>
        <p:spPr bwMode="auto">
          <a:xfrm flipV="1">
            <a:off x="1133475" y="2943225"/>
            <a:ext cx="776288" cy="42386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35"/>
          <p:cNvSpPr>
            <a:spLocks noChangeShapeType="1"/>
          </p:cNvSpPr>
          <p:nvPr/>
        </p:nvSpPr>
        <p:spPr bwMode="auto">
          <a:xfrm flipV="1">
            <a:off x="1076325" y="2971800"/>
            <a:ext cx="600075" cy="17621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Text Box 36"/>
          <p:cNvSpPr txBox="1">
            <a:spLocks noChangeArrowheads="1"/>
          </p:cNvSpPr>
          <p:nvPr/>
        </p:nvSpPr>
        <p:spPr bwMode="auto">
          <a:xfrm>
            <a:off x="609600" y="3276600"/>
            <a:ext cx="6048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Arial" charset="0"/>
              </a:rPr>
              <a:t>5K return</a:t>
            </a: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1038225" y="2933700"/>
            <a:ext cx="485775" cy="3651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Text Box 38"/>
          <p:cNvSpPr txBox="1">
            <a:spLocks noChangeArrowheads="1"/>
          </p:cNvSpPr>
          <p:nvPr/>
        </p:nvSpPr>
        <p:spPr bwMode="auto">
          <a:xfrm>
            <a:off x="304800" y="3505200"/>
            <a:ext cx="9763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Arial" charset="0"/>
              </a:rPr>
              <a:t>2K – 2 phase line</a:t>
            </a:r>
          </a:p>
        </p:txBody>
      </p:sp>
      <p:sp>
        <p:nvSpPr>
          <p:cNvPr id="39" name="Line 39"/>
          <p:cNvSpPr>
            <a:spLocks noChangeShapeType="1"/>
          </p:cNvSpPr>
          <p:nvPr/>
        </p:nvSpPr>
        <p:spPr bwMode="auto">
          <a:xfrm flipV="1">
            <a:off x="1143000" y="3233738"/>
            <a:ext cx="700088" cy="347662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Text Box 40"/>
          <p:cNvSpPr txBox="1">
            <a:spLocks noChangeArrowheads="1"/>
          </p:cNvSpPr>
          <p:nvPr/>
        </p:nvSpPr>
        <p:spPr bwMode="auto">
          <a:xfrm>
            <a:off x="428625" y="375761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900" b="1" dirty="0">
                <a:latin typeface="Arial" charset="0"/>
              </a:rPr>
              <a:t>HOM support</a:t>
            </a:r>
          </a:p>
        </p:txBody>
      </p:sp>
      <p:sp>
        <p:nvSpPr>
          <p:cNvPr id="41" name="Line 41"/>
          <p:cNvSpPr>
            <a:spLocks noChangeShapeType="1"/>
          </p:cNvSpPr>
          <p:nvPr/>
        </p:nvSpPr>
        <p:spPr bwMode="auto">
          <a:xfrm flipV="1">
            <a:off x="1143000" y="3276600"/>
            <a:ext cx="1081088" cy="5334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62"/>
          <p:cNvSpPr>
            <a:spLocks noChangeShapeType="1"/>
          </p:cNvSpPr>
          <p:nvPr/>
        </p:nvSpPr>
        <p:spPr bwMode="auto">
          <a:xfrm flipH="1" flipV="1">
            <a:off x="2444750" y="3889375"/>
            <a:ext cx="747713" cy="5143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64"/>
          <p:cNvSpPr>
            <a:spLocks noChangeShapeType="1"/>
          </p:cNvSpPr>
          <p:nvPr/>
        </p:nvSpPr>
        <p:spPr bwMode="auto">
          <a:xfrm flipH="1" flipV="1">
            <a:off x="2409825" y="3743325"/>
            <a:ext cx="782638" cy="6604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4" name="Picture 79" descr="DSCN39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5" t="5983" b="21388"/>
          <a:stretch>
            <a:fillRect/>
          </a:stretch>
        </p:blipFill>
        <p:spPr bwMode="auto">
          <a:xfrm rot="179450">
            <a:off x="919378" y="4419514"/>
            <a:ext cx="2041689" cy="213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473994" y="1295400"/>
            <a:ext cx="3021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ERL Injector</a:t>
            </a:r>
            <a:endParaRPr lang="en-US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073316" y="1367135"/>
            <a:ext cx="3021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ERL Main Linac</a:t>
            </a:r>
            <a:endParaRPr lang="en-US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Oval 51"/>
          <p:cNvSpPr/>
          <p:nvPr/>
        </p:nvSpPr>
        <p:spPr>
          <a:xfrm>
            <a:off x="6892024" y="3054402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4495800" y="5884164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495800" y="6117641"/>
            <a:ext cx="118872" cy="130759"/>
          </a:xfrm>
          <a:prstGeom prst="ellipse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867400" y="2819400"/>
            <a:ext cx="182880" cy="182880"/>
          </a:xfrm>
          <a:prstGeom prst="ellipse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4495800" y="5334000"/>
            <a:ext cx="118872" cy="11887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 flipV="1">
            <a:off x="6194836" y="3733800"/>
            <a:ext cx="510764" cy="51206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5791200" y="3307080"/>
            <a:ext cx="274320" cy="2743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6899678" y="3310904"/>
            <a:ext cx="118872" cy="11887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4650676" y="5191035"/>
            <a:ext cx="4153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1.8 K (HGRP, 2-phase, warm-up/cool down, 2K forward)</a:t>
            </a:r>
          </a:p>
          <a:p>
            <a:r>
              <a:rPr lang="en-US" dirty="0" smtClean="0"/>
              <a:t>= 5 K (forward and return)</a:t>
            </a:r>
          </a:p>
          <a:p>
            <a:r>
              <a:rPr lang="en-US" dirty="0" smtClean="0"/>
              <a:t>= 40 – 80 K (3 pipes)</a:t>
            </a:r>
            <a:endParaRPr lang="en-US" dirty="0"/>
          </a:p>
        </p:txBody>
      </p:sp>
      <p:sp>
        <p:nvSpPr>
          <p:cNvPr id="64" name="Text Box 9"/>
          <p:cNvSpPr txBox="1">
            <a:spLocks noChangeArrowheads="1"/>
          </p:cNvSpPr>
          <p:nvPr/>
        </p:nvSpPr>
        <p:spPr bwMode="auto">
          <a:xfrm>
            <a:off x="7696200" y="4569023"/>
            <a:ext cx="107112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 charset="0"/>
              </a:rPr>
              <a:t>Beam axis</a:t>
            </a:r>
            <a:endParaRPr lang="en-US" sz="1400" b="1" dirty="0">
              <a:latin typeface="Arial" charset="0"/>
            </a:endParaRPr>
          </a:p>
        </p:txBody>
      </p:sp>
      <p:sp>
        <p:nvSpPr>
          <p:cNvPr id="65" name="Text Box 9"/>
          <p:cNvSpPr txBox="1">
            <a:spLocks noChangeArrowheads="1"/>
          </p:cNvSpPr>
          <p:nvPr/>
        </p:nvSpPr>
        <p:spPr bwMode="auto">
          <a:xfrm>
            <a:off x="7568010" y="1696853"/>
            <a:ext cx="107914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 charset="0"/>
              </a:rPr>
              <a:t>40K shield</a:t>
            </a:r>
            <a:endParaRPr lang="en-US" sz="1400" b="1" dirty="0">
              <a:latin typeface="Arial" charset="0"/>
            </a:endParaRPr>
          </a:p>
        </p:txBody>
      </p:sp>
      <p:sp>
        <p:nvSpPr>
          <p:cNvPr id="66" name="Text Box 9"/>
          <p:cNvSpPr txBox="1">
            <a:spLocks noChangeArrowheads="1"/>
          </p:cNvSpPr>
          <p:nvPr/>
        </p:nvSpPr>
        <p:spPr bwMode="auto">
          <a:xfrm>
            <a:off x="7741733" y="2189024"/>
            <a:ext cx="10791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Arial" charset="0"/>
              </a:rPr>
              <a:t>Vacuum vessel</a:t>
            </a:r>
            <a:endParaRPr lang="en-US" sz="1400" b="1" dirty="0">
              <a:latin typeface="Arial" charset="0"/>
            </a:endParaRPr>
          </a:p>
        </p:txBody>
      </p:sp>
      <p:sp>
        <p:nvSpPr>
          <p:cNvPr id="67" name="Text Box 9"/>
          <p:cNvSpPr txBox="1">
            <a:spLocks noChangeArrowheads="1"/>
          </p:cNvSpPr>
          <p:nvPr/>
        </p:nvSpPr>
        <p:spPr bwMode="auto">
          <a:xfrm>
            <a:off x="4126197" y="1913829"/>
            <a:ext cx="12971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 charset="0"/>
              </a:rPr>
              <a:t>Support post</a:t>
            </a:r>
            <a:endParaRPr lang="en-US" sz="1400" b="1" dirty="0">
              <a:latin typeface="Arial" charset="0"/>
            </a:endParaRPr>
          </a:p>
        </p:txBody>
      </p:sp>
      <p:sp>
        <p:nvSpPr>
          <p:cNvPr id="68" name="Text Box 9"/>
          <p:cNvSpPr txBox="1">
            <a:spLocks noChangeArrowheads="1"/>
          </p:cNvSpPr>
          <p:nvPr/>
        </p:nvSpPr>
        <p:spPr bwMode="auto">
          <a:xfrm>
            <a:off x="4498910" y="2441442"/>
            <a:ext cx="70403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 charset="0"/>
              </a:rPr>
              <a:t>HGRP</a:t>
            </a:r>
            <a:endParaRPr lang="en-US" sz="1400" b="1" dirty="0">
              <a:latin typeface="Arial" charset="0"/>
            </a:endParaRPr>
          </a:p>
        </p:txBody>
      </p:sp>
      <p:sp>
        <p:nvSpPr>
          <p:cNvPr id="69" name="Line 22"/>
          <p:cNvSpPr>
            <a:spLocks noChangeShapeType="1"/>
          </p:cNvSpPr>
          <p:nvPr/>
        </p:nvSpPr>
        <p:spPr bwMode="auto">
          <a:xfrm flipH="1">
            <a:off x="7115542" y="2004630"/>
            <a:ext cx="744926" cy="562471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" name="Line 22"/>
          <p:cNvSpPr>
            <a:spLocks noChangeShapeType="1"/>
          </p:cNvSpPr>
          <p:nvPr/>
        </p:nvSpPr>
        <p:spPr bwMode="auto">
          <a:xfrm flipH="1">
            <a:off x="7491362" y="2494756"/>
            <a:ext cx="228600" cy="344487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" name="Line 22"/>
          <p:cNvSpPr>
            <a:spLocks noChangeShapeType="1"/>
          </p:cNvSpPr>
          <p:nvPr/>
        </p:nvSpPr>
        <p:spPr bwMode="auto">
          <a:xfrm flipH="1" flipV="1">
            <a:off x="6450217" y="3962399"/>
            <a:ext cx="1410250" cy="626863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" name="Line 22"/>
          <p:cNvSpPr>
            <a:spLocks noChangeShapeType="1"/>
          </p:cNvSpPr>
          <p:nvPr/>
        </p:nvSpPr>
        <p:spPr bwMode="auto">
          <a:xfrm>
            <a:off x="4763886" y="2800963"/>
            <a:ext cx="1409700" cy="160699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" name="Line 22"/>
          <p:cNvSpPr>
            <a:spLocks noChangeShapeType="1"/>
          </p:cNvSpPr>
          <p:nvPr/>
        </p:nvSpPr>
        <p:spPr bwMode="auto">
          <a:xfrm>
            <a:off x="5373804" y="2147888"/>
            <a:ext cx="838201" cy="442912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6150302" y="2819400"/>
            <a:ext cx="631498" cy="62052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5867400" y="3048000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7208520" y="3098926"/>
            <a:ext cx="182880" cy="182880"/>
          </a:xfrm>
          <a:prstGeom prst="ellipse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6903720" y="2819400"/>
            <a:ext cx="182880" cy="182880"/>
          </a:xfrm>
          <a:prstGeom prst="ellipse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562600" y="3098926"/>
            <a:ext cx="152400" cy="2538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400800"/>
            <a:ext cx="5883092" cy="365125"/>
          </a:xfrm>
        </p:spPr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Cryogenics and thermal </a:t>
            </a:r>
            <a:r>
              <a:rPr lang="en-US" sz="2400" dirty="0" smtClean="0">
                <a:solidFill>
                  <a:schemeClr val="bg1"/>
                </a:solidFill>
              </a:rPr>
              <a:t>shield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35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Shields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8800"/>
            <a:ext cx="7086600" cy="2608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11" y="4572000"/>
            <a:ext cx="4916393" cy="162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76200" y="1120914"/>
            <a:ext cx="8839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One thermal shield at ~40K (grade 1100 aluminum) with extruded supply pipe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No  5K shield (not economical with high 1.8 K loads in </a:t>
            </a:r>
            <a:r>
              <a:rPr lang="en-US" sz="2000" dirty="0" err="1"/>
              <a:t>cw</a:t>
            </a:r>
            <a:r>
              <a:rPr lang="en-US" sz="2000" dirty="0"/>
              <a:t> cavity operation)</a:t>
            </a:r>
          </a:p>
        </p:txBody>
      </p:sp>
      <p:sp>
        <p:nvSpPr>
          <p:cNvPr id="9" name="TextBox 8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Cryogenics and thermal </a:t>
            </a:r>
            <a:r>
              <a:rPr lang="en-US" sz="2400" dirty="0" smtClean="0">
                <a:solidFill>
                  <a:schemeClr val="bg1"/>
                </a:solidFill>
              </a:rPr>
              <a:t>shield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83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8603" y="1143000"/>
            <a:ext cx="8229600" cy="4525963"/>
          </a:xfrm>
        </p:spPr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2400" dirty="0" smtClean="0"/>
              <a:t>High 1.8K load (~80W) for </a:t>
            </a:r>
            <a:r>
              <a:rPr lang="en-US" sz="2400" dirty="0" err="1" smtClean="0"/>
              <a:t>cw</a:t>
            </a:r>
            <a:r>
              <a:rPr lang="en-US" sz="2400" dirty="0" smtClean="0"/>
              <a:t> cavity operation</a:t>
            </a:r>
          </a:p>
          <a:p>
            <a:pPr marL="742950" lvl="2" indent="-342900"/>
            <a:r>
              <a:rPr lang="en-US" sz="2000" dirty="0" smtClean="0"/>
              <a:t>Individual </a:t>
            </a:r>
            <a:r>
              <a:rPr lang="en-US" sz="2000" dirty="0"/>
              <a:t>2-phase line in each module with JT </a:t>
            </a:r>
            <a:r>
              <a:rPr lang="en-US" sz="2000" dirty="0" smtClean="0"/>
              <a:t>valve</a:t>
            </a:r>
          </a:p>
          <a:p>
            <a:pPr marL="742950" lvl="2" indent="-342900"/>
            <a:r>
              <a:rPr lang="en-US" sz="2000" dirty="0" smtClean="0"/>
              <a:t>Connection </a:t>
            </a:r>
            <a:r>
              <a:rPr lang="en-US" sz="2000" dirty="0" smtClean="0"/>
              <a:t>from 2-phase line to HGRP in middle of module to symmetrize gas flow and minimize gas velocity (stratified flow!)</a:t>
            </a:r>
          </a:p>
          <a:p>
            <a:pPr marL="742950" lvl="2" indent="-342900"/>
            <a:r>
              <a:rPr lang="en-US" sz="2000" dirty="0" smtClean="0"/>
              <a:t>Diameter of 2-phase line and connection to </a:t>
            </a:r>
            <a:r>
              <a:rPr lang="en-US" sz="2000" dirty="0" err="1" smtClean="0"/>
              <a:t>LHe</a:t>
            </a:r>
            <a:r>
              <a:rPr lang="en-US" sz="2000" dirty="0" smtClean="0"/>
              <a:t> vessel increased to &gt;10 cm to keep gas velocity below 1 m/s and heat flux &lt; 1 W/cm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</a:t>
            </a:r>
            <a:endParaRPr lang="en-US" sz="2000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1.8 K System in the Main Linac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52400" y="3653630"/>
            <a:ext cx="8458200" cy="3051970"/>
            <a:chOff x="152400" y="3653630"/>
            <a:chExt cx="8458200" cy="3051970"/>
          </a:xfrm>
        </p:grpSpPr>
        <p:pic>
          <p:nvPicPr>
            <p:cNvPr id="15" name="Picture 6" descr="cryomodule diagram simulation 1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653630"/>
              <a:ext cx="8458200" cy="3051970"/>
            </a:xfrm>
            <a:prstGeom prst="rect">
              <a:avLst/>
            </a:prstGeom>
            <a:noFill/>
            <a:ln w="9525">
              <a:solidFill>
                <a:srgbClr val="A6A6A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977662" y="5173289"/>
              <a:ext cx="3005892" cy="237579"/>
            </a:xfrm>
            <a:prstGeom prst="rect">
              <a:avLst/>
            </a:prstGeom>
            <a:solidFill>
              <a:srgbClr val="A6A6A6"/>
            </a:solidFill>
            <a:ln w="9525">
              <a:solidFill>
                <a:srgbClr val="A6A6A6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5108377" y="5138144"/>
              <a:ext cx="2688709" cy="307868"/>
            </a:xfrm>
            <a:prstGeom prst="rect">
              <a:avLst/>
            </a:prstGeom>
            <a:solidFill>
              <a:srgbClr val="A6A6A6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3983554" y="5138144"/>
              <a:ext cx="179149" cy="307868"/>
            </a:xfrm>
            <a:prstGeom prst="rect">
              <a:avLst/>
            </a:prstGeom>
            <a:solidFill>
              <a:srgbClr val="75FFF8"/>
            </a:solidFill>
            <a:ln w="9525">
              <a:noFill/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cxnSp>
          <p:nvCxnSpPr>
            <p:cNvPr id="19" name="Straight Connector 18"/>
            <p:cNvCxnSpPr>
              <a:cxnSpLocks noChangeShapeType="1"/>
            </p:cNvCxnSpPr>
            <p:nvPr/>
          </p:nvCxnSpPr>
          <p:spPr bwMode="auto">
            <a:xfrm rot="10800000">
              <a:off x="867530" y="4349496"/>
              <a:ext cx="459620" cy="1406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1253728" y="5447418"/>
              <a:ext cx="6543358" cy="70290"/>
            </a:xfrm>
            <a:prstGeom prst="rect">
              <a:avLst/>
            </a:prstGeom>
            <a:solidFill>
              <a:srgbClr val="75FFF8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1098074" y="5029200"/>
              <a:ext cx="229076" cy="112463"/>
            </a:xfrm>
            <a:prstGeom prst="rect">
              <a:avLst/>
            </a:prstGeom>
            <a:solidFill>
              <a:srgbClr val="75FFF8"/>
            </a:solidFill>
            <a:ln w="9525">
              <a:noFill/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7242016" y="5060826"/>
              <a:ext cx="399415" cy="77319"/>
            </a:xfrm>
            <a:prstGeom prst="rect">
              <a:avLst/>
            </a:prstGeom>
            <a:solidFill>
              <a:srgbClr val="75FFF8"/>
            </a:solidFill>
            <a:ln w="9525">
              <a:noFill/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cxnSp>
          <p:nvCxnSpPr>
            <p:cNvPr id="23" name="Straight Arrow Connector 22"/>
            <p:cNvCxnSpPr>
              <a:cxnSpLocks noChangeShapeType="1"/>
            </p:cNvCxnSpPr>
            <p:nvPr/>
          </p:nvCxnSpPr>
          <p:spPr bwMode="auto">
            <a:xfrm>
              <a:off x="1780898" y="5475152"/>
              <a:ext cx="230544" cy="1405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Straight Arrow Connector 23"/>
            <p:cNvCxnSpPr>
              <a:cxnSpLocks noChangeShapeType="1"/>
            </p:cNvCxnSpPr>
            <p:nvPr/>
          </p:nvCxnSpPr>
          <p:spPr bwMode="auto">
            <a:xfrm>
              <a:off x="3156823" y="5476558"/>
              <a:ext cx="229076" cy="140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Straight Arrow Connector 24"/>
            <p:cNvCxnSpPr>
              <a:cxnSpLocks noChangeShapeType="1"/>
            </p:cNvCxnSpPr>
            <p:nvPr/>
          </p:nvCxnSpPr>
          <p:spPr bwMode="auto">
            <a:xfrm rot="10800000">
              <a:off x="7242016" y="5465311"/>
              <a:ext cx="293688" cy="843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Straight Arrow Connector 25"/>
            <p:cNvCxnSpPr>
              <a:cxnSpLocks noChangeShapeType="1"/>
            </p:cNvCxnSpPr>
            <p:nvPr/>
          </p:nvCxnSpPr>
          <p:spPr bwMode="auto">
            <a:xfrm rot="10800000">
              <a:off x="5854343" y="5477964"/>
              <a:ext cx="293688" cy="843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Straight Arrow Connector 26"/>
            <p:cNvCxnSpPr>
              <a:cxnSpLocks noChangeShapeType="1"/>
              <a:stCxn id="18" idx="2"/>
              <a:endCxn id="18" idx="0"/>
            </p:cNvCxnSpPr>
            <p:nvPr/>
          </p:nvCxnSpPr>
          <p:spPr bwMode="auto">
            <a:xfrm rot="5400000" flipH="1">
              <a:off x="3918460" y="5292750"/>
              <a:ext cx="307868" cy="1468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8" name="TextBox 27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Cryogenics and thermal </a:t>
            </a:r>
            <a:r>
              <a:rPr lang="en-US" sz="2400" dirty="0" smtClean="0">
                <a:solidFill>
                  <a:schemeClr val="bg1"/>
                </a:solidFill>
              </a:rPr>
              <a:t>shield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66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295400"/>
            <a:ext cx="8229600" cy="4754563"/>
          </a:xfrm>
        </p:spPr>
        <p:txBody>
          <a:bodyPr/>
          <a:lstStyle/>
          <a:p>
            <a:r>
              <a:rPr lang="en-US" sz="2400" dirty="0" smtClean="0"/>
              <a:t>Large diameter (~3”) supply lines </a:t>
            </a:r>
            <a:r>
              <a:rPr lang="en-US" sz="2400" dirty="0"/>
              <a:t>along entire </a:t>
            </a:r>
            <a:r>
              <a:rPr lang="en-US" sz="2400" dirty="0" smtClean="0"/>
              <a:t>linac</a:t>
            </a:r>
          </a:p>
          <a:p>
            <a:pPr marL="800100" lvl="3" indent="-342900"/>
            <a:r>
              <a:rPr lang="en-US" dirty="0" smtClean="0"/>
              <a:t>3 line layout gives </a:t>
            </a:r>
            <a:r>
              <a:rPr lang="en-US" dirty="0"/>
              <a:t>~uniform pressure drop (and thus flow) though large number (~100) of local heat exchangers, connected to supply lines in parallel</a:t>
            </a:r>
            <a:r>
              <a:rPr lang="en-US" dirty="0" smtClean="0"/>
              <a:t>)</a:t>
            </a:r>
            <a:endParaRPr lang="en-US" sz="2800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/>
              <a:t>Small diameter distribution pipe supply gas to local heat exchangers where needed (copper stripes used to intercepts smaller head loads</a:t>
            </a:r>
            <a:r>
              <a:rPr lang="en-US" sz="2400" dirty="0" smtClean="0"/>
              <a:t>)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US" sz="2400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 K and 40 – 80 K System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47734"/>
            <a:ext cx="5715000" cy="2491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Cryogenics and thermal </a:t>
            </a:r>
            <a:r>
              <a:rPr lang="en-US" sz="2400" dirty="0" smtClean="0">
                <a:solidFill>
                  <a:schemeClr val="bg1"/>
                </a:solidFill>
              </a:rPr>
              <a:t>shield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19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 K and 40 – 80 K </a:t>
            </a:r>
            <a:r>
              <a:rPr lang="en-US" dirty="0" smtClean="0"/>
              <a:t>System in the Injector Module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pic>
        <p:nvPicPr>
          <p:cNvPr id="6" name="Picture 3" descr="\\psf\Host\Users\mul2a\Desktop\DSCN386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97"/>
          <a:stretch/>
        </p:blipFill>
        <p:spPr bwMode="auto">
          <a:xfrm>
            <a:off x="152400" y="1285256"/>
            <a:ext cx="8531309" cy="527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62571" y="2542400"/>
            <a:ext cx="3821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80K </a:t>
            </a:r>
            <a:r>
              <a:rPr lang="en-US" sz="3600" b="1" dirty="0">
                <a:solidFill>
                  <a:srgbClr val="FFFF00"/>
                </a:solidFill>
              </a:rPr>
              <a:t>distribution to heat exchanger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481571" y="3048000"/>
            <a:ext cx="547629" cy="189131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2400" y="2076271"/>
            <a:ext cx="3719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5</a:t>
            </a:r>
            <a:r>
              <a:rPr lang="en-US" sz="3600" b="1" dirty="0" smtClean="0">
                <a:solidFill>
                  <a:srgbClr val="FFFF00"/>
                </a:solidFill>
              </a:rPr>
              <a:t>K distribution to heat exchanger</a:t>
            </a:r>
            <a:endParaRPr lang="en-US" sz="3600" b="1" dirty="0">
              <a:solidFill>
                <a:srgbClr val="FFFF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229380" y="2600481"/>
            <a:ext cx="1000818" cy="218919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72388" y="1332130"/>
            <a:ext cx="3280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5</a:t>
            </a:r>
            <a:r>
              <a:rPr lang="en-US" sz="3600" b="1" dirty="0" smtClean="0">
                <a:solidFill>
                  <a:srgbClr val="FFFF00"/>
                </a:solidFill>
              </a:rPr>
              <a:t>K supply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91171" y="1332131"/>
            <a:ext cx="3443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80K supply</a:t>
            </a:r>
            <a:endParaRPr lang="en-US" sz="3600" b="1" dirty="0">
              <a:solidFill>
                <a:srgbClr val="FFFF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710171" y="1605155"/>
            <a:ext cx="381000" cy="50141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729789" y="1655296"/>
            <a:ext cx="370782" cy="248221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Cryogenics and thermal </a:t>
            </a:r>
            <a:r>
              <a:rPr lang="en-US" sz="2400" dirty="0" smtClean="0">
                <a:solidFill>
                  <a:schemeClr val="bg1"/>
                </a:solidFill>
              </a:rPr>
              <a:t>shield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6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143000"/>
            <a:ext cx="8408312" cy="5257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What is needed from an ERL cryomodule?</a:t>
            </a:r>
          </a:p>
          <a:p>
            <a:r>
              <a:rPr lang="en-US" dirty="0" smtClean="0"/>
              <a:t>Cornell ERL cryomodules: An overview</a:t>
            </a:r>
          </a:p>
          <a:p>
            <a:pPr lvl="1"/>
            <a:r>
              <a:rPr lang="en-US" dirty="0" smtClean="0"/>
              <a:t>Design philosophy</a:t>
            </a:r>
          </a:p>
          <a:p>
            <a:pPr lvl="1"/>
            <a:r>
              <a:rPr lang="en-US" dirty="0" smtClean="0"/>
              <a:t>The injector cryomodule</a:t>
            </a:r>
          </a:p>
          <a:p>
            <a:pPr lvl="1"/>
            <a:r>
              <a:rPr lang="en-US" dirty="0" smtClean="0"/>
              <a:t>The main linac cryomodule</a:t>
            </a:r>
          </a:p>
          <a:p>
            <a:r>
              <a:rPr lang="en-US" dirty="0" smtClean="0"/>
              <a:t>Cavity support and alignment</a:t>
            </a:r>
          </a:p>
          <a:p>
            <a:r>
              <a:rPr lang="en-US" dirty="0" smtClean="0"/>
              <a:t>Magnetic shielding for high Q</a:t>
            </a:r>
            <a:r>
              <a:rPr lang="en-US" baseline="-25000" dirty="0" smtClean="0"/>
              <a:t>0</a:t>
            </a:r>
          </a:p>
          <a:p>
            <a:r>
              <a:rPr lang="en-US" dirty="0" smtClean="0"/>
              <a:t>Cryogenics and thermal shield</a:t>
            </a:r>
          </a:p>
          <a:p>
            <a:r>
              <a:rPr lang="en-US" dirty="0" smtClean="0"/>
              <a:t>Mechanical design and microphonics</a:t>
            </a:r>
          </a:p>
          <a:p>
            <a:r>
              <a:rPr lang="en-US" dirty="0" smtClean="0"/>
              <a:t>Other design changes compared to FLASH/XFEL modules</a:t>
            </a:r>
          </a:p>
          <a:p>
            <a:r>
              <a:rPr lang="en-US" dirty="0" smtClean="0"/>
              <a:t>Summary and outlook</a:t>
            </a:r>
          </a:p>
          <a:p>
            <a:endParaRPr lang="en-US" sz="1200" dirty="0"/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Not discussed: Beamline design and performance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CBEFB418-8DA8-47F6-B228-C81BAD8B288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Outline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r>
              <a:rPr lang="en-US" dirty="0"/>
              <a:t>Matthias Liepe, </a:t>
            </a:r>
            <a:r>
              <a:rPr lang="en-US" dirty="0" smtClean="0"/>
              <a:t>TTC Meeting, February </a:t>
            </a:r>
            <a:r>
              <a:rPr lang="en-US" dirty="0"/>
              <a:t>28-March 3 </a:t>
            </a:r>
            <a:r>
              <a:rPr lang="en-US" dirty="0" smtClean="0"/>
              <a:t>2011, Milano</a:t>
            </a:r>
            <a:r>
              <a:rPr lang="en-US" dirty="0"/>
              <a:t>, Italy</a:t>
            </a:r>
          </a:p>
        </p:txBody>
      </p:sp>
    </p:spTree>
    <p:extLst>
      <p:ext uri="{BB962C8B-B14F-4D97-AF65-F5344CB8AC3E}">
        <p14:creationId xmlns:p14="http://schemas.microsoft.com/office/powerpoint/2010/main" val="417408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133600"/>
            <a:ext cx="8229600" cy="2514600"/>
          </a:xfrm>
        </p:spPr>
        <p:txBody>
          <a:bodyPr>
            <a:normAutofit/>
          </a:bodyPr>
          <a:lstStyle/>
          <a:p>
            <a:r>
              <a:rPr lang="en-US" dirty="0"/>
              <a:t>Mechanical design and microphonics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Mechanical design and microphonics</a:t>
            </a:r>
          </a:p>
        </p:txBody>
      </p:sp>
    </p:spTree>
    <p:extLst>
      <p:ext uri="{BB962C8B-B14F-4D97-AF65-F5344CB8AC3E}">
        <p14:creationId xmlns:p14="http://schemas.microsoft.com/office/powerpoint/2010/main" val="274930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CBEFB418-8DA8-47F6-B228-C81BAD8B288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Number of Support Posts</a:t>
            </a:r>
            <a:endParaRPr lang="en-US" sz="4000" dirty="0"/>
          </a:p>
        </p:txBody>
      </p:sp>
      <p:pic>
        <p:nvPicPr>
          <p:cNvPr id="8" name="Picture 31" descr="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9" b="75871"/>
          <a:stretch>
            <a:fillRect/>
          </a:stretch>
        </p:blipFill>
        <p:spPr bwMode="auto">
          <a:xfrm>
            <a:off x="228600" y="1149482"/>
            <a:ext cx="3808194" cy="51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2" descr="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56"/>
          <a:stretch>
            <a:fillRect/>
          </a:stretch>
        </p:blipFill>
        <p:spPr bwMode="auto">
          <a:xfrm>
            <a:off x="228600" y="1693995"/>
            <a:ext cx="3808194" cy="78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3" descr="VV CDR Def 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69"/>
          <a:stretch>
            <a:fillRect/>
          </a:stretch>
        </p:blipFill>
        <p:spPr bwMode="auto">
          <a:xfrm>
            <a:off x="228600" y="3508868"/>
            <a:ext cx="3808194" cy="98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4" descr="VV CDR BC'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61"/>
          <a:stretch>
            <a:fillRect/>
          </a:stretch>
        </p:blipFill>
        <p:spPr bwMode="auto">
          <a:xfrm>
            <a:off x="228600" y="2527853"/>
            <a:ext cx="3808194" cy="102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8" descr="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7" r="3886" b="72620"/>
          <a:stretch>
            <a:fillRect/>
          </a:stretch>
        </p:blipFill>
        <p:spPr bwMode="auto">
          <a:xfrm>
            <a:off x="4376138" y="1888463"/>
            <a:ext cx="4336062" cy="55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9" descr="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6" r="10248" b="72102"/>
          <a:stretch>
            <a:fillRect/>
          </a:stretch>
        </p:blipFill>
        <p:spPr bwMode="auto">
          <a:xfrm>
            <a:off x="4376138" y="1143000"/>
            <a:ext cx="4336062" cy="71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0" descr="VV CDR x 4 BC'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6" b="63808"/>
          <a:stretch>
            <a:fillRect/>
          </a:stretch>
        </p:blipFill>
        <p:spPr bwMode="auto">
          <a:xfrm>
            <a:off x="4376138" y="2500156"/>
            <a:ext cx="4336062" cy="97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1" descr="VV CDR x 4 no-blank Def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9" b="64561"/>
          <a:stretch>
            <a:fillRect/>
          </a:stretch>
        </p:blipFill>
        <p:spPr bwMode="auto">
          <a:xfrm>
            <a:off x="4376138" y="3503733"/>
            <a:ext cx="4336062" cy="93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52"/>
          <p:cNvSpPr>
            <a:spLocks noChangeArrowheads="1"/>
          </p:cNvSpPr>
          <p:nvPr/>
        </p:nvSpPr>
        <p:spPr bwMode="auto">
          <a:xfrm>
            <a:off x="685800" y="838200"/>
            <a:ext cx="2827890" cy="40011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/>
              <a:t>TTF-Type with 3 Supports</a:t>
            </a:r>
          </a:p>
        </p:txBody>
      </p:sp>
      <p:sp>
        <p:nvSpPr>
          <p:cNvPr id="17" name="Rectangle 254"/>
          <p:cNvSpPr>
            <a:spLocks noChangeArrowheads="1"/>
          </p:cNvSpPr>
          <p:nvPr/>
        </p:nvSpPr>
        <p:spPr bwMode="auto">
          <a:xfrm>
            <a:off x="5059697" y="838200"/>
            <a:ext cx="2890471" cy="40011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/>
              <a:t>4 Supports &amp; Mid-Bellows</a:t>
            </a:r>
          </a:p>
        </p:txBody>
      </p:sp>
      <p:sp>
        <p:nvSpPr>
          <p:cNvPr id="18" name="Content Placeholder 1"/>
          <p:cNvSpPr>
            <a:spLocks noGrp="1"/>
          </p:cNvSpPr>
          <p:nvPr>
            <p:ph idx="1"/>
          </p:nvPr>
        </p:nvSpPr>
        <p:spPr>
          <a:xfrm>
            <a:off x="76200" y="4495800"/>
            <a:ext cx="8450862" cy="1144589"/>
          </a:xfrm>
        </p:spPr>
        <p:txBody>
          <a:bodyPr>
            <a:noAutofit/>
          </a:bodyPr>
          <a:lstStyle/>
          <a:p>
            <a:pPr>
              <a:spcBef>
                <a:spcPts val="100"/>
              </a:spcBef>
            </a:pPr>
            <a:r>
              <a:rPr lang="en-US" sz="2000" dirty="0" smtClean="0"/>
              <a:t>HGRP needs to be straight to give good alignment of beamline</a:t>
            </a:r>
          </a:p>
          <a:p>
            <a:pPr>
              <a:spcBef>
                <a:spcPts val="100"/>
              </a:spcBef>
            </a:pPr>
            <a:r>
              <a:rPr lang="en-US" sz="2000" dirty="0"/>
              <a:t>4 support posts gives factor of 2-3 smaller deformations of </a:t>
            </a:r>
            <a:r>
              <a:rPr lang="en-US" sz="2000" dirty="0" smtClean="0"/>
              <a:t>HGRP and stiffer structure with higher mechanical resonances</a:t>
            </a:r>
          </a:p>
          <a:p>
            <a:pPr>
              <a:spcBef>
                <a:spcPts val="100"/>
              </a:spcBef>
            </a:pPr>
            <a:r>
              <a:rPr lang="en-US" sz="2000" dirty="0" smtClean="0"/>
              <a:t>Two ~ 5 m long HGRP sections per module give minimal deflection of HGRP from weight of beamline (&lt;0.07 mm)</a:t>
            </a:r>
          </a:p>
          <a:p>
            <a:pPr>
              <a:spcBef>
                <a:spcPts val="100"/>
              </a:spcBef>
            </a:pPr>
            <a:r>
              <a:rPr lang="en-US" sz="2000" dirty="0"/>
              <a:t>Maximum relative shift at support post </a:t>
            </a:r>
            <a:r>
              <a:rPr lang="en-US" sz="2000" dirty="0" smtClean="0"/>
              <a:t>flanges on vacuum vessel: </a:t>
            </a:r>
            <a:r>
              <a:rPr lang="en-US" sz="2000" dirty="0"/>
              <a:t>0.05 mm</a:t>
            </a:r>
          </a:p>
          <a:p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Mechanical design and microphonics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400800"/>
            <a:ext cx="5883092" cy="365125"/>
          </a:xfrm>
        </p:spPr>
        <p:txBody>
          <a:bodyPr/>
          <a:lstStyle/>
          <a:p>
            <a:r>
              <a:rPr lang="en-US" dirty="0" smtClean="0"/>
              <a:t>Matthias Liepe, TTC Meeting, February 28-March 3 2011, Milano, 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49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2" name="Rectangle 4"/>
          <p:cNvSpPr>
            <a:spLocks noGrp="1" noChangeArrowheads="1"/>
          </p:cNvSpPr>
          <p:nvPr>
            <p:ph type="title"/>
          </p:nvPr>
        </p:nvSpPr>
        <p:spPr>
          <a:xfrm>
            <a:off x="22225" y="-1"/>
            <a:ext cx="8588376" cy="114300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200" dirty="0" smtClean="0"/>
              <a:t>Mechanical Coupling Characterization Measurements with a Modal Shaker </a:t>
            </a:r>
          </a:p>
        </p:txBody>
      </p:sp>
      <p:pic>
        <p:nvPicPr>
          <p:cNvPr id="46086" name="Picture 9" descr="hgrpShakin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3813175"/>
            <a:ext cx="4038600" cy="2854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13" descr="IMG_38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81100"/>
            <a:ext cx="3733800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14" descr="IMG_38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000500"/>
            <a:ext cx="37338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1" name="Text Box 20"/>
          <p:cNvSpPr txBox="1">
            <a:spLocks noChangeArrowheads="1"/>
          </p:cNvSpPr>
          <p:nvPr/>
        </p:nvSpPr>
        <p:spPr bwMode="auto">
          <a:xfrm>
            <a:off x="0" y="3900487"/>
            <a:ext cx="46482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800" b="1" dirty="0"/>
              <a:t>Shaker on module top  (HGRP support)</a:t>
            </a:r>
          </a:p>
        </p:txBody>
      </p:sp>
      <p:sp>
        <p:nvSpPr>
          <p:cNvPr id="46092" name="Text Box 21"/>
          <p:cNvSpPr txBox="1">
            <a:spLocks noChangeArrowheads="1"/>
          </p:cNvSpPr>
          <p:nvPr/>
        </p:nvSpPr>
        <p:spPr bwMode="auto">
          <a:xfrm>
            <a:off x="1066800" y="6535738"/>
            <a:ext cx="2514600" cy="2841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 dirty="0"/>
              <a:t>Vibration </a:t>
            </a:r>
            <a:r>
              <a:rPr lang="en-US" sz="1200" b="1" dirty="0" err="1"/>
              <a:t>frequ</a:t>
            </a:r>
            <a:r>
              <a:rPr lang="en-US" sz="1200" b="1" dirty="0"/>
              <a:t>. [Hz]</a:t>
            </a:r>
          </a:p>
        </p:txBody>
      </p:sp>
      <p:sp>
        <p:nvSpPr>
          <p:cNvPr id="46096" name="Rectangle 26"/>
          <p:cNvSpPr>
            <a:spLocks noChangeArrowheads="1"/>
          </p:cNvSpPr>
          <p:nvPr/>
        </p:nvSpPr>
        <p:spPr bwMode="auto">
          <a:xfrm>
            <a:off x="166688" y="4518025"/>
            <a:ext cx="217487" cy="12779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6089" name="Picture 17" descr="TU5PFP042f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1358"/>
            <a:ext cx="4038600" cy="2689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0" name="Text Box 19"/>
          <p:cNvSpPr txBox="1">
            <a:spLocks noChangeArrowheads="1"/>
          </p:cNvSpPr>
          <p:nvPr/>
        </p:nvSpPr>
        <p:spPr bwMode="auto">
          <a:xfrm>
            <a:off x="609600" y="1089026"/>
            <a:ext cx="3657600" cy="3737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/>
              <a:t>Shaker on module support </a:t>
            </a:r>
          </a:p>
        </p:txBody>
      </p:sp>
      <p:sp>
        <p:nvSpPr>
          <p:cNvPr id="46093" name="Rectangle 23"/>
          <p:cNvSpPr>
            <a:spLocks noChangeArrowheads="1"/>
          </p:cNvSpPr>
          <p:nvPr/>
        </p:nvSpPr>
        <p:spPr bwMode="auto">
          <a:xfrm>
            <a:off x="1828800" y="3738500"/>
            <a:ext cx="1143000" cy="1435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4" name="Text Box 22"/>
          <p:cNvSpPr txBox="1">
            <a:spLocks noChangeArrowheads="1"/>
          </p:cNvSpPr>
          <p:nvPr/>
        </p:nvSpPr>
        <p:spPr bwMode="auto">
          <a:xfrm>
            <a:off x="1195388" y="3719063"/>
            <a:ext cx="2514600" cy="25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/>
              <a:t>Vibration frequ. [Hz]</a:t>
            </a:r>
          </a:p>
        </p:txBody>
      </p:sp>
      <p:sp>
        <p:nvSpPr>
          <p:cNvPr id="46095" name="Rectangle 25"/>
          <p:cNvSpPr>
            <a:spLocks noChangeArrowheads="1"/>
          </p:cNvSpPr>
          <p:nvPr/>
        </p:nvSpPr>
        <p:spPr bwMode="auto">
          <a:xfrm>
            <a:off x="157163" y="1755880"/>
            <a:ext cx="217487" cy="120362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7" name="Text Box 24"/>
          <p:cNvSpPr txBox="1">
            <a:spLocks noChangeArrowheads="1"/>
          </p:cNvSpPr>
          <p:nvPr/>
        </p:nvSpPr>
        <p:spPr bwMode="auto">
          <a:xfrm rot="16200000">
            <a:off x="-1079976" y="2253140"/>
            <a:ext cx="263302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 dirty="0"/>
              <a:t>Response </a:t>
            </a:r>
            <a:r>
              <a:rPr lang="en-US" sz="1400" b="1" dirty="0" err="1"/>
              <a:t>ampl</a:t>
            </a:r>
            <a:r>
              <a:rPr lang="en-US" sz="1400" b="1" dirty="0"/>
              <a:t>. [</a:t>
            </a:r>
            <a:r>
              <a:rPr lang="en-US" sz="1400" b="1" dirty="0" err="1"/>
              <a:t>arb</a:t>
            </a:r>
            <a:r>
              <a:rPr lang="en-US" sz="1400" b="1" dirty="0"/>
              <a:t>. units]</a:t>
            </a:r>
          </a:p>
        </p:txBody>
      </p:sp>
      <p:sp>
        <p:nvSpPr>
          <p:cNvPr id="46098" name="Text Box 27"/>
          <p:cNvSpPr txBox="1">
            <a:spLocks noChangeArrowheads="1"/>
          </p:cNvSpPr>
          <p:nvPr/>
        </p:nvSpPr>
        <p:spPr bwMode="auto">
          <a:xfrm rot="-5400000">
            <a:off x="-1083469" y="5237957"/>
            <a:ext cx="25161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/>
              <a:t>Response ampl. [arb. units]</a:t>
            </a:r>
          </a:p>
        </p:txBody>
      </p:sp>
      <p:sp>
        <p:nvSpPr>
          <p:cNvPr id="20" name="TextBox 19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Mechanical design and microphonics</a:t>
            </a:r>
          </a:p>
        </p:txBody>
      </p:sp>
    </p:spTree>
    <p:extLst>
      <p:ext uri="{BB962C8B-B14F-4D97-AF65-F5344CB8AC3E}">
        <p14:creationId xmlns:p14="http://schemas.microsoft.com/office/powerpoint/2010/main" val="183690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5818" name="Group 2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137754"/>
              </p:ext>
            </p:extLst>
          </p:nvPr>
        </p:nvGraphicFramePr>
        <p:xfrm>
          <a:off x="152400" y="1254122"/>
          <a:ext cx="5334000" cy="4994278"/>
        </p:xfrm>
        <a:graphic>
          <a:graphicData uri="http://schemas.openxmlformats.org/drawingml/2006/table">
            <a:tbl>
              <a:tblPr/>
              <a:tblGrid>
                <a:gridCol w="1355725"/>
                <a:gridCol w="1131888"/>
                <a:gridCol w="1355725"/>
                <a:gridCol w="1490662"/>
              </a:tblGrid>
              <a:tr h="94485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1" charset="-128"/>
                          <a:cs typeface="Times New Roman" pitchFamily="18" charset="0"/>
                        </a:rPr>
                        <a:t>Excitation Point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marT="45707" marB="45707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1" charset="-128"/>
                          <a:cs typeface="Times New Roman" pitchFamily="18" charset="0"/>
                        </a:rPr>
                        <a:t>Excitation Force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marT="45707" marB="45707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1" charset="-128"/>
                          <a:cs typeface="Times New Roman" pitchFamily="18" charset="0"/>
                        </a:rPr>
                        <a:t>Detectable With Cavity Accelerometer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marT="45707" marB="45707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1" charset="-128"/>
                          <a:cs typeface="Times New Roman" pitchFamily="18" charset="0"/>
                        </a:rPr>
                        <a:t>Detectable On Cavity RF Frequency (&gt;0.1Hz modul.)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marT="45707" marB="45707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09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1" charset="-128"/>
                          <a:cs typeface="Times New Roman" pitchFamily="18" charset="0"/>
                        </a:rPr>
                        <a:t>Coupler Waveguide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marT="45707" marB="45707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1" charset="-128"/>
                          <a:cs typeface="Times New Roman" pitchFamily="18" charset="0"/>
                        </a:rPr>
                        <a:t>110 N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1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1" charset="-128"/>
                          <a:cs typeface="Times New Roman" pitchFamily="18" charset="0"/>
                        </a:rPr>
                        <a:t>(25 lbs)</a:t>
                      </a:r>
                      <a:endParaRPr kumimoji="0" lang="en-US" sz="4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marT="45707" marB="45707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1" charset="-128"/>
                          <a:cs typeface="Times New Roman" pitchFamily="18" charset="0"/>
                        </a:rPr>
                        <a:t>No</a:t>
                      </a:r>
                      <a:endParaRPr kumimoji="0" lang="en-US" sz="4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marT="45707" marB="45707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1" charset="-128"/>
                          <a:cs typeface="Times New Roman" pitchFamily="18" charset="0"/>
                        </a:rPr>
                        <a:t>No</a:t>
                      </a:r>
                      <a:endParaRPr kumimoji="0" lang="en-US" sz="4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marT="45707" marB="45707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09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1" charset="-128"/>
                          <a:cs typeface="Times New Roman" pitchFamily="18" charset="0"/>
                        </a:rPr>
                        <a:t>Coupler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marT="45707" marB="45707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1" charset="-128"/>
                          <a:cs typeface="Times New Roman" pitchFamily="18" charset="0"/>
                        </a:rPr>
                        <a:t>110 N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1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1" charset="-128"/>
                          <a:cs typeface="Times New Roman" pitchFamily="18" charset="0"/>
                        </a:rPr>
                        <a:t>(25 lbs)</a:t>
                      </a:r>
                      <a:endParaRPr kumimoji="0" lang="en-US" sz="4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marT="45707" marB="45707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1" charset="-128"/>
                          <a:cs typeface="Times New Roman" pitchFamily="18" charset="0"/>
                        </a:rPr>
                        <a:t>No</a:t>
                      </a:r>
                      <a:endParaRPr kumimoji="0" lang="en-US" sz="4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marT="45707" marB="45707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1" charset="-128"/>
                          <a:cs typeface="Times New Roman" pitchFamily="18" charset="0"/>
                        </a:rPr>
                        <a:t>No</a:t>
                      </a:r>
                      <a:endParaRPr kumimoji="0" lang="en-US" sz="4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marT="45707" marB="45707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49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1" charset="-128"/>
                          <a:cs typeface="Times New Roman" pitchFamily="18" charset="0"/>
                        </a:rPr>
                        <a:t>Cryomodule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1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1" charset="-128"/>
                          <a:cs typeface="Times New Roman" pitchFamily="18" charset="0"/>
                        </a:rPr>
                        <a:t>Saw-Horse Support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marT="45707" marB="45707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1" charset="-128"/>
                          <a:cs typeface="Times New Roman" pitchFamily="18" charset="0"/>
                        </a:rPr>
                        <a:t>110 N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1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1" charset="-128"/>
                          <a:cs typeface="Times New Roman" pitchFamily="18" charset="0"/>
                        </a:rPr>
                        <a:t>(25 lbs)</a:t>
                      </a:r>
                      <a:endParaRPr kumimoji="0" lang="en-US" sz="4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marT="45707" marB="45707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ＭＳ Ｐゴシック" pitchFamily="1" charset="-128"/>
                          <a:cs typeface="Times New Roman" pitchFamily="18" charset="0"/>
                        </a:rPr>
                        <a:t>Yes</a:t>
                      </a:r>
                      <a:endParaRPr kumimoji="0" lang="en-US" sz="4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marT="45707" marB="45707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1" charset="-128"/>
                          <a:cs typeface="Times New Roman" pitchFamily="18" charset="0"/>
                        </a:rPr>
                        <a:t>No</a:t>
                      </a:r>
                      <a:endParaRPr kumimoji="0" lang="en-US" sz="4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marT="45707" marB="45707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760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1" charset="-128"/>
                          <a:cs typeface="Times New Roman" pitchFamily="18" charset="0"/>
                        </a:rPr>
                        <a:t>Helium Gas Return Pipe Support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marT="45707" marB="45707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1" charset="-128"/>
                          <a:cs typeface="Times New Roman" pitchFamily="18" charset="0"/>
                        </a:rPr>
                        <a:t>110 N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1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1" charset="-128"/>
                          <a:cs typeface="Times New Roman" pitchFamily="18" charset="0"/>
                        </a:rPr>
                        <a:t>(25 lbs)</a:t>
                      </a:r>
                      <a:endParaRPr kumimoji="0" lang="en-US" sz="4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marT="45707" marB="45707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ＭＳ Ｐゴシック" pitchFamily="1" charset="-128"/>
                          <a:cs typeface="Times New Roman" pitchFamily="18" charset="0"/>
                        </a:rPr>
                        <a:t>Yes</a:t>
                      </a:r>
                      <a:endParaRPr kumimoji="0" lang="en-US" sz="4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marT="45707" marB="45707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ＭＳ Ｐゴシック" pitchFamily="1" charset="-128"/>
                          <a:cs typeface="Times New Roman" pitchFamily="18" charset="0"/>
                        </a:rPr>
                        <a:t>Yes</a:t>
                      </a:r>
                      <a:endParaRPr kumimoji="0" lang="en-US" sz="4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marT="45707" marB="45707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09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1" charset="-128"/>
                          <a:cs typeface="Times New Roman" pitchFamily="18" charset="0"/>
                        </a:rPr>
                        <a:t>Beam Line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marT="45707" marB="45707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1" charset="-128"/>
                          <a:cs typeface="Times New Roman" pitchFamily="18" charset="0"/>
                        </a:rPr>
                        <a:t>10 N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1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1" charset="-128"/>
                          <a:cs typeface="Times New Roman" pitchFamily="18" charset="0"/>
                        </a:rPr>
                        <a:t>(2 lbs)</a:t>
                      </a:r>
                      <a:endParaRPr kumimoji="0" lang="en-US" sz="4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marT="45707" marB="45707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1" charset="-128"/>
                          <a:cs typeface="Times New Roman" pitchFamily="18" charset="0"/>
                        </a:rPr>
                        <a:t>No</a:t>
                      </a:r>
                      <a:endParaRPr kumimoji="0" lang="en-US" sz="4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marT="45707" marB="45707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1" charset="-128"/>
                          <a:cs typeface="Times New Roman" pitchFamily="18" charset="0"/>
                        </a:rPr>
                        <a:t>No</a:t>
                      </a:r>
                      <a:endParaRPr kumimoji="0" lang="en-US" sz="4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marT="45707" marB="45707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303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1" charset="-128"/>
                          <a:cs typeface="Times New Roman" pitchFamily="18" charset="0"/>
                        </a:rPr>
                        <a:t>Helium Supply/Return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marT="45707" marB="45707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1" charset="-128"/>
                          <a:cs typeface="Times New Roman" pitchFamily="18" charset="0"/>
                        </a:rPr>
                        <a:t>110 N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1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1" charset="-128"/>
                          <a:cs typeface="Times New Roman" pitchFamily="18" charset="0"/>
                        </a:rPr>
                        <a:t>(25 lbs)</a:t>
                      </a:r>
                      <a:endParaRPr kumimoji="0" lang="en-US" sz="4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marT="45707" marB="45707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1" charset="-128"/>
                          <a:cs typeface="Times New Roman" pitchFamily="18" charset="0"/>
                        </a:rPr>
                        <a:t>No</a:t>
                      </a:r>
                      <a:endParaRPr kumimoji="0" lang="en-US" sz="4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marT="45707" marB="45707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1" charset="-128"/>
                          <a:cs typeface="Times New Roman" pitchFamily="18" charset="0"/>
                        </a:rPr>
                        <a:t>No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1" charset="-128"/>
                        <a:cs typeface="Times New Roman" pitchFamily="18" charset="0"/>
                      </a:endParaRPr>
                    </a:p>
                  </a:txBody>
                  <a:tcPr marT="45707" marB="45707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7149" name="Rectangle 198"/>
          <p:cNvSpPr>
            <a:spLocks noChangeArrowheads="1"/>
          </p:cNvSpPr>
          <p:nvPr/>
        </p:nvSpPr>
        <p:spPr bwMode="auto">
          <a:xfrm>
            <a:off x="5537200" y="1406522"/>
            <a:ext cx="31496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28600" indent="-228600">
              <a:buFontTx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Ground vibrations and other mechanical vibrations do </a:t>
            </a:r>
            <a:r>
              <a:rPr lang="en-US" sz="2400" b="1" dirty="0">
                <a:solidFill>
                  <a:srgbClr val="0000FF"/>
                </a:solidFill>
              </a:rPr>
              <a:t>not</a:t>
            </a:r>
            <a:r>
              <a:rPr lang="en-US" sz="2400" dirty="0">
                <a:solidFill>
                  <a:srgbClr val="0000FF"/>
                </a:solidFill>
              </a:rPr>
              <a:t> strongly couple to the SRF cavities</a:t>
            </a:r>
          </a:p>
          <a:p>
            <a:pPr marL="228600" indent="-228600">
              <a:buFontTx/>
              <a:buChar char="•"/>
            </a:pPr>
            <a:endParaRPr lang="en-US" sz="2400" dirty="0"/>
          </a:p>
          <a:p>
            <a:pPr marL="228600" indent="-228600">
              <a:buFontTx/>
              <a:buChar char="•"/>
            </a:pPr>
            <a:r>
              <a:rPr lang="en-US" sz="2400" dirty="0"/>
              <a:t>Main contribution to cavity microphonics comes from fast fluctuations in the He-pressure and the cryogenic system 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685801" y="4763"/>
            <a:ext cx="76962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 u="sng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 u="sng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 u="sng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 u="sng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 u="sng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 i="1" u="sng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 i="1" u="sng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 i="1" u="sng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 i="1" u="sng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b="0" i="0" u="none" dirty="0" smtClean="0">
                <a:solidFill>
                  <a:schemeClr val="tx1"/>
                </a:solidFill>
                <a:effectLst/>
              </a:rPr>
              <a:t>Mechanical Coupling Characterization Measurements with a Modal Shaker </a:t>
            </a:r>
          </a:p>
        </p:txBody>
      </p:sp>
      <p:sp>
        <p:nvSpPr>
          <p:cNvPr id="8" name="TextBox 7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Mechanical design and microphonics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400800"/>
            <a:ext cx="5883092" cy="365125"/>
          </a:xfrm>
        </p:spPr>
        <p:txBody>
          <a:bodyPr/>
          <a:lstStyle/>
          <a:p>
            <a:r>
              <a:rPr lang="en-US" dirty="0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Slide </a:t>
            </a:r>
            <a:fld id="{CBEFB418-8DA8-47F6-B228-C81BAD8B288E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26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6868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/>
              <a:t>Microphonics driven by the Cryogenic System in the ERL Injector Module: How things can go wrong…</a:t>
            </a:r>
            <a:endParaRPr lang="en-US" sz="2800" dirty="0"/>
          </a:p>
        </p:txBody>
      </p:sp>
      <p:pic>
        <p:nvPicPr>
          <p:cNvPr id="32773" name="Picture 5" descr="IcmCavityRingingTimeDomai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160462"/>
            <a:ext cx="6705600" cy="5240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10"/>
          <p:cNvSpPr>
            <a:spLocks noChangeArrowheads="1"/>
          </p:cNvSpPr>
          <p:nvPr/>
        </p:nvSpPr>
        <p:spPr bwMode="auto">
          <a:xfrm>
            <a:off x="6907888" y="1498600"/>
            <a:ext cx="1778912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28600" indent="-228600">
              <a:spcBef>
                <a:spcPct val="100000"/>
              </a:spcBef>
              <a:buFontTx/>
              <a:buChar char="•"/>
            </a:pPr>
            <a:r>
              <a:rPr lang="en-US" sz="2400" b="1" dirty="0"/>
              <a:t>Significant changes over time</a:t>
            </a:r>
          </a:p>
          <a:p>
            <a:pPr marL="228600" indent="-228600">
              <a:spcBef>
                <a:spcPct val="100000"/>
              </a:spcBef>
              <a:buFontTx/>
              <a:buChar char="•"/>
            </a:pPr>
            <a:r>
              <a:rPr lang="en-US" sz="2400" b="1" dirty="0"/>
              <a:t>Step impulses at second scale rep-rate!?</a:t>
            </a: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4889500" y="4340225"/>
            <a:ext cx="1030288" cy="2222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Mechanical design and microphonics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400800"/>
            <a:ext cx="5883092" cy="365125"/>
          </a:xfrm>
        </p:spPr>
        <p:txBody>
          <a:bodyPr/>
          <a:lstStyle/>
          <a:p>
            <a:r>
              <a:rPr lang="en-US" dirty="0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Slide </a:t>
            </a:r>
            <a:fld id="{CBEFB418-8DA8-47F6-B228-C81BAD8B288E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38200" y="4562475"/>
            <a:ext cx="5943600" cy="238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After setting up flow though warm up – cool down pipe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11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Microphonics driven by the Cryogenic System in the ERL Injector Module: How things can go wrong…</a:t>
            </a:r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084263"/>
            <a:ext cx="5000625" cy="427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3" descr="C:\Documents and Settings\epc\My Documents\warm-up-cool-down-pipe-assy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4132263"/>
            <a:ext cx="4953000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rot="16200000" flipV="1">
            <a:off x="4600575" y="2874963"/>
            <a:ext cx="2286000" cy="1752600"/>
          </a:xfrm>
          <a:prstGeom prst="straightConnector1">
            <a:avLst/>
          </a:prstGeom>
          <a:ln w="38100">
            <a:solidFill>
              <a:srgbClr val="3366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V="1">
            <a:off x="3686175" y="4094163"/>
            <a:ext cx="2057400" cy="1066800"/>
          </a:xfrm>
          <a:prstGeom prst="straightConnector1">
            <a:avLst/>
          </a:prstGeom>
          <a:ln w="38100">
            <a:solidFill>
              <a:srgbClr val="3366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6200000" flipV="1">
            <a:off x="3533775" y="4170363"/>
            <a:ext cx="1981200" cy="1143000"/>
          </a:xfrm>
          <a:prstGeom prst="straightConnector1">
            <a:avLst/>
          </a:prstGeom>
          <a:ln w="38100">
            <a:solidFill>
              <a:srgbClr val="3366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02" name="TextBox 19"/>
          <p:cNvSpPr txBox="1">
            <a:spLocks noChangeArrowheads="1"/>
          </p:cNvSpPr>
          <p:nvPr/>
        </p:nvSpPr>
        <p:spPr bwMode="auto">
          <a:xfrm>
            <a:off x="188913" y="1074738"/>
            <a:ext cx="35353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u="sng">
                <a:cs typeface="Arial" pitchFamily="34" charset="0"/>
              </a:rPr>
              <a:t>Source of “bursts”:</a:t>
            </a:r>
          </a:p>
          <a:p>
            <a:pPr eaLnBrk="1" hangingPunct="1"/>
            <a:r>
              <a:rPr lang="en-US" sz="1800">
                <a:cs typeface="Arial" pitchFamily="34" charset="0"/>
              </a:rPr>
              <a:t>Thermo-acoustic oscillations in</a:t>
            </a:r>
          </a:p>
          <a:p>
            <a:pPr eaLnBrk="1" hangingPunct="1"/>
            <a:r>
              <a:rPr lang="en-US" sz="1800">
                <a:cs typeface="Arial" pitchFamily="34" charset="0"/>
              </a:rPr>
              <a:t>Warm Up – Cool Down plumbing</a:t>
            </a:r>
          </a:p>
        </p:txBody>
      </p:sp>
      <p:cxnSp>
        <p:nvCxnSpPr>
          <p:cNvPr id="33803" name="Straight Arrow Connector 3"/>
          <p:cNvCxnSpPr>
            <a:cxnSpLocks noChangeShapeType="1"/>
          </p:cNvCxnSpPr>
          <p:nvPr/>
        </p:nvCxnSpPr>
        <p:spPr bwMode="auto">
          <a:xfrm>
            <a:off x="3232150" y="5605463"/>
            <a:ext cx="395288" cy="0"/>
          </a:xfrm>
          <a:prstGeom prst="straightConnector1">
            <a:avLst/>
          </a:prstGeom>
          <a:noFill/>
          <a:ln w="38100" algn="ctr">
            <a:solidFill>
              <a:srgbClr val="0066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804" name="TextBox 4"/>
          <p:cNvSpPr txBox="1">
            <a:spLocks noChangeArrowheads="1"/>
          </p:cNvSpPr>
          <p:nvPr/>
        </p:nvSpPr>
        <p:spPr bwMode="auto">
          <a:xfrm>
            <a:off x="500063" y="5299075"/>
            <a:ext cx="28971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2000" b="1">
                <a:solidFill>
                  <a:srgbClr val="006600"/>
                </a:solidFill>
              </a:rPr>
              <a:t>Closed end (valve) creates dead end with trapped gas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Mechanical design and microphonics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400800"/>
            <a:ext cx="5883092" cy="365125"/>
          </a:xfrm>
        </p:spPr>
        <p:txBody>
          <a:bodyPr/>
          <a:lstStyle/>
          <a:p>
            <a:r>
              <a:rPr lang="en-US" dirty="0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Slide </a:t>
            </a:r>
            <a:fld id="{CBEFB418-8DA8-47F6-B228-C81BAD8B288E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9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133600"/>
            <a:ext cx="8229600" cy="2514600"/>
          </a:xfrm>
        </p:spPr>
        <p:txBody>
          <a:bodyPr>
            <a:normAutofit/>
          </a:bodyPr>
          <a:lstStyle/>
          <a:p>
            <a:r>
              <a:rPr lang="en-US" dirty="0"/>
              <a:t>Other design changes compared to FLASH/XFEL modules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Other design </a:t>
            </a:r>
            <a:r>
              <a:rPr lang="en-US" sz="2400" dirty="0" smtClean="0">
                <a:solidFill>
                  <a:schemeClr val="bg1"/>
                </a:solidFill>
              </a:rPr>
              <a:t>changes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43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87680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changes compared to a TTF cryomodule</a:t>
            </a:r>
            <a:r>
              <a:rPr lang="en-US" dirty="0" smtClean="0"/>
              <a:t>: Gate Valves</a:t>
            </a:r>
            <a:endParaRPr lang="en-US" dirty="0"/>
          </a:p>
        </p:txBody>
      </p:sp>
      <p:pic>
        <p:nvPicPr>
          <p:cNvPr id="7" name="Picture 6" descr="DSCN39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833563"/>
            <a:ext cx="466725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2978495" y="2976563"/>
            <a:ext cx="2660305" cy="884504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28600" y="2101394"/>
            <a:ext cx="2971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 smtClean="0"/>
              <a:t>Gatevalves</a:t>
            </a:r>
            <a:r>
              <a:rPr lang="en-US" sz="2800" dirty="0" smtClean="0"/>
              <a:t> at module ends are inside </a:t>
            </a:r>
            <a:r>
              <a:rPr lang="en-US" sz="2800" dirty="0"/>
              <a:t>of module with </a:t>
            </a:r>
            <a:r>
              <a:rPr lang="en-US" sz="2800" dirty="0" smtClean="0"/>
              <a:t>actuator outside of module</a:t>
            </a:r>
            <a:endParaRPr lang="en-US" sz="2800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400800"/>
            <a:ext cx="5883092" cy="365125"/>
          </a:xfrm>
        </p:spPr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Other design </a:t>
            </a:r>
            <a:r>
              <a:rPr lang="en-US" sz="2400" dirty="0" smtClean="0">
                <a:solidFill>
                  <a:schemeClr val="bg1"/>
                </a:solidFill>
              </a:rPr>
              <a:t>changes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9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143000"/>
            <a:ext cx="8229600" cy="4525963"/>
          </a:xfrm>
        </p:spPr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dirty="0"/>
              <a:t>A</a:t>
            </a:r>
            <a:r>
              <a:rPr lang="en-US" dirty="0" smtClean="0"/>
              <a:t>ccess </a:t>
            </a:r>
            <a:r>
              <a:rPr lang="en-US" dirty="0"/>
              <a:t>ports in the vacuum vessel </a:t>
            </a:r>
            <a:r>
              <a:rPr lang="en-US" dirty="0" smtClean="0"/>
              <a:t>allow </a:t>
            </a:r>
            <a:r>
              <a:rPr lang="en-US" dirty="0"/>
              <a:t>the tuner stepper </a:t>
            </a:r>
            <a:r>
              <a:rPr lang="en-US" dirty="0" smtClean="0"/>
              <a:t>motor, </a:t>
            </a:r>
            <a:r>
              <a:rPr lang="en-US" dirty="0" err="1" smtClean="0"/>
              <a:t>piezos</a:t>
            </a:r>
            <a:r>
              <a:rPr lang="en-US" dirty="0" smtClean="0"/>
              <a:t>, cables… </a:t>
            </a:r>
            <a:r>
              <a:rPr lang="en-US" dirty="0"/>
              <a:t>to be accessible for </a:t>
            </a:r>
            <a:r>
              <a:rPr lang="en-US" dirty="0" smtClean="0"/>
              <a:t>repair without removing the cold mass</a:t>
            </a: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Ports in Vacuum Vessel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Other design </a:t>
            </a:r>
            <a:r>
              <a:rPr lang="en-US" sz="2400" dirty="0" smtClean="0">
                <a:solidFill>
                  <a:schemeClr val="bg1"/>
                </a:solidFill>
              </a:rPr>
              <a:t>changes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9" name="Picture 4" descr="IMG_475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67000"/>
            <a:ext cx="2514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ICM Port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4" t="29620" r="589" b="21838"/>
          <a:stretch/>
        </p:blipFill>
        <p:spPr bwMode="auto">
          <a:xfrm>
            <a:off x="3245984" y="2446780"/>
            <a:ext cx="5440547" cy="220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IMG_46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6"/>
          <a:stretch>
            <a:fillRect/>
          </a:stretch>
        </p:blipFill>
        <p:spPr bwMode="auto">
          <a:xfrm>
            <a:off x="3505200" y="4038600"/>
            <a:ext cx="4297922" cy="2765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782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Rails </a:t>
            </a:r>
            <a:r>
              <a:rPr lang="en-US" sz="2400" b="1" dirty="0"/>
              <a:t>mounted on the inside of the vacuum vessel and rollers on the composite support posts </a:t>
            </a:r>
            <a:r>
              <a:rPr lang="en-US" sz="2400" b="1" dirty="0" smtClean="0"/>
              <a:t>are used to </a:t>
            </a:r>
            <a:r>
              <a:rPr lang="en-US" sz="2400" b="1" dirty="0"/>
              <a:t>insert the cold mass into the vacuum vessel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Cold-Mass Rail System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400800"/>
            <a:ext cx="5883092" cy="365125"/>
          </a:xfrm>
        </p:spPr>
        <p:txBody>
          <a:bodyPr/>
          <a:lstStyle/>
          <a:p>
            <a:r>
              <a:rPr lang="en-US" dirty="0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Other design </a:t>
            </a:r>
            <a:r>
              <a:rPr lang="en-US" sz="2400" dirty="0" smtClean="0">
                <a:solidFill>
                  <a:schemeClr val="bg1"/>
                </a:solidFill>
              </a:rPr>
              <a:t>changes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Picture 5" descr="DSCN397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23"/>
          <a:stretch/>
        </p:blipFill>
        <p:spPr bwMode="auto">
          <a:xfrm>
            <a:off x="3733800" y="4428474"/>
            <a:ext cx="4657060" cy="2251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" y="2570162"/>
            <a:ext cx="3424237" cy="3399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799" y="2555876"/>
            <a:ext cx="4724401" cy="1872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77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7620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needed from and ERL Cryomodule?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228600" y="1447800"/>
            <a:ext cx="8458200" cy="4953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Provide good cavity alignment (&lt;0.5 mm)</a:t>
            </a:r>
          </a:p>
          <a:p>
            <a:r>
              <a:rPr lang="en-US" dirty="0" smtClean="0"/>
              <a:t>Provide excellent magnetic shielding for high Q</a:t>
            </a:r>
            <a:r>
              <a:rPr lang="en-US" baseline="-25000" dirty="0" smtClean="0"/>
              <a:t>0</a:t>
            </a:r>
          </a:p>
          <a:p>
            <a:r>
              <a:rPr lang="en-US" dirty="0"/>
              <a:t>Minimize cavity vibration and coupling of external sources to </a:t>
            </a:r>
            <a:r>
              <a:rPr lang="en-US" dirty="0" smtClean="0"/>
              <a:t>cavities to support efficient cavity operation with high loaded Q</a:t>
            </a:r>
            <a:r>
              <a:rPr lang="en-US" baseline="-25000" dirty="0" smtClean="0"/>
              <a:t>L </a:t>
            </a:r>
            <a:r>
              <a:rPr lang="en-US" dirty="0" smtClean="0"/>
              <a:t>(no effective beam loading in main linac)</a:t>
            </a:r>
            <a:endParaRPr lang="en-US" baseline="-25000" dirty="0" smtClean="0"/>
          </a:p>
          <a:p>
            <a:r>
              <a:rPr lang="en-US" dirty="0" smtClean="0"/>
              <a:t>Intercept significant heat loads from </a:t>
            </a:r>
            <a:r>
              <a:rPr lang="en-US" dirty="0" err="1" smtClean="0"/>
              <a:t>cw</a:t>
            </a:r>
            <a:r>
              <a:rPr lang="en-US" dirty="0" smtClean="0"/>
              <a:t> operation with high (100 mA) beam current (dynamic cavity load; HOM power; high RF input power in injector)</a:t>
            </a:r>
          </a:p>
          <a:p>
            <a:r>
              <a:rPr lang="en-US" dirty="0" smtClean="0"/>
              <a:t>High reliability</a:t>
            </a:r>
          </a:p>
          <a:p>
            <a:r>
              <a:rPr lang="en-US" dirty="0" smtClean="0"/>
              <a:t>Minimize cost (construction and operational)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What is needed from and ERL Cryomodule?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43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Cold mass rolled into vacuum vessel (ERL Injector)</a:t>
            </a:r>
            <a:endParaRPr lang="en-US" b="1" dirty="0"/>
          </a:p>
        </p:txBody>
      </p:sp>
      <p:pic>
        <p:nvPicPr>
          <p:cNvPr id="2" name="dscn8057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447800"/>
            <a:ext cx="6019800" cy="4514850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400800"/>
            <a:ext cx="5883092" cy="365125"/>
          </a:xfrm>
        </p:spPr>
        <p:txBody>
          <a:bodyPr/>
          <a:lstStyle/>
          <a:p>
            <a:r>
              <a:rPr lang="en-US" dirty="0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Other design </a:t>
            </a:r>
            <a:r>
              <a:rPr lang="en-US" sz="2400" dirty="0" smtClean="0">
                <a:solidFill>
                  <a:schemeClr val="bg1"/>
                </a:solidFill>
              </a:rPr>
              <a:t>changes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89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133600"/>
            <a:ext cx="8229600" cy="2514600"/>
          </a:xfrm>
        </p:spPr>
        <p:txBody>
          <a:bodyPr>
            <a:normAutofit/>
          </a:bodyPr>
          <a:lstStyle/>
          <a:p>
            <a:r>
              <a:rPr lang="en-US" dirty="0"/>
              <a:t>Summary and outlook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Summary and outlook</a:t>
            </a:r>
          </a:p>
        </p:txBody>
      </p:sp>
    </p:spTree>
    <p:extLst>
      <p:ext uri="{BB962C8B-B14F-4D97-AF65-F5344CB8AC3E}">
        <p14:creationId xmlns:p14="http://schemas.microsoft.com/office/powerpoint/2010/main" val="126443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127918"/>
            <a:ext cx="8408312" cy="527288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ERL injector cryomodule:</a:t>
            </a:r>
          </a:p>
          <a:p>
            <a:pPr lvl="1"/>
            <a:r>
              <a:rPr lang="en-US" dirty="0" smtClean="0"/>
              <a:t>Designed, constructed, and tested</a:t>
            </a:r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cryogenics, cavity alignment, cavity voltage, input couplers, LLRF field control, and HOM damping all meet or exceed specs</a:t>
            </a:r>
          </a:p>
          <a:p>
            <a:pPr lvl="1"/>
            <a:r>
              <a:rPr lang="en-US" dirty="0" smtClean="0"/>
              <a:t>25 mA </a:t>
            </a:r>
            <a:r>
              <a:rPr lang="en-US" dirty="0" err="1" smtClean="0"/>
              <a:t>cw</a:t>
            </a:r>
            <a:r>
              <a:rPr lang="en-US" dirty="0" smtClean="0"/>
              <a:t> beam accelerated to 5 MeV</a:t>
            </a:r>
          </a:p>
          <a:p>
            <a:r>
              <a:rPr lang="en-US" dirty="0" smtClean="0"/>
              <a:t>ERL main linac cryomodule:</a:t>
            </a:r>
          </a:p>
          <a:p>
            <a:pPr lvl="1"/>
            <a:r>
              <a:rPr lang="en-US" dirty="0" smtClean="0"/>
              <a:t>Design underway: fixed, high precision cavity support; 3 layers of magnetic shielding; optimized for low cavity microphonics; cryogenic manifolds for high loads</a:t>
            </a:r>
          </a:p>
          <a:p>
            <a:pPr lvl="1"/>
            <a:r>
              <a:rPr lang="en-US" dirty="0" smtClean="0"/>
              <a:t>Cavity fabrication has started</a:t>
            </a:r>
          </a:p>
          <a:p>
            <a:pPr lvl="1"/>
            <a:r>
              <a:rPr lang="en-US" dirty="0" smtClean="0"/>
              <a:t>Goal: Full module ready for test in ~3 to 4 years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Outlook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Summary and outlook</a:t>
            </a:r>
          </a:p>
        </p:txBody>
      </p:sp>
    </p:spTree>
    <p:extLst>
      <p:ext uri="{BB962C8B-B14F-4D97-AF65-F5344CB8AC3E}">
        <p14:creationId xmlns:p14="http://schemas.microsoft.com/office/powerpoint/2010/main" val="242987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752600"/>
            <a:ext cx="8229600" cy="3916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1500" dirty="0" smtClean="0"/>
              <a:t>End</a:t>
            </a:r>
          </a:p>
          <a:p>
            <a:pPr marL="0" indent="0" algn="ctr">
              <a:buNone/>
            </a:pPr>
            <a:r>
              <a:rPr lang="en-US" sz="6600" dirty="0" smtClean="0">
                <a:latin typeface="Blackadder ITC" pitchFamily="82" charset="0"/>
              </a:rPr>
              <a:t>Thanks for you attention!</a:t>
            </a:r>
            <a:endParaRPr lang="en-US" sz="6600" dirty="0">
              <a:latin typeface="Blackadder ITC" pitchFamily="8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r>
              <a:rPr lang="en-US" dirty="0"/>
              <a:t>Matthias Liepe, </a:t>
            </a:r>
            <a:r>
              <a:rPr lang="en-US" dirty="0" smtClean="0"/>
              <a:t>TTC Meeting, February </a:t>
            </a:r>
            <a:r>
              <a:rPr lang="en-US" dirty="0"/>
              <a:t>28-March 3 </a:t>
            </a:r>
            <a:r>
              <a:rPr lang="en-US" dirty="0" smtClean="0"/>
              <a:t>2011, Milano</a:t>
            </a:r>
            <a:r>
              <a:rPr lang="en-US" dirty="0"/>
              <a:t>, Italy</a:t>
            </a:r>
          </a:p>
        </p:txBody>
      </p:sp>
    </p:spTree>
    <p:extLst>
      <p:ext uri="{BB962C8B-B14F-4D97-AF65-F5344CB8AC3E}">
        <p14:creationId xmlns:p14="http://schemas.microsoft.com/office/powerpoint/2010/main" val="398545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133600"/>
            <a:ext cx="8229600" cy="2514600"/>
          </a:xfrm>
        </p:spPr>
        <p:txBody>
          <a:bodyPr>
            <a:normAutofit fontScale="90000"/>
          </a:bodyPr>
          <a:lstStyle/>
          <a:p>
            <a:r>
              <a:rPr lang="en-US" dirty="0"/>
              <a:t>Cornell ERL cryomodules: An overview</a:t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The </a:t>
            </a:r>
            <a:r>
              <a:rPr lang="en-US" sz="3600" dirty="0"/>
              <a:t>i</a:t>
            </a:r>
            <a:r>
              <a:rPr lang="en-US" sz="3600" dirty="0" smtClean="0"/>
              <a:t>njector </a:t>
            </a:r>
            <a:r>
              <a:rPr lang="en-US" sz="3600" dirty="0"/>
              <a:t>cryomodule</a:t>
            </a:r>
            <a:br>
              <a:rPr lang="en-US" sz="3600" dirty="0"/>
            </a:br>
            <a:r>
              <a:rPr lang="en-US" sz="3600" dirty="0"/>
              <a:t>The main linac cryomodule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Cornell ERL cryomodules: An overview</a:t>
            </a:r>
          </a:p>
        </p:txBody>
      </p:sp>
    </p:spTree>
    <p:extLst>
      <p:ext uri="{BB962C8B-B14F-4D97-AF65-F5344CB8AC3E}">
        <p14:creationId xmlns:p14="http://schemas.microsoft.com/office/powerpoint/2010/main" val="189743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Philosophy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Cornell ERL cryomodules: An overview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8458200" cy="4953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Use the same cryomodule concept in the </a:t>
            </a:r>
            <a:r>
              <a:rPr lang="en-US" dirty="0" smtClean="0"/>
              <a:t>injector </a:t>
            </a:r>
            <a:r>
              <a:rPr lang="en-US" dirty="0"/>
              <a:t>and the main linac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Reduces risk</a:t>
            </a:r>
            <a:endParaRPr lang="en-US" dirty="0"/>
          </a:p>
          <a:p>
            <a:r>
              <a:rPr lang="en-US" dirty="0"/>
              <a:t>Rely on well established and tested performance of the TTF III technology to reduce </a:t>
            </a:r>
            <a:r>
              <a:rPr lang="en-US" dirty="0" smtClean="0"/>
              <a:t>risk, cost </a:t>
            </a:r>
            <a:r>
              <a:rPr lang="en-US" dirty="0"/>
              <a:t>and minimize development time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Many improvements</a:t>
            </a:r>
          </a:p>
          <a:p>
            <a:pPr lvl="1"/>
            <a:r>
              <a:rPr lang="en-US" dirty="0" smtClean="0"/>
              <a:t>Cavities </a:t>
            </a:r>
            <a:r>
              <a:rPr lang="en-US" dirty="0"/>
              <a:t>supported by large diameter Helium-gas return pipe (HGRP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All cryogenic piping inside of cryomodule</a:t>
            </a:r>
          </a:p>
          <a:p>
            <a:pPr lvl="1"/>
            <a:r>
              <a:rPr lang="en-US" dirty="0" smtClean="0"/>
              <a:t>Some changes needed for ERL specific needs</a:t>
            </a:r>
          </a:p>
          <a:p>
            <a:r>
              <a:rPr lang="en-US" dirty="0" smtClean="0"/>
              <a:t>Further simplify </a:t>
            </a:r>
            <a:r>
              <a:rPr lang="en-US" dirty="0"/>
              <a:t>and reduce cost.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8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Cornell ERL Injector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Cornell ERL cryomodules: An overview</a:t>
            </a:r>
          </a:p>
        </p:txBody>
      </p:sp>
      <p:grpSp>
        <p:nvGrpSpPr>
          <p:cNvPr id="7" name="Group 63"/>
          <p:cNvGrpSpPr>
            <a:grpSpLocks/>
          </p:cNvGrpSpPr>
          <p:nvPr/>
        </p:nvGrpSpPr>
        <p:grpSpPr bwMode="auto">
          <a:xfrm>
            <a:off x="-76200" y="1066800"/>
            <a:ext cx="8789988" cy="2017713"/>
            <a:chOff x="0" y="720"/>
            <a:chExt cx="5537" cy="1271"/>
          </a:xfrm>
        </p:grpSpPr>
        <p:pic>
          <p:nvPicPr>
            <p:cNvPr id="8" name="Picture 40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62" r="3879"/>
            <a:stretch/>
          </p:blipFill>
          <p:spPr bwMode="auto">
            <a:xfrm>
              <a:off x="0" y="816"/>
              <a:ext cx="5537" cy="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Line 42"/>
            <p:cNvSpPr>
              <a:spLocks noChangeShapeType="1"/>
            </p:cNvSpPr>
            <p:nvPr/>
          </p:nvSpPr>
          <p:spPr bwMode="auto">
            <a:xfrm flipV="1">
              <a:off x="4752" y="1440"/>
              <a:ext cx="144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 Box 43"/>
            <p:cNvSpPr txBox="1">
              <a:spLocks noChangeArrowheads="1"/>
            </p:cNvSpPr>
            <p:nvPr/>
          </p:nvSpPr>
          <p:spPr bwMode="auto">
            <a:xfrm>
              <a:off x="4797" y="720"/>
              <a:ext cx="723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sz="1400">
                  <a:solidFill>
                    <a:srgbClr val="0033CC"/>
                  </a:solidFill>
                </a:rPr>
                <a:t>photocathode</a:t>
              </a:r>
            </a:p>
            <a:p>
              <a:pPr algn="ctr"/>
              <a:r>
                <a:rPr lang="en-US" sz="1400">
                  <a:solidFill>
                    <a:srgbClr val="0033CC"/>
                  </a:solidFill>
                </a:rPr>
                <a:t>DC gun</a:t>
              </a:r>
            </a:p>
          </p:txBody>
        </p:sp>
        <p:sp>
          <p:nvSpPr>
            <p:cNvPr id="11" name="Text Box 44"/>
            <p:cNvSpPr txBox="1">
              <a:spLocks noChangeArrowheads="1"/>
            </p:cNvSpPr>
            <p:nvPr/>
          </p:nvSpPr>
          <p:spPr bwMode="auto">
            <a:xfrm>
              <a:off x="4536" y="1584"/>
              <a:ext cx="50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sz="1400">
                  <a:solidFill>
                    <a:srgbClr val="0033CC"/>
                  </a:solidFill>
                </a:rPr>
                <a:t>buncher </a:t>
              </a:r>
            </a:p>
          </p:txBody>
        </p:sp>
        <p:sp>
          <p:nvSpPr>
            <p:cNvPr id="12" name="Text Box 45"/>
            <p:cNvSpPr txBox="1">
              <a:spLocks noChangeArrowheads="1"/>
            </p:cNvSpPr>
            <p:nvPr/>
          </p:nvSpPr>
          <p:spPr bwMode="auto">
            <a:xfrm>
              <a:off x="3792" y="816"/>
              <a:ext cx="66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sz="1400">
                  <a:solidFill>
                    <a:srgbClr val="0033CC"/>
                  </a:solidFill>
                </a:rPr>
                <a:t>cryomodule </a:t>
              </a:r>
            </a:p>
          </p:txBody>
        </p:sp>
        <p:sp>
          <p:nvSpPr>
            <p:cNvPr id="13" name="Text Box 46"/>
            <p:cNvSpPr txBox="1">
              <a:spLocks noChangeArrowheads="1"/>
            </p:cNvSpPr>
            <p:nvPr/>
          </p:nvSpPr>
          <p:spPr bwMode="auto">
            <a:xfrm>
              <a:off x="240" y="1008"/>
              <a:ext cx="63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sz="1400">
                  <a:solidFill>
                    <a:srgbClr val="0033CC"/>
                  </a:solidFill>
                </a:rPr>
                <a:t>beam dump</a:t>
              </a:r>
            </a:p>
          </p:txBody>
        </p:sp>
        <p:sp>
          <p:nvSpPr>
            <p:cNvPr id="14" name="Text Box 47"/>
            <p:cNvSpPr txBox="1">
              <a:spLocks noChangeArrowheads="1"/>
            </p:cNvSpPr>
            <p:nvPr/>
          </p:nvSpPr>
          <p:spPr bwMode="auto">
            <a:xfrm>
              <a:off x="1824" y="1632"/>
              <a:ext cx="118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sz="1400">
                  <a:solidFill>
                    <a:srgbClr val="0033CC"/>
                  </a:solidFill>
                </a:rPr>
                <a:t>experimental beam lines</a:t>
              </a:r>
            </a:p>
          </p:txBody>
        </p:sp>
        <p:sp>
          <p:nvSpPr>
            <p:cNvPr id="15" name="Line 48"/>
            <p:cNvSpPr>
              <a:spLocks noChangeShapeType="1"/>
            </p:cNvSpPr>
            <p:nvPr/>
          </p:nvSpPr>
          <p:spPr bwMode="auto">
            <a:xfrm flipV="1">
              <a:off x="2688" y="1344"/>
              <a:ext cx="67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49"/>
            <p:cNvSpPr>
              <a:spLocks noChangeShapeType="1"/>
            </p:cNvSpPr>
            <p:nvPr/>
          </p:nvSpPr>
          <p:spPr bwMode="auto">
            <a:xfrm flipH="1" flipV="1">
              <a:off x="1152" y="1392"/>
              <a:ext cx="960" cy="27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 Box 61"/>
            <p:cNvSpPr txBox="1">
              <a:spLocks noChangeArrowheads="1"/>
            </p:cNvSpPr>
            <p:nvPr/>
          </p:nvSpPr>
          <p:spPr bwMode="auto">
            <a:xfrm>
              <a:off x="2061" y="864"/>
              <a:ext cx="53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sz="1400">
                  <a:solidFill>
                    <a:srgbClr val="0033CC"/>
                  </a:solidFill>
                </a:rPr>
                <a:t>deflector </a:t>
              </a:r>
            </a:p>
          </p:txBody>
        </p:sp>
        <p:sp>
          <p:nvSpPr>
            <p:cNvPr id="18" name="Line 62"/>
            <p:cNvSpPr>
              <a:spLocks noChangeShapeType="1"/>
            </p:cNvSpPr>
            <p:nvPr/>
          </p:nvSpPr>
          <p:spPr bwMode="auto">
            <a:xfrm flipH="1">
              <a:off x="2216" y="1042"/>
              <a:ext cx="96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5"/>
          <p:cNvSpPr txBox="1">
            <a:spLocks noChangeArrowheads="1"/>
          </p:cNvSpPr>
          <p:nvPr/>
        </p:nvSpPr>
        <p:spPr bwMode="auto">
          <a:xfrm>
            <a:off x="152400" y="3227388"/>
            <a:ext cx="8763000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4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04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04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04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04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0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0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0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0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2000" b="1"/>
              <a:t>		            																										design parameters</a:t>
            </a:r>
            <a:endParaRPr lang="en-US" sz="2000" b="1">
              <a:solidFill>
                <a:schemeClr val="accent2"/>
              </a:solidFill>
            </a:endParaRPr>
          </a:p>
          <a:p>
            <a:r>
              <a:rPr lang="en-US" sz="2000"/>
              <a:t>Nominal bunch charge											77 pC																</a:t>
            </a:r>
            <a:r>
              <a:rPr lang="en-US" sz="2000">
                <a:solidFill>
                  <a:schemeClr val="accent2"/>
                </a:solidFill>
              </a:rPr>
              <a:t>		</a:t>
            </a:r>
          </a:p>
          <a:p>
            <a:r>
              <a:rPr lang="en-US" sz="2000"/>
              <a:t>Bunch repetition rate													1.3 GHz															</a:t>
            </a:r>
            <a:endParaRPr lang="en-US" sz="2000">
              <a:solidFill>
                <a:schemeClr val="accent2"/>
              </a:solidFill>
            </a:endParaRPr>
          </a:p>
          <a:p>
            <a:r>
              <a:rPr lang="en-US" sz="2000"/>
              <a:t>Beam power																							up to 550 kW								</a:t>
            </a:r>
            <a:endParaRPr lang="en-US" sz="2000">
              <a:solidFill>
                <a:schemeClr val="accent2"/>
              </a:solidFill>
            </a:endParaRPr>
          </a:p>
          <a:p>
            <a:r>
              <a:rPr lang="en-US" sz="2000"/>
              <a:t>Nominal gun voltage													500 kV																</a:t>
            </a:r>
            <a:endParaRPr lang="en-US" sz="2000">
              <a:solidFill>
                <a:schemeClr val="accent2"/>
              </a:solidFill>
            </a:endParaRPr>
          </a:p>
          <a:p>
            <a:r>
              <a:rPr lang="en-US" sz="2000"/>
              <a:t>SC linac beam energy gain					5 to 15 MeV										</a:t>
            </a:r>
            <a:endParaRPr lang="en-US" sz="2000">
              <a:solidFill>
                <a:schemeClr val="accent2"/>
              </a:solidFill>
            </a:endParaRPr>
          </a:p>
          <a:p>
            <a:r>
              <a:rPr lang="en-US" sz="2000"/>
              <a:t>Beam current																						100 mA at 5 MeV			</a:t>
            </a:r>
            <a:endParaRPr lang="en-US" sz="2000">
              <a:solidFill>
                <a:schemeClr val="accent2"/>
              </a:solidFill>
            </a:endParaRPr>
          </a:p>
          <a:p>
            <a:r>
              <a:rPr lang="en-US" sz="2000"/>
              <a:t>																																						33 mA at 15 MeV						</a:t>
            </a:r>
          </a:p>
          <a:p>
            <a:r>
              <a:rPr lang="en-US" sz="2000"/>
              <a:t>Bunch length																						0.6 mm (rms)											</a:t>
            </a:r>
          </a:p>
          <a:p>
            <a:r>
              <a:rPr lang="en-US" sz="2000"/>
              <a:t>Transverse emittance												&lt; 1 mm-mrad											</a:t>
            </a:r>
          </a:p>
          <a:p>
            <a:endParaRPr lang="en-US" sz="2000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019800" y="3236913"/>
            <a:ext cx="257651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2000" b="1" dirty="0" smtClean="0">
                <a:solidFill>
                  <a:srgbClr val="339933"/>
                </a:solidFill>
              </a:rPr>
              <a:t>Achieved so far</a:t>
            </a:r>
            <a:endParaRPr lang="en-US" sz="2000" b="1" dirty="0">
              <a:solidFill>
                <a:srgbClr val="339933"/>
              </a:solidFill>
            </a:endParaRPr>
          </a:p>
          <a:p>
            <a:r>
              <a:rPr lang="en-US" sz="2000" dirty="0">
                <a:solidFill>
                  <a:srgbClr val="339933"/>
                </a:solidFill>
              </a:rPr>
              <a:t>77 </a:t>
            </a:r>
            <a:r>
              <a:rPr lang="en-US" sz="2000" dirty="0" err="1">
                <a:solidFill>
                  <a:srgbClr val="339933"/>
                </a:solidFill>
              </a:rPr>
              <a:t>pC</a:t>
            </a:r>
            <a:endParaRPr lang="en-US" sz="2000" dirty="0">
              <a:solidFill>
                <a:srgbClr val="339933"/>
              </a:solidFill>
            </a:endParaRPr>
          </a:p>
          <a:p>
            <a:r>
              <a:rPr lang="en-US" sz="2000" dirty="0">
                <a:solidFill>
                  <a:srgbClr val="339933"/>
                </a:solidFill>
              </a:rPr>
              <a:t>50 MHz and 1.3 GHz</a:t>
            </a:r>
          </a:p>
          <a:p>
            <a:r>
              <a:rPr lang="en-US" sz="2000" dirty="0" smtClean="0">
                <a:solidFill>
                  <a:srgbClr val="339933"/>
                </a:solidFill>
              </a:rPr>
              <a:t>125 </a:t>
            </a:r>
            <a:r>
              <a:rPr lang="en-US" sz="2000" dirty="0">
                <a:solidFill>
                  <a:srgbClr val="339933"/>
                </a:solidFill>
              </a:rPr>
              <a:t>kW</a:t>
            </a:r>
          </a:p>
          <a:p>
            <a:r>
              <a:rPr lang="en-US" sz="2000" dirty="0">
                <a:solidFill>
                  <a:srgbClr val="339933"/>
                </a:solidFill>
              </a:rPr>
              <a:t>350 kV</a:t>
            </a:r>
          </a:p>
          <a:p>
            <a:r>
              <a:rPr lang="en-US" sz="2000" dirty="0">
                <a:solidFill>
                  <a:srgbClr val="339933"/>
                </a:solidFill>
              </a:rPr>
              <a:t>5 to 15 MeV</a:t>
            </a:r>
          </a:p>
          <a:p>
            <a:r>
              <a:rPr lang="en-US" sz="2000" dirty="0" smtClean="0">
                <a:solidFill>
                  <a:srgbClr val="339933"/>
                </a:solidFill>
              </a:rPr>
              <a:t>25 </a:t>
            </a:r>
            <a:r>
              <a:rPr lang="en-US" sz="2000" dirty="0">
                <a:solidFill>
                  <a:srgbClr val="339933"/>
                </a:solidFill>
              </a:rPr>
              <a:t>mA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867400" y="5334000"/>
            <a:ext cx="2805112" cy="1059597"/>
            <a:chOff x="5867400" y="5334000"/>
            <a:chExt cx="2805112" cy="1059597"/>
          </a:xfrm>
        </p:grpSpPr>
        <p:sp>
          <p:nvSpPr>
            <p:cNvPr id="22" name="TextBox 21"/>
            <p:cNvSpPr txBox="1"/>
            <p:nvPr/>
          </p:nvSpPr>
          <p:spPr>
            <a:xfrm>
              <a:off x="5867400" y="5562600"/>
              <a:ext cx="28051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</a:rPr>
                <a:t>World record for CW injector current!</a:t>
              </a:r>
              <a:endParaRPr lang="en-US" sz="24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 flipV="1">
              <a:off x="6858000" y="5334000"/>
              <a:ext cx="411956" cy="22860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2234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ERL Injector: Technical Components (I)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Cornell ERL cryomodules: An overview</a:t>
            </a:r>
          </a:p>
        </p:txBody>
      </p:sp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1055688"/>
            <a:ext cx="1743075" cy="29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9"/>
          <a:stretch>
            <a:fillRect/>
          </a:stretch>
        </p:blipFill>
        <p:spPr bwMode="auto">
          <a:xfrm>
            <a:off x="280988" y="1066800"/>
            <a:ext cx="38544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SCN01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7763" y="4249738"/>
            <a:ext cx="2509837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rf 00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21163"/>
            <a:ext cx="28606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P604006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1030288"/>
            <a:ext cx="2265363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23"/>
          <p:cNvSpPr txBox="1">
            <a:spLocks noChangeArrowheads="1"/>
          </p:cNvSpPr>
          <p:nvPr/>
        </p:nvSpPr>
        <p:spPr bwMode="auto">
          <a:xfrm>
            <a:off x="7777163" y="3198813"/>
            <a:ext cx="911225" cy="336550"/>
          </a:xfrm>
          <a:prstGeom prst="rect">
            <a:avLst/>
          </a:pr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b="1">
                <a:latin typeface="Times New Roman" pitchFamily="18" charset="0"/>
              </a:rPr>
              <a:t>DC Gun</a:t>
            </a:r>
          </a:p>
        </p:txBody>
      </p:sp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247650" y="4246563"/>
            <a:ext cx="2484438" cy="336550"/>
          </a:xfrm>
          <a:prstGeom prst="rect">
            <a:avLst/>
          </a:pr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b="1">
                <a:latin typeface="Times New Roman" pitchFamily="18" charset="0"/>
              </a:rPr>
              <a:t>120 W @2k Pumping Skid</a:t>
            </a:r>
          </a:p>
        </p:txBody>
      </p:sp>
      <p:sp>
        <p:nvSpPr>
          <p:cNvPr id="14" name="TextBox 23"/>
          <p:cNvSpPr txBox="1">
            <a:spLocks noChangeArrowheads="1"/>
          </p:cNvSpPr>
          <p:nvPr/>
        </p:nvSpPr>
        <p:spPr bwMode="auto">
          <a:xfrm>
            <a:off x="1025525" y="3198813"/>
            <a:ext cx="2454275" cy="336550"/>
          </a:xfrm>
          <a:prstGeom prst="rect">
            <a:avLst/>
          </a:pr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b="1">
                <a:latin typeface="Times New Roman" pitchFamily="18" charset="0"/>
              </a:rPr>
              <a:t>SRF Injector Cryomodule</a:t>
            </a:r>
          </a:p>
        </p:txBody>
      </p:sp>
      <p:sp>
        <p:nvSpPr>
          <p:cNvPr id="15" name="TextBox 23"/>
          <p:cNvSpPr txBox="1">
            <a:spLocks noChangeArrowheads="1"/>
          </p:cNvSpPr>
          <p:nvPr/>
        </p:nvSpPr>
        <p:spPr bwMode="auto">
          <a:xfrm>
            <a:off x="4616450" y="3198813"/>
            <a:ext cx="1963738" cy="641350"/>
          </a:xfrm>
          <a:prstGeom prst="rect">
            <a:avLst/>
          </a:pr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sz="1800" b="1">
                <a:latin typeface="Times New Roman" pitchFamily="18" charset="0"/>
              </a:rPr>
              <a:t>135 kW cw Klystrons (e2v)</a:t>
            </a:r>
          </a:p>
        </p:txBody>
      </p:sp>
      <p:sp>
        <p:nvSpPr>
          <p:cNvPr id="16" name="TextBox 23"/>
          <p:cNvSpPr txBox="1">
            <a:spLocks noChangeArrowheads="1"/>
          </p:cNvSpPr>
          <p:nvPr/>
        </p:nvSpPr>
        <p:spPr bwMode="auto">
          <a:xfrm>
            <a:off x="6958013" y="4268788"/>
            <a:ext cx="1231900" cy="366712"/>
          </a:xfrm>
          <a:prstGeom prst="rect">
            <a:avLst/>
          </a:pr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b="1">
                <a:latin typeface="Times New Roman" pitchFamily="18" charset="0"/>
              </a:rPr>
              <a:t>Gun Laser</a:t>
            </a:r>
          </a:p>
        </p:txBody>
      </p:sp>
      <p:pic>
        <p:nvPicPr>
          <p:cNvPr id="17" name="Picture 18" descr="srf_0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38" y="4257675"/>
            <a:ext cx="26670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23"/>
          <p:cNvSpPr txBox="1">
            <a:spLocks noChangeArrowheads="1"/>
          </p:cNvSpPr>
          <p:nvPr/>
        </p:nvSpPr>
        <p:spPr bwMode="auto">
          <a:xfrm>
            <a:off x="4113213" y="4256088"/>
            <a:ext cx="1092200" cy="366712"/>
          </a:xfrm>
          <a:prstGeom prst="rect">
            <a:avLst/>
          </a:pr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b="1">
                <a:latin typeface="Times New Roman" pitchFamily="18" charset="0"/>
              </a:rPr>
              <a:t>Cold Box</a:t>
            </a:r>
          </a:p>
        </p:txBody>
      </p:sp>
    </p:spTree>
    <p:extLst>
      <p:ext uri="{BB962C8B-B14F-4D97-AF65-F5344CB8AC3E}">
        <p14:creationId xmlns:p14="http://schemas.microsoft.com/office/powerpoint/2010/main" val="242234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ERL Injector: Technical </a:t>
            </a:r>
            <a:r>
              <a:rPr lang="en-US" dirty="0" smtClean="0"/>
              <a:t>Components (II)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Matthias Liepe, TTC Meeting, February 28-March 3 2011, Milano, Italy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Cornell ERL cryomodules: An overview</a:t>
            </a:r>
          </a:p>
        </p:txBody>
      </p:sp>
      <p:pic>
        <p:nvPicPr>
          <p:cNvPr id="7" name="Picture 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4005263"/>
            <a:ext cx="3629025" cy="271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18" descr="Cryomodule 0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31"/>
          <a:stretch>
            <a:fillRect/>
          </a:stretch>
        </p:blipFill>
        <p:spPr bwMode="auto">
          <a:xfrm>
            <a:off x="160338" y="969963"/>
            <a:ext cx="2895600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 descr="IC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 r="7222" b="11250"/>
          <a:stretch>
            <a:fillRect/>
          </a:stretch>
        </p:blipFill>
        <p:spPr bwMode="auto">
          <a:xfrm>
            <a:off x="4449763" y="977900"/>
            <a:ext cx="3562350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21"/>
          <p:cNvCxnSpPr>
            <a:cxnSpLocks noChangeShapeType="1"/>
          </p:cNvCxnSpPr>
          <p:nvPr/>
        </p:nvCxnSpPr>
        <p:spPr bwMode="auto">
          <a:xfrm rot="10800000" flipV="1">
            <a:off x="2751138" y="1579563"/>
            <a:ext cx="609600" cy="304800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22"/>
          <p:cNvSpPr txBox="1">
            <a:spLocks noChangeArrowheads="1"/>
          </p:cNvSpPr>
          <p:nvPr/>
        </p:nvSpPr>
        <p:spPr bwMode="auto">
          <a:xfrm>
            <a:off x="3132138" y="1193800"/>
            <a:ext cx="121126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2000">
                <a:solidFill>
                  <a:srgbClr val="0000FF"/>
                </a:solidFill>
              </a:rPr>
              <a:t>SF6 tank</a:t>
            </a:r>
          </a:p>
        </p:txBody>
      </p:sp>
      <p:sp>
        <p:nvSpPr>
          <p:cNvPr id="12" name="TextBox 28"/>
          <p:cNvSpPr txBox="1">
            <a:spLocks noChangeArrowheads="1"/>
          </p:cNvSpPr>
          <p:nvPr/>
        </p:nvSpPr>
        <p:spPr bwMode="auto">
          <a:xfrm>
            <a:off x="3232150" y="2398713"/>
            <a:ext cx="105568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2000">
                <a:solidFill>
                  <a:srgbClr val="0000FF"/>
                </a:solidFill>
              </a:rPr>
              <a:t>DC gun</a:t>
            </a:r>
          </a:p>
        </p:txBody>
      </p:sp>
      <p:cxnSp>
        <p:nvCxnSpPr>
          <p:cNvPr id="13" name="Straight Arrow Connector 29"/>
          <p:cNvCxnSpPr>
            <a:cxnSpLocks noChangeShapeType="1"/>
          </p:cNvCxnSpPr>
          <p:nvPr/>
        </p:nvCxnSpPr>
        <p:spPr bwMode="auto">
          <a:xfrm rot="10800000" flipV="1">
            <a:off x="2522538" y="2722563"/>
            <a:ext cx="762000" cy="381000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35"/>
          <p:cNvSpPr txBox="1">
            <a:spLocks noChangeArrowheads="1"/>
          </p:cNvSpPr>
          <p:nvPr/>
        </p:nvSpPr>
        <p:spPr bwMode="auto">
          <a:xfrm>
            <a:off x="4887913" y="4362451"/>
            <a:ext cx="312420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1800" dirty="0">
                <a:solidFill>
                  <a:srgbClr val="0000FF"/>
                </a:solidFill>
              </a:rPr>
              <a:t>100 mA, 5 MeV SRF module</a:t>
            </a:r>
          </a:p>
          <a:p>
            <a:r>
              <a:rPr lang="en-US" sz="1800" dirty="0">
                <a:solidFill>
                  <a:srgbClr val="0000FF"/>
                </a:solidFill>
              </a:rPr>
              <a:t>5 x 2-cell 1.3 GHz cavities</a:t>
            </a:r>
          </a:p>
        </p:txBody>
      </p:sp>
      <p:sp>
        <p:nvSpPr>
          <p:cNvPr id="15" name="TextBox 42"/>
          <p:cNvSpPr txBox="1">
            <a:spLocks noChangeArrowheads="1"/>
          </p:cNvSpPr>
          <p:nvPr/>
        </p:nvSpPr>
        <p:spPr bwMode="auto">
          <a:xfrm>
            <a:off x="4365625" y="5003800"/>
            <a:ext cx="4332288" cy="1631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2000">
                <a:solidFill>
                  <a:srgbClr val="0000FF"/>
                </a:solidFill>
              </a:rPr>
              <a:t>Diagnostics section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srgbClr val="0000FF"/>
                </a:solidFill>
              </a:rPr>
              <a:t> emittance measurement systems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srgbClr val="0000FF"/>
                </a:solidFill>
              </a:rPr>
              <a:t> deflecting cavity 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srgbClr val="0000FF"/>
                </a:solidFill>
              </a:rPr>
              <a:t> view-screens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srgbClr val="0000FF"/>
                </a:solidFill>
              </a:rPr>
              <a:t> BPMs, BLMs, Faraday-cups, …</a:t>
            </a:r>
          </a:p>
        </p:txBody>
      </p:sp>
      <p:cxnSp>
        <p:nvCxnSpPr>
          <p:cNvPr id="16" name="Straight Arrow Connector 43"/>
          <p:cNvCxnSpPr>
            <a:cxnSpLocks noChangeShapeType="1"/>
          </p:cNvCxnSpPr>
          <p:nvPr/>
        </p:nvCxnSpPr>
        <p:spPr bwMode="auto">
          <a:xfrm flipH="1">
            <a:off x="3938588" y="5580063"/>
            <a:ext cx="363537" cy="38100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42234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1632</TotalTime>
  <Words>2866</Words>
  <Application>Microsoft Office PowerPoint</Application>
  <PresentationFormat>On-screen Show (4:3)</PresentationFormat>
  <Paragraphs>531</Paragraphs>
  <Slides>43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Arial</vt:lpstr>
      <vt:lpstr>Times New Roman</vt:lpstr>
      <vt:lpstr>Blackadder ITC</vt:lpstr>
      <vt:lpstr>Wingdings</vt:lpstr>
      <vt:lpstr>ＭＳ Ｐゴシック</vt:lpstr>
      <vt:lpstr>Constantia</vt:lpstr>
      <vt:lpstr>Symbol</vt:lpstr>
      <vt:lpstr>Calibri</vt:lpstr>
      <vt:lpstr>Arial Narrow</vt:lpstr>
      <vt:lpstr>Office Theme</vt:lpstr>
      <vt:lpstr>Photo Editor Photo</vt:lpstr>
      <vt:lpstr>Design and Construction Experiences for the Cornell ERL Injector and Main Linac Cryomodules</vt:lpstr>
      <vt:lpstr>The Cornell  Energy Recovery Linac Project</vt:lpstr>
      <vt:lpstr>Outline</vt:lpstr>
      <vt:lpstr>What is needed from and ERL Cryomodule?</vt:lpstr>
      <vt:lpstr>Cornell ERL cryomodules: An overview  The injector cryomodule The main linac cryomodule </vt:lpstr>
      <vt:lpstr>Design Philosophy</vt:lpstr>
      <vt:lpstr>The Cornell ERL Injector</vt:lpstr>
      <vt:lpstr>ERL Injector: Technical Components (I)</vt:lpstr>
      <vt:lpstr>ERL Injector: Technical Components (II)</vt:lpstr>
      <vt:lpstr>The Cornell ERL Cryomodule</vt:lpstr>
      <vt:lpstr>ERL Injector Module Assembly at Cornell</vt:lpstr>
      <vt:lpstr>ERL Injector Module Assembly at Cornell</vt:lpstr>
      <vt:lpstr>Cornell ERL Main Linac</vt:lpstr>
      <vt:lpstr>Cornell ERL Main Linac Cryomodule</vt:lpstr>
      <vt:lpstr>Cavity support and alignment</vt:lpstr>
      <vt:lpstr>ERL Injector Cavity Support (I)</vt:lpstr>
      <vt:lpstr>ERL Injector Cavity Support (II)</vt:lpstr>
      <vt:lpstr>ERL Injector: Excellent Cavity Alignment</vt:lpstr>
      <vt:lpstr>ERL Main Linac Cavity Support</vt:lpstr>
      <vt:lpstr>ERL Main Linac Cavity Alignment</vt:lpstr>
      <vt:lpstr>Magnetic shielding for high Q0 </vt:lpstr>
      <vt:lpstr>Magnetic Shields</vt:lpstr>
      <vt:lpstr>Residual Magnetic Field Measurement at the Injector Test Module (at Room Temperature)</vt:lpstr>
      <vt:lpstr>Cryogenics and thermal shield </vt:lpstr>
      <vt:lpstr>1.8K, 5K, 40 – 80 K Systems</vt:lpstr>
      <vt:lpstr>Thermal Shields</vt:lpstr>
      <vt:lpstr>1.8 K System in the Main Linac</vt:lpstr>
      <vt:lpstr>5 K and 40 – 80 K System</vt:lpstr>
      <vt:lpstr>5 K and 40 – 80 K System in the Injector Module</vt:lpstr>
      <vt:lpstr>Mechanical design and microphonics</vt:lpstr>
      <vt:lpstr>Number of Support Posts</vt:lpstr>
      <vt:lpstr>Mechanical Coupling Characterization Measurements with a Modal Shaker </vt:lpstr>
      <vt:lpstr>PowerPoint Presentation</vt:lpstr>
      <vt:lpstr>Microphonics driven by the Cryogenic System in the ERL Injector Module: How things can go wrong…</vt:lpstr>
      <vt:lpstr>Microphonics driven by the Cryogenic System in the ERL Injector Module: How things can go wrong…</vt:lpstr>
      <vt:lpstr>Other design changes compared to FLASH/XFEL modules</vt:lpstr>
      <vt:lpstr>Other changes compared to a TTF cryomodule: Gate Valves</vt:lpstr>
      <vt:lpstr>Access Ports in Vacuum Vessel</vt:lpstr>
      <vt:lpstr>Cold-Mass Rail System</vt:lpstr>
      <vt:lpstr>Cold mass rolled into vacuum vessel (ERL Injector)</vt:lpstr>
      <vt:lpstr>Summary and outlook</vt:lpstr>
      <vt:lpstr>Summary and Outlook</vt:lpstr>
      <vt:lpstr>PowerPoint Presentation</vt:lpstr>
    </vt:vector>
  </TitlesOfParts>
  <Company>Cornell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Matthias U Liepe</dc:creator>
  <cp:lastModifiedBy>Matthias U Liepe</cp:lastModifiedBy>
  <cp:revision>192</cp:revision>
  <dcterms:created xsi:type="dcterms:W3CDTF">2010-11-12T19:39:07Z</dcterms:created>
  <dcterms:modified xsi:type="dcterms:W3CDTF">2011-03-02T06:38:53Z</dcterms:modified>
</cp:coreProperties>
</file>