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37" r:id="rId4"/>
    <p:sldId id="338" r:id="rId5"/>
    <p:sldId id="340" r:id="rId6"/>
    <p:sldId id="341" r:id="rId7"/>
    <p:sldId id="342" r:id="rId8"/>
    <p:sldId id="343" r:id="rId9"/>
    <p:sldId id="344" r:id="rId10"/>
    <p:sldId id="336" r:id="rId11"/>
    <p:sldId id="377" r:id="rId12"/>
    <p:sldId id="345" r:id="rId13"/>
    <p:sldId id="372" r:id="rId14"/>
    <p:sldId id="378" r:id="rId15"/>
    <p:sldId id="381" r:id="rId16"/>
    <p:sldId id="382" r:id="rId17"/>
    <p:sldId id="383" r:id="rId18"/>
    <p:sldId id="384" r:id="rId19"/>
    <p:sldId id="356" r:id="rId20"/>
    <p:sldId id="346" r:id="rId21"/>
    <p:sldId id="352" r:id="rId22"/>
    <p:sldId id="379" r:id="rId23"/>
    <p:sldId id="354" r:id="rId24"/>
    <p:sldId id="355" r:id="rId25"/>
    <p:sldId id="353" r:id="rId26"/>
    <p:sldId id="359" r:id="rId27"/>
    <p:sldId id="347" r:id="rId28"/>
    <p:sldId id="371" r:id="rId29"/>
    <p:sldId id="380" r:id="rId30"/>
    <p:sldId id="373" r:id="rId31"/>
    <p:sldId id="374" r:id="rId32"/>
    <p:sldId id="375" r:id="rId33"/>
    <p:sldId id="376" r:id="rId34"/>
    <p:sldId id="360" r:id="rId35"/>
    <p:sldId id="348" r:id="rId36"/>
    <p:sldId id="367" r:id="rId37"/>
    <p:sldId id="368" r:id="rId38"/>
    <p:sldId id="369" r:id="rId39"/>
    <p:sldId id="370" r:id="rId40"/>
    <p:sldId id="349" r:id="rId41"/>
    <p:sldId id="361" r:id="rId42"/>
    <p:sldId id="362" r:id="rId43"/>
    <p:sldId id="363" r:id="rId44"/>
    <p:sldId id="364" r:id="rId45"/>
    <p:sldId id="365" r:id="rId46"/>
    <p:sldId id="366" r:id="rId47"/>
    <p:sldId id="335" r:id="rId48"/>
  </p:sldIdLst>
  <p:sldSz cx="9144000" cy="6858000" type="screen4x3"/>
  <p:notesSz cx="6858000" cy="9144000"/>
  <p:embeddedFontLst>
    <p:embeddedFont>
      <p:font typeface="ＭＳ Ｐゴシック" pitchFamily="34" charset="-128"/>
      <p:regular r:id="rId50"/>
    </p:embeddedFont>
    <p:embeddedFont>
      <p:font typeface="Tahoma" pitchFamily="34" charset="0"/>
      <p:regular r:id="rId51"/>
      <p:bold r:id="rId52"/>
    </p:embeddedFont>
    <p:embeddedFont>
      <p:font typeface="Helvetica" pitchFamily="34" charset="0"/>
      <p:regular r:id="rId53"/>
      <p:bold r:id="rId54"/>
      <p:italic r:id="rId55"/>
      <p:boldItalic r:id="rId56"/>
    </p:embeddedFont>
    <p:embeddedFont>
      <p:font typeface="Times" pitchFamily="18" charset="0"/>
      <p:regular r:id="rId57"/>
      <p:bold r:id="rId58"/>
      <p:italic r:id="rId59"/>
      <p:boldItalic r:id="rId60"/>
    </p:embeddedFont>
    <p:embeddedFont>
      <p:font typeface="Blackadder ITC" pitchFamily="82" charset="0"/>
      <p:regular r:id="rId61"/>
    </p:embeddedFont>
    <p:embeddedFont>
      <p:font typeface="Cambria Math" pitchFamily="18" charset="0"/>
      <p:regular r:id="rId62"/>
    </p:embeddedFont>
    <p:embeddedFont>
      <p:font typeface="Calibri" pitchFamily="34" charset="0"/>
      <p:regular r:id="rId63"/>
      <p:bold r:id="rId64"/>
      <p:italic r:id="rId65"/>
      <p:boldItalic r:id="rId66"/>
    </p:embeddedFont>
    <p:embeddedFont>
      <p:font typeface="宋体" pitchFamily="2" charset="-122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28" autoAdjust="0"/>
  </p:normalViewPr>
  <p:slideViewPr>
    <p:cSldViewPr>
      <p:cViewPr varScale="1">
        <p:scale>
          <a:sx n="90" d="100"/>
          <a:sy n="90" d="100"/>
        </p:scale>
        <p:origin x="-13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2F06B-AD78-4E7F-BF13-B8B201AD5DF4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E6941-2CBF-4C99-91B6-304BB79E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FEL Ampare-Class Cryomodule Conceptual Design Review</a:t>
            </a:r>
          </a:p>
        </p:txBody>
      </p:sp>
      <p:sp>
        <p:nvSpPr>
          <p:cNvPr id="696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70CA95-478E-4A82-ADA5-C0F6FD0B3878}" type="slidenum">
              <a:rPr lang="en-US" sz="1200">
                <a:latin typeface="Calibri" pitchFamily="34" charset="0"/>
              </a:rPr>
              <a:pPr eaLnBrk="1" hangingPunct="1"/>
              <a:t>24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852" y="8685862"/>
            <a:ext cx="2971593" cy="45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>
            <a:prstTxWarp prst="textNoShape">
              <a:avLst/>
            </a:prstTxWarp>
          </a:bodyPr>
          <a:lstStyle/>
          <a:p>
            <a:pPr algn="r" defTabSz="457138"/>
            <a:fld id="{E18866BB-4805-2A4E-938D-CEF02D6B284A}" type="slidenum">
              <a:rPr lang="en-US" sz="1200">
                <a:latin typeface="Calibri" charset="0"/>
              </a:rPr>
              <a:pPr algn="r" defTabSz="457138"/>
              <a:t>41</a:t>
            </a:fld>
            <a:endParaRPr lang="en-US" sz="1200">
              <a:latin typeface="Calibri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7237" cy="34274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2150"/>
            <a:ext cx="5028370" cy="4115425"/>
          </a:xfrm>
          <a:noFill/>
          <a:ln/>
        </p:spPr>
        <p:txBody>
          <a:bodyPr lIns="0" tIns="0" rIns="0" bIns="0"/>
          <a:lstStyle/>
          <a:p>
            <a:pPr defTabSz="449336">
              <a:spcBef>
                <a:spcPct val="0"/>
              </a:spcBef>
            </a:pPr>
            <a:endParaRPr lang="en-US" altLang="zh-CN">
              <a:cs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Silde</a:t>
            </a:r>
            <a:r>
              <a:rPr lang="en-US" dirty="0" smtClean="0"/>
              <a:t> </a:t>
            </a:r>
            <a:fld id="{CBEFB418-8DA8-47F6-B228-C81BAD8B2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Matthias </a:t>
            </a:r>
            <a:r>
              <a:rPr lang="en-US" dirty="0" err="1" smtClean="0"/>
              <a:t>Liepe</a:t>
            </a:r>
            <a:r>
              <a:rPr lang="en-US" dirty="0" smtClean="0"/>
              <a:t>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2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3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19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066800"/>
            <a:ext cx="7772400" cy="51816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4005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9000">
                <a:schemeClr val="bg1"/>
              </a:gs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 rot="5400000">
            <a:off x="5530334" y="3228945"/>
            <a:ext cx="6858000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 rot="5400000">
            <a:off x="5577672" y="3215474"/>
            <a:ext cx="6747933" cy="384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Matthias </a:t>
            </a:r>
            <a:r>
              <a:rPr lang="en-US" dirty="0" err="1" smtClean="0"/>
              <a:t>Liepe</a:t>
            </a:r>
            <a:r>
              <a:rPr lang="en-US" dirty="0" smtClean="0"/>
              <a:t>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8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8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35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3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7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7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9000">
                <a:schemeClr val="bg1"/>
              </a:gs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5530334" y="3228945"/>
            <a:ext cx="6858000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 txBox="1">
            <a:spLocks/>
          </p:cNvSpPr>
          <p:nvPr userDrawn="1"/>
        </p:nvSpPr>
        <p:spPr>
          <a:xfrm rot="5400000">
            <a:off x="5577672" y="3215474"/>
            <a:ext cx="6747933" cy="384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Matthias </a:t>
            </a:r>
            <a:r>
              <a:rPr lang="en-US" dirty="0" err="1" smtClean="0"/>
              <a:t>Liepe</a:t>
            </a:r>
            <a:r>
              <a:rPr lang="en-US" dirty="0" smtClean="0"/>
              <a:t>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lns.cornell.edu/Events/HOM10/Agenda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ubit.sandia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araview.org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psf\Home\Documents\mydocs\admin\Workshops\HOM2010\HOM10_talks\Wednesday\FR101_M1.mov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Summary of HOM Workshop at CORNELL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279775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Matthias </a:t>
            </a:r>
            <a:r>
              <a:rPr lang="en-US" dirty="0" err="1" smtClean="0"/>
              <a:t>Liepe</a:t>
            </a:r>
            <a:endParaRPr lang="en-US" dirty="0" smtClean="0"/>
          </a:p>
          <a:p>
            <a:r>
              <a:rPr lang="en-US" i="1" dirty="0" smtClean="0"/>
              <a:t>Assistant Professor of Physics</a:t>
            </a:r>
          </a:p>
          <a:p>
            <a:r>
              <a:rPr lang="en-US" i="1" dirty="0"/>
              <a:t>Alfred P. Sloan Research </a:t>
            </a:r>
            <a:r>
              <a:rPr lang="en-US" i="1" dirty="0" smtClean="0"/>
              <a:t>Fellow</a:t>
            </a:r>
          </a:p>
          <a:p>
            <a:r>
              <a:rPr lang="en-US" i="1" dirty="0" smtClean="0"/>
              <a:t>Cornell University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r>
              <a:rPr lang="en-US" dirty="0"/>
              <a:t>Matthias </a:t>
            </a:r>
            <a:r>
              <a:rPr lang="en-US" dirty="0" err="1"/>
              <a:t>Liepe</a:t>
            </a:r>
            <a:r>
              <a:rPr lang="en-US" dirty="0"/>
              <a:t>, </a:t>
            </a:r>
            <a:r>
              <a:rPr lang="en-US" dirty="0" smtClean="0"/>
              <a:t>TTC Meeting, February </a:t>
            </a:r>
            <a:r>
              <a:rPr lang="en-US" dirty="0"/>
              <a:t>28-March 3 </a:t>
            </a:r>
            <a:r>
              <a:rPr lang="en-US" dirty="0" smtClean="0"/>
              <a:t>2011, Milano</a:t>
            </a:r>
            <a:r>
              <a:rPr lang="en-US" dirty="0"/>
              <a:t>, Italy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Summary of HOM Workshop at CORNELL</a:t>
            </a:r>
          </a:p>
        </p:txBody>
      </p:sp>
      <p:pic>
        <p:nvPicPr>
          <p:cNvPr id="15362" name="Picture 2" descr="\\psf\Host\Users\mul2a\Desktop\culogo_65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4831"/>
            <a:ext cx="1066800" cy="10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psf\Host\Users\mul2a\Desktop\image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137" y="4906579"/>
            <a:ext cx="1306599" cy="13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\\psf\Host\Users\mul2a\Desktop\aps-2005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08076"/>
            <a:ext cx="2209800" cy="7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HOM10: Damping Schemes Covered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Matthias </a:t>
            </a:r>
            <a:r>
              <a:rPr lang="en-US" dirty="0" err="1" smtClean="0"/>
              <a:t>Liepe</a:t>
            </a:r>
            <a:r>
              <a:rPr lang="en-US" dirty="0" smtClean="0"/>
              <a:t>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676400"/>
            <a:ext cx="4728217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Antenna / </a:t>
            </a:r>
            <a:r>
              <a:rPr lang="en-US" sz="2800" b="1" dirty="0"/>
              <a:t>loop HOM couplers </a:t>
            </a:r>
          </a:p>
        </p:txBody>
      </p:sp>
      <p:sp>
        <p:nvSpPr>
          <p:cNvPr id="8" name="Rectangle 7"/>
          <p:cNvSpPr/>
          <p:nvPr/>
        </p:nvSpPr>
        <p:spPr>
          <a:xfrm>
            <a:off x="4947721" y="4229100"/>
            <a:ext cx="3583225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RF absorbing materials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958" y="4914900"/>
            <a:ext cx="3326552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Beamline HOM loads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5958" y="3200400"/>
            <a:ext cx="4089517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Waveguide HOM </a:t>
            </a:r>
            <a:r>
              <a:rPr lang="en-US" sz="2800" b="1" dirty="0" smtClean="0"/>
              <a:t>dampers</a:t>
            </a:r>
            <a:endParaRPr lang="en-US" sz="28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495801" y="3723620"/>
            <a:ext cx="304799" cy="7670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733800" y="4490710"/>
            <a:ext cx="1066800" cy="4241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4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 Damping </a:t>
            </a:r>
            <a:r>
              <a:rPr lang="en-US" dirty="0" smtClean="0"/>
              <a:t>Efficiency: A Comparison by F. </a:t>
            </a:r>
            <a:r>
              <a:rPr lang="en-US" dirty="0" err="1"/>
              <a:t>Marhauser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838200" y="1295400"/>
            <a:ext cx="7405216" cy="5154677"/>
            <a:chOff x="762000" y="838200"/>
            <a:chExt cx="8305800" cy="5535677"/>
          </a:xfrm>
        </p:grpSpPr>
        <p:pic>
          <p:nvPicPr>
            <p:cNvPr id="7" name="Picture 6" descr="Overview.bmp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000" y="838200"/>
              <a:ext cx="7461130" cy="5535677"/>
            </a:xfrm>
            <a:prstGeom prst="rect">
              <a:avLst/>
            </a:prstGeom>
          </p:spPr>
        </p:pic>
        <p:pic>
          <p:nvPicPr>
            <p:cNvPr id="8" name="Picture 7" descr="figure3_old_CEBAF_filter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1200" y="4953000"/>
              <a:ext cx="2286000" cy="140389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391400" y="5334000"/>
              <a:ext cx="13404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de-DE" sz="1600" dirty="0" smtClean="0"/>
                <a:t>CEBAF filter</a:t>
              </a:r>
              <a:endParaRPr lang="en-US" sz="1600" dirty="0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5200" y="2714565"/>
              <a:ext cx="1752600" cy="943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7696200" y="2404646"/>
              <a:ext cx="130035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de-DE" sz="1600" dirty="0" smtClean="0"/>
                <a:t>Cornell ERL</a:t>
              </a:r>
              <a:endParaRPr lang="en-US" sz="1600" dirty="0"/>
            </a:p>
          </p:txBody>
        </p:sp>
      </p:grpSp>
      <p:sp>
        <p:nvSpPr>
          <p:cNvPr id="12" name="TextBox 1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371600"/>
            <a:ext cx="8534400" cy="5181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10 Talks presented:</a:t>
            </a:r>
          </a:p>
          <a:p>
            <a:pPr lvl="1"/>
            <a:r>
              <a:rPr lang="en-US" dirty="0" smtClean="0"/>
              <a:t>HOM </a:t>
            </a:r>
            <a:r>
              <a:rPr lang="en-US" dirty="0"/>
              <a:t>Damper and Filter Design for 56MHz SRF Cavity for RHIC (</a:t>
            </a:r>
            <a:r>
              <a:rPr lang="en-US" dirty="0" err="1"/>
              <a:t>Qiong</a:t>
            </a:r>
            <a:r>
              <a:rPr lang="en-US" dirty="0"/>
              <a:t> </a:t>
            </a:r>
            <a:r>
              <a:rPr lang="en-US" dirty="0" smtClean="0"/>
              <a:t>Wu) </a:t>
            </a:r>
          </a:p>
          <a:p>
            <a:pPr lvl="1"/>
            <a:r>
              <a:rPr lang="en-US" dirty="0" smtClean="0"/>
              <a:t>HOM </a:t>
            </a:r>
            <a:r>
              <a:rPr lang="en-US" dirty="0"/>
              <a:t>Damping Properties of Fundamental Power Couplers in the </a:t>
            </a:r>
            <a:r>
              <a:rPr lang="en-US" dirty="0" smtClean="0"/>
              <a:t>SC Electron </a:t>
            </a:r>
            <a:r>
              <a:rPr lang="en-US" dirty="0"/>
              <a:t>Gun of the Energy Recovery LINAC at BNL (L. </a:t>
            </a:r>
            <a:r>
              <a:rPr lang="en-US" dirty="0" smtClean="0"/>
              <a:t>Hammons) </a:t>
            </a:r>
          </a:p>
          <a:p>
            <a:pPr lvl="1"/>
            <a:r>
              <a:rPr lang="en-US" dirty="0" smtClean="0"/>
              <a:t>Capacitive-Antennae </a:t>
            </a:r>
            <a:r>
              <a:rPr lang="en-US" dirty="0"/>
              <a:t>HOM Damper (H. </a:t>
            </a:r>
            <a:r>
              <a:rPr lang="en-US" dirty="0" smtClean="0"/>
              <a:t>Hahn) 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HOM coupler design for High Current Superconducting cavity (W. </a:t>
            </a:r>
            <a:r>
              <a:rPr lang="en-US" dirty="0" err="1" smtClean="0"/>
              <a:t>Xu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Experience </a:t>
            </a:r>
            <a:r>
              <a:rPr lang="en-US" dirty="0"/>
              <a:t>with 3.9 GHz loop couplers (T. </a:t>
            </a:r>
            <a:r>
              <a:rPr lang="en-US" dirty="0" err="1" smtClean="0"/>
              <a:t>Khabiboulline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Heating </a:t>
            </a:r>
            <a:r>
              <a:rPr lang="en-US" dirty="0"/>
              <a:t>in DESY style HOM couplers in </a:t>
            </a:r>
            <a:r>
              <a:rPr lang="en-US" dirty="0" err="1"/>
              <a:t>cw</a:t>
            </a:r>
            <a:r>
              <a:rPr lang="en-US" dirty="0"/>
              <a:t> operation (J. </a:t>
            </a:r>
            <a:r>
              <a:rPr lang="en-US" dirty="0" err="1" smtClean="0"/>
              <a:t>Sekutowicz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Heating </a:t>
            </a:r>
            <a:r>
              <a:rPr lang="en-US" dirty="0"/>
              <a:t>of HOM loop couplers in CW mode (</a:t>
            </a:r>
            <a:r>
              <a:rPr lang="en-US" dirty="0" err="1" smtClean="0"/>
              <a:t>W.Anders</a:t>
            </a:r>
            <a:r>
              <a:rPr lang="en-US" dirty="0" smtClean="0"/>
              <a:t>/</a:t>
            </a:r>
            <a:r>
              <a:rPr lang="en-US" dirty="0" err="1" smtClean="0"/>
              <a:t>A.Neumann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HOM </a:t>
            </a:r>
            <a:r>
              <a:rPr lang="en-US" dirty="0"/>
              <a:t>damping variations in SRF cavities (F. </a:t>
            </a:r>
            <a:r>
              <a:rPr lang="en-US" dirty="0" err="1" smtClean="0"/>
              <a:t>Marhauser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Optimization </a:t>
            </a:r>
            <a:r>
              <a:rPr lang="en-US" dirty="0"/>
              <a:t>of HOM Couplers using Different Time Domain Schemes (C. </a:t>
            </a:r>
            <a:r>
              <a:rPr lang="en-US" dirty="0" err="1" smtClean="0"/>
              <a:t>Potratz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Computation </a:t>
            </a:r>
            <a:r>
              <a:rPr lang="en-US" dirty="0"/>
              <a:t>of Coupler Damping Properties in Concatenated Arrangements (H.-W. </a:t>
            </a:r>
            <a:r>
              <a:rPr lang="en-US" dirty="0" err="1" smtClean="0"/>
              <a:t>Glock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Projects: BNL ERL, FLASH, XFEL, CEBAF upgrade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/ Loop HOM Couplers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Antenna / Loop HOM Couplers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0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consider Antenna HOM Couplers?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Require no extra beamline length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But filter is needed to suppress coupling to fundamental mode</a:t>
            </a:r>
          </a:p>
          <a:p>
            <a:r>
              <a:rPr lang="en-US" sz="2800" dirty="0" smtClean="0">
                <a:ea typeface="ＭＳ Ｐゴシック" pitchFamily="34" charset="-128"/>
              </a:rPr>
              <a:t>Easy to clean</a:t>
            </a:r>
          </a:p>
          <a:p>
            <a:r>
              <a:rPr lang="en-US" sz="2800" dirty="0" smtClean="0">
                <a:ea typeface="ＭＳ Ｐゴシック" pitchFamily="34" charset="-128"/>
              </a:rPr>
              <a:t>HOM power can be absorbed at room temperature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Antenna / Loop HOM Couplers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IMG_1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657600"/>
            <a:ext cx="3200400" cy="2401123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2"/>
          <a:stretch/>
        </p:blipFill>
        <p:spPr bwMode="auto">
          <a:xfrm>
            <a:off x="4180367" y="3581400"/>
            <a:ext cx="4343400" cy="260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54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 Damping </a:t>
            </a:r>
            <a:r>
              <a:rPr lang="en-US" dirty="0" smtClean="0"/>
              <a:t>Efficiency: A Comparison by F. </a:t>
            </a:r>
            <a:r>
              <a:rPr lang="en-US" dirty="0" err="1"/>
              <a:t>Marhauser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12" descr="ResultsILC_FPC_K1_F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711" y="3124199"/>
            <a:ext cx="5104289" cy="320040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192" y="1371600"/>
            <a:ext cx="1483408" cy="163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41088" y="1430953"/>
            <a:ext cx="304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dirty="0" smtClean="0"/>
              <a:t>HOM loop coupler: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2400" dirty="0" smtClean="0"/>
              <a:t>Imbalance </a:t>
            </a:r>
            <a:r>
              <a:rPr lang="de-DE" sz="2400" dirty="0"/>
              <a:t>between horizontal and vertical dipole mode damping (not good</a:t>
            </a:r>
            <a:r>
              <a:rPr lang="de-DE" sz="24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2400" dirty="0" smtClean="0"/>
              <a:t>Performance depends strongly on HOM frequency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2400" dirty="0" smtClean="0"/>
              <a:t>RF feedthrough also  impacts </a:t>
            </a:r>
            <a:r>
              <a:rPr lang="en-US" sz="2400" dirty="0"/>
              <a:t>broadband performance 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 smtClean="0"/>
              <a:t>Poor coupling at high frequencies</a:t>
            </a:r>
            <a:endParaRPr lang="de-DE" sz="2400" dirty="0"/>
          </a:p>
        </p:txBody>
      </p:sp>
      <p:grpSp>
        <p:nvGrpSpPr>
          <p:cNvPr id="17" name="Group 23"/>
          <p:cNvGrpSpPr/>
          <p:nvPr/>
        </p:nvGrpSpPr>
        <p:grpSpPr>
          <a:xfrm>
            <a:off x="533400" y="1371600"/>
            <a:ext cx="1617751" cy="1698702"/>
            <a:chOff x="3048000" y="914400"/>
            <a:chExt cx="1887657" cy="1982114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6600" y="914400"/>
              <a:ext cx="1524000" cy="1384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3048000" y="2286000"/>
              <a:ext cx="1887657" cy="610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Calbri"/>
                </a:rPr>
                <a:t>power coupler</a:t>
              </a:r>
            </a:p>
            <a:p>
              <a:pPr algn="ctr"/>
              <a:r>
                <a:rPr lang="en-US" sz="1400" dirty="0" smtClean="0">
                  <a:latin typeface="Calbri"/>
                </a:rPr>
                <a:t>actually horizontal</a:t>
              </a:r>
              <a:endParaRPr lang="en-US" sz="1400" dirty="0">
                <a:latin typeface="Cal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9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BNL QWR HOM and FPC Coupler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6" name="Picture 5" descr="E:\56MHz\HOM Damper\Documents&amp;Pictures\report + presentation pictures\elliptical HOM damper_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41323"/>
            <a:ext cx="4114800" cy="287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vity0509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2514600" cy="1161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1" y="2914397"/>
            <a:ext cx="4380520" cy="18100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0" y="4819397"/>
            <a:ext cx="3955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 coupler for 56 MHz QWR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/>
              <a:t>Chebyshev</a:t>
            </a:r>
            <a:r>
              <a:rPr lang="en-US" sz="2000" dirty="0"/>
              <a:t> high-pass filter </a:t>
            </a:r>
            <a:r>
              <a:rPr lang="en-US" sz="2000" dirty="0" smtClean="0"/>
              <a:t>reduces coupling to fundamental mode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97195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BNL Gun HOM Coupler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Qiong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Wu, L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>
                <a:solidFill>
                  <a:schemeClr val="bg1"/>
                </a:solidFill>
              </a:rPr>
              <a:t>Hammons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7065" y="4819397"/>
            <a:ext cx="3955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HOMs couple significantly to fundamental power coupler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 power must be intercepted in FPC waveguide with little reflection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1249517"/>
            <a:ext cx="38862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HOM damping by BNL fundamental power coupler</a:t>
            </a:r>
            <a:endParaRPr lang="en-US" sz="2000" b="1" dirty="0"/>
          </a:p>
        </p:txBody>
      </p:sp>
      <p:pic>
        <p:nvPicPr>
          <p:cNvPr id="14" name="Picture 13" descr="Measurement Setup Pictures 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1957403"/>
            <a:ext cx="2694547" cy="2021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image-3.jpg"/>
          <p:cNvPicPr>
            <a:picLocks noChangeAspect="1"/>
          </p:cNvPicPr>
          <p:nvPr/>
        </p:nvPicPr>
        <p:blipFill>
          <a:blip r:embed="rId6">
            <a:lum bright="20000"/>
          </a:blip>
          <a:srcRect l="15411" t="20830" r="9408" b="8325"/>
          <a:stretch>
            <a:fillRect/>
          </a:stretch>
        </p:blipFill>
        <p:spPr>
          <a:xfrm>
            <a:off x="6563951" y="3124200"/>
            <a:ext cx="2036902" cy="143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7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Capacitive and 2-Stage HOM Couplers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219450"/>
            <a:ext cx="3810000" cy="1504950"/>
          </a:xfrm>
          <a:noFill/>
        </p:spPr>
      </p:pic>
      <p:pic>
        <p:nvPicPr>
          <p:cNvPr id="6" name="Picture 5" descr="IMG_15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95450"/>
            <a:ext cx="1828800" cy="13720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" y="4769584"/>
            <a:ext cx="4247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 couplers provide good damping of lower frequencies HOMs (Q of 1e2 to 1e5)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Filter needs to be added to suppress coupling to fundamental mode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BNL Capacitive HOM Couplers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4724400"/>
            <a:ext cx="3955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 couplers provide good damping of lower frequencies HOMs </a:t>
            </a:r>
            <a:r>
              <a:rPr lang="en-US" sz="2000" dirty="0"/>
              <a:t>(Q of 1e2 to 1e5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Filter to suppress coupling to fundamental mode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BNL 2-stage HOM Coupler Filter</a:t>
            </a:r>
            <a:endParaRPr lang="en-US" sz="20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4425636" y="1649627"/>
            <a:ext cx="3886200" cy="2971800"/>
            <a:chOff x="0" y="685800"/>
            <a:chExt cx="7696200" cy="48768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4724400" cy="285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590800"/>
              <a:ext cx="6450013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1905000" y="1676400"/>
              <a:ext cx="3810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0" y="1295400"/>
              <a:ext cx="2362200" cy="1565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50 </a:t>
              </a:r>
              <a:r>
                <a:rPr lang="el-GR" sz="1400">
                  <a:latin typeface="Calibri" pitchFamily="34" charset="0"/>
                  <a:cs typeface="Calibri" pitchFamily="34" charset="0"/>
                </a:rPr>
                <a:t>Ω</a:t>
              </a:r>
              <a:r>
                <a:rPr lang="en-US" sz="1400"/>
                <a:t> transmission line to room temperature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>
              <a:off x="5379244" y="1639094"/>
              <a:ext cx="1600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6324600" y="1447800"/>
              <a:ext cx="1371600" cy="858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D=72mm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H. Hahn, W. </a:t>
            </a:r>
            <a:r>
              <a:rPr lang="en-US" sz="2400" dirty="0">
                <a:solidFill>
                  <a:schemeClr val="bg1"/>
                </a:solidFill>
              </a:rPr>
              <a:t>XU</a:t>
            </a:r>
          </a:p>
        </p:txBody>
      </p:sp>
    </p:spTree>
    <p:extLst>
      <p:ext uri="{BB962C8B-B14F-4D97-AF65-F5344CB8AC3E}">
        <p14:creationId xmlns:p14="http://schemas.microsoft.com/office/powerpoint/2010/main" val="163429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3.9 GHz FNAL cavities for FLASH: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of </a:t>
            </a:r>
            <a:r>
              <a:rPr lang="en-US" dirty="0" err="1" smtClean="0"/>
              <a:t>Multipacting</a:t>
            </a:r>
            <a:r>
              <a:rPr lang="en-US" dirty="0" smtClean="0"/>
              <a:t> and Fracture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6" name="Picture 8" descr="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5640" y="1789850"/>
            <a:ext cx="3030059" cy="226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6200" y="1903095"/>
            <a:ext cx="43434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Initial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roblems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with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HOM coupler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3.9 GHz cavity 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overheating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fracture)</a:t>
            </a:r>
          </a:p>
          <a:p>
            <a:pPr marL="287338" indent="-287338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Solution: New </a:t>
            </a:r>
            <a:r>
              <a:rPr lang="en-US" sz="2400" dirty="0"/>
              <a:t>designs (one or two legs) </a:t>
            </a:r>
            <a:r>
              <a:rPr lang="en-US" sz="2400" dirty="0" smtClean="0"/>
              <a:t>reduce </a:t>
            </a:r>
            <a:r>
              <a:rPr lang="en-US" sz="2400" dirty="0"/>
              <a:t>MP, field level in coupler and </a:t>
            </a:r>
            <a:r>
              <a:rPr lang="en-US" sz="2400" dirty="0" smtClean="0"/>
              <a:t>improved </a:t>
            </a:r>
            <a:r>
              <a:rPr lang="en-US" sz="2400" dirty="0"/>
              <a:t>thermal </a:t>
            </a:r>
            <a:r>
              <a:rPr lang="en-US" sz="2400" dirty="0" smtClean="0"/>
              <a:t>properties</a:t>
            </a:r>
          </a:p>
          <a:p>
            <a:pPr marL="287338" indent="-287338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Also observed MP in SNS couplers</a:t>
            </a:r>
            <a:endParaRPr lang="en-US" sz="2400" dirty="0"/>
          </a:p>
          <a:p>
            <a:pPr marL="287338" indent="-287338">
              <a:buFont typeface="Arial" pitchFamily="34" charset="0"/>
              <a:buChar char="•"/>
            </a:pP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77"/>
          <p:cNvGrpSpPr>
            <a:grpSpLocks/>
          </p:cNvGrpSpPr>
          <p:nvPr/>
        </p:nvGrpSpPr>
        <p:grpSpPr bwMode="auto">
          <a:xfrm>
            <a:off x="4572000" y="4187908"/>
            <a:ext cx="3489158" cy="2299804"/>
            <a:chOff x="1968" y="1728"/>
            <a:chExt cx="1824" cy="1104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2012"/>
              <a:ext cx="1632" cy="749"/>
            </a:xfrm>
            <a:prstGeom prst="rect">
              <a:avLst/>
            </a:prstGeom>
            <a:noFill/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2160" y="2592"/>
              <a:ext cx="768" cy="10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45720" tIns="18288" rIns="45720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/>
                <a:t>F</a:t>
              </a:r>
              <a:r>
                <a:rPr lang="en-US" sz="1400" baseline="-25000" dirty="0"/>
                <a:t>2</a:t>
              </a:r>
              <a:r>
                <a:rPr lang="en-US" sz="1400" dirty="0"/>
                <a:t>=4400 MHz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352" y="1728"/>
              <a:ext cx="1200" cy="152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/>
                <a:t>1-post design</a:t>
              </a:r>
            </a:p>
          </p:txBody>
        </p:sp>
        <p:sp>
          <p:nvSpPr>
            <p:cNvPr id="14" name="AutoShape 68"/>
            <p:cNvSpPr>
              <a:spLocks noChangeArrowheads="1"/>
            </p:cNvSpPr>
            <p:nvPr/>
          </p:nvSpPr>
          <p:spPr bwMode="auto">
            <a:xfrm>
              <a:off x="1968" y="1728"/>
              <a:ext cx="1824" cy="110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T. </a:t>
            </a:r>
            <a:r>
              <a:rPr lang="en-US" sz="2400" dirty="0" err="1">
                <a:solidFill>
                  <a:schemeClr val="bg1"/>
                </a:solidFill>
              </a:rPr>
              <a:t>Khabiboulline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4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95400"/>
            <a:ext cx="47244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Pick-up „sees“ a small part of the accelerating field</a:t>
            </a:r>
          </a:p>
          <a:p>
            <a:pPr lvl="1"/>
            <a:r>
              <a:rPr lang="en-US" dirty="0" smtClean="0"/>
              <a:t>Heating (&lt;&lt; </a:t>
            </a:r>
            <a:r>
              <a:rPr lang="en-US" dirty="0"/>
              <a:t>1 </a:t>
            </a:r>
            <a:r>
              <a:rPr lang="en-US" dirty="0" smtClean="0"/>
              <a:t>W)</a:t>
            </a:r>
          </a:p>
          <a:p>
            <a:pPr lvl="1"/>
            <a:r>
              <a:rPr lang="en-US" dirty="0" smtClean="0"/>
              <a:t>HOM </a:t>
            </a:r>
            <a:r>
              <a:rPr lang="en-US" dirty="0" err="1" smtClean="0"/>
              <a:t>feedthroughs</a:t>
            </a:r>
            <a:r>
              <a:rPr lang="en-US" dirty="0" smtClean="0"/>
              <a:t> with </a:t>
            </a:r>
            <a:r>
              <a:rPr lang="en-US" dirty="0" err="1"/>
              <a:t>Saphire</a:t>
            </a:r>
            <a:r>
              <a:rPr lang="en-US" dirty="0"/>
              <a:t> </a:t>
            </a:r>
            <a:r>
              <a:rPr lang="en-US" dirty="0" smtClean="0"/>
              <a:t>window are </a:t>
            </a:r>
            <a:r>
              <a:rPr lang="en-US" dirty="0"/>
              <a:t>essential for </a:t>
            </a:r>
            <a:r>
              <a:rPr lang="en-US" dirty="0" smtClean="0"/>
              <a:t>sufficient cooling of inner conductor in CW mode</a:t>
            </a:r>
            <a:endParaRPr lang="en-US" dirty="0"/>
          </a:p>
          <a:p>
            <a:r>
              <a:rPr lang="en-US" dirty="0"/>
              <a:t>Pick-up cables are a significant source of heat!  These need a thermal anchor and/or low conductivity cables must be </a:t>
            </a:r>
            <a:r>
              <a:rPr lang="en-US" dirty="0" smtClean="0"/>
              <a:t>employed</a:t>
            </a:r>
          </a:p>
          <a:p>
            <a:r>
              <a:rPr lang="en-US" dirty="0" smtClean="0"/>
              <a:t>Modified coupler geometries (JLAB, DESY) </a:t>
            </a:r>
            <a:r>
              <a:rPr lang="en-US" dirty="0"/>
              <a:t>reduce </a:t>
            </a:r>
            <a:r>
              <a:rPr lang="en-US" dirty="0" smtClean="0"/>
              <a:t>temperature increase further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Issues in CW operation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J. </a:t>
            </a:r>
            <a:r>
              <a:rPr lang="en-US" sz="2400" dirty="0" err="1" smtClean="0">
                <a:solidFill>
                  <a:schemeClr val="bg1"/>
                </a:solidFill>
              </a:rPr>
              <a:t>Sekutowicz</a:t>
            </a:r>
            <a:r>
              <a:rPr lang="en-US" sz="2400" dirty="0">
                <a:solidFill>
                  <a:schemeClr val="bg1"/>
                </a:solidFill>
              </a:rPr>
              <a:t>, W. Anders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/>
        </p:blipFill>
        <p:spPr bwMode="auto">
          <a:xfrm>
            <a:off x="6821526" y="3962399"/>
            <a:ext cx="1891585" cy="228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143000"/>
            <a:ext cx="402474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9" descr="Ergebnis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" t="9602" r="32536" b="12657"/>
          <a:stretch>
            <a:fillRect/>
          </a:stretch>
        </p:blipFill>
        <p:spPr bwMode="auto">
          <a:xfrm>
            <a:off x="5257800" y="2209800"/>
            <a:ext cx="1440704" cy="1181100"/>
          </a:xfrm>
          <a:prstGeom prst="rect">
            <a:avLst/>
          </a:prstGeom>
          <a:noFill/>
          <a:ln w="9525">
            <a:solidFill>
              <a:srgbClr val="100F2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4572000" y="3900488"/>
            <a:ext cx="2164771" cy="2470527"/>
            <a:chOff x="3288" y="1406"/>
            <a:chExt cx="2472" cy="2316"/>
          </a:xfrm>
        </p:grpSpPr>
        <p:pic>
          <p:nvPicPr>
            <p:cNvPr id="11" name="Picture 14" descr="hom1fee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" y="1406"/>
              <a:ext cx="949" cy="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hom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1940"/>
              <a:ext cx="2472" cy="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14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Closeout Discussion:</a:t>
            </a:r>
            <a:br>
              <a:rPr lang="en-US" dirty="0" smtClean="0"/>
            </a:br>
            <a:r>
              <a:rPr lang="en-US" dirty="0" smtClean="0"/>
              <a:t>Antenna / Loop Couplers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914182"/>
              </p:ext>
            </p:extLst>
          </p:nvPr>
        </p:nvGraphicFramePr>
        <p:xfrm>
          <a:off x="228600" y="1219200"/>
          <a:ext cx="8229600" cy="4994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/>
                <a:gridCol w="2956840"/>
                <a:gridCol w="2557007"/>
                <a:gridCol w="1344153"/>
              </a:tblGrid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Parameter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Current status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Improvement needed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Goal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Frequency range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3 x fundamental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Feedthrough, Geometry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6 x fundamental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Power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100 W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Transmission line needs improvement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 kW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Q-factors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Monopole: 1e3 (100 for single-cell); Dipole: </a:t>
                      </a:r>
                      <a:r>
                        <a:rPr lang="en-US" sz="1400" b="1" u="none" strike="noStrike" dirty="0">
                          <a:effectLst/>
                        </a:rPr>
                        <a:t>1e5</a:t>
                      </a:r>
                      <a:r>
                        <a:rPr lang="en-US" sz="1400" u="none" strike="noStrike" dirty="0">
                          <a:effectLst/>
                        </a:rPr>
                        <a:t> (100 for single-cell); </a:t>
                      </a:r>
                      <a:r>
                        <a:rPr lang="en-US" sz="1400" u="none" strike="noStrike" dirty="0" err="1">
                          <a:effectLst/>
                        </a:rPr>
                        <a:t>Quadrupole</a:t>
                      </a:r>
                      <a:r>
                        <a:rPr lang="en-US" sz="1400" u="none" strike="noStrike" dirty="0">
                          <a:effectLst/>
                        </a:rPr>
                        <a:t>: 1e9 (quads – limited by field in end-cells)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For Quads: improve cell to cell coupling, cell geometry, reduce number of cells, fluted tube (KEK)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Quads: 1e8 – 1e5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Eacc</a:t>
                      </a:r>
                      <a:r>
                        <a:rPr lang="en-US" sz="1400" u="none" strike="noStrike" dirty="0">
                          <a:effectLst/>
                        </a:rPr>
                        <a:t> (CW)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>
                          <a:effectLst/>
                        </a:rPr>
                        <a:t>15 MV/m (KEK); 20 MV/m (mod. TTF); &gt; 38 MV/m (CEBAF)</a:t>
                      </a:r>
                      <a:endParaRPr lang="da-DK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Coupler design, Feedthrough </a:t>
                      </a:r>
                      <a:r>
                        <a:rPr lang="en-US" sz="1400" u="none" strike="noStrike" dirty="0" smtClean="0">
                          <a:effectLst/>
                        </a:rPr>
                        <a:t>thermal conductivity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Filling Factor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good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Cleaning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No problem </a:t>
                      </a:r>
                      <a:r>
                        <a:rPr lang="en-US" sz="1400" u="none" strike="noStrike" dirty="0">
                          <a:effectLst/>
                        </a:rPr>
                        <a:t>(demonstrated by TTF)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Mechanical issue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Sensitive to tuning; Sensitive to MP &amp; FE bombardment; Feedthrough issues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Use high-pass filter for tuning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Thermal 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Low cryogenic load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Long term reliability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good (TTF, HERA); poor (SNS)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Cost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25 kEUR (5 loop couplers including LHe cooling)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Coupler kicks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Must symmetrize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Other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losses in transmission cable at higher HOM powers -&gt; heating of antenna and feed through?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Antenna / Loop HOM Damper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HOM10: Introduction</a:t>
            </a:r>
          </a:p>
          <a:p>
            <a:pPr lvl="1"/>
            <a:r>
              <a:rPr lang="en-US" dirty="0" smtClean="0"/>
              <a:t>Why this workshop and what was covered?</a:t>
            </a:r>
          </a:p>
          <a:p>
            <a:r>
              <a:rPr lang="en-US" dirty="0" smtClean="0"/>
              <a:t>Antenna / loop HOM couplers</a:t>
            </a:r>
          </a:p>
          <a:p>
            <a:r>
              <a:rPr lang="en-US" dirty="0" smtClean="0"/>
              <a:t>Waveguide couplers</a:t>
            </a:r>
          </a:p>
          <a:p>
            <a:r>
              <a:rPr lang="en-US" dirty="0" smtClean="0"/>
              <a:t>Beamline dampers</a:t>
            </a:r>
          </a:p>
          <a:p>
            <a:r>
              <a:rPr lang="en-US" dirty="0" smtClean="0"/>
              <a:t>RF absorbing materials</a:t>
            </a:r>
          </a:p>
          <a:p>
            <a:r>
              <a:rPr lang="en-US" dirty="0" smtClean="0"/>
              <a:t>HOM measurement and simulation tools</a:t>
            </a:r>
          </a:p>
          <a:p>
            <a:r>
              <a:rPr lang="en-US" dirty="0" smtClean="0"/>
              <a:t>Summary of the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Outline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r>
              <a:rPr lang="en-US" dirty="0"/>
              <a:t>Matthias </a:t>
            </a:r>
            <a:r>
              <a:rPr lang="en-US" dirty="0" err="1"/>
              <a:t>Liepe</a:t>
            </a:r>
            <a:r>
              <a:rPr lang="en-US" dirty="0"/>
              <a:t>, </a:t>
            </a:r>
            <a:r>
              <a:rPr lang="en-US" dirty="0" smtClean="0"/>
              <a:t>TTC Meeting, February </a:t>
            </a:r>
            <a:r>
              <a:rPr lang="en-US" dirty="0"/>
              <a:t>28-March 3 </a:t>
            </a:r>
            <a:r>
              <a:rPr lang="en-US" dirty="0" smtClean="0"/>
              <a:t>2011, Milano</a:t>
            </a:r>
            <a:r>
              <a:rPr lang="en-US" dirty="0"/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41740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Waveguide HOM Dampers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Matthias </a:t>
            </a:r>
            <a:r>
              <a:rPr lang="en-US" dirty="0" err="1" smtClean="0"/>
              <a:t>Liepe</a:t>
            </a:r>
            <a:r>
              <a:rPr lang="en-US" dirty="0" smtClean="0"/>
              <a:t>, TTC Meeting, February 28-March 3 2011, Milano, Italy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6200" y="1371600"/>
            <a:ext cx="8534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Talk presented:</a:t>
            </a:r>
          </a:p>
          <a:p>
            <a:pPr lvl="1"/>
            <a:r>
              <a:rPr lang="en-US" dirty="0"/>
              <a:t>Waveguide HOM damping studies at </a:t>
            </a:r>
            <a:r>
              <a:rPr lang="en-US" dirty="0" smtClean="0"/>
              <a:t>JLAB </a:t>
            </a:r>
            <a:r>
              <a:rPr lang="en-US" dirty="0"/>
              <a:t>(R. </a:t>
            </a:r>
            <a:r>
              <a:rPr lang="en-US" dirty="0" err="1" smtClean="0"/>
              <a:t>Rimmer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Project: TJNAF ERL studies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Waveguide HOM Dampers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Why consider waveguides?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Waveguide is a natural high-pass filter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High power-handling capability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Small beamline length required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Loads can be at higher temperature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Good experience at PEP-II and CEBAF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Easy to fabricate</a:t>
            </a:r>
          </a:p>
          <a:p>
            <a:pPr eaLnBrk="1" hangingPunct="1"/>
            <a:endParaRPr lang="en-US" sz="2800" dirty="0" smtClean="0">
              <a:ea typeface="ＭＳ Ｐゴシック" pitchFamily="34" charset="-128"/>
            </a:endParaRPr>
          </a:p>
        </p:txBody>
      </p:sp>
      <p:pic>
        <p:nvPicPr>
          <p:cNvPr id="21509" name="Picture 6" descr="Nb_wg_end_press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28" y="3984829"/>
            <a:ext cx="2667000" cy="260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R. Rimmer et. al. HOM10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59923"/>
            <a:ext cx="3200400" cy="216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2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 Damping </a:t>
            </a:r>
            <a:r>
              <a:rPr lang="en-US" dirty="0" smtClean="0"/>
              <a:t>Efficiency: A Comparison by F. </a:t>
            </a:r>
            <a:r>
              <a:rPr lang="en-US" dirty="0" err="1"/>
              <a:t>Marhauser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47800"/>
            <a:ext cx="1858925" cy="16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esultsHC_3-waveguide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721" y="1752600"/>
            <a:ext cx="4198694" cy="3048000"/>
          </a:xfrm>
          <a:prstGeom prst="rect">
            <a:avLst/>
          </a:prstGeom>
        </p:spPr>
      </p:pic>
      <p:pic>
        <p:nvPicPr>
          <p:cNvPr id="6" name="Picture 5" descr="ResultsHC_bent_3-waveguides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2967475"/>
            <a:ext cx="4573058" cy="354103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079" y="1050131"/>
            <a:ext cx="1447800" cy="131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62427" y="4800600"/>
            <a:ext cx="4028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Waveguides give effective</a:t>
            </a:r>
            <a:r>
              <a:rPr lang="en-US" sz="2000" dirty="0"/>
              <a:t>, smooth and broadband </a:t>
            </a:r>
            <a:r>
              <a:rPr lang="en-US" sz="2000" dirty="0" smtClean="0"/>
              <a:t>performance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But: </a:t>
            </a:r>
            <a:r>
              <a:rPr lang="en-US" sz="2000" dirty="0"/>
              <a:t>performance depends on waveguide length</a:t>
            </a:r>
          </a:p>
        </p:txBody>
      </p:sp>
    </p:spTree>
    <p:extLst>
      <p:ext uri="{BB962C8B-B14F-4D97-AF65-F5344CB8AC3E}">
        <p14:creationId xmlns:p14="http://schemas.microsoft.com/office/powerpoint/2010/main" val="184271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JLab</a:t>
            </a:r>
            <a:r>
              <a:rPr lang="en-US" dirty="0" smtClean="0"/>
              <a:t> Waveguide HOM Damping Studies</a:t>
            </a:r>
            <a:endParaRPr lang="en-US" dirty="0"/>
          </a:p>
        </p:txBody>
      </p:sp>
      <p:pic>
        <p:nvPicPr>
          <p:cNvPr id="6" name="Picture 310" descr="Cu_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7" y="1228345"/>
            <a:ext cx="3505200" cy="262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71700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47" y="1438462"/>
            <a:ext cx="4161306" cy="220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HCC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926072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SC_00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7" y="3976872"/>
            <a:ext cx="360603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6827" y="3926072"/>
            <a:ext cx="2631361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ea typeface="ＭＳ Ｐゴシック" pitchFamily="34" charset="-128"/>
              </a:rPr>
              <a:t>ANL SPX baseline cavity</a:t>
            </a: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2901" y="1253796"/>
            <a:ext cx="2342308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>
                <a:ea typeface="ＭＳ Ｐゴシック" pitchFamily="34" charset="-128"/>
              </a:rPr>
              <a:t>Copper 5-cell model 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943623" y="1438462"/>
            <a:ext cx="3438377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748.5 MHz </a:t>
            </a:r>
            <a:r>
              <a:rPr lang="en-US" sz="2000" dirty="0" smtClean="0">
                <a:latin typeface="Calibri" pitchFamily="34" charset="0"/>
              </a:rPr>
              <a:t>High Current Cavity 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257800" y="3926072"/>
            <a:ext cx="2684389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1497 MHz </a:t>
            </a:r>
            <a:r>
              <a:rPr lang="en-US" sz="2000" dirty="0" smtClean="0">
                <a:latin typeface="Calibri" pitchFamily="34" charset="0"/>
              </a:rPr>
              <a:t>High Current 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R. Rimmer et. al. HOM10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HOM Waveguide Load</a:t>
            </a:r>
            <a:endParaRPr lang="en-US" dirty="0" smtClean="0">
              <a:solidFill>
                <a:schemeClr val="hlink"/>
              </a:solidFill>
              <a:ea typeface="ＭＳ Ｐゴシック" pitchFamily="34" charset="-128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52400" y="3276600"/>
            <a:ext cx="2651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indent="228600">
              <a:buFontTx/>
              <a:buChar char="•"/>
            </a:pPr>
            <a:r>
              <a:rPr lang="en-US" sz="20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RF heat summary</a:t>
            </a:r>
            <a:endParaRPr lang="en-US" sz="200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029200" y="9144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chemeClr val="accent2"/>
                </a:solidFill>
                <a:latin typeface="Tahoma" pitchFamily="34" charset="0"/>
              </a:rPr>
              <a:t> Joule heat densities</a:t>
            </a:r>
          </a:p>
        </p:txBody>
      </p:sp>
      <p:pic>
        <p:nvPicPr>
          <p:cNvPr id="55301" name="Picture 5" descr="JHea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810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14" name="Group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97721"/>
              </p:ext>
            </p:extLst>
          </p:nvPr>
        </p:nvGraphicFramePr>
        <p:xfrm>
          <a:off x="457200" y="3657600"/>
          <a:ext cx="3962400" cy="2140903"/>
        </p:xfrm>
        <a:graphic>
          <a:graphicData uri="http://schemas.openxmlformats.org/drawingml/2006/table">
            <a:tbl>
              <a:tblPr/>
              <a:tblGrid>
                <a:gridCol w="609600"/>
                <a:gridCol w="838200"/>
                <a:gridCol w="838200"/>
                <a:gridCol w="762000"/>
                <a:gridCol w="914400"/>
              </a:tblGrid>
              <a:tr h="601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Freq.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Input Power,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Dielectric Loss,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Surface loss,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Total power loss,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1.497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1775.200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1764.876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7.7799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1772.6557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2.994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1923.921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1909.972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8.6038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1918.5754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4.5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150.700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149.195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0.8314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150.0267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150.179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148.113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1.0018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149.1147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Sum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4000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3972.156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18.217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3990.372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46" name="Line 50"/>
          <p:cNvSpPr>
            <a:spLocks noChangeShapeType="1"/>
          </p:cNvSpPr>
          <p:nvPr/>
        </p:nvSpPr>
        <p:spPr bwMode="auto">
          <a:xfrm>
            <a:off x="4800600" y="1219200"/>
            <a:ext cx="0" cy="502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7" name="Text Box 51"/>
          <p:cNvSpPr txBox="1">
            <a:spLocks noChangeArrowheads="1"/>
          </p:cNvSpPr>
          <p:nvPr/>
        </p:nvSpPr>
        <p:spPr bwMode="auto">
          <a:xfrm>
            <a:off x="152400" y="5867400"/>
            <a:ext cx="441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Helvetica" pitchFamily="-65" charset="0"/>
              </a:rPr>
              <a:t>99.5% of the RF heat is absorbed in tiles. Only ~0.5% surface heat loss.</a:t>
            </a:r>
          </a:p>
        </p:txBody>
      </p:sp>
      <p:sp>
        <p:nvSpPr>
          <p:cNvPr id="55348" name="Text Box 52"/>
          <p:cNvSpPr txBox="1">
            <a:spLocks noChangeArrowheads="1"/>
          </p:cNvSpPr>
          <p:nvPr/>
        </p:nvSpPr>
        <p:spPr bwMode="auto">
          <a:xfrm>
            <a:off x="5181600" y="1371600"/>
            <a:ext cx="3810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Helvetica" pitchFamily="-65" charset="0"/>
              </a:rPr>
              <a:t>Joule heat densities at the interested four frequencies are calculated and superimposed for thermal analysis. </a:t>
            </a:r>
          </a:p>
        </p:txBody>
      </p:sp>
      <p:pic>
        <p:nvPicPr>
          <p:cNvPr id="55349" name="Picture 53" descr="SS and Tile-cropp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23622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50" name="Picture 54" descr="copper cooling channel-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2286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51" name="Text Box 55"/>
          <p:cNvSpPr txBox="1">
            <a:spLocks noChangeArrowheads="1"/>
          </p:cNvSpPr>
          <p:nvPr/>
        </p:nvSpPr>
        <p:spPr bwMode="auto">
          <a:xfrm>
            <a:off x="609600" y="2895600"/>
            <a:ext cx="312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Helvetica" pitchFamily="-65" charset="0"/>
              </a:rPr>
              <a:t>High-power HOM load concept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R. Rimmer et. al. HOM10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figure11A_1569m_factor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352675"/>
            <a:ext cx="641667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6200" y="1133475"/>
            <a:ext cx="9067800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700" dirty="0">
                <a:latin typeface="Calibri" pitchFamily="34" charset="0"/>
              </a:rPr>
              <a:t> Most parasitic HOMs measured on warm model (“2 bead-pull measurement method”)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" y="1438275"/>
            <a:ext cx="8763000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700" dirty="0">
                <a:latin typeface="Calibri" pitchFamily="34" charset="0"/>
              </a:rPr>
              <a:t> Simulation also performed with </a:t>
            </a:r>
            <a:r>
              <a:rPr lang="en-US" sz="1700" dirty="0" err="1">
                <a:latin typeface="Calibri" pitchFamily="34" charset="0"/>
              </a:rPr>
              <a:t>Eigenmode</a:t>
            </a:r>
            <a:r>
              <a:rPr lang="en-US" sz="1700" dirty="0">
                <a:latin typeface="Calibri" pitchFamily="34" charset="0"/>
              </a:rPr>
              <a:t> solver of CST Microwave Studio (MWS)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" y="1743075"/>
            <a:ext cx="8686800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700">
                <a:latin typeface="Calibri" pitchFamily="34" charset="0"/>
              </a:rPr>
              <a:t> Conclusion: HOM damping requirements can be met to support Ampere-level of current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-114300" y="0"/>
            <a:ext cx="8343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dirty="0">
                <a:latin typeface="Calibri" pitchFamily="34" charset="0"/>
              </a:rPr>
              <a:t>JLAB HC Cryomodule </a:t>
            </a:r>
            <a:r>
              <a:rPr lang="en-US" sz="3200" dirty="0" smtClean="0">
                <a:latin typeface="Calibri" pitchFamily="34" charset="0"/>
              </a:rPr>
              <a:t>Development: </a:t>
            </a:r>
          </a:p>
          <a:p>
            <a:pPr algn="ctr" eaLnBrk="1" hangingPunct="1"/>
            <a:r>
              <a:rPr lang="en-US" sz="3200" dirty="0" smtClean="0">
                <a:latin typeface="Calibri" pitchFamily="34" charset="0"/>
              </a:rPr>
              <a:t>Broadband </a:t>
            </a:r>
            <a:r>
              <a:rPr lang="en-US" sz="3200" dirty="0">
                <a:latin typeface="Calibri" pitchFamily="34" charset="0"/>
              </a:rPr>
              <a:t>HOM Damping Efficiency</a:t>
            </a:r>
          </a:p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400800" y="2286000"/>
            <a:ext cx="2590800" cy="3733800"/>
            <a:chOff x="6324600" y="2286000"/>
            <a:chExt cx="2590800" cy="3733800"/>
          </a:xfrm>
        </p:grpSpPr>
        <p:grpSp>
          <p:nvGrpSpPr>
            <p:cNvPr id="33801" name="Group 21"/>
            <p:cNvGrpSpPr>
              <a:grpSpLocks/>
            </p:cNvGrpSpPr>
            <p:nvPr/>
          </p:nvGrpSpPr>
          <p:grpSpPr bwMode="auto">
            <a:xfrm>
              <a:off x="6324600" y="4505980"/>
              <a:ext cx="2590800" cy="1513820"/>
              <a:chOff x="6553200" y="3505200"/>
              <a:chExt cx="2590800" cy="1513820"/>
            </a:xfrm>
          </p:grpSpPr>
          <p:pic>
            <p:nvPicPr>
              <p:cNvPr id="33809" name="Picture 4" descr="model_simplified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3505200"/>
                <a:ext cx="2590800" cy="1139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0" name="Rectangle 26"/>
              <p:cNvSpPr>
                <a:spLocks noChangeArrowheads="1"/>
              </p:cNvSpPr>
              <p:nvPr/>
            </p:nvSpPr>
            <p:spPr bwMode="auto">
              <a:xfrm>
                <a:off x="7162800" y="4495145"/>
                <a:ext cx="170815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Calibri" pitchFamily="34" charset="0"/>
                  </a:rPr>
                  <a:t>Q</a:t>
                </a:r>
                <a:r>
                  <a:rPr lang="en-US" sz="1400" baseline="-25000">
                    <a:latin typeface="Calibri" pitchFamily="34" charset="0"/>
                  </a:rPr>
                  <a:t>ext </a:t>
                </a:r>
                <a:r>
                  <a:rPr lang="en-US" sz="1400">
                    <a:latin typeface="Calibri" pitchFamily="34" charset="0"/>
                  </a:rPr>
                  <a:t> with beam tube</a:t>
                </a:r>
              </a:p>
              <a:p>
                <a:pPr algn="ctr"/>
                <a:r>
                  <a:rPr lang="en-US" sz="1400">
                    <a:latin typeface="Calibri" pitchFamily="34" charset="0"/>
                  </a:rPr>
                  <a:t>and waveguide ports</a:t>
                </a:r>
              </a:p>
            </p:txBody>
          </p:sp>
          <p:cxnSp>
            <p:nvCxnSpPr>
              <p:cNvPr id="33811" name="Straight Arrow Connector 29"/>
              <p:cNvCxnSpPr>
                <a:cxnSpLocks noChangeShapeType="1"/>
              </p:cNvCxnSpPr>
              <p:nvPr/>
            </p:nvCxnSpPr>
            <p:spPr bwMode="auto">
              <a:xfrm rot="16200000" flipV="1">
                <a:off x="7124700" y="4229100"/>
                <a:ext cx="457200" cy="2286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12" name="Straight Arrow Connector 3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8229600" y="4038600"/>
                <a:ext cx="304800" cy="3048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3802" name="Rectangle 28"/>
            <p:cNvSpPr>
              <a:spLocks noChangeArrowheads="1"/>
            </p:cNvSpPr>
            <p:nvPr/>
          </p:nvSpPr>
          <p:spPr bwMode="auto">
            <a:xfrm>
              <a:off x="6858000" y="3806825"/>
              <a:ext cx="15367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CST MAFIA model</a:t>
              </a:r>
            </a:p>
          </p:txBody>
        </p:sp>
        <p:sp>
          <p:nvSpPr>
            <p:cNvPr id="33803" name="Rectangle 32"/>
            <p:cNvSpPr>
              <a:spLocks noChangeArrowheads="1"/>
            </p:cNvSpPr>
            <p:nvPr/>
          </p:nvSpPr>
          <p:spPr bwMode="auto">
            <a:xfrm>
              <a:off x="6858000" y="4419600"/>
              <a:ext cx="1387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CST MWS model</a:t>
              </a:r>
            </a:p>
          </p:txBody>
        </p:sp>
        <p:grpSp>
          <p:nvGrpSpPr>
            <p:cNvPr id="33804" name="Group 23"/>
            <p:cNvGrpSpPr>
              <a:grpSpLocks/>
            </p:cNvGrpSpPr>
            <p:nvPr/>
          </p:nvGrpSpPr>
          <p:grpSpPr bwMode="auto">
            <a:xfrm>
              <a:off x="6596317" y="2286000"/>
              <a:ext cx="2166683" cy="1561630"/>
              <a:chOff x="6596317" y="2057400"/>
              <a:chExt cx="2166683" cy="1561630"/>
            </a:xfrm>
          </p:grpSpPr>
          <p:pic>
            <p:nvPicPr>
              <p:cNvPr id="3380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2667000"/>
                <a:ext cx="1828800" cy="952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6" name="Rectangle 20"/>
              <p:cNvSpPr>
                <a:spLocks noChangeArrowheads="1"/>
              </p:cNvSpPr>
              <p:nvPr/>
            </p:nvSpPr>
            <p:spPr bwMode="auto">
              <a:xfrm>
                <a:off x="6596063" y="2057400"/>
                <a:ext cx="216693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Calibri" pitchFamily="34" charset="0"/>
                  </a:rPr>
                  <a:t>ideal absorbing boundaries</a:t>
                </a:r>
              </a:p>
              <a:p>
                <a:pPr algn="ctr"/>
                <a:r>
                  <a:rPr lang="en-US" sz="1400">
                    <a:latin typeface="Calibri" pitchFamily="34" charset="0"/>
                  </a:rPr>
                  <a:t>at waveguide ports</a:t>
                </a:r>
              </a:p>
            </p:txBody>
          </p:sp>
          <p:cxnSp>
            <p:nvCxnSpPr>
              <p:cNvPr id="33807" name="Straight Arrow Connector 22"/>
              <p:cNvCxnSpPr>
                <a:cxnSpLocks noChangeShapeType="1"/>
              </p:cNvCxnSpPr>
              <p:nvPr/>
            </p:nvCxnSpPr>
            <p:spPr bwMode="auto">
              <a:xfrm rot="5400000">
                <a:off x="6781800" y="2667000"/>
                <a:ext cx="381000" cy="2286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08" name="Straight Arrow Connector 24"/>
              <p:cNvCxnSpPr>
                <a:cxnSpLocks noChangeShapeType="1"/>
              </p:cNvCxnSpPr>
              <p:nvPr/>
            </p:nvCxnSpPr>
            <p:spPr bwMode="auto">
              <a:xfrm rot="16200000" flipH="1">
                <a:off x="7962900" y="2705100"/>
                <a:ext cx="381000" cy="1524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8" name="Rectangle 27"/>
          <p:cNvSpPr/>
          <p:nvPr/>
        </p:nvSpPr>
        <p:spPr>
          <a:xfrm>
            <a:off x="76200" y="2047875"/>
            <a:ext cx="8305800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700">
                <a:latin typeface="Calibri" pitchFamily="34" charset="0"/>
              </a:rPr>
              <a:t> Simulation and measurement in good agreement</a:t>
            </a:r>
          </a:p>
        </p:txBody>
      </p:sp>
      <p:sp>
        <p:nvSpPr>
          <p:cNvPr id="21" name="TextBox 2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R. Rimmer et. al. HOM10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207427"/>
              </p:ext>
            </p:extLst>
          </p:nvPr>
        </p:nvGraphicFramePr>
        <p:xfrm>
          <a:off x="228600" y="1295400"/>
          <a:ext cx="8229600" cy="4782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/>
                <a:gridCol w="3038172"/>
                <a:gridCol w="3057828"/>
                <a:gridCol w="762000"/>
              </a:tblGrid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Parameter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Current status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Improvement needed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Goal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Frequency range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Potentially &gt; 40 GHz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Gentle curves of WG, no (thin) window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Power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kW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Q-factors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1e3 (mono); </a:t>
                      </a:r>
                      <a:r>
                        <a:rPr lang="it-IT" sz="1400" b="1" u="none" strike="noStrike" dirty="0">
                          <a:effectLst/>
                        </a:rPr>
                        <a:t>1e5</a:t>
                      </a:r>
                      <a:r>
                        <a:rPr lang="it-IT" sz="1400" u="none" strike="noStrike" dirty="0">
                          <a:effectLst/>
                        </a:rPr>
                        <a:t> (dipole); 1e9 (quads)</a:t>
                      </a:r>
                      <a:endParaRPr lang="it-IT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For Quads: improve cell to cell coupling, cell geometry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Eacc (CW)</a:t>
                      </a:r>
                      <a:endParaRPr lang="en-US" sz="1400" b="1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No </a:t>
                      </a:r>
                      <a:r>
                        <a:rPr lang="en-US" sz="1400" u="none" strike="noStrike" dirty="0" smtClean="0">
                          <a:effectLst/>
                        </a:rPr>
                        <a:t>limit?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Filling Factor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Good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Cleaning</a:t>
                      </a:r>
                      <a:endParaRPr lang="en-US" sz="1400" b="1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Easy but more connections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Mechanical </a:t>
                      </a:r>
                      <a:r>
                        <a:rPr lang="en-US" sz="1400" u="none" strike="noStrike" dirty="0">
                          <a:effectLst/>
                        </a:rPr>
                        <a:t>issue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Low frequency resonances due to long WG (microphonics)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Study in test facilities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Thermal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High static heat leak (Order 1 W per WG) High cryogenic load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Reduce this, e.g., thin wall, improved thermal intercepts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Long term reliability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Good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24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Cost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18 </a:t>
                      </a:r>
                      <a:r>
                        <a:rPr lang="en-US" sz="1400" u="none" strike="noStrike" dirty="0" err="1">
                          <a:effectLst/>
                        </a:rPr>
                        <a:t>kEUR</a:t>
                      </a:r>
                      <a:r>
                        <a:rPr lang="en-US" sz="1400" u="none" strike="noStrike" dirty="0">
                          <a:effectLst/>
                        </a:rPr>
                        <a:t> (to WG flange) for 2 BT with 6 WG stubs; need to add cost for </a:t>
                      </a:r>
                      <a:r>
                        <a:rPr lang="en-US" sz="1400" u="none" strike="noStrike" dirty="0" smtClean="0">
                          <a:effectLst/>
                        </a:rPr>
                        <a:t>waveguides</a:t>
                      </a:r>
                      <a:r>
                        <a:rPr lang="en-US" sz="1400" u="none" strike="noStrike" dirty="0">
                          <a:effectLst/>
                        </a:rPr>
                        <a:t>, thermal intercepts and loads to </a:t>
                      </a:r>
                      <a:r>
                        <a:rPr lang="en-US" sz="1400" u="none" strike="noStrike" dirty="0" smtClean="0">
                          <a:effectLst/>
                        </a:rPr>
                        <a:t>this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Reduce number of WG (can couple to both polarizations of dipoles!) -&gt; still </a:t>
                      </a:r>
                      <a:r>
                        <a:rPr lang="en-US" sz="1400" u="none" strike="noStrike" dirty="0" smtClean="0">
                          <a:effectLst/>
                        </a:rPr>
                        <a:t>sufficient </a:t>
                      </a:r>
                      <a:r>
                        <a:rPr lang="en-US" sz="1400" u="none" strike="noStrike" dirty="0">
                          <a:effectLst/>
                        </a:rPr>
                        <a:t>damping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Coupler kicks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Must symmetrize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Stubs opposite to symmetrize if only one WG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Other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need to </a:t>
                      </a:r>
                      <a:r>
                        <a:rPr lang="en-US" sz="1400" b="1" u="none" strike="noStrike" dirty="0" smtClean="0">
                          <a:effectLst/>
                        </a:rPr>
                        <a:t>verify efficient </a:t>
                      </a:r>
                      <a:r>
                        <a:rPr lang="en-US" sz="1400" b="1" u="none" strike="noStrike" dirty="0">
                          <a:effectLst/>
                        </a:rPr>
                        <a:t>coupling at higher frequencies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Closeout Discussion:</a:t>
            </a:r>
            <a:br>
              <a:rPr lang="en-US" dirty="0"/>
            </a:br>
            <a:r>
              <a:rPr lang="en-US" dirty="0" smtClean="0"/>
              <a:t>Waveguide HOM Dampers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Waveguide HOM Dampers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HOM Dampers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6200" y="1371600"/>
            <a:ext cx="85344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9 Talks presented:</a:t>
            </a:r>
          </a:p>
          <a:p>
            <a:pPr lvl="1"/>
            <a:r>
              <a:rPr lang="en-US" dirty="0"/>
              <a:t>Ferrite HOM Load Surrounding a Ceramic Break (L. </a:t>
            </a:r>
            <a:r>
              <a:rPr lang="en-US" dirty="0" smtClean="0"/>
              <a:t>Hammons) </a:t>
            </a:r>
          </a:p>
          <a:p>
            <a:pPr lvl="1"/>
            <a:r>
              <a:rPr lang="en-US" dirty="0" smtClean="0"/>
              <a:t>Absorbing </a:t>
            </a:r>
            <a:r>
              <a:rPr lang="en-US" dirty="0"/>
              <a:t>materials for beamline absorbers: How good is good enough? (N. </a:t>
            </a:r>
            <a:r>
              <a:rPr lang="en-US" dirty="0" err="1" smtClean="0"/>
              <a:t>Valles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Experience </a:t>
            </a:r>
            <a:r>
              <a:rPr lang="en-US" dirty="0"/>
              <a:t>with the Cornell ERL beamline absorber prototype and future plans (E. </a:t>
            </a:r>
            <a:r>
              <a:rPr lang="en-US" dirty="0" err="1" smtClean="0"/>
              <a:t>Chojnacki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Resonant </a:t>
            </a:r>
            <a:r>
              <a:rPr lang="en-US" dirty="0"/>
              <a:t>HOM load made of a resistive material (V. </a:t>
            </a:r>
            <a:r>
              <a:rPr lang="en-US" dirty="0" err="1" smtClean="0"/>
              <a:t>Shemelin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Test </a:t>
            </a:r>
            <a:r>
              <a:rPr lang="en-US" dirty="0"/>
              <a:t>of the Beam Line Absorber at FLASH (J. </a:t>
            </a:r>
            <a:r>
              <a:rPr lang="en-US" dirty="0" err="1" smtClean="0"/>
              <a:t>Sekutowicz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Cooling </a:t>
            </a:r>
            <a:r>
              <a:rPr lang="en-US" dirty="0"/>
              <a:t>test of HOM absorber model for </a:t>
            </a:r>
            <a:r>
              <a:rPr lang="en-US" dirty="0" err="1"/>
              <a:t>cERL</a:t>
            </a:r>
            <a:r>
              <a:rPr lang="en-US" dirty="0"/>
              <a:t> in Japan (M. </a:t>
            </a:r>
            <a:r>
              <a:rPr lang="en-US" dirty="0" err="1" smtClean="0"/>
              <a:t>Sawamura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Operation </a:t>
            </a:r>
            <a:r>
              <a:rPr lang="en-US" dirty="0"/>
              <a:t>Experience of HOM absorbers at KEKB (T. </a:t>
            </a:r>
            <a:r>
              <a:rPr lang="en-US" dirty="0" err="1" smtClean="0"/>
              <a:t>Furuya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Beamline </a:t>
            </a:r>
            <a:r>
              <a:rPr lang="en-US" dirty="0"/>
              <a:t>absorber work at </a:t>
            </a:r>
            <a:r>
              <a:rPr lang="en-US" dirty="0" err="1"/>
              <a:t>Muon</a:t>
            </a:r>
            <a:r>
              <a:rPr lang="en-US" dirty="0"/>
              <a:t>, </a:t>
            </a:r>
            <a:r>
              <a:rPr lang="en-US" dirty="0" err="1"/>
              <a:t>Inc</a:t>
            </a:r>
            <a:r>
              <a:rPr lang="en-US" dirty="0"/>
              <a:t> (R. </a:t>
            </a:r>
            <a:r>
              <a:rPr lang="en-US" dirty="0" smtClean="0"/>
              <a:t>Johnson) </a:t>
            </a:r>
          </a:p>
          <a:p>
            <a:pPr lvl="1"/>
            <a:r>
              <a:rPr lang="en-US" dirty="0" smtClean="0"/>
              <a:t>Design </a:t>
            </a:r>
            <a:r>
              <a:rPr lang="en-US" dirty="0"/>
              <a:t>and Application of the High-Efficiency HOM Absorbers at PEP-II (A. </a:t>
            </a:r>
            <a:r>
              <a:rPr lang="en-US" dirty="0" err="1" smtClean="0"/>
              <a:t>Novokhatski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Projects: BNL ERL, Cornell ERL, KEK ERL, KEKB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Beamline HOM Dampers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consider Beamline HOM Dampers?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Beamline HOM Dampers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err="1" smtClean="0">
                <a:ea typeface="ＭＳ Ｐゴシック" pitchFamily="34" charset="-128"/>
              </a:rPr>
              <a:t>Beampipe</a:t>
            </a:r>
            <a:r>
              <a:rPr lang="en-US" sz="2800" dirty="0" smtClean="0">
                <a:ea typeface="ＭＳ Ｐゴシック" pitchFamily="34" charset="-128"/>
              </a:rPr>
              <a:t> is a natural high-pass filter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High power-handling capability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Very broadband</a:t>
            </a:r>
          </a:p>
          <a:p>
            <a:r>
              <a:rPr lang="en-US" sz="2800" dirty="0"/>
              <a:t>Radial symmetry helps avoid beam </a:t>
            </a:r>
            <a:r>
              <a:rPr lang="en-US" sz="2800" dirty="0" smtClean="0"/>
              <a:t>kicks</a:t>
            </a:r>
          </a:p>
          <a:p>
            <a:r>
              <a:rPr lang="en-US" sz="2800" dirty="0"/>
              <a:t>Radial symmetry ensures all HOM polarizations are </a:t>
            </a:r>
            <a:r>
              <a:rPr lang="en-US" sz="2800" dirty="0" smtClean="0"/>
              <a:t>damped</a:t>
            </a:r>
          </a:p>
          <a:p>
            <a:r>
              <a:rPr lang="en-US" sz="2800" dirty="0" smtClean="0">
                <a:ea typeface="ＭＳ Ｐゴシック" pitchFamily="34" charset="-128"/>
              </a:rPr>
              <a:t>Can incorporate bellow sections between cavities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Good experience with CESR, KEKB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Relative simple design</a:t>
            </a:r>
          </a:p>
          <a:p>
            <a:pPr eaLnBrk="1" hangingPunct="1"/>
            <a:endParaRPr lang="en-US" sz="2800" dirty="0" smtClean="0">
              <a:ea typeface="ＭＳ Ｐゴシック" pitchFamily="34" charset="-128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2070" y="4259412"/>
            <a:ext cx="2209097" cy="244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ront_and_Midplane_views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08"/>
          <a:stretch/>
        </p:blipFill>
        <p:spPr>
          <a:xfrm>
            <a:off x="491028" y="5257800"/>
            <a:ext cx="5757372" cy="11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 Damping </a:t>
            </a:r>
            <a:r>
              <a:rPr lang="en-US" dirty="0" smtClean="0"/>
              <a:t>Efficiency: A Comparison by F. </a:t>
            </a:r>
            <a:r>
              <a:rPr lang="en-US" dirty="0" err="1"/>
              <a:t>Marhauser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30949"/>
            <a:ext cx="2781300" cy="149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76200" y="3184706"/>
            <a:ext cx="4419600" cy="3188647"/>
            <a:chOff x="228600" y="3048000"/>
            <a:chExt cx="4953000" cy="3325353"/>
          </a:xfrm>
        </p:grpSpPr>
        <p:pic>
          <p:nvPicPr>
            <p:cNvPr id="14" name="Picture 13" descr="BLA_Cornell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3184706"/>
              <a:ext cx="4953000" cy="3188647"/>
            </a:xfrm>
            <a:prstGeom prst="rect">
              <a:avLst/>
            </a:prstGeom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685800" y="3048000"/>
              <a:ext cx="3276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/>
              <a:r>
                <a:rPr lang="en-US" sz="1600" dirty="0" smtClean="0">
                  <a:latin typeface="+mj-lt"/>
                </a:rPr>
                <a:t>ideal absorber</a:t>
              </a:r>
            </a:p>
          </p:txBody>
        </p:sp>
      </p:grpSp>
      <p:pic>
        <p:nvPicPr>
          <p:cNvPr id="16" name="Picture 15" descr="BLA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7259" y="3429000"/>
            <a:ext cx="4325853" cy="291802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430949"/>
            <a:ext cx="2057399" cy="154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229664" y="3004779"/>
            <a:ext cx="2923735" cy="43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600" dirty="0" err="1" smtClean="0">
                <a:latin typeface="+mj-lt"/>
              </a:rPr>
              <a:t>Ceralloy</a:t>
            </a:r>
            <a:r>
              <a:rPr lang="en-US" sz="1600" dirty="0" smtClean="0">
                <a:latin typeface="+mj-lt"/>
              </a:rPr>
              <a:t> CA137 absorber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29917" y="1430949"/>
            <a:ext cx="27146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/>
              <a:t>Beampipe</a:t>
            </a:r>
            <a:r>
              <a:rPr lang="en-US" sz="2000" dirty="0" smtClean="0"/>
              <a:t> absorber give very effective</a:t>
            </a:r>
            <a:r>
              <a:rPr lang="en-US" sz="2000" dirty="0"/>
              <a:t>, smooth and broadband </a:t>
            </a:r>
            <a:r>
              <a:rPr lang="en-US" sz="2000" dirty="0" smtClean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84271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24670" y="1295400"/>
            <a:ext cx="49530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October 11 – 13 (2.5 days)</a:t>
            </a:r>
          </a:p>
          <a:p>
            <a:r>
              <a:rPr lang="en-US" sz="2400" b="1" dirty="0" smtClean="0"/>
              <a:t>At Cornell University</a:t>
            </a:r>
          </a:p>
          <a:p>
            <a:r>
              <a:rPr lang="en-US" sz="2400" b="1" dirty="0" smtClean="0"/>
              <a:t>Topic: Methods </a:t>
            </a:r>
            <a:r>
              <a:rPr lang="en-US" sz="2400" b="1" dirty="0"/>
              <a:t>of damping Higher-Order-Modes in superconducting RF cavities</a:t>
            </a:r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Damping Workshop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3" y="1295400"/>
            <a:ext cx="3289882" cy="508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2" descr="\\psf\Host\Users\mul2a\Documents\mydocs\research\mypapers\TTC_meeting_Feb_2011\material\IMG_16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90900"/>
            <a:ext cx="4572000" cy="2781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38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BNL and Cornell Beamline Loads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9860" y="4572000"/>
            <a:ext cx="3955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Ferrite tiles surrounding a ceramic break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Ceramic break ferrite from beam vacuum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Good HOM damping verified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29848" y="4230231"/>
            <a:ext cx="42331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Based on simplified and improved version of ERL injector HOM load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Full-circumference </a:t>
            </a:r>
            <a:r>
              <a:rPr lang="en-US" sz="2000" dirty="0">
                <a:latin typeface="+mj-lt"/>
                <a:cs typeface="Arial" pitchFamily="34" charset="0"/>
              </a:rPr>
              <a:t>heat sink to allow &gt;500W dissipation @ </a:t>
            </a:r>
            <a:r>
              <a:rPr lang="en-US" sz="2000" dirty="0" smtClean="0">
                <a:latin typeface="+mj-lt"/>
                <a:cs typeface="Arial" pitchFamily="34" charset="0"/>
              </a:rPr>
              <a:t>80K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Includes bellow sections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New </a:t>
            </a:r>
            <a:r>
              <a:rPr lang="en-US" sz="2000" dirty="0">
                <a:latin typeface="+mj-lt"/>
                <a:cs typeface="Arial" pitchFamily="34" charset="0"/>
              </a:rPr>
              <a:t>beamline flanges, variations of </a:t>
            </a:r>
            <a:r>
              <a:rPr lang="en-US" sz="2000" dirty="0" smtClean="0">
                <a:latin typeface="+mj-lt"/>
                <a:cs typeface="Arial" pitchFamily="34" charset="0"/>
              </a:rPr>
              <a:t>the KEK </a:t>
            </a:r>
            <a:r>
              <a:rPr lang="en-US" sz="2000" dirty="0">
                <a:latin typeface="+mj-lt"/>
                <a:cs typeface="Arial" pitchFamily="34" charset="0"/>
              </a:rPr>
              <a:t>“Zero Impedance Flange” </a:t>
            </a:r>
            <a:r>
              <a:rPr lang="en-US" sz="2000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195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BNL Gun HOM Load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35795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Cornell HOM Load</a:t>
            </a:r>
            <a:endParaRPr lang="en-US" sz="2000" b="1" dirty="0"/>
          </a:p>
        </p:txBody>
      </p:sp>
      <p:pic>
        <p:nvPicPr>
          <p:cNvPr id="11" name="Picture 10" descr="Pictures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446" y="1660260"/>
            <a:ext cx="3591697" cy="269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VaultWorkspace\epc\Vault\Draft\ERL Linac\HOM Loads\110 mm\110mm HOM Load CD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84" y="2111368"/>
            <a:ext cx="1976156" cy="201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7355765" y="3377625"/>
            <a:ext cx="1331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RF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absorber at 80K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34"/>
          <p:cNvSpPr txBox="1">
            <a:spLocks noChangeArrowheads="1"/>
          </p:cNvSpPr>
          <p:nvPr/>
        </p:nvSpPr>
        <p:spPr bwMode="auto">
          <a:xfrm>
            <a:off x="7002993" y="3900898"/>
            <a:ext cx="1004546" cy="21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Bellows for flex</a:t>
            </a:r>
          </a:p>
        </p:txBody>
      </p:sp>
      <p:sp>
        <p:nvSpPr>
          <p:cNvPr id="16" name="Text Box 135"/>
          <p:cNvSpPr txBox="1">
            <a:spLocks noChangeArrowheads="1"/>
          </p:cNvSpPr>
          <p:nvPr/>
        </p:nvSpPr>
        <p:spPr bwMode="auto">
          <a:xfrm>
            <a:off x="5076242" y="1828800"/>
            <a:ext cx="1848529" cy="21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Mount to He Gas Return Pipe</a:t>
            </a:r>
          </a:p>
        </p:txBody>
      </p:sp>
      <p:sp>
        <p:nvSpPr>
          <p:cNvPr id="17" name="Text Box 136"/>
          <p:cNvSpPr txBox="1">
            <a:spLocks noChangeArrowheads="1"/>
          </p:cNvSpPr>
          <p:nvPr/>
        </p:nvSpPr>
        <p:spPr bwMode="auto">
          <a:xfrm>
            <a:off x="4419600" y="2310825"/>
            <a:ext cx="11362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5K intercepts</a:t>
            </a:r>
          </a:p>
        </p:txBody>
      </p:sp>
      <p:sp>
        <p:nvSpPr>
          <p:cNvPr id="18" name="Text Box 137"/>
          <p:cNvSpPr txBox="1">
            <a:spLocks noChangeArrowheads="1"/>
          </p:cNvSpPr>
          <p:nvPr/>
        </p:nvSpPr>
        <p:spPr bwMode="auto">
          <a:xfrm>
            <a:off x="7804699" y="2362200"/>
            <a:ext cx="805901" cy="21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80K cooling</a:t>
            </a:r>
          </a:p>
        </p:txBody>
      </p:sp>
      <p:sp>
        <p:nvSpPr>
          <p:cNvPr id="19" name="Line 138"/>
          <p:cNvSpPr>
            <a:spLocks noChangeShapeType="1"/>
          </p:cNvSpPr>
          <p:nvPr/>
        </p:nvSpPr>
        <p:spPr bwMode="auto">
          <a:xfrm flipH="1" flipV="1">
            <a:off x="6607762" y="3834688"/>
            <a:ext cx="395231" cy="968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39"/>
          <p:cNvSpPr>
            <a:spLocks noChangeShapeType="1"/>
          </p:cNvSpPr>
          <p:nvPr/>
        </p:nvSpPr>
        <p:spPr bwMode="auto">
          <a:xfrm flipV="1">
            <a:off x="7002993" y="3544104"/>
            <a:ext cx="98808" cy="387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40"/>
          <p:cNvSpPr>
            <a:spLocks noChangeShapeType="1"/>
          </p:cNvSpPr>
          <p:nvPr/>
        </p:nvSpPr>
        <p:spPr bwMode="auto">
          <a:xfrm flipH="1" flipV="1">
            <a:off x="6904186" y="3398812"/>
            <a:ext cx="445664" cy="1452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41"/>
          <p:cNvSpPr>
            <a:spLocks noChangeShapeType="1"/>
          </p:cNvSpPr>
          <p:nvPr/>
        </p:nvSpPr>
        <p:spPr bwMode="auto">
          <a:xfrm flipH="1">
            <a:off x="6805378" y="2527063"/>
            <a:ext cx="839866" cy="1937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2"/>
          <p:cNvSpPr>
            <a:spLocks noChangeShapeType="1"/>
          </p:cNvSpPr>
          <p:nvPr/>
        </p:nvSpPr>
        <p:spPr bwMode="auto">
          <a:xfrm>
            <a:off x="6311339" y="2091188"/>
            <a:ext cx="247019" cy="1452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43"/>
          <p:cNvSpPr>
            <a:spLocks noChangeShapeType="1"/>
          </p:cNvSpPr>
          <p:nvPr/>
        </p:nvSpPr>
        <p:spPr bwMode="auto">
          <a:xfrm flipV="1">
            <a:off x="5372665" y="2333341"/>
            <a:ext cx="1977185" cy="2421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44"/>
          <p:cNvSpPr>
            <a:spLocks noChangeShapeType="1"/>
          </p:cNvSpPr>
          <p:nvPr/>
        </p:nvSpPr>
        <p:spPr bwMode="auto">
          <a:xfrm>
            <a:off x="5372665" y="2575494"/>
            <a:ext cx="691654" cy="3390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smtClean="0">
                <a:solidFill>
                  <a:schemeClr val="bg1"/>
                </a:solidFill>
              </a:rPr>
              <a:t>Hammons, 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Chojnacki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4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KEK ERL and Resonant Beamline Loads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4391561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Conceptual design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Resonant grooves in absorbing material can be tuned to provided strongest damping of most dangerous modes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97195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KEK ERL HOM Load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35795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Resonant HOM Load (V. </a:t>
            </a:r>
            <a:r>
              <a:rPr lang="en-US" sz="2000" b="1" dirty="0" err="1" smtClean="0"/>
              <a:t>Shemelin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pic>
        <p:nvPicPr>
          <p:cNvPr id="10" name="Picture 6" descr="NEW RES Load 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20" y="1905000"/>
            <a:ext cx="3792279" cy="21272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800" y="5334000"/>
            <a:ext cx="4102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/>
              <a:t>HIP ferrite of new-type </a:t>
            </a:r>
            <a:r>
              <a:rPr lang="en-US" altLang="ja-JP" sz="2000" dirty="0" smtClean="0"/>
              <a:t>IB004 (cryogenic testing still to be done)</a:t>
            </a:r>
            <a:endParaRPr lang="en-US" altLang="ja-JP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/>
              <a:t>Comb-type RF </a:t>
            </a:r>
            <a:r>
              <a:rPr lang="en-US" altLang="ja-JP" sz="2000" dirty="0" smtClean="0"/>
              <a:t>bridge</a:t>
            </a:r>
            <a:endParaRPr lang="en-US" altLang="ja-JP" sz="2000" dirty="0"/>
          </a:p>
        </p:txBody>
      </p:sp>
      <p:pic>
        <p:nvPicPr>
          <p:cNvPr id="15" name="Picture 6" descr="DSC016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 b="12918"/>
          <a:stretch>
            <a:fillRect/>
          </a:stretch>
        </p:blipFill>
        <p:spPr bwMode="auto">
          <a:xfrm>
            <a:off x="899318" y="1719262"/>
            <a:ext cx="2925763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70718" y="4887265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/>
              <a:t>Bellows</a:t>
            </a: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V="1">
            <a:off x="2270918" y="4310062"/>
            <a:ext cx="381000" cy="61439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3109118" y="3471862"/>
            <a:ext cx="152400" cy="1447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511595" y="4888705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/>
              <a:t>4K Anchor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743200" y="4855035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/>
              <a:t>80K Anchor</a:t>
            </a:r>
          </a:p>
        </p:txBody>
      </p:sp>
      <p:pic>
        <p:nvPicPr>
          <p:cNvPr id="22" name="Picture 8" descr="HOMダンパー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6160" r="4936" b="4106"/>
          <a:stretch>
            <a:fillRect/>
          </a:stretch>
        </p:blipFill>
        <p:spPr bwMode="auto">
          <a:xfrm>
            <a:off x="194468" y="1676400"/>
            <a:ext cx="1504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DSC018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2" r="34602" b="64592"/>
          <a:stretch>
            <a:fillRect/>
          </a:stretch>
        </p:blipFill>
        <p:spPr bwMode="auto">
          <a:xfrm>
            <a:off x="0" y="3563069"/>
            <a:ext cx="1436907" cy="124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1127918" y="3090862"/>
            <a:ext cx="1066800" cy="179784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Sawamura</a:t>
            </a:r>
            <a:r>
              <a:rPr lang="en-US" sz="2400" dirty="0">
                <a:solidFill>
                  <a:schemeClr val="bg1"/>
                </a:solidFill>
              </a:rPr>
              <a:t>, V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Shemelin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FLASH/XFEL and </a:t>
            </a:r>
            <a:r>
              <a:rPr lang="en-US" dirty="0" err="1" smtClean="0"/>
              <a:t>Muon</a:t>
            </a:r>
            <a:r>
              <a:rPr lang="en-US" dirty="0" smtClean="0"/>
              <a:t> Inc. Beamline Loads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30940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Modified version of Cornell ERL injector HOM load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Solid rings inside, tiles outside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Studied hot compression ring assembly of inner absorber ring (no braze)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20995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FLASH/XFEL HOM Load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59595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Muon</a:t>
            </a:r>
            <a:r>
              <a:rPr lang="en-US" sz="2000" b="1" dirty="0" smtClean="0"/>
              <a:t> Inc. HOM Load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4343400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Absorbing ceramic ring (ceramic CA </a:t>
            </a:r>
            <a:r>
              <a:rPr lang="en-US" sz="2000" dirty="0" smtClean="0"/>
              <a:t>137)  </a:t>
            </a:r>
            <a:r>
              <a:rPr lang="en-US" sz="2000" dirty="0"/>
              <a:t>brazed to </a:t>
            </a:r>
            <a:r>
              <a:rPr lang="en-US" sz="2000" dirty="0" smtClean="0"/>
              <a:t>Cu </a:t>
            </a:r>
            <a:r>
              <a:rPr lang="en-US" sz="2000" dirty="0"/>
              <a:t>stub 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At “80”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L</a:t>
            </a:r>
            <a:r>
              <a:rPr lang="en-US" sz="2000" dirty="0" smtClean="0"/>
              <a:t>ow </a:t>
            </a:r>
            <a:r>
              <a:rPr lang="en-US" sz="2000" dirty="0"/>
              <a:t>cost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apacity </a:t>
            </a:r>
            <a:r>
              <a:rPr lang="en-US" sz="2000" dirty="0"/>
              <a:t>~ 100 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Tested with beam at FLASH</a:t>
            </a:r>
            <a:endParaRPr lang="en-US" sz="2000" dirty="0"/>
          </a:p>
        </p:txBody>
      </p:sp>
      <p:grpSp>
        <p:nvGrpSpPr>
          <p:cNvPr id="11" name="Group 24"/>
          <p:cNvGrpSpPr>
            <a:grpSpLocks/>
          </p:cNvGrpSpPr>
          <p:nvPr/>
        </p:nvGrpSpPr>
        <p:grpSpPr bwMode="auto">
          <a:xfrm>
            <a:off x="837600" y="1720779"/>
            <a:ext cx="2927377" cy="2640406"/>
            <a:chOff x="3840" y="1162"/>
            <a:chExt cx="1814" cy="1592"/>
          </a:xfrm>
        </p:grpSpPr>
        <p:pic>
          <p:nvPicPr>
            <p:cNvPr id="12" name="Picture 2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2" r="11185"/>
            <a:stretch>
              <a:fillRect/>
            </a:stretch>
          </p:blipFill>
          <p:spPr bwMode="auto">
            <a:xfrm>
              <a:off x="3840" y="1177"/>
              <a:ext cx="1814" cy="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Line 26"/>
            <p:cNvSpPr>
              <a:spLocks noChangeShapeType="1"/>
            </p:cNvSpPr>
            <p:nvPr/>
          </p:nvSpPr>
          <p:spPr bwMode="auto">
            <a:xfrm flipV="1">
              <a:off x="4222" y="1162"/>
              <a:ext cx="1" cy="44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442" y="1612139"/>
            <a:ext cx="3838353" cy="246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assemblyfix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2549" y="2916351"/>
            <a:ext cx="1584251" cy="118268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Sekutowicz</a:t>
            </a:r>
            <a:r>
              <a:rPr lang="en-US" sz="2400" dirty="0">
                <a:solidFill>
                  <a:schemeClr val="bg1"/>
                </a:solidFill>
              </a:rPr>
              <a:t>, R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>
                <a:solidFill>
                  <a:schemeClr val="bg1"/>
                </a:solidFill>
              </a:rPr>
              <a:t>Johnson</a:t>
            </a:r>
          </a:p>
        </p:txBody>
      </p:sp>
    </p:spTree>
    <p:extLst>
      <p:ext uri="{BB962C8B-B14F-4D97-AF65-F5344CB8AC3E}">
        <p14:creationId xmlns:p14="http://schemas.microsoft.com/office/powerpoint/2010/main" val="26241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KEKB and PEP II Beamline Loads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47244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HIP ferrite ring absorber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Water cooled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14 kW HOM power intercepted per cavity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45720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25 absorbers installed in ring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Absorb several kW each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Use </a:t>
            </a:r>
            <a:r>
              <a:rPr lang="en-US" sz="2000" dirty="0" err="1" smtClean="0"/>
              <a:t>Ceralloy</a:t>
            </a:r>
            <a:r>
              <a:rPr lang="en-US" sz="2000" dirty="0" smtClean="0"/>
              <a:t> 137 type ceramic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Coupling slots give strong damping of transverse fields, but not longitudinal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97195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KEKB HOM Load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35795" y="1249517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PEP II HOM Load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Furuya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A. </a:t>
            </a:r>
            <a:r>
              <a:rPr lang="en-US" sz="2400" dirty="0" err="1">
                <a:solidFill>
                  <a:schemeClr val="bg1"/>
                </a:solidFill>
              </a:rPr>
              <a:t>Novokhatski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495800" y="1692766"/>
            <a:ext cx="4427963" cy="2879234"/>
            <a:chOff x="4929395" y="1692766"/>
            <a:chExt cx="4134363" cy="2725275"/>
          </a:xfrm>
        </p:grpSpPr>
        <p:pic>
          <p:nvPicPr>
            <p:cNvPr id="11" name="Picture 5" descr="straight bel2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0091D4"/>
                </a:clrFrom>
                <a:clrTo>
                  <a:srgbClr val="0091D4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08640" y="1692766"/>
              <a:ext cx="2991679" cy="2725275"/>
            </a:xfrm>
            <a:prstGeom prst="rect">
              <a:avLst/>
            </a:prstGeom>
            <a:noFill/>
          </p:spPr>
        </p:pic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4929395" y="2197479"/>
              <a:ext cx="755024" cy="256723"/>
            </a:xfrm>
            <a:prstGeom prst="line">
              <a:avLst/>
            </a:prstGeom>
            <a:noFill/>
            <a:ln w="19050">
              <a:solidFill>
                <a:srgbClr val="2D733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7350360" y="1726822"/>
              <a:ext cx="1362752" cy="29714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40000"/>
                </a:spcBef>
                <a:buClr>
                  <a:srgbClr val="6E0043"/>
                </a:buClr>
                <a:buSzPct val="75000"/>
                <a:buFont typeface="Wingdings" pitchFamily="2" charset="2"/>
                <a:buNone/>
              </a:pPr>
              <a:r>
                <a:rPr lang="en-US" sz="1600" b="1" dirty="0">
                  <a:solidFill>
                    <a:srgbClr val="0A6415"/>
                  </a:solidFill>
                </a:rPr>
                <a:t>Absorbing Tile</a:t>
              </a: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6408998" y="1898843"/>
              <a:ext cx="980313" cy="880191"/>
            </a:xfrm>
            <a:prstGeom prst="line">
              <a:avLst/>
            </a:prstGeom>
            <a:noFill/>
            <a:ln w="19050">
              <a:solidFill>
                <a:srgbClr val="2D7330"/>
              </a:solidFill>
              <a:round/>
              <a:headEnd/>
              <a:tailEnd type="oval" w="med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7389311" y="2034189"/>
              <a:ext cx="1674447" cy="71664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40000"/>
                </a:spcBef>
                <a:buClr>
                  <a:srgbClr val="6E0043"/>
                </a:buClr>
                <a:buSzPct val="75000"/>
                <a:buFont typeface="Wingdings" pitchFamily="2" charset="2"/>
                <a:buNone/>
              </a:pPr>
              <a:r>
                <a:rPr lang="en-US" sz="1600" b="1" dirty="0">
                  <a:solidFill>
                    <a:srgbClr val="0A6415"/>
                  </a:solidFill>
                </a:rPr>
                <a:t>2.75” long by .24” wide HOM Trapping Slots</a:t>
              </a: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6529761" y="2244630"/>
              <a:ext cx="859550" cy="921233"/>
            </a:xfrm>
            <a:prstGeom prst="line">
              <a:avLst/>
            </a:prstGeom>
            <a:noFill/>
            <a:ln w="19050">
              <a:solidFill>
                <a:srgbClr val="2D733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70" y="1676400"/>
            <a:ext cx="3793830" cy="290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098318"/>
              </p:ext>
            </p:extLst>
          </p:nvPr>
        </p:nvGraphicFramePr>
        <p:xfrm>
          <a:off x="228600" y="1371600"/>
          <a:ext cx="8229601" cy="43640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400"/>
                <a:gridCol w="3100367"/>
                <a:gridCol w="2755285"/>
                <a:gridCol w="1078549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Parameter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Beam-tube absorber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Improvement needed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Goal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Frequency range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&gt; 40 GHz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Don’t worry about it (EPC)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Power</a:t>
                      </a:r>
                      <a:endParaRPr lang="en-US" sz="1400" b="1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200 W at 80 K  </a:t>
                      </a:r>
                      <a:r>
                        <a:rPr lang="en-US" sz="1400" u="none" strike="noStrike" dirty="0" smtClean="0">
                          <a:effectLst/>
                        </a:rPr>
                        <a:t>, &gt;5 kW at room temp</a:t>
                      </a:r>
                      <a:endParaRPr lang="en-US" sz="1400" b="0" i="0" u="none" strike="noStrike" dirty="0" smtClean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Q-factors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1e2 (mono) </a:t>
                      </a:r>
                      <a:r>
                        <a:rPr lang="it-IT" sz="1400" b="1" u="none" strike="noStrike" dirty="0">
                          <a:effectLst/>
                        </a:rPr>
                        <a:t>1e4</a:t>
                      </a:r>
                      <a:r>
                        <a:rPr lang="it-IT" sz="1400" u="none" strike="noStrike" dirty="0">
                          <a:effectLst/>
                        </a:rPr>
                        <a:t> (dipole), 100 for single cell 1e9 (quads)</a:t>
                      </a:r>
                      <a:endParaRPr lang="it-IT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Eacc (CW)</a:t>
                      </a:r>
                      <a:endParaRPr lang="en-US" sz="1400" b="1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No limit provided the absorber is far enough from the cavity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Filling Factor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Poor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Cleaning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Difficult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Simplified design (e.g. DESY design)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Easy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Mechanical </a:t>
                      </a:r>
                      <a:r>
                        <a:rPr lang="en-US" sz="1400" u="none" strike="noStrike" dirty="0">
                          <a:effectLst/>
                        </a:rPr>
                        <a:t>issue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Good thermal contact, Stresses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Thermal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High </a:t>
                      </a:r>
                      <a:r>
                        <a:rPr lang="en-US" sz="1400" u="none" strike="noStrike" dirty="0" smtClean="0">
                          <a:effectLst/>
                        </a:rPr>
                        <a:t>dynamic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cryogenic </a:t>
                      </a:r>
                      <a:r>
                        <a:rPr lang="en-US" sz="1400" u="none" strike="noStrike" dirty="0">
                          <a:effectLst/>
                        </a:rPr>
                        <a:t>load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Consider DESY design to extract HOMs to higher temp, check IR radiation load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Moderate cryogenic load.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Long term reliability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Good for RT, Bad for Cryotemps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New materials, Brazing, compression rings, Quality control … connect process parameters with performance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Cost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 to 45 kEUR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 kEUR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Coupler kicks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None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Other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Direct interaction with beam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check this for short bunches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&lt; 20%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Closeout Discussion:</a:t>
            </a:r>
            <a:br>
              <a:rPr lang="en-US" dirty="0"/>
            </a:br>
            <a:r>
              <a:rPr lang="en-US" dirty="0" smtClean="0"/>
              <a:t>Beamline HOM Dampers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Beamline HOM Dampers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4 Talks presented:</a:t>
            </a:r>
          </a:p>
          <a:p>
            <a:pPr lvl="1"/>
            <a:r>
              <a:rPr lang="en-US" dirty="0"/>
              <a:t>RF absorber studies at Cornell, part 1 (V. </a:t>
            </a:r>
            <a:r>
              <a:rPr lang="en-US" dirty="0" err="1" smtClean="0"/>
              <a:t>Shemelin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RF </a:t>
            </a:r>
            <a:r>
              <a:rPr lang="en-US" dirty="0"/>
              <a:t>absorber studies at Cornell, including DC conductivity, part 2 (E. </a:t>
            </a:r>
            <a:r>
              <a:rPr lang="en-US" dirty="0" err="1" smtClean="0"/>
              <a:t>Chojnacki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RF </a:t>
            </a:r>
            <a:r>
              <a:rPr lang="en-US" dirty="0"/>
              <a:t>absorber studies at KEK (M. </a:t>
            </a:r>
            <a:r>
              <a:rPr lang="en-US" dirty="0" err="1" smtClean="0"/>
              <a:t>Sawamura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Measurements </a:t>
            </a:r>
            <a:r>
              <a:rPr lang="en-US" dirty="0"/>
              <a:t>of absorber materials from room temperature to 2K (F. </a:t>
            </a:r>
            <a:r>
              <a:rPr lang="en-US" dirty="0" err="1" smtClean="0"/>
              <a:t>Marhauser</a:t>
            </a:r>
            <a:r>
              <a:rPr lang="en-US" dirty="0" smtClean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Absorbing Materials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RF Absorbing Materials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8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0" y="1354679"/>
            <a:ext cx="4038600" cy="4525963"/>
          </a:xfrm>
        </p:spPr>
        <p:txBody>
          <a:bodyPr/>
          <a:lstStyle/>
          <a:p>
            <a:r>
              <a:rPr lang="en-US" dirty="0" smtClean="0"/>
              <a:t>Very </a:t>
            </a:r>
            <a:r>
              <a:rPr lang="en-US" dirty="0" err="1" smtClean="0"/>
              <a:t>lossy</a:t>
            </a:r>
            <a:r>
              <a:rPr lang="en-US" dirty="0" smtClean="0"/>
              <a:t> at certain frequency bands</a:t>
            </a:r>
          </a:p>
          <a:p>
            <a:r>
              <a:rPr lang="en-US" dirty="0" smtClean="0"/>
              <a:t>Temperature dependent</a:t>
            </a:r>
          </a:p>
          <a:p>
            <a:r>
              <a:rPr lang="en-US" dirty="0" smtClean="0"/>
              <a:t>Not broadband</a:t>
            </a:r>
          </a:p>
          <a:p>
            <a:r>
              <a:rPr lang="en-US" dirty="0" smtClean="0"/>
              <a:t>Relative brittle</a:t>
            </a:r>
          </a:p>
          <a:p>
            <a:r>
              <a:rPr lang="en-US" dirty="0" smtClean="0"/>
              <a:t>Low CD conductivity (risk of charging up)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Absorbing Materials: Ferrites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6" name="Picture 2" descr="tgdelta_e&amp;m_B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4800" y="950527"/>
            <a:ext cx="3962399" cy="266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9" y="3505200"/>
            <a:ext cx="4172989" cy="304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V. </a:t>
            </a:r>
            <a:r>
              <a:rPr lang="en-US" sz="2400" dirty="0" err="1" smtClean="0">
                <a:solidFill>
                  <a:schemeClr val="bg1"/>
                </a:solidFill>
              </a:rPr>
              <a:t>Shemelin</a:t>
            </a:r>
            <a:r>
              <a:rPr lang="en-US" sz="2400" dirty="0">
                <a:solidFill>
                  <a:schemeClr val="bg1"/>
                </a:solidFill>
              </a:rPr>
              <a:t>, M. </a:t>
            </a:r>
            <a:r>
              <a:rPr lang="en-US" sz="2400" dirty="0" err="1">
                <a:solidFill>
                  <a:schemeClr val="bg1"/>
                </a:solidFill>
              </a:rPr>
              <a:t>Sawamura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RF Absorbing Materials: Graphite loaded </a:t>
            </a:r>
            <a:r>
              <a:rPr lang="en-US" dirty="0" err="1" smtClean="0"/>
              <a:t>SiC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6" name="Picture 8" descr="C:\Documents and Settings\epc\My Documents\SRF R&amp;D\HOM Loads\Coorstek Ceramic\JLAB Wedge Braze test_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205679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3775"/>
            <a:ext cx="2239963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24400" y="1409343"/>
            <a:ext cx="39467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Arial" pitchFamily="34" charset="0"/>
              </a:rPr>
              <a:t> Broadband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latin typeface="+mj-lt"/>
                <a:cs typeface="Arial" pitchFamily="34" charset="0"/>
              </a:rPr>
              <a:t>Temperature independent</a:t>
            </a:r>
          </a:p>
          <a:p>
            <a:pPr marL="169863" indent="-1698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Arial" pitchFamily="34" charset="0"/>
              </a:rPr>
              <a:t>Sufficient DC conductivity @ 300K and 80K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Arial" pitchFamily="34" charset="0"/>
              </a:rPr>
              <a:t> Not as </a:t>
            </a:r>
            <a:r>
              <a:rPr lang="en-US" sz="2400" dirty="0" err="1" smtClean="0">
                <a:latin typeface="+mj-lt"/>
                <a:cs typeface="Arial" pitchFamily="34" charset="0"/>
              </a:rPr>
              <a:t>lossy</a:t>
            </a:r>
            <a:r>
              <a:rPr lang="en-US" sz="2400" dirty="0" smtClean="0">
                <a:latin typeface="+mj-lt"/>
                <a:cs typeface="Arial" pitchFamily="34" charset="0"/>
              </a:rPr>
              <a:t> as ferrite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Chojnacki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>
                <a:solidFill>
                  <a:schemeClr val="bg1"/>
                </a:solidFill>
              </a:rPr>
              <a:t>M. </a:t>
            </a:r>
            <a:r>
              <a:rPr lang="en-US" sz="2400" dirty="0" err="1" smtClean="0">
                <a:solidFill>
                  <a:schemeClr val="bg1"/>
                </a:solidFill>
              </a:rPr>
              <a:t>Sawamura</a:t>
            </a:r>
            <a:r>
              <a:rPr lang="en-US" sz="2400" dirty="0" smtClean="0">
                <a:solidFill>
                  <a:schemeClr val="bg1"/>
                </a:solidFill>
              </a:rPr>
              <a:t>, 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11" descr="C:\Documents and Settings\epc\My Documents\SRF R&amp;D\HOM Loads\Coorstek Ceramic\Coorstek SC-35 DC Conductivity\dscn9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91000"/>
            <a:ext cx="2056795" cy="215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-35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3795" y="4224670"/>
            <a:ext cx="3966910" cy="18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05400" y="1294792"/>
            <a:ext cx="3607712" cy="4525963"/>
          </a:xfrm>
        </p:spPr>
        <p:txBody>
          <a:bodyPr>
            <a:normAutofit/>
          </a:bodyPr>
          <a:lstStyle/>
          <a:p>
            <a:pPr marL="287338" indent="-287338"/>
            <a:r>
              <a:rPr lang="en-US" sz="2800" dirty="0" smtClean="0"/>
              <a:t>Broadband</a:t>
            </a:r>
          </a:p>
          <a:p>
            <a:pPr marL="287338" indent="-287338"/>
            <a:r>
              <a:rPr lang="en-US" sz="2800" dirty="0" smtClean="0"/>
              <a:t>Temperature independent</a:t>
            </a:r>
          </a:p>
          <a:p>
            <a:pPr marL="287338" indent="-287338"/>
            <a:r>
              <a:rPr lang="en-US" sz="2800" dirty="0"/>
              <a:t>Sufficient DC conductivity @ 300K and </a:t>
            </a:r>
            <a:r>
              <a:rPr lang="en-US" sz="2800" dirty="0" smtClean="0"/>
              <a:t>80K</a:t>
            </a:r>
          </a:p>
          <a:p>
            <a:pPr marL="287338" indent="-287338"/>
            <a:r>
              <a:rPr lang="en-US" sz="2800" dirty="0" smtClean="0"/>
              <a:t>Not as </a:t>
            </a:r>
            <a:r>
              <a:rPr lang="en-US" sz="2800" dirty="0" err="1" smtClean="0"/>
              <a:t>lossy</a:t>
            </a:r>
            <a:r>
              <a:rPr lang="en-US" sz="2800" dirty="0" smtClean="0"/>
              <a:t> as ferrite</a:t>
            </a:r>
          </a:p>
          <a:p>
            <a:pPr marL="287338" indent="-287338"/>
            <a:r>
              <a:rPr lang="en-US" sz="2800" dirty="0" smtClean="0"/>
              <a:t>Poor reproducibility of properties</a:t>
            </a:r>
            <a:endParaRPr lang="en-US" sz="2800" dirty="0"/>
          </a:p>
          <a:p>
            <a:pPr marL="287338" indent="-287338"/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 Absorbing Materials: </a:t>
            </a:r>
            <a:r>
              <a:rPr lang="en-US" dirty="0" err="1" smtClean="0">
                <a:solidFill>
                  <a:srgbClr val="000000"/>
                </a:solidFill>
              </a:rPr>
              <a:t>Ceralloy</a:t>
            </a:r>
            <a:r>
              <a:rPr lang="en-US" dirty="0" smtClean="0">
                <a:solidFill>
                  <a:srgbClr val="000000"/>
                </a:solidFill>
              </a:rPr>
              <a:t> CA137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014" y="1223802"/>
            <a:ext cx="1444730" cy="233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533400" y="3557774"/>
            <a:ext cx="4047169" cy="2938032"/>
            <a:chOff x="4191000" y="2819400"/>
            <a:chExt cx="4047169" cy="2938032"/>
          </a:xfrm>
        </p:grpSpPr>
        <p:pic>
          <p:nvPicPr>
            <p:cNvPr id="8" name="Picture 7" descr="Ceradyn CA137-CA_smoothened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1000" y="2819400"/>
              <a:ext cx="4047169" cy="2938032"/>
            </a:xfrm>
            <a:prstGeom prst="rect">
              <a:avLst/>
            </a:prstGeom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87190" y="3677547"/>
              <a:ext cx="844447" cy="1364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34" descr="Ring1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r="5211"/>
          <a:stretch>
            <a:fillRect/>
          </a:stretch>
        </p:blipFill>
        <p:spPr bwMode="auto">
          <a:xfrm>
            <a:off x="2204100" y="1223802"/>
            <a:ext cx="2605069" cy="233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r>
              <a:rPr lang="en-US" sz="2400" dirty="0" smtClean="0">
                <a:solidFill>
                  <a:schemeClr val="bg1"/>
                </a:solidFill>
              </a:rPr>
              <a:t>, J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Sekutowicz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V. </a:t>
            </a:r>
            <a:r>
              <a:rPr lang="en-US" sz="2400" dirty="0" err="1" smtClean="0">
                <a:solidFill>
                  <a:schemeClr val="bg1"/>
                </a:solidFill>
              </a:rPr>
              <a:t>Shemelin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3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19400" y="1295400"/>
            <a:ext cx="5715000" cy="24462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Quite </a:t>
            </a:r>
            <a:r>
              <a:rPr lang="en-US" dirty="0" err="1" smtClean="0"/>
              <a:t>lossy</a:t>
            </a:r>
            <a:r>
              <a:rPr lang="en-US" dirty="0" smtClean="0"/>
              <a:t> and broadband</a:t>
            </a:r>
          </a:p>
          <a:p>
            <a:r>
              <a:rPr lang="en-US" dirty="0" smtClean="0"/>
              <a:t>Temperature independent</a:t>
            </a:r>
          </a:p>
          <a:p>
            <a:r>
              <a:rPr lang="en-US" dirty="0" smtClean="0"/>
              <a:t>Sufficient DC conductivity at 300K and 80K</a:t>
            </a:r>
          </a:p>
          <a:p>
            <a:r>
              <a:rPr lang="en-US" dirty="0" smtClean="0"/>
              <a:t>Currently only available in small samples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RF Absorbing Materials: Carbon-Nanotube loaded Alumina Ceramics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7" name="Picture 3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41624"/>
            <a:ext cx="3113088" cy="255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22002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9" descr="dscn78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4133" y="4160038"/>
            <a:ext cx="2733799" cy="163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Chojnacki</a:t>
            </a:r>
            <a:r>
              <a:rPr lang="en-US" sz="2400" dirty="0" smtClean="0">
                <a:solidFill>
                  <a:schemeClr val="bg1"/>
                </a:solidFill>
              </a:rPr>
              <a:t>, Cornell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47800"/>
            <a:ext cx="34417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~40 participants</a:t>
            </a:r>
          </a:p>
          <a:p>
            <a:r>
              <a:rPr lang="en-US" sz="2800" b="1" dirty="0" smtClean="0"/>
              <a:t>From 15 different labs/ universities from Asia, Europe and U.S.</a:t>
            </a:r>
          </a:p>
          <a:p>
            <a:r>
              <a:rPr lang="en-US" sz="2800" b="1" dirty="0" smtClean="0"/>
              <a:t>Nearly all experts on HOM damping</a:t>
            </a:r>
          </a:p>
          <a:p>
            <a:r>
              <a:rPr lang="en-US" sz="2800" b="1" dirty="0" smtClean="0"/>
              <a:t>35 presentations</a:t>
            </a:r>
          </a:p>
          <a:p>
            <a:r>
              <a:rPr lang="en-US" sz="2800" b="1" dirty="0">
                <a:hlinkClick r:id="rId2"/>
              </a:rPr>
              <a:t>http://</a:t>
            </a:r>
            <a:r>
              <a:rPr lang="en-US" sz="2800" b="1" dirty="0" smtClean="0">
                <a:hlinkClick r:id="rId2"/>
              </a:rPr>
              <a:t>www.lepp.cornell.edu/Events/HOM10/Agenda.html</a:t>
            </a:r>
            <a:r>
              <a:rPr lang="en-US" sz="2800" b="1" dirty="0" smtClean="0"/>
              <a:t>  </a:t>
            </a:r>
          </a:p>
          <a:p>
            <a:endParaRPr lang="en-US" sz="28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2051" name="Picture 3" descr="\\psf\Host\Users\mul2a\Documents\mydocs\research\mypapers\TTC_meeting_Feb_2011\material\IMG_1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65" y="1524000"/>
            <a:ext cx="5485581" cy="4114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800600" y="4465637"/>
            <a:ext cx="464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7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6 Talks presented:</a:t>
            </a:r>
          </a:p>
          <a:p>
            <a:pPr lvl="1"/>
            <a:r>
              <a:rPr lang="en-US" dirty="0"/>
              <a:t>ACE3P and HOM power flow in the Cornell ERL (</a:t>
            </a:r>
            <a:r>
              <a:rPr lang="en-US" dirty="0" err="1"/>
              <a:t>Liling</a:t>
            </a:r>
            <a:r>
              <a:rPr lang="en-US" dirty="0"/>
              <a:t> </a:t>
            </a:r>
            <a:r>
              <a:rPr lang="en-US" dirty="0" smtClean="0"/>
              <a:t>Xiao) </a:t>
            </a:r>
          </a:p>
          <a:p>
            <a:pPr lvl="1"/>
            <a:r>
              <a:rPr lang="en-US" dirty="0" smtClean="0"/>
              <a:t>HOM </a:t>
            </a:r>
            <a:r>
              <a:rPr lang="en-US" dirty="0"/>
              <a:t>simulations with ANSYS (S. </a:t>
            </a:r>
            <a:r>
              <a:rPr lang="en-US" dirty="0" smtClean="0"/>
              <a:t>Posen) </a:t>
            </a:r>
          </a:p>
          <a:p>
            <a:pPr lvl="1"/>
            <a:r>
              <a:rPr lang="en-US" dirty="0" smtClean="0"/>
              <a:t>Higher </a:t>
            </a:r>
            <a:r>
              <a:rPr lang="en-US" dirty="0"/>
              <a:t>Order Mode Heating Analysis for the ILC Superconducting </a:t>
            </a:r>
            <a:r>
              <a:rPr lang="en-US" dirty="0" err="1" smtClean="0"/>
              <a:t>Linacs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C.r</a:t>
            </a:r>
            <a:r>
              <a:rPr lang="en-US" dirty="0"/>
              <a:t> </a:t>
            </a:r>
            <a:r>
              <a:rPr lang="en-US" dirty="0" err="1" smtClean="0"/>
              <a:t>Nantista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/>
              <a:t>RF absorber studies using waveguides in </a:t>
            </a:r>
            <a:r>
              <a:rPr lang="en-US" dirty="0" smtClean="0"/>
              <a:t>transmission </a:t>
            </a:r>
            <a:r>
              <a:rPr lang="en-US" dirty="0"/>
              <a:t>(E. </a:t>
            </a:r>
            <a:r>
              <a:rPr lang="en-US" dirty="0" err="1" smtClean="0"/>
              <a:t>Chojnacki</a:t>
            </a:r>
            <a:r>
              <a:rPr lang="en-US" dirty="0" smtClean="0"/>
              <a:t>; </a:t>
            </a:r>
            <a:r>
              <a:rPr lang="en-US" dirty="0"/>
              <a:t>V. </a:t>
            </a:r>
            <a:r>
              <a:rPr lang="en-US" dirty="0" err="1" smtClean="0"/>
              <a:t>Shemelin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HOM-BPMs </a:t>
            </a:r>
            <a:r>
              <a:rPr lang="en-US" dirty="0"/>
              <a:t>at the 3.9 GHz Superconducting Cavities for FLASH and the European XFEL (R.M. </a:t>
            </a:r>
            <a:r>
              <a:rPr lang="en-US" dirty="0" smtClean="0"/>
              <a:t>Jones)</a:t>
            </a:r>
          </a:p>
          <a:p>
            <a:pPr lvl="1"/>
            <a:r>
              <a:rPr lang="en-US" dirty="0" smtClean="0"/>
              <a:t>Experiments </a:t>
            </a:r>
            <a:r>
              <a:rPr lang="en-US" dirty="0"/>
              <a:t>on HOM Spectrum Manipulation in a ILC 1.3 GHz Cavity (T. </a:t>
            </a:r>
            <a:r>
              <a:rPr lang="en-US" dirty="0" err="1" smtClean="0"/>
              <a:t>Khabiboulline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 Measurement Methods and Simulation Tools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HOM Measurement and Simulation Tools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14805" y="273050"/>
            <a:ext cx="8858250" cy="58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altLang="zh-CN" sz="3200" b="1" dirty="0">
                <a:latin typeface="+mj-lt"/>
                <a:ea typeface="宋体" charset="-122"/>
                <a:cs typeface="宋体" charset="-122"/>
              </a:rPr>
              <a:t>Accelerator Modeling with EM Code Suite ACE3P    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306388" y="965200"/>
            <a:ext cx="8777287" cy="55137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82880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333399"/>
                </a:solidFill>
              </a:rPr>
              <a:t>Meshing</a:t>
            </a:r>
            <a:r>
              <a:rPr lang="en-US" i="1" dirty="0">
                <a:solidFill>
                  <a:srgbClr val="333399"/>
                </a:solidFill>
              </a:rPr>
              <a:t> - </a:t>
            </a:r>
            <a:r>
              <a:rPr lang="en-US" b="1" i="1" dirty="0">
                <a:solidFill>
                  <a:srgbClr val="333399"/>
                </a:solidFill>
              </a:rPr>
              <a:t>CUBIT</a:t>
            </a:r>
            <a:r>
              <a:rPr lang="en-US" i="1" dirty="0">
                <a:solidFill>
                  <a:srgbClr val="333399"/>
                </a:solidFill>
              </a:rPr>
              <a:t> for building CAD models and generating finite-element meshes.  </a:t>
            </a:r>
            <a:r>
              <a:rPr lang="en-US" i="1" dirty="0">
                <a:hlinkClick r:id="rId3"/>
              </a:rPr>
              <a:t>http://cubit.sandia.gov</a:t>
            </a:r>
            <a:r>
              <a:rPr lang="en-US" i="1" dirty="0"/>
              <a:t>. </a:t>
            </a:r>
            <a:endParaRPr lang="en-US" dirty="0"/>
          </a:p>
          <a:p>
            <a:endParaRPr lang="en-US" b="1" i="1" dirty="0"/>
          </a:p>
          <a:p>
            <a:r>
              <a:rPr lang="en-US" b="1" i="1" dirty="0">
                <a:solidFill>
                  <a:srgbClr val="333399"/>
                </a:solidFill>
              </a:rPr>
              <a:t>Modeling and Simulation </a:t>
            </a:r>
            <a:r>
              <a:rPr lang="en-US" i="1" dirty="0"/>
              <a:t>– 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SLAC’s suite of 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conformal, higher-order, C++/MPI based parallel finite-element electromagnetic codes</a:t>
            </a:r>
            <a:endParaRPr lang="en-US" b="1" i="1" dirty="0">
              <a:solidFill>
                <a:srgbClr val="800000"/>
              </a:solidFill>
            </a:endParaRPr>
          </a:p>
          <a:p>
            <a:r>
              <a:rPr lang="en-US" sz="1600" i="1" u="sng" dirty="0">
                <a:solidFill>
                  <a:srgbClr val="009999"/>
                </a:solidFill>
              </a:rPr>
              <a:t>https://slacportal.slac.stanford.edu/sites/ard_public/bpd/acd/Pages/Default.aspx</a:t>
            </a:r>
          </a:p>
          <a:p>
            <a:endParaRPr lang="en-US" sz="1400" i="1" dirty="0"/>
          </a:p>
          <a:p>
            <a:endParaRPr lang="en-US" sz="1400" i="1" dirty="0"/>
          </a:p>
          <a:p>
            <a:endParaRPr lang="en-US" sz="1400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b="1" i="1" dirty="0">
              <a:solidFill>
                <a:srgbClr val="000066"/>
              </a:solidFill>
            </a:endParaRPr>
          </a:p>
          <a:p>
            <a:endParaRPr lang="en-US" b="1" i="1" dirty="0" smtClean="0">
              <a:solidFill>
                <a:srgbClr val="000066"/>
              </a:solidFill>
            </a:endParaRPr>
          </a:p>
          <a:p>
            <a:r>
              <a:rPr lang="en-US" b="1" i="1" dirty="0" err="1" smtClean="0">
                <a:solidFill>
                  <a:srgbClr val="000066"/>
                </a:solidFill>
              </a:rPr>
              <a:t>Postprocessing</a:t>
            </a:r>
            <a:r>
              <a:rPr lang="en-US" i="1" dirty="0" smtClean="0">
                <a:solidFill>
                  <a:srgbClr val="000066"/>
                </a:solidFill>
              </a:rPr>
              <a:t> </a:t>
            </a:r>
            <a:r>
              <a:rPr lang="en-US" i="1" dirty="0">
                <a:solidFill>
                  <a:srgbClr val="000066"/>
                </a:solidFill>
              </a:rPr>
              <a:t>- </a:t>
            </a:r>
            <a:r>
              <a:rPr lang="en-US" b="1" i="1" dirty="0" err="1">
                <a:solidFill>
                  <a:srgbClr val="000066"/>
                </a:solidFill>
              </a:rPr>
              <a:t>ParaView</a:t>
            </a:r>
            <a:r>
              <a:rPr lang="en-US" i="1" dirty="0">
                <a:solidFill>
                  <a:srgbClr val="000066"/>
                </a:solidFill>
              </a:rPr>
              <a:t> to visualize unstructured meshes &amp; particle/field data</a:t>
            </a:r>
            <a:r>
              <a:rPr lang="en-US" i="1" dirty="0"/>
              <a:t>. </a:t>
            </a:r>
            <a:r>
              <a:rPr lang="en-US" i="1" dirty="0">
                <a:hlinkClick r:id="rId4"/>
              </a:rPr>
              <a:t>http://www.paraview.org/</a:t>
            </a:r>
            <a:r>
              <a:rPr lang="en-US" i="1" dirty="0"/>
              <a:t>.</a:t>
            </a:r>
            <a:endParaRPr lang="en-US" dirty="0"/>
          </a:p>
          <a:p>
            <a:r>
              <a:rPr lang="en-US" sz="1600" i="1" dirty="0"/>
              <a:t> </a:t>
            </a:r>
            <a:endParaRPr lang="en-US" sz="1600" dirty="0"/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altLang="zh-CN" sz="2000" u="sng" dirty="0">
              <a:solidFill>
                <a:schemeClr val="accent2"/>
              </a:solidFill>
              <a:ea typeface="宋体" charset="-122"/>
              <a:cs typeface="宋体" charset="-122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54063" y="2800223"/>
            <a:ext cx="7691437" cy="2349874"/>
          </a:xfrm>
          <a:prstGeom prst="rect">
            <a:avLst/>
          </a:prstGeom>
          <a:solidFill>
            <a:srgbClr val="3366FF">
              <a:alpha val="10196"/>
            </a:srgbClr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lIns="182880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10000"/>
              </a:lnSpc>
              <a:spcBef>
                <a:spcPct val="50000"/>
              </a:spcBef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ACE3P </a:t>
            </a:r>
            <a:r>
              <a:rPr lang="en-US" altLang="zh-CN" b="1" dirty="0">
                <a:solidFill>
                  <a:srgbClr val="000066"/>
                </a:solidFill>
                <a:ea typeface="宋体" charset="-122"/>
                <a:cs typeface="宋体" charset="-122"/>
              </a:rPr>
              <a:t>(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A</a:t>
            </a:r>
            <a:r>
              <a:rPr lang="en-US" altLang="zh-CN" b="1" dirty="0">
                <a:solidFill>
                  <a:srgbClr val="000066"/>
                </a:solidFill>
                <a:ea typeface="宋体" charset="-122"/>
                <a:cs typeface="宋体" charset="-122"/>
              </a:rPr>
              <a:t>dvanced 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C</a:t>
            </a:r>
            <a:r>
              <a:rPr lang="en-US" altLang="zh-CN" b="1" dirty="0">
                <a:solidFill>
                  <a:srgbClr val="000066"/>
                </a:solidFill>
                <a:ea typeface="宋体" charset="-122"/>
                <a:cs typeface="宋体" charset="-122"/>
              </a:rPr>
              <a:t>omputational 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E</a:t>
            </a:r>
            <a:r>
              <a:rPr lang="en-US" altLang="zh-CN" b="1" dirty="0">
                <a:solidFill>
                  <a:srgbClr val="000066"/>
                </a:solidFill>
                <a:ea typeface="宋体" charset="-122"/>
                <a:cs typeface="宋体" charset="-122"/>
              </a:rPr>
              <a:t>lectromagnetics 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3P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)</a:t>
            </a:r>
          </a:p>
          <a:p>
            <a:pPr defTabSz="457200" eaLnBrk="0" hangingPunct="0">
              <a:lnSpc>
                <a:spcPct val="30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endParaRPr lang="en-US" altLang="zh-CN" b="1" dirty="0">
              <a:solidFill>
                <a:srgbClr val="006666"/>
              </a:solidFill>
              <a:ea typeface="宋体" charset="-122"/>
              <a:cs typeface="宋体" charset="-122"/>
            </a:endParaRPr>
          </a:p>
          <a:p>
            <a:pPr defTabSz="457200" eaLnBrk="0" hangingPunct="0">
              <a:lnSpc>
                <a:spcPct val="110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>
                <a:solidFill>
                  <a:srgbClr val="333399"/>
                </a:solidFill>
                <a:ea typeface="宋体" charset="-122"/>
                <a:cs typeface="宋体" charset="-122"/>
              </a:rPr>
              <a:t>Frequency Domain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: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Omega3P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	–  </a:t>
            </a:r>
            <a:r>
              <a:rPr lang="en-US" altLang="zh-CN" b="1" dirty="0" err="1">
                <a:solidFill>
                  <a:srgbClr val="333399"/>
                </a:solidFill>
                <a:ea typeface="宋体" charset="-122"/>
                <a:cs typeface="宋体" charset="-122"/>
              </a:rPr>
              <a:t>Eigensolver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(damping)</a:t>
            </a:r>
          </a:p>
          <a:p>
            <a:pPr defTabSz="457200" eaLnBrk="0" hangingPunct="0">
              <a:lnSpc>
                <a:spcPct val="110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                               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S3P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	–  S-Parameter</a:t>
            </a:r>
            <a:endParaRPr lang="en-US" altLang="zh-CN" b="1" i="1" dirty="0">
              <a:solidFill>
                <a:srgbClr val="333399"/>
              </a:solidFill>
              <a:ea typeface="宋体" charset="-122"/>
              <a:cs typeface="宋体" charset="-122"/>
            </a:endParaRPr>
          </a:p>
          <a:p>
            <a:pPr defTabSz="457200" eaLnBrk="0" hangingPunct="0">
              <a:lnSpc>
                <a:spcPct val="125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>
                <a:solidFill>
                  <a:srgbClr val="333399"/>
                </a:solidFill>
                <a:ea typeface="宋体" charset="-122"/>
                <a:cs typeface="宋体" charset="-122"/>
              </a:rPr>
              <a:t>Time Domain</a:t>
            </a:r>
            <a:r>
              <a:rPr lang="en-US" altLang="zh-CN" dirty="0">
                <a:solidFill>
                  <a:srgbClr val="333399"/>
                </a:solidFill>
                <a:ea typeface="宋体" charset="-122"/>
                <a:cs typeface="宋体" charset="-122"/>
              </a:rPr>
              <a:t>: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</a:t>
            </a:r>
            <a:r>
              <a:rPr lang="en-US" altLang="zh-CN" b="1" i="1" dirty="0">
                <a:solidFill>
                  <a:srgbClr val="333399"/>
                </a:solidFill>
                <a:ea typeface="宋体" charset="-122"/>
                <a:cs typeface="宋体" charset="-122"/>
              </a:rPr>
              <a:t>      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T3P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	–  </a:t>
            </a:r>
            <a:r>
              <a:rPr lang="en-US" altLang="zh-CN" b="1" dirty="0" err="1">
                <a:solidFill>
                  <a:srgbClr val="333399"/>
                </a:solidFill>
                <a:ea typeface="宋体" charset="-122"/>
                <a:cs typeface="宋体" charset="-122"/>
              </a:rPr>
              <a:t>Wakefields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and Transients</a:t>
            </a:r>
            <a:endParaRPr lang="en-US" altLang="zh-CN" i="1" dirty="0">
              <a:solidFill>
                <a:srgbClr val="333399"/>
              </a:solidFill>
              <a:ea typeface="宋体" charset="-122"/>
              <a:cs typeface="宋体" charset="-122"/>
            </a:endParaRPr>
          </a:p>
          <a:p>
            <a:pPr defTabSz="457200" eaLnBrk="0" hangingPunct="0">
              <a:lnSpc>
                <a:spcPct val="110000"/>
              </a:lnSpc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>
                <a:solidFill>
                  <a:srgbClr val="333399"/>
                </a:solidFill>
                <a:ea typeface="宋体" charset="-122"/>
                <a:cs typeface="宋体" charset="-122"/>
              </a:rPr>
              <a:t>Particle Tracking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:   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Track3P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	–  </a:t>
            </a:r>
            <a:r>
              <a:rPr lang="en-US" altLang="zh-CN" b="1" dirty="0" err="1">
                <a:solidFill>
                  <a:srgbClr val="333399"/>
                </a:solidFill>
                <a:ea typeface="宋体" charset="-122"/>
                <a:cs typeface="宋体" charset="-122"/>
              </a:rPr>
              <a:t>Multipacting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and Dark Current</a:t>
            </a:r>
          </a:p>
          <a:p>
            <a:pPr defTabSz="457200" eaLnBrk="0" hangingPunct="0">
              <a:lnSpc>
                <a:spcPct val="110000"/>
              </a:lnSpc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>
                <a:solidFill>
                  <a:srgbClr val="333399"/>
                </a:solidFill>
                <a:ea typeface="宋体" charset="-122"/>
                <a:cs typeface="宋体" charset="-122"/>
              </a:rPr>
              <a:t>EM Particle-in-cell</a:t>
            </a:r>
            <a:r>
              <a:rPr lang="en-US" altLang="zh-CN" i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:</a:t>
            </a:r>
            <a:r>
              <a:rPr lang="en-US" altLang="zh-CN" i="1" dirty="0">
                <a:solidFill>
                  <a:srgbClr val="FF0000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Pic3P</a:t>
            </a:r>
            <a:r>
              <a:rPr lang="en-US" altLang="zh-CN" b="1" dirty="0">
                <a:solidFill>
                  <a:schemeClr val="accent2"/>
                </a:solidFill>
                <a:ea typeface="宋体" charset="-122"/>
                <a:cs typeface="宋体" charset="-122"/>
              </a:rPr>
              <a:t>	–  RF gun (self-consistent</a:t>
            </a:r>
            <a:r>
              <a:rPr lang="en-US" altLang="zh-CN" b="1" dirty="0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)</a:t>
            </a:r>
          </a:p>
          <a:p>
            <a:pPr defTabSz="457200" eaLnBrk="0" hangingPunct="0">
              <a:lnSpc>
                <a:spcPct val="110000"/>
              </a:lnSpc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 err="1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Multiphysics</a:t>
            </a:r>
            <a:r>
              <a:rPr lang="en-US" altLang="zh-CN" i="1" dirty="0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:                  </a:t>
            </a:r>
            <a:r>
              <a:rPr lang="en-US" altLang="zh-CN" b="1" dirty="0" smtClean="0">
                <a:solidFill>
                  <a:srgbClr val="990033"/>
                </a:solidFill>
                <a:ea typeface="宋体" charset="-122"/>
                <a:cs typeface="宋体" charset="-122"/>
              </a:rPr>
              <a:t>TEM3P         </a:t>
            </a:r>
            <a:r>
              <a:rPr lang="en-US" altLang="zh-CN" b="1" dirty="0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–</a:t>
            </a:r>
            <a:r>
              <a:rPr lang="en-US" altLang="zh-CN" b="1" dirty="0" smtClean="0">
                <a:solidFill>
                  <a:srgbClr val="000066"/>
                </a:solidFill>
                <a:ea typeface="宋体" charset="-122"/>
                <a:cs typeface="宋体" charset="-122"/>
              </a:rPr>
              <a:t> 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Thermal, RF and Structural </a:t>
            </a:r>
            <a:endParaRPr lang="en-US" altLang="zh-CN" i="1" dirty="0" smtClean="0">
              <a:solidFill>
                <a:srgbClr val="333399"/>
              </a:solidFill>
              <a:ea typeface="宋体" charset="-122"/>
              <a:cs typeface="宋体" charset="-122"/>
            </a:endParaRPr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742950" y="5920105"/>
            <a:ext cx="7693025" cy="4397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82880">
            <a:spAutoFit/>
          </a:bodyPr>
          <a:lstStyle/>
          <a:p>
            <a:pPr algn="ctr" defTabSz="457200">
              <a:lnSpc>
                <a:spcPct val="110000"/>
              </a:lnSpc>
              <a:tabLst>
                <a:tab pos="571500" algn="l"/>
                <a:tab pos="2057400" algn="l"/>
                <a:tab pos="3771900" algn="l"/>
              </a:tabLst>
              <a:defRPr/>
            </a:pPr>
            <a:r>
              <a:rPr lang="en-US" altLang="zh-CN" sz="2200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Goal is the </a:t>
            </a:r>
            <a:r>
              <a:rPr lang="en-US" altLang="zh-CN" sz="2200" dirty="0">
                <a:solidFill>
                  <a:srgbClr val="800000"/>
                </a:solidFill>
                <a:latin typeface="+mj-lt"/>
                <a:ea typeface="宋体" pitchFamily="2" charset="-122"/>
              </a:rPr>
              <a:t>Virtual Prototyping of accelerator structures</a:t>
            </a:r>
            <a:r>
              <a:rPr lang="en-US" altLang="zh-CN" sz="2200" dirty="0">
                <a:solidFill>
                  <a:schemeClr val="accent2"/>
                </a:solidFill>
                <a:latin typeface="+mj-lt"/>
                <a:ea typeface="宋体" pitchFamily="2" charset="-122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Liling</a:t>
            </a:r>
            <a:r>
              <a:rPr lang="en-US" sz="2400" dirty="0">
                <a:solidFill>
                  <a:schemeClr val="bg1"/>
                </a:solidFill>
              </a:rPr>
              <a:t> Xiao</a:t>
            </a:r>
          </a:p>
        </p:txBody>
      </p:sp>
    </p:spTree>
    <p:extLst>
      <p:ext uri="{BB962C8B-B14F-4D97-AF65-F5344CB8AC3E}">
        <p14:creationId xmlns:p14="http://schemas.microsoft.com/office/powerpoint/2010/main" val="8287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ryomodule_1024x640.mov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6277" y="1054104"/>
            <a:ext cx="8202479" cy="5126549"/>
          </a:xfrm>
          <a:prstGeom prst="rect">
            <a:avLst/>
          </a:prstGeom>
        </p:spPr>
      </p:pic>
      <p:sp>
        <p:nvSpPr>
          <p:cNvPr id="40965" name="Text Box 2"/>
          <p:cNvSpPr txBox="1">
            <a:spLocks noChangeArrowheads="1"/>
          </p:cNvSpPr>
          <p:nvPr/>
        </p:nvSpPr>
        <p:spPr bwMode="auto">
          <a:xfrm>
            <a:off x="347663" y="293688"/>
            <a:ext cx="8477250" cy="58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zh-CN" sz="3200" b="1" dirty="0">
                <a:latin typeface="+mj-lt"/>
                <a:ea typeface="宋体" charset="-122"/>
                <a:cs typeface="宋体" charset="-122"/>
              </a:rPr>
              <a:t>T3P – Beam Transit in ILC Cryomodule  </a:t>
            </a:r>
          </a:p>
        </p:txBody>
      </p:sp>
      <p:sp>
        <p:nvSpPr>
          <p:cNvPr id="25606" name="TextBox 11"/>
          <p:cNvSpPr txBox="1">
            <a:spLocks noChangeArrowheads="1"/>
          </p:cNvSpPr>
          <p:nvPr/>
        </p:nvSpPr>
        <p:spPr bwMode="auto">
          <a:xfrm>
            <a:off x="2990673" y="6182143"/>
            <a:ext cx="2860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Visualization by Greg </a:t>
            </a:r>
            <a:r>
              <a:rPr lang="en-US" sz="1400" dirty="0" err="1"/>
              <a:t>Schussman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Liling</a:t>
            </a:r>
            <a:r>
              <a:rPr lang="en-US" sz="2400" dirty="0">
                <a:solidFill>
                  <a:schemeClr val="bg1"/>
                </a:solidFill>
              </a:rPr>
              <a:t> Xiao</a:t>
            </a:r>
          </a:p>
        </p:txBody>
      </p:sp>
    </p:spTree>
    <p:extLst>
      <p:ext uri="{BB962C8B-B14F-4D97-AF65-F5344CB8AC3E}">
        <p14:creationId xmlns:p14="http://schemas.microsoft.com/office/powerpoint/2010/main" val="2681817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435012"/>
              </p:ext>
            </p:extLst>
          </p:nvPr>
        </p:nvGraphicFramePr>
        <p:xfrm>
          <a:off x="228601" y="1219200"/>
          <a:ext cx="83058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8144"/>
                <a:gridCol w="1230489"/>
                <a:gridCol w="1079354"/>
                <a:gridCol w="12278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Capability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ANSYS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MWS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ACE3P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Eigenmode</a:t>
                      </a:r>
                      <a:r>
                        <a:rPr lang="en-US" sz="2400" baseline="0" dirty="0" smtClean="0"/>
                        <a:t> Solver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Time Domain (</a:t>
                      </a:r>
                      <a:r>
                        <a:rPr lang="en-US" sz="2400" dirty="0" err="1" smtClean="0"/>
                        <a:t>wakefields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S-Parameters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Multipacting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Coupled</a:t>
                      </a:r>
                      <a:r>
                        <a:rPr lang="en-US" sz="2400" baseline="0" dirty="0" smtClean="0"/>
                        <a:t> EM-Thermal-Structural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Not Yet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Complex µ </a:t>
                      </a:r>
                      <a:r>
                        <a:rPr lang="en-US" sz="2400" baseline="0" dirty="0" smtClean="0"/>
                        <a:t>and </a:t>
                      </a:r>
                      <a:r>
                        <a:rPr lang="el-GR" sz="2400" baseline="0" dirty="0" smtClean="0"/>
                        <a:t>ε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Parallel Computing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5-Point Star 22"/>
          <p:cNvSpPr/>
          <p:nvPr/>
        </p:nvSpPr>
        <p:spPr>
          <a:xfrm>
            <a:off x="5334000" y="2601686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Capability Comparison</a:t>
            </a:r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5334000" y="16764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5410200" y="35052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6553200" y="25908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6553200" y="1665514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6553200" y="21336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5410200" y="3940628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6553200" y="393469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7772400" y="39624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7772400" y="25908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7772400" y="1665514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7772400" y="21336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7772400" y="30480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410200" y="4474028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7772400" y="44958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553200" y="446809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" y="490734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ANSYS: Excellent for thermal, structural analyses!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Not capable of introducing particles.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Not intended for accelerator applications!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6553200" y="35052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Sam Posen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ANSYS Example: Mechanical Design of ERL 7-Cell Cavity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0710" y="3505200"/>
            <a:ext cx="552609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30450" t="20276" r="5882" b="48387"/>
          <a:stretch>
            <a:fillRect/>
          </a:stretch>
        </p:blipFill>
        <p:spPr bwMode="auto">
          <a:xfrm>
            <a:off x="152400" y="1447800"/>
            <a:ext cx="4953000" cy="183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05400" y="1295400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Optimize position of stiffening rings to minimize frequency sensitivity to </a:t>
            </a:r>
            <a:r>
              <a:rPr lang="en-US" sz="2800" dirty="0" err="1" smtClean="0"/>
              <a:t>LHe</a:t>
            </a:r>
            <a:r>
              <a:rPr lang="en-US" sz="2800" dirty="0" smtClean="0"/>
              <a:t> pressure changes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3542169"/>
            <a:ext cx="312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Calculate Lorentz-force detuning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Thermal design of end-groups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Mechanical resonances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Sam Posen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HOM Experiments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1"/>
          <a:stretch/>
        </p:blipFill>
        <p:spPr bwMode="auto">
          <a:xfrm>
            <a:off x="578135" y="1447800"/>
            <a:ext cx="2686061" cy="188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UT_ISO_200604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3388336" cy="245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512" y="3505199"/>
            <a:ext cx="3395424" cy="27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1514" y="990600"/>
            <a:ext cx="4524508" cy="3139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u="sng" dirty="0" smtClean="0"/>
              <a:t>Roger  Jones: 3</a:t>
            </a:r>
            <a:r>
              <a:rPr lang="en-US" u="sng" baseline="30000" dirty="0" smtClean="0"/>
              <a:t>rd</a:t>
            </a:r>
            <a:r>
              <a:rPr lang="en-US" u="sng" dirty="0" smtClean="0"/>
              <a:t> harmonic cavity HOM studies</a:t>
            </a:r>
            <a:endParaRPr lang="en-US" u="sng" dirty="0"/>
          </a:p>
        </p:txBody>
      </p:sp>
      <p:sp>
        <p:nvSpPr>
          <p:cNvPr id="10" name="Rectangle 9"/>
          <p:cNvSpPr/>
          <p:nvPr/>
        </p:nvSpPr>
        <p:spPr>
          <a:xfrm>
            <a:off x="588768" y="990600"/>
            <a:ext cx="2686061" cy="5964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u="sng" dirty="0" smtClean="0"/>
              <a:t>V. </a:t>
            </a:r>
            <a:r>
              <a:rPr lang="en-US" u="sng" dirty="0" err="1" smtClean="0"/>
              <a:t>Shemelin</a:t>
            </a:r>
            <a:r>
              <a:rPr lang="en-US" u="sng" dirty="0" smtClean="0"/>
              <a:t>: RF absorber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u="sng" dirty="0" smtClean="0"/>
              <a:t>studies with waveguides</a:t>
            </a:r>
            <a:endParaRPr lang="en-US" u="sng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2" y="3453423"/>
            <a:ext cx="4211741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578134" y="5334000"/>
            <a:ext cx="2686061" cy="7571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u="sng" dirty="0"/>
              <a:t>T. </a:t>
            </a:r>
            <a:r>
              <a:rPr lang="en-US" u="sng" dirty="0" err="1" smtClean="0"/>
              <a:t>Khabiboulline</a:t>
            </a:r>
            <a:r>
              <a:rPr lang="en-US" u="sng" dirty="0" smtClean="0"/>
              <a:t>: HOM spectra manipulation by tuning</a:t>
            </a:r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HOM Measurement and Simulation Tools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New SRF accelerators put high demands on the HOM damping schemes (high power, broadband…)</a:t>
            </a:r>
          </a:p>
          <a:p>
            <a:r>
              <a:rPr lang="en-US" dirty="0" smtClean="0"/>
              <a:t>Lots of activity worldwide </a:t>
            </a:r>
          </a:p>
          <a:p>
            <a:pPr lvl="1"/>
            <a:r>
              <a:rPr lang="en-US" dirty="0" smtClean="0"/>
              <a:t>Antenna HOM couplers</a:t>
            </a:r>
          </a:p>
          <a:p>
            <a:pPr lvl="1"/>
            <a:r>
              <a:rPr lang="en-US" dirty="0" smtClean="0"/>
              <a:t>Waveguide HOM couplers</a:t>
            </a:r>
          </a:p>
          <a:p>
            <a:pPr lvl="1"/>
            <a:r>
              <a:rPr lang="en-US" dirty="0" smtClean="0"/>
              <a:t>Beamline loads</a:t>
            </a:r>
          </a:p>
          <a:p>
            <a:r>
              <a:rPr lang="en-US" dirty="0" smtClean="0"/>
              <a:t>Several good RF absorbers are available for operation at room temperature as well as at cryogenic temperatures</a:t>
            </a:r>
          </a:p>
          <a:p>
            <a:r>
              <a:rPr lang="en-US" dirty="0" smtClean="0"/>
              <a:t>This summary is by no means complete (my apologies if I did not include your favorite slide from your talk…)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the Summary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 smtClean="0"/>
              <a:t>End</a:t>
            </a:r>
          </a:p>
          <a:p>
            <a:pPr marL="0" indent="0" algn="ctr">
              <a:buNone/>
            </a:pPr>
            <a:r>
              <a:rPr lang="en-US" sz="6600" dirty="0" smtClean="0">
                <a:latin typeface="Blackadder ITC" pitchFamily="82" charset="0"/>
              </a:rPr>
              <a:t>Thanks for you attention!</a:t>
            </a:r>
            <a:endParaRPr lang="en-US" sz="6600" dirty="0">
              <a:latin typeface="Blackadder ITC" pitchFamily="8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r>
              <a:rPr lang="en-US" dirty="0"/>
              <a:t>Matthias </a:t>
            </a:r>
            <a:r>
              <a:rPr lang="en-US" dirty="0" err="1"/>
              <a:t>Liepe</a:t>
            </a:r>
            <a:r>
              <a:rPr lang="en-US" dirty="0"/>
              <a:t>, </a:t>
            </a:r>
            <a:r>
              <a:rPr lang="en-US" dirty="0" smtClean="0"/>
              <a:t>TTC Meeting, February </a:t>
            </a:r>
            <a:r>
              <a:rPr lang="en-US" dirty="0"/>
              <a:t>28-March 3 </a:t>
            </a:r>
            <a:r>
              <a:rPr lang="en-US" dirty="0" smtClean="0"/>
              <a:t>2011, Milano</a:t>
            </a:r>
            <a:r>
              <a:rPr lang="en-US" dirty="0"/>
              <a:t>, Italy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end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0" y="1371600"/>
            <a:ext cx="5340047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The success of SRF is pushing the beam parameter envelope constantly</a:t>
            </a:r>
          </a:p>
          <a:p>
            <a:pPr lvl="1"/>
            <a:r>
              <a:rPr lang="en-US" dirty="0" smtClean="0"/>
              <a:t>Higher currents</a:t>
            </a:r>
          </a:p>
          <a:p>
            <a:pPr lvl="2"/>
            <a:r>
              <a:rPr lang="en-US" dirty="0" smtClean="0"/>
              <a:t>&gt;1 A in rings</a:t>
            </a:r>
          </a:p>
          <a:p>
            <a:pPr lvl="2"/>
            <a:r>
              <a:rPr lang="en-US" dirty="0" smtClean="0"/>
              <a:t>&gt; 100 mA in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1"/>
            <a:r>
              <a:rPr lang="en-US" dirty="0" smtClean="0"/>
              <a:t>Higher bunch charges</a:t>
            </a:r>
          </a:p>
          <a:p>
            <a:pPr lvl="2"/>
            <a:r>
              <a:rPr lang="en-US" dirty="0" smtClean="0"/>
              <a:t>Up to 10’s of </a:t>
            </a:r>
            <a:r>
              <a:rPr lang="en-US" dirty="0" err="1" smtClean="0"/>
              <a:t>nC</a:t>
            </a:r>
            <a:endParaRPr lang="en-US" dirty="0" smtClean="0"/>
          </a:p>
          <a:p>
            <a:pPr lvl="1"/>
            <a:r>
              <a:rPr lang="en-US" dirty="0" smtClean="0"/>
              <a:t>Shorter bunches</a:t>
            </a:r>
          </a:p>
          <a:p>
            <a:pPr lvl="2"/>
            <a:r>
              <a:rPr lang="en-US" dirty="0" smtClean="0"/>
              <a:t>Down to 25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m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Workshop, why now?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289882" cy="508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5257800" cy="49911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CEBAF Upgrade @TJNAF</a:t>
            </a:r>
          </a:p>
          <a:p>
            <a:r>
              <a:rPr lang="en-US" b="1" dirty="0" smtClean="0"/>
              <a:t>Project X @ FNAL</a:t>
            </a:r>
          </a:p>
          <a:p>
            <a:r>
              <a:rPr lang="en-US" b="1" dirty="0" smtClean="0"/>
              <a:t>XFEL @ DESY</a:t>
            </a:r>
          </a:p>
          <a:p>
            <a:r>
              <a:rPr lang="en-US" b="1" dirty="0" smtClean="0"/>
              <a:t>SPL @ CERN</a:t>
            </a:r>
          </a:p>
          <a:p>
            <a:r>
              <a:rPr lang="en-US" b="1" dirty="0" smtClean="0"/>
              <a:t>APS Upgrade SPX @ ANL</a:t>
            </a:r>
          </a:p>
          <a:p>
            <a:r>
              <a:rPr lang="en-US" b="1" dirty="0" err="1" smtClean="0"/>
              <a:t>BERLinPro</a:t>
            </a:r>
            <a:r>
              <a:rPr lang="en-US" b="1" dirty="0" smtClean="0"/>
              <a:t> @ HZB</a:t>
            </a:r>
          </a:p>
          <a:p>
            <a:r>
              <a:rPr lang="en-US" b="1" dirty="0" smtClean="0"/>
              <a:t>KEK-</a:t>
            </a:r>
            <a:r>
              <a:rPr lang="en-US" b="1" dirty="0" err="1" smtClean="0"/>
              <a:t>cERL</a:t>
            </a:r>
            <a:r>
              <a:rPr lang="en-US" b="1" dirty="0" smtClean="0"/>
              <a:t> @ KEK</a:t>
            </a:r>
          </a:p>
          <a:p>
            <a:r>
              <a:rPr lang="en-US" b="1" dirty="0" smtClean="0"/>
              <a:t>Cornell ERL @ Cornell</a:t>
            </a:r>
          </a:p>
          <a:p>
            <a:r>
              <a:rPr lang="en-US" b="1" dirty="0" err="1" smtClean="0"/>
              <a:t>eRHIC</a:t>
            </a:r>
            <a:r>
              <a:rPr lang="en-US" b="1" dirty="0" smtClean="0"/>
              <a:t> @ BNL</a:t>
            </a:r>
          </a:p>
          <a:p>
            <a:r>
              <a:rPr lang="en-US" b="1" dirty="0" smtClean="0"/>
              <a:t>KEKB @ KEK</a:t>
            </a:r>
          </a:p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projects -&gt; different beam parameter -&gt; different HOM damping schemes</a:t>
            </a:r>
          </a:p>
          <a:p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 Damping for (Future) SRF Projects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3074" name="Picture 2" descr="\\psf\Host\Users\mul2a\Desktop\tunnelCM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82" y="1219199"/>
            <a:ext cx="1800818" cy="117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psf\Host\Users\mul2a\Desktop\image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4" y="1249840"/>
            <a:ext cx="1891305" cy="103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psf\Host\Users\mul2a\Desktop\Unknown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91" y="2623115"/>
            <a:ext cx="1447800" cy="108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psf\Host\Users\mul2a\Desktop\berlinpro_layout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05" y="2389230"/>
            <a:ext cx="2650567" cy="7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13" y="3111547"/>
            <a:ext cx="23336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\\psf\Host\Users\mul2a\Desktop\er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583" y="3833812"/>
            <a:ext cx="2690813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\psf\Host\Users\mul2a\Desktop\eRHIC-620px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83" y="5340645"/>
            <a:ext cx="1922234" cy="11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\\psf\Host\Users\mul2a\Desktop\kekb_animation_j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43400"/>
            <a:ext cx="1686116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Current and HOM Damping Requirements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820632"/>
              </p:ext>
            </p:extLst>
          </p:nvPr>
        </p:nvGraphicFramePr>
        <p:xfrm>
          <a:off x="152400" y="1600200"/>
          <a:ext cx="5029201" cy="3811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/>
                <a:gridCol w="700108"/>
                <a:gridCol w="1026367"/>
                <a:gridCol w="1016104"/>
                <a:gridCol w="1067422"/>
              </a:tblGrid>
              <a:tr h="800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Beam current [mA]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Average HOM power per cavity [W]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Required monopole Q &lt;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Required dipole Q &lt;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CEBAF </a:t>
                      </a:r>
                      <a:r>
                        <a:rPr lang="en-US" sz="1600" b="1" u="none" strike="noStrike" dirty="0" smtClean="0">
                          <a:effectLst/>
                        </a:rPr>
                        <a:t>12GeV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1.40E+09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1.50E+09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Project X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2.00E+07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XFEL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SPL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APS SPX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5.00E+02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2.00E+02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BERLinPro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KEK-CERL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Cornell ERL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5.00E+03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eRHIC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7,500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4.00E+04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KEKB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1,400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15,000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1.00E+02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1.00E+02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86400" y="1371600"/>
            <a:ext cx="3124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High beam current requires high power handling capabilities of HOM damping scheme</a:t>
            </a:r>
          </a:p>
          <a:p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Risk of resonant mode excitation and beam stability require strong HOM damping by HOM damping scheme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867400" y="3291840"/>
                <a:ext cx="2362200" cy="56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𝑎𝑣𝑔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||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𝑄𝐼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291840"/>
                <a:ext cx="2362200" cy="56188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/>
          <p:cNvSpPr/>
          <p:nvPr/>
        </p:nvSpPr>
        <p:spPr>
          <a:xfrm>
            <a:off x="5181600" y="1587795"/>
            <a:ext cx="304800" cy="4114800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55000">
                <a:schemeClr val="accent1">
                  <a:tint val="44500"/>
                  <a:satMod val="160000"/>
                </a:schemeClr>
              </a:gs>
              <a:gs pos="100000">
                <a:srgbClr val="339933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044997"/>
              </p:ext>
            </p:extLst>
          </p:nvPr>
        </p:nvGraphicFramePr>
        <p:xfrm>
          <a:off x="381000" y="1524000"/>
          <a:ext cx="4267200" cy="3806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7033"/>
                <a:gridCol w="1214663"/>
                <a:gridCol w="1365504"/>
              </a:tblGrid>
              <a:tr h="800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Bunch length [</a:t>
                      </a:r>
                      <a:r>
                        <a:rPr lang="en-US" sz="1800" u="none" strike="noStrike" dirty="0" err="1">
                          <a:effectLst/>
                        </a:rPr>
                        <a:t>ps</a:t>
                      </a:r>
                      <a:r>
                        <a:rPr lang="en-US" sz="1800" u="none" strike="noStrike" dirty="0">
                          <a:effectLst/>
                        </a:rPr>
                        <a:t>]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90% HOM power below [GHz]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APS SPX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KEKB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</a:rPr>
                        <a:t>eRHIC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SPL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Project 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BERLinPro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KEK-CERL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Cornell ERL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289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CEBAF 12 </a:t>
                      </a:r>
                      <a:r>
                        <a:rPr lang="en-US" sz="1800" b="1" u="none" strike="noStrike" dirty="0" err="1">
                          <a:effectLst/>
                        </a:rPr>
                        <a:t>GeV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XFEL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Bunch Length and HOM </a:t>
            </a:r>
            <a:r>
              <a:rPr lang="en-US" dirty="0"/>
              <a:t>Damping Requirements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2199144"/>
            <a:ext cx="3150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Short bunch length requires broadband HOM damping scheme: few GHz to tens of GHz </a:t>
            </a:r>
            <a:endParaRPr lang="en-US" sz="2800" dirty="0"/>
          </a:p>
        </p:txBody>
      </p:sp>
      <p:sp>
        <p:nvSpPr>
          <p:cNvPr id="8" name="Down Arrow 7"/>
          <p:cNvSpPr/>
          <p:nvPr/>
        </p:nvSpPr>
        <p:spPr>
          <a:xfrm>
            <a:off x="5029200" y="1524000"/>
            <a:ext cx="304800" cy="4114800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55000">
                <a:schemeClr val="accent1">
                  <a:tint val="44500"/>
                  <a:satMod val="160000"/>
                </a:schemeClr>
              </a:gs>
              <a:gs pos="100000">
                <a:srgbClr val="339933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7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Depending on project, the HOM damping scheme must</a:t>
            </a:r>
          </a:p>
          <a:p>
            <a:pPr lvl="1"/>
            <a:r>
              <a:rPr lang="en-US" dirty="0" smtClean="0"/>
              <a:t>Efficiently handle high power up to several kW per cavity</a:t>
            </a:r>
          </a:p>
          <a:p>
            <a:pPr lvl="1"/>
            <a:r>
              <a:rPr lang="en-US" dirty="0" smtClean="0"/>
              <a:t>Provide very strong HOM suppression of monopole, dipole, </a:t>
            </a:r>
            <a:r>
              <a:rPr lang="en-US" dirty="0" err="1" smtClean="0"/>
              <a:t>quadrupole</a:t>
            </a:r>
            <a:r>
              <a:rPr lang="en-US" dirty="0" smtClean="0"/>
              <a:t> modes with Q=100 - 10,000 </a:t>
            </a:r>
          </a:p>
          <a:p>
            <a:pPr lvl="1"/>
            <a:r>
              <a:rPr lang="en-US" dirty="0" smtClean="0"/>
              <a:t>Be broadband (up to ~100 GHz)</a:t>
            </a:r>
          </a:p>
          <a:p>
            <a:pPr lvl="1"/>
            <a:r>
              <a:rPr lang="en-US" dirty="0" smtClean="0"/>
              <a:t>Be inexpensive / require little beam line length</a:t>
            </a:r>
          </a:p>
          <a:p>
            <a:r>
              <a:rPr lang="en-US" dirty="0" smtClean="0"/>
              <a:t>Luckily, usually not all of these are required at the same time</a:t>
            </a:r>
          </a:p>
          <a:p>
            <a:r>
              <a:rPr lang="en-US" dirty="0" smtClean="0"/>
              <a:t>Different requirements - &gt; different solutions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Damping Challenges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Matthias </a:t>
            </a:r>
            <a:r>
              <a:rPr lang="en-US" dirty="0" err="1" smtClean="0"/>
              <a:t>Liepe</a:t>
            </a:r>
            <a:r>
              <a:rPr lang="en-US" dirty="0" smtClean="0"/>
              <a:t>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3647</Words>
  <Application>Microsoft Office PowerPoint</Application>
  <PresentationFormat>On-screen Show (4:3)</PresentationFormat>
  <Paragraphs>693</Paragraphs>
  <Slides>47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ＭＳ Ｐゴシック</vt:lpstr>
      <vt:lpstr>Tahoma</vt:lpstr>
      <vt:lpstr>Helvetica</vt:lpstr>
      <vt:lpstr>Symbol</vt:lpstr>
      <vt:lpstr>Times</vt:lpstr>
      <vt:lpstr>Calbri</vt:lpstr>
      <vt:lpstr>Wingdings</vt:lpstr>
      <vt:lpstr>Blackadder ITC</vt:lpstr>
      <vt:lpstr>Cambria Math</vt:lpstr>
      <vt:lpstr>Times New Roman</vt:lpstr>
      <vt:lpstr>Calibri</vt:lpstr>
      <vt:lpstr>宋体</vt:lpstr>
      <vt:lpstr>Office Theme</vt:lpstr>
      <vt:lpstr>Summary of HOM Workshop at CORNELL</vt:lpstr>
      <vt:lpstr>Outline</vt:lpstr>
      <vt:lpstr>HOM Damping Workshop</vt:lpstr>
      <vt:lpstr>HOM 2010</vt:lpstr>
      <vt:lpstr>Why this Workshop, why now?</vt:lpstr>
      <vt:lpstr>HOM Damping for (Future) SRF Projects</vt:lpstr>
      <vt:lpstr>Beam Current and HOM Damping Requirements</vt:lpstr>
      <vt:lpstr>Bunch Length and HOM Damping Requirements</vt:lpstr>
      <vt:lpstr>HOM Damping Challenges</vt:lpstr>
      <vt:lpstr>HOM10: Damping Schemes Covered</vt:lpstr>
      <vt:lpstr>HOM Damping Efficiency: A Comparison by F. Marhauser</vt:lpstr>
      <vt:lpstr>Antenna / Loop HOM Couplers</vt:lpstr>
      <vt:lpstr>Why consider Antenna HOM Couplers?</vt:lpstr>
      <vt:lpstr>HOM Damping Efficiency: A Comparison by F. Marhauser</vt:lpstr>
      <vt:lpstr>BNL QWR HOM and FPC Coupler</vt:lpstr>
      <vt:lpstr>Capacitive and 2-Stage HOM Couplers</vt:lpstr>
      <vt:lpstr>Risk of Multipacting and Fracture </vt:lpstr>
      <vt:lpstr>Thermal Issues in CW operation</vt:lpstr>
      <vt:lpstr>From Closeout Discussion: Antenna / Loop Couplers </vt:lpstr>
      <vt:lpstr>Waveguide HOM Dampers </vt:lpstr>
      <vt:lpstr>Why consider waveguides?</vt:lpstr>
      <vt:lpstr>HOM Damping Efficiency: A Comparison by F. Marhauser</vt:lpstr>
      <vt:lpstr>JLab Waveguide HOM Damping Studies</vt:lpstr>
      <vt:lpstr>HOM Waveguide Load</vt:lpstr>
      <vt:lpstr>PowerPoint Presentation</vt:lpstr>
      <vt:lpstr>From Closeout Discussion: Waveguide HOM Dampers</vt:lpstr>
      <vt:lpstr>Beamline HOM Dampers </vt:lpstr>
      <vt:lpstr>Why consider Beamline HOM Dampers?</vt:lpstr>
      <vt:lpstr>HOM Damping Efficiency: A Comparison by F. Marhauser</vt:lpstr>
      <vt:lpstr>BNL and Cornell Beamline Loads</vt:lpstr>
      <vt:lpstr>KEK ERL and Resonant Beamline Loads</vt:lpstr>
      <vt:lpstr>FLASH/XFEL and Muon Inc. Beamline Loads</vt:lpstr>
      <vt:lpstr>KEKB and PEP II Beamline Loads</vt:lpstr>
      <vt:lpstr>From Closeout Discussion: Beamline HOM Dampers</vt:lpstr>
      <vt:lpstr>RF Absorbing Materials</vt:lpstr>
      <vt:lpstr>RF Absorbing Materials: Ferrites</vt:lpstr>
      <vt:lpstr>RF Absorbing Materials: Graphite loaded SiC</vt:lpstr>
      <vt:lpstr>RF Absorbing Materials: Ceralloy CA137 </vt:lpstr>
      <vt:lpstr>RF Absorbing Materials: Carbon-Nanotube loaded Alumina Ceramics</vt:lpstr>
      <vt:lpstr>HOM Measurement Methods and Simulation Tools</vt:lpstr>
      <vt:lpstr>PowerPoint Presentation</vt:lpstr>
      <vt:lpstr>PowerPoint Presentation</vt:lpstr>
      <vt:lpstr>Capability Comparison</vt:lpstr>
      <vt:lpstr>ANSYS Example: Mechanical Design of ERL 7-Cell Cavity</vt:lpstr>
      <vt:lpstr>HOM Experiments</vt:lpstr>
      <vt:lpstr>Summary of the Summary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U Liepe</dc:creator>
  <cp:lastModifiedBy>Matthias U Liepe</cp:lastModifiedBy>
  <cp:revision>258</cp:revision>
  <dcterms:created xsi:type="dcterms:W3CDTF">2010-11-12T19:39:07Z</dcterms:created>
  <dcterms:modified xsi:type="dcterms:W3CDTF">2011-02-28T08:05:22Z</dcterms:modified>
</cp:coreProperties>
</file>