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8" r:id="rId3"/>
    <p:sldId id="259" r:id="rId4"/>
    <p:sldId id="260" r:id="rId5"/>
    <p:sldId id="276" r:id="rId6"/>
    <p:sldId id="266" r:id="rId7"/>
    <p:sldId id="270" r:id="rId8"/>
    <p:sldId id="262" r:id="rId9"/>
    <p:sldId id="271" r:id="rId10"/>
    <p:sldId id="267" r:id="rId11"/>
    <p:sldId id="268" r:id="rId12"/>
    <p:sldId id="269" r:id="rId13"/>
    <p:sldId id="272" r:id="rId14"/>
    <p:sldId id="278" r:id="rId15"/>
    <p:sldId id="275" r:id="rId16"/>
    <p:sldId id="265" r:id="rId17"/>
    <p:sldId id="277" r:id="rId18"/>
    <p:sldId id="264" r:id="rId1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21" autoAdjust="0"/>
  </p:normalViewPr>
  <p:slideViewPr>
    <p:cSldViewPr>
      <p:cViewPr varScale="1">
        <p:scale>
          <a:sx n="92" d="100"/>
          <a:sy n="92"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tirbet\Desktop\VTA%20C100\C100%20NB%20thickness\Excel%20files%20from%20James\LL-003%2012th%20Jan%202010%20Mircea%2019th%20Jan%20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tirbet\Local%20Settings\Temp\Nb%20thickness%20measurement%20during%20BCP%208th%20June%202010%20comparativ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LL003 12-Jan-10</a:t>
            </a:r>
          </a:p>
        </c:rich>
      </c:tx>
      <c:layout/>
    </c:title>
    <c:plotArea>
      <c:layout/>
      <c:scatterChart>
        <c:scatterStyle val="lineMarker"/>
        <c:ser>
          <c:idx val="0"/>
          <c:order val="0"/>
          <c:tx>
            <c:strRef>
              <c:f>'LL-003'!$A$30</c:f>
              <c:strCache>
                <c:ptCount val="1"/>
                <c:pt idx="0">
                  <c:v>12-Jan-10</c:v>
                </c:pt>
              </c:strCache>
            </c:strRef>
          </c:tx>
          <c:spPr>
            <a:ln w="28575">
              <a:noFill/>
            </a:ln>
          </c:spPr>
          <c:marker>
            <c:spPr>
              <a:solidFill>
                <a:srgbClr val="C00000"/>
              </a:solidFill>
            </c:spPr>
          </c:marker>
          <c:xVal>
            <c:numRef>
              <c:f>'LL-003'!$B$31:$B$56</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xVal>
          <c:yVal>
            <c:numRef>
              <c:f>'LL-003'!$M$31:$M$56</c:f>
              <c:numCache>
                <c:formatCode>0.00</c:formatCode>
                <c:ptCount val="26"/>
                <c:pt idx="0">
                  <c:v>67.999999999999716</c:v>
                </c:pt>
                <c:pt idx="1">
                  <c:v>32.874999999999304</c:v>
                </c:pt>
                <c:pt idx="2">
                  <c:v>46.250000000000128</c:v>
                </c:pt>
                <c:pt idx="3">
                  <c:v>45.000000000000355</c:v>
                </c:pt>
                <c:pt idx="4">
                  <c:v>38.875000000000441</c:v>
                </c:pt>
                <c:pt idx="5">
                  <c:v>30.624999999999691</c:v>
                </c:pt>
                <c:pt idx="6">
                  <c:v>48.124999999999794</c:v>
                </c:pt>
                <c:pt idx="7">
                  <c:v>46.875</c:v>
                </c:pt>
                <c:pt idx="8">
                  <c:v>41.875000000000107</c:v>
                </c:pt>
                <c:pt idx="9">
                  <c:v>44.250000000000789</c:v>
                </c:pt>
                <c:pt idx="10">
                  <c:v>51.625000000000071</c:v>
                </c:pt>
                <c:pt idx="11">
                  <c:v>47.125000000000313</c:v>
                </c:pt>
                <c:pt idx="12">
                  <c:v>37.875000000000099</c:v>
                </c:pt>
                <c:pt idx="13">
                  <c:v>29.25000000000022</c:v>
                </c:pt>
                <c:pt idx="14">
                  <c:v>50.624999999999744</c:v>
                </c:pt>
                <c:pt idx="15">
                  <c:v>51.375000000000171</c:v>
                </c:pt>
                <c:pt idx="16">
                  <c:v>42.250000000000121</c:v>
                </c:pt>
                <c:pt idx="17">
                  <c:v>48.125000000000639</c:v>
                </c:pt>
                <c:pt idx="18">
                  <c:v>45.75</c:v>
                </c:pt>
                <c:pt idx="19">
                  <c:v>56.874999999999787</c:v>
                </c:pt>
                <c:pt idx="20">
                  <c:v>26.749999999999829</c:v>
                </c:pt>
                <c:pt idx="21">
                  <c:v>46.5</c:v>
                </c:pt>
                <c:pt idx="22">
                  <c:v>42.37500000000027</c:v>
                </c:pt>
                <c:pt idx="23">
                  <c:v>55.125000000000313</c:v>
                </c:pt>
                <c:pt idx="24">
                  <c:v>63.874999999999901</c:v>
                </c:pt>
                <c:pt idx="25">
                  <c:v>87.500000000000782</c:v>
                </c:pt>
              </c:numCache>
            </c:numRef>
          </c:yVal>
        </c:ser>
        <c:axId val="72863744"/>
        <c:axId val="72866048"/>
      </c:scatterChart>
      <c:valAx>
        <c:axId val="72863744"/>
        <c:scaling>
          <c:orientation val="minMax"/>
        </c:scaling>
        <c:axPos val="b"/>
        <c:title>
          <c:tx>
            <c:rich>
              <a:bodyPr/>
              <a:lstStyle/>
              <a:p>
                <a:pPr>
                  <a:defRPr/>
                </a:pPr>
                <a:r>
                  <a:rPr lang="en-US"/>
                  <a:t>Measurement position (1 FPC, 36 HOM side)</a:t>
                </a:r>
              </a:p>
            </c:rich>
          </c:tx>
          <c:layout/>
        </c:title>
        <c:numFmt formatCode="General" sourceLinked="1"/>
        <c:tickLblPos val="nextTo"/>
        <c:crossAx val="72866048"/>
        <c:crosses val="autoZero"/>
        <c:crossBetween val="midCat"/>
      </c:valAx>
      <c:valAx>
        <c:axId val="72866048"/>
        <c:scaling>
          <c:orientation val="minMax"/>
        </c:scaling>
        <c:axPos val="l"/>
        <c:majorGridlines/>
        <c:title>
          <c:tx>
            <c:rich>
              <a:bodyPr rot="-5400000" vert="horz"/>
              <a:lstStyle/>
              <a:p>
                <a:pPr>
                  <a:defRPr/>
                </a:pPr>
                <a:r>
                  <a:rPr lang="en-US"/>
                  <a:t>Nb removed (</a:t>
                </a:r>
                <a:r>
                  <a:rPr lang="el-GR"/>
                  <a:t>μ</a:t>
                </a:r>
                <a:r>
                  <a:rPr lang="en-US"/>
                  <a:t>m)</a:t>
                </a:r>
              </a:p>
            </c:rich>
          </c:tx>
          <c:layout/>
        </c:title>
        <c:numFmt formatCode="0.00" sourceLinked="1"/>
        <c:tickLblPos val="nextTo"/>
        <c:crossAx val="72863744"/>
        <c:crosses val="autoZero"/>
        <c:crossBetween val="midCat"/>
      </c:valAx>
    </c:plotArea>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1500</a:t>
            </a:r>
            <a:r>
              <a:rPr lang="en-US" baseline="0" dirty="0" smtClean="0"/>
              <a:t> MHz fine grains single cell cavity</a:t>
            </a:r>
            <a:endParaRPr lang="en-US" dirty="0"/>
          </a:p>
        </c:rich>
      </c:tx>
      <c:layout/>
    </c:title>
    <c:plotArea>
      <c:layout/>
      <c:scatterChart>
        <c:scatterStyle val="lineMarker"/>
        <c:ser>
          <c:idx val="0"/>
          <c:order val="0"/>
          <c:tx>
            <c:strRef>
              <c:f>'Nb thickness from linear trend '!$D$1</c:f>
              <c:strCache>
                <c:ptCount val="1"/>
                <c:pt idx="0">
                  <c:v>THICKNESS (mm)</c:v>
                </c:pt>
              </c:strCache>
            </c:strRef>
          </c:tx>
          <c:spPr>
            <a:ln w="28575">
              <a:solidFill>
                <a:srgbClr val="7030A0"/>
              </a:solidFill>
            </a:ln>
          </c:spPr>
          <c:marker>
            <c:spPr>
              <a:solidFill>
                <a:srgbClr val="7030A0"/>
              </a:solidFill>
            </c:spPr>
          </c:marker>
          <c:trendline>
            <c:trendlineType val="linear"/>
          </c:trendline>
          <c:trendline>
            <c:spPr>
              <a:ln w="25400">
                <a:solidFill>
                  <a:srgbClr val="00B050"/>
                </a:solidFill>
              </a:ln>
            </c:spPr>
            <c:trendlineType val="linear"/>
            <c:dispRSqr val="1"/>
            <c:dispEq val="1"/>
            <c:trendlineLbl>
              <c:layout>
                <c:manualLayout>
                  <c:x val="4.6160104986876713E-2"/>
                  <c:y val="-0.48661636045494411"/>
                </c:manualLayout>
              </c:layout>
              <c:numFmt formatCode="General" sourceLinked="0"/>
            </c:trendlineLbl>
          </c:trendline>
          <c:xVal>
            <c:numRef>
              <c:f>'Nb thickness from linear trend '!$A$13:$A$39</c:f>
              <c:numCache>
                <c:formatCode>General</c:formatCode>
                <c:ptCount val="27"/>
                <c:pt idx="0">
                  <c:v>1</c:v>
                </c:pt>
                <c:pt idx="3">
                  <c:v>2</c:v>
                </c:pt>
                <c:pt idx="7">
                  <c:v>3</c:v>
                </c:pt>
                <c:pt idx="10">
                  <c:v>4</c:v>
                </c:pt>
                <c:pt idx="13">
                  <c:v>5</c:v>
                </c:pt>
                <c:pt idx="16">
                  <c:v>5</c:v>
                </c:pt>
                <c:pt idx="18">
                  <c:v>7</c:v>
                </c:pt>
                <c:pt idx="22">
                  <c:v>8</c:v>
                </c:pt>
                <c:pt idx="25">
                  <c:v>9</c:v>
                </c:pt>
                <c:pt idx="26">
                  <c:v>10</c:v>
                </c:pt>
              </c:numCache>
            </c:numRef>
          </c:xVal>
          <c:yVal>
            <c:numRef>
              <c:f>'Nb thickness from linear trend '!$D$14:$D$39</c:f>
              <c:numCache>
                <c:formatCode>0.000</c:formatCode>
                <c:ptCount val="26"/>
                <c:pt idx="0">
                  <c:v>2.8879999999999999</c:v>
                </c:pt>
                <c:pt idx="1">
                  <c:v>2.8849999999999998</c:v>
                </c:pt>
                <c:pt idx="2">
                  <c:v>2.883</c:v>
                </c:pt>
                <c:pt idx="3">
                  <c:v>2.8809999999999998</c:v>
                </c:pt>
                <c:pt idx="4">
                  <c:v>2.8729999999999976</c:v>
                </c:pt>
                <c:pt idx="5">
                  <c:v>2.8719999999999977</c:v>
                </c:pt>
                <c:pt idx="6">
                  <c:v>2.8719999999999977</c:v>
                </c:pt>
                <c:pt idx="7">
                  <c:v>2.8729999999999976</c:v>
                </c:pt>
                <c:pt idx="8">
                  <c:v>2.8659999999999997</c:v>
                </c:pt>
                <c:pt idx="9">
                  <c:v>2.8699999999999997</c:v>
                </c:pt>
                <c:pt idx="10">
                  <c:v>2.8649999999999998</c:v>
                </c:pt>
                <c:pt idx="11">
                  <c:v>2.8639999999999999</c:v>
                </c:pt>
                <c:pt idx="12">
                  <c:v>2.8649999999999998</c:v>
                </c:pt>
                <c:pt idx="13">
                  <c:v>2.8649999999999998</c:v>
                </c:pt>
                <c:pt idx="14">
                  <c:v>2.8609999999999998</c:v>
                </c:pt>
                <c:pt idx="15">
                  <c:v>2.8619999999999997</c:v>
                </c:pt>
                <c:pt idx="16">
                  <c:v>2.8559999999999977</c:v>
                </c:pt>
                <c:pt idx="17">
                  <c:v>2.8559999999999977</c:v>
                </c:pt>
                <c:pt idx="18">
                  <c:v>2.8559999999999977</c:v>
                </c:pt>
                <c:pt idx="19">
                  <c:v>2.843</c:v>
                </c:pt>
                <c:pt idx="20">
                  <c:v>2.8509999999999978</c:v>
                </c:pt>
                <c:pt idx="21">
                  <c:v>2.8499999999999988</c:v>
                </c:pt>
                <c:pt idx="22">
                  <c:v>2.8489999999999998</c:v>
                </c:pt>
                <c:pt idx="23">
                  <c:v>2.847</c:v>
                </c:pt>
                <c:pt idx="24">
                  <c:v>2.8479999999999999</c:v>
                </c:pt>
                <c:pt idx="25">
                  <c:v>2.843</c:v>
                </c:pt>
              </c:numCache>
            </c:numRef>
          </c:yVal>
        </c:ser>
        <c:axId val="72961408"/>
        <c:axId val="72975872"/>
      </c:scatterChart>
      <c:valAx>
        <c:axId val="72961408"/>
        <c:scaling>
          <c:orientation val="minMax"/>
        </c:scaling>
        <c:axPos val="b"/>
        <c:title>
          <c:tx>
            <c:rich>
              <a:bodyPr/>
              <a:lstStyle/>
              <a:p>
                <a:pPr>
                  <a:defRPr sz="1200" b="0"/>
                </a:pPr>
                <a:r>
                  <a:rPr lang="en-US" sz="1600" b="0" dirty="0"/>
                  <a:t>Time (min)</a:t>
                </a:r>
              </a:p>
            </c:rich>
          </c:tx>
          <c:layout/>
        </c:title>
        <c:numFmt formatCode="General" sourceLinked="1"/>
        <c:tickLblPos val="nextTo"/>
        <c:crossAx val="72975872"/>
        <c:crosses val="autoZero"/>
        <c:crossBetween val="midCat"/>
      </c:valAx>
      <c:valAx>
        <c:axId val="72975872"/>
        <c:scaling>
          <c:orientation val="minMax"/>
        </c:scaling>
        <c:axPos val="l"/>
        <c:majorGridlines/>
        <c:title>
          <c:tx>
            <c:rich>
              <a:bodyPr rot="-5400000" vert="horz"/>
              <a:lstStyle/>
              <a:p>
                <a:pPr>
                  <a:defRPr/>
                </a:pPr>
                <a:r>
                  <a:rPr lang="en-US" sz="1600" b="0" dirty="0"/>
                  <a:t>Nb cavity wall thickness (mm)</a:t>
                </a:r>
              </a:p>
            </c:rich>
          </c:tx>
          <c:layout/>
        </c:title>
        <c:numFmt formatCode="0.000" sourceLinked="1"/>
        <c:tickLblPos val="nextTo"/>
        <c:crossAx val="72961408"/>
        <c:crosses val="autoZero"/>
        <c:crossBetween val="midCat"/>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0"/>
            <a:ext cx="8458200" cy="1143000"/>
          </a:xfrm>
        </p:spPr>
        <p:txBody>
          <a:bodyPr/>
          <a:lstStyle/>
          <a:p>
            <a:r>
              <a:rPr lang="en-US" sz="2400" dirty="0" smtClean="0"/>
              <a:t>“In-situ” measurement of material removal during BCP</a:t>
            </a:r>
            <a:endParaRPr lang="en-US" sz="2400" dirty="0"/>
          </a:p>
        </p:txBody>
      </p:sp>
      <p:sp>
        <p:nvSpPr>
          <p:cNvPr id="2051" name="Rectangle 3"/>
          <p:cNvSpPr>
            <a:spLocks noGrp="1" noChangeArrowheads="1"/>
          </p:cNvSpPr>
          <p:nvPr>
            <p:ph type="subTitle" idx="1"/>
          </p:nvPr>
        </p:nvSpPr>
        <p:spPr>
          <a:xfrm>
            <a:off x="1371600" y="3048000"/>
            <a:ext cx="6400800" cy="1752600"/>
          </a:xfrm>
        </p:spPr>
        <p:txBody>
          <a:bodyPr/>
          <a:lstStyle/>
          <a:p>
            <a:r>
              <a:rPr lang="en-US" dirty="0" smtClean="0"/>
              <a:t>Mircea Stirbet and Peter Kneisel</a:t>
            </a:r>
          </a:p>
          <a:p>
            <a:endParaRPr lang="en-US" dirty="0" smtClean="0"/>
          </a:p>
        </p:txBody>
      </p:sp>
      <p:sp>
        <p:nvSpPr>
          <p:cNvPr id="4" name="Rectangle 3"/>
          <p:cNvSpPr/>
          <p:nvPr/>
        </p:nvSpPr>
        <p:spPr>
          <a:xfrm>
            <a:off x="762000" y="6248400"/>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Results fine grains cavity (June 2010) cont</a:t>
            </a:r>
            <a:endParaRPr lang="en-US" sz="2800" dirty="0"/>
          </a:p>
        </p:txBody>
      </p:sp>
      <p:graphicFrame>
        <p:nvGraphicFramePr>
          <p:cNvPr id="4" name="Chart 3"/>
          <p:cNvGraphicFramePr/>
          <p:nvPr/>
        </p:nvGraphicFramePr>
        <p:xfrm>
          <a:off x="457200" y="1066800"/>
          <a:ext cx="6248400" cy="4124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4648200" y="4876800"/>
          <a:ext cx="4800600" cy="1341120"/>
        </p:xfrm>
        <a:graphic>
          <a:graphicData uri="http://schemas.openxmlformats.org/drawingml/2006/table">
            <a:tbl>
              <a:tblPr/>
              <a:tblGrid>
                <a:gridCol w="4800600"/>
              </a:tblGrid>
              <a:tr h="190500">
                <a:tc>
                  <a:txBody>
                    <a:bodyPr/>
                    <a:lstStyle/>
                    <a:p>
                      <a:pPr algn="l" fontAlgn="b"/>
                      <a:r>
                        <a:rPr lang="en-US" sz="1600" b="0" i="0" u="none" strike="noStrike" dirty="0">
                          <a:solidFill>
                            <a:srgbClr val="000000"/>
                          </a:solidFill>
                          <a:latin typeface="Calibri"/>
                        </a:rPr>
                        <a:t>Nb removal rate = 5.3 μm/min</a:t>
                      </a:r>
                    </a:p>
                  </a:txBody>
                  <a:tcPr marL="0" marR="0" marT="0" marB="0" anchor="b">
                    <a:lnL>
                      <a:noFill/>
                    </a:lnL>
                    <a:lnR>
                      <a:noFill/>
                    </a:lnR>
                    <a:lnT>
                      <a:noFill/>
                    </a:lnT>
                    <a:lnB>
                      <a:noFill/>
                    </a:lnB>
                  </a:tcPr>
                </a:tc>
              </a:tr>
              <a:tr h="190500">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dirty="0">
                          <a:solidFill>
                            <a:srgbClr val="000000"/>
                          </a:solidFill>
                          <a:latin typeface="Calibri"/>
                        </a:rPr>
                        <a:t>Total Nb removed during 10 min of BCP = </a:t>
                      </a:r>
                      <a:r>
                        <a:rPr lang="en-US" sz="1600" b="1" i="0" u="none" strike="noStrike" dirty="0">
                          <a:solidFill>
                            <a:srgbClr val="FF0000"/>
                          </a:solidFill>
                          <a:latin typeface="Calibri"/>
                        </a:rPr>
                        <a:t>53 μm</a:t>
                      </a:r>
                    </a:p>
                  </a:txBody>
                  <a:tcPr marL="0" marR="0" marT="0" marB="0" anchor="b">
                    <a:lnL>
                      <a:noFill/>
                    </a:lnL>
                    <a:lnR>
                      <a:noFill/>
                    </a:lnR>
                    <a:lnT>
                      <a:noFill/>
                    </a:lnT>
                    <a:lnB>
                      <a:noFill/>
                    </a:lnB>
                  </a:tcPr>
                </a:tc>
              </a:tr>
              <a:tr h="190500">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dirty="0">
                          <a:solidFill>
                            <a:srgbClr val="000000"/>
                          </a:solidFill>
                          <a:latin typeface="Calibri"/>
                        </a:rPr>
                        <a:t>Total Nb removed during </a:t>
                      </a:r>
                      <a:r>
                        <a:rPr lang="en-US" sz="1600" b="0" i="0" u="none" strike="noStrike" dirty="0" smtClean="0">
                          <a:solidFill>
                            <a:srgbClr val="000000"/>
                          </a:solidFill>
                          <a:latin typeface="Calibri"/>
                        </a:rPr>
                        <a:t> 9 </a:t>
                      </a:r>
                      <a:r>
                        <a:rPr lang="en-US" sz="1600" b="0" i="0" u="none" strike="noStrike" dirty="0">
                          <a:solidFill>
                            <a:srgbClr val="000000"/>
                          </a:solidFill>
                          <a:latin typeface="Calibri"/>
                        </a:rPr>
                        <a:t>min of BCP = </a:t>
                      </a:r>
                      <a:r>
                        <a:rPr lang="en-US" sz="2400" b="1" i="0" u="none" strike="noStrike" dirty="0">
                          <a:solidFill>
                            <a:srgbClr val="FF0000"/>
                          </a:solidFill>
                          <a:latin typeface="Calibri"/>
                        </a:rPr>
                        <a:t>47 μm</a:t>
                      </a:r>
                    </a:p>
                  </a:txBody>
                  <a:tcPr marL="0" marR="0" marT="0" marB="0" anchor="b">
                    <a:lnL>
                      <a:noFill/>
                    </a:lnL>
                    <a:lnR>
                      <a:noFill/>
                    </a:lnR>
                    <a:lnT>
                      <a:noFill/>
                    </a:lnT>
                    <a:lnB>
                      <a:noFill/>
                    </a:lnB>
                  </a:tcPr>
                </a:tc>
              </a:tr>
            </a:tbl>
          </a:graphicData>
        </a:graphic>
      </p:graphicFrame>
      <p:sp>
        <p:nvSpPr>
          <p:cNvPr id="6" name="Rectangle 5"/>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Results fine grains cavity (June 2010) cont</a:t>
            </a:r>
            <a:endParaRPr lang="en-US" sz="2800" dirty="0"/>
          </a:p>
        </p:txBody>
      </p:sp>
      <p:pic>
        <p:nvPicPr>
          <p:cNvPr id="4" name="Picture 3" descr="VNA4392.wmf"/>
          <p:cNvPicPr>
            <a:picLocks/>
          </p:cNvPicPr>
          <p:nvPr/>
        </p:nvPicPr>
        <p:blipFill>
          <a:blip r:embed="rId2" cstate="print"/>
          <a:stretch>
            <a:fillRect/>
          </a:stretch>
        </p:blipFill>
        <p:spPr>
          <a:xfrm>
            <a:off x="457200" y="914400"/>
            <a:ext cx="6248400" cy="5181600"/>
          </a:xfrm>
          <a:prstGeom prst="rect">
            <a:avLst/>
          </a:prstGeom>
        </p:spPr>
      </p:pic>
      <p:graphicFrame>
        <p:nvGraphicFramePr>
          <p:cNvPr id="5" name="Table 4"/>
          <p:cNvGraphicFramePr>
            <a:graphicFrameLocks noGrp="1"/>
          </p:cNvGraphicFramePr>
          <p:nvPr/>
        </p:nvGraphicFramePr>
        <p:xfrm>
          <a:off x="4572000" y="2362200"/>
          <a:ext cx="4572000" cy="1463040"/>
        </p:xfrm>
        <a:graphic>
          <a:graphicData uri="http://schemas.openxmlformats.org/drawingml/2006/table">
            <a:tbl>
              <a:tblPr/>
              <a:tblGrid>
                <a:gridCol w="4572000"/>
              </a:tblGrid>
              <a:tr h="190500">
                <a:tc>
                  <a:txBody>
                    <a:bodyPr/>
                    <a:lstStyle/>
                    <a:p>
                      <a:pPr algn="l" fontAlgn="b"/>
                      <a:r>
                        <a:rPr lang="en-US" sz="1800" b="0" i="0" u="none" strike="noStrike" dirty="0">
                          <a:solidFill>
                            <a:srgbClr val="000000"/>
                          </a:solidFill>
                          <a:latin typeface="Calibri"/>
                        </a:rPr>
                        <a:t>After BCP freq= 1482.4 MHz</a:t>
                      </a:r>
                    </a:p>
                  </a:txBody>
                  <a:tcPr marL="0" marR="0" marT="0" marB="0" anchor="b">
                    <a:lnL>
                      <a:noFill/>
                    </a:lnL>
                    <a:lnR>
                      <a:noFill/>
                    </a:lnR>
                    <a:lnT>
                      <a:noFill/>
                    </a:lnT>
                    <a:lnB>
                      <a:noFill/>
                    </a:lnB>
                  </a:tcPr>
                </a:tc>
              </a:tr>
              <a:tr h="190500">
                <a:tc>
                  <a:txBody>
                    <a:bodyPr/>
                    <a:lstStyle/>
                    <a:p>
                      <a:pPr algn="l" fontAlgn="b"/>
                      <a:endParaRPr lang="en-US" sz="18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pt-BR" sz="1800" b="0" i="0" u="none" strike="noStrike">
                          <a:solidFill>
                            <a:srgbClr val="000000"/>
                          </a:solidFill>
                          <a:latin typeface="Calibri"/>
                        </a:rPr>
                        <a:t>∆ freq = 1482.85 - 1482.4 = 0.45 MHz</a:t>
                      </a:r>
                    </a:p>
                  </a:txBody>
                  <a:tcPr marL="0" marR="0" marT="0" marB="0" anchor="b">
                    <a:lnL>
                      <a:noFill/>
                    </a:lnL>
                    <a:lnR>
                      <a:noFill/>
                    </a:lnR>
                    <a:lnT>
                      <a:noFill/>
                    </a:lnT>
                    <a:lnB>
                      <a:noFill/>
                    </a:lnB>
                  </a:tcPr>
                </a:tc>
              </a:tr>
              <a:tr h="190500">
                <a:tc>
                  <a:txBody>
                    <a:bodyPr/>
                    <a:lstStyle/>
                    <a:p>
                      <a:pPr algn="l" fontAlgn="b"/>
                      <a:endParaRPr lang="en-US" sz="1800" b="0" i="0" u="none" strike="noStrike">
                        <a:solidFill>
                          <a:srgbClr val="000000"/>
                        </a:solidFill>
                        <a:latin typeface="Calibri"/>
                      </a:endParaRPr>
                    </a:p>
                  </a:txBody>
                  <a:tcPr marL="0" marR="0" marT="0" marB="0" anchor="b">
                    <a:lnL>
                      <a:noFill/>
                    </a:lnL>
                    <a:lnR>
                      <a:noFill/>
                    </a:lnR>
                    <a:lnT>
                      <a:noFill/>
                    </a:lnT>
                    <a:lnB>
                      <a:noFill/>
                    </a:lnB>
                  </a:tcPr>
                </a:tc>
              </a:tr>
              <a:tr h="190500">
                <a:tc>
                  <a:txBody>
                    <a:bodyPr/>
                    <a:lstStyle/>
                    <a:p>
                      <a:pPr algn="l" fontAlgn="b"/>
                      <a:r>
                        <a:rPr lang="en-US" sz="1800" b="0" i="0" u="none" strike="noStrike" dirty="0">
                          <a:solidFill>
                            <a:srgbClr val="000000"/>
                          </a:solidFill>
                          <a:latin typeface="Calibri"/>
                        </a:rPr>
                        <a:t>Nb removed =450 kHz/(11 kHz/</a:t>
                      </a:r>
                      <a:r>
                        <a:rPr lang="el-GR" sz="1800" b="0" i="0" u="none" strike="noStrike" dirty="0">
                          <a:solidFill>
                            <a:srgbClr val="000000"/>
                          </a:solidFill>
                          <a:latin typeface="Calibri"/>
                        </a:rPr>
                        <a:t>μ</a:t>
                      </a:r>
                      <a:r>
                        <a:rPr lang="en-US" sz="1800" b="0" i="0" u="none" strike="noStrike" dirty="0">
                          <a:solidFill>
                            <a:srgbClr val="000000"/>
                          </a:solidFill>
                          <a:latin typeface="Calibri"/>
                        </a:rPr>
                        <a:t>m) = </a:t>
                      </a:r>
                      <a:r>
                        <a:rPr lang="en-US" sz="2400" b="1" i="0" u="none" strike="noStrike" dirty="0">
                          <a:solidFill>
                            <a:srgbClr val="FF0000"/>
                          </a:solidFill>
                          <a:latin typeface="Calibri"/>
                        </a:rPr>
                        <a:t>40.9 µm</a:t>
                      </a:r>
                    </a:p>
                  </a:txBody>
                  <a:tcPr marL="0" marR="0" marT="0" marB="0" anchor="b">
                    <a:lnL>
                      <a:noFill/>
                    </a:lnL>
                    <a:lnR>
                      <a:noFill/>
                    </a:lnR>
                    <a:lnT>
                      <a:noFill/>
                    </a:lnT>
                    <a:lnB>
                      <a:noFill/>
                    </a:lnB>
                  </a:tcPr>
                </a:tc>
              </a:tr>
            </a:tbl>
          </a:graphicData>
        </a:graphic>
      </p:graphicFrame>
      <p:sp>
        <p:nvSpPr>
          <p:cNvPr id="6" name="Rectangle 5"/>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Wireless transmission of US measurements</a:t>
            </a:r>
            <a:endParaRPr lang="en-US" sz="2800" dirty="0"/>
          </a:p>
        </p:txBody>
      </p:sp>
      <p:sp>
        <p:nvSpPr>
          <p:cNvPr id="7" name="TextBox 6"/>
          <p:cNvSpPr txBox="1"/>
          <p:nvPr/>
        </p:nvSpPr>
        <p:spPr>
          <a:xfrm>
            <a:off x="152400" y="5943600"/>
            <a:ext cx="8686800" cy="400110"/>
          </a:xfrm>
          <a:prstGeom prst="rect">
            <a:avLst/>
          </a:prstGeom>
          <a:noFill/>
        </p:spPr>
        <p:txBody>
          <a:bodyPr wrap="square" rtlCol="0">
            <a:spAutoFit/>
          </a:bodyPr>
          <a:lstStyle/>
          <a:p>
            <a:r>
              <a:rPr lang="en-US" sz="2000" dirty="0" smtClean="0"/>
              <a:t>1500 MHz single cell with probes attached for frequency measurements after BCP.</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762000" y="838200"/>
            <a:ext cx="7543800" cy="5157104"/>
          </a:xfrm>
          <a:prstGeom prst="rect">
            <a:avLst/>
          </a:prstGeom>
          <a:noFill/>
          <a:ln w="9525">
            <a:noFill/>
            <a:miter lim="800000"/>
            <a:headEnd/>
            <a:tailEnd/>
          </a:ln>
          <a:effectLst/>
        </p:spPr>
      </p:pic>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pic>
        <p:nvPicPr>
          <p:cNvPr id="12" name="Picture 11" descr="DSCN7082.JPG"/>
          <p:cNvPicPr>
            <a:picLocks noChangeAspect="1"/>
          </p:cNvPicPr>
          <p:nvPr/>
        </p:nvPicPr>
        <p:blipFill>
          <a:blip r:embed="rId3" cstate="print"/>
          <a:stretch>
            <a:fillRect/>
          </a:stretch>
        </p:blipFill>
        <p:spPr>
          <a:xfrm>
            <a:off x="1143000" y="914400"/>
            <a:ext cx="220980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Seamless fine grain Nb 3-cells cavity Oct 2010</a:t>
            </a:r>
            <a:endParaRPr lang="en-US" sz="2800" dirty="0"/>
          </a:p>
        </p:txBody>
      </p:sp>
      <p:sp>
        <p:nvSpPr>
          <p:cNvPr id="7" name="TextBox 6"/>
          <p:cNvSpPr txBox="1"/>
          <p:nvPr/>
        </p:nvSpPr>
        <p:spPr>
          <a:xfrm>
            <a:off x="304800" y="5943600"/>
            <a:ext cx="8458200" cy="400110"/>
          </a:xfrm>
          <a:prstGeom prst="rect">
            <a:avLst/>
          </a:prstGeom>
          <a:noFill/>
        </p:spPr>
        <p:txBody>
          <a:bodyPr wrap="square" rtlCol="0">
            <a:spAutoFit/>
          </a:bodyPr>
          <a:lstStyle/>
          <a:p>
            <a:r>
              <a:rPr lang="en-US" sz="2000" dirty="0" smtClean="0"/>
              <a:t>In situ Nb thickness measurements with wireless data transmission during BCP.</a:t>
            </a:r>
            <a:endParaRPr lang="en-US" sz="2000" dirty="0"/>
          </a:p>
        </p:txBody>
      </p:sp>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pic>
        <p:nvPicPr>
          <p:cNvPr id="10" name="Picture 9" descr="DSCN7171.JPG"/>
          <p:cNvPicPr>
            <a:picLocks noChangeAspect="1"/>
          </p:cNvPicPr>
          <p:nvPr/>
        </p:nvPicPr>
        <p:blipFill>
          <a:blip r:embed="rId2" cstate="print"/>
          <a:stretch>
            <a:fillRect/>
          </a:stretch>
        </p:blipFill>
        <p:spPr>
          <a:xfrm>
            <a:off x="304800" y="990600"/>
            <a:ext cx="6270752" cy="4855464"/>
          </a:xfrm>
          <a:prstGeom prst="rect">
            <a:avLst/>
          </a:prstGeom>
        </p:spPr>
      </p:pic>
      <p:pic>
        <p:nvPicPr>
          <p:cNvPr id="8" name="Picture 7" descr="DSCN7172.JPG"/>
          <p:cNvPicPr>
            <a:picLocks noChangeAspect="1"/>
          </p:cNvPicPr>
          <p:nvPr/>
        </p:nvPicPr>
        <p:blipFill>
          <a:blip r:embed="rId3" cstate="print"/>
          <a:stretch>
            <a:fillRect/>
          </a:stretch>
        </p:blipFill>
        <p:spPr>
          <a:xfrm>
            <a:off x="5943600" y="990600"/>
            <a:ext cx="2917952" cy="2188464"/>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5257800" y="3352800"/>
            <a:ext cx="3657600" cy="25567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Spoke cavity July 2010</a:t>
            </a:r>
            <a:endParaRPr lang="en-US" sz="2800" dirty="0"/>
          </a:p>
        </p:txBody>
      </p:sp>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pic>
        <p:nvPicPr>
          <p:cNvPr id="8" name="Picture 7" descr="DSCN7147.JPG"/>
          <p:cNvPicPr>
            <a:picLocks noChangeAspect="1"/>
          </p:cNvPicPr>
          <p:nvPr/>
        </p:nvPicPr>
        <p:blipFill>
          <a:blip r:embed="rId2" cstate="print"/>
          <a:stretch>
            <a:fillRect/>
          </a:stretch>
        </p:blipFill>
        <p:spPr>
          <a:xfrm>
            <a:off x="228600" y="1066800"/>
            <a:ext cx="6242304" cy="4681728"/>
          </a:xfrm>
          <a:prstGeom prst="rect">
            <a:avLst/>
          </a:prstGeom>
        </p:spPr>
      </p:pic>
      <p:pic>
        <p:nvPicPr>
          <p:cNvPr id="9" name="Picture 8" descr="DSCN7146.JPG"/>
          <p:cNvPicPr>
            <a:picLocks noChangeAspect="1"/>
          </p:cNvPicPr>
          <p:nvPr/>
        </p:nvPicPr>
        <p:blipFill>
          <a:blip r:embed="rId3" cstate="print"/>
          <a:stretch>
            <a:fillRect/>
          </a:stretch>
        </p:blipFill>
        <p:spPr>
          <a:xfrm>
            <a:off x="5867400" y="1066800"/>
            <a:ext cx="2819400" cy="2114550"/>
          </a:xfrm>
          <a:prstGeom prst="rect">
            <a:avLst/>
          </a:prstGeom>
        </p:spPr>
      </p:pic>
      <p:sp>
        <p:nvSpPr>
          <p:cNvPr id="10" name="TextBox 9"/>
          <p:cNvSpPr txBox="1"/>
          <p:nvPr/>
        </p:nvSpPr>
        <p:spPr>
          <a:xfrm>
            <a:off x="914400" y="5867400"/>
            <a:ext cx="7391400" cy="400110"/>
          </a:xfrm>
          <a:prstGeom prst="rect">
            <a:avLst/>
          </a:prstGeom>
          <a:noFill/>
        </p:spPr>
        <p:txBody>
          <a:bodyPr wrap="square" rtlCol="0">
            <a:spAutoFit/>
          </a:bodyPr>
          <a:lstStyle/>
          <a:p>
            <a:r>
              <a:rPr lang="en-US" sz="2000" dirty="0" smtClean="0"/>
              <a:t>In situ Nb thickness measurements on a spoke cavity during BCP.</a:t>
            </a:r>
            <a:endParaRPr lang="en-US" sz="2000" dirty="0"/>
          </a:p>
        </p:txBody>
      </p:sp>
      <p:pic>
        <p:nvPicPr>
          <p:cNvPr id="2050" name="Picture 2"/>
          <p:cNvPicPr>
            <a:picLocks noChangeAspect="1" noChangeArrowheads="1"/>
          </p:cNvPicPr>
          <p:nvPr/>
        </p:nvPicPr>
        <p:blipFill>
          <a:blip r:embed="rId4" cstate="print"/>
          <a:srcRect/>
          <a:stretch>
            <a:fillRect/>
          </a:stretch>
        </p:blipFill>
        <p:spPr bwMode="auto">
          <a:xfrm>
            <a:off x="5458548" y="3429000"/>
            <a:ext cx="3685452" cy="2319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200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Seamless 3-cells cavity Nov 2010</a:t>
            </a:r>
            <a:endParaRPr lang="en-US" sz="2800" dirty="0"/>
          </a:p>
        </p:txBody>
      </p:sp>
      <p:sp>
        <p:nvSpPr>
          <p:cNvPr id="7" name="TextBox 6"/>
          <p:cNvSpPr txBox="1"/>
          <p:nvPr/>
        </p:nvSpPr>
        <p:spPr>
          <a:xfrm>
            <a:off x="152400" y="5943600"/>
            <a:ext cx="8991600" cy="400110"/>
          </a:xfrm>
          <a:prstGeom prst="rect">
            <a:avLst/>
          </a:prstGeom>
          <a:noFill/>
        </p:spPr>
        <p:txBody>
          <a:bodyPr wrap="square" rtlCol="0">
            <a:spAutoFit/>
          </a:bodyPr>
          <a:lstStyle/>
          <a:p>
            <a:r>
              <a:rPr lang="en-US" sz="2000" dirty="0" smtClean="0"/>
              <a:t>Seamless 3 cell cavity with ultrasonic probe for thickness measurements during BCP.</a:t>
            </a:r>
            <a:endParaRPr lang="en-US" sz="2000" dirty="0"/>
          </a:p>
        </p:txBody>
      </p:sp>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pic>
        <p:nvPicPr>
          <p:cNvPr id="6" name="Picture 5" descr="DSCN7190.JPG"/>
          <p:cNvPicPr>
            <a:picLocks noChangeAspect="1"/>
          </p:cNvPicPr>
          <p:nvPr/>
        </p:nvPicPr>
        <p:blipFill>
          <a:blip r:embed="rId2" cstate="print"/>
          <a:stretch>
            <a:fillRect/>
          </a:stretch>
        </p:blipFill>
        <p:spPr>
          <a:xfrm>
            <a:off x="361950" y="1066800"/>
            <a:ext cx="3657600" cy="4876800"/>
          </a:xfrm>
          <a:prstGeom prst="rect">
            <a:avLst/>
          </a:prstGeom>
        </p:spPr>
      </p:pic>
      <p:pic>
        <p:nvPicPr>
          <p:cNvPr id="8" name="Picture 7" descr="DSCN7191.JPG"/>
          <p:cNvPicPr>
            <a:picLocks noChangeAspect="1"/>
          </p:cNvPicPr>
          <p:nvPr/>
        </p:nvPicPr>
        <p:blipFill>
          <a:blip r:embed="rId3" cstate="print"/>
          <a:stretch>
            <a:fillRect/>
          </a:stretch>
        </p:blipFill>
        <p:spPr>
          <a:xfrm>
            <a:off x="457200" y="1143000"/>
            <a:ext cx="1828800" cy="17526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419600" y="914400"/>
            <a:ext cx="4473156" cy="28194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276600" y="3657600"/>
            <a:ext cx="2819400" cy="213197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018719" y="3733800"/>
            <a:ext cx="3125281"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Still to be done</a:t>
            </a:r>
            <a:endParaRPr lang="en-US" sz="2800" dirty="0"/>
          </a:p>
        </p:txBody>
      </p:sp>
      <p:sp>
        <p:nvSpPr>
          <p:cNvPr id="3" name="Content Placeholder 2"/>
          <p:cNvSpPr>
            <a:spLocks noGrp="1"/>
          </p:cNvSpPr>
          <p:nvPr>
            <p:ph idx="1"/>
          </p:nvPr>
        </p:nvSpPr>
        <p:spPr>
          <a:xfrm>
            <a:off x="1066800" y="990600"/>
            <a:ext cx="7696200" cy="3124200"/>
          </a:xfrm>
        </p:spPr>
        <p:txBody>
          <a:bodyPr/>
          <a:lstStyle/>
          <a:p>
            <a:pPr>
              <a:buNone/>
            </a:pPr>
            <a:endParaRPr lang="en-US" dirty="0" smtClean="0"/>
          </a:p>
          <a:p>
            <a:r>
              <a:rPr lang="en-US" dirty="0" smtClean="0"/>
              <a:t>Data acquisition program (LabView).</a:t>
            </a:r>
          </a:p>
          <a:p>
            <a:r>
              <a:rPr lang="en-US" dirty="0" smtClean="0"/>
              <a:t>Multichannel ultrasonic measurement instrumentation (</a:t>
            </a:r>
            <a:r>
              <a:rPr lang="en-US" dirty="0" smtClean="0">
                <a:solidFill>
                  <a:srgbClr val="00B050"/>
                </a:solidFill>
              </a:rPr>
              <a:t>8 channels?</a:t>
            </a:r>
            <a:r>
              <a:rPr lang="en-US" dirty="0" smtClean="0"/>
              <a:t>).  </a:t>
            </a:r>
          </a:p>
          <a:p>
            <a:r>
              <a:rPr lang="en-US" dirty="0" smtClean="0"/>
              <a:t>Fixture for the US gauge on the multicell cavity.</a:t>
            </a:r>
          </a:p>
          <a:p>
            <a:r>
              <a:rPr lang="en-US" dirty="0" smtClean="0"/>
              <a:t>Water proof box for instrument and wireless transmitter and fixture of the box on the cavity stand.</a:t>
            </a:r>
          </a:p>
          <a:p>
            <a:r>
              <a:rPr lang="en-US" dirty="0" smtClean="0"/>
              <a:t>Ultrasonic Nb thickness measurements during PCB on a multicell cavity.</a:t>
            </a:r>
          </a:p>
          <a:p>
            <a:r>
              <a:rPr lang="en-US" dirty="0" smtClean="0"/>
              <a:t>Study of Nb removal rate as function of acid strength and temperature. </a:t>
            </a:r>
            <a:endParaRPr lang="en-US" dirty="0"/>
          </a:p>
        </p:txBody>
      </p:sp>
      <p:sp>
        <p:nvSpPr>
          <p:cNvPr id="4" name="Rectangle 3"/>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Multi gauge setup</a:t>
            </a:r>
            <a:endParaRPr lang="en-US" sz="2800" dirty="0"/>
          </a:p>
        </p:txBody>
      </p:sp>
      <p:sp>
        <p:nvSpPr>
          <p:cNvPr id="7" name="TextBox 6"/>
          <p:cNvSpPr txBox="1"/>
          <p:nvPr/>
        </p:nvSpPr>
        <p:spPr>
          <a:xfrm>
            <a:off x="0" y="5943600"/>
            <a:ext cx="9144000" cy="400110"/>
          </a:xfrm>
          <a:prstGeom prst="rect">
            <a:avLst/>
          </a:prstGeom>
          <a:noFill/>
        </p:spPr>
        <p:txBody>
          <a:bodyPr wrap="square" rtlCol="0">
            <a:spAutoFit/>
          </a:bodyPr>
          <a:lstStyle/>
          <a:p>
            <a:r>
              <a:rPr lang="en-US" sz="2000" dirty="0" smtClean="0"/>
              <a:t>3-cell seamless cavity with probes attached for simultaneously thickness measurements.</a:t>
            </a:r>
            <a:endParaRPr lang="en-US" sz="2000" dirty="0"/>
          </a:p>
        </p:txBody>
      </p:sp>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pic>
        <p:nvPicPr>
          <p:cNvPr id="8" name="Picture 7" descr="DSCN7152.JPG"/>
          <p:cNvPicPr>
            <a:picLocks noChangeAspect="1"/>
          </p:cNvPicPr>
          <p:nvPr/>
        </p:nvPicPr>
        <p:blipFill>
          <a:blip r:embed="rId2" cstate="print"/>
          <a:stretch>
            <a:fillRect/>
          </a:stretch>
        </p:blipFill>
        <p:spPr>
          <a:xfrm>
            <a:off x="304800" y="914400"/>
            <a:ext cx="8534400" cy="4972050"/>
          </a:xfrm>
          <a:prstGeom prst="rect">
            <a:avLst/>
          </a:prstGeom>
        </p:spPr>
      </p:pic>
      <p:pic>
        <p:nvPicPr>
          <p:cNvPr id="6" name="Picture 5" descr="DSCN7348.JPG"/>
          <p:cNvPicPr>
            <a:picLocks noChangeAspect="1"/>
          </p:cNvPicPr>
          <p:nvPr/>
        </p:nvPicPr>
        <p:blipFill>
          <a:blip r:embed="rId3" cstate="print"/>
          <a:stretch>
            <a:fillRect/>
          </a:stretch>
        </p:blipFill>
        <p:spPr>
          <a:xfrm>
            <a:off x="304800" y="3886200"/>
            <a:ext cx="266700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 </a:t>
            </a:r>
            <a:endParaRPr lang="en-US" sz="2800" dirty="0"/>
          </a:p>
        </p:txBody>
      </p:sp>
      <p:sp>
        <p:nvSpPr>
          <p:cNvPr id="4" name="TextBox 3"/>
          <p:cNvSpPr txBox="1"/>
          <p:nvPr/>
        </p:nvSpPr>
        <p:spPr>
          <a:xfrm>
            <a:off x="228600" y="1600201"/>
            <a:ext cx="8610600" cy="4708981"/>
          </a:xfrm>
          <a:prstGeom prst="rect">
            <a:avLst/>
          </a:prstGeom>
          <a:noFill/>
        </p:spPr>
        <p:txBody>
          <a:bodyPr wrap="square" rtlCol="0">
            <a:spAutoFit/>
          </a:bodyPr>
          <a:lstStyle/>
          <a:p>
            <a:pPr>
              <a:buFontTx/>
              <a:buChar char="-"/>
            </a:pPr>
            <a:r>
              <a:rPr lang="en-US" sz="2800" dirty="0" smtClean="0"/>
              <a:t>In </a:t>
            </a:r>
            <a:r>
              <a:rPr lang="en-US" sz="2800" dirty="0" smtClean="0"/>
              <a:t>situ ultrasonic Niobium thickness measurements during BCP -  </a:t>
            </a:r>
            <a:r>
              <a:rPr lang="en-US" sz="2800" b="1" dirty="0" smtClean="0">
                <a:solidFill>
                  <a:srgbClr val="00B050"/>
                </a:solidFill>
              </a:rPr>
              <a:t>can be DONE </a:t>
            </a:r>
            <a:r>
              <a:rPr lang="en-US" sz="2800" dirty="0" smtClean="0"/>
              <a:t>– consistent results were obtained for Nb removal as measured with the ultrasonic device or estimated from frequency shift measurements</a:t>
            </a:r>
            <a:r>
              <a:rPr lang="en-US" sz="2800" dirty="0" smtClean="0"/>
              <a:t>.</a:t>
            </a:r>
          </a:p>
          <a:p>
            <a:pPr>
              <a:buFontTx/>
              <a:buChar char="-"/>
            </a:pPr>
            <a:r>
              <a:rPr lang="en-US" sz="2800" dirty="0" smtClean="0"/>
              <a:t>It is an efficient direct method for in situ Nb thickness measurements. Saving in measurement time.  </a:t>
            </a:r>
            <a:endParaRPr lang="en-US" sz="2800" dirty="0" smtClean="0"/>
          </a:p>
          <a:p>
            <a:pPr>
              <a:buFontTx/>
              <a:buChar char="-"/>
            </a:pPr>
            <a:r>
              <a:rPr lang="en-US" sz="2800" dirty="0" smtClean="0"/>
              <a:t>Wireless </a:t>
            </a:r>
            <a:r>
              <a:rPr lang="en-US" sz="2800" dirty="0" smtClean="0"/>
              <a:t>transmission of facilitates data acquisition in controlled environment</a:t>
            </a:r>
            <a:r>
              <a:rPr lang="en-US" sz="2800" dirty="0" smtClean="0"/>
              <a:t>.</a:t>
            </a:r>
          </a:p>
          <a:p>
            <a:pPr>
              <a:buFontTx/>
              <a:buChar char="-"/>
            </a:pPr>
            <a:endParaRPr lang="en-US" sz="2800" dirty="0" smtClean="0"/>
          </a:p>
          <a:p>
            <a:pPr>
              <a:buFontTx/>
              <a:buChar char="-"/>
            </a:pPr>
            <a:endParaRPr lang="en-US" sz="2800" dirty="0" smtClean="0"/>
          </a:p>
          <a:p>
            <a:endParaRPr lang="en-US" sz="2000" dirty="0"/>
          </a:p>
        </p:txBody>
      </p:sp>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
        <p:nvSpPr>
          <p:cNvPr id="6" name="TextBox 5"/>
          <p:cNvSpPr txBox="1"/>
          <p:nvPr/>
        </p:nvSpPr>
        <p:spPr>
          <a:xfrm>
            <a:off x="0" y="5715000"/>
            <a:ext cx="8991600" cy="461665"/>
          </a:xfrm>
          <a:prstGeom prst="rect">
            <a:avLst/>
          </a:prstGeom>
          <a:noFill/>
        </p:spPr>
        <p:txBody>
          <a:bodyPr wrap="square" rtlCol="0">
            <a:spAutoFit/>
          </a:bodyPr>
          <a:lstStyle/>
          <a:p>
            <a:r>
              <a:rPr lang="en-US" b="1" dirty="0" smtClean="0">
                <a:solidFill>
                  <a:srgbClr val="FF0000"/>
                </a:solidFill>
              </a:rPr>
              <a:t>Acknowledgements: </a:t>
            </a:r>
            <a:r>
              <a:rPr lang="en-US" dirty="0" smtClean="0"/>
              <a:t>Tony Reilly, James Davenport and </a:t>
            </a:r>
            <a:r>
              <a:rPr lang="en-US" dirty="0" err="1" smtClean="0"/>
              <a:t>Teena</a:t>
            </a:r>
            <a:r>
              <a:rPr lang="en-US" dirty="0" smtClean="0"/>
              <a:t> Harris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2800" dirty="0" smtClean="0"/>
              <a:t>Principle of ultrasonic thickness measurement</a:t>
            </a:r>
            <a:endParaRPr lang="en-US" sz="2800" dirty="0"/>
          </a:p>
        </p:txBody>
      </p:sp>
      <p:pic>
        <p:nvPicPr>
          <p:cNvPr id="4" name="Picture 3" descr="http://www.olympus-ims.com/data/Image/tutorial_thickness/ContactCatalog.jpg"/>
          <p:cNvPicPr/>
          <p:nvPr/>
        </p:nvPicPr>
        <p:blipFill>
          <a:blip r:embed="rId2" cstate="print"/>
          <a:srcRect/>
          <a:stretch>
            <a:fillRect/>
          </a:stretch>
        </p:blipFill>
        <p:spPr bwMode="auto">
          <a:xfrm>
            <a:off x="533400" y="1295400"/>
            <a:ext cx="3960495" cy="2514600"/>
          </a:xfrm>
          <a:prstGeom prst="rect">
            <a:avLst/>
          </a:prstGeom>
          <a:noFill/>
          <a:ln w="9525">
            <a:noFill/>
            <a:miter lim="800000"/>
            <a:headEnd/>
            <a:tailEnd/>
          </a:ln>
        </p:spPr>
      </p:pic>
      <p:sp>
        <p:nvSpPr>
          <p:cNvPr id="5" name="TextBox 4"/>
          <p:cNvSpPr txBox="1"/>
          <p:nvPr/>
        </p:nvSpPr>
        <p:spPr>
          <a:xfrm>
            <a:off x="4648200" y="1143000"/>
            <a:ext cx="4038600" cy="4801314"/>
          </a:xfrm>
          <a:prstGeom prst="rect">
            <a:avLst/>
          </a:prstGeom>
          <a:noFill/>
        </p:spPr>
        <p:txBody>
          <a:bodyPr wrap="square" rtlCol="0">
            <a:spAutoFit/>
          </a:bodyPr>
          <a:lstStyle/>
          <a:p>
            <a:r>
              <a:rPr lang="en-US" sz="1800" dirty="0" smtClean="0"/>
              <a:t>The transducer contains a piezoelectric element which is excited by a short electrical impulse to generate a burst of ultrasonic waves. The sound waves are coupled into the test material and travels through it until they encounter a back wall or other boundary. The reflections then travel back to the transducer, which converts the sound energy back into electrical energy. In essence, the gage listens for the echo from the opposite side. Typically this time interval is only a few millionths of a second. The gage is programmed with the speed of sound in the test material, from which it can then calculate thickness using the simple mathematical relationship</a:t>
            </a:r>
            <a:endParaRPr lang="en-US" sz="1800" dirty="0"/>
          </a:p>
        </p:txBody>
      </p:sp>
      <p:sp>
        <p:nvSpPr>
          <p:cNvPr id="6" name="TextBox 5"/>
          <p:cNvSpPr txBox="1"/>
          <p:nvPr/>
        </p:nvSpPr>
        <p:spPr>
          <a:xfrm>
            <a:off x="685800" y="4114800"/>
            <a:ext cx="3810000" cy="1754326"/>
          </a:xfrm>
          <a:prstGeom prst="rect">
            <a:avLst/>
          </a:prstGeom>
          <a:noFill/>
        </p:spPr>
        <p:txBody>
          <a:bodyPr wrap="square" rtlCol="0">
            <a:spAutoFit/>
          </a:bodyPr>
          <a:lstStyle/>
          <a:p>
            <a:r>
              <a:rPr lang="en-US" sz="1800" dirty="0" smtClean="0"/>
              <a:t>T = (V) x (t/2) </a:t>
            </a:r>
            <a:br>
              <a:rPr lang="en-US" sz="1800" dirty="0" smtClean="0"/>
            </a:br>
            <a:r>
              <a:rPr lang="en-US" sz="1800" dirty="0" smtClean="0"/>
              <a:t>where </a:t>
            </a:r>
            <a:br>
              <a:rPr lang="en-US" sz="1800" dirty="0" smtClean="0"/>
            </a:br>
            <a:r>
              <a:rPr lang="en-US" sz="1800" dirty="0" smtClean="0"/>
              <a:t>T = the thickness of the part </a:t>
            </a:r>
            <a:br>
              <a:rPr lang="en-US" sz="1800" dirty="0" smtClean="0"/>
            </a:br>
            <a:r>
              <a:rPr lang="en-US" sz="1800" dirty="0" smtClean="0"/>
              <a:t>V = the velocity of sound in the test material </a:t>
            </a:r>
            <a:br>
              <a:rPr lang="en-US" sz="1800" dirty="0" smtClean="0"/>
            </a:br>
            <a:r>
              <a:rPr lang="en-US" sz="1800" dirty="0" smtClean="0"/>
              <a:t>t = the measured round-trip transit time</a:t>
            </a:r>
            <a:endParaRPr lang="en-US" sz="1800" dirty="0"/>
          </a:p>
        </p:txBody>
      </p:sp>
      <p:sp>
        <p:nvSpPr>
          <p:cNvPr id="7" name="Rectangle 6"/>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Hardware at JLAB for US measurements</a:t>
            </a:r>
            <a:endParaRPr lang="en-US" sz="2800" dirty="0"/>
          </a:p>
        </p:txBody>
      </p:sp>
      <p:sp>
        <p:nvSpPr>
          <p:cNvPr id="4" name="TextBox 3"/>
          <p:cNvSpPr txBox="1"/>
          <p:nvPr/>
        </p:nvSpPr>
        <p:spPr>
          <a:xfrm>
            <a:off x="381000" y="990600"/>
            <a:ext cx="8610600" cy="1938992"/>
          </a:xfrm>
          <a:prstGeom prst="rect">
            <a:avLst/>
          </a:prstGeom>
          <a:noFill/>
        </p:spPr>
        <p:txBody>
          <a:bodyPr wrap="square" rtlCol="0">
            <a:spAutoFit/>
          </a:bodyPr>
          <a:lstStyle/>
          <a:p>
            <a:pPr>
              <a:buFontTx/>
              <a:buChar char="-"/>
            </a:pPr>
            <a:r>
              <a:rPr lang="en-US" sz="2000" dirty="0" smtClean="0"/>
              <a:t> Panametrics 25DL (old instrument:  ~2000)</a:t>
            </a:r>
          </a:p>
          <a:p>
            <a:pPr>
              <a:buFontTx/>
              <a:buChar char="-"/>
            </a:pPr>
            <a:r>
              <a:rPr lang="en-US" sz="2000" dirty="0" smtClean="0"/>
              <a:t> Panametrics  25DL Plus (quite new but no more in production)</a:t>
            </a:r>
          </a:p>
          <a:p>
            <a:pPr>
              <a:buFontTx/>
              <a:buChar char="-"/>
            </a:pPr>
            <a:r>
              <a:rPr lang="en-US" sz="2000" dirty="0" smtClean="0"/>
              <a:t>Temperature measurement instrumentation  </a:t>
            </a:r>
          </a:p>
          <a:p>
            <a:pPr>
              <a:buFontTx/>
              <a:buChar char="-"/>
            </a:pPr>
            <a:r>
              <a:rPr lang="en-US" sz="2000" dirty="0" smtClean="0"/>
              <a:t> Laptop and software for data acquisition (via serial port)</a:t>
            </a:r>
          </a:p>
          <a:p>
            <a:pPr>
              <a:buFontTx/>
              <a:buChar char="-"/>
            </a:pPr>
            <a:r>
              <a:rPr lang="en-US" sz="2000" b="1" dirty="0" smtClean="0">
                <a:solidFill>
                  <a:srgbClr val="00B050"/>
                </a:solidFill>
              </a:rPr>
              <a:t> Wireless replacement </a:t>
            </a:r>
            <a:r>
              <a:rPr lang="en-US" sz="2000" dirty="0" smtClean="0"/>
              <a:t>for the serial cable (data can be transmitted over 200 ft.)</a:t>
            </a:r>
          </a:p>
          <a:p>
            <a:r>
              <a:rPr lang="en-US" sz="2000" dirty="0" smtClean="0"/>
              <a:t>- Dealing with measurement errors in ultrasonic thickness measurements… </a:t>
            </a:r>
            <a:endParaRPr lang="en-US" sz="2000" dirty="0"/>
          </a:p>
        </p:txBody>
      </p:sp>
      <p:pic>
        <p:nvPicPr>
          <p:cNvPr id="11265" name="Picture 1"/>
          <p:cNvPicPr>
            <a:picLocks noChangeAspect="1" noChangeArrowheads="1"/>
          </p:cNvPicPr>
          <p:nvPr/>
        </p:nvPicPr>
        <p:blipFill>
          <a:blip r:embed="rId2" cstate="print"/>
          <a:srcRect/>
          <a:stretch>
            <a:fillRect/>
          </a:stretch>
        </p:blipFill>
        <p:spPr bwMode="auto">
          <a:xfrm>
            <a:off x="762000" y="3048000"/>
            <a:ext cx="4191000" cy="3143250"/>
          </a:xfrm>
          <a:prstGeom prst="rect">
            <a:avLst/>
          </a:prstGeom>
          <a:noFill/>
          <a:ln w="9525">
            <a:noFill/>
            <a:miter lim="800000"/>
            <a:headEnd/>
            <a:tailEnd/>
          </a:ln>
          <a:effectLst/>
        </p:spPr>
      </p:pic>
      <p:sp>
        <p:nvSpPr>
          <p:cNvPr id="6" name="TextBox 5"/>
          <p:cNvSpPr txBox="1"/>
          <p:nvPr/>
        </p:nvSpPr>
        <p:spPr>
          <a:xfrm>
            <a:off x="5257800" y="3581400"/>
            <a:ext cx="3505200" cy="2554545"/>
          </a:xfrm>
          <a:prstGeom prst="rect">
            <a:avLst/>
          </a:prstGeom>
          <a:noFill/>
        </p:spPr>
        <p:txBody>
          <a:bodyPr wrap="square" rtlCol="0">
            <a:spAutoFit/>
          </a:bodyPr>
          <a:lstStyle/>
          <a:p>
            <a:r>
              <a:rPr lang="en-US" sz="2000" dirty="0" smtClean="0"/>
              <a:t>Errors related with:</a:t>
            </a:r>
            <a:br>
              <a:rPr lang="en-US" sz="2000" dirty="0" smtClean="0"/>
            </a:br>
            <a:r>
              <a:rPr lang="en-US" sz="2000" dirty="0" smtClean="0"/>
              <a:t>- US gauge dimensions</a:t>
            </a:r>
          </a:p>
          <a:p>
            <a:r>
              <a:rPr lang="en-US" sz="2000" dirty="0" smtClean="0"/>
              <a:t>- Surface shape</a:t>
            </a:r>
          </a:p>
          <a:p>
            <a:pPr>
              <a:buFontTx/>
              <a:buChar char="-"/>
            </a:pPr>
            <a:r>
              <a:rPr lang="en-US" sz="2000" dirty="0" smtClean="0"/>
              <a:t> Surface finish</a:t>
            </a:r>
          </a:p>
          <a:p>
            <a:pPr>
              <a:buFontTx/>
              <a:buChar char="-"/>
            </a:pPr>
            <a:r>
              <a:rPr lang="en-US" sz="2000" dirty="0" smtClean="0"/>
              <a:t> Nb fine or large grains</a:t>
            </a:r>
          </a:p>
          <a:p>
            <a:pPr>
              <a:buFontTx/>
              <a:buChar char="-"/>
            </a:pPr>
            <a:r>
              <a:rPr lang="en-US" sz="2000" dirty="0" smtClean="0"/>
              <a:t> Instrumental errors</a:t>
            </a:r>
          </a:p>
          <a:p>
            <a:pPr>
              <a:buFontTx/>
              <a:buChar char="-"/>
            </a:pPr>
            <a:r>
              <a:rPr lang="en-US" sz="2000" dirty="0" smtClean="0"/>
              <a:t> Operator training</a:t>
            </a:r>
          </a:p>
          <a:p>
            <a:pPr>
              <a:buFontTx/>
              <a:buChar char="-"/>
            </a:pPr>
            <a:endParaRPr lang="en-US" sz="2000" dirty="0" smtClean="0"/>
          </a:p>
        </p:txBody>
      </p:sp>
      <p:sp>
        <p:nvSpPr>
          <p:cNvPr id="7" name="Rectangle 6"/>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77200" cy="914400"/>
          </a:xfrm>
        </p:spPr>
        <p:txBody>
          <a:bodyPr/>
          <a:lstStyle/>
          <a:p>
            <a:r>
              <a:rPr lang="en-US" sz="2400" dirty="0" smtClean="0"/>
              <a:t>Typical NB thickness measurements done at JLAB</a:t>
            </a:r>
            <a:endParaRPr lang="en-US" sz="2400" dirty="0"/>
          </a:p>
        </p:txBody>
      </p:sp>
      <p:pic>
        <p:nvPicPr>
          <p:cNvPr id="4" name="Picture 3" descr="http://www.olympus-ims.com/data/Image/tutorial_thickness/ThcknssTutorial_Radius_Geometry.jpg"/>
          <p:cNvPicPr/>
          <p:nvPr/>
        </p:nvPicPr>
        <p:blipFill>
          <a:blip r:embed="rId2" cstate="print"/>
          <a:srcRect/>
          <a:stretch>
            <a:fillRect/>
          </a:stretch>
        </p:blipFill>
        <p:spPr bwMode="auto">
          <a:xfrm>
            <a:off x="457200" y="838200"/>
            <a:ext cx="3505200" cy="2743200"/>
          </a:xfrm>
          <a:prstGeom prst="rect">
            <a:avLst/>
          </a:prstGeom>
          <a:noFill/>
          <a:ln w="9525">
            <a:noFill/>
            <a:miter lim="800000"/>
            <a:headEnd/>
            <a:tailEnd/>
          </a:ln>
        </p:spPr>
      </p:pic>
      <p:pic>
        <p:nvPicPr>
          <p:cNvPr id="5" name="Picture 4" descr="http://www.olympus-ims.com/data/Image/tutorial_thickness/test-block.jpg"/>
          <p:cNvPicPr/>
          <p:nvPr/>
        </p:nvPicPr>
        <p:blipFill>
          <a:blip r:embed="rId3" cstate="print"/>
          <a:srcRect/>
          <a:stretch>
            <a:fillRect/>
          </a:stretch>
        </p:blipFill>
        <p:spPr bwMode="auto">
          <a:xfrm>
            <a:off x="4800600" y="1295400"/>
            <a:ext cx="3808095" cy="189801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600200" y="3505200"/>
            <a:ext cx="6696075" cy="2676525"/>
          </a:xfrm>
          <a:prstGeom prst="rect">
            <a:avLst/>
          </a:prstGeom>
          <a:noFill/>
          <a:ln w="9525">
            <a:noFill/>
            <a:miter lim="800000"/>
            <a:headEnd/>
            <a:tailEnd/>
          </a:ln>
        </p:spPr>
      </p:pic>
      <p:sp>
        <p:nvSpPr>
          <p:cNvPr id="6" name="Rectangle 5"/>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Nb step standard for Ultrasonic gauge calibration</a:t>
            </a:r>
            <a:endParaRPr lang="en-US" sz="2400" dirty="0"/>
          </a:p>
        </p:txBody>
      </p:sp>
      <p:pic>
        <p:nvPicPr>
          <p:cNvPr id="2053" name="Picture 5"/>
          <p:cNvPicPr>
            <a:picLocks noChangeAspect="1" noChangeArrowheads="1"/>
          </p:cNvPicPr>
          <p:nvPr/>
        </p:nvPicPr>
        <p:blipFill>
          <a:blip r:embed="rId2" cstate="print"/>
          <a:srcRect/>
          <a:stretch>
            <a:fillRect/>
          </a:stretch>
        </p:blipFill>
        <p:spPr bwMode="auto">
          <a:xfrm>
            <a:off x="762000" y="1066800"/>
            <a:ext cx="3810000" cy="205740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5638800" y="1066800"/>
            <a:ext cx="2209800" cy="205740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762000" y="4800600"/>
            <a:ext cx="7315200" cy="971550"/>
          </a:xfrm>
          <a:prstGeom prst="rect">
            <a:avLst/>
          </a:prstGeom>
          <a:noFill/>
          <a:ln w="9525">
            <a:noFill/>
            <a:miter lim="800000"/>
            <a:headEnd/>
            <a:tailEnd/>
          </a:ln>
        </p:spPr>
      </p:pic>
      <p:sp>
        <p:nvSpPr>
          <p:cNvPr id="14" name="Rectangle 13"/>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pic>
        <p:nvPicPr>
          <p:cNvPr id="2057" name="Picture 9"/>
          <p:cNvPicPr>
            <a:picLocks noChangeAspect="1" noChangeArrowheads="1"/>
          </p:cNvPicPr>
          <p:nvPr/>
        </p:nvPicPr>
        <p:blipFill>
          <a:blip r:embed="rId5" cstate="print"/>
          <a:srcRect/>
          <a:stretch>
            <a:fillRect/>
          </a:stretch>
        </p:blipFill>
        <p:spPr bwMode="auto">
          <a:xfrm>
            <a:off x="685800" y="3124200"/>
            <a:ext cx="7324725" cy="1371600"/>
          </a:xfrm>
          <a:prstGeom prst="rect">
            <a:avLst/>
          </a:prstGeom>
          <a:noFill/>
          <a:ln w="9525">
            <a:noFill/>
            <a:miter lim="800000"/>
            <a:headEnd/>
            <a:tailEnd/>
          </a:ln>
        </p:spPr>
      </p:pic>
      <p:sp>
        <p:nvSpPr>
          <p:cNvPr id="16" name="TextBox 15"/>
          <p:cNvSpPr txBox="1"/>
          <p:nvPr/>
        </p:nvSpPr>
        <p:spPr>
          <a:xfrm>
            <a:off x="2438400" y="2667000"/>
            <a:ext cx="1981200" cy="307777"/>
          </a:xfrm>
          <a:prstGeom prst="rect">
            <a:avLst/>
          </a:prstGeom>
          <a:noFill/>
        </p:spPr>
        <p:txBody>
          <a:bodyPr wrap="square" rtlCol="0">
            <a:spAutoFit/>
          </a:bodyPr>
          <a:lstStyle/>
          <a:p>
            <a:r>
              <a:rPr lang="en-US" sz="1400" dirty="0" smtClean="0"/>
              <a:t>Linear step Nb standard</a:t>
            </a:r>
            <a:endParaRPr lang="en-US" sz="1400" dirty="0"/>
          </a:p>
        </p:txBody>
      </p:sp>
      <p:sp>
        <p:nvSpPr>
          <p:cNvPr id="17" name="TextBox 16"/>
          <p:cNvSpPr txBox="1"/>
          <p:nvPr/>
        </p:nvSpPr>
        <p:spPr>
          <a:xfrm>
            <a:off x="5791200" y="2819400"/>
            <a:ext cx="2057400" cy="276999"/>
          </a:xfrm>
          <a:prstGeom prst="rect">
            <a:avLst/>
          </a:prstGeom>
          <a:noFill/>
        </p:spPr>
        <p:txBody>
          <a:bodyPr wrap="square" rtlCol="0">
            <a:spAutoFit/>
          </a:bodyPr>
          <a:lstStyle/>
          <a:p>
            <a:r>
              <a:rPr lang="en-US" sz="1200" dirty="0" smtClean="0"/>
              <a:t>Cylindrical step Nb standard</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Typical Nb thickness measurements done at JLAB cont</a:t>
            </a:r>
            <a:endParaRPr lang="en-US" sz="2400" dirty="0"/>
          </a:p>
        </p:txBody>
      </p:sp>
      <p:pic>
        <p:nvPicPr>
          <p:cNvPr id="6145" name="Picture 1"/>
          <p:cNvPicPr>
            <a:picLocks noChangeAspect="1" noChangeArrowheads="1"/>
          </p:cNvPicPr>
          <p:nvPr/>
        </p:nvPicPr>
        <p:blipFill>
          <a:blip r:embed="rId2" cstate="print"/>
          <a:srcRect/>
          <a:stretch>
            <a:fillRect/>
          </a:stretch>
        </p:blipFill>
        <p:spPr bwMode="auto">
          <a:xfrm>
            <a:off x="435346" y="914400"/>
            <a:ext cx="7970468" cy="5410200"/>
          </a:xfrm>
          <a:prstGeom prst="rect">
            <a:avLst/>
          </a:prstGeom>
          <a:noFill/>
          <a:ln w="9525">
            <a:noFill/>
            <a:miter lim="800000"/>
            <a:headEnd/>
            <a:tailEnd/>
          </a:ln>
        </p:spPr>
      </p:pic>
      <p:sp>
        <p:nvSpPr>
          <p:cNvPr id="4" name="Rectangle 3"/>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14400"/>
          </a:xfrm>
        </p:spPr>
        <p:txBody>
          <a:bodyPr/>
          <a:lstStyle/>
          <a:p>
            <a:r>
              <a:rPr lang="en-US" sz="2400" dirty="0" smtClean="0"/>
              <a:t>Typical Nb thickness measurements done at JLAB cont</a:t>
            </a:r>
            <a:endParaRPr lang="en-US" sz="2400" dirty="0"/>
          </a:p>
        </p:txBody>
      </p:sp>
      <p:pic>
        <p:nvPicPr>
          <p:cNvPr id="26627" name="Picture 3"/>
          <p:cNvPicPr>
            <a:picLocks noChangeAspect="1" noChangeArrowheads="1"/>
          </p:cNvPicPr>
          <p:nvPr/>
        </p:nvPicPr>
        <p:blipFill>
          <a:blip r:embed="rId2" cstate="print"/>
          <a:srcRect/>
          <a:stretch>
            <a:fillRect/>
          </a:stretch>
        </p:blipFill>
        <p:spPr bwMode="auto">
          <a:xfrm>
            <a:off x="533400" y="838200"/>
            <a:ext cx="8085562" cy="5598876"/>
          </a:xfrm>
          <a:prstGeom prst="rect">
            <a:avLst/>
          </a:prstGeom>
          <a:noFill/>
          <a:ln w="9525">
            <a:noFill/>
            <a:miter lim="800000"/>
            <a:headEnd/>
            <a:tailEnd/>
          </a:ln>
        </p:spPr>
      </p:pic>
      <p:graphicFrame>
        <p:nvGraphicFramePr>
          <p:cNvPr id="6" name="Chart 5"/>
          <p:cNvGraphicFramePr/>
          <p:nvPr/>
        </p:nvGraphicFramePr>
        <p:xfrm>
          <a:off x="2209800" y="1828800"/>
          <a:ext cx="49530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Setup and data acquisition for in situ US measurements</a:t>
            </a:r>
            <a:endParaRPr lang="en-US" sz="2400" dirty="0"/>
          </a:p>
        </p:txBody>
      </p:sp>
      <p:pic>
        <p:nvPicPr>
          <p:cNvPr id="1026" name="Picture 2" descr="C:\Documents and Settings\stirbet\Desktop\VTA C100\C100 NB thickness\In situ NB meas equator 8th Feb 2010\Photos In situ Nb equator 8th Feb 2010\DSCN7066.JPG"/>
          <p:cNvPicPr>
            <a:picLocks noChangeAspect="1" noChangeArrowheads="1"/>
          </p:cNvPicPr>
          <p:nvPr/>
        </p:nvPicPr>
        <p:blipFill>
          <a:blip r:embed="rId2" cstate="print"/>
          <a:srcRect/>
          <a:stretch>
            <a:fillRect/>
          </a:stretch>
        </p:blipFill>
        <p:spPr bwMode="auto">
          <a:xfrm>
            <a:off x="457200" y="3676650"/>
            <a:ext cx="3657600" cy="2743200"/>
          </a:xfrm>
          <a:prstGeom prst="rect">
            <a:avLst/>
          </a:prstGeom>
          <a:noFill/>
        </p:spPr>
      </p:pic>
      <p:pic>
        <p:nvPicPr>
          <p:cNvPr id="1027" name="Picture 3" descr="C:\Documents and Settings\stirbet\Desktop\VTA C100\C100 NB thickness\Photos\DSCN7076.JPG"/>
          <p:cNvPicPr>
            <a:picLocks noChangeAspect="1" noChangeArrowheads="1"/>
          </p:cNvPicPr>
          <p:nvPr/>
        </p:nvPicPr>
        <p:blipFill>
          <a:blip r:embed="rId3" cstate="print"/>
          <a:srcRect/>
          <a:stretch>
            <a:fillRect/>
          </a:stretch>
        </p:blipFill>
        <p:spPr bwMode="auto">
          <a:xfrm>
            <a:off x="457200" y="914400"/>
            <a:ext cx="3657600" cy="2743199"/>
          </a:xfrm>
          <a:prstGeom prst="rect">
            <a:avLst/>
          </a:prstGeom>
          <a:noFill/>
        </p:spPr>
      </p:pic>
      <p:pic>
        <p:nvPicPr>
          <p:cNvPr id="1028" name="Picture 4" descr="C:\Documents and Settings\stirbet\Desktop\VTA C100\C100 NB thickness\In situ Nb meaurements\29th Jan 2010\Photos 29th Jan 2010 Single cell pipe thickness\DSCN7058.JPG"/>
          <p:cNvPicPr>
            <a:picLocks noChangeAspect="1" noChangeArrowheads="1"/>
          </p:cNvPicPr>
          <p:nvPr/>
        </p:nvPicPr>
        <p:blipFill>
          <a:blip r:embed="rId4" cstate="print"/>
          <a:srcRect/>
          <a:stretch>
            <a:fillRect/>
          </a:stretch>
        </p:blipFill>
        <p:spPr bwMode="auto">
          <a:xfrm>
            <a:off x="4464289" y="914400"/>
            <a:ext cx="3841511" cy="2717664"/>
          </a:xfrm>
          <a:prstGeom prst="rect">
            <a:avLst/>
          </a:prstGeom>
          <a:noFill/>
        </p:spPr>
      </p:pic>
      <p:graphicFrame>
        <p:nvGraphicFramePr>
          <p:cNvPr id="7" name="Table 6"/>
          <p:cNvGraphicFramePr>
            <a:graphicFrameLocks noGrp="1"/>
          </p:cNvGraphicFramePr>
          <p:nvPr/>
        </p:nvGraphicFramePr>
        <p:xfrm>
          <a:off x="4267200" y="3962400"/>
          <a:ext cx="4876800" cy="1948815"/>
        </p:xfrm>
        <a:graphic>
          <a:graphicData uri="http://schemas.openxmlformats.org/drawingml/2006/table">
            <a:tbl>
              <a:tblPr/>
              <a:tblGrid>
                <a:gridCol w="4876800"/>
              </a:tblGrid>
              <a:tr h="190500">
                <a:tc>
                  <a:txBody>
                    <a:bodyPr/>
                    <a:lstStyle/>
                    <a:p>
                      <a:pPr algn="l" fontAlgn="b"/>
                      <a:r>
                        <a:rPr lang="en-US" sz="1800" b="0" i="0" u="none" strike="noStrike" dirty="0">
                          <a:solidFill>
                            <a:srgbClr val="000000"/>
                          </a:solidFill>
                          <a:latin typeface="Calibri"/>
                        </a:rPr>
                        <a:t>Panametrics Model 25DL</a:t>
                      </a:r>
                    </a:p>
                  </a:txBody>
                  <a:tcPr marL="9525" marR="9525" marT="9525" marB="0" anchor="b">
                    <a:lnL>
                      <a:noFill/>
                    </a:lnL>
                    <a:lnR>
                      <a:noFill/>
                    </a:lnR>
                    <a:lnT>
                      <a:noFill/>
                    </a:lnT>
                    <a:lnB>
                      <a:noFill/>
                    </a:lnB>
                  </a:tcPr>
                </a:tc>
              </a:tr>
              <a:tr h="190500">
                <a:tc>
                  <a:txBody>
                    <a:bodyPr/>
                    <a:lstStyle/>
                    <a:p>
                      <a:pPr algn="l" fontAlgn="b"/>
                      <a:r>
                        <a:rPr lang="en-US" sz="1800" b="0" i="0" u="none" strike="noStrike" dirty="0">
                          <a:solidFill>
                            <a:srgbClr val="000000"/>
                          </a:solidFill>
                          <a:latin typeface="Calibri"/>
                        </a:rPr>
                        <a:t>Gauge calibrated </a:t>
                      </a:r>
                      <a:r>
                        <a:rPr lang="en-US" sz="1800" b="0" i="0" u="none" strike="noStrike" dirty="0" smtClean="0">
                          <a:solidFill>
                            <a:srgbClr val="000000"/>
                          </a:solidFill>
                          <a:latin typeface="Calibri"/>
                        </a:rPr>
                        <a:t>against </a:t>
                      </a:r>
                      <a:r>
                        <a:rPr lang="en-US" sz="1800" b="0" i="0" u="none" strike="noStrike" dirty="0">
                          <a:solidFill>
                            <a:srgbClr val="000000"/>
                          </a:solidFill>
                          <a:latin typeface="Calibri"/>
                        </a:rPr>
                        <a:t>Nb </a:t>
                      </a:r>
                      <a:r>
                        <a:rPr lang="en-US" sz="1800" b="0" i="0" u="none" strike="noStrike" dirty="0" smtClean="0">
                          <a:solidFill>
                            <a:srgbClr val="000000"/>
                          </a:solidFill>
                          <a:latin typeface="Calibri"/>
                        </a:rPr>
                        <a:t>standard</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800" b="0" i="0" u="none" strike="noStrike" dirty="0" smtClean="0">
                          <a:solidFill>
                            <a:srgbClr val="000000"/>
                          </a:solidFill>
                          <a:latin typeface="Calibri"/>
                        </a:rPr>
                        <a:t>Couplant </a:t>
                      </a:r>
                      <a:r>
                        <a:rPr lang="en-US" sz="1800" b="0" i="0" u="none" strike="noStrike" dirty="0">
                          <a:solidFill>
                            <a:srgbClr val="000000"/>
                          </a:solidFill>
                          <a:latin typeface="Calibri"/>
                        </a:rPr>
                        <a:t>: </a:t>
                      </a:r>
                      <a:r>
                        <a:rPr lang="en-US" sz="1800" b="0" i="0" u="none" strike="noStrike" dirty="0" smtClean="0">
                          <a:solidFill>
                            <a:srgbClr val="000000"/>
                          </a:solidFill>
                          <a:latin typeface="Calibri"/>
                        </a:rPr>
                        <a:t>glycerin</a:t>
                      </a:r>
                    </a:p>
                    <a:p>
                      <a:pPr algn="l" fontAlgn="b"/>
                      <a:r>
                        <a:rPr lang="en-US" sz="1800" b="0" i="0" u="none" strike="noStrike" dirty="0" smtClean="0">
                          <a:solidFill>
                            <a:srgbClr val="000000"/>
                          </a:solidFill>
                          <a:latin typeface="Calibri"/>
                        </a:rPr>
                        <a:t>Initial measurements done on large grains single</a:t>
                      </a:r>
                      <a:r>
                        <a:rPr lang="en-US" sz="1800" b="0" i="0" u="none" strike="noStrike" baseline="0" dirty="0" smtClean="0">
                          <a:solidFill>
                            <a:srgbClr val="000000"/>
                          </a:solidFill>
                          <a:latin typeface="Calibri"/>
                        </a:rPr>
                        <a:t> cell cavity (measurements affected by crystal boundaries) then test done on fine grain 1500 MHz singe cell cavity.</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8" name="Rectangle 7"/>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Results large grains cavity (Feb 2010)</a:t>
            </a:r>
            <a:endParaRPr lang="en-US" sz="2800" dirty="0"/>
          </a:p>
        </p:txBody>
      </p:sp>
      <p:pic>
        <p:nvPicPr>
          <p:cNvPr id="27650" name="Picture 2"/>
          <p:cNvPicPr>
            <a:picLocks noChangeAspect="1" noChangeArrowheads="1"/>
          </p:cNvPicPr>
          <p:nvPr/>
        </p:nvPicPr>
        <p:blipFill>
          <a:blip r:embed="rId2" cstate="print"/>
          <a:srcRect/>
          <a:stretch>
            <a:fillRect/>
          </a:stretch>
        </p:blipFill>
        <p:spPr bwMode="auto">
          <a:xfrm>
            <a:off x="304800" y="914400"/>
            <a:ext cx="8624550" cy="5410200"/>
          </a:xfrm>
          <a:prstGeom prst="rect">
            <a:avLst/>
          </a:prstGeom>
          <a:noFill/>
          <a:ln w="9525">
            <a:noFill/>
            <a:miter lim="800000"/>
            <a:headEnd/>
            <a:tailEnd/>
          </a:ln>
        </p:spPr>
      </p:pic>
      <p:sp>
        <p:nvSpPr>
          <p:cNvPr id="4" name="Rectangle 3"/>
          <p:cNvSpPr/>
          <p:nvPr/>
        </p:nvSpPr>
        <p:spPr>
          <a:xfrm>
            <a:off x="1219200" y="6519446"/>
            <a:ext cx="4572000" cy="338554"/>
          </a:xfrm>
          <a:prstGeom prst="rect">
            <a:avLst/>
          </a:prstGeom>
        </p:spPr>
        <p:txBody>
          <a:bodyPr>
            <a:spAutoFit/>
          </a:bodyPr>
          <a:lstStyle/>
          <a:p>
            <a:r>
              <a:rPr lang="en-US" sz="1600" dirty="0" smtClean="0">
                <a:solidFill>
                  <a:schemeClr val="accent3">
                    <a:lumMod val="95000"/>
                  </a:schemeClr>
                </a:solidFill>
              </a:rPr>
              <a:t>TTC Meeting Milan, Italy 28</a:t>
            </a:r>
            <a:r>
              <a:rPr lang="en-US" sz="1600" baseline="30000" dirty="0" smtClean="0">
                <a:solidFill>
                  <a:schemeClr val="accent3">
                    <a:lumMod val="95000"/>
                  </a:schemeClr>
                </a:solidFill>
              </a:rPr>
              <a:t>th</a:t>
            </a:r>
            <a:r>
              <a:rPr lang="en-US" sz="1600" dirty="0" smtClean="0">
                <a:solidFill>
                  <a:schemeClr val="accent3">
                    <a:lumMod val="95000"/>
                  </a:schemeClr>
                </a:solidFill>
              </a:rPr>
              <a:t> Feb – 3</a:t>
            </a:r>
            <a:r>
              <a:rPr lang="en-US" sz="1600" baseline="30000" dirty="0" smtClean="0">
                <a:solidFill>
                  <a:schemeClr val="accent3">
                    <a:lumMod val="95000"/>
                  </a:schemeClr>
                </a:solidFill>
              </a:rPr>
              <a:t>rd</a:t>
            </a:r>
            <a:r>
              <a:rPr lang="en-US" sz="1600" dirty="0" smtClean="0">
                <a:solidFill>
                  <a:schemeClr val="accent3">
                    <a:lumMod val="95000"/>
                  </a:schemeClr>
                </a:solidFill>
              </a:rPr>
              <a:t> Mar 2011</a:t>
            </a:r>
            <a:endParaRPr lang="en-US" sz="1600" dirty="0">
              <a:solidFill>
                <a:schemeClr val="accent3">
                  <a:lumMod val="9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JLab_PowerPoint1</Template>
  <TotalTime>1185</TotalTime>
  <Words>850</Words>
  <Application>Microsoft Office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JLab_PowerPoint1</vt:lpstr>
      <vt:lpstr>“In-situ” measurement of material removal during BCP</vt:lpstr>
      <vt:lpstr>Principle of ultrasonic thickness measurement</vt:lpstr>
      <vt:lpstr>Hardware at JLAB for US measurements</vt:lpstr>
      <vt:lpstr>Typical NB thickness measurements done at JLAB</vt:lpstr>
      <vt:lpstr>Nb step standard for Ultrasonic gauge calibration</vt:lpstr>
      <vt:lpstr>Typical Nb thickness measurements done at JLAB cont</vt:lpstr>
      <vt:lpstr>Typical Nb thickness measurements done at JLAB cont</vt:lpstr>
      <vt:lpstr>Setup and data acquisition for in situ US measurements</vt:lpstr>
      <vt:lpstr>Results large grains cavity (Feb 2010)</vt:lpstr>
      <vt:lpstr>Results fine grains cavity (June 2010) cont</vt:lpstr>
      <vt:lpstr>Results fine grains cavity (June 2010) cont</vt:lpstr>
      <vt:lpstr>Wireless transmission of US measurements</vt:lpstr>
      <vt:lpstr>Seamless fine grain Nb 3-cells cavity Oct 2010</vt:lpstr>
      <vt:lpstr>Spoke cavity July 2010</vt:lpstr>
      <vt:lpstr>Seamless 3-cells cavity Nov 2010</vt:lpstr>
      <vt:lpstr>Still to be done</vt:lpstr>
      <vt:lpstr>Multi gauge setup</vt:lpstr>
      <vt:lpstr>Conclusions </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Ultrasonic Niobium thickness measurements during chemistry (BCP) proof of principle on a 15 MHz single cell.</dc:title>
  <dc:creator>stirbet</dc:creator>
  <cp:lastModifiedBy>stirbet</cp:lastModifiedBy>
  <cp:revision>57</cp:revision>
  <dcterms:created xsi:type="dcterms:W3CDTF">2010-06-11T14:49:21Z</dcterms:created>
  <dcterms:modified xsi:type="dcterms:W3CDTF">2011-02-22T20:40:26Z</dcterms:modified>
</cp:coreProperties>
</file>