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3" r:id="rId4"/>
    <p:sldId id="272" r:id="rId5"/>
    <p:sldId id="279" r:id="rId6"/>
    <p:sldId id="259" r:id="rId7"/>
    <p:sldId id="260" r:id="rId8"/>
    <p:sldId id="280" r:id="rId9"/>
    <p:sldId id="271" r:id="rId10"/>
    <p:sldId id="263" r:id="rId11"/>
    <p:sldId id="265" r:id="rId12"/>
    <p:sldId id="276" r:id="rId13"/>
    <p:sldId id="277" r:id="rId14"/>
    <p:sldId id="274" r:id="rId15"/>
    <p:sldId id="278" r:id="rId16"/>
    <p:sldId id="275" r:id="rId17"/>
    <p:sldId id="281" r:id="rId18"/>
    <p:sldId id="264" r:id="rId1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5" autoAdjust="0"/>
    <p:restoredTop sz="90995" autoAdjust="0"/>
  </p:normalViewPr>
  <p:slideViewPr>
    <p:cSldViewPr>
      <p:cViewPr>
        <p:scale>
          <a:sx n="80" d="100"/>
          <a:sy n="80" d="100"/>
        </p:scale>
        <p:origin x="-108" y="10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60919-907F-46DE-9EB0-5BB64D883581}" type="datetimeFigureOut">
              <a:rPr lang="en-US" smtClean="0"/>
              <a:pPr/>
              <a:t>2/26/2011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5AC97-CFED-4C51-824D-0FB027C24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5AC97-CFED-4C51-824D-0FB027C243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6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TTC%20Milan%20feb%2028%20-%20Mar%203%202011\Visual%20Inspection\Visual%20inspection%2017th%20Feb%202011%20Olympus\3%20cells%20and%20a%20half%20OLYMPUS%2017th%20Feb%202011\IV7I0065.AVI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0"/>
            <a:ext cx="8458200" cy="1143000"/>
          </a:xfrm>
        </p:spPr>
        <p:txBody>
          <a:bodyPr/>
          <a:lstStyle/>
          <a:p>
            <a:r>
              <a:rPr lang="en-US" sz="2400" dirty="0" smtClean="0"/>
              <a:t>An Inexpensive Inspection System for Niobium Cavities</a:t>
            </a:r>
            <a:endParaRPr 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r>
              <a:rPr lang="en-US" dirty="0" smtClean="0"/>
              <a:t>Mircea Stirbet and Peter Kneisel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0" y="62484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Image processing using </a:t>
            </a:r>
            <a:r>
              <a:rPr lang="en-US" sz="2800" dirty="0" err="1" smtClean="0"/>
              <a:t>ImageJ</a:t>
            </a:r>
            <a:r>
              <a:rPr lang="en-US" sz="2800" dirty="0" smtClean="0"/>
              <a:t> software cont.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066800"/>
            <a:ext cx="4267200" cy="2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3908157" cy="281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733800"/>
            <a:ext cx="3276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429000"/>
            <a:ext cx="3886200" cy="290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34000" y="8382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Density profile along line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3352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Surface plot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14400"/>
          </a:xfrm>
        </p:spPr>
        <p:txBody>
          <a:bodyPr/>
          <a:lstStyle/>
          <a:p>
            <a:r>
              <a:rPr lang="en-US" sz="2800" dirty="0" smtClean="0"/>
              <a:t>Setup with half-cell for mirror and focus adjustments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10" name="Picture 9" descr="DSCN7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4191000"/>
            <a:ext cx="3121152" cy="2209800"/>
          </a:xfrm>
          <a:prstGeom prst="rect">
            <a:avLst/>
          </a:prstGeom>
        </p:spPr>
      </p:pic>
      <p:pic>
        <p:nvPicPr>
          <p:cNvPr id="11" name="Picture 10" descr="DSCN7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191000"/>
            <a:ext cx="3044952" cy="2209800"/>
          </a:xfrm>
          <a:prstGeom prst="rect">
            <a:avLst/>
          </a:prstGeom>
        </p:spPr>
      </p:pic>
      <p:pic>
        <p:nvPicPr>
          <p:cNvPr id="6" name="Picture 3" descr="E:\TTC Milan feb 28 - Mar 3 2011\Visual Inspection\Photos system inspection 4th Feb 2011\100NIKON\DSCN7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838200"/>
            <a:ext cx="5689600" cy="3505200"/>
          </a:xfrm>
          <a:prstGeom prst="rect">
            <a:avLst/>
          </a:prstGeom>
          <a:noFill/>
        </p:spPr>
      </p:pic>
      <p:pic>
        <p:nvPicPr>
          <p:cNvPr id="8" name="Picture 7" descr="DSCN72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762000"/>
            <a:ext cx="8023791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914400"/>
          </a:xfrm>
        </p:spPr>
        <p:txBody>
          <a:bodyPr/>
          <a:lstStyle/>
          <a:p>
            <a:r>
              <a:rPr lang="en-US" sz="2800" dirty="0" smtClean="0"/>
              <a:t>Visual inspection of the endplate after BCP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th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Feb – 3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rd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Mar 2011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2050" name="Picture 2" descr="E:\TTC Milan feb 28 - Mar 3 2011\Visual Inspection\Photos system inspection 4th Feb 2011\100NIKON\DSCN7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6242050" cy="4681537"/>
          </a:xfrm>
          <a:prstGeom prst="rect">
            <a:avLst/>
          </a:prstGeom>
          <a:noFill/>
        </p:spPr>
      </p:pic>
      <p:pic>
        <p:nvPicPr>
          <p:cNvPr id="2052" name="Picture 4" descr="E:\TTC Milan feb 28 - Mar 3 2011\Visual Inspection\new\Pictures 3 cel cavity 12th Jan 2011\A070 - 20110112_115219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3581400" cy="2865028"/>
          </a:xfrm>
          <a:prstGeom prst="rect">
            <a:avLst/>
          </a:prstGeom>
          <a:noFill/>
        </p:spPr>
      </p:pic>
      <p:pic>
        <p:nvPicPr>
          <p:cNvPr id="2053" name="Picture 5" descr="E:\TTC Milan feb 28 - Mar 3 2011\Visual Inspection\new\Pictures 3 cel cavity 12th Jan 2011\A073 - 20110112_115548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838200"/>
            <a:ext cx="3429000" cy="2667000"/>
          </a:xfrm>
          <a:prstGeom prst="rect">
            <a:avLst/>
          </a:prstGeom>
          <a:noFill/>
        </p:spPr>
      </p:pic>
      <p:pic>
        <p:nvPicPr>
          <p:cNvPr id="2055" name="Picture 7" descr="E:\TTC Milan feb 28 - Mar 3 2011\Visual Inspection\new\Pictures 3 cel cavity 12th Jan 2011\A078 - 20110112_120245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581400"/>
            <a:ext cx="3429000" cy="2697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800802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Surface details after BCP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th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Feb – 3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rd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Mar 2011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9" name="Picture 8" descr="A050 - 20110107_160936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990600"/>
            <a:ext cx="4614942" cy="5211131"/>
          </a:xfrm>
          <a:prstGeom prst="rect">
            <a:avLst/>
          </a:prstGeom>
        </p:spPr>
      </p:pic>
      <p:pic>
        <p:nvPicPr>
          <p:cNvPr id="11" name="Picture 10" descr="A075 - 20110112_115826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3200400" cy="2430355"/>
          </a:xfrm>
          <a:prstGeom prst="rect">
            <a:avLst/>
          </a:prstGeom>
        </p:spPr>
      </p:pic>
      <p:pic>
        <p:nvPicPr>
          <p:cNvPr id="12" name="Picture 11" descr="A090 - 20110112_12183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81400"/>
            <a:ext cx="3219450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914400"/>
          </a:xfrm>
        </p:spPr>
        <p:txBody>
          <a:bodyPr/>
          <a:lstStyle/>
          <a:p>
            <a:r>
              <a:rPr lang="en-US" sz="2800" dirty="0" smtClean="0"/>
              <a:t>Images in different locations of the 3 1/2-cell cavities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th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Feb – 3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rd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Mar 2011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4" name="Picture 3" descr="E:\TTC Milan feb 28 - Mar 3 2011\Visual Inspection\new\Pictures 3 cel cavity 12th Jan 2011\A101 - 20110112_17190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2" y="885825"/>
            <a:ext cx="3570008" cy="2743199"/>
          </a:xfrm>
          <a:prstGeom prst="rect">
            <a:avLst/>
          </a:prstGeom>
          <a:noFill/>
        </p:spPr>
      </p:pic>
      <p:pic>
        <p:nvPicPr>
          <p:cNvPr id="5122" name="Picture 2" descr="E:\TTC Milan feb 28 - Mar 3 2011\Visual Inspection\new\Pictures 3 cel cavity 12th Jan 2011\A103 - 20110112_17202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38200"/>
            <a:ext cx="3657599" cy="2743199"/>
          </a:xfrm>
          <a:prstGeom prst="rect">
            <a:avLst/>
          </a:prstGeom>
          <a:noFill/>
        </p:spPr>
      </p:pic>
      <p:pic>
        <p:nvPicPr>
          <p:cNvPr id="5125" name="Picture 5" descr="C:\Documents and Settings\All Users\Documents\Digital Microscope\Default\Picture\A033 - 20110204_103206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1" y="3689373"/>
            <a:ext cx="3589058" cy="26808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2743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Field probe 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97403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Equator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weld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6867" y="5791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HOM probe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87311"/>
            <a:ext cx="3638549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53200" y="5562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Endplate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r>
              <a:rPr lang="en-US" sz="2400" dirty="0" smtClean="0"/>
              <a:t>Wish list for an optical inspection system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th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Feb – 3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rd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Mar 2011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14400"/>
            <a:ext cx="87713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Illumination: variable intensity, different colors (filters), polarized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Manual focus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 auto focus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Optical stand with dampers (System vibrations free)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Optical stand with linear arm movement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Optical system clean room compatible?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 Image acquisition  via interface to a laptop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Optical wedges for software calibration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Image processing using dedicated software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If in situ cavity repair is intended, the optical system CAN help to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control the operation done in real time, but they should be cheap,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easy to be replaced.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Expensive optical system can be irreversible affected by dust  (if grinding is used) or plumes (if local laser healing procedure is intended). </a:t>
            </a:r>
          </a:p>
          <a:p>
            <a:pPr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Miniaturized camera with autofocus features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th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Feb – 3</a:t>
            </a:r>
            <a:r>
              <a:rPr lang="en-US" sz="1600" baseline="30000" dirty="0" smtClean="0">
                <a:solidFill>
                  <a:srgbClr val="FFFFFF">
                    <a:lumMod val="95000"/>
                  </a:srgbClr>
                </a:solidFill>
              </a:rPr>
              <a:t>rd</a:t>
            </a:r>
            <a:r>
              <a:rPr lang="en-US" sz="1600" dirty="0" smtClean="0">
                <a:solidFill>
                  <a:srgbClr val="FFFFFF">
                    <a:lumMod val="95000"/>
                  </a:srgbClr>
                </a:solidFill>
              </a:rPr>
              <a:t> Mar 2011</a:t>
            </a:r>
            <a:endParaRPr lang="en-US" sz="1600" dirty="0">
              <a:solidFill>
                <a:srgbClr val="FFFFFF">
                  <a:lumMod val="95000"/>
                </a:srgbClr>
              </a:solidFill>
            </a:endParaRPr>
          </a:p>
        </p:txBody>
      </p:sp>
      <p:pic>
        <p:nvPicPr>
          <p:cNvPr id="4099" name="Picture 3" descr="E:\TTC Milan feb 28 - Mar 3 2011\Visual Inspection\Custom M3-F-lens-di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1111250"/>
            <a:ext cx="3048000" cy="231775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70308"/>
            <a:ext cx="3267075" cy="255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657600"/>
            <a:ext cx="3048000" cy="247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48006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5257800"/>
            <a:ext cx="1828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76800" y="52578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Olympus IPLEX SA IIR </a:t>
            </a:r>
            <a:r>
              <a:rPr lang="en-US" sz="1400" dirty="0" smtClean="0"/>
              <a:t>Replaceable optical adapters sharply focus light at the micro-pixel level to realize supremely sharp, vivid detail that contributes precise measurement and inspection.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17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Olympus demo</a:t>
            </a:r>
            <a:endParaRPr lang="en-US" dirty="0"/>
          </a:p>
        </p:txBody>
      </p:sp>
      <p:pic>
        <p:nvPicPr>
          <p:cNvPr id="11" name="IV7I006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953000" y="3733800"/>
            <a:ext cx="3581400" cy="2552700"/>
          </a:xfrm>
          <a:prstGeom prst="rect">
            <a:avLst/>
          </a:prstGeom>
        </p:spPr>
      </p:pic>
      <p:pic>
        <p:nvPicPr>
          <p:cNvPr id="7" name="Picture 6" descr="IV7I0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028700"/>
            <a:ext cx="3505200" cy="2628900"/>
          </a:xfrm>
          <a:prstGeom prst="rect">
            <a:avLst/>
          </a:prstGeom>
        </p:spPr>
      </p:pic>
      <p:pic>
        <p:nvPicPr>
          <p:cNvPr id="5" name="Picture 4" descr="IV7I0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990600"/>
            <a:ext cx="3556000" cy="2667000"/>
          </a:xfrm>
          <a:prstGeom prst="rect">
            <a:avLst/>
          </a:prstGeom>
        </p:spPr>
      </p:pic>
      <p:pic>
        <p:nvPicPr>
          <p:cNvPr id="8" name="Picture 7" descr="IV7I00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3886200"/>
            <a:ext cx="3505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Conclusions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6146" name="Picture 2" descr="E:\TTC Milan feb 28 - Mar 3 2011\Visual Inspection\100NIKON\DSCN7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400" y="609600"/>
            <a:ext cx="6242050" cy="46815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828800"/>
            <a:ext cx="7503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Efficient, inexpensive optical systems for visual inspection </a:t>
            </a:r>
          </a:p>
          <a:p>
            <a:r>
              <a:rPr lang="en-US" dirty="0" smtClean="0"/>
              <a:t>metallic surfaces can be successfully implemented.</a:t>
            </a:r>
          </a:p>
          <a:p>
            <a:r>
              <a:rPr lang="en-US" dirty="0" smtClean="0"/>
              <a:t>These systems can provide valuable information  and</a:t>
            </a:r>
          </a:p>
          <a:p>
            <a:r>
              <a:rPr lang="en-US" dirty="0" smtClean="0"/>
              <a:t>defect localization on initial material as well as on the internal cavity surface.</a:t>
            </a:r>
          </a:p>
          <a:p>
            <a:r>
              <a:rPr lang="en-US" dirty="0" smtClean="0"/>
              <a:t>Once data acquisition is done (large cavity production will need </a:t>
            </a:r>
            <a:r>
              <a:rPr lang="en-US" b="1" dirty="0" smtClean="0">
                <a:solidFill>
                  <a:srgbClr val="FF0000"/>
                </a:solidFill>
              </a:rPr>
              <a:t>TB</a:t>
            </a:r>
            <a:r>
              <a:rPr lang="en-US" dirty="0" smtClean="0"/>
              <a:t> of storage space), computer </a:t>
            </a:r>
            <a:r>
              <a:rPr lang="en-US" dirty="0" smtClean="0"/>
              <a:t>assisted analysis can facilitate interpretation and data base mining.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Optical Inspection Systems for SRF cavities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1" y="882621"/>
            <a:ext cx="4255269" cy="254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1" y="3657600"/>
            <a:ext cx="4179069" cy="240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581400"/>
            <a:ext cx="3984625" cy="248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019800"/>
            <a:ext cx="898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K. Watanabe, Review of Optical Inspection Methods and Results, TUOBAU01, SRF 2009, Berlin 2009.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819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Kyoto camera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5562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DESY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883355"/>
            <a:ext cx="3810000" cy="248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15000" y="2819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FNAL system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 localization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066800"/>
            <a:ext cx="2133600" cy="26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7" y="1066801"/>
            <a:ext cx="2900867" cy="26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4300"/>
            <a:ext cx="3267075" cy="23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81223"/>
            <a:ext cx="4784383" cy="172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6191" y="58674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W-D. Muller: Review of Results from Temperature Mapping and Subsequent Cavity Inspection, TUOAAU04,SRF 2009 Berlin 2009. </a:t>
            </a:r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16" y="838200"/>
            <a:ext cx="2356193" cy="324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18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SRF cavities at JLAB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Picture 3" descr="DSCN7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6242304" cy="4681728"/>
          </a:xfrm>
          <a:prstGeom prst="rect">
            <a:avLst/>
          </a:prstGeom>
        </p:spPr>
      </p:pic>
      <p:pic>
        <p:nvPicPr>
          <p:cNvPr id="3074" name="Picture 2" descr="E:\TTC Milan feb 28 - Mar 3 2011\Visual Inspection\Photos cavities visual inspection\Set 2 - different cavities\DSCN7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1950" y="1143000"/>
            <a:ext cx="6242050" cy="4681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4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888302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3 1/2-cell photo injector cavities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95600" y="2590800"/>
            <a:ext cx="685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819400" y="2209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50 mm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5943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Mechanical marks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10800000">
            <a:off x="2971800" y="4572000"/>
            <a:ext cx="243840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r>
              <a:rPr lang="en-US" sz="2800" dirty="0" smtClean="0"/>
              <a:t>Initial setup for visual inspection on 3 1/2-cell cavities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Picture 3" descr="DSCN7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14400"/>
            <a:ext cx="7721600" cy="5334000"/>
          </a:xfrm>
          <a:prstGeom prst="rect">
            <a:avLst/>
          </a:prstGeom>
        </p:spPr>
      </p:pic>
      <p:pic>
        <p:nvPicPr>
          <p:cNvPr id="8" name="Picture 7" descr="DSCN7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276600"/>
            <a:ext cx="26670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077200" cy="914400"/>
          </a:xfrm>
        </p:spPr>
        <p:txBody>
          <a:bodyPr/>
          <a:lstStyle/>
          <a:p>
            <a:r>
              <a:rPr lang="en-US" sz="2400" dirty="0" smtClean="0"/>
              <a:t>Mechanical marks on the endplate of the 3 1/2-cell cavities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4" name="Picture 3" descr="Copy of DSCN7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90600"/>
            <a:ext cx="7388352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Mechanical marks on the endplate of the 3-cell cavity cont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5" name="Picture 4" descr="Photo001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95400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2209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 mm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95600" y="2590800"/>
            <a:ext cx="685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Image processing using </a:t>
            </a:r>
            <a:r>
              <a:rPr lang="en-US" sz="2800" dirty="0" err="1" smtClean="0"/>
              <a:t>ImageJ</a:t>
            </a:r>
            <a:r>
              <a:rPr lang="en-US" sz="2800" dirty="0" smtClean="0"/>
              <a:t> software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1920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TTC Meeting Milan, Italy 28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Feb – 3</a:t>
            </a:r>
            <a:r>
              <a:rPr lang="en-US" sz="1600" baseline="30000" dirty="0" smtClean="0">
                <a:solidFill>
                  <a:schemeClr val="accent3">
                    <a:lumMod val="95000"/>
                  </a:schemeClr>
                </a:solidFill>
              </a:rPr>
              <a:t>rd</a:t>
            </a:r>
            <a:r>
              <a:rPr lang="en-US" sz="1600" dirty="0" smtClean="0">
                <a:solidFill>
                  <a:schemeClr val="accent3">
                    <a:lumMod val="95000"/>
                  </a:schemeClr>
                </a:solidFill>
              </a:rPr>
              <a:t> Mar 2011</a:t>
            </a:r>
            <a:endParaRPr lang="en-US" sz="1600" dirty="0">
              <a:solidFill>
                <a:schemeClr val="accent3">
                  <a:lumMod val="95000"/>
                </a:schemeClr>
              </a:solidFill>
            </a:endParaRPr>
          </a:p>
        </p:txBody>
      </p:sp>
      <p:pic>
        <p:nvPicPr>
          <p:cNvPr id="6" name="Picture 5" descr="Photo001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3556000" cy="2667000"/>
          </a:xfrm>
          <a:prstGeom prst="rect">
            <a:avLst/>
          </a:prstGeom>
        </p:spPr>
      </p:pic>
      <p:pic>
        <p:nvPicPr>
          <p:cNvPr id="7" name="Picture 6" descr="Photo0013 Find edg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914400"/>
            <a:ext cx="3505200" cy="2628900"/>
          </a:xfrm>
          <a:prstGeom prst="rect">
            <a:avLst/>
          </a:prstGeom>
        </p:spPr>
      </p:pic>
      <p:pic>
        <p:nvPicPr>
          <p:cNvPr id="8" name="Picture 7" descr="Photo0013 Invert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657600"/>
            <a:ext cx="3429000" cy="2571750"/>
          </a:xfrm>
          <a:prstGeom prst="rect">
            <a:avLst/>
          </a:prstGeom>
        </p:spPr>
      </p:pic>
      <p:pic>
        <p:nvPicPr>
          <p:cNvPr id="9" name="Picture 8" descr="Photo0013 Transformed binary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3581400"/>
            <a:ext cx="3556000" cy="2667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1219200" y="1447800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066800" y="99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 mm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JLab_PowerPoint1</Template>
  <TotalTime>1525</TotalTime>
  <Words>583</Words>
  <Application>Microsoft Office PowerPoint</Application>
  <PresentationFormat>On-screen Show (4:3)</PresentationFormat>
  <Paragraphs>70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JLab_PowerPoint1</vt:lpstr>
      <vt:lpstr>An Inexpensive Inspection System for Niobium Cavities</vt:lpstr>
      <vt:lpstr>Optical Inspection Systems for SRF cavities</vt:lpstr>
      <vt:lpstr>Defect localization</vt:lpstr>
      <vt:lpstr>SRF cavities at JLAB</vt:lpstr>
      <vt:lpstr>3 1/2-cell photo injector cavities</vt:lpstr>
      <vt:lpstr>Initial setup for visual inspection on 3 1/2-cell cavities </vt:lpstr>
      <vt:lpstr>Mechanical marks on the endplate of the 3 1/2-cell cavities</vt:lpstr>
      <vt:lpstr>Mechanical marks on the endplate of the 3-cell cavity cont</vt:lpstr>
      <vt:lpstr>Image processing using ImageJ software</vt:lpstr>
      <vt:lpstr>Image processing using ImageJ software cont.</vt:lpstr>
      <vt:lpstr>Setup with half-cell for mirror and focus adjustments</vt:lpstr>
      <vt:lpstr>Visual inspection of the endplate after BCP</vt:lpstr>
      <vt:lpstr>Surface details after BCP </vt:lpstr>
      <vt:lpstr>Images in different locations of the 3 1/2-cell cavities</vt:lpstr>
      <vt:lpstr>Wish list for an optical inspection system </vt:lpstr>
      <vt:lpstr>Miniaturized camera with autofocus features</vt:lpstr>
      <vt:lpstr>Olympus demo</vt:lpstr>
      <vt:lpstr>Conclusions </vt:lpstr>
    </vt:vector>
  </TitlesOfParts>
  <Company>Jefferson Science Associates,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Ultrasonic Niobium thickness measurements during chemistry (BCP) proof of principle on a 15 MHz single cell.</dc:title>
  <dc:creator>stirbet</dc:creator>
  <cp:lastModifiedBy>Mircea  Stirbet</cp:lastModifiedBy>
  <cp:revision>94</cp:revision>
  <cp:lastPrinted>2011-02-26T12:58:02Z</cp:lastPrinted>
  <dcterms:created xsi:type="dcterms:W3CDTF">2010-06-11T14:49:21Z</dcterms:created>
  <dcterms:modified xsi:type="dcterms:W3CDTF">2011-02-26T12:59:21Z</dcterms:modified>
</cp:coreProperties>
</file>