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9" r:id="rId5"/>
    <p:sldId id="257" r:id="rId6"/>
    <p:sldId id="259" r:id="rId7"/>
    <p:sldId id="262" r:id="rId8"/>
    <p:sldId id="266" r:id="rId9"/>
    <p:sldId id="260" r:id="rId10"/>
    <p:sldId id="261" r:id="rId11"/>
    <p:sldId id="265" r:id="rId12"/>
    <p:sldId id="268" r:id="rId1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howGuides="1">
      <p:cViewPr varScale="1">
        <p:scale>
          <a:sx n="60" d="100"/>
          <a:sy n="60" d="100"/>
        </p:scale>
        <p:origin x="-90" y="-240"/>
      </p:cViewPr>
      <p:guideLst>
        <p:guide orient="horz" pos="1534"/>
        <p:guide orient="horz" pos="2024"/>
        <p:guide pos="555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8" d="100"/>
          <a:sy n="128" d="100"/>
        </p:scale>
        <p:origin x="-4770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3DCF8E-BB78-4463-9344-C66709594204}" type="datetimeFigureOut">
              <a:rPr lang="de-DE"/>
              <a:pPr>
                <a:defRPr/>
              </a:pPr>
              <a:t>02.03.2011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21D6F0-84C7-4A48-B2CF-CD134DAF70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A121A3-FDF8-4D3C-87CC-B387C80DFE7B}" type="datetimeFigureOut">
              <a:rPr lang="de-DE"/>
              <a:pPr>
                <a:defRPr/>
              </a:pPr>
              <a:t>02.03.2011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086F51-62B2-4CFF-903B-9290FFAB26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86F51-62B2-4CFF-903B-9290FFAB267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E218A-177C-4AF6-BB08-016F2AFE877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86F51-62B2-4CFF-903B-9290FFAB267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8863-ADD7-4AB9-9DE7-9765D2A604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>
                <a:solidFill>
                  <a:srgbClr val="00589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85852" y="1981967"/>
            <a:ext cx="7110433" cy="307777"/>
          </a:xfrm>
        </p:spPr>
        <p:txBody>
          <a:bodyPr>
            <a:spAutoFit/>
          </a:bodyPr>
          <a:lstStyle>
            <a:lvl1pPr marL="265113" indent="-265113">
              <a:lnSpc>
                <a:spcPts val="2400"/>
              </a:lnSpc>
              <a:buFont typeface="Arial" pitchFamily="34" charset="0"/>
              <a:buChar char="•"/>
              <a:defRPr sz="1800" b="1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E0A9-7E38-4B7E-BC77-771A51153A1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88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3A14B-B413-4FDD-ACAB-330EB4BA3E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101" name="Grafik 8" descr="Wissenschaftl_Info_a_Kopf.bmp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 userDrawn="1"/>
        </p:nvCxnSpPr>
        <p:spPr>
          <a:xfrm rot="10800000">
            <a:off x="0" y="6529388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157163" y="6535738"/>
            <a:ext cx="49346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solidFill>
                  <a:srgbClr val="00589C"/>
                </a:solidFill>
              </a:rPr>
              <a:t>O. Kugeler – TTC Meeting </a:t>
            </a:r>
            <a:r>
              <a:rPr lang="de-DE" sz="1200" dirty="0" err="1" smtClean="0">
                <a:solidFill>
                  <a:srgbClr val="00589C"/>
                </a:solidFill>
              </a:rPr>
              <a:t>February</a:t>
            </a:r>
            <a:r>
              <a:rPr lang="de-DE" sz="1200" dirty="0" smtClean="0">
                <a:solidFill>
                  <a:srgbClr val="00589C"/>
                </a:solidFill>
              </a:rPr>
              <a:t> 28 – March 3 2011 – Milano, </a:t>
            </a:r>
            <a:r>
              <a:rPr lang="de-DE" sz="1200" dirty="0" err="1" smtClean="0">
                <a:solidFill>
                  <a:srgbClr val="00589C"/>
                </a:solidFill>
              </a:rPr>
              <a:t>Italy</a:t>
            </a:r>
            <a:endParaRPr lang="de-DE" sz="1200" dirty="0">
              <a:solidFill>
                <a:srgbClr val="0058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7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Oliver%20Kugeler\Eigene%20Dateien\My%20Dropbox\MOV01685.MPG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-Dok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jpeg"/><Relationship Id="rId5" Type="http://schemas.openxmlformats.org/officeDocument/2006/relationships/package" Target="../embeddings/Microsoft_Office_Word-Dokument3.docx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966913" y="2996952"/>
            <a:ext cx="6858000" cy="102181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de-DE" sz="18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TTC-</a:t>
            </a:r>
            <a:r>
              <a:rPr lang="de-DE" sz="18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meeting</a:t>
            </a:r>
            <a:r>
              <a:rPr lang="de-DE" sz="18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Februar 28 – March 3 2011 – Milano, </a:t>
            </a:r>
            <a:r>
              <a:rPr lang="de-DE" sz="18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Italy</a:t>
            </a:r>
            <a:endParaRPr lang="de-DE" sz="1800" cap="non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ts val="2400"/>
              </a:lnSpc>
            </a:pPr>
            <a:endParaRPr lang="de-DE" sz="1800" cap="non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sz="1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O. </a:t>
            </a:r>
            <a:r>
              <a:rPr lang="de-DE" sz="14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Kugeler</a:t>
            </a:r>
            <a:r>
              <a:rPr lang="de-DE" sz="1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de-DE" sz="14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based</a:t>
            </a:r>
            <a:r>
              <a:rPr lang="de-DE" sz="1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on talk </a:t>
            </a:r>
            <a:r>
              <a:rPr lang="de-DE" sz="14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given</a:t>
            </a:r>
            <a:r>
              <a:rPr lang="de-DE" sz="1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1400" cap="non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by</a:t>
            </a:r>
            <a:r>
              <a:rPr lang="de-DE" sz="1400" cap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A. Neumann)</a:t>
            </a:r>
          </a:p>
        </p:txBody>
      </p:sp>
      <p:sp>
        <p:nvSpPr>
          <p:cNvPr id="6147" name="Titel 1"/>
          <p:cNvSpPr>
            <a:spLocks noGrp="1"/>
          </p:cNvSpPr>
          <p:nvPr>
            <p:ph type="ctrTitle" idx="4294967295"/>
          </p:nvPr>
        </p:nvSpPr>
        <p:spPr>
          <a:xfrm>
            <a:off x="1000125" y="1700213"/>
            <a:ext cx="7459663" cy="785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SRF Photoelectron Source</a:t>
            </a:r>
            <a:br>
              <a:rPr lang="en-US" sz="2400" dirty="0" smtClean="0">
                <a:solidFill>
                  <a:srgbClr val="00589C"/>
                </a:solidFill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rgbClr val="00589C"/>
                </a:solidFill>
                <a:latin typeface="Arial" charset="0"/>
                <a:cs typeface="Arial" charset="0"/>
              </a:rPr>
              <a:t>Development for </a:t>
            </a:r>
            <a:r>
              <a:rPr lang="en-US" sz="24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B</a:t>
            </a:r>
            <a:r>
              <a:rPr lang="en-US" sz="2400" i="1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ERL</a:t>
            </a:r>
            <a:r>
              <a:rPr lang="en-US" sz="2400" dirty="0" err="1" smtClean="0">
                <a:solidFill>
                  <a:srgbClr val="00589C"/>
                </a:solidFill>
                <a:latin typeface="Arial" charset="0"/>
                <a:cs typeface="Arial" charset="0"/>
              </a:rPr>
              <a:t>inPro</a:t>
            </a:r>
            <a:endParaRPr lang="de-DE" sz="2400" dirty="0" smtClean="0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Grafik 3" descr="cavity_cell_onl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7590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338" y="4083050"/>
            <a:ext cx="38512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Cathode deposition at IPJ Andre Soltan Swierk</a:t>
            </a:r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B6889-1D92-4EF4-9731-9B92BF877A69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7" name="MOV0168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975" y="692150"/>
            <a:ext cx="2881313" cy="2160588"/>
          </a:xfrm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92150"/>
            <a:ext cx="25019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feld 11"/>
          <p:cNvSpPr txBox="1">
            <a:spLocks noChangeArrowheads="1"/>
          </p:cNvSpPr>
          <p:nvPr/>
        </p:nvSpPr>
        <p:spPr bwMode="auto">
          <a:xfrm>
            <a:off x="2987675" y="836613"/>
            <a:ext cx="2162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Plasma arc</a:t>
            </a:r>
          </a:p>
          <a:p>
            <a:r>
              <a:rPr lang="de-DE"/>
              <a:t>depositon setup</a:t>
            </a:r>
          </a:p>
          <a:p>
            <a:r>
              <a:rPr lang="de-DE"/>
              <a:t>in 30° configuration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987675" y="1916113"/>
            <a:ext cx="2160588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8"/>
          <p:cNvGrpSpPr>
            <a:grpSpLocks/>
          </p:cNvGrpSpPr>
          <p:nvPr/>
        </p:nvGrpSpPr>
        <p:grpSpPr bwMode="auto">
          <a:xfrm>
            <a:off x="3419475" y="2924175"/>
            <a:ext cx="4768850" cy="3586163"/>
            <a:chOff x="3419872" y="2924944"/>
            <a:chExt cx="4767768" cy="3585160"/>
          </a:xfrm>
        </p:grpSpPr>
        <p:pic>
          <p:nvPicPr>
            <p:cNvPr id="12301" name="Grafik 10" descr="Pbcathod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5840" y="3881204"/>
              <a:ext cx="29718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Gerade Verbindung mit Pfeil 15"/>
            <p:cNvCxnSpPr/>
            <p:nvPr/>
          </p:nvCxnSpPr>
          <p:spPr>
            <a:xfrm rot="5400000">
              <a:off x="6299760" y="3357417"/>
              <a:ext cx="863358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feld 17"/>
            <p:cNvSpPr txBox="1">
              <a:spLocks noChangeArrowheads="1"/>
            </p:cNvSpPr>
            <p:nvPr/>
          </p:nvSpPr>
          <p:spPr bwMode="auto">
            <a:xfrm>
              <a:off x="3543801" y="2924944"/>
              <a:ext cx="315983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16 x 5min depositions result</a:t>
              </a:r>
            </a:p>
            <a:p>
              <a:r>
                <a:rPr lang="de-DE"/>
                <a:t>in a few hundred nm thick</a:t>
              </a:r>
            </a:p>
            <a:p>
              <a:r>
                <a:rPr lang="de-DE"/>
                <a:t>Pb cathode film</a:t>
              </a:r>
            </a:p>
          </p:txBody>
        </p:sp>
        <p:sp>
          <p:nvSpPr>
            <p:cNvPr id="12304" name="Textfeld 18"/>
            <p:cNvSpPr txBox="1">
              <a:spLocks noChangeArrowheads="1"/>
            </p:cNvSpPr>
            <p:nvPr/>
          </p:nvSpPr>
          <p:spPr bwMode="auto">
            <a:xfrm>
              <a:off x="3419872" y="4581128"/>
              <a:ext cx="17748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Pb cathode film</a:t>
              </a: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>
              <a:off x="4787987" y="4940505"/>
              <a:ext cx="2160098" cy="72052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6" name="Textfeld 22"/>
            <p:cNvSpPr txBox="1">
              <a:spLocks noChangeArrowheads="1"/>
            </p:cNvSpPr>
            <p:nvPr/>
          </p:nvSpPr>
          <p:spPr bwMode="auto">
            <a:xfrm>
              <a:off x="3419872" y="537321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sp>
        <p:nvSpPr>
          <p:cNvPr id="12297" name="Textfeld 25"/>
          <p:cNvSpPr txBox="1">
            <a:spLocks noChangeArrowheads="1"/>
          </p:cNvSpPr>
          <p:nvPr/>
        </p:nvSpPr>
        <p:spPr bwMode="auto">
          <a:xfrm>
            <a:off x="225425" y="4508500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Cavity with helium vessel</a:t>
            </a:r>
          </a:p>
        </p:txBody>
      </p:sp>
      <p:cxnSp>
        <p:nvCxnSpPr>
          <p:cNvPr id="28" name="Gerade Verbindung mit Pfeil 27"/>
          <p:cNvCxnSpPr>
            <a:stCxn id="1027" idx="2"/>
          </p:cNvCxnSpPr>
          <p:nvPr/>
        </p:nvCxnSpPr>
        <p:spPr>
          <a:xfrm rot="5400000" flipH="1">
            <a:off x="42863" y="2917825"/>
            <a:ext cx="2820988" cy="2428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013325"/>
            <a:ext cx="27368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feld 31"/>
          <p:cNvSpPr txBox="1">
            <a:spLocks noChangeArrowheads="1"/>
          </p:cNvSpPr>
          <p:nvPr/>
        </p:nvSpPr>
        <p:spPr bwMode="auto">
          <a:xfrm>
            <a:off x="411163" y="6021388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Mask to protect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5" descr="Q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620713"/>
            <a:ext cx="5692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Cavity vertical tests at Jlab: Current status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CAB99-6F96-4B59-A754-4BACED0BE060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20621" y="1052737"/>
            <a:ext cx="8672059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Font typeface="Arial" pitchFamily="34" charset="0"/>
              <a:buChar char="•"/>
              <a:defRPr/>
            </a:pPr>
            <a:r>
              <a:rPr lang="de-DE" sz="1600" dirty="0"/>
              <a:t> </a:t>
            </a:r>
            <a:r>
              <a:rPr lang="de-DE" sz="1600" dirty="0" err="1"/>
              <a:t>Acceptance</a:t>
            </a:r>
            <a:r>
              <a:rPr lang="de-DE" sz="1600" dirty="0"/>
              <a:t> </a:t>
            </a:r>
            <a:r>
              <a:rPr lang="de-DE" sz="1600" dirty="0" err="1"/>
              <a:t>tests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SC </a:t>
            </a:r>
            <a:r>
              <a:rPr lang="de-DE" sz="1600" dirty="0" err="1"/>
              <a:t>cavity</a:t>
            </a:r>
            <a:r>
              <a:rPr lang="de-DE" sz="1600" dirty="0"/>
              <a:t>:</a:t>
            </a:r>
            <a:br>
              <a:rPr lang="de-DE" sz="1600" dirty="0"/>
            </a:br>
            <a:r>
              <a:rPr lang="de-DE" sz="1600" dirty="0"/>
              <a:t>  </a:t>
            </a:r>
            <a:r>
              <a:rPr lang="de-DE" sz="1600" dirty="0" err="1"/>
              <a:t>R</a:t>
            </a:r>
            <a:r>
              <a:rPr lang="de-DE" sz="1600" baseline="-25000" dirty="0" err="1"/>
              <a:t>surf</a:t>
            </a:r>
            <a:r>
              <a:rPr lang="de-DE" sz="1600" dirty="0"/>
              <a:t>  </a:t>
            </a:r>
            <a:r>
              <a:rPr lang="de-DE" sz="1600" dirty="0" err="1"/>
              <a:t>or</a:t>
            </a:r>
            <a:r>
              <a:rPr lang="de-DE" sz="1600" dirty="0"/>
              <a:t> Q</a:t>
            </a:r>
            <a:r>
              <a:rPr lang="de-DE" sz="1600" baseline="-25000" dirty="0"/>
              <a:t>0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field</a:t>
            </a:r>
            <a:endParaRPr lang="de-DE" sz="1600" dirty="0"/>
          </a:p>
          <a:p>
            <a:pPr lvl="8">
              <a:buFont typeface="Arial" pitchFamily="34" charset="0"/>
              <a:buChar char="•"/>
              <a:defRPr/>
            </a:pPr>
            <a:endParaRPr lang="de-DE" sz="1600" baseline="-25000" dirty="0"/>
          </a:p>
          <a:p>
            <a:pPr lvl="8">
              <a:buFont typeface="Arial" pitchFamily="34" charset="0"/>
              <a:buChar char="•"/>
              <a:defRPr/>
            </a:pPr>
            <a:r>
              <a:rPr lang="de-DE" sz="1600" dirty="0" smtClean="0"/>
              <a:t>Test </a:t>
            </a:r>
            <a:r>
              <a:rPr lang="de-DE" sz="1600" dirty="0"/>
              <a:t>after </a:t>
            </a:r>
            <a:r>
              <a:rPr lang="de-DE" sz="1600" dirty="0" err="1"/>
              <a:t>fabrication</a:t>
            </a:r>
            <a:r>
              <a:rPr lang="de-DE" sz="1600" dirty="0"/>
              <a:t>, </a:t>
            </a:r>
            <a:r>
              <a:rPr lang="de-DE" sz="1600" dirty="0" err="1"/>
              <a:t>tuning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</a:t>
            </a:r>
            <a:r>
              <a:rPr lang="de-DE" sz="1600" dirty="0" err="1"/>
              <a:t>several</a:t>
            </a:r>
            <a:r>
              <a:rPr lang="de-DE" sz="1600" dirty="0"/>
              <a:t> </a:t>
            </a:r>
            <a:r>
              <a:rPr lang="de-DE" sz="1600" dirty="0" err="1"/>
              <a:t>treatments</a:t>
            </a:r>
            <a:r>
              <a:rPr lang="de-DE" sz="1600" dirty="0"/>
              <a:t>: </a:t>
            </a:r>
          </a:p>
          <a:p>
            <a:pPr lvl="8">
              <a:defRPr/>
            </a:pPr>
            <a:r>
              <a:rPr lang="de-DE" sz="1600" dirty="0"/>
              <a:t>  Peak </a:t>
            </a:r>
            <a:r>
              <a:rPr lang="de-DE" sz="1600" dirty="0" err="1"/>
              <a:t>fields</a:t>
            </a:r>
            <a:r>
              <a:rPr lang="de-DE" sz="1600" dirty="0"/>
              <a:t> &gt; 40 MV/m, </a:t>
            </a:r>
            <a:r>
              <a:rPr lang="de-DE" sz="1600" dirty="0" err="1"/>
              <a:t>light</a:t>
            </a:r>
            <a:r>
              <a:rPr lang="de-DE" sz="1600" dirty="0"/>
              <a:t> </a:t>
            </a:r>
            <a:r>
              <a:rPr lang="de-DE" sz="1600" dirty="0" err="1"/>
              <a:t>field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  </a:t>
            </a:r>
            <a:r>
              <a:rPr lang="de-DE" sz="1600" dirty="0" err="1"/>
              <a:t>emission</a:t>
            </a:r>
            <a:r>
              <a:rPr lang="de-DE" sz="1600" dirty="0"/>
              <a:t> </a:t>
            </a:r>
            <a:r>
              <a:rPr lang="de-DE" sz="1600" dirty="0" err="1"/>
              <a:t>at</a:t>
            </a:r>
            <a:r>
              <a:rPr lang="de-DE" sz="1600" dirty="0"/>
              <a:t> </a:t>
            </a:r>
            <a:r>
              <a:rPr lang="de-DE" sz="1600" dirty="0" err="1"/>
              <a:t>highest</a:t>
            </a:r>
            <a:r>
              <a:rPr lang="de-DE" sz="1600" dirty="0"/>
              <a:t> </a:t>
            </a:r>
            <a:r>
              <a:rPr lang="de-DE" sz="1600" dirty="0" err="1"/>
              <a:t>fields</a:t>
            </a:r>
            <a:endParaRPr lang="de-DE" sz="1600" dirty="0"/>
          </a:p>
          <a:p>
            <a:pPr lvl="8">
              <a:defRPr/>
            </a:pPr>
            <a:endParaRPr lang="de-DE" sz="1600" dirty="0">
              <a:sym typeface="Wingdings" pitchFamily="2" charset="2"/>
            </a:endParaRPr>
          </a:p>
          <a:p>
            <a:pPr lvl="8">
              <a:buFont typeface="Wingdings" pitchFamily="2" charset="2"/>
              <a:buChar char="à"/>
              <a:defRPr/>
            </a:pP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Cathode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deposition</a:t>
            </a:r>
            <a:endParaRPr lang="de-DE" sz="1600" dirty="0">
              <a:sym typeface="Wingdings" pitchFamily="2" charset="2"/>
            </a:endParaRPr>
          </a:p>
          <a:p>
            <a:pPr lvl="8">
              <a:buFont typeface="Wingdings" pitchFamily="2" charset="2"/>
              <a:buChar char="à"/>
              <a:defRPr/>
            </a:pPr>
            <a:r>
              <a:rPr lang="de-DE" sz="1600" dirty="0">
                <a:sym typeface="Wingdings" pitchFamily="2" charset="2"/>
              </a:rPr>
              <a:t> First </a:t>
            </a:r>
            <a:r>
              <a:rPr lang="de-DE" sz="1600" dirty="0" err="1">
                <a:sym typeface="Wingdings" pitchFamily="2" charset="2"/>
              </a:rPr>
              <a:t>cathode</a:t>
            </a:r>
            <a:r>
              <a:rPr lang="de-DE" sz="1600" dirty="0">
                <a:sym typeface="Wingdings" pitchFamily="2" charset="2"/>
              </a:rPr>
              <a:t> was lost</a:t>
            </a:r>
          </a:p>
          <a:p>
            <a:pPr lvl="8">
              <a:buFont typeface="Wingdings" pitchFamily="2" charset="2"/>
              <a:buChar char="à"/>
              <a:defRPr/>
            </a:pPr>
            <a:r>
              <a:rPr lang="de-DE" sz="1600" dirty="0">
                <a:sym typeface="Wingdings" pitchFamily="2" charset="2"/>
              </a:rPr>
              <a:t> Second </a:t>
            </a:r>
            <a:r>
              <a:rPr lang="de-DE" sz="1600" dirty="0" err="1">
                <a:sym typeface="Wingdings" pitchFamily="2" charset="2"/>
              </a:rPr>
              <a:t>cathode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depositon</a:t>
            </a:r>
            <a:r>
              <a:rPr lang="de-DE" sz="1600" dirty="0" smtClean="0"/>
              <a:t> </a:t>
            </a:r>
            <a:endParaRPr lang="de-DE" sz="1600" baseline="-25000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547813" y="4652963"/>
            <a:ext cx="60483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smtClean="0">
                <a:sym typeface="Wingdings" pitchFamily="2" charset="2"/>
              </a:rPr>
              <a:t>Final </a:t>
            </a:r>
            <a:r>
              <a:rPr lang="de-DE" sz="1600" dirty="0" err="1" smtClean="0">
                <a:sym typeface="Wingdings" pitchFamily="2" charset="2"/>
              </a:rPr>
              <a:t>vertical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test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with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cathode</a:t>
            </a:r>
            <a:r>
              <a:rPr lang="de-DE" sz="1600" dirty="0">
                <a:sym typeface="Wingdings" pitchFamily="2" charset="2"/>
              </a:rPr>
              <a:t>: </a:t>
            </a:r>
            <a:r>
              <a:rPr lang="de-DE" sz="1600" dirty="0" smtClean="0">
                <a:sym typeface="Wingdings" pitchFamily="2" charset="2"/>
              </a:rPr>
              <a:t> 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de-DE" sz="1600" dirty="0" smtClean="0">
                <a:sym typeface="Wingdings" pitchFamily="2" charset="2"/>
              </a:rPr>
              <a:t> Fields </a:t>
            </a:r>
            <a:r>
              <a:rPr lang="de-DE" sz="1600" dirty="0" err="1" smtClean="0">
                <a:sym typeface="Wingdings" pitchFamily="2" charset="2"/>
              </a:rPr>
              <a:t>above</a:t>
            </a:r>
            <a:r>
              <a:rPr lang="de-DE" sz="1600" dirty="0" smtClean="0">
                <a:sym typeface="Wingdings" pitchFamily="2" charset="2"/>
              </a:rPr>
              <a:t> ERL </a:t>
            </a:r>
            <a:r>
              <a:rPr lang="de-DE" sz="1600" dirty="0" err="1" smtClean="0">
                <a:sym typeface="Wingdings" pitchFamily="2" charset="2"/>
              </a:rPr>
              <a:t>operating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range</a:t>
            </a:r>
            <a:endParaRPr lang="de-DE" sz="160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Surface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resistance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below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cryogenics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limits</a:t>
            </a: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Cavity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ready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beam </a:t>
            </a:r>
            <a:r>
              <a:rPr lang="de-DE" dirty="0" err="1" smtClean="0">
                <a:sym typeface="Wingdings" pitchFamily="2" charset="2"/>
              </a:rPr>
              <a:t>production</a:t>
            </a:r>
            <a:r>
              <a:rPr lang="de-DE" dirty="0" smtClean="0">
                <a:sym typeface="Wingdings" pitchFamily="2" charset="2"/>
              </a:rPr>
              <a:t>!</a:t>
            </a:r>
            <a:endParaRPr lang="de-DE" baseline="-25000" dirty="0"/>
          </a:p>
        </p:txBody>
      </p:sp>
      <p:pic>
        <p:nvPicPr>
          <p:cNvPr id="14" name="Grafik 13" descr="Grafik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628650"/>
            <a:ext cx="562927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2700338" y="908050"/>
            <a:ext cx="2154237" cy="3025775"/>
            <a:chOff x="2699792" y="908720"/>
            <a:chExt cx="2154893" cy="3024336"/>
          </a:xfrm>
        </p:grpSpPr>
        <p:sp>
          <p:nvSpPr>
            <p:cNvPr id="8" name="Rechteck 7"/>
            <p:cNvSpPr/>
            <p:nvPr/>
          </p:nvSpPr>
          <p:spPr>
            <a:xfrm>
              <a:off x="2699792" y="908720"/>
              <a:ext cx="503390" cy="302433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323" name="Textfeld 8"/>
            <p:cNvSpPr txBox="1">
              <a:spLocks noChangeArrowheads="1"/>
            </p:cNvSpPr>
            <p:nvPr/>
          </p:nvSpPr>
          <p:spPr bwMode="auto">
            <a:xfrm>
              <a:off x="3203848" y="1196752"/>
              <a:ext cx="16508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ERL operation</a:t>
              </a:r>
            </a:p>
          </p:txBody>
        </p:sp>
      </p:grpSp>
      <p:pic>
        <p:nvPicPr>
          <p:cNvPr id="12" name="Grafik 11" descr="Grafik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620713"/>
            <a:ext cx="57213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Outlook: </a:t>
            </a:r>
            <a:r>
              <a:rPr lang="de-DE" dirty="0" err="1" smtClean="0">
                <a:latin typeface="Arial" charset="0"/>
                <a:cs typeface="Arial" charset="0"/>
              </a:rPr>
              <a:t>Near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future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4339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4EEE84-DBED-4794-A5D3-1902D9A25E14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590675" y="620713"/>
            <a:ext cx="69199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/>
              <a:t> Installation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, </a:t>
            </a:r>
            <a:r>
              <a:rPr lang="de-DE" dirty="0" err="1"/>
              <a:t>solenoid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 in </a:t>
            </a:r>
            <a:r>
              <a:rPr lang="de-DE" dirty="0" err="1"/>
              <a:t>HoBiCaT</a:t>
            </a:r>
            <a:endParaRPr lang="de-DE" dirty="0"/>
          </a:p>
          <a:p>
            <a:pPr>
              <a:buFont typeface="Arial" charset="0"/>
              <a:buChar char="•"/>
            </a:pP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solenoid</a:t>
            </a:r>
            <a:endParaRPr lang="de-DE" dirty="0"/>
          </a:p>
          <a:p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 Installation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 First horizontal RF </a:t>
            </a:r>
            <a:r>
              <a:rPr lang="de-DE" dirty="0" err="1"/>
              <a:t>tests</a:t>
            </a:r>
            <a:r>
              <a:rPr lang="de-DE" dirty="0"/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/>
              <a:t> Q</a:t>
            </a:r>
            <a:r>
              <a:rPr lang="de-DE" baseline="-25000" dirty="0"/>
              <a:t>0</a:t>
            </a:r>
            <a:r>
              <a:rPr lang="de-DE" dirty="0"/>
              <a:t>(</a:t>
            </a:r>
            <a:r>
              <a:rPr lang="de-DE" dirty="0" err="1"/>
              <a:t>E</a:t>
            </a:r>
            <a:r>
              <a:rPr lang="de-DE" baseline="-25000" dirty="0" err="1"/>
              <a:t>acc</a:t>
            </a:r>
            <a:r>
              <a:rPr lang="de-DE" dirty="0"/>
              <a:t>), </a:t>
            </a:r>
            <a:r>
              <a:rPr lang="de-DE" dirty="0" err="1"/>
              <a:t>cryogenic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pPr lvl="1">
              <a:buFont typeface="Symbol" pitchFamily="18" charset="2"/>
              <a:buChar char="-"/>
            </a:pPr>
            <a:r>
              <a:rPr lang="de-DE" dirty="0"/>
              <a:t> LLRF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: Field </a:t>
            </a:r>
            <a:r>
              <a:rPr lang="de-DE" dirty="0" err="1"/>
              <a:t>stability</a:t>
            </a:r>
            <a:endParaRPr lang="de-DE" dirty="0"/>
          </a:p>
          <a:p>
            <a:pPr lvl="1">
              <a:buFont typeface="Symbol" pitchFamily="18" charset="2"/>
              <a:buChar char="-"/>
            </a:pPr>
            <a:r>
              <a:rPr lang="de-DE" dirty="0"/>
              <a:t> Test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RF, </a:t>
            </a:r>
            <a:r>
              <a:rPr lang="de-DE" dirty="0" err="1"/>
              <a:t>synchronization</a:t>
            </a:r>
            <a:endParaRPr lang="de-DE" dirty="0"/>
          </a:p>
          <a:p>
            <a:pPr lvl="1"/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 First beam on </a:t>
            </a:r>
            <a:r>
              <a:rPr lang="de-DE" dirty="0" err="1"/>
              <a:t>viewscreen</a:t>
            </a:r>
            <a:r>
              <a:rPr lang="de-DE" dirty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spring 2011</a:t>
            </a:r>
            <a:endParaRPr lang="de-DE" dirty="0"/>
          </a:p>
          <a:p>
            <a:pPr>
              <a:buFont typeface="Arial" charset="0"/>
              <a:buChar char="•"/>
            </a:pP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 Start design </a:t>
            </a:r>
            <a:r>
              <a:rPr lang="de-DE" dirty="0" err="1"/>
              <a:t>of</a:t>
            </a:r>
            <a:r>
              <a:rPr lang="de-DE" dirty="0"/>
              <a:t> Stage B in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FZD (HZDR), DESY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 err="1"/>
              <a:t>and</a:t>
            </a:r>
            <a:r>
              <a:rPr lang="de-DE" dirty="0"/>
              <a:t> TU Dortmund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33425" y="4873625"/>
            <a:ext cx="81597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People involved:</a:t>
            </a:r>
          </a:p>
          <a:p>
            <a:r>
              <a:rPr lang="de-DE" sz="1200"/>
              <a:t>W. Anders, M. Dirsat, A. Frahm, A. Jankowiak, T. Kamps, J. Knobloch, O. Kugeler, A. Neumann, T. Quast, J. Rudolph,</a:t>
            </a:r>
          </a:p>
          <a:p>
            <a:r>
              <a:rPr lang="de-DE" sz="1200"/>
              <a:t>M. Schenk, M. Schuster, Helmholtz-Zentrum Berlin für Materialien und Energie GmbH, Berlin, Germany</a:t>
            </a:r>
          </a:p>
          <a:p>
            <a:r>
              <a:rPr lang="en-US" sz="1200"/>
              <a:t>T. Rao, J. Smedley, BNL, Upton, Long Island, New York, USA</a:t>
            </a:r>
          </a:p>
          <a:p>
            <a:r>
              <a:rPr lang="de-DE" sz="1200"/>
              <a:t>J. Sekutowicz, DESY, Hamburg, Germany</a:t>
            </a:r>
          </a:p>
          <a:p>
            <a:r>
              <a:rPr lang="de-DE" sz="1200"/>
              <a:t>P. Kneisel, JLAB, Newport News, Virginia, USA</a:t>
            </a:r>
          </a:p>
          <a:p>
            <a:r>
              <a:rPr lang="de-DE" sz="1200"/>
              <a:t>R. Nietubyc ,The Andrzej Soltan Institute for Nuclear Studies, Swierk/Otwock, Poland</a:t>
            </a:r>
          </a:p>
          <a:p>
            <a:r>
              <a:rPr lang="de-DE" sz="1200"/>
              <a:t>I. Will, MBI, Berlin, Germany     + the support of many more…….</a:t>
            </a:r>
          </a:p>
          <a:p>
            <a:endParaRPr lang="de-DE"/>
          </a:p>
        </p:txBody>
      </p:sp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5724525" y="1535113"/>
            <a:ext cx="3092450" cy="1173162"/>
            <a:chOff x="1763688" y="1412776"/>
            <a:chExt cx="5181600" cy="2253853"/>
          </a:xfrm>
        </p:grpSpPr>
        <p:pic>
          <p:nvPicPr>
            <p:cNvPr id="14343" name="Picture 67" descr="D:\DOC\Bessy\YbYAG_Disklaser\100415.BessyLaser\Oscillator_Apr15_10_ra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4688" y="1412776"/>
              <a:ext cx="4419600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69" descr="D:\DOC\Bessy\YbYAG_Disklaser\100415.BessyLaser\Regen_Apr15_10_ray.JPG"/>
            <p:cNvPicPr>
              <a:picLocks noChangeAspect="1" noChangeArrowheads="1"/>
            </p:cNvPicPr>
            <p:nvPr/>
          </p:nvPicPr>
          <p:blipFill>
            <a:blip r:embed="rId4" cstate="print"/>
            <a:srcRect b="10930"/>
            <a:stretch>
              <a:fillRect/>
            </a:stretch>
          </p:blipFill>
          <p:spPr bwMode="auto">
            <a:xfrm>
              <a:off x="1763688" y="2564904"/>
              <a:ext cx="5181600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feld 8"/>
          <p:cNvSpPr txBox="1"/>
          <p:nvPr/>
        </p:nvSpPr>
        <p:spPr>
          <a:xfrm rot="20893304">
            <a:off x="3991011" y="619899"/>
            <a:ext cx="13522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20893304">
            <a:off x="3702980" y="1700018"/>
            <a:ext cx="13522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Path towards a Photoinjector for B</a:t>
            </a:r>
            <a:r>
              <a:rPr lang="de-DE" i="1" smtClean="0">
                <a:latin typeface="Arial" charset="0"/>
                <a:cs typeface="Arial" charset="0"/>
              </a:rPr>
              <a:t>ERL</a:t>
            </a:r>
            <a:r>
              <a:rPr lang="de-DE" smtClean="0">
                <a:latin typeface="Arial" charset="0"/>
                <a:cs typeface="Arial" charset="0"/>
              </a:rPr>
              <a:t>inPro</a:t>
            </a: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637F5-3CF5-4717-8C6F-0E7B3FBA0D77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mtClean="0">
              <a:latin typeface="Arial" charset="0"/>
              <a:cs typeface="Arial" charset="0"/>
            </a:endParaRPr>
          </a:p>
        </p:txBody>
      </p:sp>
      <p:grpSp>
        <p:nvGrpSpPr>
          <p:cNvPr id="7172" name="Group 17"/>
          <p:cNvGrpSpPr>
            <a:grpSpLocks/>
          </p:cNvGrpSpPr>
          <p:nvPr/>
        </p:nvGrpSpPr>
        <p:grpSpPr bwMode="auto">
          <a:xfrm>
            <a:off x="390525" y="1576388"/>
            <a:ext cx="8320088" cy="1541462"/>
            <a:chOff x="158" y="1625"/>
            <a:chExt cx="5241" cy="971"/>
          </a:xfrm>
        </p:grpSpPr>
        <p:sp>
          <p:nvSpPr>
            <p:cNvPr id="7214" name="Line 18"/>
            <p:cNvSpPr>
              <a:spLocks noChangeAspect="1" noChangeShapeType="1"/>
            </p:cNvSpPr>
            <p:nvPr/>
          </p:nvSpPr>
          <p:spPr bwMode="auto">
            <a:xfrm>
              <a:off x="595" y="2197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5" name="Line 19"/>
            <p:cNvSpPr>
              <a:spLocks noChangeAspect="1" noChangeShapeType="1"/>
            </p:cNvSpPr>
            <p:nvPr/>
          </p:nvSpPr>
          <p:spPr bwMode="auto">
            <a:xfrm flipV="1">
              <a:off x="543" y="1917"/>
              <a:ext cx="16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6" name="Line 20"/>
            <p:cNvSpPr>
              <a:spLocks noChangeAspect="1" noChangeShapeType="1"/>
            </p:cNvSpPr>
            <p:nvPr/>
          </p:nvSpPr>
          <p:spPr bwMode="auto">
            <a:xfrm>
              <a:off x="764" y="1921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7" name="Rectangle 21"/>
            <p:cNvSpPr>
              <a:spLocks noChangeAspect="1" noChangeArrowheads="1"/>
            </p:cNvSpPr>
            <p:nvPr/>
          </p:nvSpPr>
          <p:spPr bwMode="auto">
            <a:xfrm rot="10800000">
              <a:off x="3765" y="2485"/>
              <a:ext cx="25" cy="10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18" name="Rectangle 22"/>
            <p:cNvSpPr>
              <a:spLocks noChangeAspect="1" noChangeArrowheads="1"/>
            </p:cNvSpPr>
            <p:nvPr/>
          </p:nvSpPr>
          <p:spPr bwMode="auto">
            <a:xfrm rot="10800000">
              <a:off x="3659" y="2485"/>
              <a:ext cx="27" cy="10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19" name="Rectangle 23"/>
            <p:cNvSpPr>
              <a:spLocks noChangeAspect="1" noChangeArrowheads="1"/>
            </p:cNvSpPr>
            <p:nvPr/>
          </p:nvSpPr>
          <p:spPr bwMode="auto">
            <a:xfrm rot="10800000">
              <a:off x="3503" y="2485"/>
              <a:ext cx="26" cy="10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20" name="Group 24"/>
            <p:cNvGrpSpPr>
              <a:grpSpLocks noChangeAspect="1"/>
            </p:cNvGrpSpPr>
            <p:nvPr/>
          </p:nvGrpSpPr>
          <p:grpSpPr bwMode="auto">
            <a:xfrm rot="10800000">
              <a:off x="3245" y="2504"/>
              <a:ext cx="210" cy="73"/>
              <a:chOff x="1837" y="1026"/>
              <a:chExt cx="362" cy="91"/>
            </a:xfrm>
          </p:grpSpPr>
          <p:sp>
            <p:nvSpPr>
              <p:cNvPr id="7434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837" y="1026"/>
                <a:ext cx="90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35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927" y="1026"/>
                <a:ext cx="181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36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109" y="1026"/>
                <a:ext cx="90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21" name="Rectangle 28"/>
            <p:cNvSpPr>
              <a:spLocks noChangeAspect="1" noChangeArrowheads="1"/>
            </p:cNvSpPr>
            <p:nvPr/>
          </p:nvSpPr>
          <p:spPr bwMode="auto">
            <a:xfrm rot="10800000">
              <a:off x="3133" y="2485"/>
              <a:ext cx="26" cy="10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22" name="Rectangle 29"/>
            <p:cNvSpPr>
              <a:spLocks noChangeAspect="1" noChangeArrowheads="1"/>
            </p:cNvSpPr>
            <p:nvPr/>
          </p:nvSpPr>
          <p:spPr bwMode="auto">
            <a:xfrm rot="10800000">
              <a:off x="3027" y="2485"/>
              <a:ext cx="26" cy="10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23" name="Group 30"/>
            <p:cNvGrpSpPr>
              <a:grpSpLocks/>
            </p:cNvGrpSpPr>
            <p:nvPr/>
          </p:nvGrpSpPr>
          <p:grpSpPr bwMode="auto">
            <a:xfrm>
              <a:off x="1282" y="1702"/>
              <a:ext cx="1641" cy="217"/>
              <a:chOff x="1282" y="1702"/>
              <a:chExt cx="1838" cy="217"/>
            </a:xfrm>
          </p:grpSpPr>
          <p:sp>
            <p:nvSpPr>
              <p:cNvPr id="7382" name="Rectangle 31"/>
              <p:cNvSpPr>
                <a:spLocks noChangeAspect="1" noChangeArrowheads="1"/>
              </p:cNvSpPr>
              <p:nvPr/>
            </p:nvSpPr>
            <p:spPr bwMode="auto">
              <a:xfrm rot="10800000">
                <a:off x="1282" y="1702"/>
                <a:ext cx="1838" cy="21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383" name="Group 32"/>
              <p:cNvGrpSpPr>
                <a:grpSpLocks noChangeAspect="1"/>
              </p:cNvGrpSpPr>
              <p:nvPr/>
            </p:nvGrpSpPr>
            <p:grpSpPr bwMode="auto">
              <a:xfrm rot="10800000">
                <a:off x="1326" y="1740"/>
                <a:ext cx="1730" cy="144"/>
                <a:chOff x="2018" y="2387"/>
                <a:chExt cx="1180" cy="181"/>
              </a:xfrm>
            </p:grpSpPr>
            <p:grpSp>
              <p:nvGrpSpPr>
                <p:cNvPr id="7384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2018" y="2387"/>
                  <a:ext cx="567" cy="181"/>
                  <a:chOff x="2018" y="2387"/>
                  <a:chExt cx="567" cy="181"/>
                </a:xfrm>
              </p:grpSpPr>
              <p:grpSp>
                <p:nvGrpSpPr>
                  <p:cNvPr id="741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18" y="2387"/>
                    <a:ext cx="159" cy="181"/>
                    <a:chOff x="2018" y="2387"/>
                    <a:chExt cx="159" cy="181"/>
                  </a:xfrm>
                </p:grpSpPr>
                <p:sp>
                  <p:nvSpPr>
                    <p:cNvPr id="7427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18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8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9" name="Oval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30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6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31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9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32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33" name="Oval 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11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22" y="2387"/>
                    <a:ext cx="159" cy="181"/>
                    <a:chOff x="2018" y="2387"/>
                    <a:chExt cx="159" cy="181"/>
                  </a:xfrm>
                </p:grpSpPr>
                <p:sp>
                  <p:nvSpPr>
                    <p:cNvPr id="7420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18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1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2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3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6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4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9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5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26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12" name="Group 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6" y="2387"/>
                    <a:ext cx="159" cy="181"/>
                    <a:chOff x="2018" y="2387"/>
                    <a:chExt cx="159" cy="181"/>
                  </a:xfrm>
                </p:grpSpPr>
                <p:sp>
                  <p:nvSpPr>
                    <p:cNvPr id="7413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18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14" name="Oval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15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16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6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17" name="Oval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9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18" name="Oval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19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7385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2631" y="2387"/>
                  <a:ext cx="567" cy="181"/>
                  <a:chOff x="2018" y="2387"/>
                  <a:chExt cx="567" cy="181"/>
                </a:xfrm>
              </p:grpSpPr>
              <p:grpSp>
                <p:nvGrpSpPr>
                  <p:cNvPr id="7386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18" y="2387"/>
                    <a:ext cx="159" cy="181"/>
                    <a:chOff x="2018" y="2387"/>
                    <a:chExt cx="159" cy="181"/>
                  </a:xfrm>
                </p:grpSpPr>
                <p:sp>
                  <p:nvSpPr>
                    <p:cNvPr id="7403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18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4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5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6" name="Oval 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6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7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9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8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9" name="Oval 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387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22" y="2387"/>
                    <a:ext cx="159" cy="181"/>
                    <a:chOff x="2018" y="2387"/>
                    <a:chExt cx="159" cy="181"/>
                  </a:xfrm>
                </p:grpSpPr>
                <p:sp>
                  <p:nvSpPr>
                    <p:cNvPr id="7396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18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9" name="Oval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6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0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9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1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02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388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6" y="2387"/>
                    <a:ext cx="159" cy="181"/>
                    <a:chOff x="2018" y="2387"/>
                    <a:chExt cx="159" cy="181"/>
                  </a:xfrm>
                </p:grpSpPr>
                <p:sp>
                  <p:nvSpPr>
                    <p:cNvPr id="7389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18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0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1" name="Oval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6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2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86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3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9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4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1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95" name="Oval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4" y="2387"/>
                      <a:ext cx="23" cy="18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7224" name="Rectangle 83"/>
            <p:cNvSpPr>
              <a:spLocks noChangeAspect="1" noChangeArrowheads="1"/>
            </p:cNvSpPr>
            <p:nvPr/>
          </p:nvSpPr>
          <p:spPr bwMode="auto">
            <a:xfrm rot="10800000">
              <a:off x="3835" y="1760"/>
              <a:ext cx="26" cy="10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25" name="Rectangle 84"/>
            <p:cNvSpPr>
              <a:spLocks noChangeAspect="1" noChangeArrowheads="1"/>
            </p:cNvSpPr>
            <p:nvPr/>
          </p:nvSpPr>
          <p:spPr bwMode="auto">
            <a:xfrm rot="10800000">
              <a:off x="3775" y="1760"/>
              <a:ext cx="25" cy="10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26" name="Rectangle 85"/>
            <p:cNvSpPr>
              <a:spLocks noChangeAspect="1" noChangeArrowheads="1"/>
            </p:cNvSpPr>
            <p:nvPr/>
          </p:nvSpPr>
          <p:spPr bwMode="auto">
            <a:xfrm>
              <a:off x="591" y="2486"/>
              <a:ext cx="25" cy="11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27" name="Rectangle 86"/>
            <p:cNvSpPr>
              <a:spLocks noChangeAspect="1" noChangeArrowheads="1"/>
            </p:cNvSpPr>
            <p:nvPr/>
          </p:nvSpPr>
          <p:spPr bwMode="auto">
            <a:xfrm>
              <a:off x="696" y="2486"/>
              <a:ext cx="26" cy="11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28" name="Rectangle 87"/>
            <p:cNvSpPr>
              <a:spLocks noChangeAspect="1" noChangeArrowheads="1"/>
            </p:cNvSpPr>
            <p:nvPr/>
          </p:nvSpPr>
          <p:spPr bwMode="auto">
            <a:xfrm>
              <a:off x="854" y="2486"/>
              <a:ext cx="26" cy="11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29" name="Group 88"/>
            <p:cNvGrpSpPr>
              <a:grpSpLocks noChangeAspect="1"/>
            </p:cNvGrpSpPr>
            <p:nvPr/>
          </p:nvGrpSpPr>
          <p:grpSpPr bwMode="auto">
            <a:xfrm>
              <a:off x="922" y="2505"/>
              <a:ext cx="210" cy="73"/>
              <a:chOff x="1837" y="1026"/>
              <a:chExt cx="362" cy="91"/>
            </a:xfrm>
          </p:grpSpPr>
          <p:sp>
            <p:nvSpPr>
              <p:cNvPr id="737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837" y="1026"/>
                <a:ext cx="90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8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1927" y="1026"/>
                <a:ext cx="181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81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109" y="1026"/>
                <a:ext cx="90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30" name="Rectangle 92"/>
            <p:cNvSpPr>
              <a:spLocks noChangeAspect="1" noChangeArrowheads="1"/>
            </p:cNvSpPr>
            <p:nvPr/>
          </p:nvSpPr>
          <p:spPr bwMode="auto">
            <a:xfrm>
              <a:off x="1223" y="2486"/>
              <a:ext cx="27" cy="11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31" name="Rectangle 93"/>
            <p:cNvSpPr>
              <a:spLocks noChangeAspect="1" noChangeArrowheads="1"/>
            </p:cNvSpPr>
            <p:nvPr/>
          </p:nvSpPr>
          <p:spPr bwMode="auto">
            <a:xfrm>
              <a:off x="1330" y="2486"/>
              <a:ext cx="26" cy="11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32" name="Group 94"/>
            <p:cNvGrpSpPr>
              <a:grpSpLocks noChangeAspect="1"/>
            </p:cNvGrpSpPr>
            <p:nvPr/>
          </p:nvGrpSpPr>
          <p:grpSpPr bwMode="auto">
            <a:xfrm rot="10800000">
              <a:off x="570" y="1759"/>
              <a:ext cx="327" cy="108"/>
              <a:chOff x="1199" y="2087"/>
              <a:chExt cx="590" cy="136"/>
            </a:xfrm>
          </p:grpSpPr>
          <p:sp>
            <p:nvSpPr>
              <p:cNvPr id="7375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1199" y="2087"/>
                <a:ext cx="45" cy="136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6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1381" y="2087"/>
                <a:ext cx="45" cy="136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7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1562" y="2087"/>
                <a:ext cx="45" cy="136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1744" y="2087"/>
                <a:ext cx="45" cy="136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33" name="Freeform 99"/>
            <p:cNvSpPr>
              <a:spLocks noChangeAspect="1"/>
            </p:cNvSpPr>
            <p:nvPr/>
          </p:nvSpPr>
          <p:spPr bwMode="auto">
            <a:xfrm flipH="1" flipV="1">
              <a:off x="909" y="1877"/>
              <a:ext cx="97" cy="80"/>
            </a:xfrm>
            <a:custGeom>
              <a:avLst/>
              <a:gdLst>
                <a:gd name="T0" fmla="*/ 0 w 117"/>
                <a:gd name="T1" fmla="*/ 0 h 92"/>
                <a:gd name="T2" fmla="*/ 13 w 117"/>
                <a:gd name="T3" fmla="*/ 61 h 92"/>
                <a:gd name="T4" fmla="*/ 66 w 117"/>
                <a:gd name="T5" fmla="*/ 61 h 92"/>
                <a:gd name="T6" fmla="*/ 66 w 117"/>
                <a:gd name="T7" fmla="*/ 0 h 92"/>
                <a:gd name="T8" fmla="*/ 0 w 11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2"/>
                <a:gd name="T17" fmla="*/ 117 w 11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2">
                  <a:moveTo>
                    <a:pt x="0" y="0"/>
                  </a:moveTo>
                  <a:lnTo>
                    <a:pt x="23" y="92"/>
                  </a:lnTo>
                  <a:lnTo>
                    <a:pt x="117" y="92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4" name="Freeform 100"/>
            <p:cNvSpPr>
              <a:spLocks noChangeAspect="1"/>
            </p:cNvSpPr>
            <p:nvPr/>
          </p:nvSpPr>
          <p:spPr bwMode="auto">
            <a:xfrm rot="10800000" flipH="1" flipV="1">
              <a:off x="677" y="1883"/>
              <a:ext cx="90" cy="74"/>
            </a:xfrm>
            <a:custGeom>
              <a:avLst/>
              <a:gdLst>
                <a:gd name="T0" fmla="*/ 0 w 117"/>
                <a:gd name="T1" fmla="*/ 0 h 92"/>
                <a:gd name="T2" fmla="*/ 11 w 117"/>
                <a:gd name="T3" fmla="*/ 48 h 92"/>
                <a:gd name="T4" fmla="*/ 53 w 117"/>
                <a:gd name="T5" fmla="*/ 48 h 92"/>
                <a:gd name="T6" fmla="*/ 52 w 117"/>
                <a:gd name="T7" fmla="*/ 0 h 92"/>
                <a:gd name="T8" fmla="*/ 0 w 11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2"/>
                <a:gd name="T17" fmla="*/ 117 w 11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2">
                  <a:moveTo>
                    <a:pt x="0" y="0"/>
                  </a:moveTo>
                  <a:lnTo>
                    <a:pt x="23" y="92"/>
                  </a:lnTo>
                  <a:lnTo>
                    <a:pt x="117" y="92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5" name="AutoShape 101"/>
            <p:cNvSpPr>
              <a:spLocks noChangeAspect="1" noChangeArrowheads="1"/>
            </p:cNvSpPr>
            <p:nvPr/>
          </p:nvSpPr>
          <p:spPr bwMode="auto">
            <a:xfrm rot="4691882" flipV="1">
              <a:off x="440" y="1929"/>
              <a:ext cx="323" cy="2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9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82" y="9639"/>
                  </a:moveTo>
                  <a:cubicBezTo>
                    <a:pt x="6519" y="7413"/>
                    <a:pt x="8510" y="5844"/>
                    <a:pt x="10800" y="5845"/>
                  </a:cubicBezTo>
                  <a:cubicBezTo>
                    <a:pt x="13089" y="5845"/>
                    <a:pt x="15080" y="7413"/>
                    <a:pt x="15617" y="9639"/>
                  </a:cubicBezTo>
                  <a:lnTo>
                    <a:pt x="21299" y="8269"/>
                  </a:lnTo>
                  <a:cubicBezTo>
                    <a:pt x="20130" y="3418"/>
                    <a:pt x="15790" y="-1"/>
                    <a:pt x="10799" y="0"/>
                  </a:cubicBezTo>
                  <a:cubicBezTo>
                    <a:pt x="5809" y="0"/>
                    <a:pt x="1469" y="3418"/>
                    <a:pt x="300" y="8269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36" name="Rectangle 102"/>
            <p:cNvSpPr>
              <a:spLocks noChangeAspect="1" noChangeArrowheads="1"/>
            </p:cNvSpPr>
            <p:nvPr/>
          </p:nvSpPr>
          <p:spPr bwMode="auto">
            <a:xfrm rot="10800000" flipV="1">
              <a:off x="800" y="2144"/>
              <a:ext cx="637" cy="12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37" name="Rectangle 103"/>
            <p:cNvSpPr>
              <a:spLocks noChangeAspect="1" noChangeArrowheads="1"/>
            </p:cNvSpPr>
            <p:nvPr/>
          </p:nvSpPr>
          <p:spPr bwMode="auto">
            <a:xfrm rot="10800000" flipV="1">
              <a:off x="720" y="2143"/>
              <a:ext cx="22" cy="107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38" name="Rectangle 104"/>
            <p:cNvSpPr>
              <a:spLocks noChangeAspect="1" noChangeArrowheads="1"/>
            </p:cNvSpPr>
            <p:nvPr/>
          </p:nvSpPr>
          <p:spPr bwMode="auto">
            <a:xfrm rot="10800000" flipV="1">
              <a:off x="649" y="2143"/>
              <a:ext cx="23" cy="107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39" name="Freeform 105"/>
            <p:cNvSpPr>
              <a:spLocks noChangeAspect="1"/>
            </p:cNvSpPr>
            <p:nvPr/>
          </p:nvSpPr>
          <p:spPr bwMode="auto">
            <a:xfrm rot="895995">
              <a:off x="4285" y="1664"/>
              <a:ext cx="1092" cy="287"/>
            </a:xfrm>
            <a:custGeom>
              <a:avLst/>
              <a:gdLst>
                <a:gd name="T0" fmla="*/ 58 w 4746"/>
                <a:gd name="T1" fmla="*/ 0 h 1275"/>
                <a:gd name="T2" fmla="*/ 0 w 4746"/>
                <a:gd name="T3" fmla="*/ 15 h 1275"/>
                <a:gd name="T4" fmla="*/ 0 60000 65536"/>
                <a:gd name="T5" fmla="*/ 0 60000 65536"/>
                <a:gd name="T6" fmla="*/ 0 w 4746"/>
                <a:gd name="T7" fmla="*/ 0 h 1275"/>
                <a:gd name="T8" fmla="*/ 4746 w 4746"/>
                <a:gd name="T9" fmla="*/ 1275 h 12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46" h="1275">
                  <a:moveTo>
                    <a:pt x="4746" y="0"/>
                  </a:moveTo>
                  <a:lnTo>
                    <a:pt x="0" y="127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0" name="Line 106"/>
            <p:cNvSpPr>
              <a:spLocks noChangeAspect="1" noChangeShapeType="1"/>
            </p:cNvSpPr>
            <p:nvPr/>
          </p:nvSpPr>
          <p:spPr bwMode="auto">
            <a:xfrm>
              <a:off x="473" y="2544"/>
              <a:ext cx="3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1" name="Line 107"/>
            <p:cNvSpPr>
              <a:spLocks noChangeAspect="1" noChangeShapeType="1"/>
            </p:cNvSpPr>
            <p:nvPr/>
          </p:nvSpPr>
          <p:spPr bwMode="auto">
            <a:xfrm>
              <a:off x="473" y="1813"/>
              <a:ext cx="3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42" name="Group 108"/>
            <p:cNvGrpSpPr>
              <a:grpSpLocks noChangeAspect="1"/>
            </p:cNvGrpSpPr>
            <p:nvPr/>
          </p:nvGrpSpPr>
          <p:grpSpPr bwMode="auto">
            <a:xfrm rot="10800000">
              <a:off x="3623" y="1761"/>
              <a:ext cx="606" cy="824"/>
              <a:chOff x="172" y="1189"/>
              <a:chExt cx="747" cy="1032"/>
            </a:xfrm>
          </p:grpSpPr>
          <p:sp>
            <p:nvSpPr>
              <p:cNvPr id="7362" name="AutoShape 109"/>
              <p:cNvSpPr>
                <a:spLocks noChangeAspect="1" noChangeArrowheads="1"/>
              </p:cNvSpPr>
              <p:nvPr/>
            </p:nvSpPr>
            <p:spPr bwMode="auto">
              <a:xfrm rot="-5400000">
                <a:off x="188" y="1391"/>
                <a:ext cx="604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755 w 21600"/>
                  <a:gd name="T13" fmla="*/ 0 h 21600"/>
                  <a:gd name="T14" fmla="*/ 17845 w 21600"/>
                  <a:gd name="T15" fmla="*/ 60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68" y="5324"/>
                    </a:moveTo>
                    <a:cubicBezTo>
                      <a:pt x="8621" y="4778"/>
                      <a:pt x="9701" y="4491"/>
                      <a:pt x="10800" y="4492"/>
                    </a:cubicBezTo>
                    <a:cubicBezTo>
                      <a:pt x="11898" y="4492"/>
                      <a:pt x="12978" y="4778"/>
                      <a:pt x="13931" y="5324"/>
                    </a:cubicBezTo>
                    <a:lnTo>
                      <a:pt x="16161" y="1425"/>
                    </a:lnTo>
                    <a:cubicBezTo>
                      <a:pt x="14529" y="491"/>
                      <a:pt x="12680" y="-1"/>
                      <a:pt x="10799" y="0"/>
                    </a:cubicBezTo>
                    <a:cubicBezTo>
                      <a:pt x="8919" y="0"/>
                      <a:pt x="7070" y="491"/>
                      <a:pt x="5438" y="1425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3" name="AutoShape 110"/>
              <p:cNvSpPr>
                <a:spLocks noChangeAspect="1" noChangeArrowheads="1"/>
              </p:cNvSpPr>
              <p:nvPr/>
            </p:nvSpPr>
            <p:spPr bwMode="auto">
              <a:xfrm rot="-1783389">
                <a:off x="259" y="1189"/>
                <a:ext cx="660" cy="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24 w 21600"/>
                  <a:gd name="T13" fmla="*/ 0 h 21600"/>
                  <a:gd name="T14" fmla="*/ 17476 w 21600"/>
                  <a:gd name="T15" fmla="*/ 59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970" y="5329"/>
                    </a:moveTo>
                    <a:cubicBezTo>
                      <a:pt x="8844" y="4877"/>
                      <a:pt x="9815" y="4640"/>
                      <a:pt x="10800" y="4641"/>
                    </a:cubicBezTo>
                    <a:cubicBezTo>
                      <a:pt x="11784" y="4641"/>
                      <a:pt x="12755" y="4877"/>
                      <a:pt x="13629" y="5329"/>
                    </a:cubicBezTo>
                    <a:lnTo>
                      <a:pt x="15762" y="1207"/>
                    </a:lnTo>
                    <a:cubicBezTo>
                      <a:pt x="14228" y="414"/>
                      <a:pt x="12526" y="-1"/>
                      <a:pt x="10799" y="0"/>
                    </a:cubicBezTo>
                    <a:cubicBezTo>
                      <a:pt x="9073" y="0"/>
                      <a:pt x="7371" y="414"/>
                      <a:pt x="5837" y="120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4" name="Rectangle 111"/>
              <p:cNvSpPr>
                <a:spLocks noChangeAspect="1" noChangeArrowheads="1"/>
              </p:cNvSpPr>
              <p:nvPr/>
            </p:nvSpPr>
            <p:spPr bwMode="auto">
              <a:xfrm rot="7200000">
                <a:off x="329" y="1392"/>
                <a:ext cx="20" cy="13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5" name="Rectangle 112"/>
              <p:cNvSpPr>
                <a:spLocks noChangeAspect="1" noChangeArrowheads="1"/>
              </p:cNvSpPr>
              <p:nvPr/>
            </p:nvSpPr>
            <p:spPr bwMode="auto">
              <a:xfrm rot="7200000">
                <a:off x="341" y="1351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6" name="Rectangle 113"/>
              <p:cNvSpPr>
                <a:spLocks noChangeAspect="1" noChangeArrowheads="1"/>
              </p:cNvSpPr>
              <p:nvPr/>
            </p:nvSpPr>
            <p:spPr bwMode="auto">
              <a:xfrm rot="7200000">
                <a:off x="296" y="1436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7" name="Rectangle 114"/>
              <p:cNvSpPr>
                <a:spLocks noChangeAspect="1" noChangeArrowheads="1"/>
              </p:cNvSpPr>
              <p:nvPr/>
            </p:nvSpPr>
            <p:spPr bwMode="auto">
              <a:xfrm rot="7200000">
                <a:off x="283" y="1474"/>
                <a:ext cx="20" cy="134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8" name="Line 115"/>
              <p:cNvSpPr>
                <a:spLocks noChangeAspect="1" noChangeShapeType="1"/>
              </p:cNvSpPr>
              <p:nvPr/>
            </p:nvSpPr>
            <p:spPr bwMode="auto">
              <a:xfrm rot="-3600000">
                <a:off x="205" y="1477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9" name="Rectangle 116"/>
              <p:cNvSpPr>
                <a:spLocks noChangeAspect="1" noChangeArrowheads="1"/>
              </p:cNvSpPr>
              <p:nvPr/>
            </p:nvSpPr>
            <p:spPr bwMode="auto">
              <a:xfrm rot="-7186140">
                <a:off x="321" y="1889"/>
                <a:ext cx="20" cy="13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0" name="Rectangle 117"/>
              <p:cNvSpPr>
                <a:spLocks noChangeAspect="1" noChangeArrowheads="1"/>
              </p:cNvSpPr>
              <p:nvPr/>
            </p:nvSpPr>
            <p:spPr bwMode="auto">
              <a:xfrm rot="-7186140">
                <a:off x="336" y="1932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1" name="Rectangle 118"/>
              <p:cNvSpPr>
                <a:spLocks noChangeAspect="1" noChangeArrowheads="1"/>
              </p:cNvSpPr>
              <p:nvPr/>
            </p:nvSpPr>
            <p:spPr bwMode="auto">
              <a:xfrm rot="-7186140">
                <a:off x="288" y="1848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2" name="Rectangle 119"/>
              <p:cNvSpPr>
                <a:spLocks noChangeAspect="1" noChangeArrowheads="1"/>
              </p:cNvSpPr>
              <p:nvPr/>
            </p:nvSpPr>
            <p:spPr bwMode="auto">
              <a:xfrm rot="-7186140">
                <a:off x="277" y="1806"/>
                <a:ext cx="20" cy="134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3" name="Line 120"/>
              <p:cNvSpPr>
                <a:spLocks noChangeAspect="1" noChangeShapeType="1"/>
              </p:cNvSpPr>
              <p:nvPr/>
            </p:nvSpPr>
            <p:spPr bwMode="auto">
              <a:xfrm rot="3613861">
                <a:off x="201" y="1934"/>
                <a:ext cx="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4" name="AutoShape 121"/>
              <p:cNvSpPr>
                <a:spLocks noChangeAspect="1" noChangeArrowheads="1"/>
              </p:cNvSpPr>
              <p:nvPr/>
            </p:nvSpPr>
            <p:spPr bwMode="auto">
              <a:xfrm rot="-9000000">
                <a:off x="259" y="1602"/>
                <a:ext cx="660" cy="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24 w 21600"/>
                  <a:gd name="T13" fmla="*/ 0 h 21600"/>
                  <a:gd name="T14" fmla="*/ 17476 w 21600"/>
                  <a:gd name="T15" fmla="*/ 59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970" y="5329"/>
                    </a:moveTo>
                    <a:cubicBezTo>
                      <a:pt x="8844" y="4877"/>
                      <a:pt x="9815" y="4640"/>
                      <a:pt x="10800" y="4641"/>
                    </a:cubicBezTo>
                    <a:cubicBezTo>
                      <a:pt x="11784" y="4641"/>
                      <a:pt x="12755" y="4877"/>
                      <a:pt x="13629" y="5329"/>
                    </a:cubicBezTo>
                    <a:lnTo>
                      <a:pt x="15762" y="1207"/>
                    </a:lnTo>
                    <a:cubicBezTo>
                      <a:pt x="14228" y="414"/>
                      <a:pt x="12526" y="-1"/>
                      <a:pt x="10799" y="0"/>
                    </a:cubicBezTo>
                    <a:cubicBezTo>
                      <a:pt x="9073" y="0"/>
                      <a:pt x="7371" y="414"/>
                      <a:pt x="5837" y="120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243" name="Group 122"/>
            <p:cNvGrpSpPr>
              <a:grpSpLocks noChangeAspect="1"/>
            </p:cNvGrpSpPr>
            <p:nvPr/>
          </p:nvGrpSpPr>
          <p:grpSpPr bwMode="auto">
            <a:xfrm>
              <a:off x="158" y="1770"/>
              <a:ext cx="605" cy="824"/>
              <a:chOff x="172" y="1189"/>
              <a:chExt cx="747" cy="1032"/>
            </a:xfrm>
          </p:grpSpPr>
          <p:sp>
            <p:nvSpPr>
              <p:cNvPr id="7349" name="AutoShape 123"/>
              <p:cNvSpPr>
                <a:spLocks noChangeAspect="1" noChangeArrowheads="1"/>
              </p:cNvSpPr>
              <p:nvPr/>
            </p:nvSpPr>
            <p:spPr bwMode="auto">
              <a:xfrm rot="-5400000">
                <a:off x="188" y="1391"/>
                <a:ext cx="604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755 w 21600"/>
                  <a:gd name="T13" fmla="*/ 0 h 21600"/>
                  <a:gd name="T14" fmla="*/ 17845 w 21600"/>
                  <a:gd name="T15" fmla="*/ 60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68" y="5324"/>
                    </a:moveTo>
                    <a:cubicBezTo>
                      <a:pt x="8621" y="4778"/>
                      <a:pt x="9701" y="4491"/>
                      <a:pt x="10800" y="4492"/>
                    </a:cubicBezTo>
                    <a:cubicBezTo>
                      <a:pt x="11898" y="4492"/>
                      <a:pt x="12978" y="4778"/>
                      <a:pt x="13931" y="5324"/>
                    </a:cubicBezTo>
                    <a:lnTo>
                      <a:pt x="16161" y="1425"/>
                    </a:lnTo>
                    <a:cubicBezTo>
                      <a:pt x="14529" y="491"/>
                      <a:pt x="12680" y="-1"/>
                      <a:pt x="10799" y="0"/>
                    </a:cubicBezTo>
                    <a:cubicBezTo>
                      <a:pt x="8919" y="0"/>
                      <a:pt x="7070" y="491"/>
                      <a:pt x="5438" y="1425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0" name="AutoShape 124"/>
              <p:cNvSpPr>
                <a:spLocks noChangeAspect="1" noChangeArrowheads="1"/>
              </p:cNvSpPr>
              <p:nvPr/>
            </p:nvSpPr>
            <p:spPr bwMode="auto">
              <a:xfrm rot="-1783389">
                <a:off x="259" y="1189"/>
                <a:ext cx="660" cy="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24 w 21600"/>
                  <a:gd name="T13" fmla="*/ 0 h 21600"/>
                  <a:gd name="T14" fmla="*/ 17476 w 21600"/>
                  <a:gd name="T15" fmla="*/ 59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970" y="5329"/>
                    </a:moveTo>
                    <a:cubicBezTo>
                      <a:pt x="8844" y="4877"/>
                      <a:pt x="9815" y="4640"/>
                      <a:pt x="10800" y="4641"/>
                    </a:cubicBezTo>
                    <a:cubicBezTo>
                      <a:pt x="11784" y="4641"/>
                      <a:pt x="12755" y="4877"/>
                      <a:pt x="13629" y="5329"/>
                    </a:cubicBezTo>
                    <a:lnTo>
                      <a:pt x="15762" y="1207"/>
                    </a:lnTo>
                    <a:cubicBezTo>
                      <a:pt x="14228" y="414"/>
                      <a:pt x="12526" y="-1"/>
                      <a:pt x="10799" y="0"/>
                    </a:cubicBezTo>
                    <a:cubicBezTo>
                      <a:pt x="9073" y="0"/>
                      <a:pt x="7371" y="414"/>
                      <a:pt x="5837" y="120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1" name="Rectangle 125"/>
              <p:cNvSpPr>
                <a:spLocks noChangeAspect="1" noChangeArrowheads="1"/>
              </p:cNvSpPr>
              <p:nvPr/>
            </p:nvSpPr>
            <p:spPr bwMode="auto">
              <a:xfrm rot="7200000">
                <a:off x="329" y="1392"/>
                <a:ext cx="20" cy="13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2" name="Rectangle 126"/>
              <p:cNvSpPr>
                <a:spLocks noChangeAspect="1" noChangeArrowheads="1"/>
              </p:cNvSpPr>
              <p:nvPr/>
            </p:nvSpPr>
            <p:spPr bwMode="auto">
              <a:xfrm rot="7200000">
                <a:off x="341" y="1351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3" name="Rectangle 127"/>
              <p:cNvSpPr>
                <a:spLocks noChangeAspect="1" noChangeArrowheads="1"/>
              </p:cNvSpPr>
              <p:nvPr/>
            </p:nvSpPr>
            <p:spPr bwMode="auto">
              <a:xfrm rot="7200000">
                <a:off x="296" y="1436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4" name="Rectangle 128"/>
              <p:cNvSpPr>
                <a:spLocks noChangeAspect="1" noChangeArrowheads="1"/>
              </p:cNvSpPr>
              <p:nvPr/>
            </p:nvSpPr>
            <p:spPr bwMode="auto">
              <a:xfrm rot="7200000">
                <a:off x="283" y="1474"/>
                <a:ext cx="20" cy="134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5" name="Line 129"/>
              <p:cNvSpPr>
                <a:spLocks noChangeAspect="1" noChangeShapeType="1"/>
              </p:cNvSpPr>
              <p:nvPr/>
            </p:nvSpPr>
            <p:spPr bwMode="auto">
              <a:xfrm rot="-3600000">
                <a:off x="205" y="1477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6" name="Rectangle 130"/>
              <p:cNvSpPr>
                <a:spLocks noChangeAspect="1" noChangeArrowheads="1"/>
              </p:cNvSpPr>
              <p:nvPr/>
            </p:nvSpPr>
            <p:spPr bwMode="auto">
              <a:xfrm rot="-7186140">
                <a:off x="321" y="1889"/>
                <a:ext cx="20" cy="13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7" name="Rectangle 131"/>
              <p:cNvSpPr>
                <a:spLocks noChangeAspect="1" noChangeArrowheads="1"/>
              </p:cNvSpPr>
              <p:nvPr/>
            </p:nvSpPr>
            <p:spPr bwMode="auto">
              <a:xfrm rot="-7186140">
                <a:off x="336" y="1932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8" name="Rectangle 132"/>
              <p:cNvSpPr>
                <a:spLocks noChangeAspect="1" noChangeArrowheads="1"/>
              </p:cNvSpPr>
              <p:nvPr/>
            </p:nvSpPr>
            <p:spPr bwMode="auto">
              <a:xfrm rot="-7186140">
                <a:off x="288" y="1848"/>
                <a:ext cx="39" cy="132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59" name="Rectangle 133"/>
              <p:cNvSpPr>
                <a:spLocks noChangeAspect="1" noChangeArrowheads="1"/>
              </p:cNvSpPr>
              <p:nvPr/>
            </p:nvSpPr>
            <p:spPr bwMode="auto">
              <a:xfrm rot="-7186140">
                <a:off x="277" y="1806"/>
                <a:ext cx="20" cy="134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60" name="Line 134"/>
              <p:cNvSpPr>
                <a:spLocks noChangeAspect="1" noChangeShapeType="1"/>
              </p:cNvSpPr>
              <p:nvPr/>
            </p:nvSpPr>
            <p:spPr bwMode="auto">
              <a:xfrm rot="3613861">
                <a:off x="201" y="1934"/>
                <a:ext cx="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1" name="AutoShape 135"/>
              <p:cNvSpPr>
                <a:spLocks noChangeAspect="1" noChangeArrowheads="1"/>
              </p:cNvSpPr>
              <p:nvPr/>
            </p:nvSpPr>
            <p:spPr bwMode="auto">
              <a:xfrm rot="-9000000">
                <a:off x="259" y="1602"/>
                <a:ext cx="660" cy="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24 w 21600"/>
                  <a:gd name="T13" fmla="*/ 0 h 21600"/>
                  <a:gd name="T14" fmla="*/ 17476 w 21600"/>
                  <a:gd name="T15" fmla="*/ 596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970" y="5329"/>
                    </a:moveTo>
                    <a:cubicBezTo>
                      <a:pt x="8844" y="4877"/>
                      <a:pt x="9815" y="4640"/>
                      <a:pt x="10800" y="4641"/>
                    </a:cubicBezTo>
                    <a:cubicBezTo>
                      <a:pt x="11784" y="4641"/>
                      <a:pt x="12755" y="4877"/>
                      <a:pt x="13629" y="5329"/>
                    </a:cubicBezTo>
                    <a:lnTo>
                      <a:pt x="15762" y="1207"/>
                    </a:lnTo>
                    <a:cubicBezTo>
                      <a:pt x="14228" y="414"/>
                      <a:pt x="12526" y="-1"/>
                      <a:pt x="10799" y="0"/>
                    </a:cubicBezTo>
                    <a:cubicBezTo>
                      <a:pt x="9073" y="0"/>
                      <a:pt x="7371" y="414"/>
                      <a:pt x="5837" y="120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244" name="Group 136"/>
            <p:cNvGrpSpPr>
              <a:grpSpLocks noChangeAspect="1"/>
            </p:cNvGrpSpPr>
            <p:nvPr/>
          </p:nvGrpSpPr>
          <p:grpSpPr bwMode="auto">
            <a:xfrm>
              <a:off x="1599" y="2491"/>
              <a:ext cx="1113" cy="104"/>
              <a:chOff x="15591" y="16339"/>
              <a:chExt cx="2903" cy="272"/>
            </a:xfrm>
          </p:grpSpPr>
          <p:sp>
            <p:nvSpPr>
              <p:cNvPr id="7285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1559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86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1563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87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1568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88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1572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89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577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0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81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1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1586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2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15909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3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1595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4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15999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5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6045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6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16090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7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16136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8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16181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99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16227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0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16272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1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16317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6362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3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16408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4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16453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5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16499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6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16544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7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16590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8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16635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09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6680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0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16725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1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1677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2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1681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3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1686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4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1690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5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1695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6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1699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7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1704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8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1708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19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1713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0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1717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1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1722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2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17269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3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17315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4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17360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5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17405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6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17450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7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17496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8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17541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29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17587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0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17632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1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17678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2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17723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3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17768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4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17813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5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7859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6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17904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7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17950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8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17995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39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1804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0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1808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1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1813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2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1817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3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1822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4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1826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5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1831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6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1835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7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1840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48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18449" y="16339"/>
                <a:ext cx="45" cy="27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45" name="Line 201"/>
            <p:cNvSpPr>
              <a:spLocks noChangeAspect="1" noChangeShapeType="1"/>
            </p:cNvSpPr>
            <p:nvPr/>
          </p:nvSpPr>
          <p:spPr bwMode="auto">
            <a:xfrm flipH="1">
              <a:off x="995" y="1825"/>
              <a:ext cx="7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46" name="Group 202"/>
            <p:cNvGrpSpPr>
              <a:grpSpLocks/>
            </p:cNvGrpSpPr>
            <p:nvPr/>
          </p:nvGrpSpPr>
          <p:grpSpPr bwMode="auto">
            <a:xfrm>
              <a:off x="4468" y="1759"/>
              <a:ext cx="165" cy="109"/>
              <a:chOff x="4181" y="1966"/>
              <a:chExt cx="144" cy="98"/>
            </a:xfrm>
          </p:grpSpPr>
          <p:sp>
            <p:nvSpPr>
              <p:cNvPr id="7282" name="Rectangle 203"/>
              <p:cNvSpPr>
                <a:spLocks noChangeAspect="1" noChangeArrowheads="1"/>
              </p:cNvSpPr>
              <p:nvPr/>
            </p:nvSpPr>
            <p:spPr bwMode="auto">
              <a:xfrm rot="10800000">
                <a:off x="4305" y="1966"/>
                <a:ext cx="20" cy="9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83" name="Rectangle 204"/>
              <p:cNvSpPr>
                <a:spLocks noChangeAspect="1" noChangeArrowheads="1"/>
              </p:cNvSpPr>
              <p:nvPr/>
            </p:nvSpPr>
            <p:spPr bwMode="auto">
              <a:xfrm rot="10800000">
                <a:off x="4242" y="1966"/>
                <a:ext cx="21" cy="9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84" name="Rectangle 205"/>
              <p:cNvSpPr>
                <a:spLocks noChangeAspect="1" noChangeArrowheads="1"/>
              </p:cNvSpPr>
              <p:nvPr/>
            </p:nvSpPr>
            <p:spPr bwMode="auto">
              <a:xfrm rot="10800000">
                <a:off x="4181" y="1966"/>
                <a:ext cx="21" cy="98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247" name="Group 206"/>
            <p:cNvGrpSpPr>
              <a:grpSpLocks/>
            </p:cNvGrpSpPr>
            <p:nvPr/>
          </p:nvGrpSpPr>
          <p:grpSpPr bwMode="auto">
            <a:xfrm>
              <a:off x="4627" y="1723"/>
              <a:ext cx="394" cy="148"/>
              <a:chOff x="4119" y="1917"/>
              <a:chExt cx="815" cy="196"/>
            </a:xfrm>
          </p:grpSpPr>
          <p:sp>
            <p:nvSpPr>
              <p:cNvPr id="7266" name="Rectangle 207"/>
              <p:cNvSpPr>
                <a:spLocks noChangeAspect="1" noChangeArrowheads="1"/>
              </p:cNvSpPr>
              <p:nvPr/>
            </p:nvSpPr>
            <p:spPr bwMode="auto">
              <a:xfrm rot="10800000">
                <a:off x="4119" y="1917"/>
                <a:ext cx="815" cy="19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267" name="Group 208"/>
              <p:cNvGrpSpPr>
                <a:grpSpLocks noChangeAspect="1"/>
              </p:cNvGrpSpPr>
              <p:nvPr/>
            </p:nvGrpSpPr>
            <p:grpSpPr bwMode="auto">
              <a:xfrm rot="-9985654">
                <a:off x="4817" y="1943"/>
                <a:ext cx="63" cy="140"/>
                <a:chOff x="1111" y="2645"/>
                <a:chExt cx="85" cy="195"/>
              </a:xfrm>
            </p:grpSpPr>
            <p:sp>
              <p:nvSpPr>
                <p:cNvPr id="7280" name="Oval 209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11" y="2659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281" name="Oval 210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54" y="2645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268" name="Group 211"/>
              <p:cNvGrpSpPr>
                <a:grpSpLocks noChangeAspect="1"/>
              </p:cNvGrpSpPr>
              <p:nvPr/>
            </p:nvGrpSpPr>
            <p:grpSpPr bwMode="auto">
              <a:xfrm rot="-9985594">
                <a:off x="4682" y="1946"/>
                <a:ext cx="61" cy="140"/>
                <a:chOff x="1111" y="2645"/>
                <a:chExt cx="85" cy="195"/>
              </a:xfrm>
            </p:grpSpPr>
            <p:sp>
              <p:nvSpPr>
                <p:cNvPr id="7278" name="Oval 212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11" y="2659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279" name="Oval 213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54" y="2645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269" name="Group 214"/>
              <p:cNvGrpSpPr>
                <a:grpSpLocks noChangeAspect="1"/>
              </p:cNvGrpSpPr>
              <p:nvPr/>
            </p:nvGrpSpPr>
            <p:grpSpPr bwMode="auto">
              <a:xfrm rot="-9985654">
                <a:off x="4500" y="1943"/>
                <a:ext cx="61" cy="140"/>
                <a:chOff x="1111" y="2645"/>
                <a:chExt cx="85" cy="195"/>
              </a:xfrm>
            </p:grpSpPr>
            <p:sp>
              <p:nvSpPr>
                <p:cNvPr id="7276" name="Oval 215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11" y="2659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277" name="Oval 216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54" y="2645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270" name="Group 217"/>
              <p:cNvGrpSpPr>
                <a:grpSpLocks noChangeAspect="1"/>
              </p:cNvGrpSpPr>
              <p:nvPr/>
            </p:nvGrpSpPr>
            <p:grpSpPr bwMode="auto">
              <a:xfrm rot="-9985654">
                <a:off x="4332" y="1942"/>
                <a:ext cx="61" cy="140"/>
                <a:chOff x="1111" y="2645"/>
                <a:chExt cx="85" cy="195"/>
              </a:xfrm>
            </p:grpSpPr>
            <p:sp>
              <p:nvSpPr>
                <p:cNvPr id="7274" name="Oval 218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11" y="2659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275" name="Oval 219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54" y="2645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271" name="Group 220"/>
              <p:cNvGrpSpPr>
                <a:grpSpLocks noChangeAspect="1"/>
              </p:cNvGrpSpPr>
              <p:nvPr/>
            </p:nvGrpSpPr>
            <p:grpSpPr bwMode="auto">
              <a:xfrm rot="-9985654">
                <a:off x="4168" y="1942"/>
                <a:ext cx="61" cy="140"/>
                <a:chOff x="1111" y="2645"/>
                <a:chExt cx="85" cy="195"/>
              </a:xfrm>
            </p:grpSpPr>
            <p:sp>
              <p:nvSpPr>
                <p:cNvPr id="7272" name="Oval 221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11" y="2659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273" name="Oval 222"/>
                <p:cNvSpPr>
                  <a:spLocks noChangeAspect="1" noChangeArrowheads="1"/>
                </p:cNvSpPr>
                <p:nvPr/>
              </p:nvSpPr>
              <p:spPr bwMode="auto">
                <a:xfrm rot="-900000">
                  <a:off x="1154" y="2645"/>
                  <a:ext cx="42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248" name="Group 223"/>
            <p:cNvGrpSpPr>
              <a:grpSpLocks/>
            </p:cNvGrpSpPr>
            <p:nvPr/>
          </p:nvGrpSpPr>
          <p:grpSpPr bwMode="auto">
            <a:xfrm>
              <a:off x="5174" y="1723"/>
              <a:ext cx="225" cy="145"/>
              <a:chOff x="4740" y="1939"/>
              <a:chExt cx="199" cy="131"/>
            </a:xfrm>
          </p:grpSpPr>
          <p:sp>
            <p:nvSpPr>
              <p:cNvPr id="7263" name="Rectangle 224"/>
              <p:cNvSpPr>
                <a:spLocks noChangeAspect="1" noChangeArrowheads="1"/>
              </p:cNvSpPr>
              <p:nvPr/>
            </p:nvSpPr>
            <p:spPr bwMode="auto">
              <a:xfrm rot="10800000">
                <a:off x="4740" y="1939"/>
                <a:ext cx="199" cy="13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64" name="Rectangle 225"/>
              <p:cNvSpPr>
                <a:spLocks noChangeAspect="1" noChangeArrowheads="1"/>
              </p:cNvSpPr>
              <p:nvPr/>
            </p:nvSpPr>
            <p:spPr bwMode="auto">
              <a:xfrm rot="10505192">
                <a:off x="4785" y="1998"/>
                <a:ext cx="65" cy="27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65" name="Oval 226"/>
              <p:cNvSpPr>
                <a:spLocks noChangeAspect="1" noChangeArrowheads="1"/>
              </p:cNvSpPr>
              <p:nvPr/>
            </p:nvSpPr>
            <p:spPr bwMode="auto">
              <a:xfrm rot="10800000">
                <a:off x="4829" y="1953"/>
                <a:ext cx="64" cy="1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49" name="Line 227"/>
            <p:cNvSpPr>
              <a:spLocks noChangeAspect="1" noChangeShapeType="1"/>
            </p:cNvSpPr>
            <p:nvPr/>
          </p:nvSpPr>
          <p:spPr bwMode="auto">
            <a:xfrm>
              <a:off x="3505" y="1711"/>
              <a:ext cx="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0" name="Line 228"/>
            <p:cNvSpPr>
              <a:spLocks noChangeAspect="1" noChangeShapeType="1"/>
            </p:cNvSpPr>
            <p:nvPr/>
          </p:nvSpPr>
          <p:spPr bwMode="auto">
            <a:xfrm flipH="1">
              <a:off x="3352" y="1711"/>
              <a:ext cx="13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1" name="AutoShape 229"/>
            <p:cNvSpPr>
              <a:spLocks noChangeAspect="1" noChangeArrowheads="1"/>
            </p:cNvSpPr>
            <p:nvPr/>
          </p:nvSpPr>
          <p:spPr bwMode="auto">
            <a:xfrm>
              <a:off x="3451" y="162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32 w 21600"/>
                <a:gd name="T13" fmla="*/ 4283 h 21600"/>
                <a:gd name="T14" fmla="*/ 17468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52" name="AutoShape 230"/>
            <p:cNvSpPr>
              <a:spLocks noChangeAspect="1" noChangeArrowheads="1"/>
            </p:cNvSpPr>
            <p:nvPr/>
          </p:nvSpPr>
          <p:spPr bwMode="auto">
            <a:xfrm rot="10800000">
              <a:off x="3291" y="1762"/>
              <a:ext cx="99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45 w 21600"/>
                <a:gd name="T13" fmla="*/ 4283 h 21600"/>
                <a:gd name="T14" fmla="*/ 17455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53" name="Line 231"/>
            <p:cNvSpPr>
              <a:spLocks noChangeShapeType="1"/>
            </p:cNvSpPr>
            <p:nvPr/>
          </p:nvSpPr>
          <p:spPr bwMode="auto">
            <a:xfrm flipH="1" flipV="1">
              <a:off x="4119" y="1711"/>
              <a:ext cx="153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4" name="AutoShape 232"/>
            <p:cNvSpPr>
              <a:spLocks noChangeAspect="1" noChangeArrowheads="1"/>
            </p:cNvSpPr>
            <p:nvPr/>
          </p:nvSpPr>
          <p:spPr bwMode="auto">
            <a:xfrm rot="10800000">
              <a:off x="4258" y="1757"/>
              <a:ext cx="117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46 w 21600"/>
                <a:gd name="T13" fmla="*/ 4283 h 21600"/>
                <a:gd name="T14" fmla="*/ 17354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55" name="AutoShape 233"/>
            <p:cNvSpPr>
              <a:spLocks noChangeAspect="1" noChangeArrowheads="1"/>
            </p:cNvSpPr>
            <p:nvPr/>
          </p:nvSpPr>
          <p:spPr bwMode="auto">
            <a:xfrm>
              <a:off x="4035" y="1645"/>
              <a:ext cx="118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10 w 21600"/>
                <a:gd name="T13" fmla="*/ 4283 h 21600"/>
                <a:gd name="T14" fmla="*/ 17390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56" name="Group 234"/>
            <p:cNvGrpSpPr>
              <a:grpSpLocks/>
            </p:cNvGrpSpPr>
            <p:nvPr/>
          </p:nvGrpSpPr>
          <p:grpSpPr bwMode="auto">
            <a:xfrm>
              <a:off x="2992" y="1761"/>
              <a:ext cx="232" cy="109"/>
              <a:chOff x="3468" y="1977"/>
              <a:chExt cx="205" cy="99"/>
            </a:xfrm>
          </p:grpSpPr>
          <p:sp>
            <p:nvSpPr>
              <p:cNvPr id="7260" name="Rectangle 235"/>
              <p:cNvSpPr>
                <a:spLocks noChangeAspect="1" noChangeArrowheads="1"/>
              </p:cNvSpPr>
              <p:nvPr/>
            </p:nvSpPr>
            <p:spPr bwMode="auto">
              <a:xfrm rot="10800000">
                <a:off x="3650" y="1977"/>
                <a:ext cx="23" cy="99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61" name="Rectangle 236"/>
              <p:cNvSpPr>
                <a:spLocks noChangeAspect="1" noChangeArrowheads="1"/>
              </p:cNvSpPr>
              <p:nvPr/>
            </p:nvSpPr>
            <p:spPr bwMode="auto">
              <a:xfrm rot="10800000">
                <a:off x="3559" y="1977"/>
                <a:ext cx="23" cy="99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62" name="Rectangle 237"/>
              <p:cNvSpPr>
                <a:spLocks noChangeAspect="1" noChangeArrowheads="1"/>
              </p:cNvSpPr>
              <p:nvPr/>
            </p:nvSpPr>
            <p:spPr bwMode="auto">
              <a:xfrm rot="10800000">
                <a:off x="3468" y="1977"/>
                <a:ext cx="23" cy="99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257" name="AutoShape 238"/>
            <p:cNvSpPr>
              <a:spLocks noChangeAspect="1" noChangeArrowheads="1"/>
            </p:cNvSpPr>
            <p:nvPr/>
          </p:nvSpPr>
          <p:spPr bwMode="auto">
            <a:xfrm>
              <a:off x="1031" y="1755"/>
              <a:ext cx="154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08 w 21600"/>
                <a:gd name="T13" fmla="*/ 4283 h 21600"/>
                <a:gd name="T14" fmla="*/ 17392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58" name="AutoShape 239"/>
            <p:cNvSpPr>
              <a:spLocks noChangeAspect="1" noChangeArrowheads="1"/>
            </p:cNvSpPr>
            <p:nvPr/>
          </p:nvSpPr>
          <p:spPr bwMode="auto">
            <a:xfrm rot="10800000">
              <a:off x="3649" y="1751"/>
              <a:ext cx="102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5 w 21600"/>
                <a:gd name="T13" fmla="*/ 4283 h 21600"/>
                <a:gd name="T14" fmla="*/ 17365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59" name="AutoShape 240"/>
            <p:cNvSpPr>
              <a:spLocks noChangeAspect="1" noChangeArrowheads="1"/>
            </p:cNvSpPr>
            <p:nvPr/>
          </p:nvSpPr>
          <p:spPr bwMode="auto">
            <a:xfrm>
              <a:off x="3443" y="1755"/>
              <a:ext cx="184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26 w 21600"/>
                <a:gd name="T13" fmla="*/ 4283 h 21600"/>
                <a:gd name="T14" fmla="*/ 17374 w 21600"/>
                <a:gd name="T15" fmla="*/ 17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231" name="Group 249"/>
          <p:cNvGraphicFramePr>
            <a:graphicFrameLocks noGrp="1"/>
          </p:cNvGraphicFramePr>
          <p:nvPr/>
        </p:nvGraphicFramePr>
        <p:xfrm>
          <a:off x="250825" y="3633788"/>
          <a:ext cx="3624263" cy="1666877"/>
        </p:xfrm>
        <a:graphic>
          <a:graphicData uri="http://schemas.openxmlformats.org/drawingml/2006/table">
            <a:tbl>
              <a:tblPr/>
              <a:tblGrid>
                <a:gridCol w="2324100"/>
                <a:gridCol w="1300163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beam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MeV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nominal bunch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pC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rep.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normalized emittance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1mm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mrad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cryo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load @ 1.8K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7" name="Textfeld 236"/>
          <p:cNvSpPr txBox="1">
            <a:spLocks noChangeArrowheads="1"/>
          </p:cNvSpPr>
          <p:nvPr/>
        </p:nvSpPr>
        <p:spPr bwMode="auto">
          <a:xfrm>
            <a:off x="4638675" y="3219450"/>
            <a:ext cx="43259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/>
              <a:t> ERL challenges:</a:t>
            </a:r>
          </a:p>
          <a:p>
            <a:pPr lvl="1">
              <a:buFont typeface="Symbol" pitchFamily="18" charset="2"/>
              <a:buChar char="-"/>
            </a:pPr>
            <a:r>
              <a:rPr lang="de-DE"/>
              <a:t> Optics design</a:t>
            </a:r>
          </a:p>
          <a:p>
            <a:pPr lvl="1">
              <a:buFont typeface="Symbol" pitchFamily="18" charset="2"/>
              <a:buChar char="-"/>
            </a:pPr>
            <a:r>
              <a:rPr lang="de-DE"/>
              <a:t> HOM excitation, beam break up</a:t>
            </a:r>
          </a:p>
          <a:p>
            <a:pPr lvl="1">
              <a:buFont typeface="Symbol" pitchFamily="18" charset="2"/>
              <a:buChar char="-"/>
            </a:pPr>
            <a:r>
              <a:rPr lang="de-DE"/>
              <a:t> Bunch length manipulation</a:t>
            </a:r>
          </a:p>
          <a:p>
            <a:pPr lvl="1">
              <a:buFont typeface="Symbol" pitchFamily="18" charset="2"/>
              <a:buChar char="-"/>
            </a:pPr>
            <a:r>
              <a:rPr lang="de-DE"/>
              <a:t> Beam loss</a:t>
            </a:r>
          </a:p>
          <a:p>
            <a:pPr lvl="1">
              <a:buFont typeface="Symbol" pitchFamily="18" charset="2"/>
              <a:buChar char="-"/>
            </a:pPr>
            <a:r>
              <a:rPr lang="de-DE"/>
              <a:t> Timing jitter</a:t>
            </a:r>
          </a:p>
          <a:p>
            <a:pPr lvl="1">
              <a:buFont typeface="Symbol" pitchFamily="18" charset="2"/>
              <a:buChar char="-"/>
            </a:pPr>
            <a:r>
              <a:rPr lang="de-DE"/>
              <a:t> Field control</a:t>
            </a:r>
          </a:p>
          <a:p>
            <a:pPr>
              <a:buFont typeface="Arial" charset="0"/>
              <a:buChar char="•"/>
            </a:pPr>
            <a:r>
              <a:rPr lang="de-DE"/>
              <a:t> But: The beam quality is determined by</a:t>
            </a:r>
            <a:br>
              <a:rPr lang="de-DE"/>
            </a:br>
            <a:r>
              <a:rPr lang="de-DE"/>
              <a:t>          the source   </a:t>
            </a:r>
          </a:p>
        </p:txBody>
      </p:sp>
      <p:sp>
        <p:nvSpPr>
          <p:cNvPr id="7197" name="Textfeld 237"/>
          <p:cNvSpPr txBox="1">
            <a:spLocks noChangeArrowheads="1"/>
          </p:cNvSpPr>
          <p:nvPr/>
        </p:nvSpPr>
        <p:spPr bwMode="auto">
          <a:xfrm>
            <a:off x="7308850" y="1331913"/>
            <a:ext cx="97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Booster</a:t>
            </a:r>
          </a:p>
        </p:txBody>
      </p:sp>
      <p:sp>
        <p:nvSpPr>
          <p:cNvPr id="7198" name="Textfeld 238"/>
          <p:cNvSpPr txBox="1">
            <a:spLocks noChangeArrowheads="1"/>
          </p:cNvSpPr>
          <p:nvPr/>
        </p:nvSpPr>
        <p:spPr bwMode="auto">
          <a:xfrm>
            <a:off x="2843213" y="1341438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Main linac</a:t>
            </a:r>
          </a:p>
        </p:txBody>
      </p:sp>
      <p:sp>
        <p:nvSpPr>
          <p:cNvPr id="7199" name="Textfeld 240"/>
          <p:cNvSpPr txBox="1">
            <a:spLocks noChangeArrowheads="1"/>
          </p:cNvSpPr>
          <p:nvPr/>
        </p:nvSpPr>
        <p:spPr bwMode="auto">
          <a:xfrm>
            <a:off x="2954338" y="2627313"/>
            <a:ext cx="1185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Undulator</a:t>
            </a:r>
          </a:p>
        </p:txBody>
      </p:sp>
      <p:sp>
        <p:nvSpPr>
          <p:cNvPr id="7200" name="Textfeld 241"/>
          <p:cNvSpPr txBox="1">
            <a:spLocks noChangeArrowheads="1"/>
          </p:cNvSpPr>
          <p:nvPr/>
        </p:nvSpPr>
        <p:spPr bwMode="auto">
          <a:xfrm>
            <a:off x="1187450" y="2555875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Beam dump</a:t>
            </a:r>
          </a:p>
        </p:txBody>
      </p:sp>
      <p:sp>
        <p:nvSpPr>
          <p:cNvPr id="7201" name="Textfeld 242"/>
          <p:cNvSpPr txBox="1">
            <a:spLocks noChangeArrowheads="1"/>
          </p:cNvSpPr>
          <p:nvPr/>
        </p:nvSpPr>
        <p:spPr bwMode="auto">
          <a:xfrm>
            <a:off x="5148263" y="1908175"/>
            <a:ext cx="915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Merger</a:t>
            </a:r>
          </a:p>
        </p:txBody>
      </p:sp>
      <p:sp>
        <p:nvSpPr>
          <p:cNvPr id="7202" name="Textfeld 243"/>
          <p:cNvSpPr txBox="1">
            <a:spLocks noChangeArrowheads="1"/>
          </p:cNvSpPr>
          <p:nvPr/>
        </p:nvSpPr>
        <p:spPr bwMode="auto">
          <a:xfrm>
            <a:off x="6794500" y="2133600"/>
            <a:ext cx="137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Return arcs</a:t>
            </a:r>
          </a:p>
        </p:txBody>
      </p:sp>
      <p:grpSp>
        <p:nvGrpSpPr>
          <p:cNvPr id="28" name="Gruppieren 245"/>
          <p:cNvGrpSpPr>
            <a:grpSpLocks/>
          </p:cNvGrpSpPr>
          <p:nvPr/>
        </p:nvGrpSpPr>
        <p:grpSpPr bwMode="auto">
          <a:xfrm>
            <a:off x="2555875" y="1628775"/>
            <a:ext cx="6480175" cy="3373438"/>
            <a:chOff x="2555776" y="703389"/>
            <a:chExt cx="6480720" cy="3373683"/>
          </a:xfrm>
        </p:grpSpPr>
        <p:sp>
          <p:nvSpPr>
            <p:cNvPr id="233" name="Ellipse 232"/>
            <p:cNvSpPr/>
            <p:nvPr/>
          </p:nvSpPr>
          <p:spPr>
            <a:xfrm>
              <a:off x="2627220" y="2997494"/>
              <a:ext cx="649342" cy="2159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4" name="Ellipse 233"/>
            <p:cNvSpPr/>
            <p:nvPr/>
          </p:nvSpPr>
          <p:spPr>
            <a:xfrm>
              <a:off x="2555776" y="3284851"/>
              <a:ext cx="647754" cy="2159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5" name="Ellipse 234"/>
            <p:cNvSpPr/>
            <p:nvPr/>
          </p:nvSpPr>
          <p:spPr>
            <a:xfrm>
              <a:off x="2627220" y="3573797"/>
              <a:ext cx="649342" cy="2159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6" name="Ellipse 235"/>
            <p:cNvSpPr/>
            <p:nvPr/>
          </p:nvSpPr>
          <p:spPr>
            <a:xfrm>
              <a:off x="2627220" y="3861156"/>
              <a:ext cx="1081178" cy="2159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8099792" y="703389"/>
              <a:ext cx="936704" cy="4318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213" name="Textfeld 244"/>
            <p:cNvSpPr txBox="1">
              <a:spLocks noChangeArrowheads="1"/>
            </p:cNvSpPr>
            <p:nvPr/>
          </p:nvSpPr>
          <p:spPr bwMode="auto">
            <a:xfrm>
              <a:off x="6948264" y="1558193"/>
              <a:ext cx="20441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rgbClr val="FF0000"/>
                  </a:solidFill>
                </a:rPr>
                <a:t>RF Photoinjector</a:t>
              </a:r>
            </a:p>
          </p:txBody>
        </p:sp>
      </p:grpSp>
      <p:sp>
        <p:nvSpPr>
          <p:cNvPr id="7204" name="Textfeld 249"/>
          <p:cNvSpPr txBox="1">
            <a:spLocks noChangeArrowheads="1"/>
          </p:cNvSpPr>
          <p:nvPr/>
        </p:nvSpPr>
        <p:spPr bwMode="auto">
          <a:xfrm>
            <a:off x="515938" y="3284538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Goals for ERL demonstrator</a:t>
            </a:r>
          </a:p>
        </p:txBody>
      </p:sp>
      <p:sp>
        <p:nvSpPr>
          <p:cNvPr id="252" name="Textfeld 251"/>
          <p:cNvSpPr txBox="1">
            <a:spLocks noChangeArrowheads="1"/>
          </p:cNvSpPr>
          <p:nvPr/>
        </p:nvSpPr>
        <p:spPr bwMode="auto">
          <a:xfrm>
            <a:off x="323528" y="5733256"/>
            <a:ext cx="8729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reached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de-DE" dirty="0"/>
          </a:p>
          <a:p>
            <a:r>
              <a:rPr lang="de-DE" dirty="0">
                <a:sym typeface="Wingdings" pitchFamily="2" charset="2"/>
              </a:rPr>
              <a:t> Workshop </a:t>
            </a:r>
            <a:r>
              <a:rPr lang="de-DE" dirty="0" err="1">
                <a:sym typeface="Wingdings" pitchFamily="2" charset="2"/>
              </a:rPr>
              <a:t>at</a:t>
            </a:r>
            <a:r>
              <a:rPr lang="de-DE" dirty="0">
                <a:sym typeface="Wingdings" pitchFamily="2" charset="2"/>
              </a:rPr>
              <a:t> HZB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leading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experts</a:t>
            </a:r>
            <a:r>
              <a:rPr lang="de-DE" dirty="0" smtClean="0">
                <a:sym typeface="Wingdings" pitchFamily="2" charset="2"/>
              </a:rPr>
              <a:t> in 2009: </a:t>
            </a:r>
            <a:r>
              <a:rPr lang="de-DE" dirty="0" err="1">
                <a:sym typeface="Wingdings" pitchFamily="2" charset="2"/>
              </a:rPr>
              <a:t>Decision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SC RF </a:t>
            </a:r>
            <a:r>
              <a:rPr lang="de-DE" dirty="0" err="1">
                <a:sym typeface="Wingdings" pitchFamily="2" charset="2"/>
              </a:rPr>
              <a:t>Photoinjector</a:t>
            </a:r>
            <a:endParaRPr lang="de-DE" dirty="0"/>
          </a:p>
        </p:txBody>
      </p:sp>
      <p:sp>
        <p:nvSpPr>
          <p:cNvPr id="7206" name="Textfeld 252"/>
          <p:cNvSpPr txBox="1">
            <a:spLocks noChangeArrowheads="1"/>
          </p:cNvSpPr>
          <p:nvPr/>
        </p:nvSpPr>
        <p:spPr bwMode="auto">
          <a:xfrm>
            <a:off x="323528" y="827420"/>
            <a:ext cx="8675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/>
              <a:t>ERL: Combine </a:t>
            </a:r>
            <a:r>
              <a:rPr lang="de-DE" dirty="0" err="1"/>
              <a:t>high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linac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rings</a:t>
            </a:r>
            <a:endParaRPr lang="de-DE" dirty="0"/>
          </a:p>
        </p:txBody>
      </p:sp>
      <p:sp>
        <p:nvSpPr>
          <p:cNvPr id="7207" name="Textfeld 246"/>
          <p:cNvSpPr txBox="1">
            <a:spLocks noChangeArrowheads="1"/>
          </p:cNvSpPr>
          <p:nvPr/>
        </p:nvSpPr>
        <p:spPr bwMode="auto">
          <a:xfrm>
            <a:off x="8316913" y="1196975"/>
            <a:ext cx="62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Gun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build="p"/>
      <p:bldP spid="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SC RF photoinjector principle</a:t>
            </a:r>
            <a:endParaRPr lang="de-DE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76FBC6-BA66-4A4C-9DA0-A42D1D641DA2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649288"/>
            <a:ext cx="686276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8438" y="4084638"/>
          <a:ext cx="3962400" cy="2422525"/>
        </p:xfrm>
        <a:graphic>
          <a:graphicData uri="http://schemas.openxmlformats.org/presentationml/2006/ole">
            <p:oleObj spid="_x0000_s1026" name="Dokument" r:id="rId4" imgW="2672198" imgH="1636259" progId="Word.Document.12">
              <p:embed/>
            </p:oleObj>
          </a:graphicData>
        </a:graphic>
      </p:graphicFrame>
      <p:sp>
        <p:nvSpPr>
          <p:cNvPr id="1030" name="Textfeld 9"/>
          <p:cNvSpPr txBox="1">
            <a:spLocks noChangeArrowheads="1"/>
          </p:cNvSpPr>
          <p:nvPr/>
        </p:nvSpPr>
        <p:spPr bwMode="auto">
          <a:xfrm>
            <a:off x="4860032" y="4077072"/>
            <a:ext cx="4386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- 1.6 </a:t>
            </a:r>
            <a:r>
              <a:rPr lang="de-DE" dirty="0" err="1" smtClean="0"/>
              <a:t>cell</a:t>
            </a:r>
            <a:r>
              <a:rPr lang="de-DE" dirty="0" smtClean="0"/>
              <a:t> TESLA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backplane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equator</a:t>
            </a:r>
            <a:r>
              <a:rPr lang="de-DE" dirty="0" smtClean="0"/>
              <a:t>; EM design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Jacek </a:t>
            </a:r>
            <a:r>
              <a:rPr lang="de-DE" dirty="0" err="1" smtClean="0"/>
              <a:t>Sekutovicz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rot="16200000" flipV="1">
            <a:off x="6157118" y="3069432"/>
            <a:ext cx="1871663" cy="431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6659563" y="1773238"/>
            <a:ext cx="73025" cy="5032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346825" y="1989138"/>
            <a:ext cx="288925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2051050" y="2349500"/>
            <a:ext cx="360363" cy="255588"/>
          </a:xfrm>
          <a:custGeom>
            <a:avLst/>
            <a:gdLst>
              <a:gd name="connsiteX0" fmla="*/ 0 w 585537"/>
              <a:gd name="connsiteY0" fmla="*/ 447841 h 471904"/>
              <a:gd name="connsiteX1" fmla="*/ 144379 w 585537"/>
              <a:gd name="connsiteY1" fmla="*/ 439820 h 471904"/>
              <a:gd name="connsiteX2" fmla="*/ 216569 w 585537"/>
              <a:gd name="connsiteY2" fmla="*/ 263357 h 471904"/>
              <a:gd name="connsiteX3" fmla="*/ 280737 w 585537"/>
              <a:gd name="connsiteY3" fmla="*/ 78873 h 471904"/>
              <a:gd name="connsiteX4" fmla="*/ 328863 w 585537"/>
              <a:gd name="connsiteY4" fmla="*/ 22726 h 471904"/>
              <a:gd name="connsiteX5" fmla="*/ 393032 w 585537"/>
              <a:gd name="connsiteY5" fmla="*/ 215231 h 471904"/>
              <a:gd name="connsiteX6" fmla="*/ 465221 w 585537"/>
              <a:gd name="connsiteY6" fmla="*/ 431799 h 471904"/>
              <a:gd name="connsiteX7" fmla="*/ 585537 w 585537"/>
              <a:gd name="connsiteY7" fmla="*/ 455863 h 47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537" h="471904">
                <a:moveTo>
                  <a:pt x="0" y="447841"/>
                </a:moveTo>
                <a:cubicBezTo>
                  <a:pt x="54142" y="459204"/>
                  <a:pt x="108284" y="470567"/>
                  <a:pt x="144379" y="439820"/>
                </a:cubicBezTo>
                <a:cubicBezTo>
                  <a:pt x="180474" y="409073"/>
                  <a:pt x="193843" y="323515"/>
                  <a:pt x="216569" y="263357"/>
                </a:cubicBezTo>
                <a:cubicBezTo>
                  <a:pt x="239295" y="203199"/>
                  <a:pt x="262021" y="118978"/>
                  <a:pt x="280737" y="78873"/>
                </a:cubicBezTo>
                <a:cubicBezTo>
                  <a:pt x="299453" y="38768"/>
                  <a:pt x="310147" y="0"/>
                  <a:pt x="328863" y="22726"/>
                </a:cubicBezTo>
                <a:cubicBezTo>
                  <a:pt x="347579" y="45452"/>
                  <a:pt x="393032" y="215231"/>
                  <a:pt x="393032" y="215231"/>
                </a:cubicBezTo>
                <a:cubicBezTo>
                  <a:pt x="415758" y="283410"/>
                  <a:pt x="433137" y="391694"/>
                  <a:pt x="465221" y="431799"/>
                </a:cubicBezTo>
                <a:cubicBezTo>
                  <a:pt x="497305" y="471904"/>
                  <a:pt x="541421" y="463883"/>
                  <a:pt x="585537" y="455863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5" name="Textfeld 21"/>
          <p:cNvSpPr txBox="1">
            <a:spLocks noChangeArrowheads="1"/>
          </p:cNvSpPr>
          <p:nvPr/>
        </p:nvSpPr>
        <p:spPr bwMode="auto">
          <a:xfrm>
            <a:off x="2915816" y="3635732"/>
            <a:ext cx="24032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/>
              <a:t>TTF-III Input </a:t>
            </a:r>
            <a:r>
              <a:rPr lang="de-DE" b="1" dirty="0" err="1" smtClean="0"/>
              <a:t>coupler</a:t>
            </a:r>
            <a:endParaRPr lang="de-DE" b="1" dirty="0"/>
          </a:p>
        </p:txBody>
      </p:sp>
      <p:sp>
        <p:nvSpPr>
          <p:cNvPr id="1036" name="Textfeld 22"/>
          <p:cNvSpPr txBox="1">
            <a:spLocks noChangeArrowheads="1"/>
          </p:cNvSpPr>
          <p:nvPr/>
        </p:nvSpPr>
        <p:spPr bwMode="auto">
          <a:xfrm>
            <a:off x="2124075" y="836613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/>
              <a:t>Pick-up probe</a:t>
            </a:r>
          </a:p>
        </p:txBody>
      </p:sp>
      <p:sp>
        <p:nvSpPr>
          <p:cNvPr id="1037" name="Textfeld 23"/>
          <p:cNvSpPr txBox="1">
            <a:spLocks noChangeArrowheads="1"/>
          </p:cNvSpPr>
          <p:nvPr/>
        </p:nvSpPr>
        <p:spPr bwMode="auto">
          <a:xfrm>
            <a:off x="7092950" y="2420938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/>
              <a:t>Pb-Cathode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4427538" y="836613"/>
            <a:ext cx="2541080" cy="369332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err="1"/>
              <a:t>Excited</a:t>
            </a:r>
            <a:r>
              <a:rPr lang="de-DE" b="1" dirty="0"/>
              <a:t> </a:t>
            </a:r>
            <a:r>
              <a:rPr lang="de-DE" b="1" dirty="0">
                <a:latin typeface="Symbol" pitchFamily="18" charset="2"/>
              </a:rPr>
              <a:t>p</a:t>
            </a:r>
            <a:r>
              <a:rPr lang="de-DE" b="1" dirty="0"/>
              <a:t>-TM</a:t>
            </a:r>
            <a:r>
              <a:rPr lang="de-DE" b="1" baseline="-25000" dirty="0"/>
              <a:t>010</a:t>
            </a:r>
            <a:r>
              <a:rPr lang="de-DE" b="1" dirty="0"/>
              <a:t> </a:t>
            </a:r>
            <a:r>
              <a:rPr lang="de-DE" b="1" dirty="0" err="1"/>
              <a:t>mode</a:t>
            </a:r>
            <a:endParaRPr lang="de-DE" b="1" dirty="0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643438" y="5211217"/>
            <a:ext cx="4322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err="1"/>
              <a:t>Reaching</a:t>
            </a:r>
            <a:r>
              <a:rPr lang="de-DE" dirty="0"/>
              <a:t> ERL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challenge</a:t>
            </a:r>
            <a:endParaRPr lang="de-DE" dirty="0"/>
          </a:p>
          <a:p>
            <a:r>
              <a:rPr lang="de-DE" sz="2000" dirty="0"/>
              <a:t>           </a:t>
            </a:r>
            <a:r>
              <a:rPr lang="de-DE" sz="2000" dirty="0" err="1"/>
              <a:t>follow</a:t>
            </a:r>
            <a:r>
              <a:rPr lang="de-DE" sz="2000" dirty="0"/>
              <a:t> a </a:t>
            </a:r>
            <a:r>
              <a:rPr lang="de-DE" sz="2000" dirty="0" err="1"/>
              <a:t>three</a:t>
            </a:r>
            <a:r>
              <a:rPr lang="de-DE" sz="2000" dirty="0"/>
              <a:t> </a:t>
            </a:r>
            <a:r>
              <a:rPr lang="de-DE" sz="2000" dirty="0" err="1"/>
              <a:t>stage</a:t>
            </a:r>
            <a:r>
              <a:rPr lang="de-DE" sz="2000" dirty="0"/>
              <a:t> </a:t>
            </a:r>
            <a:r>
              <a:rPr lang="de-DE" sz="2000" dirty="0" err="1"/>
              <a:t>approach</a:t>
            </a:r>
            <a:endParaRPr lang="de-DE" sz="2000" dirty="0"/>
          </a:p>
        </p:txBody>
      </p:sp>
      <p:sp>
        <p:nvSpPr>
          <p:cNvPr id="17" name="Pfeil nach rechts 16"/>
          <p:cNvSpPr/>
          <p:nvPr/>
        </p:nvSpPr>
        <p:spPr>
          <a:xfrm>
            <a:off x="4787900" y="5877272"/>
            <a:ext cx="6477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07407E-6 L 0.48559 -0.070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0231 L -0.7257 0.0048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6" grpId="0" build="p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The three stage approach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488FD-3951-4C82-AE20-F8B1CCD5883E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7763" y="692150"/>
          <a:ext cx="6848475" cy="3024188"/>
        </p:xfrm>
        <a:graphic>
          <a:graphicData uri="http://schemas.openxmlformats.org/presentationml/2006/ole">
            <p:oleObj spid="_x0000_s2050" name="Dokument" r:id="rId3" imgW="5904360" imgH="2607120" progId="Word.Document.12">
              <p:embed/>
            </p:oleObj>
          </a:graphicData>
        </a:graphic>
      </p:graphicFrame>
      <p:grpSp>
        <p:nvGrpSpPr>
          <p:cNvPr id="2" name="Gruppieren 16"/>
          <p:cNvGrpSpPr>
            <a:grpSpLocks/>
          </p:cNvGrpSpPr>
          <p:nvPr/>
        </p:nvGrpSpPr>
        <p:grpSpPr bwMode="auto">
          <a:xfrm>
            <a:off x="34925" y="981075"/>
            <a:ext cx="4465638" cy="5423445"/>
            <a:chOff x="35496" y="980728"/>
            <a:chExt cx="4464496" cy="5424255"/>
          </a:xfrm>
        </p:grpSpPr>
        <p:sp>
          <p:nvSpPr>
            <p:cNvPr id="8" name="Ellipse 7"/>
            <p:cNvSpPr/>
            <p:nvPr/>
          </p:nvSpPr>
          <p:spPr>
            <a:xfrm>
              <a:off x="3492187" y="980728"/>
              <a:ext cx="1007805" cy="5033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3419180" y="2204874"/>
              <a:ext cx="1009392" cy="5033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67" name="Textfeld 9"/>
            <p:cNvSpPr txBox="1">
              <a:spLocks noChangeArrowheads="1"/>
            </p:cNvSpPr>
            <p:nvPr/>
          </p:nvSpPr>
          <p:spPr bwMode="auto">
            <a:xfrm>
              <a:off x="35496" y="3573016"/>
              <a:ext cx="2900758" cy="2831967"/>
            </a:xfrm>
            <a:prstGeom prst="rect">
              <a:avLst/>
            </a:prstGeom>
            <a:noFill/>
            <a:ln w="15875">
              <a:solidFill>
                <a:srgbClr val="00589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/>
                <a:t>Stage A  (</a:t>
              </a:r>
              <a:r>
                <a:rPr lang="de-DE" dirty="0">
                  <a:solidFill>
                    <a:schemeClr val="tx2"/>
                  </a:solidFill>
                </a:rPr>
                <a:t>Beam </a:t>
              </a:r>
              <a:r>
                <a:rPr lang="de-DE" dirty="0" err="1">
                  <a:solidFill>
                    <a:schemeClr val="tx2"/>
                  </a:solidFill>
                </a:rPr>
                <a:t>dynamics</a:t>
              </a:r>
              <a:r>
                <a:rPr lang="de-DE" sz="1600" dirty="0"/>
                <a:t>): </a:t>
              </a:r>
              <a:br>
                <a:rPr lang="de-DE" sz="1600" dirty="0"/>
              </a:br>
              <a:endParaRPr lang="de-DE" sz="1600" dirty="0"/>
            </a:p>
            <a:p>
              <a:pPr>
                <a:buFont typeface="Arial" charset="0"/>
                <a:buChar char="•"/>
              </a:pPr>
              <a:r>
                <a:rPr lang="de-DE" sz="1600" dirty="0"/>
                <a:t> Study beam </a:t>
              </a:r>
              <a:r>
                <a:rPr lang="de-DE" sz="1600" dirty="0" err="1"/>
                <a:t>dynamics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  </a:t>
              </a:r>
              <a:r>
                <a:rPr lang="de-DE" sz="1600" dirty="0" err="1"/>
                <a:t>of</a:t>
              </a:r>
              <a:r>
                <a:rPr lang="de-DE" sz="1600" dirty="0"/>
                <a:t> SC RF </a:t>
              </a:r>
              <a:r>
                <a:rPr lang="de-DE" sz="1600" dirty="0" err="1"/>
                <a:t>photoinjector</a:t>
              </a:r>
              <a:r>
                <a:rPr lang="de-DE" sz="1600" dirty="0"/>
                <a:t>:</a:t>
              </a:r>
            </a:p>
            <a:p>
              <a:pPr lvl="1">
                <a:buFont typeface="Symbol" pitchFamily="18" charset="2"/>
                <a:buChar char="-"/>
              </a:pPr>
              <a:r>
                <a:rPr lang="de-DE" sz="1600" dirty="0"/>
                <a:t> </a:t>
              </a:r>
              <a:r>
                <a:rPr lang="de-DE" sz="1600" dirty="0" err="1"/>
                <a:t>Emittance</a:t>
              </a:r>
              <a:endParaRPr lang="de-DE" sz="1600" dirty="0"/>
            </a:p>
            <a:p>
              <a:pPr lvl="1">
                <a:buFont typeface="Symbol" pitchFamily="18" charset="2"/>
                <a:buChar char="-"/>
              </a:pPr>
              <a:r>
                <a:rPr lang="de-DE" sz="1600" dirty="0"/>
                <a:t> Field </a:t>
              </a:r>
              <a:r>
                <a:rPr lang="de-DE" sz="1600" dirty="0" err="1"/>
                <a:t>levels</a:t>
              </a:r>
              <a:endParaRPr lang="de-DE" sz="1600" dirty="0"/>
            </a:p>
            <a:p>
              <a:pPr lvl="1">
                <a:buFont typeface="Symbol" pitchFamily="18" charset="2"/>
                <a:buChar char="-"/>
              </a:pPr>
              <a:r>
                <a:rPr lang="de-DE" sz="1600" dirty="0"/>
                <a:t> </a:t>
              </a:r>
              <a:r>
                <a:rPr lang="de-DE" sz="1600" dirty="0" err="1"/>
                <a:t>Stability</a:t>
              </a:r>
              <a:r>
                <a:rPr lang="de-DE" sz="1600" dirty="0"/>
                <a:t> </a:t>
              </a:r>
            </a:p>
            <a:p>
              <a:pPr>
                <a:buFont typeface="Arial" charset="0"/>
                <a:buChar char="•"/>
              </a:pPr>
              <a:r>
                <a:rPr lang="de-DE" sz="1600" dirty="0" smtClean="0"/>
                <a:t> </a:t>
              </a:r>
              <a:r>
                <a:rPr lang="de-DE" sz="1600" dirty="0" err="1" smtClean="0"/>
                <a:t>Starting</a:t>
              </a:r>
              <a:r>
                <a:rPr lang="de-DE" sz="1600" dirty="0" smtClean="0"/>
                <a:t> </a:t>
              </a:r>
              <a:r>
                <a:rPr lang="de-DE" sz="1600" dirty="0" err="1"/>
                <a:t>point</a:t>
              </a:r>
              <a:r>
                <a:rPr lang="de-DE" sz="1600" dirty="0"/>
                <a:t> </a:t>
              </a:r>
              <a:r>
                <a:rPr lang="de-DE" sz="1600" dirty="0" err="1"/>
                <a:t>for</a:t>
              </a:r>
              <a:r>
                <a:rPr lang="de-DE" sz="1600" dirty="0"/>
                <a:t> </a:t>
              </a:r>
              <a:r>
                <a:rPr lang="de-DE" sz="1600" dirty="0" smtClean="0"/>
                <a:t>SC design</a:t>
              </a:r>
              <a:r>
                <a:rPr lang="de-DE" sz="1600" dirty="0"/>
                <a:t/>
              </a:r>
              <a:br>
                <a:rPr lang="de-DE" sz="1600" dirty="0"/>
              </a:br>
              <a:r>
                <a:rPr lang="de-DE" sz="1600" dirty="0"/>
                <a:t>  </a:t>
              </a:r>
              <a:r>
                <a:rPr lang="de-DE" sz="1600" dirty="0" err="1"/>
                <a:t>and</a:t>
              </a:r>
              <a:r>
                <a:rPr lang="de-DE" sz="1600" dirty="0"/>
                <a:t> </a:t>
              </a:r>
              <a:r>
                <a:rPr lang="de-DE" sz="1600" dirty="0" err="1"/>
                <a:t>operation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SRF </a:t>
              </a:r>
              <a:r>
                <a:rPr lang="de-DE" sz="1600" dirty="0" err="1" smtClean="0"/>
                <a:t>gun</a:t>
              </a:r>
              <a:endParaRPr lang="de-DE" sz="1600" dirty="0" smtClean="0"/>
            </a:p>
            <a:p>
              <a:pPr>
                <a:buFont typeface="Arial" charset="0"/>
                <a:buChar char="•"/>
              </a:pPr>
              <a:r>
                <a:rPr lang="de-DE" sz="1600" dirty="0" smtClean="0"/>
                <a:t> </a:t>
              </a:r>
              <a:r>
                <a:rPr lang="de-DE" sz="1600" dirty="0" err="1" smtClean="0"/>
                <a:t>no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tuner</a:t>
              </a:r>
              <a:r>
                <a:rPr lang="de-DE" sz="1600" dirty="0" smtClean="0"/>
                <a:t>. </a:t>
              </a:r>
              <a:r>
                <a:rPr lang="de-DE" sz="1600" dirty="0" err="1" smtClean="0"/>
                <a:t>Sync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with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feeback</a:t>
              </a:r>
              <a:r>
                <a:rPr lang="de-DE" sz="1600" dirty="0" smtClean="0"/>
                <a:t> </a:t>
              </a:r>
              <a:br>
                <a:rPr lang="de-DE" sz="1600" dirty="0" smtClean="0"/>
              </a:br>
              <a:r>
                <a:rPr lang="de-DE" sz="1600" dirty="0" smtClean="0"/>
                <a:t>   </a:t>
              </a:r>
              <a:r>
                <a:rPr lang="de-DE" sz="1600" dirty="0" err="1" smtClean="0"/>
                <a:t>loop</a:t>
              </a:r>
              <a:r>
                <a:rPr lang="de-DE" sz="1600" dirty="0" smtClean="0"/>
                <a:t> on </a:t>
              </a:r>
              <a:r>
                <a:rPr lang="de-DE" sz="1600" dirty="0" err="1" smtClean="0"/>
                <a:t>laser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rep</a:t>
              </a:r>
              <a:r>
                <a:rPr lang="de-DE" sz="1600" dirty="0" smtClean="0"/>
                <a:t>-rate</a:t>
              </a:r>
              <a:endParaRPr lang="de-DE" sz="1600" dirty="0"/>
            </a:p>
          </p:txBody>
        </p:sp>
      </p:grpSp>
      <p:grpSp>
        <p:nvGrpSpPr>
          <p:cNvPr id="3" name="Gruppieren 17"/>
          <p:cNvGrpSpPr>
            <a:grpSpLocks/>
          </p:cNvGrpSpPr>
          <p:nvPr/>
        </p:nvGrpSpPr>
        <p:grpSpPr bwMode="auto">
          <a:xfrm>
            <a:off x="3032125" y="981075"/>
            <a:ext cx="2974982" cy="4931138"/>
            <a:chOff x="3031724" y="980728"/>
            <a:chExt cx="2975623" cy="4931618"/>
          </a:xfrm>
        </p:grpSpPr>
        <p:sp>
          <p:nvSpPr>
            <p:cNvPr id="11" name="Ellipse 10"/>
            <p:cNvSpPr/>
            <p:nvPr/>
          </p:nvSpPr>
          <p:spPr>
            <a:xfrm>
              <a:off x="4643384" y="980728"/>
              <a:ext cx="1008279" cy="503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716425" y="2204810"/>
              <a:ext cx="1008279" cy="50487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64" name="Textfeld 12"/>
            <p:cNvSpPr txBox="1">
              <a:spLocks noChangeArrowheads="1"/>
            </p:cNvSpPr>
            <p:nvPr/>
          </p:nvSpPr>
          <p:spPr bwMode="auto">
            <a:xfrm>
              <a:off x="3031724" y="3573016"/>
              <a:ext cx="2975623" cy="2339330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/>
                <a:t>Stage B (</a:t>
              </a:r>
              <a:r>
                <a:rPr lang="de-DE" dirty="0">
                  <a:solidFill>
                    <a:srgbClr val="00B050"/>
                  </a:solidFill>
                </a:rPr>
                <a:t>Peak </a:t>
              </a:r>
              <a:r>
                <a:rPr lang="de-DE" dirty="0" err="1">
                  <a:solidFill>
                    <a:srgbClr val="00B050"/>
                  </a:solidFill>
                </a:rPr>
                <a:t>Brightness</a:t>
              </a:r>
              <a:r>
                <a:rPr lang="de-DE" sz="1600" dirty="0"/>
                <a:t>): </a:t>
              </a:r>
            </a:p>
            <a:p>
              <a:endParaRPr lang="de-DE" sz="1600" dirty="0"/>
            </a:p>
            <a:p>
              <a:pPr>
                <a:buFont typeface="Arial" charset="0"/>
                <a:buChar char="•"/>
              </a:pPr>
              <a:r>
                <a:rPr lang="de-DE" sz="1600" dirty="0"/>
                <a:t> Study + </a:t>
              </a:r>
              <a:r>
                <a:rPr lang="de-DE" sz="1600" dirty="0" err="1"/>
                <a:t>develop</a:t>
              </a:r>
              <a:r>
                <a:rPr lang="de-DE" sz="1600" dirty="0"/>
                <a:t> </a:t>
              </a:r>
              <a:r>
                <a:rPr lang="de-DE" sz="1600" dirty="0" err="1"/>
                <a:t>cathode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   </a:t>
              </a:r>
              <a:r>
                <a:rPr lang="de-DE" sz="1600" dirty="0" err="1"/>
                <a:t>insert</a:t>
              </a:r>
              <a:r>
                <a:rPr lang="de-DE" sz="1600" dirty="0"/>
                <a:t> </a:t>
              </a:r>
              <a:r>
                <a:rPr lang="de-DE" sz="1600" dirty="0" err="1"/>
                <a:t>into</a:t>
              </a:r>
              <a:r>
                <a:rPr lang="de-DE" sz="1600" dirty="0"/>
                <a:t> SC </a:t>
              </a:r>
              <a:r>
                <a:rPr lang="de-DE" sz="1600" dirty="0" err="1" smtClean="0"/>
                <a:t>injector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r>
                <a:rPr lang="de-DE" sz="1600" dirty="0" smtClean="0"/>
                <a:t>   (</a:t>
              </a:r>
              <a:r>
                <a:rPr lang="de-DE" sz="1600" dirty="0" err="1" smtClean="0"/>
                <a:t>choke</a:t>
              </a:r>
              <a:r>
                <a:rPr lang="de-DE" sz="1600" dirty="0" smtClean="0"/>
                <a:t> filter):</a:t>
              </a:r>
              <a:endParaRPr lang="de-DE" sz="1600" dirty="0"/>
            </a:p>
            <a:p>
              <a:pPr>
                <a:buFont typeface="Arial" charset="0"/>
                <a:buChar char="•"/>
              </a:pPr>
              <a:r>
                <a:rPr lang="de-DE" sz="1600" dirty="0"/>
                <a:t> </a:t>
              </a:r>
              <a:r>
                <a:rPr lang="de-DE" sz="1600" dirty="0" err="1"/>
                <a:t>Lifetime</a:t>
              </a:r>
              <a:r>
                <a:rPr lang="de-DE" sz="1600" dirty="0"/>
                <a:t> </a:t>
              </a:r>
              <a:r>
                <a:rPr lang="de-DE" sz="1600" dirty="0" smtClean="0"/>
                <a:t>+ </a:t>
              </a:r>
              <a:r>
                <a:rPr lang="de-DE" sz="1600" dirty="0" err="1" smtClean="0"/>
                <a:t>quantum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efficiency</a:t>
              </a:r>
              <a:r>
                <a:rPr lang="de-DE" sz="1600" dirty="0"/>
                <a:t/>
              </a:r>
              <a:br>
                <a:rPr lang="de-DE" sz="1600" dirty="0"/>
              </a:br>
              <a:r>
                <a:rPr lang="de-DE" sz="1600" dirty="0"/>
                <a:t>  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cathode</a:t>
              </a:r>
              <a:r>
                <a:rPr lang="de-DE" sz="1600" dirty="0"/>
                <a:t> </a:t>
              </a:r>
              <a:r>
                <a:rPr lang="de-DE" sz="1600" dirty="0" err="1"/>
                <a:t>materials</a:t>
              </a:r>
              <a:endParaRPr lang="de-DE" sz="1600" dirty="0"/>
            </a:p>
            <a:p>
              <a:pPr>
                <a:buFont typeface="Arial" charset="0"/>
                <a:buChar char="•"/>
              </a:pPr>
              <a:r>
                <a:rPr lang="de-DE" sz="1600" dirty="0"/>
                <a:t> </a:t>
              </a:r>
              <a:r>
                <a:rPr lang="de-DE" sz="1600" dirty="0" err="1"/>
                <a:t>Reliable</a:t>
              </a:r>
              <a:r>
                <a:rPr lang="de-DE" sz="1600" dirty="0"/>
                <a:t> </a:t>
              </a:r>
              <a:r>
                <a:rPr lang="de-DE" sz="1600" dirty="0" err="1"/>
                <a:t>cathode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   </a:t>
              </a:r>
              <a:r>
                <a:rPr lang="de-DE" sz="1600" dirty="0" err="1"/>
                <a:t>replacement</a:t>
              </a:r>
              <a:r>
                <a:rPr lang="de-DE" sz="1600" dirty="0"/>
                <a:t> </a:t>
              </a:r>
              <a:r>
                <a:rPr lang="de-DE" sz="1600" dirty="0" err="1"/>
                <a:t>scheme</a:t>
              </a:r>
              <a:endParaRPr lang="de-DE" sz="1600" dirty="0"/>
            </a:p>
          </p:txBody>
        </p:sp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5867400" y="981075"/>
            <a:ext cx="3122613" cy="4414838"/>
            <a:chOff x="5878359" y="980728"/>
            <a:chExt cx="3121865" cy="4415135"/>
          </a:xfrm>
        </p:grpSpPr>
        <p:sp>
          <p:nvSpPr>
            <p:cNvPr id="2059" name="Textfeld 13"/>
            <p:cNvSpPr txBox="1">
              <a:spLocks noChangeArrowheads="1"/>
            </p:cNvSpPr>
            <p:nvPr/>
          </p:nvSpPr>
          <p:spPr bwMode="auto">
            <a:xfrm>
              <a:off x="6156176" y="3579981"/>
              <a:ext cx="2844048" cy="1815882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Stage C  (</a:t>
              </a:r>
              <a:r>
                <a:rPr lang="de-DE" sz="1600">
                  <a:solidFill>
                    <a:srgbClr val="C00000"/>
                  </a:solidFill>
                </a:rPr>
                <a:t>High avg. Current</a:t>
              </a:r>
              <a:r>
                <a:rPr lang="de-DE" sz="1600"/>
                <a:t>):</a:t>
              </a:r>
            </a:p>
            <a:p>
              <a:r>
                <a:rPr lang="de-DE" sz="1600"/>
                <a:t> 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 SC design for ERL design</a:t>
              </a:r>
              <a:br>
                <a:rPr lang="de-DE" sz="1600"/>
              </a:br>
              <a:r>
                <a:rPr lang="de-DE" sz="1600"/>
                <a:t>  current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 High power operation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 HOM damping </a:t>
              </a:r>
            </a:p>
            <a:p>
              <a:pPr>
                <a:buFont typeface="Arial" charset="0"/>
                <a:buChar char="•"/>
              </a:pPr>
              <a:r>
                <a:rPr lang="de-DE" sz="1600"/>
                <a:t> Cathode lifetime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6022787" y="980728"/>
              <a:ext cx="1007821" cy="50327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78359" y="2204773"/>
              <a:ext cx="1007822" cy="50485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" name="Gruppieren 21"/>
          <p:cNvGrpSpPr>
            <a:grpSpLocks/>
          </p:cNvGrpSpPr>
          <p:nvPr/>
        </p:nvGrpSpPr>
        <p:grpSpPr bwMode="auto">
          <a:xfrm>
            <a:off x="3132138" y="6011440"/>
            <a:ext cx="2101850" cy="369888"/>
            <a:chOff x="3131840" y="6011585"/>
            <a:chExt cx="2102316" cy="369332"/>
          </a:xfrm>
        </p:grpSpPr>
        <p:sp>
          <p:nvSpPr>
            <p:cNvPr id="20" name="Pfeil nach rechts 19"/>
            <p:cNvSpPr/>
            <p:nvPr/>
          </p:nvSpPr>
          <p:spPr>
            <a:xfrm flipH="1">
              <a:off x="3131840" y="6091857"/>
              <a:ext cx="576390" cy="217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58" name="Textfeld 20"/>
            <p:cNvSpPr txBox="1">
              <a:spLocks noChangeArrowheads="1"/>
            </p:cNvSpPr>
            <p:nvPr/>
          </p:nvSpPr>
          <p:spPr bwMode="auto">
            <a:xfrm>
              <a:off x="3779912" y="6011585"/>
              <a:ext cx="1454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Started 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Stage A Gun with Diagnostic beamline at HZB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0E913A-843B-4C64-A1C3-C1C2CBAE068A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8196" name="Inhaltsplatzhalter 10" descr="srf-gun-diag-bl_hobic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238" y="1268413"/>
            <a:ext cx="5343525" cy="3778250"/>
          </a:xfrm>
        </p:spPr>
      </p:pic>
      <p:grpSp>
        <p:nvGrpSpPr>
          <p:cNvPr id="2" name="Gruppieren 22"/>
          <p:cNvGrpSpPr>
            <a:grpSpLocks/>
          </p:cNvGrpSpPr>
          <p:nvPr/>
        </p:nvGrpSpPr>
        <p:grpSpPr bwMode="auto">
          <a:xfrm>
            <a:off x="900113" y="692150"/>
            <a:ext cx="1321196" cy="1665315"/>
            <a:chOff x="899592" y="836712"/>
            <a:chExt cx="1321592" cy="1664668"/>
          </a:xfrm>
        </p:grpSpPr>
        <p:pic>
          <p:nvPicPr>
            <p:cNvPr id="8226" name="Grafik 19" descr="solenoi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836712"/>
              <a:ext cx="1128999" cy="106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7" name="Textfeld 21"/>
            <p:cNvSpPr txBox="1">
              <a:spLocks noChangeArrowheads="1"/>
            </p:cNvSpPr>
            <p:nvPr/>
          </p:nvSpPr>
          <p:spPr bwMode="auto">
            <a:xfrm>
              <a:off x="899592" y="1916832"/>
              <a:ext cx="1321592" cy="584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/>
                <a:t>SC </a:t>
              </a:r>
              <a:r>
                <a:rPr lang="de-DE" sz="1600" dirty="0" smtClean="0"/>
                <a:t>Solenoid</a:t>
              </a:r>
            </a:p>
            <a:p>
              <a:r>
                <a:rPr lang="de-DE" sz="1600" dirty="0" smtClean="0"/>
                <a:t>(</a:t>
              </a:r>
              <a:r>
                <a:rPr lang="de-DE" sz="1600" dirty="0" err="1" smtClean="0"/>
                <a:t>Niowave</a:t>
              </a:r>
              <a:r>
                <a:rPr lang="de-DE" sz="1600" dirty="0" smtClean="0"/>
                <a:t>)</a:t>
              </a:r>
              <a:endParaRPr lang="de-DE" sz="1600" dirty="0"/>
            </a:p>
          </p:txBody>
        </p:sp>
      </p:grpSp>
      <p:grpSp>
        <p:nvGrpSpPr>
          <p:cNvPr id="3" name="Gruppieren 24"/>
          <p:cNvGrpSpPr>
            <a:grpSpLocks/>
          </p:cNvGrpSpPr>
          <p:nvPr/>
        </p:nvGrpSpPr>
        <p:grpSpPr bwMode="auto">
          <a:xfrm>
            <a:off x="107950" y="2555677"/>
            <a:ext cx="1665288" cy="1449387"/>
            <a:chOff x="107504" y="2420888"/>
            <a:chExt cx="1666500" cy="1449154"/>
          </a:xfrm>
        </p:grpSpPr>
        <p:pic>
          <p:nvPicPr>
            <p:cNvPr id="8224" name="Grafik 20" descr="Feldprofil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2420888"/>
              <a:ext cx="1666500" cy="106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25" name="Textfeld 23"/>
            <p:cNvSpPr txBox="1">
              <a:spLocks noChangeArrowheads="1"/>
            </p:cNvSpPr>
            <p:nvPr/>
          </p:nvSpPr>
          <p:spPr bwMode="auto">
            <a:xfrm>
              <a:off x="395536" y="3531488"/>
              <a:ext cx="10951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SC Cavity</a:t>
              </a:r>
            </a:p>
          </p:txBody>
        </p:sp>
      </p:grpSp>
      <p:grpSp>
        <p:nvGrpSpPr>
          <p:cNvPr id="4" name="Gruppieren 26"/>
          <p:cNvGrpSpPr>
            <a:grpSpLocks/>
          </p:cNvGrpSpPr>
          <p:nvPr/>
        </p:nvGrpSpPr>
        <p:grpSpPr bwMode="auto">
          <a:xfrm>
            <a:off x="2916238" y="1268413"/>
            <a:ext cx="931862" cy="1712912"/>
            <a:chOff x="2915816" y="1556792"/>
            <a:chExt cx="932284" cy="1712188"/>
          </a:xfrm>
        </p:grpSpPr>
        <p:pic>
          <p:nvPicPr>
            <p:cNvPr id="8222" name="Grafik 15" descr="Laserdot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1556792"/>
              <a:ext cx="651530" cy="6515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Freihandform 25"/>
            <p:cNvSpPr/>
            <p:nvPr/>
          </p:nvSpPr>
          <p:spPr>
            <a:xfrm>
              <a:off x="3444692" y="2224847"/>
              <a:ext cx="403408" cy="1044133"/>
            </a:xfrm>
            <a:custGeom>
              <a:avLst/>
              <a:gdLst>
                <a:gd name="connsiteX0" fmla="*/ 0 w 403860"/>
                <a:gd name="connsiteY0" fmla="*/ 0 h 1043940"/>
                <a:gd name="connsiteX1" fmla="*/ 7620 w 403860"/>
                <a:gd name="connsiteY1" fmla="*/ 693420 h 1043940"/>
                <a:gd name="connsiteX2" fmla="*/ 403860 w 403860"/>
                <a:gd name="connsiteY2" fmla="*/ 104394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1043940">
                  <a:moveTo>
                    <a:pt x="0" y="0"/>
                  </a:moveTo>
                  <a:lnTo>
                    <a:pt x="7620" y="693420"/>
                  </a:lnTo>
                  <a:lnTo>
                    <a:pt x="403860" y="1043940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5" name="Gruppieren 28"/>
          <p:cNvGrpSpPr>
            <a:grpSpLocks/>
          </p:cNvGrpSpPr>
          <p:nvPr/>
        </p:nvGrpSpPr>
        <p:grpSpPr bwMode="auto">
          <a:xfrm>
            <a:off x="323850" y="4437063"/>
            <a:ext cx="1965325" cy="1449387"/>
            <a:chOff x="539552" y="4653136"/>
            <a:chExt cx="1965603" cy="1449154"/>
          </a:xfrm>
        </p:grpSpPr>
        <p:pic>
          <p:nvPicPr>
            <p:cNvPr id="8220" name="Grafik 13" descr="mass_spec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4653136"/>
              <a:ext cx="1666500" cy="106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21" name="Textfeld 27"/>
            <p:cNvSpPr txBox="1">
              <a:spLocks noChangeArrowheads="1"/>
            </p:cNvSpPr>
            <p:nvPr/>
          </p:nvSpPr>
          <p:spPr bwMode="auto">
            <a:xfrm>
              <a:off x="539552" y="5763736"/>
              <a:ext cx="19656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Mass Spectrometer</a:t>
              </a:r>
            </a:p>
          </p:txBody>
        </p:sp>
      </p:grpSp>
      <p:grpSp>
        <p:nvGrpSpPr>
          <p:cNvPr id="6" name="Gruppieren 31"/>
          <p:cNvGrpSpPr>
            <a:grpSpLocks/>
          </p:cNvGrpSpPr>
          <p:nvPr/>
        </p:nvGrpSpPr>
        <p:grpSpPr bwMode="auto">
          <a:xfrm>
            <a:off x="3563938" y="4005263"/>
            <a:ext cx="2592387" cy="1778000"/>
            <a:chOff x="3419872" y="4365104"/>
            <a:chExt cx="2592289" cy="1778714"/>
          </a:xfrm>
        </p:grpSpPr>
        <p:grpSp>
          <p:nvGrpSpPr>
            <p:cNvPr id="8216" name="Gruppieren 29"/>
            <p:cNvGrpSpPr>
              <a:grpSpLocks/>
            </p:cNvGrpSpPr>
            <p:nvPr/>
          </p:nvGrpSpPr>
          <p:grpSpPr bwMode="auto">
            <a:xfrm>
              <a:off x="3491880" y="4365104"/>
              <a:ext cx="2520281" cy="1744706"/>
              <a:chOff x="3491880" y="4581128"/>
              <a:chExt cx="2520281" cy="1744706"/>
            </a:xfrm>
          </p:grpSpPr>
          <p:pic>
            <p:nvPicPr>
              <p:cNvPr id="8218" name="Grafik 11" descr="xxprime.jp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91880" y="4581128"/>
                <a:ext cx="1459944" cy="1368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8219" name="Picture 18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16017" y="5301208"/>
                <a:ext cx="1296144" cy="1024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17" name="Textfeld 30"/>
            <p:cNvSpPr txBox="1">
              <a:spLocks noChangeArrowheads="1"/>
            </p:cNvSpPr>
            <p:nvPr/>
          </p:nvSpPr>
          <p:spPr bwMode="auto">
            <a:xfrm>
              <a:off x="3419872" y="5805264"/>
              <a:ext cx="13415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Viewscreens</a:t>
              </a:r>
            </a:p>
          </p:txBody>
        </p:sp>
      </p:grpSp>
      <p:grpSp>
        <p:nvGrpSpPr>
          <p:cNvPr id="8" name="Gruppieren 33"/>
          <p:cNvGrpSpPr>
            <a:grpSpLocks/>
          </p:cNvGrpSpPr>
          <p:nvPr/>
        </p:nvGrpSpPr>
        <p:grpSpPr bwMode="auto">
          <a:xfrm>
            <a:off x="6738938" y="3860800"/>
            <a:ext cx="1504950" cy="1439863"/>
            <a:chOff x="6588224" y="4149080"/>
            <a:chExt cx="1505540" cy="1440160"/>
          </a:xfrm>
        </p:grpSpPr>
        <p:pic>
          <p:nvPicPr>
            <p:cNvPr id="8214" name="Picture 3" descr="C:\Dokumente und Einstellungen\NEUMANN\Eigene Dateien\gun_cavity\sim\gun_simulation\ergebnisse_srfgun_hobi\Ekin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88224" y="4149080"/>
              <a:ext cx="1489983" cy="1068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15" name="Textfeld 32"/>
            <p:cNvSpPr txBox="1">
              <a:spLocks noChangeArrowheads="1"/>
            </p:cNvSpPr>
            <p:nvPr/>
          </p:nvSpPr>
          <p:spPr bwMode="auto">
            <a:xfrm>
              <a:off x="6588224" y="5250686"/>
              <a:ext cx="15055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Dipole magnet</a:t>
              </a:r>
            </a:p>
          </p:txBody>
        </p:sp>
      </p:grpSp>
      <p:grpSp>
        <p:nvGrpSpPr>
          <p:cNvPr id="9" name="Gruppieren 35"/>
          <p:cNvGrpSpPr>
            <a:grpSpLocks/>
          </p:cNvGrpSpPr>
          <p:nvPr/>
        </p:nvGrpSpPr>
        <p:grpSpPr bwMode="auto">
          <a:xfrm>
            <a:off x="6516688" y="908050"/>
            <a:ext cx="2433637" cy="1377950"/>
            <a:chOff x="6516216" y="908719"/>
            <a:chExt cx="2433884" cy="1377147"/>
          </a:xfrm>
        </p:grpSpPr>
        <p:pic>
          <p:nvPicPr>
            <p:cNvPr id="8212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16216" y="908719"/>
              <a:ext cx="1427064" cy="106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13" name="Textfeld 34"/>
            <p:cNvSpPr txBox="1">
              <a:spLocks noChangeArrowheads="1"/>
            </p:cNvSpPr>
            <p:nvPr/>
          </p:nvSpPr>
          <p:spPr bwMode="auto">
            <a:xfrm>
              <a:off x="7308304" y="1947312"/>
              <a:ext cx="16417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THz diagnostics</a:t>
              </a:r>
            </a:p>
          </p:txBody>
        </p:sp>
      </p:grpSp>
      <p:grpSp>
        <p:nvGrpSpPr>
          <p:cNvPr id="10" name="Gruppieren 37"/>
          <p:cNvGrpSpPr>
            <a:grpSpLocks/>
          </p:cNvGrpSpPr>
          <p:nvPr/>
        </p:nvGrpSpPr>
        <p:grpSpPr bwMode="auto">
          <a:xfrm>
            <a:off x="7285038" y="2781300"/>
            <a:ext cx="1471612" cy="695325"/>
            <a:chOff x="7285444" y="2780928"/>
            <a:chExt cx="1471878" cy="695166"/>
          </a:xfrm>
        </p:grpSpPr>
        <p:sp>
          <p:nvSpPr>
            <p:cNvPr id="8210" name="Textfeld 17"/>
            <p:cNvSpPr txBox="1">
              <a:spLocks noChangeArrowheads="1"/>
            </p:cNvSpPr>
            <p:nvPr/>
          </p:nvSpPr>
          <p:spPr bwMode="auto">
            <a:xfrm>
              <a:off x="7366277" y="2780928"/>
              <a:ext cx="518091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S</a:t>
              </a:r>
              <a:r>
                <a:rPr lang="de-DE" b="1"/>
                <a:t>Q</a:t>
              </a:r>
            </a:p>
          </p:txBody>
        </p:sp>
        <p:sp>
          <p:nvSpPr>
            <p:cNvPr id="8211" name="Textfeld 36"/>
            <p:cNvSpPr txBox="1">
              <a:spLocks noChangeArrowheads="1"/>
            </p:cNvSpPr>
            <p:nvPr/>
          </p:nvSpPr>
          <p:spPr bwMode="auto">
            <a:xfrm>
              <a:off x="7285444" y="3137540"/>
              <a:ext cx="14718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Faraday Cups</a:t>
              </a:r>
            </a:p>
          </p:txBody>
        </p:sp>
      </p:grpSp>
      <p:grpSp>
        <p:nvGrpSpPr>
          <p:cNvPr id="11" name="Gruppieren 39"/>
          <p:cNvGrpSpPr>
            <a:grpSpLocks/>
          </p:cNvGrpSpPr>
          <p:nvPr/>
        </p:nvGrpSpPr>
        <p:grpSpPr bwMode="auto">
          <a:xfrm>
            <a:off x="4067175" y="631825"/>
            <a:ext cx="1484313" cy="1654175"/>
            <a:chOff x="4067944" y="631608"/>
            <a:chExt cx="1483098" cy="1653975"/>
          </a:xfrm>
        </p:grpSpPr>
        <p:pic>
          <p:nvPicPr>
            <p:cNvPr id="820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11960" y="631608"/>
              <a:ext cx="1033219" cy="106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Textfeld 38"/>
            <p:cNvSpPr txBox="1">
              <a:spLocks noChangeArrowheads="1"/>
            </p:cNvSpPr>
            <p:nvPr/>
          </p:nvSpPr>
          <p:spPr bwMode="auto">
            <a:xfrm>
              <a:off x="4067944" y="1700808"/>
              <a:ext cx="14830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/>
                <a:t>Stripline BPM,</a:t>
              </a:r>
            </a:p>
            <a:p>
              <a:r>
                <a:rPr lang="de-DE" sz="1600"/>
                <a:t>ICT</a:t>
              </a:r>
            </a:p>
          </p:txBody>
        </p:sp>
      </p:grpSp>
      <p:sp>
        <p:nvSpPr>
          <p:cNvPr id="8206" name="Textfeld 40"/>
          <p:cNvSpPr txBox="1">
            <a:spLocks noChangeArrowheads="1"/>
          </p:cNvSpPr>
          <p:nvPr/>
        </p:nvSpPr>
        <p:spPr bwMode="auto">
          <a:xfrm>
            <a:off x="2268538" y="4221163"/>
            <a:ext cx="1120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HoBiCaT</a:t>
            </a:r>
          </a:p>
          <a:p>
            <a:r>
              <a:rPr lang="de-DE"/>
              <a:t>cryostat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256118" y="5949280"/>
            <a:ext cx="8887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First time </a:t>
            </a:r>
            <a:r>
              <a:rPr lang="de-DE" dirty="0" err="1"/>
              <a:t>operated</a:t>
            </a:r>
            <a:r>
              <a:rPr lang="de-DE" dirty="0"/>
              <a:t> </a:t>
            </a:r>
            <a:r>
              <a:rPr lang="de-DE" dirty="0" err="1"/>
              <a:t>fully</a:t>
            </a:r>
            <a:r>
              <a:rPr lang="de-DE" dirty="0"/>
              <a:t> SC </a:t>
            </a:r>
            <a:r>
              <a:rPr lang="de-DE" dirty="0" err="1"/>
              <a:t>photoinjector</a:t>
            </a:r>
            <a:r>
              <a:rPr lang="de-DE" dirty="0"/>
              <a:t> </a:t>
            </a:r>
            <a:r>
              <a:rPr lang="de-DE" dirty="0" err="1"/>
              <a:t>ensemble</a:t>
            </a:r>
            <a:r>
              <a:rPr lang="de-DE" dirty="0"/>
              <a:t> (SC </a:t>
            </a:r>
            <a:r>
              <a:rPr lang="de-DE" dirty="0" err="1"/>
              <a:t>Cathode</a:t>
            </a:r>
            <a:r>
              <a:rPr lang="de-DE" dirty="0"/>
              <a:t>, </a:t>
            </a:r>
            <a:r>
              <a:rPr lang="de-DE" dirty="0" err="1" smtClean="0"/>
              <a:t>Cavity</a:t>
            </a:r>
            <a:r>
              <a:rPr lang="de-DE" dirty="0" smtClean="0"/>
              <a:t> &amp; </a:t>
            </a:r>
            <a:r>
              <a:rPr lang="de-DE" dirty="0"/>
              <a:t>Solenoid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1412875"/>
            <a:ext cx="75692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Extension of the HoBiCaT Cavity Test Facility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3EDEB-9F46-43F5-98F0-81A65E326EA2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9221" name="Grafik 11" descr="Laserd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9500"/>
            <a:ext cx="220662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Grafik 21" descr="bunkerauss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429000"/>
            <a:ext cx="16938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22" descr="bunkereinga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979863"/>
            <a:ext cx="16938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feld 26"/>
          <p:cNvSpPr txBox="1">
            <a:spLocks noChangeArrowheads="1"/>
          </p:cNvSpPr>
          <p:nvPr/>
        </p:nvSpPr>
        <p:spPr bwMode="auto">
          <a:xfrm>
            <a:off x="323850" y="1125538"/>
            <a:ext cx="69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Laser</a:t>
            </a:r>
          </a:p>
          <a:p>
            <a:r>
              <a:rPr lang="de-DE" sz="1600"/>
              <a:t>hut</a:t>
            </a:r>
          </a:p>
        </p:txBody>
      </p:sp>
      <p:sp>
        <p:nvSpPr>
          <p:cNvPr id="9225" name="Textfeld 27"/>
          <p:cNvSpPr txBox="1">
            <a:spLocks noChangeArrowheads="1"/>
          </p:cNvSpPr>
          <p:nvPr/>
        </p:nvSpPr>
        <p:spPr bwMode="auto">
          <a:xfrm>
            <a:off x="4284663" y="134143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Laser beamline</a:t>
            </a:r>
          </a:p>
        </p:txBody>
      </p:sp>
      <p:sp>
        <p:nvSpPr>
          <p:cNvPr id="9226" name="Textfeld 28"/>
          <p:cNvSpPr txBox="1">
            <a:spLocks noChangeArrowheads="1"/>
          </p:cNvSpPr>
          <p:nvPr/>
        </p:nvSpPr>
        <p:spPr bwMode="auto">
          <a:xfrm>
            <a:off x="5364163" y="2997200"/>
            <a:ext cx="1787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HoBiCaT cryostat</a:t>
            </a:r>
          </a:p>
        </p:txBody>
      </p:sp>
      <p:sp>
        <p:nvSpPr>
          <p:cNvPr id="9227" name="Textfeld 29"/>
          <p:cNvSpPr txBox="1">
            <a:spLocks noChangeArrowheads="1"/>
          </p:cNvSpPr>
          <p:nvPr/>
        </p:nvSpPr>
        <p:spPr bwMode="auto">
          <a:xfrm>
            <a:off x="2916238" y="3213100"/>
            <a:ext cx="1255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Diagnostic</a:t>
            </a:r>
          </a:p>
          <a:p>
            <a:r>
              <a:rPr lang="de-DE" sz="1600"/>
              <a:t>e- beamline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3995738" y="2924175"/>
            <a:ext cx="647700" cy="3603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feld 32"/>
          <p:cNvSpPr txBox="1">
            <a:spLocks noChangeArrowheads="1"/>
          </p:cNvSpPr>
          <p:nvPr/>
        </p:nvSpPr>
        <p:spPr bwMode="auto">
          <a:xfrm>
            <a:off x="8532813" y="1700213"/>
            <a:ext cx="36036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/>
              <a:t>C</a:t>
            </a:r>
          </a:p>
          <a:p>
            <a:r>
              <a:rPr lang="de-DE" sz="1600"/>
              <a:t>o</a:t>
            </a:r>
          </a:p>
          <a:p>
            <a:r>
              <a:rPr lang="de-DE" sz="1600"/>
              <a:t>n</a:t>
            </a:r>
          </a:p>
          <a:p>
            <a:r>
              <a:rPr lang="de-DE" sz="1600"/>
              <a:t>t</a:t>
            </a:r>
          </a:p>
          <a:p>
            <a:r>
              <a:rPr lang="de-DE" sz="1600"/>
              <a:t>r</a:t>
            </a:r>
          </a:p>
          <a:p>
            <a:r>
              <a:rPr lang="de-DE" sz="1600"/>
              <a:t>o</a:t>
            </a:r>
          </a:p>
          <a:p>
            <a:r>
              <a:rPr lang="de-DE" sz="1600"/>
              <a:t>l</a:t>
            </a:r>
          </a:p>
          <a:p>
            <a:r>
              <a:rPr lang="de-DE" sz="1600"/>
              <a:t>ro</a:t>
            </a:r>
          </a:p>
          <a:p>
            <a:r>
              <a:rPr lang="de-DE" sz="1600"/>
              <a:t>o</a:t>
            </a:r>
          </a:p>
          <a:p>
            <a:r>
              <a:rPr lang="de-DE" sz="1600"/>
              <a:t>m</a:t>
            </a:r>
          </a:p>
        </p:txBody>
      </p:sp>
      <p:pic>
        <p:nvPicPr>
          <p:cNvPr id="25" name="Grafik 24" descr="controlroom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2997200"/>
            <a:ext cx="16938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25" descr="controlroo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765175"/>
            <a:ext cx="16938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hteck 33"/>
          <p:cNvSpPr/>
          <p:nvPr/>
        </p:nvSpPr>
        <p:spPr>
          <a:xfrm>
            <a:off x="4786313" y="5157788"/>
            <a:ext cx="857250" cy="2857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6000750" y="5157788"/>
            <a:ext cx="857250" cy="2857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5715000" y="5195888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35" name="Textfeld 36"/>
          <p:cNvSpPr txBox="1">
            <a:spLocks noChangeArrowheads="1"/>
          </p:cNvSpPr>
          <p:nvPr/>
        </p:nvSpPr>
        <p:spPr bwMode="auto">
          <a:xfrm>
            <a:off x="4716463" y="6021388"/>
            <a:ext cx="205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/>
              <a:t>IOT (CPI, </a:t>
            </a:r>
            <a:r>
              <a:rPr lang="de-DE" sz="1600" dirty="0" err="1" smtClean="0"/>
              <a:t>cw</a:t>
            </a:r>
            <a:r>
              <a:rPr lang="de-DE" sz="1600" dirty="0" smtClean="0"/>
              <a:t>, 17kW)</a:t>
            </a:r>
            <a:endParaRPr lang="de-DE" sz="1600" dirty="0"/>
          </a:p>
        </p:txBody>
      </p:sp>
      <p:pic>
        <p:nvPicPr>
          <p:cNvPr id="21" name="Grafik 20" descr="send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2650" y="4257675"/>
            <a:ext cx="22558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ihandform 30"/>
          <p:cNvSpPr/>
          <p:nvPr/>
        </p:nvSpPr>
        <p:spPr>
          <a:xfrm>
            <a:off x="1050925" y="1692275"/>
            <a:ext cx="4114800" cy="1287463"/>
          </a:xfrm>
          <a:custGeom>
            <a:avLst/>
            <a:gdLst>
              <a:gd name="connsiteX0" fmla="*/ 0 w 4114800"/>
              <a:gd name="connsiteY0" fmla="*/ 769620 h 1287780"/>
              <a:gd name="connsiteX1" fmla="*/ 99060 w 4114800"/>
              <a:gd name="connsiteY1" fmla="*/ 769620 h 1287780"/>
              <a:gd name="connsiteX2" fmla="*/ 91440 w 4114800"/>
              <a:gd name="connsiteY2" fmla="*/ 7620 h 1287780"/>
              <a:gd name="connsiteX3" fmla="*/ 4114800 w 4114800"/>
              <a:gd name="connsiteY3" fmla="*/ 0 h 1287780"/>
              <a:gd name="connsiteX4" fmla="*/ 4107180 w 4114800"/>
              <a:gd name="connsiteY4" fmla="*/ 1287780 h 1287780"/>
              <a:gd name="connsiteX5" fmla="*/ 4046220 w 4114800"/>
              <a:gd name="connsiteY5" fmla="*/ 1280160 h 1287780"/>
              <a:gd name="connsiteX6" fmla="*/ 4046220 w 4114800"/>
              <a:gd name="connsiteY6" fmla="*/ 1196340 h 1287780"/>
              <a:gd name="connsiteX7" fmla="*/ 4069080 w 4114800"/>
              <a:gd name="connsiteY7" fmla="*/ 1196340 h 1287780"/>
              <a:gd name="connsiteX8" fmla="*/ 4069080 w 4114800"/>
              <a:gd name="connsiteY8" fmla="*/ 109728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800" h="1287780">
                <a:moveTo>
                  <a:pt x="0" y="769620"/>
                </a:moveTo>
                <a:lnTo>
                  <a:pt x="99060" y="769620"/>
                </a:lnTo>
                <a:lnTo>
                  <a:pt x="91440" y="7620"/>
                </a:lnTo>
                <a:lnTo>
                  <a:pt x="4114800" y="0"/>
                </a:lnTo>
                <a:lnTo>
                  <a:pt x="4107180" y="1287780"/>
                </a:lnTo>
                <a:lnTo>
                  <a:pt x="4046220" y="1280160"/>
                </a:lnTo>
                <a:lnTo>
                  <a:pt x="4046220" y="1196340"/>
                </a:lnTo>
                <a:lnTo>
                  <a:pt x="4069080" y="1196340"/>
                </a:lnTo>
                <a:lnTo>
                  <a:pt x="4069080" y="10972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289" name="Picture 1" descr="E:\TTC\Ausrichtung_Beamline_2011-02-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692696"/>
            <a:ext cx="3808491" cy="5688632"/>
          </a:xfrm>
          <a:prstGeom prst="rect">
            <a:avLst/>
          </a:prstGeom>
          <a:noFill/>
        </p:spPr>
      </p:pic>
      <p:pic>
        <p:nvPicPr>
          <p:cNvPr id="2" name="Picture 1" descr="C:\Dokumente und Einstellungen\Oliver Kugeler\Desktop\TTC\IMG_4442.JPG"/>
          <p:cNvPicPr>
            <a:picLocks noChangeAspect="1" noChangeArrowheads="1"/>
          </p:cNvPicPr>
          <p:nvPr/>
        </p:nvPicPr>
        <p:blipFill>
          <a:blip r:embed="rId10" cstate="print">
            <a:lum bright="25000" contrast="24000"/>
          </a:blip>
          <a:srcRect/>
          <a:stretch>
            <a:fillRect/>
          </a:stretch>
        </p:blipFill>
        <p:spPr bwMode="auto">
          <a:xfrm rot="5400000">
            <a:off x="4331974" y="1604797"/>
            <a:ext cx="5472608" cy="364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The Collaboration for the Stage A injector</a:t>
            </a: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10AA19-9E1B-4893-BDE3-417F9C4D1C85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916113"/>
            <a:ext cx="6200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92150"/>
            <a:ext cx="3454400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Grafik 8" descr="logo_des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2525" y="692150"/>
            <a:ext cx="6635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7" name="Grafik 9" descr="JLab_logo_text_white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724400"/>
            <a:ext cx="2740025" cy="62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8" name="Grafik 10" descr="Logo_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00" y="692150"/>
            <a:ext cx="1700213" cy="62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9" name="Grafik 11" descr="hzb_logo_cmy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2800" y="4724400"/>
            <a:ext cx="1395413" cy="70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0" name="Grafik 13" descr="MBI-Schriftzug_de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8663" y="4724400"/>
            <a:ext cx="1392237" cy="70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1" name="Textfeld 14"/>
          <p:cNvSpPr txBox="1">
            <a:spLocks noChangeArrowheads="1"/>
          </p:cNvSpPr>
          <p:nvPr/>
        </p:nvSpPr>
        <p:spPr bwMode="auto">
          <a:xfrm>
            <a:off x="107950" y="1341438"/>
            <a:ext cx="2347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Cathode Laser cleaning</a:t>
            </a:r>
          </a:p>
          <a:p>
            <a:r>
              <a:rPr lang="de-DE" sz="1600"/>
              <a:t>QE measurements</a:t>
            </a:r>
          </a:p>
        </p:txBody>
      </p:sp>
      <p:sp>
        <p:nvSpPr>
          <p:cNvPr id="10252" name="Textfeld 15"/>
          <p:cNvSpPr txBox="1">
            <a:spLocks noChangeArrowheads="1"/>
          </p:cNvSpPr>
          <p:nvPr/>
        </p:nvSpPr>
        <p:spPr bwMode="auto">
          <a:xfrm>
            <a:off x="2843213" y="1341438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Cavity </a:t>
            </a:r>
          </a:p>
          <a:p>
            <a:pPr algn="ctr"/>
            <a:r>
              <a:rPr lang="de-DE" sz="1600"/>
              <a:t>electro-magnetic design</a:t>
            </a:r>
          </a:p>
        </p:txBody>
      </p:sp>
      <p:sp>
        <p:nvSpPr>
          <p:cNvPr id="10253" name="Textfeld 16"/>
          <p:cNvSpPr txBox="1">
            <a:spLocks noChangeArrowheads="1"/>
          </p:cNvSpPr>
          <p:nvPr/>
        </p:nvSpPr>
        <p:spPr bwMode="auto">
          <a:xfrm>
            <a:off x="6673850" y="1341438"/>
            <a:ext cx="126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Pb Cathode</a:t>
            </a:r>
          </a:p>
          <a:p>
            <a:pPr algn="ctr"/>
            <a:r>
              <a:rPr lang="de-DE" sz="1600"/>
              <a:t>deposition</a:t>
            </a:r>
          </a:p>
        </p:txBody>
      </p:sp>
      <p:sp>
        <p:nvSpPr>
          <p:cNvPr id="10254" name="Textfeld 17"/>
          <p:cNvSpPr txBox="1">
            <a:spLocks noChangeArrowheads="1"/>
          </p:cNvSpPr>
          <p:nvPr/>
        </p:nvSpPr>
        <p:spPr bwMode="auto">
          <a:xfrm>
            <a:off x="606425" y="5445125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Cavity fabrication,</a:t>
            </a:r>
          </a:p>
          <a:p>
            <a:pPr algn="ctr"/>
            <a:r>
              <a:rPr lang="de-DE" sz="1600"/>
              <a:t>treatment and testing</a:t>
            </a:r>
          </a:p>
        </p:txBody>
      </p:sp>
      <p:sp>
        <p:nvSpPr>
          <p:cNvPr id="10255" name="Textfeld 18"/>
          <p:cNvSpPr txBox="1">
            <a:spLocks noChangeArrowheads="1"/>
          </p:cNvSpPr>
          <p:nvPr/>
        </p:nvSpPr>
        <p:spPr bwMode="auto">
          <a:xfrm>
            <a:off x="6999288" y="5516563"/>
            <a:ext cx="15509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Laser design</a:t>
            </a:r>
          </a:p>
          <a:p>
            <a:pPr algn="ctr"/>
            <a:r>
              <a:rPr lang="de-DE" sz="1600"/>
              <a:t>and fabrication</a:t>
            </a:r>
          </a:p>
        </p:txBody>
      </p:sp>
      <p:sp>
        <p:nvSpPr>
          <p:cNvPr id="10256" name="Textfeld 19"/>
          <p:cNvSpPr txBox="1">
            <a:spLocks noChangeArrowheads="1"/>
          </p:cNvSpPr>
          <p:nvPr/>
        </p:nvSpPr>
        <p:spPr bwMode="auto">
          <a:xfrm>
            <a:off x="4038600" y="5445125"/>
            <a:ext cx="256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Project planning</a:t>
            </a:r>
          </a:p>
          <a:p>
            <a:pPr algn="ctr"/>
            <a:r>
              <a:rPr lang="de-DE" sz="1600"/>
              <a:t>Cavity mechanical design,</a:t>
            </a:r>
          </a:p>
          <a:p>
            <a:pPr algn="ctr"/>
            <a:r>
              <a:rPr lang="de-DE" sz="1600"/>
              <a:t>Setup of test facility,</a:t>
            </a:r>
          </a:p>
          <a:p>
            <a:pPr algn="ctr"/>
            <a:r>
              <a:rPr lang="de-DE" sz="1600"/>
              <a:t>Beam physics program</a:t>
            </a:r>
          </a:p>
          <a:p>
            <a:pPr algn="ctr"/>
            <a:endParaRPr lang="de-DE" sz="1600"/>
          </a:p>
        </p:txBody>
      </p:sp>
      <p:cxnSp>
        <p:nvCxnSpPr>
          <p:cNvPr id="22" name="Gerade Verbindung mit Pfeil 21"/>
          <p:cNvCxnSpPr/>
          <p:nvPr/>
        </p:nvCxnSpPr>
        <p:spPr>
          <a:xfrm rot="5400000">
            <a:off x="7200901" y="1376362"/>
            <a:ext cx="1655762" cy="1439863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16200000" flipV="1">
            <a:off x="6552406" y="3320257"/>
            <a:ext cx="1584325" cy="1081088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2" idx="0"/>
          </p:cNvCxnSpPr>
          <p:nvPr/>
        </p:nvCxnSpPr>
        <p:spPr>
          <a:xfrm rot="5400000" flipH="1" flipV="1">
            <a:off x="5163344" y="3155156"/>
            <a:ext cx="1727200" cy="1411288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4500563" y="908050"/>
            <a:ext cx="2016125" cy="1944688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0251" idx="2"/>
          </p:cNvCxnSpPr>
          <p:nvPr/>
        </p:nvCxnSpPr>
        <p:spPr>
          <a:xfrm rot="16200000" flipH="1">
            <a:off x="770731" y="2436020"/>
            <a:ext cx="1863725" cy="842962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0" idx="0"/>
          </p:cNvCxnSpPr>
          <p:nvPr/>
        </p:nvCxnSpPr>
        <p:spPr>
          <a:xfrm rot="5400000" flipH="1" flipV="1">
            <a:off x="1549400" y="4365626"/>
            <a:ext cx="503237" cy="214312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3" name="Grafik 23" descr="150px-Flag_of_the_United_States.sv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3933825"/>
            <a:ext cx="35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Grafik 24" descr="150px-Flag_of_Poland.sv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3213100"/>
            <a:ext cx="2984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Grafik 26" descr="150px-Flag_of_Germany.svg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788" y="3141663"/>
            <a:ext cx="311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6" name="Gruppieren 34"/>
          <p:cNvGrpSpPr>
            <a:grpSpLocks/>
          </p:cNvGrpSpPr>
          <p:nvPr/>
        </p:nvGrpSpPr>
        <p:grpSpPr bwMode="auto">
          <a:xfrm>
            <a:off x="3995738" y="3429000"/>
            <a:ext cx="715962" cy="427038"/>
            <a:chOff x="467544" y="3212976"/>
            <a:chExt cx="716280" cy="426720"/>
          </a:xfrm>
        </p:grpSpPr>
        <p:sp>
          <p:nvSpPr>
            <p:cNvPr id="33" name="Rechteck 32"/>
            <p:cNvSpPr/>
            <p:nvPr/>
          </p:nvSpPr>
          <p:spPr>
            <a:xfrm>
              <a:off x="872536" y="3357331"/>
              <a:ext cx="236643" cy="144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0268" name="Grafik 31" descr="Grafik1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7544" y="3212976"/>
              <a:ext cx="71628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backwall_d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5963"/>
            <a:ext cx="4643438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feld 15"/>
          <p:cNvSpPr txBox="1">
            <a:spLocks noChangeArrowheads="1"/>
          </p:cNvSpPr>
          <p:nvPr/>
        </p:nvSpPr>
        <p:spPr bwMode="auto">
          <a:xfrm>
            <a:off x="565150" y="2428875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/>
          </a:p>
        </p:txBody>
      </p:sp>
      <p:sp>
        <p:nvSpPr>
          <p:cNvPr id="30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Mechanical design: Countermeasures to increase field stability</a:t>
            </a:r>
          </a:p>
        </p:txBody>
      </p:sp>
      <p:sp>
        <p:nvSpPr>
          <p:cNvPr id="3078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1F578-AD95-44C9-8995-3E9DBFFA8D54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mtClean="0">
              <a:latin typeface="Arial" charset="0"/>
              <a:cs typeface="Arial" charset="0"/>
            </a:endParaRPr>
          </a:p>
        </p:txBody>
      </p:sp>
      <p:pic>
        <p:nvPicPr>
          <p:cNvPr id="19" name="Grafik 18" descr="versteifung_modal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12875"/>
            <a:ext cx="27162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feld 19"/>
          <p:cNvSpPr txBox="1">
            <a:spLocks noChangeArrowheads="1"/>
          </p:cNvSpPr>
          <p:nvPr/>
        </p:nvSpPr>
        <p:spPr bwMode="auto">
          <a:xfrm>
            <a:off x="8655050" y="20304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de-DE"/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914400" y="6921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/>
              <a:t> Beam quality dominated by field stability</a:t>
            </a:r>
          </a:p>
          <a:p>
            <a:pPr>
              <a:buFont typeface="Arial" charset="0"/>
              <a:buChar char="•"/>
            </a:pPr>
            <a:r>
              <a:rPr lang="de-DE"/>
              <a:t> Field stability in SC cavity: Avoid detuning (deformation) of the cavity</a:t>
            </a:r>
          </a:p>
        </p:txBody>
      </p:sp>
      <p:grpSp>
        <p:nvGrpSpPr>
          <p:cNvPr id="2" name="Gruppieren 31"/>
          <p:cNvGrpSpPr>
            <a:grpSpLocks/>
          </p:cNvGrpSpPr>
          <p:nvPr/>
        </p:nvGrpSpPr>
        <p:grpSpPr bwMode="auto">
          <a:xfrm>
            <a:off x="1763713" y="5157788"/>
            <a:ext cx="1079500" cy="368300"/>
            <a:chOff x="1763688" y="5157192"/>
            <a:chExt cx="1080120" cy="369332"/>
          </a:xfrm>
        </p:grpSpPr>
        <p:grpSp>
          <p:nvGrpSpPr>
            <p:cNvPr id="3089" name="Gruppieren 26"/>
            <p:cNvGrpSpPr>
              <a:grpSpLocks/>
            </p:cNvGrpSpPr>
            <p:nvPr/>
          </p:nvGrpSpPr>
          <p:grpSpPr bwMode="auto">
            <a:xfrm>
              <a:off x="1763688" y="5157192"/>
              <a:ext cx="325730" cy="369332"/>
              <a:chOff x="3203848" y="1916832"/>
              <a:chExt cx="325730" cy="369332"/>
            </a:xfrm>
          </p:grpSpPr>
          <p:sp>
            <p:nvSpPr>
              <p:cNvPr id="3091" name="Textfeld 22"/>
              <p:cNvSpPr txBox="1">
                <a:spLocks noChangeArrowheads="1"/>
              </p:cNvSpPr>
              <p:nvPr/>
            </p:nvSpPr>
            <p:spPr bwMode="auto">
              <a:xfrm>
                <a:off x="3203848" y="1916832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/>
                  <a:t>F</a:t>
                </a:r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>
                <a:off x="3275326" y="1947079"/>
                <a:ext cx="216024" cy="15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Gerade Verbindung mit Pfeil 28"/>
            <p:cNvCxnSpPr/>
            <p:nvPr/>
          </p:nvCxnSpPr>
          <p:spPr>
            <a:xfrm>
              <a:off x="2051190" y="5365737"/>
              <a:ext cx="792618" cy="159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0"/>
          <p:cNvGrpSpPr>
            <a:grpSpLocks/>
          </p:cNvGrpSpPr>
          <p:nvPr/>
        </p:nvGrpSpPr>
        <p:grpSpPr bwMode="auto">
          <a:xfrm>
            <a:off x="2643188" y="2781300"/>
            <a:ext cx="8121650" cy="3743325"/>
            <a:chOff x="2643038" y="2780928"/>
            <a:chExt cx="8121650" cy="3744416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643038" y="5166444"/>
            <a:ext cx="8121650" cy="1358900"/>
          </p:xfrm>
          <a:graphic>
            <a:graphicData uri="http://schemas.openxmlformats.org/presentationml/2006/ole">
              <p:oleObj spid="_x0000_s3074" name="Dokument" r:id="rId5" imgW="5916756" imgH="987145" progId="Word.Document.12">
                <p:embed/>
              </p:oleObj>
            </a:graphicData>
          </a:graphic>
        </p:graphicFrame>
        <p:pic>
          <p:nvPicPr>
            <p:cNvPr id="308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75488" y="2780928"/>
              <a:ext cx="268903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feld 13"/>
            <p:cNvSpPr txBox="1">
              <a:spLocks noChangeArrowheads="1"/>
            </p:cNvSpPr>
            <p:nvPr/>
          </p:nvSpPr>
          <p:spPr bwMode="auto">
            <a:xfrm>
              <a:off x="6140677" y="4365104"/>
              <a:ext cx="20784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Backwall stiffening</a:t>
              </a:r>
            </a:p>
          </p:txBody>
        </p:sp>
        <p:sp>
          <p:nvSpPr>
            <p:cNvPr id="3088" name="Textfeld 10"/>
            <p:cNvSpPr txBox="1">
              <a:spLocks noChangeArrowheads="1"/>
            </p:cNvSpPr>
            <p:nvPr/>
          </p:nvSpPr>
          <p:spPr bwMode="auto">
            <a:xfrm>
              <a:off x="5504209" y="4809281"/>
              <a:ext cx="22878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Detuning in Hz/mbar</a:t>
              </a:r>
            </a:p>
          </p:txBody>
        </p:sp>
      </p:grpSp>
      <p:sp>
        <p:nvSpPr>
          <p:cNvPr id="8" name="Ellipse 7"/>
          <p:cNvSpPr/>
          <p:nvPr/>
        </p:nvSpPr>
        <p:spPr>
          <a:xfrm>
            <a:off x="7835900" y="6053138"/>
            <a:ext cx="576263" cy="215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900113" y="1773238"/>
            <a:ext cx="4270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Combined FEM mechanical and</a:t>
            </a:r>
          </a:p>
          <a:p>
            <a:r>
              <a:rPr lang="de-DE"/>
              <a:t>Electro-magnetic field simulations</a:t>
            </a:r>
          </a:p>
          <a:p>
            <a:r>
              <a:rPr lang="de-DE">
                <a:sym typeface="Wingdings" pitchFamily="2" charset="2"/>
              </a:rPr>
              <a:t></a:t>
            </a:r>
            <a:r>
              <a:rPr lang="de-DE"/>
              <a:t> low deformation (detuning) design</a:t>
            </a:r>
            <a:r>
              <a:rPr lang="de-DE">
                <a:sym typeface="Wingdings" pitchFamily="2" charset="2"/>
              </a:rPr>
              <a:t> </a:t>
            </a:r>
            <a:r>
              <a:rPr lang="de-DE"/>
              <a:t>   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971600" y="299695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ANSYS </a:t>
            </a:r>
            <a:r>
              <a:rPr lang="de-DE" dirty="0" err="1" smtClean="0"/>
              <a:t>simulation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8" grpId="0" animBg="1"/>
      <p:bldP spid="3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Cavity fabrication at Thomas Jefferson Lab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7B6F18-9F35-486A-A269-34C085CB7040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7338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1400" b="1" cap="all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Status Anfang des Jahres:</a:t>
            </a:r>
          </a:p>
        </p:txBody>
      </p:sp>
      <p:pic>
        <p:nvPicPr>
          <p:cNvPr id="11269" name="Grafik 4" descr="BESSY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100138"/>
            <a:ext cx="376237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0" name="Gerade Verbindung mit Pfeil 6"/>
          <p:cNvCxnSpPr>
            <a:cxnSpLocks noChangeShapeType="1"/>
          </p:cNvCxnSpPr>
          <p:nvPr/>
        </p:nvCxnSpPr>
        <p:spPr bwMode="auto">
          <a:xfrm rot="16200000" flipH="1">
            <a:off x="940594" y="1226344"/>
            <a:ext cx="519113" cy="314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1" name="Gerade Verbindung mit Pfeil 7"/>
          <p:cNvCxnSpPr>
            <a:cxnSpLocks noChangeShapeType="1"/>
          </p:cNvCxnSpPr>
          <p:nvPr/>
        </p:nvCxnSpPr>
        <p:spPr bwMode="auto">
          <a:xfrm rot="16200000" flipH="1">
            <a:off x="2178844" y="1535906"/>
            <a:ext cx="857250" cy="714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2" name="Gerade Verbindung mit Pfeil 8"/>
          <p:cNvCxnSpPr>
            <a:cxnSpLocks noChangeShapeType="1"/>
          </p:cNvCxnSpPr>
          <p:nvPr/>
        </p:nvCxnSpPr>
        <p:spPr bwMode="auto">
          <a:xfrm rot="5400000" flipH="1" flipV="1">
            <a:off x="1214437" y="3786188"/>
            <a:ext cx="1000125" cy="2857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3" name="Gerade Verbindung mit Pfeil 11"/>
          <p:cNvCxnSpPr>
            <a:cxnSpLocks noChangeShapeType="1"/>
          </p:cNvCxnSpPr>
          <p:nvPr/>
        </p:nvCxnSpPr>
        <p:spPr bwMode="auto">
          <a:xfrm rot="5400000" flipH="1" flipV="1">
            <a:off x="500063" y="3214688"/>
            <a:ext cx="642937" cy="642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74" name="Textfeld 16"/>
          <p:cNvSpPr txBox="1">
            <a:spLocks noChangeArrowheads="1"/>
          </p:cNvSpPr>
          <p:nvPr/>
        </p:nvSpPr>
        <p:spPr bwMode="auto">
          <a:xfrm>
            <a:off x="2247900" y="785813"/>
            <a:ext cx="127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Stiffening ring</a:t>
            </a:r>
          </a:p>
        </p:txBody>
      </p:sp>
      <p:sp>
        <p:nvSpPr>
          <p:cNvPr id="11275" name="Textfeld 17"/>
          <p:cNvSpPr txBox="1">
            <a:spLocks noChangeArrowheads="1"/>
          </p:cNvSpPr>
          <p:nvPr/>
        </p:nvSpPr>
        <p:spPr bwMode="auto">
          <a:xfrm>
            <a:off x="71438" y="3857625"/>
            <a:ext cx="1160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Pick-up Port</a:t>
            </a:r>
          </a:p>
        </p:txBody>
      </p:sp>
      <p:sp>
        <p:nvSpPr>
          <p:cNvPr id="11276" name="Textfeld 18"/>
          <p:cNvSpPr txBox="1">
            <a:spLocks noChangeArrowheads="1"/>
          </p:cNvSpPr>
          <p:nvPr/>
        </p:nvSpPr>
        <p:spPr bwMode="auto">
          <a:xfrm>
            <a:off x="500063" y="4429125"/>
            <a:ext cx="215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„Helium vessel endplate“</a:t>
            </a:r>
          </a:p>
        </p:txBody>
      </p:sp>
      <p:sp>
        <p:nvSpPr>
          <p:cNvPr id="11277" name="Textfeld 19"/>
          <p:cNvSpPr txBox="1">
            <a:spLocks noChangeArrowheads="1"/>
          </p:cNvSpPr>
          <p:nvPr/>
        </p:nvSpPr>
        <p:spPr bwMode="auto">
          <a:xfrm>
            <a:off x="4356100" y="3500438"/>
            <a:ext cx="163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Passive stiffening</a:t>
            </a:r>
          </a:p>
          <a:p>
            <a:r>
              <a:rPr lang="de-DE" sz="1400"/>
              <a:t>System: “Spider“</a:t>
            </a:r>
          </a:p>
        </p:txBody>
      </p:sp>
      <p:pic>
        <p:nvPicPr>
          <p:cNvPr id="11278" name="Picture 5" descr="C:\Dokumente und Einstellungen\NEUMANN\Eigene Dateien\gun_cavity\ansys\Bessie_Cavity_aSSEMB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714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6" descr="C:\Dokumente und Einstellungen\NEUMANN\Eigene Dateien\gun_cavity\ansys\Endplate_Dumb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714375"/>
            <a:ext cx="2611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80" name="Gerade Verbindung mit Pfeil 13"/>
          <p:cNvCxnSpPr>
            <a:cxnSpLocks noChangeShapeType="1"/>
            <a:stCxn id="11277" idx="0"/>
          </p:cNvCxnSpPr>
          <p:nvPr/>
        </p:nvCxnSpPr>
        <p:spPr bwMode="auto">
          <a:xfrm rot="16200000" flipV="1">
            <a:off x="4008437" y="2335213"/>
            <a:ext cx="792163" cy="15382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81" name="Textfeld 21"/>
          <p:cNvSpPr txBox="1">
            <a:spLocks noChangeArrowheads="1"/>
          </p:cNvSpPr>
          <p:nvPr/>
        </p:nvSpPr>
        <p:spPr bwMode="auto">
          <a:xfrm>
            <a:off x="5429250" y="2500313"/>
            <a:ext cx="167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Cavity backwall for</a:t>
            </a:r>
          </a:p>
          <a:p>
            <a:r>
              <a:rPr lang="de-DE" sz="1400"/>
              <a:t>cathode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rot="5400000" flipH="1" flipV="1">
            <a:off x="6357938" y="2000250"/>
            <a:ext cx="428625" cy="428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feld 23"/>
          <p:cNvSpPr txBox="1">
            <a:spLocks noChangeArrowheads="1"/>
          </p:cNvSpPr>
          <p:nvPr/>
        </p:nvSpPr>
        <p:spPr bwMode="auto">
          <a:xfrm>
            <a:off x="7858125" y="2500313"/>
            <a:ext cx="108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Cavity half-</a:t>
            </a:r>
          </a:p>
          <a:p>
            <a:r>
              <a:rPr lang="de-DE" sz="1400"/>
              <a:t>cells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rot="5400000" flipH="1" flipV="1">
            <a:off x="8001000" y="2286000"/>
            <a:ext cx="357188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997200"/>
            <a:ext cx="2362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Textfeld 19"/>
          <p:cNvSpPr txBox="1">
            <a:spLocks noChangeArrowheads="1"/>
          </p:cNvSpPr>
          <p:nvPr/>
        </p:nvSpPr>
        <p:spPr bwMode="auto">
          <a:xfrm>
            <a:off x="6443663" y="6165850"/>
            <a:ext cx="2344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Cavity tuning setup at JLab</a:t>
            </a:r>
          </a:p>
        </p:txBody>
      </p:sp>
      <p:sp>
        <p:nvSpPr>
          <p:cNvPr id="11287" name="Textfeld 17"/>
          <p:cNvSpPr txBox="1">
            <a:spLocks noChangeArrowheads="1"/>
          </p:cNvSpPr>
          <p:nvPr/>
        </p:nvSpPr>
        <p:spPr bwMode="auto">
          <a:xfrm>
            <a:off x="323850" y="620713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Fundamental power</a:t>
            </a:r>
          </a:p>
          <a:p>
            <a:r>
              <a:rPr lang="de-DE" sz="1400"/>
              <a:t>coupler port</a:t>
            </a:r>
          </a:p>
        </p:txBody>
      </p:sp>
      <p:pic>
        <p:nvPicPr>
          <p:cNvPr id="11288" name="Grafik 25" descr="CIMG059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005263"/>
            <a:ext cx="18589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9" name="Textfeld 18"/>
          <p:cNvSpPr txBox="1">
            <a:spLocks noChangeArrowheads="1"/>
          </p:cNvSpPr>
          <p:nvPr/>
        </p:nvSpPr>
        <p:spPr bwMode="auto">
          <a:xfrm>
            <a:off x="1908175" y="5589588"/>
            <a:ext cx="200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Cavity in helium vessel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51520" y="486916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pictures</a:t>
            </a:r>
            <a:r>
              <a:rPr lang="de-DE" sz="1400" dirty="0" smtClean="0"/>
              <a:t> </a:t>
            </a:r>
            <a:r>
              <a:rPr lang="de-DE" sz="1400" dirty="0" err="1" smtClean="0"/>
              <a:t>courtesy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of</a:t>
            </a:r>
            <a:r>
              <a:rPr lang="de-DE" sz="1400" dirty="0" smtClean="0"/>
              <a:t> Peter Kneisel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Bildschirmpräsentation (4:3)</PresentationFormat>
  <Paragraphs>203</Paragraphs>
  <Slides>12</Slides>
  <Notes>3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Larissa-Design</vt:lpstr>
      <vt:lpstr>Dokument</vt:lpstr>
      <vt:lpstr>SRF Photoelectron Source Development for BERLinPro</vt:lpstr>
      <vt:lpstr>Path towards a Photoinjector for BERLinPro</vt:lpstr>
      <vt:lpstr>SC RF photoinjector principle</vt:lpstr>
      <vt:lpstr>The three stage approach</vt:lpstr>
      <vt:lpstr>Stage A Gun with Diagnostic beamline at HZB</vt:lpstr>
      <vt:lpstr>Extension of the HoBiCaT Cavity Test Facility</vt:lpstr>
      <vt:lpstr>The Collaboration for the Stage A injector</vt:lpstr>
      <vt:lpstr>Mechanical design: Countermeasures to increase field stability</vt:lpstr>
      <vt:lpstr>Cavity fabrication at Thomas Jefferson Lab</vt:lpstr>
      <vt:lpstr>Cathode deposition at IPJ Andre Soltan Swierk</vt:lpstr>
      <vt:lpstr>Cavity vertical tests at Jlab: Current status</vt:lpstr>
      <vt:lpstr>Outlook: Near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Oliver Kugeler</cp:lastModifiedBy>
  <cp:revision>421</cp:revision>
  <dcterms:created xsi:type="dcterms:W3CDTF">2009-04-16T12:28:49Z</dcterms:created>
  <dcterms:modified xsi:type="dcterms:W3CDTF">2011-03-02T11:23:53Z</dcterms:modified>
</cp:coreProperties>
</file>