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6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  <p:sldMasterId id="2147483675" r:id="rId3"/>
    <p:sldMasterId id="2147483840" r:id="rId4"/>
    <p:sldMasterId id="2147483852" r:id="rId5"/>
    <p:sldMasterId id="2147483826" r:id="rId6"/>
    <p:sldMasterId id="2147483802" r:id="rId7"/>
    <p:sldMasterId id="2147483814" r:id="rId8"/>
    <p:sldMasterId id="2147483690" r:id="rId9"/>
    <p:sldMasterId id="2147483766" r:id="rId10"/>
    <p:sldMasterId id="2147483778" r:id="rId11"/>
    <p:sldMasterId id="2147483790" r:id="rId12"/>
    <p:sldMasterId id="2147483754" r:id="rId13"/>
    <p:sldMasterId id="2147483730" r:id="rId14"/>
    <p:sldMasterId id="2147483742" r:id="rId15"/>
    <p:sldMasterId id="2147483704" r:id="rId16"/>
    <p:sldMasterId id="2147483864" r:id="rId17"/>
  </p:sldMasterIdLst>
  <p:notesMasterIdLst>
    <p:notesMasterId r:id="rId42"/>
  </p:notesMasterIdLst>
  <p:handoutMasterIdLst>
    <p:handoutMasterId r:id="rId43"/>
  </p:handoutMasterIdLst>
  <p:sldIdLst>
    <p:sldId id="281" r:id="rId18"/>
    <p:sldId id="282" r:id="rId19"/>
    <p:sldId id="312" r:id="rId20"/>
    <p:sldId id="285" r:id="rId21"/>
    <p:sldId id="286" r:id="rId22"/>
    <p:sldId id="287" r:id="rId23"/>
    <p:sldId id="313" r:id="rId24"/>
    <p:sldId id="289" r:id="rId25"/>
    <p:sldId id="290" r:id="rId26"/>
    <p:sldId id="291" r:id="rId27"/>
    <p:sldId id="308" r:id="rId28"/>
    <p:sldId id="294" r:id="rId29"/>
    <p:sldId id="296" r:id="rId30"/>
    <p:sldId id="310" r:id="rId31"/>
    <p:sldId id="299" r:id="rId32"/>
    <p:sldId id="309" r:id="rId33"/>
    <p:sldId id="311" r:id="rId34"/>
    <p:sldId id="300" r:id="rId35"/>
    <p:sldId id="301" r:id="rId36"/>
    <p:sldId id="302" r:id="rId37"/>
    <p:sldId id="304" r:id="rId38"/>
    <p:sldId id="314" r:id="rId39"/>
    <p:sldId id="315" r:id="rId40"/>
    <p:sldId id="306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ersen" initials="JI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421E"/>
    <a:srgbClr val="0C0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17" y="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331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win.desy.de\home\singerw\My%20Documents\Konferenzen_2011\TTC_Milano_28.02_3.03.11\XFEL_CV_Production\Bad_6_Z_CVs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1397326223012259"/>
          <c:y val="6.8549703990103614E-2"/>
          <c:w val="0.67316391108443174"/>
          <c:h val="0.65957599082075302"/>
        </c:manualLayout>
      </c:layout>
      <c:scatterChart>
        <c:scatterStyle val="smoothMarker"/>
        <c:varyColors val="0"/>
        <c:ser>
          <c:idx val="0"/>
          <c:order val="0"/>
          <c:tx>
            <c:v>Z110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[1]Tabelle1!$D$10:$D$26</c:f>
              <c:numCache>
                <c:formatCode>General</c:formatCode>
                <c:ptCount val="17"/>
                <c:pt idx="0">
                  <c:v>0.93999999761581399</c:v>
                </c:pt>
                <c:pt idx="1">
                  <c:v>1.1900000572204501</c:v>
                </c:pt>
                <c:pt idx="2">
                  <c:v>1.50999999046325</c:v>
                </c:pt>
                <c:pt idx="3">
                  <c:v>1.91999995708465</c:v>
                </c:pt>
                <c:pt idx="4">
                  <c:v>2.46000003814697</c:v>
                </c:pt>
                <c:pt idx="5">
                  <c:v>3.16000008583068</c:v>
                </c:pt>
                <c:pt idx="6">
                  <c:v>4.0100002288818297</c:v>
                </c:pt>
                <c:pt idx="7">
                  <c:v>5.13000011444091</c:v>
                </c:pt>
                <c:pt idx="8">
                  <c:v>6.5599999427795401</c:v>
                </c:pt>
                <c:pt idx="9">
                  <c:v>7.4299998283386204</c:v>
                </c:pt>
                <c:pt idx="10">
                  <c:v>8.3699998855590803</c:v>
                </c:pt>
                <c:pt idx="11">
                  <c:v>9.4700002670287997</c:v>
                </c:pt>
                <c:pt idx="12">
                  <c:v>10.539999961853001</c:v>
                </c:pt>
                <c:pt idx="13">
                  <c:v>11.7100000381469</c:v>
                </c:pt>
                <c:pt idx="14">
                  <c:v>13.029999732971101</c:v>
                </c:pt>
                <c:pt idx="15">
                  <c:v>13.779999732971101</c:v>
                </c:pt>
                <c:pt idx="16">
                  <c:v>14.1800003051757</c:v>
                </c:pt>
              </c:numCache>
            </c:numRef>
          </c:xVal>
          <c:yVal>
            <c:numRef>
              <c:f>[1]Tabelle1!$E$10:$E$26</c:f>
              <c:numCache>
                <c:formatCode>General</c:formatCode>
                <c:ptCount val="17"/>
                <c:pt idx="0">
                  <c:v>28299999232</c:v>
                </c:pt>
                <c:pt idx="1">
                  <c:v>28700000256</c:v>
                </c:pt>
                <c:pt idx="2">
                  <c:v>29200001024</c:v>
                </c:pt>
                <c:pt idx="3">
                  <c:v>29799999488</c:v>
                </c:pt>
                <c:pt idx="4">
                  <c:v>30400000000</c:v>
                </c:pt>
                <c:pt idx="5">
                  <c:v>31299999744</c:v>
                </c:pt>
                <c:pt idx="6">
                  <c:v>30900000768</c:v>
                </c:pt>
                <c:pt idx="7">
                  <c:v>30200000512</c:v>
                </c:pt>
                <c:pt idx="8">
                  <c:v>28999999488</c:v>
                </c:pt>
                <c:pt idx="9">
                  <c:v>27900000256</c:v>
                </c:pt>
                <c:pt idx="10">
                  <c:v>26100000768</c:v>
                </c:pt>
                <c:pt idx="11">
                  <c:v>24400001024</c:v>
                </c:pt>
                <c:pt idx="12">
                  <c:v>21799999488</c:v>
                </c:pt>
                <c:pt idx="13">
                  <c:v>19000000512</c:v>
                </c:pt>
                <c:pt idx="14">
                  <c:v>16499999744</c:v>
                </c:pt>
                <c:pt idx="15">
                  <c:v>15299999744</c:v>
                </c:pt>
                <c:pt idx="16">
                  <c:v>14700000256</c:v>
                </c:pt>
              </c:numCache>
            </c:numRef>
          </c:yVal>
          <c:smooth val="1"/>
        </c:ser>
        <c:ser>
          <c:idx val="2"/>
          <c:order val="1"/>
          <c:tx>
            <c:v>Z111</c:v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xVal>
            <c:numRef>
              <c:f>[1]Tabelle1!$A$10:$A$33</c:f>
              <c:numCache>
                <c:formatCode>General</c:formatCode>
                <c:ptCount val="24"/>
                <c:pt idx="0">
                  <c:v>0.83999997377395597</c:v>
                </c:pt>
                <c:pt idx="1">
                  <c:v>0.93999999761581399</c:v>
                </c:pt>
                <c:pt idx="2">
                  <c:v>1.0599999427795399</c:v>
                </c:pt>
                <c:pt idx="3">
                  <c:v>1.20000004768371</c:v>
                </c:pt>
                <c:pt idx="4">
                  <c:v>1.3500000238418499</c:v>
                </c:pt>
                <c:pt idx="5">
                  <c:v>1.5299999713897701</c:v>
                </c:pt>
                <c:pt idx="6">
                  <c:v>1.7300000190734801</c:v>
                </c:pt>
                <c:pt idx="7">
                  <c:v>1.95000004768371</c:v>
                </c:pt>
                <c:pt idx="8">
                  <c:v>2.20000004768371</c:v>
                </c:pt>
                <c:pt idx="9">
                  <c:v>2.4800000190734801</c:v>
                </c:pt>
                <c:pt idx="10">
                  <c:v>2.8099999427795401</c:v>
                </c:pt>
                <c:pt idx="11">
                  <c:v>3.1900000572204501</c:v>
                </c:pt>
                <c:pt idx="12">
                  <c:v>3.6199998855590798</c:v>
                </c:pt>
                <c:pt idx="13">
                  <c:v>4.1100001335143999</c:v>
                </c:pt>
                <c:pt idx="14">
                  <c:v>4.6799998283386204</c:v>
                </c:pt>
                <c:pt idx="15">
                  <c:v>5.3499999046325604</c:v>
                </c:pt>
                <c:pt idx="16">
                  <c:v>6.1100001335143999</c:v>
                </c:pt>
                <c:pt idx="17">
                  <c:v>7.0399999618530202</c:v>
                </c:pt>
                <c:pt idx="18">
                  <c:v>8.17000007629394</c:v>
                </c:pt>
                <c:pt idx="19">
                  <c:v>9.5500001907348597</c:v>
                </c:pt>
                <c:pt idx="20">
                  <c:v>11.199999809265099</c:v>
                </c:pt>
                <c:pt idx="21">
                  <c:v>13.170000076293899</c:v>
                </c:pt>
                <c:pt idx="22">
                  <c:v>15.5</c:v>
                </c:pt>
                <c:pt idx="23">
                  <c:v>16.030000686645501</c:v>
                </c:pt>
              </c:numCache>
            </c:numRef>
          </c:xVal>
          <c:yVal>
            <c:numRef>
              <c:f>[1]Tabelle1!$B$10:$B$33</c:f>
              <c:numCache>
                <c:formatCode>General</c:formatCode>
                <c:ptCount val="24"/>
                <c:pt idx="0">
                  <c:v>18599999488</c:v>
                </c:pt>
                <c:pt idx="1">
                  <c:v>18800001024</c:v>
                </c:pt>
                <c:pt idx="2">
                  <c:v>18900000768</c:v>
                </c:pt>
                <c:pt idx="3">
                  <c:v>19100000256</c:v>
                </c:pt>
                <c:pt idx="4">
                  <c:v>19200000000</c:v>
                </c:pt>
                <c:pt idx="5">
                  <c:v>19399999488</c:v>
                </c:pt>
                <c:pt idx="6">
                  <c:v>19499999232</c:v>
                </c:pt>
                <c:pt idx="7">
                  <c:v>19600001024</c:v>
                </c:pt>
                <c:pt idx="8">
                  <c:v>19700000768</c:v>
                </c:pt>
                <c:pt idx="9">
                  <c:v>19800000512</c:v>
                </c:pt>
                <c:pt idx="10">
                  <c:v>19900000256</c:v>
                </c:pt>
                <c:pt idx="11">
                  <c:v>19900000256</c:v>
                </c:pt>
                <c:pt idx="12">
                  <c:v>19900000256</c:v>
                </c:pt>
                <c:pt idx="13">
                  <c:v>19900000256</c:v>
                </c:pt>
                <c:pt idx="14">
                  <c:v>19800000512</c:v>
                </c:pt>
                <c:pt idx="15">
                  <c:v>19700000768</c:v>
                </c:pt>
                <c:pt idx="16">
                  <c:v>19600001024</c:v>
                </c:pt>
                <c:pt idx="17">
                  <c:v>19399999488</c:v>
                </c:pt>
                <c:pt idx="18">
                  <c:v>19200000000</c:v>
                </c:pt>
                <c:pt idx="19">
                  <c:v>18900000768</c:v>
                </c:pt>
                <c:pt idx="20">
                  <c:v>18499999744</c:v>
                </c:pt>
                <c:pt idx="21">
                  <c:v>17799999488</c:v>
                </c:pt>
                <c:pt idx="22">
                  <c:v>16800000000</c:v>
                </c:pt>
                <c:pt idx="23">
                  <c:v>16499999744</c:v>
                </c:pt>
              </c:numCache>
            </c:numRef>
          </c:yVal>
          <c:smooth val="1"/>
        </c:ser>
        <c:ser>
          <c:idx val="1"/>
          <c:order val="2"/>
          <c:tx>
            <c:v>Z130</c:v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[1]Tabelle1!$G$10:$G$23</c:f>
              <c:numCache>
                <c:formatCode>General</c:formatCode>
                <c:ptCount val="14"/>
                <c:pt idx="0">
                  <c:v>0.80000001192092896</c:v>
                </c:pt>
                <c:pt idx="1">
                  <c:v>1.15999996662139</c:v>
                </c:pt>
                <c:pt idx="2">
                  <c:v>1.66999995708465</c:v>
                </c:pt>
                <c:pt idx="3">
                  <c:v>2.4300000667571999</c:v>
                </c:pt>
                <c:pt idx="4">
                  <c:v>3.13000011444091</c:v>
                </c:pt>
                <c:pt idx="5">
                  <c:v>4.0599999427795401</c:v>
                </c:pt>
                <c:pt idx="6">
                  <c:v>5.3200001716613698</c:v>
                </c:pt>
                <c:pt idx="7">
                  <c:v>7.0799999237060502</c:v>
                </c:pt>
                <c:pt idx="8">
                  <c:v>8.17000007629394</c:v>
                </c:pt>
                <c:pt idx="9">
                  <c:v>9.5200004577636701</c:v>
                </c:pt>
                <c:pt idx="10">
                  <c:v>11.1000003814697</c:v>
                </c:pt>
                <c:pt idx="11">
                  <c:v>13.0100002288818</c:v>
                </c:pt>
                <c:pt idx="12">
                  <c:v>15.2399997711181</c:v>
                </c:pt>
                <c:pt idx="13">
                  <c:v>16.600000381469702</c:v>
                </c:pt>
              </c:numCache>
            </c:numRef>
          </c:xVal>
          <c:yVal>
            <c:numRef>
              <c:f>[1]Tabelle1!$H$10:$H$23</c:f>
              <c:numCache>
                <c:formatCode>General</c:formatCode>
                <c:ptCount val="14"/>
                <c:pt idx="0">
                  <c:v>27000000512</c:v>
                </c:pt>
                <c:pt idx="1">
                  <c:v>28199999488</c:v>
                </c:pt>
                <c:pt idx="2">
                  <c:v>28999999488</c:v>
                </c:pt>
                <c:pt idx="3">
                  <c:v>29899999232</c:v>
                </c:pt>
                <c:pt idx="4">
                  <c:v>30100000768</c:v>
                </c:pt>
                <c:pt idx="5">
                  <c:v>30000001024</c:v>
                </c:pt>
                <c:pt idx="6">
                  <c:v>29400000512</c:v>
                </c:pt>
                <c:pt idx="7">
                  <c:v>28099999744</c:v>
                </c:pt>
                <c:pt idx="8">
                  <c:v>26800001024</c:v>
                </c:pt>
                <c:pt idx="9">
                  <c:v>25200001024</c:v>
                </c:pt>
                <c:pt idx="10">
                  <c:v>23299999744</c:v>
                </c:pt>
                <c:pt idx="11">
                  <c:v>21099999232</c:v>
                </c:pt>
                <c:pt idx="12">
                  <c:v>19000000512</c:v>
                </c:pt>
                <c:pt idx="13">
                  <c:v>18000001024</c:v>
                </c:pt>
              </c:numCache>
            </c:numRef>
          </c:yVal>
          <c:smooth val="1"/>
        </c:ser>
        <c:ser>
          <c:idx val="3"/>
          <c:order val="3"/>
          <c:tx>
            <c:v>Z131</c:v>
          </c:tx>
          <c:spPr>
            <a:ln w="38100">
              <a:solidFill>
                <a:srgbClr val="0000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[1]Tabelle1!$J$10:$J$23</c:f>
              <c:numCache>
                <c:formatCode>General</c:formatCode>
                <c:ptCount val="14"/>
                <c:pt idx="0">
                  <c:v>1.08000004291534</c:v>
                </c:pt>
                <c:pt idx="1">
                  <c:v>1.3899999856948799</c:v>
                </c:pt>
                <c:pt idx="2">
                  <c:v>1.7699999809265099</c:v>
                </c:pt>
                <c:pt idx="3">
                  <c:v>2.2699999809265101</c:v>
                </c:pt>
                <c:pt idx="4">
                  <c:v>2.91000008583068</c:v>
                </c:pt>
                <c:pt idx="5">
                  <c:v>3.7699999809265101</c:v>
                </c:pt>
                <c:pt idx="6">
                  <c:v>4.9299998283386204</c:v>
                </c:pt>
                <c:pt idx="7">
                  <c:v>6.4800000190734801</c:v>
                </c:pt>
                <c:pt idx="8">
                  <c:v>8.0500001907348597</c:v>
                </c:pt>
                <c:pt idx="9">
                  <c:v>9.3800001144409109</c:v>
                </c:pt>
                <c:pt idx="10">
                  <c:v>10.949999809265099</c:v>
                </c:pt>
                <c:pt idx="11">
                  <c:v>12.8500003814697</c:v>
                </c:pt>
                <c:pt idx="12">
                  <c:v>15.2600002288818</c:v>
                </c:pt>
                <c:pt idx="13">
                  <c:v>17.959999084472599</c:v>
                </c:pt>
              </c:numCache>
            </c:numRef>
          </c:xVal>
          <c:yVal>
            <c:numRef>
              <c:f>[1]Tabelle1!$K$10:$K$23</c:f>
              <c:numCache>
                <c:formatCode>General</c:formatCode>
                <c:ptCount val="14"/>
                <c:pt idx="0">
                  <c:v>27800000512</c:v>
                </c:pt>
                <c:pt idx="1">
                  <c:v>29200001024</c:v>
                </c:pt>
                <c:pt idx="2">
                  <c:v>29799999488</c:v>
                </c:pt>
                <c:pt idx="3">
                  <c:v>30300000256</c:v>
                </c:pt>
                <c:pt idx="4">
                  <c:v>30599999488</c:v>
                </c:pt>
                <c:pt idx="5">
                  <c:v>30699999232</c:v>
                </c:pt>
                <c:pt idx="6">
                  <c:v>30599999488</c:v>
                </c:pt>
                <c:pt idx="7">
                  <c:v>29300000768</c:v>
                </c:pt>
                <c:pt idx="8">
                  <c:v>27900000256</c:v>
                </c:pt>
                <c:pt idx="9">
                  <c:v>26499999744</c:v>
                </c:pt>
                <c:pt idx="10">
                  <c:v>24700000256</c:v>
                </c:pt>
                <c:pt idx="11">
                  <c:v>22699999232</c:v>
                </c:pt>
                <c:pt idx="12">
                  <c:v>20899999744</c:v>
                </c:pt>
                <c:pt idx="13">
                  <c:v>18800001024</c:v>
                </c:pt>
              </c:numCache>
            </c:numRef>
          </c:yVal>
          <c:smooth val="1"/>
        </c:ser>
        <c:ser>
          <c:idx val="4"/>
          <c:order val="4"/>
          <c:tx>
            <c:v>Z132</c:v>
          </c:tx>
          <c:spPr>
            <a:ln w="38100">
              <a:solidFill>
                <a:srgbClr val="800080"/>
              </a:solidFill>
              <a:prstDash val="solid"/>
            </a:ln>
          </c:spPr>
          <c:marker>
            <c:symbol val="star"/>
            <c:size val="7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[1]Tabelle1!$M$10:$M$24</c:f>
              <c:numCache>
                <c:formatCode>General</c:formatCode>
                <c:ptCount val="15"/>
                <c:pt idx="0">
                  <c:v>1.08</c:v>
                </c:pt>
                <c:pt idx="1">
                  <c:v>1.52</c:v>
                </c:pt>
                <c:pt idx="2">
                  <c:v>2.16</c:v>
                </c:pt>
                <c:pt idx="3">
                  <c:v>3.05</c:v>
                </c:pt>
                <c:pt idx="4">
                  <c:v>3.85</c:v>
                </c:pt>
                <c:pt idx="5">
                  <c:v>4.9000000000000004</c:v>
                </c:pt>
                <c:pt idx="6">
                  <c:v>6.18</c:v>
                </c:pt>
                <c:pt idx="7">
                  <c:v>7.78</c:v>
                </c:pt>
                <c:pt idx="8">
                  <c:v>9.65</c:v>
                </c:pt>
                <c:pt idx="9">
                  <c:v>10.84</c:v>
                </c:pt>
                <c:pt idx="10">
                  <c:v>12.11</c:v>
                </c:pt>
                <c:pt idx="11">
                  <c:v>13.45</c:v>
                </c:pt>
                <c:pt idx="12">
                  <c:v>14.98</c:v>
                </c:pt>
                <c:pt idx="13">
                  <c:v>16.559999999999999</c:v>
                </c:pt>
                <c:pt idx="14">
                  <c:v>16.62</c:v>
                </c:pt>
              </c:numCache>
            </c:numRef>
          </c:xVal>
          <c:yVal>
            <c:numRef>
              <c:f>[1]Tabelle1!$N$10:$N$24</c:f>
              <c:numCache>
                <c:formatCode>General</c:formatCode>
                <c:ptCount val="15"/>
                <c:pt idx="0">
                  <c:v>24200000000</c:v>
                </c:pt>
                <c:pt idx="1">
                  <c:v>26100000000</c:v>
                </c:pt>
                <c:pt idx="2">
                  <c:v>28200000000</c:v>
                </c:pt>
                <c:pt idx="3">
                  <c:v>29800000000</c:v>
                </c:pt>
                <c:pt idx="4">
                  <c:v>30700000000</c:v>
                </c:pt>
                <c:pt idx="5">
                  <c:v>30900000000</c:v>
                </c:pt>
                <c:pt idx="6">
                  <c:v>31100000000</c:v>
                </c:pt>
                <c:pt idx="7">
                  <c:v>29900000000</c:v>
                </c:pt>
                <c:pt idx="8">
                  <c:v>27000000000</c:v>
                </c:pt>
                <c:pt idx="9">
                  <c:v>24800000000</c:v>
                </c:pt>
                <c:pt idx="10">
                  <c:v>23000000000</c:v>
                </c:pt>
                <c:pt idx="11">
                  <c:v>21100000000</c:v>
                </c:pt>
                <c:pt idx="12">
                  <c:v>19300000000</c:v>
                </c:pt>
                <c:pt idx="13">
                  <c:v>16600000000</c:v>
                </c:pt>
                <c:pt idx="14">
                  <c:v>16700000000</c:v>
                </c:pt>
              </c:numCache>
            </c:numRef>
          </c:yVal>
          <c:smooth val="1"/>
        </c:ser>
        <c:ser>
          <c:idx val="5"/>
          <c:order val="5"/>
          <c:tx>
            <c:v>AC126</c:v>
          </c:tx>
          <c:xVal>
            <c:numRef>
              <c:f>Tabelle2!$B$3:$B$22</c:f>
              <c:numCache>
                <c:formatCode>General</c:formatCode>
                <c:ptCount val="20"/>
                <c:pt idx="0">
                  <c:v>1.49</c:v>
                </c:pt>
                <c:pt idx="1">
                  <c:v>1.9</c:v>
                </c:pt>
                <c:pt idx="2">
                  <c:v>2.41</c:v>
                </c:pt>
                <c:pt idx="3">
                  <c:v>3.05</c:v>
                </c:pt>
                <c:pt idx="4">
                  <c:v>3.86</c:v>
                </c:pt>
                <c:pt idx="5">
                  <c:v>4.8499999999999996</c:v>
                </c:pt>
                <c:pt idx="6">
                  <c:v>6.06</c:v>
                </c:pt>
                <c:pt idx="7">
                  <c:v>7.5</c:v>
                </c:pt>
                <c:pt idx="8">
                  <c:v>8.32</c:v>
                </c:pt>
                <c:pt idx="9">
                  <c:v>9.1999999999999993</c:v>
                </c:pt>
                <c:pt idx="10">
                  <c:v>10.130000000000001</c:v>
                </c:pt>
                <c:pt idx="11">
                  <c:v>11.12</c:v>
                </c:pt>
                <c:pt idx="12">
                  <c:v>12.15</c:v>
                </c:pt>
                <c:pt idx="13">
                  <c:v>13.28</c:v>
                </c:pt>
                <c:pt idx="14">
                  <c:v>14.45</c:v>
                </c:pt>
                <c:pt idx="15">
                  <c:v>15.75</c:v>
                </c:pt>
                <c:pt idx="16">
                  <c:v>17.149999999999999</c:v>
                </c:pt>
                <c:pt idx="17">
                  <c:v>18.64</c:v>
                </c:pt>
                <c:pt idx="18">
                  <c:v>19.38</c:v>
                </c:pt>
                <c:pt idx="19">
                  <c:v>20.68</c:v>
                </c:pt>
              </c:numCache>
            </c:numRef>
          </c:xVal>
          <c:yVal>
            <c:numRef>
              <c:f>Tabelle2!$C$3:$C$22</c:f>
              <c:numCache>
                <c:formatCode>General</c:formatCode>
                <c:ptCount val="20"/>
                <c:pt idx="0">
                  <c:v>28500000000</c:v>
                </c:pt>
                <c:pt idx="1">
                  <c:v>29200000000</c:v>
                </c:pt>
                <c:pt idx="2">
                  <c:v>29800000000</c:v>
                </c:pt>
                <c:pt idx="3">
                  <c:v>30200000000</c:v>
                </c:pt>
                <c:pt idx="4">
                  <c:v>30400000000</c:v>
                </c:pt>
                <c:pt idx="5">
                  <c:v>30400000000</c:v>
                </c:pt>
                <c:pt idx="6">
                  <c:v>29800000000</c:v>
                </c:pt>
                <c:pt idx="7">
                  <c:v>28800000000</c:v>
                </c:pt>
                <c:pt idx="8">
                  <c:v>28100000000</c:v>
                </c:pt>
                <c:pt idx="9">
                  <c:v>27200000000</c:v>
                </c:pt>
                <c:pt idx="10">
                  <c:v>26200000000</c:v>
                </c:pt>
                <c:pt idx="11">
                  <c:v>25200000000</c:v>
                </c:pt>
                <c:pt idx="12">
                  <c:v>24000000000</c:v>
                </c:pt>
                <c:pt idx="13">
                  <c:v>22800000000</c:v>
                </c:pt>
                <c:pt idx="14">
                  <c:v>21700000000</c:v>
                </c:pt>
                <c:pt idx="15">
                  <c:v>20600000000</c:v>
                </c:pt>
                <c:pt idx="16">
                  <c:v>19600000000</c:v>
                </c:pt>
                <c:pt idx="17">
                  <c:v>18600000000</c:v>
                </c:pt>
                <c:pt idx="18">
                  <c:v>18100000000</c:v>
                </c:pt>
                <c:pt idx="19">
                  <c:v>17100000000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690944"/>
        <c:axId val="162705408"/>
      </c:scatterChart>
      <c:valAx>
        <c:axId val="162690944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sz="1600" baseline="0"/>
                  <a:t>Eacc, MV/m</a:t>
                </a:r>
              </a:p>
            </c:rich>
          </c:tx>
          <c:layout>
            <c:manualLayout>
              <c:xMode val="edge"/>
              <c:yMode val="edge"/>
              <c:x val="0.43787071453303383"/>
              <c:y val="0.8245640835228835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2705408"/>
        <c:crosses val="autoZero"/>
        <c:crossBetween val="midCat"/>
      </c:valAx>
      <c:valAx>
        <c:axId val="162705408"/>
        <c:scaling>
          <c:logBase val="10"/>
          <c:orientation val="minMax"/>
          <c:min val="1000000000"/>
        </c:scaling>
        <c:delete val="0"/>
        <c:axPos val="l"/>
        <c:majorGridlines/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sz="1600" baseline="0"/>
                  <a:t>Qo</a:t>
                </a:r>
              </a:p>
            </c:rich>
          </c:tx>
          <c:layout>
            <c:manualLayout>
              <c:xMode val="edge"/>
              <c:yMode val="edge"/>
              <c:x val="1.7990991077394256E-2"/>
              <c:y val="0.43262506959357355"/>
            </c:manualLayout>
          </c:layout>
          <c:overlay val="0"/>
          <c:spPr>
            <a:noFill/>
            <a:ln w="25400">
              <a:noFill/>
            </a:ln>
          </c:spPr>
        </c:title>
        <c:numFmt formatCode="0.0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2690944"/>
        <c:crosses val="autoZero"/>
        <c:crossBetween val="midCat"/>
        <c:majorUnit val="10"/>
        <c:minorUnit val="1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2.3168588069327478E-2"/>
          <c:y val="0.90560308113913268"/>
          <c:w val="0.91081699415289474"/>
          <c:h val="7.3338506605841972E-2"/>
        </c:manualLayout>
      </c:layout>
      <c:overlay val="0"/>
      <c:spPr>
        <a:solidFill>
          <a:srgbClr val="FFFFFF"/>
        </a:solidFill>
        <a:ln w="0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1-07T15:08:13.141" idx="2">
    <p:pos x="1668" y="1132"/>
    <p:text>Laut PED heißt es "Notified Body" nicht "identified body" </p:tex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0.25932</cdr:x>
      <cdr:y>0.53847</cdr:y>
    </cdr:from>
    <cdr:to>
      <cdr:x>0.86632</cdr:x>
      <cdr:y>0.71628</cdr:y>
    </cdr:to>
    <cdr:sp macro="" textlink="">
      <cdr:nvSpPr>
        <cdr:cNvPr id="2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00472" y="1942237"/>
          <a:ext cx="3278188" cy="6413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8575">
              <a:solidFill>
                <a:schemeClr val="folHlink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50000"/>
            </a:spcBef>
            <a:buFont typeface="Wingdings" pitchFamily="2" charset="2"/>
            <a:buNone/>
            <a:defRPr/>
          </a:pPr>
          <a:r>
            <a:rPr lang="en-US" sz="1800" b="1" dirty="0" smtClean="0"/>
            <a:t>Q(</a:t>
          </a:r>
          <a:r>
            <a:rPr lang="en-US" sz="1800" b="1" dirty="0" err="1" smtClean="0"/>
            <a:t>Eacc</a:t>
          </a:r>
          <a:r>
            <a:rPr lang="en-US" sz="1800" b="1" dirty="0" smtClean="0"/>
            <a:t>) of the worst XFEL prototype cavities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4065F-3CB7-4408-88B9-818FDD5E26E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6E8BE-7A8C-4220-982B-32E76C793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5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94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250ECC08-5E10-4C24-9089-67328BF10332}" type="slidenum">
              <a:rPr lang="de-DE" sz="1200"/>
              <a:pPr algn="r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DE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</a:rPr>
              <a:t>How to edit the title slide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endParaRPr lang="en-GB" sz="1100" smtClean="0">
              <a:ea typeface="ＭＳ Ｐゴシック" pitchFamily="112" charset="-128"/>
            </a:endParaRP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pitchFamily="112" charset="-128"/>
              </a:rPr>
              <a:t>  Upper area: </a:t>
            </a:r>
            <a:r>
              <a:rPr lang="en-GB" sz="1100" b="1" smtClean="0">
                <a:ea typeface="ＭＳ Ｐゴシック" pitchFamily="112" charset="-128"/>
              </a:rPr>
              <a:t>Title</a:t>
            </a:r>
            <a:r>
              <a:rPr lang="en-GB" sz="1100" smtClean="0">
                <a:ea typeface="ＭＳ Ｐゴシック" pitchFamily="112" charset="-128"/>
              </a:rPr>
              <a:t> of your talk, max. 2 rows of the defined size (55 pt)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pitchFamily="112" charset="-128"/>
              </a:rPr>
              <a:t>  Lower area </a:t>
            </a:r>
            <a:r>
              <a:rPr lang="en-GB" sz="1100" b="1" smtClean="0">
                <a:ea typeface="ＭＳ Ｐゴシック" pitchFamily="112" charset="-128"/>
              </a:rPr>
              <a:t>(subtitle):</a:t>
            </a:r>
            <a:r>
              <a:rPr lang="en-GB" sz="1100" smtClean="0">
                <a:ea typeface="ＭＳ Ｐゴシック" pitchFamily="112" charset="-128"/>
              </a:rPr>
              <a:t> Conference/meeting/workshop, location, date,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your name and affiliation,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max. 4 rows of the defined size (32 pt)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pitchFamily="112" charset="-128"/>
              </a:rPr>
              <a:t> Change the </a:t>
            </a:r>
            <a:r>
              <a:rPr lang="en-GB" sz="1100" b="1" smtClean="0">
                <a:ea typeface="ＭＳ Ｐゴシック" pitchFamily="112" charset="-128"/>
              </a:rPr>
              <a:t>partner logos</a:t>
            </a:r>
            <a:r>
              <a:rPr lang="en-GB" sz="1100" smtClean="0">
                <a:ea typeface="ＭＳ Ｐゴシック" pitchFamily="112" charset="-128"/>
              </a:rPr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partner logos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position them left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3A9C4E62-5E96-40F6-91EE-4B4822BFBA0E}" type="slidenum">
              <a:rPr lang="de-DE" sz="1200"/>
              <a:pPr algn="r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DE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sz="1100" smtClean="0">
                <a:ea typeface="ＭＳ Ｐゴシック" pitchFamily="112" charset="-128"/>
              </a:rPr>
              <a:t> </a:t>
            </a:r>
            <a:r>
              <a:rPr lang="en-GB" sz="1100" b="1" smtClean="0">
                <a:ea typeface="ＭＳ Ｐゴシック" pitchFamily="112" charset="-128"/>
              </a:rPr>
              <a:t>Copy &amp; paste </a:t>
            </a:r>
            <a:r>
              <a:rPr lang="en-GB" sz="1100" smtClean="0">
                <a:ea typeface="ＭＳ Ｐゴシック" pitchFamily="112" charset="-128"/>
              </a:rPr>
              <a:t>an element from the Clip Board to the particular slide: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1) Click on a box to mark it.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2) Position the mouse pointer on the box frame: Copy!</a:t>
            </a:r>
            <a:r>
              <a:rPr lang="de-DE" sz="1100" smtClean="0">
                <a:ea typeface="ＭＳ Ｐゴシック" pitchFamily="112" charset="-128"/>
              </a:rPr>
              <a:t> </a:t>
            </a:r>
            <a:br>
              <a:rPr lang="de-DE" sz="1100" smtClean="0">
                <a:ea typeface="ＭＳ Ｐゴシック" pitchFamily="112" charset="-128"/>
              </a:rPr>
            </a:br>
            <a:r>
              <a:rPr lang="de-DE" sz="1100" smtClean="0">
                <a:ea typeface="ＭＳ Ｐゴシック" pitchFamily="112" charset="-128"/>
              </a:rPr>
              <a:t> 3) </a:t>
            </a:r>
            <a:r>
              <a:rPr lang="en-GB" sz="1100" smtClean="0">
                <a:ea typeface="ＭＳ Ｐゴシック" pitchFamily="112" charset="-128"/>
              </a:rPr>
              <a:t>Click on the particular slide: Paste!</a:t>
            </a:r>
          </a:p>
          <a:p>
            <a:pPr eaLnBrk="1" hangingPunct="1"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sz="1100" smtClean="0">
                <a:ea typeface="ＭＳ Ｐゴシック" pitchFamily="112" charset="-128"/>
              </a:rPr>
              <a:t>  How you intend to use the elements is your choice.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You can combine the text block style with the background colour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in different manner.</a:t>
            </a:r>
          </a:p>
          <a:p>
            <a:pPr eaLnBrk="1" hangingPunct="1"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sz="1100" smtClean="0">
                <a:ea typeface="ＭＳ Ｐゴシック" pitchFamily="112" charset="-128"/>
              </a:rPr>
              <a:t>  How to change the height or the width (or both) of a box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(including its background):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Mark the box, and grip and draw the specific edge of the box frame. </a:t>
            </a:r>
          </a:p>
          <a:p>
            <a:pPr eaLnBrk="1" hangingPunct="1"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sz="1100" smtClean="0">
                <a:ea typeface="ＭＳ Ｐゴシック" pitchFamily="112" charset="-128"/>
              </a:rPr>
              <a:t>  You can position a text block inside a frame: 1) Mark the text block.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2) Click on the menu point “Format”: “Text box”, “Text Box”,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“Text Anchor Point”. </a:t>
            </a:r>
          </a:p>
          <a:p>
            <a:pPr eaLnBrk="1" hangingPunct="1"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sz="1100" smtClean="0">
                <a:ea typeface="ＭＳ Ｐゴシック" pitchFamily="112" charset="-128"/>
              </a:rPr>
              <a:t>  Insert a new slide: Menu button “New Slide”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/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For more bullet levels (max. 5) use the tab stop button 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</a:t>
            </a:r>
            <a:r>
              <a:rPr lang="en-GB" sz="1100" smtClean="0">
                <a:ea typeface="ＭＳ Ｐゴシック" pitchFamily="112" charset="-128"/>
                <a:sym typeface="Symbol" pitchFamily="18" charset="2"/>
              </a:rPr>
              <a:t> </a:t>
            </a:r>
            <a:r>
              <a:rPr lang="en-GB" sz="1100" smtClean="0">
                <a:ea typeface="ＭＳ Ｐゴシック" pitchFamily="112" charset="-128"/>
              </a:rPr>
              <a:t>on your keyboard,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back with </a:t>
            </a:r>
            <a:r>
              <a:rPr lang="en-GB" sz="1100" smtClean="0">
                <a:ea typeface="ＭＳ Ｐゴシック" pitchFamily="112" charset="-128"/>
                <a:sym typeface="Symbol" pitchFamily="18" charset="2"/>
              </a:rPr>
              <a:t>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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</a:endParaRPr>
          </a:p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</a:rPr>
              <a:t>  The default colour scheme for font, line and fill is (1st row, from left to right):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White  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</a:t>
            </a:r>
            <a:r>
              <a:rPr lang="en-GB" sz="1100" smtClean="0">
                <a:ea typeface="ＭＳ Ｐゴシック" pitchFamily="112" charset="-128"/>
              </a:rPr>
              <a:t>  Violet  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  Grey   Black   Violet    Orange    Violet    Orange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>
              <a:solidFill>
                <a:srgbClr val="261748"/>
              </a:solidFill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>
              <a:solidFill>
                <a:srgbClr val="261748"/>
              </a:solidFill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152400" y="6461125"/>
            <a:ext cx="6815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200" b="1" dirty="0" smtClean="0">
                <a:solidFill>
                  <a:srgbClr val="261748"/>
                </a:solidFill>
                <a:latin typeface="Times New Roman" pitchFamily="18" charset="0"/>
              </a:rPr>
              <a:t>W. Singer.  TTC Meeting, February 28 - March 3, 2011, Milano, Italy</a:t>
            </a:r>
            <a:endParaRPr lang="en-US" sz="2400" b="1" dirty="0" smtClean="0">
              <a:solidFill>
                <a:srgbClr val="261748"/>
              </a:solidFill>
            </a:endParaRPr>
          </a:p>
        </p:txBody>
      </p:sp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15655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A589-33DE-46D1-97B9-F5B0E42BFBF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972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FE9C-8716-46EF-8AEF-0EEAD7CAE42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06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85F61-4FB8-45B3-871A-65166728818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453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24B70-C050-453C-A5FB-9EFADD990B3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7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5DB07-59FC-4C98-8B91-623459DA9C6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015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3A15-3A4D-4017-9B26-4BC24CA86C1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141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A589-33DE-46D1-97B9-F5B0E42BFBF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426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AE40-953C-4AE5-A338-60EB2547EEF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658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7527925" cy="3927475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51C83-0A12-4D3A-9796-36DDAD3B867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fld id="{14D01255-E262-47B8-BEA3-E227B7676BAE}" type="datetime1">
              <a:rPr lang="en-US" sz="2400">
                <a:solidFill>
                  <a:srgbClr val="261748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t>2/25/2011</a:t>
            </a:fld>
            <a:endParaRPr lang="en-US" sz="2400">
              <a:solidFill>
                <a:srgbClr val="2617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52763" y="6564313"/>
            <a:ext cx="3667125" cy="2936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2400">
                <a:solidFill>
                  <a:srgbClr val="261748"/>
                </a:solidFill>
              </a:rPr>
              <a:t>W. Singer, IPAC 2010, May 23-28, 2010</a:t>
            </a:r>
          </a:p>
        </p:txBody>
      </p:sp>
    </p:spTree>
    <p:extLst>
      <p:ext uri="{BB962C8B-B14F-4D97-AF65-F5344CB8AC3E}">
        <p14:creationId xmlns:p14="http://schemas.microsoft.com/office/powerpoint/2010/main" val="23779943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41338"/>
            <a:ext cx="7920038" cy="4986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5F247-AF1B-4D34-B555-9CB5532D524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fld id="{58E8C105-E362-4039-8EBC-D830EF373819}" type="datetime1">
              <a:rPr lang="en-US" sz="2400">
                <a:solidFill>
                  <a:srgbClr val="261748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t>2/25/2011</a:t>
            </a:fld>
            <a:endParaRPr lang="en-US" sz="2400">
              <a:solidFill>
                <a:srgbClr val="2617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052763" y="6564313"/>
            <a:ext cx="3667125" cy="2936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2400">
                <a:solidFill>
                  <a:srgbClr val="261748"/>
                </a:solidFill>
              </a:rPr>
              <a:t>W. Singer, IPAC 2010, May 23-28, 2010</a:t>
            </a:r>
          </a:p>
        </p:txBody>
      </p:sp>
    </p:spTree>
    <p:extLst>
      <p:ext uri="{BB962C8B-B14F-4D97-AF65-F5344CB8AC3E}">
        <p14:creationId xmlns:p14="http://schemas.microsoft.com/office/powerpoint/2010/main" val="42288851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0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AE40-953C-4AE5-A338-60EB2547EEF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273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819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031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901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666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810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762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817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497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29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9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41338"/>
            <a:ext cx="7920038" cy="4986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5F247-AF1B-4D34-B555-9CB5532D524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fld id="{58E8C105-E362-4039-8EBC-D830EF373819}" type="datetime1">
              <a:rPr lang="en-US" sz="2400">
                <a:solidFill>
                  <a:srgbClr val="261748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t>2/25/2011</a:t>
            </a:fld>
            <a:endParaRPr lang="en-US" sz="2400">
              <a:solidFill>
                <a:srgbClr val="2617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052763" y="6564313"/>
            <a:ext cx="3667125" cy="2936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2400">
                <a:solidFill>
                  <a:srgbClr val="261748"/>
                </a:solidFill>
              </a:rPr>
              <a:t>W. Singer, IPAC 2010, May 23-28, 2010</a:t>
            </a:r>
          </a:p>
        </p:txBody>
      </p:sp>
    </p:spTree>
    <p:extLst>
      <p:ext uri="{BB962C8B-B14F-4D97-AF65-F5344CB8AC3E}">
        <p14:creationId xmlns:p14="http://schemas.microsoft.com/office/powerpoint/2010/main" val="36241070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347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977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206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019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037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569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8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866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445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8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687763" cy="3927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97363" y="1600200"/>
            <a:ext cx="3687762" cy="1887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97363" y="3640138"/>
            <a:ext cx="3687762" cy="1887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71470-8517-4F45-A99F-DD7E49A924F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fld id="{17CD3D61-D3C9-4283-9092-EB0E45B14BB5}" type="datetime1">
              <a:rPr lang="en-US" sz="2400">
                <a:solidFill>
                  <a:srgbClr val="261748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t>2/25/2011</a:t>
            </a:fld>
            <a:endParaRPr lang="en-US" sz="2400">
              <a:solidFill>
                <a:srgbClr val="26174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052763" y="6564313"/>
            <a:ext cx="3667125" cy="2936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2400">
                <a:solidFill>
                  <a:srgbClr val="261748"/>
                </a:solidFill>
              </a:rPr>
              <a:t>W. Singer, IPAC 2010, May 23-28, 2010</a:t>
            </a:r>
          </a:p>
        </p:txBody>
      </p:sp>
    </p:spTree>
    <p:extLst>
      <p:ext uri="{BB962C8B-B14F-4D97-AF65-F5344CB8AC3E}">
        <p14:creationId xmlns:p14="http://schemas.microsoft.com/office/powerpoint/2010/main" val="11288472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833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959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819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5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21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938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215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044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448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55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629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06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163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487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196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136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825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035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851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515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92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740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479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136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404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308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637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223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039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837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24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90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4301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501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02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735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01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264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165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6205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812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13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60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646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412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255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816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281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1242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 smtClean="0">
              <a:solidFill>
                <a:srgbClr val="261748"/>
              </a:solidFill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 smtClean="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 smtClean="0">
              <a:solidFill>
                <a:srgbClr val="261748"/>
              </a:solidFill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152400" y="6461125"/>
            <a:ext cx="6815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200" b="1" dirty="0" smtClean="0">
                <a:solidFill>
                  <a:srgbClr val="261748"/>
                </a:solidFill>
                <a:latin typeface="Times New Roman" pitchFamily="18" charset="0"/>
              </a:rPr>
              <a:t>W. Singer.  TTC Meeting, February 28 - March 3, 2011, Milano, Italy</a:t>
            </a:r>
            <a:endParaRPr lang="en-US" sz="2400" b="1" dirty="0" smtClean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805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7C43B-6360-4AD8-A30D-47D47E56E43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7510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67C91-19FB-4A7C-8117-10CF535F2B1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817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D04B2-6336-464D-BF6C-7043930118F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612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0CDBD-A752-4799-8E4C-46F60BDE1F5B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99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3655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48EE5-4D9A-447D-8E84-8FBA1BC7D98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784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E89E9-BE19-41FE-B886-8002E520FFC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809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E542B-1461-4A3F-9AD7-3EA75618639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A53C8-32CF-4C22-8C8A-9CF52470FC7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352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28B5D-B026-4260-9765-53CC8B40341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813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99AB3-44CC-47EE-851A-6B2EDC4D1CE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718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7527925" cy="3927475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4FA85-1AEC-469F-8958-3A6A4E760EF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fld id="{CAB00896-913C-45A5-9907-5940329BB883}" type="datetime1">
              <a:rPr lang="en-US" sz="2400">
                <a:solidFill>
                  <a:srgbClr val="261748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t>2/25/2011</a:t>
            </a:fld>
            <a:endParaRPr lang="en-US" sz="2400">
              <a:solidFill>
                <a:srgbClr val="2617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52763" y="6564313"/>
            <a:ext cx="3667125" cy="2936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2400">
                <a:solidFill>
                  <a:srgbClr val="261748"/>
                </a:solidFill>
              </a:rPr>
              <a:t>W. Singer, IPAC 2010, May 23-28, 2010</a:t>
            </a:r>
          </a:p>
        </p:txBody>
      </p:sp>
    </p:spTree>
    <p:extLst>
      <p:ext uri="{BB962C8B-B14F-4D97-AF65-F5344CB8AC3E}">
        <p14:creationId xmlns:p14="http://schemas.microsoft.com/office/powerpoint/2010/main" val="10416808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41338"/>
            <a:ext cx="7920038" cy="4986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8E3D6-70C4-426F-8923-7A7AE8B82C2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fld id="{96B427B2-579B-4D68-9D49-97A2875FB285}" type="datetime1">
              <a:rPr lang="en-US" sz="2400">
                <a:solidFill>
                  <a:srgbClr val="261748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t>2/25/2011</a:t>
            </a:fld>
            <a:endParaRPr lang="en-US" sz="2400">
              <a:solidFill>
                <a:srgbClr val="2617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052763" y="6564313"/>
            <a:ext cx="3667125" cy="2936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2400">
                <a:solidFill>
                  <a:srgbClr val="261748"/>
                </a:solidFill>
              </a:rPr>
              <a:t>W. Singer, IPAC 2010, May 23-28, 2010</a:t>
            </a:r>
          </a:p>
        </p:txBody>
      </p:sp>
    </p:spTree>
    <p:extLst>
      <p:ext uri="{BB962C8B-B14F-4D97-AF65-F5344CB8AC3E}">
        <p14:creationId xmlns:p14="http://schemas.microsoft.com/office/powerpoint/2010/main" val="47932924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2400" smtClean="0">
              <a:solidFill>
                <a:srgbClr val="261748"/>
              </a:solidFill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 smtClean="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2400" smtClean="0">
              <a:solidFill>
                <a:srgbClr val="261748"/>
              </a:solidFill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152400" y="6461125"/>
            <a:ext cx="6815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200" b="1" dirty="0" smtClean="0">
                <a:solidFill>
                  <a:srgbClr val="261748"/>
                </a:solidFill>
                <a:latin typeface="Times New Roman" pitchFamily="18" charset="0"/>
              </a:rPr>
              <a:t>W. Singer.  TTC Meeting, February 28 - March 3, 2011, Milano, Italy</a:t>
            </a:r>
            <a:endParaRPr lang="en-US" sz="2400" b="1" dirty="0" smtClean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562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5C5D5-46CA-4039-AE0E-DB5CA2FCD43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11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338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D718D-E0A1-4092-9638-D033533F58B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676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BB58E-3FFF-4F64-804D-E23EE1DD0BB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2742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AF05E-E3A4-4B82-8C9C-A09F456FED1A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1791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0A699-608F-4415-8D1D-D0EA6ACBA26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1805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3AEFE-1CBE-4AAD-B5A7-6312B0DF57E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0723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212CC-2162-481B-A754-1E5678DCF84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6533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9FCEB-A29E-494A-AFB9-2C957DAC47E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2703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73A02-9A1F-44F9-BFFF-D4B4C99978C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9720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76533-5484-4373-971C-C6117485786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0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9A194-5343-4E1A-8C56-EB7760CE5C2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61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0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6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03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3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A4CB-7AA9-41E2-BECA-EFEFA480BBC4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91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>
              <a:solidFill>
                <a:srgbClr val="261748"/>
              </a:solidFill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>
              <a:solidFill>
                <a:srgbClr val="261748"/>
              </a:solidFill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152400" y="6461125"/>
            <a:ext cx="6815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200" b="1" dirty="0" smtClean="0">
                <a:solidFill>
                  <a:srgbClr val="261748"/>
                </a:solidFill>
                <a:latin typeface="Times New Roman" pitchFamily="18" charset="0"/>
              </a:rPr>
              <a:t>W. Singer.  TTC Meeting, February 28 - March 3, 2011, Milano, Italy</a:t>
            </a:r>
            <a:endParaRPr lang="en-US" sz="2400" b="1" dirty="0" smtClean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96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9A194-5343-4E1A-8C56-EB7760CE5C2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21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DE228-DB9F-4481-8F2D-90D53270B61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10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1200D-A2B4-4AF4-9766-C4C56ABE155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05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FE9C-8716-46EF-8AEF-0EEAD7CAE42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1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DE228-DB9F-4481-8F2D-90D53270B61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97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85F61-4FB8-45B3-871A-65166728818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21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0D755672-0581-4539-B27F-ACEF9101DA12}" type="slidenum">
              <a:rPr lang="en-GB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85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24B70-C050-453C-A5FB-9EFADD990B3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4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0D755672-0581-4539-B27F-ACEF9101DA12}" type="slidenum">
              <a:rPr lang="en-GB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98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5DB07-59FC-4C98-8B91-623459DA9C6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22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3A15-3A4D-4017-9B26-4BC24CA86C1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57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A589-33DE-46D1-97B9-F5B0E42BFBF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49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AE40-953C-4AE5-A338-60EB2547EEF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78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7527925" cy="3927475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51C83-0A12-4D3A-9796-36DDAD3B867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fld id="{14D01255-E262-47B8-BEA3-E227B7676BAE}" type="datetime1">
              <a:rPr lang="en-US" sz="2400">
                <a:solidFill>
                  <a:srgbClr val="261748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t>2/25/2011</a:t>
            </a:fld>
            <a:endParaRPr lang="en-US" sz="2400">
              <a:solidFill>
                <a:srgbClr val="2617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52763" y="6564313"/>
            <a:ext cx="3667125" cy="2936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2400">
                <a:solidFill>
                  <a:srgbClr val="261748"/>
                </a:solidFill>
              </a:rPr>
              <a:t>W. Singer, IPAC 2010, May 23-28, 2010</a:t>
            </a:r>
          </a:p>
        </p:txBody>
      </p:sp>
    </p:spTree>
    <p:extLst>
      <p:ext uri="{BB962C8B-B14F-4D97-AF65-F5344CB8AC3E}">
        <p14:creationId xmlns:p14="http://schemas.microsoft.com/office/powerpoint/2010/main" val="547348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41338"/>
            <a:ext cx="7920038" cy="4986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5F247-AF1B-4D34-B555-9CB5532D524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fld id="{58E8C105-E362-4039-8EBC-D830EF373819}" type="datetime1">
              <a:rPr lang="en-US" sz="2400">
                <a:solidFill>
                  <a:srgbClr val="261748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t>2/25/2011</a:t>
            </a:fld>
            <a:endParaRPr lang="en-US" sz="2400">
              <a:solidFill>
                <a:srgbClr val="2617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052763" y="6564313"/>
            <a:ext cx="3667125" cy="2936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2400">
                <a:solidFill>
                  <a:srgbClr val="261748"/>
                </a:solidFill>
              </a:rPr>
              <a:t>W. Singer, IPAC 2010, May 23-28, 2010</a:t>
            </a:r>
          </a:p>
        </p:txBody>
      </p:sp>
    </p:spTree>
    <p:extLst>
      <p:ext uri="{BB962C8B-B14F-4D97-AF65-F5344CB8AC3E}">
        <p14:creationId xmlns:p14="http://schemas.microsoft.com/office/powerpoint/2010/main" val="311158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1200D-A2B4-4AF4-9766-C4C56ABE155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53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687763" cy="3927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97363" y="1600200"/>
            <a:ext cx="3687762" cy="1887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97363" y="3640138"/>
            <a:ext cx="3687762" cy="1887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71470-8517-4F45-A99F-DD7E49A924F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fld id="{17CD3D61-D3C9-4283-9092-EB0E45B14BB5}" type="datetime1">
              <a:rPr lang="en-US" sz="2400">
                <a:solidFill>
                  <a:srgbClr val="261748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t>2/25/2011</a:t>
            </a:fld>
            <a:endParaRPr lang="en-US" sz="2400">
              <a:solidFill>
                <a:srgbClr val="26174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052763" y="6564313"/>
            <a:ext cx="3667125" cy="2936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2400">
                <a:solidFill>
                  <a:srgbClr val="261748"/>
                </a:solidFill>
              </a:rPr>
              <a:t>W. Singer, IPAC 2010, May 23-28, 2010</a:t>
            </a:r>
          </a:p>
        </p:txBody>
      </p:sp>
    </p:spTree>
    <p:extLst>
      <p:ext uri="{BB962C8B-B14F-4D97-AF65-F5344CB8AC3E}">
        <p14:creationId xmlns:p14="http://schemas.microsoft.com/office/powerpoint/2010/main" val="2125393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57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81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41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21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0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0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33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70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8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FE9C-8716-46EF-8AEF-0EEAD7CAE42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8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14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400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2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15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91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623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05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663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828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5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85F61-4FB8-45B3-871A-65166728818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52400" y="6461125"/>
            <a:ext cx="6815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200" b="1" dirty="0" smtClean="0">
                <a:solidFill>
                  <a:srgbClr val="261748"/>
                </a:solidFill>
                <a:latin typeface="Times New Roman" pitchFamily="18" charset="0"/>
              </a:rPr>
              <a:t>W. Singer.  TTC Meeting, February 28 - March 3, 2011, Milano, Italy</a:t>
            </a:r>
            <a:endParaRPr lang="en-US" sz="2400" b="1" dirty="0" smtClean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474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096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734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23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44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578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96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162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53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22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30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24B70-C050-453C-A5FB-9EFADD990B3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152400" y="6461125"/>
            <a:ext cx="6815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200" b="1" dirty="0" smtClean="0">
                <a:solidFill>
                  <a:srgbClr val="261748"/>
                </a:solidFill>
                <a:latin typeface="Times New Roman" pitchFamily="18" charset="0"/>
              </a:rPr>
              <a:t>W. Singer.  TTC Meeting, February 28 - March 3, 2011, Milano, Italy</a:t>
            </a:r>
            <a:endParaRPr lang="en-US" sz="2400" b="1" dirty="0" smtClean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614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5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59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668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044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218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984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280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141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13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1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5DB07-59FC-4C98-8B91-623459DA9C6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870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44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527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615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520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752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278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477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127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90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5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3A15-3A4D-4017-9B26-4BC24CA86C1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95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725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842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013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234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52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83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>
              <a:solidFill>
                <a:srgbClr val="261748"/>
              </a:solidFill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>
              <a:solidFill>
                <a:srgbClr val="261748"/>
              </a:solidFill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152400" y="6461125"/>
            <a:ext cx="6815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200" b="1" dirty="0" smtClean="0">
                <a:solidFill>
                  <a:srgbClr val="261748"/>
                </a:solidFill>
                <a:latin typeface="Times New Roman" pitchFamily="18" charset="0"/>
              </a:rPr>
              <a:t>W. Singer. WP-04: SRF Cavities, PPR,  January 11</a:t>
            </a:r>
            <a:r>
              <a:rPr lang="en-US" sz="1200" b="1" baseline="30000" dirty="0" smtClean="0">
                <a:solidFill>
                  <a:srgbClr val="261748"/>
                </a:solidFill>
                <a:latin typeface="Times New Roman" pitchFamily="18" charset="0"/>
              </a:rPr>
              <a:t>th</a:t>
            </a:r>
            <a:r>
              <a:rPr lang="en-US" sz="1200" b="1" dirty="0" smtClean="0">
                <a:solidFill>
                  <a:srgbClr val="261748"/>
                </a:solidFill>
                <a:latin typeface="Times New Roman" pitchFamily="18" charset="0"/>
              </a:rPr>
              <a:t>, 2011</a:t>
            </a:r>
            <a:endParaRPr lang="en-US" sz="2400" b="1" dirty="0" smtClean="0">
              <a:solidFill>
                <a:srgbClr val="261748"/>
              </a:solidFill>
            </a:endParaRPr>
          </a:p>
        </p:txBody>
      </p:sp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25276628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9A194-5343-4E1A-8C56-EB7760CE5C2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335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DE228-DB9F-4481-8F2D-90D53270B61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352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1200D-A2B4-4AF4-9766-C4C56ABE155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1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D755672-0581-4539-B27F-ACEF9101DA12}" type="slidenum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28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>
              <a:solidFill>
                <a:srgbClr val="261748"/>
              </a:solidFill>
            </a:endParaRPr>
          </a:p>
        </p:txBody>
      </p:sp>
      <p:sp>
        <p:nvSpPr>
          <p:cNvPr id="1029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986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9E8B-3A62-4824-9B4B-509A19FB0D8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A185E-1AA3-4515-B89F-C7EB6406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2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2161D-8CB6-4421-B436-8A9AD1F2E0B2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21FAD-41C4-4C49-AF87-88815FA2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6308F-CC8C-4A81-86EB-3EE0EA20FC3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E3AED-614B-4DD2-973D-410F0424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7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6997D-C07E-4D36-9AD5-3EAAAC4E323F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C8BF6-A426-47E5-B553-C15EE253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7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2D00B-68D0-4814-A0D7-1833977D7320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C8EC5-8668-49A7-BFA3-4059AC48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6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B23E4-D49F-4070-9423-2C6B1D65163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32A4-9D8F-49B1-95E8-24907B70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1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FD20847-E6FA-4602-810E-4E2C26ADA4C9}" type="slidenum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28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 smtClean="0">
              <a:solidFill>
                <a:srgbClr val="261748"/>
              </a:solidFill>
            </a:endParaRPr>
          </a:p>
        </p:txBody>
      </p:sp>
      <p:sp>
        <p:nvSpPr>
          <p:cNvPr id="1029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261748"/>
              </a:solidFill>
            </a:endParaRPr>
          </a:p>
        </p:txBody>
      </p:sp>
      <p:sp>
        <p:nvSpPr>
          <p:cNvPr id="1030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FFFFFF"/>
                </a:solidFill>
              </a:rPr>
              <a:t>PPR 2-2009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76200" y="6537325"/>
            <a:ext cx="800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WP-X, Speaker Name		 XFEL Project Progress Report (2-2009) – 1</a:t>
            </a:r>
            <a:r>
              <a:rPr lang="en-GB" sz="1000" baseline="30000" smtClean="0">
                <a:solidFill>
                  <a:srgbClr val="000000"/>
                </a:solidFill>
                <a:latin typeface="Helvetica" pitchFamily="34" charset="0"/>
              </a:rPr>
              <a:t>st </a:t>
            </a: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&amp; 2</a:t>
            </a:r>
            <a:r>
              <a:rPr lang="en-GB" sz="1000" baseline="30000" smtClean="0">
                <a:solidFill>
                  <a:srgbClr val="000000"/>
                </a:solidFill>
                <a:latin typeface="Helvetica" pitchFamily="34" charset="0"/>
              </a:rPr>
              <a:t>nd</a:t>
            </a: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 Dec.  2009</a:t>
            </a:r>
            <a:endParaRPr lang="en-GB" sz="1800" smtClean="0">
              <a:solidFill>
                <a:srgbClr val="00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0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B8A83A29-AC37-42F9-8081-16195FA32320}" type="slidenum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28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2400" smtClean="0">
              <a:solidFill>
                <a:srgbClr val="261748"/>
              </a:solidFill>
            </a:endParaRPr>
          </a:p>
        </p:txBody>
      </p:sp>
      <p:sp>
        <p:nvSpPr>
          <p:cNvPr id="1029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261748"/>
              </a:solidFill>
            </a:endParaRPr>
          </a:p>
        </p:txBody>
      </p:sp>
      <p:sp>
        <p:nvSpPr>
          <p:cNvPr id="1030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FFFFFF"/>
                </a:solidFill>
              </a:rPr>
              <a:t>PPR 2-2009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76200" y="6537325"/>
            <a:ext cx="800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WP-X, Speaker Name		 XFEL Project Progress Report (2-2009) – 1</a:t>
            </a:r>
            <a:r>
              <a:rPr lang="en-GB" sz="1000" baseline="30000" smtClean="0">
                <a:solidFill>
                  <a:srgbClr val="000000"/>
                </a:solidFill>
                <a:latin typeface="Helvetica" pitchFamily="34" charset="0"/>
              </a:rPr>
              <a:t>st </a:t>
            </a: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&amp; 2</a:t>
            </a:r>
            <a:r>
              <a:rPr lang="en-GB" sz="1000" baseline="30000" smtClean="0">
                <a:solidFill>
                  <a:srgbClr val="000000"/>
                </a:solidFill>
                <a:latin typeface="Helvetica" pitchFamily="34" charset="0"/>
              </a:rPr>
              <a:t>nd</a:t>
            </a: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 Dec.  2009</a:t>
            </a:r>
            <a:endParaRPr lang="en-GB" sz="1800" smtClean="0">
              <a:solidFill>
                <a:srgbClr val="00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8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9A4CB-7AA9-41E2-BECA-EFEFA480BBC4}" type="datetimeFigureOut">
              <a:rPr lang="en-US" smtClean="0"/>
              <a:t>2/25/2011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19672" y="6356350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W. Singer  TTC Meeting  February 28 - March 3, Milano, 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2D1BE-158F-4934-A27F-07F0B488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1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D755672-0581-4539-B27F-ACEF9101DA12}" type="slidenum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28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>
              <a:solidFill>
                <a:srgbClr val="261748"/>
              </a:solidFill>
            </a:endParaRPr>
          </a:p>
        </p:txBody>
      </p:sp>
      <p:sp>
        <p:nvSpPr>
          <p:cNvPr id="1029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030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FFFFFF"/>
                </a:solidFill>
              </a:rPr>
              <a:t>PPR 2-2009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76200" y="6537325"/>
            <a:ext cx="800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WP-X, Speaker Name		 XFEL Project Progress Report (2-2009) – 1</a:t>
            </a:r>
            <a:r>
              <a:rPr lang="en-GB" sz="1000" baseline="30000" smtClean="0">
                <a:solidFill>
                  <a:srgbClr val="000000"/>
                </a:solidFill>
                <a:latin typeface="Helvetica" pitchFamily="34" charset="0"/>
              </a:rPr>
              <a:t>st </a:t>
            </a: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&amp; 2</a:t>
            </a:r>
            <a:r>
              <a:rPr lang="en-GB" sz="1000" baseline="30000" smtClean="0">
                <a:solidFill>
                  <a:srgbClr val="000000"/>
                </a:solidFill>
                <a:latin typeface="Helvetica" pitchFamily="34" charset="0"/>
              </a:rPr>
              <a:t>nd</a:t>
            </a: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 Dec.  2009</a:t>
            </a:r>
            <a:endParaRPr lang="en-GB" sz="1800" smtClean="0">
              <a:solidFill>
                <a:srgbClr val="00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0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838" r:id="rId7"/>
    <p:sldLayoutId id="2147483682" r:id="rId8"/>
    <p:sldLayoutId id="2147483839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423DB-5E09-40E4-86AD-B67E778E4E2A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7CA89-F01F-4526-BFA0-B72F0D62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5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67E1-9E87-4348-8915-E9711E2A065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90A2-084D-4775-9CD9-F17C699A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8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C2DF3-A6F6-4D83-9ED8-6AA8EE61B51D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5208D-4875-405B-892B-BF48D1AF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6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8E7F1-9C5E-4878-AA2D-F0C410E64C25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E10E7-AFFC-4353-BC69-3AE0CF4F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88C1B-9F49-49DD-BB8F-16C56692D8CC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EBFD7-5DED-4A1C-BC79-8D1136C0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0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D755672-0581-4539-B27F-ACEF9101DA12}" type="slidenum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28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2400">
              <a:solidFill>
                <a:srgbClr val="261748"/>
              </a:solidFill>
            </a:endParaRPr>
          </a:p>
        </p:txBody>
      </p:sp>
      <p:sp>
        <p:nvSpPr>
          <p:cNvPr id="1029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030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FFFFFF"/>
                </a:solidFill>
              </a:rPr>
              <a:t>PPR 2-2009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76200" y="6537325"/>
            <a:ext cx="800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WP-X, Speaker Name		 XFEL Project Progress Report (2-2009) – 1</a:t>
            </a:r>
            <a:r>
              <a:rPr lang="en-GB" sz="1000" baseline="30000" smtClean="0">
                <a:solidFill>
                  <a:srgbClr val="000000"/>
                </a:solidFill>
                <a:latin typeface="Helvetica" pitchFamily="34" charset="0"/>
              </a:rPr>
              <a:t>st </a:t>
            </a: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&amp; 2</a:t>
            </a:r>
            <a:r>
              <a:rPr lang="en-GB" sz="1000" baseline="30000" smtClean="0">
                <a:solidFill>
                  <a:srgbClr val="000000"/>
                </a:solidFill>
                <a:latin typeface="Helvetica" pitchFamily="34" charset="0"/>
              </a:rPr>
              <a:t>nd</a:t>
            </a: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 Dec.  2009</a:t>
            </a:r>
            <a:endParaRPr lang="en-GB" sz="1800" smtClean="0">
              <a:solidFill>
                <a:srgbClr val="00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6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jpeg"/><Relationship Id="rId5" Type="http://schemas.openxmlformats.org/officeDocument/2006/relationships/image" Target="../media/image55.e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57.png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11188" y="1789113"/>
            <a:ext cx="8262937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/>
              <a:t>1.3 GHz SC Cavities for the European XFEL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71713" y="3367088"/>
            <a:ext cx="46799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000"/>
              <a:t>Presented by 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800" b="1">
                <a:solidFill>
                  <a:schemeClr val="tx2"/>
                </a:solidFill>
              </a:rPr>
              <a:t>Waldemar Singer</a:t>
            </a:r>
            <a:r>
              <a:rPr lang="en-US" b="1"/>
              <a:t> 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000"/>
              <a:t>on behalf of the XFEL WP4 cavity team</a:t>
            </a:r>
          </a:p>
        </p:txBody>
      </p:sp>
    </p:spTree>
    <p:extLst>
      <p:ext uri="{BB962C8B-B14F-4D97-AF65-F5344CB8AC3E}">
        <p14:creationId xmlns:p14="http://schemas.microsoft.com/office/powerpoint/2010/main" val="52704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Serialteilstrukt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355725"/>
            <a:ext cx="3668713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287713" y="3171825"/>
            <a:ext cx="1962150" cy="1585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317875" y="3165475"/>
            <a:ext cx="2027238" cy="16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33" name="Picture 6" descr="Presen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2041525"/>
            <a:ext cx="2636838" cy="18383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7" descr="SerialisedAssembly2 Ko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235325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spcd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3770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dbat_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2924175"/>
            <a:ext cx="1736725" cy="12620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336550" y="1258888"/>
            <a:ext cx="185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/>
              <a:t>Fabrication</a:t>
            </a:r>
            <a:endParaRPr lang="en-GB"/>
          </a:p>
        </p:txBody>
      </p:sp>
      <p:sp>
        <p:nvSpPr>
          <p:cNvPr id="22538" name="Text Box 11"/>
          <p:cNvSpPr txBox="1">
            <a:spLocks noChangeArrowheads="1"/>
          </p:cNvSpPr>
          <p:nvPr/>
        </p:nvSpPr>
        <p:spPr bwMode="auto">
          <a:xfrm>
            <a:off x="4610100" y="1057275"/>
            <a:ext cx="140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/>
              <a:t>EDMS</a:t>
            </a:r>
            <a:endParaRPr lang="en-GB"/>
          </a:p>
        </p:txBody>
      </p:sp>
      <p:sp>
        <p:nvSpPr>
          <p:cNvPr id="22539" name="Text Box 12"/>
          <p:cNvSpPr txBox="1">
            <a:spLocks noChangeArrowheads="1"/>
          </p:cNvSpPr>
          <p:nvPr/>
        </p:nvSpPr>
        <p:spPr bwMode="auto">
          <a:xfrm>
            <a:off x="6727825" y="1258888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/>
              <a:t>Cavity-DB</a:t>
            </a:r>
            <a:endParaRPr lang="en-GB"/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273050" y="4852988"/>
            <a:ext cx="2493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600"/>
              <a:t>Inspection sheets for quality management</a:t>
            </a:r>
            <a:endParaRPr lang="en-GB" sz="1600"/>
          </a:p>
        </p:txBody>
      </p:sp>
      <p:sp>
        <p:nvSpPr>
          <p:cNvPr id="22541" name="Text Box 14"/>
          <p:cNvSpPr txBox="1">
            <a:spLocks noChangeArrowheads="1"/>
          </p:cNvSpPr>
          <p:nvPr/>
        </p:nvSpPr>
        <p:spPr bwMode="auto">
          <a:xfrm>
            <a:off x="2957649" y="4757738"/>
            <a:ext cx="3093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600" b="1" dirty="0"/>
              <a:t>Fabrication </a:t>
            </a:r>
            <a:r>
              <a:rPr lang="en-US" sz="1600" b="1" dirty="0" smtClean="0"/>
              <a:t>structure. Subassembly </a:t>
            </a:r>
            <a:r>
              <a:rPr lang="en-US" sz="1600" b="1" dirty="0"/>
              <a:t>parts </a:t>
            </a:r>
            <a:r>
              <a:rPr lang="en-US" sz="1600" b="1" dirty="0" smtClean="0"/>
              <a:t>related. Procedure </a:t>
            </a:r>
            <a:r>
              <a:rPr lang="en-US" sz="1600" b="1" dirty="0"/>
              <a:t>related</a:t>
            </a:r>
            <a:r>
              <a:rPr lang="de-DE" sz="1600" b="1" dirty="0"/>
              <a:t> </a:t>
            </a:r>
          </a:p>
        </p:txBody>
      </p:sp>
      <p:sp>
        <p:nvSpPr>
          <p:cNvPr id="22542" name="Text Box 15"/>
          <p:cNvSpPr txBox="1">
            <a:spLocks noChangeArrowheads="1"/>
          </p:cNvSpPr>
          <p:nvPr/>
        </p:nvSpPr>
        <p:spPr bwMode="auto">
          <a:xfrm>
            <a:off x="6332538" y="4962525"/>
            <a:ext cx="2589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600"/>
              <a:t>Statistical analysis</a:t>
            </a:r>
          </a:p>
        </p:txBody>
      </p:sp>
      <p:pic>
        <p:nvPicPr>
          <p:cNvPr id="22543" name="Picture 16" descr="excels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87775"/>
            <a:ext cx="26511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7" descr="Bild_TX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097338"/>
            <a:ext cx="25558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8" descr="pdffi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4411663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46" name="AutoShape 19"/>
          <p:cNvCxnSpPr>
            <a:cxnSpLocks noChangeShapeType="1"/>
            <a:stCxn id="22534" idx="2"/>
            <a:endCxn id="22535" idx="1"/>
          </p:cNvCxnSpPr>
          <p:nvPr/>
        </p:nvCxnSpPr>
        <p:spPr bwMode="auto">
          <a:xfrm rot="16200000" flipH="1">
            <a:off x="3610769" y="3594894"/>
            <a:ext cx="273050" cy="382588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7" name="AutoShape 20"/>
          <p:cNvCxnSpPr>
            <a:cxnSpLocks noChangeShapeType="1"/>
            <a:stCxn id="22535" idx="3"/>
            <a:endCxn id="22543" idx="1"/>
          </p:cNvCxnSpPr>
          <p:nvPr/>
        </p:nvCxnSpPr>
        <p:spPr bwMode="auto">
          <a:xfrm flipV="1">
            <a:off x="4243388" y="3921125"/>
            <a:ext cx="404812" cy="1588"/>
          </a:xfrm>
          <a:prstGeom prst="bentConnector3">
            <a:avLst>
              <a:gd name="adj1" fmla="val 49806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8" name="AutoShape 21"/>
          <p:cNvCxnSpPr>
            <a:cxnSpLocks noChangeShapeType="1"/>
            <a:stCxn id="22530" idx="2"/>
            <a:endCxn id="22544" idx="1"/>
          </p:cNvCxnSpPr>
          <p:nvPr/>
        </p:nvCxnSpPr>
        <p:spPr bwMode="auto">
          <a:xfrm rot="16200000" flipH="1">
            <a:off x="4322763" y="3868738"/>
            <a:ext cx="287337" cy="439737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9" name="AutoShape 22"/>
          <p:cNvCxnSpPr>
            <a:cxnSpLocks noChangeShapeType="1"/>
            <a:endCxn id="22545" idx="1"/>
          </p:cNvCxnSpPr>
          <p:nvPr/>
        </p:nvCxnSpPr>
        <p:spPr bwMode="auto">
          <a:xfrm>
            <a:off x="4411663" y="4227513"/>
            <a:ext cx="307975" cy="285750"/>
          </a:xfrm>
          <a:prstGeom prst="bentConnector3">
            <a:avLst>
              <a:gd name="adj1" fmla="val -206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91" name="Freeform 23"/>
          <p:cNvSpPr>
            <a:spLocks/>
          </p:cNvSpPr>
          <p:nvPr/>
        </p:nvSpPr>
        <p:spPr bwMode="auto">
          <a:xfrm>
            <a:off x="463550" y="3209925"/>
            <a:ext cx="4256088" cy="1236663"/>
          </a:xfrm>
          <a:custGeom>
            <a:avLst/>
            <a:gdLst>
              <a:gd name="T0" fmla="*/ 0 w 2681"/>
              <a:gd name="T1" fmla="*/ 0 h 779"/>
              <a:gd name="T2" fmla="*/ 2147483647 w 2681"/>
              <a:gd name="T3" fmla="*/ 2147483647 h 779"/>
              <a:gd name="T4" fmla="*/ 2147483647 w 2681"/>
              <a:gd name="T5" fmla="*/ 2147483647 h 779"/>
              <a:gd name="T6" fmla="*/ 2147483647 w 2681"/>
              <a:gd name="T7" fmla="*/ 2147483647 h 779"/>
              <a:gd name="T8" fmla="*/ 2147483647 w 2681"/>
              <a:gd name="T9" fmla="*/ 2147483647 h 7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81" h="779">
                <a:moveTo>
                  <a:pt x="0" y="0"/>
                </a:moveTo>
                <a:cubicBezTo>
                  <a:pt x="151" y="103"/>
                  <a:pt x="645" y="493"/>
                  <a:pt x="906" y="622"/>
                </a:cubicBezTo>
                <a:cubicBezTo>
                  <a:pt x="1167" y="751"/>
                  <a:pt x="1344" y="771"/>
                  <a:pt x="1566" y="775"/>
                </a:cubicBezTo>
                <a:cubicBezTo>
                  <a:pt x="1788" y="779"/>
                  <a:pt x="2053" y="701"/>
                  <a:pt x="2239" y="645"/>
                </a:cubicBezTo>
                <a:cubicBezTo>
                  <a:pt x="2425" y="589"/>
                  <a:pt x="2589" y="480"/>
                  <a:pt x="2681" y="436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3697288" y="3271838"/>
            <a:ext cx="1060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sz="1200"/>
              <a:t>Phys. Part</a:t>
            </a:r>
            <a:endParaRPr lang="en-GB" sz="1200"/>
          </a:p>
        </p:txBody>
      </p:sp>
      <p:sp>
        <p:nvSpPr>
          <p:cNvPr id="22552" name="Text Box 25"/>
          <p:cNvSpPr txBox="1">
            <a:spLocks noChangeArrowheads="1"/>
          </p:cNvSpPr>
          <p:nvPr/>
        </p:nvSpPr>
        <p:spPr bwMode="auto">
          <a:xfrm>
            <a:off x="4587875" y="3517900"/>
            <a:ext cx="72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sz="1200"/>
              <a:t>Files</a:t>
            </a:r>
            <a:endParaRPr lang="en-GB" sz="1200"/>
          </a:p>
        </p:txBody>
      </p:sp>
      <p:sp>
        <p:nvSpPr>
          <p:cNvPr id="83994" name="Freeform 26"/>
          <p:cNvSpPr>
            <a:spLocks/>
          </p:cNvSpPr>
          <p:nvPr/>
        </p:nvSpPr>
        <p:spPr bwMode="auto">
          <a:xfrm>
            <a:off x="4851400" y="3349625"/>
            <a:ext cx="3208338" cy="1238250"/>
          </a:xfrm>
          <a:custGeom>
            <a:avLst/>
            <a:gdLst>
              <a:gd name="T0" fmla="*/ 0 w 2021"/>
              <a:gd name="T1" fmla="*/ 2147483647 h 780"/>
              <a:gd name="T2" fmla="*/ 2147483647 w 2021"/>
              <a:gd name="T3" fmla="*/ 2147483647 h 780"/>
              <a:gd name="T4" fmla="*/ 2147483647 w 2021"/>
              <a:gd name="T5" fmla="*/ 0 h 7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1" h="780">
                <a:moveTo>
                  <a:pt x="0" y="581"/>
                </a:moveTo>
                <a:cubicBezTo>
                  <a:pt x="391" y="680"/>
                  <a:pt x="783" y="780"/>
                  <a:pt x="1120" y="683"/>
                </a:cubicBezTo>
                <a:cubicBezTo>
                  <a:pt x="1457" y="586"/>
                  <a:pt x="1874" y="113"/>
                  <a:pt x="2021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5" name="Freeform 27"/>
          <p:cNvSpPr>
            <a:spLocks/>
          </p:cNvSpPr>
          <p:nvPr/>
        </p:nvSpPr>
        <p:spPr bwMode="auto">
          <a:xfrm>
            <a:off x="4562475" y="3967163"/>
            <a:ext cx="171450" cy="222250"/>
          </a:xfrm>
          <a:custGeom>
            <a:avLst/>
            <a:gdLst>
              <a:gd name="T0" fmla="*/ 2147483647 w 117"/>
              <a:gd name="T1" fmla="*/ 0 h 144"/>
              <a:gd name="T2" fmla="*/ 2147483647 w 117"/>
              <a:gd name="T3" fmla="*/ 2147483647 h 144"/>
              <a:gd name="T4" fmla="*/ 2147483647 w 117"/>
              <a:gd name="T5" fmla="*/ 2147483647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7" h="144">
                <a:moveTo>
                  <a:pt x="117" y="0"/>
                </a:moveTo>
                <a:cubicBezTo>
                  <a:pt x="99" y="12"/>
                  <a:pt x="12" y="51"/>
                  <a:pt x="6" y="75"/>
                </a:cubicBezTo>
                <a:cubicBezTo>
                  <a:pt x="0" y="99"/>
                  <a:pt x="65" y="130"/>
                  <a:pt x="80" y="144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Text Box 28"/>
          <p:cNvSpPr txBox="1">
            <a:spLocks noChangeArrowheads="1"/>
          </p:cNvSpPr>
          <p:nvPr/>
        </p:nvSpPr>
        <p:spPr bwMode="auto">
          <a:xfrm>
            <a:off x="2373313" y="4075113"/>
            <a:ext cx="16271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sz="1200"/>
              <a:t>Inspection sheet</a:t>
            </a:r>
            <a:endParaRPr lang="en-GB" sz="1200"/>
          </a:p>
        </p:txBody>
      </p:sp>
      <p:pic>
        <p:nvPicPr>
          <p:cNvPr id="22556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912938"/>
            <a:ext cx="604838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2557" name="AutoShape 30"/>
          <p:cNvCxnSpPr>
            <a:cxnSpLocks noChangeShapeType="1"/>
            <a:stCxn id="22556" idx="2"/>
          </p:cNvCxnSpPr>
          <p:nvPr/>
        </p:nvCxnSpPr>
        <p:spPr bwMode="auto">
          <a:xfrm flipH="1">
            <a:off x="1131888" y="2543175"/>
            <a:ext cx="3175" cy="3651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99" name="Freeform 31"/>
          <p:cNvSpPr>
            <a:spLocks/>
          </p:cNvSpPr>
          <p:nvPr/>
        </p:nvSpPr>
        <p:spPr bwMode="auto">
          <a:xfrm>
            <a:off x="1400175" y="2295525"/>
            <a:ext cx="1947863" cy="950913"/>
          </a:xfrm>
          <a:custGeom>
            <a:avLst/>
            <a:gdLst>
              <a:gd name="T0" fmla="*/ 2147483647 w 1227"/>
              <a:gd name="T1" fmla="*/ 2147483647 h 599"/>
              <a:gd name="T2" fmla="*/ 2147483647 w 1227"/>
              <a:gd name="T3" fmla="*/ 2147483647 h 599"/>
              <a:gd name="T4" fmla="*/ 2147483647 w 1227"/>
              <a:gd name="T5" fmla="*/ 2147483647 h 599"/>
              <a:gd name="T6" fmla="*/ 2147483647 w 1227"/>
              <a:gd name="T7" fmla="*/ 2147483647 h 5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27" h="599">
                <a:moveTo>
                  <a:pt x="33" y="14"/>
                </a:moveTo>
                <a:cubicBezTo>
                  <a:pt x="16" y="7"/>
                  <a:pt x="0" y="0"/>
                  <a:pt x="102" y="18"/>
                </a:cubicBezTo>
                <a:cubicBezTo>
                  <a:pt x="204" y="36"/>
                  <a:pt x="459" y="23"/>
                  <a:pt x="646" y="120"/>
                </a:cubicBezTo>
                <a:cubicBezTo>
                  <a:pt x="833" y="217"/>
                  <a:pt x="1130" y="519"/>
                  <a:pt x="1227" y="599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0" name="Freeform 32"/>
          <p:cNvSpPr>
            <a:spLocks/>
          </p:cNvSpPr>
          <p:nvPr/>
        </p:nvSpPr>
        <p:spPr bwMode="auto">
          <a:xfrm>
            <a:off x="1985963" y="3349625"/>
            <a:ext cx="1878012" cy="530225"/>
          </a:xfrm>
          <a:custGeom>
            <a:avLst/>
            <a:gdLst>
              <a:gd name="T0" fmla="*/ 2147483647 w 1183"/>
              <a:gd name="T1" fmla="*/ 2147483647 h 334"/>
              <a:gd name="T2" fmla="*/ 2147483647 w 1183"/>
              <a:gd name="T3" fmla="*/ 2147483647 h 334"/>
              <a:gd name="T4" fmla="*/ 2147483647 w 1183"/>
              <a:gd name="T5" fmla="*/ 2147483647 h 334"/>
              <a:gd name="T6" fmla="*/ 2147483647 w 1183"/>
              <a:gd name="T7" fmla="*/ 2147483647 h 3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3" h="334">
                <a:moveTo>
                  <a:pt x="59" y="9"/>
                </a:moveTo>
                <a:cubicBezTo>
                  <a:pt x="61" y="9"/>
                  <a:pt x="0" y="0"/>
                  <a:pt x="68" y="9"/>
                </a:cubicBezTo>
                <a:cubicBezTo>
                  <a:pt x="136" y="18"/>
                  <a:pt x="281" y="11"/>
                  <a:pt x="467" y="65"/>
                </a:cubicBezTo>
                <a:cubicBezTo>
                  <a:pt x="653" y="119"/>
                  <a:pt x="918" y="226"/>
                  <a:pt x="1183" y="334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1" name="Rectangle 33"/>
          <p:cNvSpPr>
            <a:spLocks noChangeArrowheads="1"/>
          </p:cNvSpPr>
          <p:nvPr/>
        </p:nvSpPr>
        <p:spPr bwMode="auto">
          <a:xfrm>
            <a:off x="273050" y="2921000"/>
            <a:ext cx="1760538" cy="12906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61" name="Rectangle 2"/>
          <p:cNvSpPr>
            <a:spLocks noChangeArrowheads="1"/>
          </p:cNvSpPr>
          <p:nvPr/>
        </p:nvSpPr>
        <p:spPr bwMode="auto">
          <a:xfrm>
            <a:off x="1263650" y="188913"/>
            <a:ext cx="70675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Electronically Documentation in EDMS.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Data Bank for statistic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550" y="5683985"/>
            <a:ext cx="8483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All XFEL SC cavity documents (specifications, protocols, PED data etc.) recorded in EDMS. RI and E. Zanon have an access (to relevant data only)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71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/>
          <a:srcRect t="8350" b="4445"/>
          <a:stretch/>
        </p:blipFill>
        <p:spPr bwMode="auto">
          <a:xfrm>
            <a:off x="-1" y="1079500"/>
            <a:ext cx="10601499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187624" y="118982"/>
            <a:ext cx="70567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/>
            <a:r>
              <a:rPr lang="de-DE" dirty="0" smtClean="0">
                <a:solidFill>
                  <a:schemeClr val="bg1"/>
                </a:solidFill>
              </a:rPr>
              <a:t>MP </a:t>
            </a:r>
            <a:r>
              <a:rPr lang="de-DE" dirty="0">
                <a:solidFill>
                  <a:schemeClr val="bg1"/>
                </a:solidFill>
              </a:rPr>
              <a:t>Plan </a:t>
            </a:r>
            <a:r>
              <a:rPr lang="en-US" dirty="0" smtClean="0">
                <a:solidFill>
                  <a:schemeClr val="bg1"/>
                </a:solidFill>
              </a:rPr>
              <a:t>with incoming and outgoing milestones and tracking possibility (example, not actual)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115616" y="188913"/>
            <a:ext cx="71914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bg1"/>
                </a:solidFill>
              </a:rPr>
              <a:t>DESY support production with special </a:t>
            </a:r>
            <a:r>
              <a:rPr lang="en-US" sz="2000" b="1" dirty="0" smtClean="0">
                <a:solidFill>
                  <a:schemeClr val="bg1"/>
                </a:solidFill>
              </a:rPr>
              <a:t>equipment build at </a:t>
            </a:r>
            <a:r>
              <a:rPr lang="en-US" sz="2000" b="1" dirty="0">
                <a:solidFill>
                  <a:schemeClr val="bg1"/>
                </a:solidFill>
              </a:rPr>
              <a:t>DESY </a:t>
            </a:r>
            <a:r>
              <a:rPr lang="en-US" sz="2000" b="1" dirty="0" smtClean="0">
                <a:solidFill>
                  <a:schemeClr val="bg1"/>
                </a:solidFill>
              </a:rPr>
              <a:t>(W.-D. Moeller ) and </a:t>
            </a:r>
            <a:r>
              <a:rPr lang="en-US" sz="2000" b="1" dirty="0">
                <a:solidFill>
                  <a:schemeClr val="bg1"/>
                </a:solidFill>
              </a:rPr>
              <a:t>installed at RI and EZ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79512" y="4482017"/>
            <a:ext cx="38451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chemeClr val="bg1"/>
                </a:solidFill>
              </a:rPr>
              <a:t>     </a:t>
            </a:r>
            <a:r>
              <a:rPr lang="en-US" sz="1800" b="1" dirty="0" smtClean="0">
                <a:solidFill>
                  <a:schemeClr val="tx2"/>
                </a:solidFill>
              </a:rPr>
              <a:t>Machine </a:t>
            </a:r>
            <a:r>
              <a:rPr lang="en-US" sz="1800" b="1" dirty="0">
                <a:solidFill>
                  <a:schemeClr val="tx2"/>
                </a:solidFill>
              </a:rPr>
              <a:t>for warm cavity </a:t>
            </a:r>
            <a:r>
              <a:rPr lang="en-US" sz="1800" b="1" dirty="0" smtClean="0">
                <a:solidFill>
                  <a:schemeClr val="tx2"/>
                </a:solidFill>
              </a:rPr>
              <a:t>tuning </a:t>
            </a:r>
            <a:r>
              <a:rPr lang="en-US" b="1" dirty="0" smtClean="0">
                <a:solidFill>
                  <a:schemeClr val="tx2"/>
                </a:solidFill>
              </a:rPr>
              <a:t>TM </a:t>
            </a:r>
            <a:r>
              <a:rPr lang="en-US" sz="1800" b="1" dirty="0" smtClean="0">
                <a:solidFill>
                  <a:schemeClr val="tx2"/>
                </a:solidFill>
              </a:rPr>
              <a:t>(tuning machine)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139952" y="5149850"/>
            <a:ext cx="4770686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sz="1800" b="1" dirty="0" smtClean="0"/>
              <a:t>Equipment </a:t>
            </a:r>
            <a:r>
              <a:rPr lang="en-GB" sz="1800" b="1" dirty="0"/>
              <a:t>for RF measurement of half cells, dumb bells and end groups HAZEMEMA (Delivered to E. Zanon, will be delivered to RI in </a:t>
            </a:r>
            <a:r>
              <a:rPr lang="en-GB" sz="1800" b="1" dirty="0" smtClean="0"/>
              <a:t>2011)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95338"/>
            <a:ext cx="3628101" cy="4054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2" y="1074750"/>
            <a:ext cx="4759734" cy="340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552" y="5370522"/>
            <a:ext cx="3644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Provided with CE certification according EU regulations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8"/>
          <p:cNvSpPr>
            <a:spLocks noGrp="1"/>
          </p:cNvSpPr>
          <p:nvPr>
            <p:ph type="title" idx="4294967295"/>
          </p:nvPr>
        </p:nvSpPr>
        <p:spPr>
          <a:xfrm>
            <a:off x="1520825" y="663575"/>
            <a:ext cx="6453188" cy="188913"/>
          </a:xfrm>
        </p:spPr>
        <p:txBody>
          <a:bodyPr/>
          <a:lstStyle/>
          <a:p>
            <a:pPr algn="ctr"/>
            <a:r>
              <a:rPr lang="en-US" altLang="ja-JP" sz="2000" dirty="0" smtClean="0"/>
              <a:t>Performance statistic on prototype XFEL cavities.</a:t>
            </a:r>
            <a:br>
              <a:rPr lang="en-US" altLang="ja-JP" sz="2000" dirty="0" smtClean="0"/>
            </a:br>
            <a:r>
              <a:rPr lang="en-US" altLang="ja-JP" sz="2000" dirty="0" smtClean="0"/>
              <a:t>Ca. 50 prototype cavities produced</a:t>
            </a:r>
            <a:endParaRPr lang="ja-JP" altLang="en-US" sz="2000" dirty="0" smtClean="0"/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B052B1BE-EBFE-4E47-A99B-ED16334921D9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27652" name="Rectangle 8"/>
          <p:cNvSpPr>
            <a:spLocks noChangeArrowheads="1"/>
          </p:cNvSpPr>
          <p:nvPr/>
        </p:nvSpPr>
        <p:spPr bwMode="auto">
          <a:xfrm>
            <a:off x="1" y="4725988"/>
            <a:ext cx="45529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 b="1" dirty="0"/>
              <a:t>Performance statistic:</a:t>
            </a:r>
          </a:p>
          <a:p>
            <a:pPr lvl="1">
              <a:buFont typeface="Wingdings" pitchFamily="2" charset="2"/>
              <a:buNone/>
            </a:pPr>
            <a:r>
              <a:rPr lang="en-US" sz="1800" b="1" dirty="0"/>
              <a:t>- Difference between first and last test dominated by FE reduction</a:t>
            </a:r>
          </a:p>
          <a:p>
            <a:pPr lvl="1">
              <a:buFont typeface="Wingdings" pitchFamily="2" charset="2"/>
              <a:buNone/>
            </a:pPr>
            <a:r>
              <a:rPr lang="en-US" sz="1800" b="1" dirty="0"/>
              <a:t>- Final surface treatment </a:t>
            </a:r>
          </a:p>
          <a:p>
            <a:pPr lvl="1">
              <a:spcBef>
                <a:spcPct val="0"/>
              </a:spcBef>
              <a:buFont typeface="Wingdings" pitchFamily="2" charset="2"/>
              <a:buNone/>
            </a:pPr>
            <a:r>
              <a:rPr lang="en-US" sz="1800" b="1" dirty="0"/>
              <a:t>influences yield at higher gradients</a:t>
            </a:r>
            <a:endParaRPr lang="en-US" sz="1800" b="1" dirty="0">
              <a:solidFill>
                <a:srgbClr val="26004D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27657" name="Picture 11" descr="CIMG56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4816475"/>
            <a:ext cx="19653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6477000" y="4797425"/>
            <a:ext cx="26670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dirty="0" smtClean="0"/>
              <a:t>     </a:t>
            </a:r>
            <a:r>
              <a:rPr lang="en-US" sz="2000" b="1" dirty="0" smtClean="0">
                <a:solidFill>
                  <a:srgbClr val="FF0000"/>
                </a:solidFill>
              </a:rPr>
              <a:t>Decision: destroy few worst cavities and investigate the inside surface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-161006" y="3723720"/>
            <a:ext cx="385192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2000" b="1" dirty="0" smtClean="0"/>
              <a:t>     </a:t>
            </a:r>
            <a:r>
              <a:rPr lang="en-GB" sz="1800" b="1" dirty="0" smtClean="0"/>
              <a:t>Required for XFEL </a:t>
            </a:r>
            <a:r>
              <a:rPr lang="en-GB" sz="1800" b="1" dirty="0" err="1" smtClean="0"/>
              <a:t>Eacc</a:t>
            </a:r>
            <a:r>
              <a:rPr lang="en-GB" sz="1800" b="1" dirty="0" smtClean="0"/>
              <a:t>=24,3 MV/m. </a:t>
            </a:r>
            <a:r>
              <a:rPr lang="en-GB" sz="1800" b="1" dirty="0" err="1" smtClean="0"/>
              <a:t>Qo</a:t>
            </a:r>
            <a:r>
              <a:rPr lang="en-GB" sz="1800" b="1" dirty="0" smtClean="0"/>
              <a:t>=1E+10. </a:t>
            </a:r>
            <a:endParaRPr lang="en-US" sz="1800" dirty="0" smtClean="0"/>
          </a:p>
        </p:txBody>
      </p:sp>
      <p:graphicFrame>
        <p:nvGraphicFramePr>
          <p:cNvPr id="15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0191210"/>
              </p:ext>
            </p:extLst>
          </p:nvPr>
        </p:nvGraphicFramePr>
        <p:xfrm>
          <a:off x="4105623" y="1159326"/>
          <a:ext cx="5263454" cy="3241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10344" r="839" b="1529"/>
          <a:stretch>
            <a:fillRect/>
          </a:stretch>
        </p:blipFill>
        <p:spPr bwMode="auto">
          <a:xfrm>
            <a:off x="1" y="1046163"/>
            <a:ext cx="4006454" cy="274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1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3138488"/>
            <a:ext cx="4683125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3919538"/>
            <a:ext cx="6762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552950" y="5365750"/>
            <a:ext cx="2160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000" b="1"/>
              <a:t>SEM. Quench location</a:t>
            </a:r>
          </a:p>
        </p:txBody>
      </p:sp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918"/>
            <a:ext cx="395922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8" name="Object 6"/>
          <p:cNvGraphicFramePr>
            <a:graphicFrameLocks noChangeAspect="1"/>
          </p:cNvGraphicFramePr>
          <p:nvPr/>
        </p:nvGraphicFramePr>
        <p:xfrm>
          <a:off x="5219700" y="966788"/>
          <a:ext cx="374650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Photo Editor Photo" r:id="rId6" imgW="15190476" imgH="11361905" progId="MSPhotoEd.3">
                  <p:embed/>
                </p:oleObj>
              </mc:Choice>
              <mc:Fallback>
                <p:oleObj name="Photo Editor Photo" r:id="rId6" imgW="15190476" imgH="113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966788"/>
                        <a:ext cx="3746500" cy="280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1685925"/>
            <a:ext cx="2722563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4000" rIns="54000" bIns="18000" anchor="b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1" lang="en-US" altLang="ja-JP" sz="2000" b="1"/>
              <a:t>Quench at 16,2 MV/m on equator</a:t>
            </a:r>
            <a:r>
              <a:rPr kumimoji="1" lang="en-US" altLang="ja-JP" b="1"/>
              <a:t> </a:t>
            </a:r>
            <a:endParaRPr kumimoji="1" lang="en-GB" b="1"/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 flipV="1">
            <a:off x="1403648" y="2087562"/>
            <a:ext cx="5870277" cy="292561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 flipH="1">
            <a:off x="6464300" y="2087563"/>
            <a:ext cx="809625" cy="22796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-36512" y="5716588"/>
            <a:ext cx="399573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dirty="0" smtClean="0"/>
              <a:t>     </a:t>
            </a:r>
            <a:r>
              <a:rPr lang="en-US" sz="1800" b="1" dirty="0" smtClean="0"/>
              <a:t>Optical inspection by high resolution camera (S. Aderhold)</a:t>
            </a: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7583488" y="1114425"/>
            <a:ext cx="1362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dirty="0" smtClean="0"/>
              <a:t>     </a:t>
            </a:r>
            <a:r>
              <a:rPr lang="en-US" sz="2000" b="1" dirty="0" smtClean="0">
                <a:solidFill>
                  <a:schemeClr val="bg1"/>
                </a:solidFill>
              </a:rPr>
              <a:t>3D image</a:t>
            </a:r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995363" y="530225"/>
            <a:ext cx="7419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Type 1: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Topographical defects at the welding seam. </a:t>
            </a:r>
          </a:p>
        </p:txBody>
      </p:sp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22600" y="1036638"/>
            <a:ext cx="2233613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1361281" y="2232025"/>
            <a:ext cx="3142457" cy="27066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547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274763" y="334963"/>
            <a:ext cx="680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Type 2: Defects with foreign materials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30723" name="Picture 3" descr="0907A097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184775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0907A097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150938"/>
            <a:ext cx="23034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842963" y="5364163"/>
            <a:ext cx="20526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b="1" smtClean="0"/>
              <a:t>Iron particle found</a:t>
            </a:r>
          </a:p>
        </p:txBody>
      </p:sp>
      <p:pic>
        <p:nvPicPr>
          <p:cNvPr id="30726" name="Picture 6" descr="0907A097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2082800"/>
            <a:ext cx="42941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0907A097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543050"/>
            <a:ext cx="38909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418013" y="5435600"/>
            <a:ext cx="4457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en-US" sz="2000" b="1"/>
              <a:t>    Many spots are detected. EDX of the biggest spot: C and O found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3281363" y="1900238"/>
            <a:ext cx="7731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smtClean="0"/>
              <a:t>Fe</a:t>
            </a:r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H="1">
            <a:off x="3048000" y="2366963"/>
            <a:ext cx="415925" cy="7524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4572000" y="1179513"/>
            <a:ext cx="619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3200" b="1" smtClean="0"/>
              <a:t>C</a:t>
            </a:r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 flipH="1">
            <a:off x="4652963" y="1584325"/>
            <a:ext cx="376237" cy="7620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1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24B70-C050-453C-A5FB-9EFADD990B3E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140768" y="315929"/>
            <a:ext cx="7175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Type 3: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Etching pits. EBSD with strain maps </a:t>
            </a:r>
            <a:r>
              <a:rPr lang="en-US" sz="2000" dirty="0">
                <a:solidFill>
                  <a:schemeClr val="bg1"/>
                </a:solidFill>
              </a:rPr>
              <a:t>via </a:t>
            </a:r>
            <a:r>
              <a:rPr lang="en-US" sz="2000" dirty="0" smtClean="0">
                <a:solidFill>
                  <a:schemeClr val="bg1"/>
                </a:solidFill>
              </a:rPr>
              <a:t>grain reference </a:t>
            </a:r>
            <a:r>
              <a:rPr lang="en-US" sz="2000" dirty="0">
                <a:solidFill>
                  <a:schemeClr val="bg1"/>
                </a:solidFill>
              </a:rPr>
              <a:t>orientation deviation (GROD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10" descr="iq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140658"/>
            <a:ext cx="2267744" cy="191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78" y="3122240"/>
            <a:ext cx="2473242" cy="18549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2205252" cy="19442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520" y="277132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Cavity</a:t>
            </a:r>
            <a:r>
              <a:rPr lang="de-DE" dirty="0" smtClean="0"/>
              <a:t>  Z111: 3D Images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tching</a:t>
            </a:r>
            <a:r>
              <a:rPr lang="de-DE" dirty="0" smtClean="0"/>
              <a:t> </a:t>
            </a:r>
            <a:r>
              <a:rPr lang="de-DE" dirty="0" err="1" smtClean="0"/>
              <a:t>pits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76" y="5205374"/>
            <a:ext cx="4173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Z111: Pit  </a:t>
            </a:r>
            <a:r>
              <a:rPr lang="en-US" dirty="0"/>
              <a:t>in </a:t>
            </a:r>
            <a:r>
              <a:rPr lang="en-US" dirty="0" smtClean="0"/>
              <a:t>heat affected zone HAZ </a:t>
            </a:r>
            <a:r>
              <a:rPr lang="en-US" dirty="0"/>
              <a:t>of weld, enclosing region of strain, all within one </a:t>
            </a:r>
            <a:r>
              <a:rPr lang="en-US" dirty="0" smtClean="0"/>
              <a:t>grain (R. </a:t>
            </a:r>
            <a:r>
              <a:rPr lang="en-US" dirty="0" err="1" smtClean="0"/>
              <a:t>Croocs</a:t>
            </a:r>
            <a:r>
              <a:rPr lang="en-US" dirty="0" smtClean="0"/>
              <a:t>)</a:t>
            </a:r>
            <a:r>
              <a:rPr lang="en-US" dirty="0" smtClean="0">
                <a:solidFill>
                  <a:schemeClr val="bg1"/>
                </a:solidFill>
              </a:rPr>
              <a:t>()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4813" y="3820379"/>
            <a:ext cx="1224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GROD. </a:t>
            </a:r>
            <a:r>
              <a:rPr lang="en-US" sz="1600" dirty="0">
                <a:solidFill>
                  <a:schemeClr val="bg1"/>
                </a:solidFill>
              </a:rPr>
              <a:t>Max lattice</a:t>
            </a:r>
          </a:p>
          <a:p>
            <a:r>
              <a:rPr lang="en-US" sz="1600" dirty="0">
                <a:solidFill>
                  <a:schemeClr val="bg1"/>
                </a:solidFill>
              </a:rPr>
              <a:t>Curvature 2.5°/</a:t>
            </a:r>
            <a:r>
              <a:rPr lang="en-US" sz="1600" dirty="0">
                <a:solidFill>
                  <a:schemeClr val="bg1"/>
                </a:solidFill>
                <a:latin typeface="SymbolPS" pitchFamily="18" charset="2"/>
              </a:rPr>
              <a:t>m</a:t>
            </a:r>
            <a:r>
              <a:rPr lang="en-US" sz="1600" dirty="0">
                <a:solidFill>
                  <a:schemeClr val="bg1"/>
                </a:solidFill>
              </a:rPr>
              <a:t>m</a:t>
            </a:r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64893" y="4257023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C00000"/>
                </a:solidFill>
              </a:rPr>
              <a:t>-</a:t>
            </a:r>
            <a:r>
              <a:rPr lang="en-US" dirty="0" smtClean="0"/>
              <a:t>   </a:t>
            </a:r>
            <a:r>
              <a:rPr lang="en-US" b="1" dirty="0">
                <a:solidFill>
                  <a:srgbClr val="C00000"/>
                </a:solidFill>
              </a:rPr>
              <a:t>Pits don’t seem to be related to grain </a:t>
            </a:r>
            <a:r>
              <a:rPr lang="en-US" b="1" dirty="0" smtClean="0">
                <a:solidFill>
                  <a:srgbClr val="C00000"/>
                </a:solidFill>
              </a:rPr>
              <a:t>orientation</a:t>
            </a:r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b="1" dirty="0" smtClean="0">
                <a:solidFill>
                  <a:srgbClr val="C00000"/>
                </a:solidFill>
              </a:rPr>
              <a:t>Pits </a:t>
            </a:r>
            <a:r>
              <a:rPr lang="en-US" b="1" dirty="0">
                <a:solidFill>
                  <a:srgbClr val="C00000"/>
                </a:solidFill>
              </a:rPr>
              <a:t>in weld HAZ are near areas of </a:t>
            </a:r>
            <a:r>
              <a:rPr lang="en-US" b="1" dirty="0" smtClean="0">
                <a:solidFill>
                  <a:srgbClr val="C00000"/>
                </a:solidFill>
              </a:rPr>
              <a:t>remaining </a:t>
            </a:r>
            <a:r>
              <a:rPr lang="en-US" b="1" dirty="0">
                <a:solidFill>
                  <a:srgbClr val="C00000"/>
                </a:solidFill>
              </a:rPr>
              <a:t>cold work (high dislocation </a:t>
            </a:r>
            <a:r>
              <a:rPr lang="en-US" b="1" dirty="0" smtClean="0">
                <a:solidFill>
                  <a:srgbClr val="C00000"/>
                </a:solidFill>
              </a:rPr>
              <a:t>density)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b="1" dirty="0" smtClean="0">
                <a:solidFill>
                  <a:srgbClr val="C00000"/>
                </a:solidFill>
              </a:rPr>
              <a:t>Pits </a:t>
            </a:r>
            <a:r>
              <a:rPr lang="en-US" b="1" dirty="0">
                <a:solidFill>
                  <a:srgbClr val="C00000"/>
                </a:solidFill>
              </a:rPr>
              <a:t>away from the weld, in fine grain </a:t>
            </a:r>
            <a:r>
              <a:rPr lang="en-US" b="1" dirty="0" smtClean="0">
                <a:solidFill>
                  <a:srgbClr val="C00000"/>
                </a:solidFill>
              </a:rPr>
              <a:t>area tend </a:t>
            </a:r>
            <a:r>
              <a:rPr lang="en-US" b="1" dirty="0">
                <a:solidFill>
                  <a:srgbClr val="C00000"/>
                </a:solidFill>
              </a:rPr>
              <a:t>to be centered on grain boundary triple </a:t>
            </a:r>
            <a:r>
              <a:rPr lang="en-US" b="1" dirty="0" smtClean="0">
                <a:solidFill>
                  <a:srgbClr val="C00000"/>
                </a:solidFill>
              </a:rPr>
              <a:t>junctions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80" y="2385386"/>
            <a:ext cx="2016224" cy="181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882680" y="1169499"/>
            <a:ext cx="21415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Pits away from the weld, </a:t>
            </a:r>
            <a:r>
              <a:rPr lang="en-US" dirty="0" smtClean="0"/>
              <a:t>with </a:t>
            </a:r>
            <a:r>
              <a:rPr lang="en-US" dirty="0"/>
              <a:t>grain boundary triple junctions</a:t>
            </a:r>
          </a:p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" y="1157906"/>
            <a:ext cx="2121048" cy="15907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04" y="1127277"/>
            <a:ext cx="2234762" cy="16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012825"/>
            <a:ext cx="4129088" cy="3683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C00000"/>
                </a:solidFill>
              </a:rPr>
              <a:t>Auger </a:t>
            </a:r>
            <a:r>
              <a:rPr lang="en-US" sz="1800" b="1" dirty="0" smtClean="0">
                <a:solidFill>
                  <a:srgbClr val="C00000"/>
                </a:solidFill>
              </a:rPr>
              <a:t>spectrums indicates  </a:t>
            </a:r>
            <a:r>
              <a:rPr lang="en-US" sz="1800" b="1" dirty="0">
                <a:solidFill>
                  <a:srgbClr val="C00000"/>
                </a:solidFill>
              </a:rPr>
              <a:t>very high presence </a:t>
            </a:r>
            <a:r>
              <a:rPr lang="en-US" sz="1800" b="1" dirty="0" smtClean="0">
                <a:solidFill>
                  <a:srgbClr val="C00000"/>
                </a:solidFill>
              </a:rPr>
              <a:t>of oxygen</a:t>
            </a:r>
            <a:r>
              <a:rPr lang="en-US" sz="1800" dirty="0" smtClean="0">
                <a:solidFill>
                  <a:srgbClr val="C00000"/>
                </a:solidFill>
              </a:rPr>
              <a:t>. </a:t>
            </a:r>
            <a:endParaRPr lang="de-DE" sz="1800" dirty="0">
              <a:solidFill>
                <a:srgbClr val="C0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de-DE" sz="1990" dirty="0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F31FAA7-7B11-48BE-8017-95D208AE478C}" type="slidenum">
              <a:rPr lang="en-GB" sz="1000" smtClean="0">
                <a:solidFill>
                  <a:schemeClr val="bg1"/>
                </a:solidFill>
              </a:rPr>
              <a:pPr/>
              <a:t>17</a:t>
            </a:fld>
            <a:endParaRPr lang="en-GB" sz="1000" smtClean="0">
              <a:solidFill>
                <a:schemeClr val="bg1"/>
              </a:solidFill>
            </a:endParaRPr>
          </a:p>
        </p:txBody>
      </p:sp>
      <p:pic>
        <p:nvPicPr>
          <p:cNvPr id="30725" name="Picture 4" descr="N:\intern\Xenia2\AC126\Pr F\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40" y="1074738"/>
            <a:ext cx="512559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7" name="Gerade Verbindung mit Pfeil 7"/>
          <p:cNvCxnSpPr>
            <a:cxnSpLocks noChangeShapeType="1"/>
          </p:cNvCxnSpPr>
          <p:nvPr/>
        </p:nvCxnSpPr>
        <p:spPr bwMode="auto">
          <a:xfrm flipV="1">
            <a:off x="3779912" y="2928938"/>
            <a:ext cx="1589013" cy="190588"/>
          </a:xfrm>
          <a:prstGeom prst="straightConnector1">
            <a:avLst/>
          </a:prstGeom>
          <a:noFill/>
          <a:ln w="28575" algn="ctr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8" name="Gerade Verbindung mit Pfeil 13"/>
          <p:cNvCxnSpPr>
            <a:cxnSpLocks noChangeShapeType="1"/>
          </p:cNvCxnSpPr>
          <p:nvPr/>
        </p:nvCxnSpPr>
        <p:spPr bwMode="auto">
          <a:xfrm>
            <a:off x="4058444" y="3645024"/>
            <a:ext cx="1881708" cy="14287"/>
          </a:xfrm>
          <a:prstGeom prst="straightConnector1">
            <a:avLst/>
          </a:prstGeom>
          <a:noFill/>
          <a:ln w="28575" algn="ctr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9" name="Gerade Verbindung mit Pfeil 24"/>
          <p:cNvCxnSpPr>
            <a:cxnSpLocks noChangeShapeType="1"/>
          </p:cNvCxnSpPr>
          <p:nvPr/>
        </p:nvCxnSpPr>
        <p:spPr bwMode="auto">
          <a:xfrm flipV="1">
            <a:off x="3976689" y="2106613"/>
            <a:ext cx="1603423" cy="458292"/>
          </a:xfrm>
          <a:prstGeom prst="straightConnector1">
            <a:avLst/>
          </a:prstGeom>
          <a:noFill/>
          <a:ln w="28575" algn="ctr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30" name="Picture 5" descr="N:\intern\Xenia2\AC126\2011020284\1102A05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013"/>
            <a:ext cx="238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6" descr="N:\intern\Xenia2\AC126\2011020284\1102A05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248025"/>
            <a:ext cx="234156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" descr="N:\intern\Xenia2\AC126\2011020284\1102A053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4783138"/>
            <a:ext cx="2247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7" descr="N:\intern\Xenia2\AC126\2011020284\1102A054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4765675"/>
            <a:ext cx="2287588" cy="1716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5" descr="N:\intern\Xenia2\AC126\2011020284\1102A053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765675"/>
            <a:ext cx="227012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feld 18"/>
          <p:cNvSpPr txBox="1">
            <a:spLocks noChangeArrowheads="1"/>
          </p:cNvSpPr>
          <p:nvPr/>
        </p:nvSpPr>
        <p:spPr bwMode="auto">
          <a:xfrm>
            <a:off x="2740507" y="4125912"/>
            <a:ext cx="1471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1600" dirty="0" smtClean="0"/>
              <a:t>13 </a:t>
            </a:r>
            <a:r>
              <a:rPr lang="de-DE" sz="1600" dirty="0" err="1" smtClean="0"/>
              <a:t>nm</a:t>
            </a:r>
            <a:r>
              <a:rPr lang="de-DE" sz="1600" dirty="0" smtClean="0"/>
              <a:t> (outside rings)</a:t>
            </a:r>
            <a:endParaRPr lang="de-DE" sz="1600" dirty="0"/>
          </a:p>
        </p:txBody>
      </p:sp>
      <p:sp>
        <p:nvSpPr>
          <p:cNvPr id="30738" name="Textfeld 20"/>
          <p:cNvSpPr txBox="1">
            <a:spLocks noChangeArrowheads="1"/>
          </p:cNvSpPr>
          <p:nvPr/>
        </p:nvSpPr>
        <p:spPr bwMode="auto">
          <a:xfrm>
            <a:off x="2398664" y="2488585"/>
            <a:ext cx="1725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1600" dirty="0" smtClean="0"/>
              <a:t>&gt;114 </a:t>
            </a:r>
            <a:r>
              <a:rPr lang="de-DE" sz="1600" dirty="0" err="1" smtClean="0"/>
              <a:t>nm</a:t>
            </a:r>
            <a:r>
              <a:rPr lang="de-DE" sz="1600" dirty="0" smtClean="0"/>
              <a:t> (</a:t>
            </a:r>
            <a:r>
              <a:rPr lang="de-DE" sz="1600" dirty="0" err="1" smtClean="0"/>
              <a:t>spot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30739" name="Textfeld 21"/>
          <p:cNvSpPr txBox="1">
            <a:spLocks noChangeArrowheads="1"/>
          </p:cNvSpPr>
          <p:nvPr/>
        </p:nvSpPr>
        <p:spPr bwMode="auto">
          <a:xfrm>
            <a:off x="2699792" y="2827139"/>
            <a:ext cx="12768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1600" dirty="0" smtClean="0"/>
              <a:t>32.5 </a:t>
            </a:r>
            <a:r>
              <a:rPr lang="de-DE" sz="1600" dirty="0" err="1" smtClean="0"/>
              <a:t>nm</a:t>
            </a:r>
            <a:r>
              <a:rPr lang="de-DE" sz="1600" dirty="0" smtClean="0"/>
              <a:t> (</a:t>
            </a:r>
            <a:r>
              <a:rPr lang="de-DE" sz="1600" dirty="0" err="1" smtClean="0"/>
              <a:t>blue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30740" name="Textfeld 22"/>
          <p:cNvSpPr txBox="1">
            <a:spLocks noChangeArrowheads="1"/>
          </p:cNvSpPr>
          <p:nvPr/>
        </p:nvSpPr>
        <p:spPr bwMode="auto">
          <a:xfrm>
            <a:off x="2855914" y="3535099"/>
            <a:ext cx="1257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1600" dirty="0"/>
              <a:t>195 </a:t>
            </a:r>
            <a:r>
              <a:rPr lang="de-DE" sz="1600" dirty="0" err="1" smtClean="0"/>
              <a:t>nm</a:t>
            </a:r>
            <a:r>
              <a:rPr lang="de-DE" sz="1600" dirty="0" smtClean="0"/>
              <a:t> (</a:t>
            </a:r>
            <a:r>
              <a:rPr lang="de-DE" sz="1600" dirty="0" err="1" smtClean="0"/>
              <a:t>red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30741" name="Textfeld 23"/>
          <p:cNvSpPr txBox="1">
            <a:spLocks noChangeArrowheads="1"/>
          </p:cNvSpPr>
          <p:nvPr/>
        </p:nvSpPr>
        <p:spPr bwMode="auto">
          <a:xfrm>
            <a:off x="5368925" y="4803775"/>
            <a:ext cx="14573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sz="1800" dirty="0"/>
              <a:t>SEM image of the black </a:t>
            </a:r>
            <a:r>
              <a:rPr lang="en-US" sz="1800" dirty="0" smtClean="0"/>
              <a:t>spots </a:t>
            </a:r>
            <a:endParaRPr lang="de-DE" sz="1800" dirty="0"/>
          </a:p>
        </p:txBody>
      </p:sp>
      <p:sp>
        <p:nvSpPr>
          <p:cNvPr id="30742" name="Textfeld 24"/>
          <p:cNvSpPr txBox="1">
            <a:spLocks noChangeArrowheads="1"/>
          </p:cNvSpPr>
          <p:nvPr/>
        </p:nvSpPr>
        <p:spPr bwMode="auto">
          <a:xfrm>
            <a:off x="5388868" y="5623719"/>
            <a:ext cx="1530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sz="1800" dirty="0"/>
              <a:t>EDAX </a:t>
            </a:r>
            <a:r>
              <a:rPr lang="en-US" sz="1800" dirty="0" smtClean="0"/>
              <a:t>indicates </a:t>
            </a:r>
            <a:r>
              <a:rPr lang="en-GB" sz="1800" dirty="0" smtClean="0"/>
              <a:t>carbon</a:t>
            </a:r>
            <a:r>
              <a:rPr lang="en-US" sz="1800" dirty="0" smtClean="0"/>
              <a:t> </a:t>
            </a:r>
            <a:endParaRPr lang="de-DE" sz="18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043608" y="6309320"/>
            <a:ext cx="1955180" cy="15974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080170" y="307364"/>
            <a:ext cx="739167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Type 4</a:t>
            </a:r>
            <a:r>
              <a:rPr lang="en-US" sz="2400" dirty="0">
                <a:solidFill>
                  <a:schemeClr val="bg1"/>
                </a:solidFill>
              </a:rPr>
              <a:t>: Damaged </a:t>
            </a:r>
            <a:r>
              <a:rPr lang="en-US" sz="2400" dirty="0" smtClean="0">
                <a:solidFill>
                  <a:schemeClr val="bg1"/>
                </a:solidFill>
              </a:rPr>
              <a:t>surface; </a:t>
            </a:r>
            <a:r>
              <a:rPr lang="en-US" sz="2400" dirty="0">
                <a:solidFill>
                  <a:schemeClr val="bg1"/>
                </a:solidFill>
              </a:rPr>
              <a:t>evidently </a:t>
            </a:r>
            <a:r>
              <a:rPr lang="en-US" sz="2400" dirty="0" smtClean="0">
                <a:solidFill>
                  <a:schemeClr val="bg1"/>
                </a:solidFill>
              </a:rPr>
              <a:t>by high pressure water rinsing, can cause quench (AC126)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31" name="Gerade Verbindung mit Pfeil 5"/>
          <p:cNvCxnSpPr>
            <a:cxnSpLocks noChangeShapeType="1"/>
          </p:cNvCxnSpPr>
          <p:nvPr/>
        </p:nvCxnSpPr>
        <p:spPr bwMode="auto">
          <a:xfrm flipV="1">
            <a:off x="3820537" y="4382171"/>
            <a:ext cx="607479" cy="328516"/>
          </a:xfrm>
          <a:prstGeom prst="straightConnector1">
            <a:avLst/>
          </a:prstGeom>
          <a:noFill/>
          <a:ln w="28575" algn="ctr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Gerade Verbindung mit Pfeil 5"/>
          <p:cNvCxnSpPr>
            <a:cxnSpLocks noChangeShapeType="1"/>
          </p:cNvCxnSpPr>
          <p:nvPr/>
        </p:nvCxnSpPr>
        <p:spPr bwMode="auto">
          <a:xfrm>
            <a:off x="854869" y="2350087"/>
            <a:ext cx="548779" cy="1477399"/>
          </a:xfrm>
          <a:prstGeom prst="straightConnector1">
            <a:avLst/>
          </a:prstGeom>
          <a:noFill/>
          <a:ln w="28575" algn="ctr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Gerade Verbindung mit Pfeil 5"/>
          <p:cNvCxnSpPr>
            <a:cxnSpLocks noChangeShapeType="1"/>
          </p:cNvCxnSpPr>
          <p:nvPr/>
        </p:nvCxnSpPr>
        <p:spPr bwMode="auto">
          <a:xfrm>
            <a:off x="1685131" y="4265100"/>
            <a:ext cx="548779" cy="1477399"/>
          </a:xfrm>
          <a:prstGeom prst="straightConnector1">
            <a:avLst/>
          </a:prstGeom>
          <a:noFill/>
          <a:ln w="28575" algn="ctr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6481" y="3421187"/>
            <a:ext cx="4068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SEM</a:t>
            </a:r>
          </a:p>
          <a:p>
            <a:r>
              <a:rPr lang="de-DE" sz="2000" dirty="0" smtClean="0"/>
              <a:t> Images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635896" y="6309320"/>
            <a:ext cx="1733029" cy="15974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399090" y="6322020"/>
            <a:ext cx="1733029" cy="15974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4328" y="1074738"/>
            <a:ext cx="1589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Light </a:t>
            </a:r>
            <a:r>
              <a:rPr lang="de-DE" b="1" dirty="0" err="1" smtClean="0">
                <a:solidFill>
                  <a:schemeClr val="bg1"/>
                </a:solidFill>
              </a:rPr>
              <a:t>microscope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image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48141" y="1565255"/>
            <a:ext cx="1420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Oxide </a:t>
            </a:r>
            <a:r>
              <a:rPr lang="de-DE" b="1" dirty="0" err="1" smtClean="0"/>
              <a:t>layer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thickness</a:t>
            </a:r>
            <a:r>
              <a:rPr lang="de-DE" b="1" dirty="0" smtClean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08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13E72FA3-F703-4E74-8323-F9ACDD279654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82675" y="122238"/>
            <a:ext cx="7366000" cy="804862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Triggered activities of Zanon and INFN/DESY  </a:t>
            </a:r>
            <a:br>
              <a:rPr lang="en-US" dirty="0" smtClean="0"/>
            </a:br>
            <a:r>
              <a:rPr lang="en-US" dirty="0" smtClean="0"/>
              <a:t>towards improvement of XFEL cavity production</a:t>
            </a:r>
            <a:endParaRPr lang="en-GB" dirty="0" smtClean="0"/>
          </a:p>
        </p:txBody>
      </p:sp>
      <p:sp>
        <p:nvSpPr>
          <p:cNvPr id="31748" name="Rectangle 20"/>
          <p:cNvSpPr>
            <a:spLocks noChangeAspect="1" noChangeArrowheads="1"/>
          </p:cNvSpPr>
          <p:nvPr/>
        </p:nvSpPr>
        <p:spPr bwMode="auto">
          <a:xfrm>
            <a:off x="-180528" y="1103313"/>
            <a:ext cx="5179244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defTabSz="593725"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en-US" sz="2000" dirty="0">
                <a:solidFill>
                  <a:schemeClr val="tx2"/>
                </a:solidFill>
              </a:rPr>
              <a:t>Review &amp; optimization of the cavity </a:t>
            </a:r>
            <a:r>
              <a:rPr lang="en-US" sz="2000" dirty="0" smtClean="0">
                <a:solidFill>
                  <a:schemeClr val="tx2"/>
                </a:solidFill>
              </a:rPr>
              <a:t>mechanical fabrication cycle at </a:t>
            </a:r>
            <a:r>
              <a:rPr lang="en-US" sz="2000" dirty="0" err="1" smtClean="0">
                <a:solidFill>
                  <a:schemeClr val="tx2"/>
                </a:solidFill>
              </a:rPr>
              <a:t>E.Zanon</a:t>
            </a:r>
            <a:r>
              <a:rPr lang="en-US" sz="2000" dirty="0" smtClean="0">
                <a:solidFill>
                  <a:schemeClr val="tx2"/>
                </a:solidFill>
              </a:rPr>
              <a:t>:</a:t>
            </a:r>
          </a:p>
          <a:p>
            <a:pPr defTabSz="593725">
              <a:buClr>
                <a:schemeClr val="accent2"/>
              </a:buClr>
              <a:buSzPct val="90000"/>
              <a:buFont typeface="Wingdings" pitchFamily="2" charset="2"/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527050" lvl="1" indent="-227013" defTabSz="593725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new joint geometry </a:t>
            </a:r>
            <a:r>
              <a:rPr lang="en-US" sz="2000" dirty="0" smtClean="0">
                <a:solidFill>
                  <a:schemeClr val="tx2"/>
                </a:solidFill>
              </a:rPr>
              <a:t>for EBW optimized </a:t>
            </a:r>
            <a:r>
              <a:rPr lang="en-US" sz="2000" dirty="0">
                <a:solidFill>
                  <a:schemeClr val="tx2"/>
                </a:solidFill>
              </a:rPr>
              <a:t>with several tests on single cell and 9-cell cavities</a:t>
            </a:r>
          </a:p>
          <a:p>
            <a:pPr marL="527050" lvl="1" indent="-227013" defTabSz="593725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tools for the production successfully tested: new </a:t>
            </a:r>
            <a:r>
              <a:rPr lang="en-US" sz="2000" dirty="0" smtClean="0">
                <a:solidFill>
                  <a:schemeClr val="tx2"/>
                </a:solidFill>
              </a:rPr>
              <a:t>tool </a:t>
            </a:r>
            <a:r>
              <a:rPr lang="en-US" sz="2000" dirty="0">
                <a:solidFill>
                  <a:schemeClr val="tx2"/>
                </a:solidFill>
              </a:rPr>
              <a:t>for DB cutting, tool for EG cutting, tool for coupling of cavity components</a:t>
            </a:r>
          </a:p>
          <a:p>
            <a:pPr marL="527050" lvl="1" indent="-227013" defTabSz="593725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</a:rPr>
              <a:t>Three </a:t>
            </a:r>
            <a:r>
              <a:rPr lang="en-US" sz="2000" dirty="0">
                <a:solidFill>
                  <a:schemeClr val="tx2"/>
                </a:solidFill>
              </a:rPr>
              <a:t>CVs produced. The up to now tested cavity achieved &gt; 25 MV/m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100 </a:t>
            </a:r>
            <a:r>
              <a:rPr lang="en-US" sz="2000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chemeClr val="tx2"/>
                </a:solidFill>
              </a:rPr>
              <a:t>m BCP and 800 </a:t>
            </a:r>
            <a:r>
              <a:rPr lang="en-US" sz="2000" dirty="0">
                <a:solidFill>
                  <a:schemeClr val="tx2"/>
                </a:solidFill>
                <a:sym typeface="Symbol" pitchFamily="18" charset="2"/>
              </a:rPr>
              <a:t></a:t>
            </a:r>
            <a:r>
              <a:rPr lang="en-US" sz="2000" dirty="0">
                <a:solidFill>
                  <a:schemeClr val="tx2"/>
                </a:solidFill>
              </a:rPr>
              <a:t>C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(w/o EP and  w/o 120 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</a:t>
            </a:r>
            <a:r>
              <a:rPr lang="en-US" sz="2000" dirty="0">
                <a:solidFill>
                  <a:srgbClr val="FF0000"/>
                </a:solidFill>
              </a:rPr>
              <a:t>C). </a:t>
            </a:r>
            <a:r>
              <a:rPr lang="en-US" sz="2000" dirty="0">
                <a:solidFill>
                  <a:schemeClr val="tx2"/>
                </a:solidFill>
              </a:rPr>
              <a:t>All three CVs  EP treated </a:t>
            </a:r>
            <a:r>
              <a:rPr lang="en-US" sz="2000" dirty="0" smtClean="0">
                <a:solidFill>
                  <a:schemeClr val="tx2"/>
                </a:solidFill>
              </a:rPr>
              <a:t>and in preparation for RF test at DESY</a:t>
            </a:r>
            <a:endParaRPr lang="en-US" sz="2000" dirty="0">
              <a:solidFill>
                <a:schemeClr val="tx2"/>
              </a:solidFill>
            </a:endParaRPr>
          </a:p>
        </p:txBody>
      </p:sp>
      <p:graphicFrame>
        <p:nvGraphicFramePr>
          <p:cNvPr id="317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078018"/>
              </p:ext>
            </p:extLst>
          </p:nvPr>
        </p:nvGraphicFramePr>
        <p:xfrm>
          <a:off x="5055750" y="3284984"/>
          <a:ext cx="3674706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Acrobat Document" r:id="rId4" imgW="8019965" imgH="5667248" progId="AcroExch.Document.7">
                  <p:embed/>
                </p:oleObj>
              </mc:Choice>
              <mc:Fallback>
                <p:oleObj name="Acrobat Document" r:id="rId4" imgW="8019965" imgH="56672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5750" y="3284984"/>
                        <a:ext cx="3674706" cy="2592288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1" name="Picture 7" descr="IMG_01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52" y="1103313"/>
            <a:ext cx="2130470" cy="17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4013" y="282604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E. Zanon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17989" y="59492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Q(</a:t>
            </a:r>
            <a:r>
              <a:rPr lang="en-US" dirty="0" err="1" smtClean="0"/>
              <a:t>Eacc</a:t>
            </a:r>
            <a:r>
              <a:rPr lang="en-US" dirty="0" smtClean="0"/>
              <a:t>) of cavity Z160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0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07504" y="1052736"/>
            <a:ext cx="8928992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CC3300"/>
                </a:solidFill>
              </a:rPr>
              <a:t>Research Instruments (RI) and E. Zanon (EZ) were contracted beginning of September 2010 to produce each </a:t>
            </a:r>
          </a:p>
          <a:p>
            <a:pPr eaLnBrk="1" hangingPunct="1">
              <a:defRPr/>
            </a:pPr>
            <a:endParaRPr lang="en-US" sz="2400" b="1" dirty="0" smtClean="0">
              <a:solidFill>
                <a:srgbClr val="261748"/>
              </a:solidFill>
            </a:endParaRPr>
          </a:p>
          <a:p>
            <a:pPr eaLnBrk="1" hangingPunct="1">
              <a:defRPr/>
            </a:pPr>
            <a:r>
              <a:rPr lang="en-US" sz="2400" b="1" dirty="0">
                <a:solidFill>
                  <a:srgbClr val="261748"/>
                </a:solidFill>
              </a:rPr>
              <a:t>C</a:t>
            </a:r>
            <a:r>
              <a:rPr lang="en-US" sz="2400" b="1" dirty="0" smtClean="0">
                <a:solidFill>
                  <a:srgbClr val="261748"/>
                </a:solidFill>
              </a:rPr>
              <a:t>avities</a:t>
            </a:r>
            <a:r>
              <a:rPr lang="en-US" sz="2400" dirty="0" smtClean="0">
                <a:solidFill>
                  <a:srgbClr val="261748"/>
                </a:solidFill>
              </a:rPr>
              <a:t> for qualification of the infrastructure </a:t>
            </a:r>
            <a:r>
              <a:rPr lang="en-US" sz="2400" b="1" dirty="0" smtClean="0">
                <a:solidFill>
                  <a:srgbClr val="261748"/>
                </a:solidFill>
              </a:rPr>
              <a:t>(4 DCVs, 4 RCVs)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261748"/>
                </a:solidFill>
              </a:rPr>
              <a:t>280 XFEL type series cavities</a:t>
            </a:r>
            <a:endParaRPr lang="en-US" sz="2400" dirty="0" smtClean="0">
              <a:solidFill>
                <a:srgbClr val="261748"/>
              </a:solidFill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261748"/>
                </a:solidFill>
              </a:rPr>
              <a:t>12 ILC </a:t>
            </a:r>
            <a:r>
              <a:rPr lang="en-US" sz="2400" b="1" dirty="0" err="1" smtClean="0">
                <a:solidFill>
                  <a:srgbClr val="261748"/>
                </a:solidFill>
              </a:rPr>
              <a:t>HiGrade</a:t>
            </a:r>
            <a:r>
              <a:rPr lang="en-US" sz="2400" b="1" dirty="0" smtClean="0">
                <a:solidFill>
                  <a:srgbClr val="261748"/>
                </a:solidFill>
              </a:rPr>
              <a:t> cavities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261748"/>
                </a:solidFill>
              </a:rPr>
              <a:t>- Material for cavities </a:t>
            </a:r>
            <a:r>
              <a:rPr lang="en-US" sz="2400" b="1" dirty="0" err="1" smtClean="0">
                <a:solidFill>
                  <a:srgbClr val="261748"/>
                </a:solidFill>
              </a:rPr>
              <a:t>Nb</a:t>
            </a:r>
            <a:r>
              <a:rPr lang="en-US" sz="2400" b="1" dirty="0" smtClean="0">
                <a:solidFill>
                  <a:srgbClr val="261748"/>
                </a:solidFill>
              </a:rPr>
              <a:t> / </a:t>
            </a:r>
            <a:r>
              <a:rPr lang="en-US" sz="2400" b="1" dirty="0" err="1" smtClean="0">
                <a:solidFill>
                  <a:srgbClr val="261748"/>
                </a:solidFill>
              </a:rPr>
              <a:t>NbTi</a:t>
            </a:r>
            <a:r>
              <a:rPr lang="en-US" sz="2400" b="1" dirty="0" smtClean="0">
                <a:solidFill>
                  <a:srgbClr val="261748"/>
                </a:solidFill>
              </a:rPr>
              <a:t> to be supplied by DESY.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261748"/>
                </a:solidFill>
              </a:rPr>
              <a:t>- He-vessels for RI</a:t>
            </a:r>
            <a:r>
              <a:rPr lang="en-US" sz="2400" dirty="0" smtClean="0">
                <a:solidFill>
                  <a:srgbClr val="261748"/>
                </a:solidFill>
              </a:rPr>
              <a:t> cavities to be supplied by DESY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261748"/>
                </a:solidFill>
              </a:rPr>
              <a:t>- Production precisely following the in detail worked out specifications which also include the exact definition of infrastructure to be used (</a:t>
            </a:r>
            <a:r>
              <a:rPr lang="en-US" sz="2400" b="1" dirty="0" smtClean="0">
                <a:solidFill>
                  <a:srgbClr val="261748"/>
                </a:solidFill>
              </a:rPr>
              <a:t>build to print</a:t>
            </a:r>
            <a:r>
              <a:rPr lang="en-US" sz="2400" dirty="0" smtClean="0">
                <a:solidFill>
                  <a:srgbClr val="261748"/>
                </a:solidFill>
              </a:rPr>
              <a:t>)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261748"/>
                </a:solidFill>
              </a:rPr>
              <a:t>- Final treatment after main </a:t>
            </a:r>
            <a:r>
              <a:rPr lang="en-US" sz="2400" dirty="0" err="1" smtClean="0">
                <a:solidFill>
                  <a:srgbClr val="261748"/>
                </a:solidFill>
              </a:rPr>
              <a:t>electropolishing</a:t>
            </a:r>
            <a:r>
              <a:rPr lang="en-US" sz="2400" dirty="0" smtClean="0">
                <a:solidFill>
                  <a:srgbClr val="261748"/>
                </a:solidFill>
              </a:rPr>
              <a:t>: </a:t>
            </a:r>
            <a:r>
              <a:rPr lang="en-US" sz="2400" b="1" dirty="0" smtClean="0">
                <a:solidFill>
                  <a:srgbClr val="261748"/>
                </a:solidFill>
              </a:rPr>
              <a:t>Final EP for RI</a:t>
            </a:r>
            <a:r>
              <a:rPr lang="en-US" sz="2400" dirty="0" smtClean="0">
                <a:solidFill>
                  <a:srgbClr val="261748"/>
                </a:solidFill>
              </a:rPr>
              <a:t> / </a:t>
            </a:r>
            <a:r>
              <a:rPr lang="en-US" sz="2400" b="1" dirty="0" smtClean="0">
                <a:solidFill>
                  <a:srgbClr val="261748"/>
                </a:solidFill>
              </a:rPr>
              <a:t>flash BCP for EZ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409700" y="317500"/>
            <a:ext cx="6672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en-US" sz="2800">
                <a:solidFill>
                  <a:srgbClr val="FFFFFF"/>
                </a:solidFill>
              </a:rPr>
              <a:t>Status: Contracts XFEL cavity production</a:t>
            </a:r>
          </a:p>
        </p:txBody>
      </p:sp>
    </p:spTree>
    <p:extLst>
      <p:ext uri="{BB962C8B-B14F-4D97-AF65-F5344CB8AC3E}">
        <p14:creationId xmlns:p14="http://schemas.microsoft.com/office/powerpoint/2010/main" val="322961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820713" y="1008063"/>
            <a:ext cx="8002588" cy="50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Preparation Phase 2005-2010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400" dirty="0" smtClean="0"/>
              <a:t>Specification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400" dirty="0" smtClean="0"/>
              <a:t>Mechanical fabrication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400" dirty="0" smtClean="0"/>
              <a:t>Treatment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400" dirty="0" smtClean="0"/>
              <a:t>RF measurement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400" dirty="0" smtClean="0"/>
              <a:t>Documentation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400" dirty="0" smtClean="0"/>
              <a:t>Prototype cavities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Production Phase 2010-2014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400" dirty="0"/>
              <a:t>Current status of the cavity fabrication </a:t>
            </a:r>
            <a:r>
              <a:rPr lang="en-US" sz="2400" dirty="0" smtClean="0"/>
              <a:t>contract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400" dirty="0" smtClean="0"/>
              <a:t>Contract related issues (PED, Transport, Spec. </a:t>
            </a:r>
            <a:r>
              <a:rPr lang="en-US" sz="2400" dirty="0" smtClean="0"/>
              <a:t>changes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1330325" y="177800"/>
            <a:ext cx="668813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Main issues: preparation phase are finished, production started</a:t>
            </a:r>
          </a:p>
        </p:txBody>
      </p:sp>
    </p:spTree>
    <p:extLst>
      <p:ext uri="{BB962C8B-B14F-4D97-AF65-F5344CB8AC3E}">
        <p14:creationId xmlns:p14="http://schemas.microsoft.com/office/powerpoint/2010/main" val="23141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07504" y="1124744"/>
            <a:ext cx="856773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400" b="1" dirty="0" smtClean="0">
                <a:solidFill>
                  <a:srgbClr val="261748"/>
                </a:solidFill>
              </a:rPr>
              <a:t>- No </a:t>
            </a:r>
            <a:r>
              <a:rPr lang="en-US" sz="2400" b="1" dirty="0">
                <a:solidFill>
                  <a:srgbClr val="261748"/>
                </a:solidFill>
              </a:rPr>
              <a:t>performance guaranty by the vendors</a:t>
            </a:r>
            <a:r>
              <a:rPr lang="en-US" sz="2400" dirty="0">
                <a:solidFill>
                  <a:srgbClr val="261748"/>
                </a:solidFill>
              </a:rPr>
              <a:t>, i.e. the risk of unexpected low gradient or field emission is taken over by DESY (responsibility for re-treatment); goal: average usable XFEL gradient 24.3 MV/m at </a:t>
            </a:r>
            <a:r>
              <a:rPr lang="en-US" sz="2400" dirty="0" err="1">
                <a:solidFill>
                  <a:srgbClr val="261748"/>
                </a:solidFill>
              </a:rPr>
              <a:t>Qo</a:t>
            </a:r>
            <a:r>
              <a:rPr lang="en-US" sz="2400" dirty="0">
                <a:solidFill>
                  <a:srgbClr val="261748"/>
                </a:solidFill>
              </a:rPr>
              <a:t>=1x10</a:t>
            </a:r>
            <a:r>
              <a:rPr lang="en-US" sz="2400" baseline="30000" dirty="0">
                <a:solidFill>
                  <a:srgbClr val="261748"/>
                </a:solidFill>
              </a:rPr>
              <a:t>10</a:t>
            </a:r>
            <a:r>
              <a:rPr lang="en-US" sz="2400" dirty="0">
                <a:solidFill>
                  <a:srgbClr val="261748"/>
                </a:solidFill>
              </a:rPr>
              <a:t> </a:t>
            </a:r>
          </a:p>
          <a:p>
            <a:pPr marL="342900" indent="-342900">
              <a:defRPr/>
            </a:pPr>
            <a:r>
              <a:rPr lang="en-US" sz="2400" dirty="0" smtClean="0">
                <a:solidFill>
                  <a:srgbClr val="261748"/>
                </a:solidFill>
              </a:rPr>
              <a:t>- Additional </a:t>
            </a:r>
            <a:r>
              <a:rPr lang="en-US" sz="2400" b="1" dirty="0">
                <a:solidFill>
                  <a:srgbClr val="261748"/>
                </a:solidFill>
              </a:rPr>
              <a:t>80 cavities as an option </a:t>
            </a:r>
            <a:r>
              <a:rPr lang="en-US" sz="2400" dirty="0">
                <a:solidFill>
                  <a:srgbClr val="261748"/>
                </a:solidFill>
              </a:rPr>
              <a:t>will be placed after the evaluation of the start of the series production</a:t>
            </a:r>
          </a:p>
          <a:p>
            <a:pPr marL="342900" indent="-342900">
              <a:defRPr/>
            </a:pPr>
            <a:r>
              <a:rPr lang="en-US" sz="2400" dirty="0" smtClean="0">
                <a:solidFill>
                  <a:srgbClr val="261748"/>
                </a:solidFill>
              </a:rPr>
              <a:t>- First </a:t>
            </a:r>
            <a:r>
              <a:rPr lang="en-US" sz="2400" dirty="0">
                <a:solidFill>
                  <a:srgbClr val="261748"/>
                </a:solidFill>
              </a:rPr>
              <a:t>series cavities </a:t>
            </a:r>
            <a:r>
              <a:rPr lang="en-US" sz="2400" b="1" dirty="0">
                <a:solidFill>
                  <a:srgbClr val="261748"/>
                </a:solidFill>
              </a:rPr>
              <a:t>to be delivered mid of 2012</a:t>
            </a:r>
            <a:r>
              <a:rPr lang="en-US" sz="2400" dirty="0">
                <a:solidFill>
                  <a:srgbClr val="261748"/>
                </a:solidFill>
              </a:rPr>
              <a:t>; all cavities to be delivered till </a:t>
            </a:r>
            <a:r>
              <a:rPr lang="en-US" sz="2400" b="1" dirty="0">
                <a:solidFill>
                  <a:srgbClr val="261748"/>
                </a:solidFill>
              </a:rPr>
              <a:t>mid of 2014</a:t>
            </a: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1409700" y="317500"/>
            <a:ext cx="6672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en-US" sz="2800">
                <a:solidFill>
                  <a:srgbClr val="FFFFFF"/>
                </a:solidFill>
              </a:rPr>
              <a:t>Status: Contracts XFEL cavity production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512" y="4180344"/>
            <a:ext cx="8784975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CC3300"/>
                </a:solidFill>
              </a:rPr>
              <a:t>Kick off meetings: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dirty="0" smtClean="0"/>
              <a:t>RI: 6th of September 2010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E.ZANON: 7th of September 2010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000" dirty="0"/>
              <a:t>Both companies </a:t>
            </a:r>
            <a:r>
              <a:rPr lang="en-US" sz="2000" dirty="0" smtClean="0"/>
              <a:t>started: Infrastructure, </a:t>
            </a:r>
            <a:r>
              <a:rPr lang="en-US" sz="2000" dirty="0"/>
              <a:t>Fabrication drawings, </a:t>
            </a:r>
            <a:r>
              <a:rPr lang="en-US" sz="2000" dirty="0" smtClean="0"/>
              <a:t>PED activities etc. (e.g. Talk of G. Corniani, E. Zanon)</a:t>
            </a:r>
            <a:endParaRPr lang="en-US" sz="2000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11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189037" y="555625"/>
            <a:ext cx="7223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</a:rPr>
              <a:t>Status: PED </a:t>
            </a:r>
            <a:r>
              <a:rPr lang="en-US" sz="2000" b="1" dirty="0" smtClean="0">
                <a:solidFill>
                  <a:schemeClr val="bg1"/>
                </a:solidFill>
              </a:rPr>
              <a:t>(Pressure Equipment Directive) Issues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0" y="1089025"/>
            <a:ext cx="896448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628650" indent="-1714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085850" indent="-1714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543050" indent="-1714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00250" indent="-1714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290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 smtClean="0"/>
              <a:t>The cavity with helium tank </a:t>
            </a:r>
            <a:r>
              <a:rPr lang="en-US" sz="2400" b="1" dirty="0" smtClean="0">
                <a:solidFill>
                  <a:srgbClr val="CC3300"/>
                </a:solidFill>
              </a:rPr>
              <a:t>has to be build as a component </a:t>
            </a:r>
            <a:r>
              <a:rPr lang="en-US" sz="2400" dirty="0" smtClean="0"/>
              <a:t>according PED/97/23/EC Pressure Equipment Directive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CC3300"/>
                </a:solidFill>
              </a:rPr>
              <a:t>notified body (TUEV NORD)</a:t>
            </a:r>
            <a:r>
              <a:rPr lang="en-US" sz="2400" dirty="0" smtClean="0"/>
              <a:t> supervises the production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0" y="2425501"/>
            <a:ext cx="932452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400" b="1" dirty="0" smtClean="0"/>
              <a:t>PED Activities (started)</a:t>
            </a:r>
            <a:endParaRPr lang="en-US" sz="2400" dirty="0" smtClean="0"/>
          </a:p>
          <a:p>
            <a:pPr marL="0" lvl="0" indent="0"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70C0"/>
                </a:solidFill>
                <a:latin typeface="Arial"/>
                <a:ea typeface="ＭＳ Ｐゴシック"/>
              </a:rPr>
              <a:t>M</a:t>
            </a:r>
            <a:r>
              <a:rPr lang="en-US" sz="2000" b="1" dirty="0" smtClean="0">
                <a:solidFill>
                  <a:srgbClr val="0070C0"/>
                </a:solidFill>
                <a:latin typeface="Arial"/>
                <a:ea typeface="ＭＳ Ｐゴシック"/>
              </a:rPr>
              <a:t>odule </a:t>
            </a:r>
            <a:r>
              <a:rPr lang="en-US" sz="2000" b="1" dirty="0">
                <a:solidFill>
                  <a:srgbClr val="0070C0"/>
                </a:solidFill>
                <a:latin typeface="Arial"/>
                <a:ea typeface="ＭＳ Ｐゴシック"/>
              </a:rPr>
              <a:t>B (constr. example check</a:t>
            </a:r>
            <a:r>
              <a:rPr lang="en-US" sz="2000" b="1" dirty="0" smtClean="0">
                <a:solidFill>
                  <a:srgbClr val="0070C0"/>
                </a:solidFill>
                <a:latin typeface="Arial"/>
                <a:ea typeface="ＭＳ Ｐゴシック"/>
              </a:rPr>
              <a:t>)- contracted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</a:rPr>
              <a:t>e</a:t>
            </a:r>
            <a:r>
              <a:rPr lang="en-US" sz="2000" dirty="0" smtClean="0">
                <a:solidFill>
                  <a:schemeClr val="tx2"/>
                </a:solidFill>
              </a:rPr>
              <a:t>xamination </a:t>
            </a:r>
            <a:r>
              <a:rPr lang="en-US" sz="2000" dirty="0">
                <a:solidFill>
                  <a:schemeClr val="tx2"/>
                </a:solidFill>
              </a:rPr>
              <a:t>of design, FEM </a:t>
            </a:r>
            <a:r>
              <a:rPr lang="en-US" sz="2000" dirty="0" smtClean="0">
                <a:solidFill>
                  <a:schemeClr val="tx2"/>
                </a:solidFill>
              </a:rPr>
              <a:t>calculation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</a:rPr>
              <a:t>q</a:t>
            </a:r>
            <a:r>
              <a:rPr lang="en-US" sz="2000" dirty="0" smtClean="0">
                <a:solidFill>
                  <a:schemeClr val="tx2"/>
                </a:solidFill>
              </a:rPr>
              <a:t>ualification of material</a:t>
            </a:r>
            <a:endParaRPr lang="en-US" sz="2000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chemeClr val="tx2"/>
                </a:solidFill>
              </a:rPr>
              <a:t>qualification </a:t>
            </a:r>
            <a:r>
              <a:rPr lang="en-GB" sz="2000" dirty="0">
                <a:solidFill>
                  <a:schemeClr val="tx2"/>
                </a:solidFill>
              </a:rPr>
              <a:t>of welding </a:t>
            </a:r>
            <a:r>
              <a:rPr lang="en-GB" sz="2000" dirty="0" smtClean="0">
                <a:solidFill>
                  <a:schemeClr val="tx2"/>
                </a:solidFill>
              </a:rPr>
              <a:t>processes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2"/>
                </a:solidFill>
              </a:rPr>
              <a:t>q</a:t>
            </a:r>
            <a:r>
              <a:rPr lang="en-GB" sz="2000" dirty="0" smtClean="0">
                <a:solidFill>
                  <a:schemeClr val="tx2"/>
                </a:solidFill>
              </a:rPr>
              <a:t>ualification of another PED relevant  processes (annealing, deep drawing) </a:t>
            </a:r>
            <a:endParaRPr lang="en-US" sz="2000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destructive </a:t>
            </a:r>
            <a:r>
              <a:rPr lang="en-US" sz="2000" dirty="0">
                <a:solidFill>
                  <a:schemeClr val="tx2"/>
                </a:solidFill>
              </a:rPr>
              <a:t>tests on </a:t>
            </a:r>
            <a:r>
              <a:rPr lang="en-US" sz="2000" dirty="0" smtClean="0">
                <a:solidFill>
                  <a:schemeClr val="tx2"/>
                </a:solidFill>
              </a:rPr>
              <a:t>specially build test pieces (2 cell cavity with helium tank)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</a:rPr>
              <a:t>s</a:t>
            </a:r>
            <a:r>
              <a:rPr lang="en-US" sz="2000" dirty="0" smtClean="0">
                <a:solidFill>
                  <a:schemeClr val="tx2"/>
                </a:solidFill>
              </a:rPr>
              <a:t>upervising the fabrication of Dummy CV and Reference CV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2"/>
                </a:solidFill>
              </a:rPr>
              <a:t>f</a:t>
            </a:r>
            <a:r>
              <a:rPr lang="en-GB" sz="2000" dirty="0" smtClean="0">
                <a:solidFill>
                  <a:schemeClr val="tx2"/>
                </a:solidFill>
              </a:rPr>
              <a:t>ind PED relevant testing methods </a:t>
            </a:r>
            <a:r>
              <a:rPr lang="en-GB" sz="2000" dirty="0">
                <a:solidFill>
                  <a:schemeClr val="tx2"/>
                </a:solidFill>
              </a:rPr>
              <a:t>for the </a:t>
            </a:r>
            <a:r>
              <a:rPr lang="en-GB" sz="2000" dirty="0" smtClean="0">
                <a:solidFill>
                  <a:schemeClr val="tx2"/>
                </a:solidFill>
              </a:rPr>
              <a:t>series </a:t>
            </a:r>
            <a:r>
              <a:rPr lang="en-GB" sz="2000" dirty="0">
                <a:solidFill>
                  <a:schemeClr val="tx2"/>
                </a:solidFill>
              </a:rPr>
              <a:t>production of the </a:t>
            </a:r>
            <a:r>
              <a:rPr lang="en-GB" sz="2000" dirty="0" smtClean="0">
                <a:solidFill>
                  <a:schemeClr val="tx2"/>
                </a:solidFill>
              </a:rPr>
              <a:t>cavities</a:t>
            </a:r>
            <a:endParaRPr lang="en-US" sz="2000" dirty="0">
              <a:solidFill>
                <a:schemeClr val="tx2"/>
              </a:solidFill>
            </a:endParaRPr>
          </a:p>
          <a:p>
            <a:pPr lvl="0" eaLnBrk="1" hangingPunct="1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Arial"/>
                <a:ea typeface="ＭＳ Ｐゴシック"/>
              </a:rPr>
              <a:t>Module F </a:t>
            </a:r>
            <a:r>
              <a:rPr lang="en-US" sz="2000" b="1" dirty="0">
                <a:solidFill>
                  <a:srgbClr val="0070C0"/>
                </a:solidFill>
                <a:latin typeface="Arial"/>
                <a:ea typeface="ＭＳ Ｐゴシック"/>
              </a:rPr>
              <a:t>(check of the products</a:t>
            </a:r>
            <a:r>
              <a:rPr lang="en-US" sz="2000" b="1" dirty="0" smtClean="0">
                <a:solidFill>
                  <a:srgbClr val="0070C0"/>
                </a:solidFill>
                <a:latin typeface="Arial"/>
                <a:ea typeface="ＭＳ Ｐゴシック"/>
              </a:rPr>
              <a:t>) - not contracted yet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Supervision </a:t>
            </a:r>
            <a:r>
              <a:rPr lang="en-US" sz="2000" dirty="0">
                <a:solidFill>
                  <a:schemeClr val="tx2"/>
                </a:solidFill>
              </a:rPr>
              <a:t>the </a:t>
            </a:r>
            <a:r>
              <a:rPr lang="en-US" sz="2000" dirty="0" smtClean="0">
                <a:solidFill>
                  <a:schemeClr val="tx2"/>
                </a:solidFill>
              </a:rPr>
              <a:t>serial cavity fabrication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6106616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 details in talk of </a:t>
            </a:r>
            <a:r>
              <a:rPr lang="en-US" dirty="0"/>
              <a:t>A</a:t>
            </a:r>
            <a:r>
              <a:rPr lang="en-US" dirty="0" smtClean="0"/>
              <a:t>xel Matheisen tomorrow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236663" y="161925"/>
            <a:ext cx="68897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b="1">
                <a:solidFill>
                  <a:schemeClr val="bg1"/>
                </a:solidFill>
              </a:rPr>
              <a:t>Waving the performance guarantee simplify the </a:t>
            </a:r>
            <a:r>
              <a:rPr lang="en-US" b="1">
                <a:solidFill>
                  <a:schemeClr val="bg1"/>
                </a:solidFill>
              </a:rPr>
              <a:t> transport (proposed by A. Matheisen)</a:t>
            </a:r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712788" y="1682750"/>
            <a:ext cx="3979862" cy="4256088"/>
            <a:chOff x="113" y="436"/>
            <a:chExt cx="3220" cy="3963"/>
          </a:xfrm>
        </p:grpSpPr>
        <p:pic>
          <p:nvPicPr>
            <p:cNvPr id="26651" name="Picture 4" descr="̣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436"/>
              <a:ext cx="749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6652" name="Object 5"/>
            <p:cNvGraphicFramePr>
              <a:graphicFrameLocks noChangeAspect="1"/>
            </p:cNvGraphicFramePr>
            <p:nvPr/>
          </p:nvGraphicFramePr>
          <p:xfrm>
            <a:off x="113" y="1797"/>
            <a:ext cx="1056" cy="1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8" name="Bitmap Image" r:id="rId4" imgW="4361905" imgH="6811326" progId="Paint.Picture">
                    <p:embed/>
                  </p:oleObj>
                </mc:Choice>
                <mc:Fallback>
                  <p:oleObj name="Bitmap Image" r:id="rId4" imgW="4361905" imgH="681132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1797"/>
                          <a:ext cx="1056" cy="16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53" name="Text Box 6"/>
            <p:cNvSpPr txBox="1">
              <a:spLocks noChangeArrowheads="1"/>
            </p:cNvSpPr>
            <p:nvPr/>
          </p:nvSpPr>
          <p:spPr bwMode="auto">
            <a:xfrm>
              <a:off x="295" y="1253"/>
              <a:ext cx="1203" cy="651"/>
            </a:xfrm>
            <a:prstGeom prst="rect">
              <a:avLst/>
            </a:prstGeom>
            <a:noFill/>
            <a:ln w="5715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sz="1800"/>
                <a:t>Contractors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sz="1800"/>
                <a:t>facility </a:t>
              </a:r>
            </a:p>
          </p:txBody>
        </p:sp>
        <p:sp>
          <p:nvSpPr>
            <p:cNvPr id="26654" name="Text Box 7"/>
            <p:cNvSpPr txBox="1">
              <a:spLocks noChangeArrowheads="1"/>
            </p:cNvSpPr>
            <p:nvPr/>
          </p:nvSpPr>
          <p:spPr bwMode="auto">
            <a:xfrm>
              <a:off x="1247" y="3748"/>
              <a:ext cx="798" cy="651"/>
            </a:xfrm>
            <a:prstGeom prst="rect">
              <a:avLst/>
            </a:prstGeom>
            <a:noFill/>
            <a:ln w="57150">
              <a:solidFill>
                <a:srgbClr val="33CC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sz="1800"/>
                <a:t>DESY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sz="1800"/>
                <a:t>AMTF</a:t>
              </a:r>
            </a:p>
          </p:txBody>
        </p:sp>
        <p:graphicFrame>
          <p:nvGraphicFramePr>
            <p:cNvPr id="26655" name="Object 8"/>
            <p:cNvGraphicFramePr>
              <a:graphicFrameLocks noChangeAspect="1"/>
            </p:cNvGraphicFramePr>
            <p:nvPr/>
          </p:nvGraphicFramePr>
          <p:xfrm>
            <a:off x="2063" y="1979"/>
            <a:ext cx="1056" cy="1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9" name="Bitmap Image" r:id="rId6" imgW="4361905" imgH="6811326" progId="Paint.Picture">
                    <p:embed/>
                  </p:oleObj>
                </mc:Choice>
                <mc:Fallback>
                  <p:oleObj name="Bitmap Image" r:id="rId6" imgW="4361905" imgH="681132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979"/>
                          <a:ext cx="1056" cy="16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56" name="Text Box 9"/>
            <p:cNvSpPr txBox="1">
              <a:spLocks noChangeArrowheads="1"/>
            </p:cNvSpPr>
            <p:nvPr/>
          </p:nvSpPr>
          <p:spPr bwMode="auto">
            <a:xfrm>
              <a:off x="2198" y="1752"/>
              <a:ext cx="1135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sz="1800"/>
                <a:t>CEA Saclay</a:t>
              </a:r>
            </a:p>
          </p:txBody>
        </p:sp>
        <p:sp>
          <p:nvSpPr>
            <p:cNvPr id="26657" name="AutoShape 10"/>
            <p:cNvSpPr>
              <a:spLocks noChangeArrowheads="1"/>
            </p:cNvSpPr>
            <p:nvPr/>
          </p:nvSpPr>
          <p:spPr bwMode="auto">
            <a:xfrm rot="16167724" flipH="1">
              <a:off x="770" y="686"/>
              <a:ext cx="363" cy="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2914 h 21600"/>
                <a:gd name="T14" fmla="*/ 18208 w 21600"/>
                <a:gd name="T15" fmla="*/ 92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6658" name="AutoShape 11"/>
            <p:cNvSpPr>
              <a:spLocks noChangeArrowheads="1"/>
            </p:cNvSpPr>
            <p:nvPr/>
          </p:nvSpPr>
          <p:spPr bwMode="auto">
            <a:xfrm rot="21535448" flipH="1">
              <a:off x="2290" y="845"/>
              <a:ext cx="363" cy="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2914 h 21600"/>
                <a:gd name="T14" fmla="*/ 18208 w 21600"/>
                <a:gd name="T15" fmla="*/ 92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9" name="AutoShape 12"/>
            <p:cNvSpPr>
              <a:spLocks noChangeArrowheads="1"/>
            </p:cNvSpPr>
            <p:nvPr/>
          </p:nvSpPr>
          <p:spPr bwMode="auto">
            <a:xfrm rot="5472848" flipH="1">
              <a:off x="2154" y="3521"/>
              <a:ext cx="363" cy="6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2925 h 21600"/>
                <a:gd name="T14" fmla="*/ 18208 w 21600"/>
                <a:gd name="T15" fmla="*/ 92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5725" name="Group 13"/>
          <p:cNvGrpSpPr>
            <a:grpSpLocks/>
          </p:cNvGrpSpPr>
          <p:nvPr/>
        </p:nvGrpSpPr>
        <p:grpSpPr bwMode="auto">
          <a:xfrm>
            <a:off x="5410200" y="1601788"/>
            <a:ext cx="3332163" cy="4157662"/>
            <a:chOff x="3288" y="391"/>
            <a:chExt cx="2472" cy="3929"/>
          </a:xfrm>
        </p:grpSpPr>
        <p:sp>
          <p:nvSpPr>
            <p:cNvPr id="26634" name="Rectangle 14"/>
            <p:cNvSpPr>
              <a:spLocks noChangeArrowheads="1"/>
            </p:cNvSpPr>
            <p:nvPr/>
          </p:nvSpPr>
          <p:spPr bwMode="auto">
            <a:xfrm>
              <a:off x="3288" y="391"/>
              <a:ext cx="2472" cy="392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5" name="AutoShape 15"/>
            <p:cNvSpPr>
              <a:spLocks noChangeArrowheads="1"/>
            </p:cNvSpPr>
            <p:nvPr/>
          </p:nvSpPr>
          <p:spPr bwMode="auto">
            <a:xfrm rot="10731487" flipH="1">
              <a:off x="3606" y="3249"/>
              <a:ext cx="363" cy="6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2925 h 21600"/>
                <a:gd name="T14" fmla="*/ 18208 w 21600"/>
                <a:gd name="T15" fmla="*/ 92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636" name="Group 16"/>
            <p:cNvGrpSpPr>
              <a:grpSpLocks/>
            </p:cNvGrpSpPr>
            <p:nvPr/>
          </p:nvGrpSpPr>
          <p:grpSpPr bwMode="auto">
            <a:xfrm>
              <a:off x="4558" y="1888"/>
              <a:ext cx="1202" cy="1010"/>
              <a:chOff x="4558" y="1706"/>
              <a:chExt cx="1202" cy="1010"/>
            </a:xfrm>
          </p:grpSpPr>
          <p:graphicFrame>
            <p:nvGraphicFramePr>
              <p:cNvPr id="26647" name="Object 17"/>
              <p:cNvGraphicFramePr>
                <a:graphicFrameLocks noChangeAspect="1"/>
              </p:cNvGraphicFramePr>
              <p:nvPr/>
            </p:nvGraphicFramePr>
            <p:xfrm>
              <a:off x="4558" y="1706"/>
              <a:ext cx="907" cy="4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50" name="Bitmap Image" r:id="rId7" imgW="1914286" imgH="885949" progId="Paint.Picture">
                      <p:embed/>
                    </p:oleObj>
                  </mc:Choice>
                  <mc:Fallback>
                    <p:oleObj name="Bitmap Image" r:id="rId7" imgW="1914286" imgH="885949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8" y="1706"/>
                            <a:ext cx="907" cy="4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48" name="Object 18"/>
              <p:cNvGraphicFramePr>
                <a:graphicFrameLocks noChangeAspect="1"/>
              </p:cNvGraphicFramePr>
              <p:nvPr/>
            </p:nvGraphicFramePr>
            <p:xfrm>
              <a:off x="4649" y="1888"/>
              <a:ext cx="907" cy="4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51" name="Bitmap Image" r:id="rId9" imgW="1914286" imgH="885949" progId="Paint.Picture">
                      <p:embed/>
                    </p:oleObj>
                  </mc:Choice>
                  <mc:Fallback>
                    <p:oleObj name="Bitmap Image" r:id="rId9" imgW="1914286" imgH="885949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49" y="1888"/>
                            <a:ext cx="907" cy="4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49" name="Object 19"/>
              <p:cNvGraphicFramePr>
                <a:graphicFrameLocks noChangeAspect="1"/>
              </p:cNvGraphicFramePr>
              <p:nvPr/>
            </p:nvGraphicFramePr>
            <p:xfrm>
              <a:off x="4740" y="2069"/>
              <a:ext cx="907" cy="4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52" name="Bitmap Image" r:id="rId10" imgW="1914286" imgH="885949" progId="Paint.Picture">
                      <p:embed/>
                    </p:oleObj>
                  </mc:Choice>
                  <mc:Fallback>
                    <p:oleObj name="Bitmap Image" r:id="rId10" imgW="1914286" imgH="885949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40" y="2069"/>
                            <a:ext cx="907" cy="4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50" name="Object 20"/>
              <p:cNvGraphicFramePr>
                <a:graphicFrameLocks noChangeAspect="1"/>
              </p:cNvGraphicFramePr>
              <p:nvPr/>
            </p:nvGraphicFramePr>
            <p:xfrm>
              <a:off x="4853" y="2296"/>
              <a:ext cx="907" cy="4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53" name="Bitmap Image" r:id="rId11" imgW="1914286" imgH="885949" progId="Paint.Picture">
                      <p:embed/>
                    </p:oleObj>
                  </mc:Choice>
                  <mc:Fallback>
                    <p:oleObj name="Bitmap Image" r:id="rId11" imgW="1914286" imgH="885949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53" y="2296"/>
                            <a:ext cx="907" cy="4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6637" name="Text Box 21"/>
            <p:cNvSpPr txBox="1">
              <a:spLocks noChangeArrowheads="1"/>
            </p:cNvSpPr>
            <p:nvPr/>
          </p:nvSpPr>
          <p:spPr bwMode="auto">
            <a:xfrm>
              <a:off x="3924" y="846"/>
              <a:ext cx="1102" cy="660"/>
            </a:xfrm>
            <a:prstGeom prst="rect">
              <a:avLst/>
            </a:prstGeom>
            <a:noFill/>
            <a:ln w="5715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sz="1800"/>
                <a:t>Contractors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sz="1800"/>
                <a:t>facility </a:t>
              </a:r>
            </a:p>
          </p:txBody>
        </p:sp>
        <p:sp>
          <p:nvSpPr>
            <p:cNvPr id="26638" name="Text Box 22"/>
            <p:cNvSpPr txBox="1">
              <a:spLocks noChangeArrowheads="1"/>
            </p:cNvSpPr>
            <p:nvPr/>
          </p:nvSpPr>
          <p:spPr bwMode="auto">
            <a:xfrm>
              <a:off x="4151" y="3613"/>
              <a:ext cx="641" cy="660"/>
            </a:xfrm>
            <a:prstGeom prst="rect">
              <a:avLst/>
            </a:prstGeom>
            <a:noFill/>
            <a:ln w="57150">
              <a:solidFill>
                <a:srgbClr val="33CC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sz="1800"/>
                <a:t>DESY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sz="1800"/>
                <a:t>AMTF</a:t>
              </a:r>
            </a:p>
          </p:txBody>
        </p:sp>
        <p:sp>
          <p:nvSpPr>
            <p:cNvPr id="26639" name="AutoShape 23"/>
            <p:cNvSpPr>
              <a:spLocks noChangeArrowheads="1"/>
            </p:cNvSpPr>
            <p:nvPr/>
          </p:nvSpPr>
          <p:spPr bwMode="auto">
            <a:xfrm rot="21535448" flipH="1">
              <a:off x="4967" y="890"/>
              <a:ext cx="363" cy="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2914 h 21600"/>
                <a:gd name="T14" fmla="*/ 18208 w 21600"/>
                <a:gd name="T15" fmla="*/ 92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AutoShape 24"/>
            <p:cNvSpPr>
              <a:spLocks noChangeArrowheads="1"/>
            </p:cNvSpPr>
            <p:nvPr/>
          </p:nvSpPr>
          <p:spPr bwMode="auto">
            <a:xfrm rot="5472848" flipH="1">
              <a:off x="4966" y="3294"/>
              <a:ext cx="363" cy="6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2925 h 21600"/>
                <a:gd name="T14" fmla="*/ 18208 w 21600"/>
                <a:gd name="T15" fmla="*/ 92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641" name="Group 25"/>
            <p:cNvGrpSpPr>
              <a:grpSpLocks/>
            </p:cNvGrpSpPr>
            <p:nvPr/>
          </p:nvGrpSpPr>
          <p:grpSpPr bwMode="auto">
            <a:xfrm>
              <a:off x="3288" y="1842"/>
              <a:ext cx="1180" cy="1222"/>
              <a:chOff x="3288" y="1842"/>
              <a:chExt cx="1180" cy="1222"/>
            </a:xfrm>
          </p:grpSpPr>
          <p:pic>
            <p:nvPicPr>
              <p:cNvPr id="26643" name="Picture 26" descr="Foto018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" y="1842"/>
                <a:ext cx="726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44" name="Picture 27" descr="Foto018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9" y="2068"/>
                <a:ext cx="726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45" name="Picture 28" descr="Foto018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5" y="2295"/>
                <a:ext cx="726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46" name="Picture 29" descr="Foto018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2" y="2523"/>
                <a:ext cx="726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42" name="AutoShape 30"/>
            <p:cNvSpPr>
              <a:spLocks noChangeArrowheads="1"/>
            </p:cNvSpPr>
            <p:nvPr/>
          </p:nvSpPr>
          <p:spPr bwMode="auto">
            <a:xfrm rot="16184883" flipH="1">
              <a:off x="3243" y="980"/>
              <a:ext cx="703" cy="5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13 w 21600"/>
                <a:gd name="T13" fmla="*/ 2895 h 21600"/>
                <a:gd name="T14" fmla="*/ 18220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9" name="AutoShape 31"/>
          <p:cNvSpPr>
            <a:spLocks noChangeArrowheads="1"/>
          </p:cNvSpPr>
          <p:nvPr/>
        </p:nvSpPr>
        <p:spPr bwMode="auto">
          <a:xfrm rot="10731487" flipH="1">
            <a:off x="1216025" y="4860925"/>
            <a:ext cx="677863" cy="938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Text Box 32"/>
          <p:cNvSpPr txBox="1">
            <a:spLocks noChangeArrowheads="1"/>
          </p:cNvSpPr>
          <p:nvPr/>
        </p:nvSpPr>
        <p:spPr bwMode="auto">
          <a:xfrm>
            <a:off x="1236663" y="1031875"/>
            <a:ext cx="26638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/>
              <a:t>Version with Performance guaranty at Company</a:t>
            </a:r>
          </a:p>
        </p:txBody>
      </p:sp>
      <p:sp>
        <p:nvSpPr>
          <p:cNvPr id="115745" name="Rectangle 33"/>
          <p:cNvSpPr>
            <a:spLocks noChangeArrowheads="1"/>
          </p:cNvSpPr>
          <p:nvPr/>
        </p:nvSpPr>
        <p:spPr bwMode="auto">
          <a:xfrm>
            <a:off x="5454650" y="992188"/>
            <a:ext cx="292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en-US"/>
              <a:t>    </a:t>
            </a:r>
            <a:r>
              <a:rPr lang="en-US" sz="1600"/>
              <a:t>Version with best efforts request at Company</a:t>
            </a:r>
          </a:p>
        </p:txBody>
      </p:sp>
      <p:sp>
        <p:nvSpPr>
          <p:cNvPr id="115746" name="Text Box 34"/>
          <p:cNvSpPr txBox="1">
            <a:spLocks noChangeArrowheads="1"/>
          </p:cNvSpPr>
          <p:nvPr/>
        </p:nvSpPr>
        <p:spPr bwMode="auto">
          <a:xfrm>
            <a:off x="1463675" y="6116638"/>
            <a:ext cx="2417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smtClean="0"/>
              <a:t>Transport frame</a:t>
            </a:r>
          </a:p>
        </p:txBody>
      </p:sp>
      <p:sp>
        <p:nvSpPr>
          <p:cNvPr id="115747" name="Text Box 35"/>
          <p:cNvSpPr txBox="1">
            <a:spLocks noChangeArrowheads="1"/>
          </p:cNvSpPr>
          <p:nvPr/>
        </p:nvSpPr>
        <p:spPr bwMode="auto">
          <a:xfrm>
            <a:off x="5811838" y="5883275"/>
            <a:ext cx="2671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smtClean="0"/>
              <a:t>Transport boxes now</a:t>
            </a:r>
          </a:p>
        </p:txBody>
      </p:sp>
    </p:spTree>
    <p:extLst>
      <p:ext uri="{BB962C8B-B14F-4D97-AF65-F5344CB8AC3E}">
        <p14:creationId xmlns:p14="http://schemas.microsoft.com/office/powerpoint/2010/main" val="57177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695C45C0-2D23-4A5A-A3BC-07318DC2AD31}" type="slidenum">
              <a:rPr lang="en-GB" sz="1000" smtClean="0">
                <a:solidFill>
                  <a:schemeClr val="bg1"/>
                </a:solidFill>
              </a:rPr>
              <a:pPr/>
              <a:t>23</a:t>
            </a:fld>
            <a:endParaRPr lang="en-GB" sz="1000" smtClean="0">
              <a:solidFill>
                <a:schemeClr val="bg1"/>
              </a:solidFill>
            </a:endParaRP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0" y="995362"/>
            <a:ext cx="904875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 dirty="0">
                <a:solidFill>
                  <a:srgbClr val="0070C0"/>
                </a:solidFill>
              </a:rPr>
              <a:t>Some changes occurred as a result of negotiations with companies - cavity producers. In particular DESY has taken </a:t>
            </a:r>
            <a:r>
              <a:rPr lang="en-US" sz="2400" b="1" dirty="0" smtClean="0">
                <a:solidFill>
                  <a:srgbClr val="0070C0"/>
                </a:solidFill>
              </a:rPr>
              <a:t>over:</a:t>
            </a:r>
          </a:p>
          <a:p>
            <a:pPr>
              <a:buFont typeface="Wingdings" pitchFamily="2" charset="2"/>
              <a:buNone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C015F"/>
                </a:solidFill>
              </a:rPr>
              <a:t> Material procurement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C015F"/>
                </a:solidFill>
              </a:rPr>
              <a:t> Performance guaranty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C015F"/>
                </a:solidFill>
              </a:rPr>
              <a:t> </a:t>
            </a:r>
            <a:r>
              <a:rPr lang="en-US" sz="2000" dirty="0">
                <a:solidFill>
                  <a:srgbClr val="0C015F"/>
                </a:solidFill>
              </a:rPr>
              <a:t>Organization and costs for PED issues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C015F"/>
                </a:solidFill>
              </a:rPr>
              <a:t> He-vessels </a:t>
            </a:r>
            <a:r>
              <a:rPr lang="en-US" sz="2000" dirty="0" smtClean="0">
                <a:solidFill>
                  <a:srgbClr val="0C015F"/>
                </a:solidFill>
              </a:rPr>
              <a:t>fabrication for one </a:t>
            </a:r>
            <a:r>
              <a:rPr lang="en-US" sz="2000" dirty="0">
                <a:solidFill>
                  <a:srgbClr val="0C015F"/>
                </a:solidFill>
              </a:rPr>
              <a:t>of the companies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C015F"/>
                </a:solidFill>
              </a:rPr>
              <a:t> Cavity </a:t>
            </a:r>
            <a:r>
              <a:rPr lang="en-US" sz="2000" dirty="0">
                <a:solidFill>
                  <a:srgbClr val="0C015F"/>
                </a:solidFill>
              </a:rPr>
              <a:t>transport containers and transport conditions are changed</a:t>
            </a:r>
          </a:p>
          <a:p>
            <a:pPr>
              <a:buFont typeface="Wingdings" pitchFamily="2" charset="2"/>
              <a:buNone/>
            </a:pPr>
            <a:endParaRPr lang="en-US" sz="2000" dirty="0" smtClean="0"/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These </a:t>
            </a:r>
            <a:r>
              <a:rPr lang="en-US" sz="2400" dirty="0"/>
              <a:t>changes forced us to adopt the specification documents to the </a:t>
            </a:r>
            <a:r>
              <a:rPr lang="en-US" sz="2400" dirty="0" smtClean="0"/>
              <a:t>order circumstances. </a:t>
            </a:r>
            <a:r>
              <a:rPr lang="en-US" sz="2400" dirty="0" smtClean="0">
                <a:solidFill>
                  <a:srgbClr val="CC0000"/>
                </a:solidFill>
              </a:rPr>
              <a:t>Change </a:t>
            </a:r>
            <a:r>
              <a:rPr lang="en-US" sz="2400" dirty="0">
                <a:solidFill>
                  <a:srgbClr val="CC0000"/>
                </a:solidFill>
              </a:rPr>
              <a:t>reports linked to companies have been created. </a:t>
            </a:r>
            <a:r>
              <a:rPr lang="en-US" sz="2400" dirty="0"/>
              <a:t>In addition companies asked for </a:t>
            </a:r>
            <a:r>
              <a:rPr lang="en-US" sz="2400" dirty="0" smtClean="0"/>
              <a:t>approval of some </a:t>
            </a:r>
            <a:r>
              <a:rPr lang="en-US" sz="2400" dirty="0"/>
              <a:t>changes in the specifications (</a:t>
            </a:r>
            <a:r>
              <a:rPr lang="en-US" sz="2400" dirty="0">
                <a:solidFill>
                  <a:srgbClr val="CC0000"/>
                </a:solidFill>
              </a:rPr>
              <a:t>change </a:t>
            </a:r>
            <a:r>
              <a:rPr lang="en-US" sz="2400" dirty="0" smtClean="0">
                <a:solidFill>
                  <a:srgbClr val="CC0000"/>
                </a:solidFill>
              </a:rPr>
              <a:t>requests)</a:t>
            </a:r>
            <a:endParaRPr lang="en-US" sz="2400" dirty="0">
              <a:solidFill>
                <a:srgbClr val="CC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000" dirty="0"/>
              <a:t> </a:t>
            </a:r>
            <a:endParaRPr lang="en-US" sz="1400" b="1" dirty="0">
              <a:solidFill>
                <a:srgbClr val="23421E"/>
              </a:solidFill>
            </a:endParaRP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3016250" y="331788"/>
            <a:ext cx="414496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800">
                <a:solidFill>
                  <a:schemeClr val="bg1"/>
                </a:solidFill>
              </a:rPr>
              <a:t>Specification</a:t>
            </a:r>
          </a:p>
          <a:p>
            <a:pPr eaLnBrk="1" hangingPunct="1"/>
            <a:endParaRPr lang="de-DE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1700808"/>
            <a:ext cx="925195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/>
              <a:t>Acknowledgement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3200" b="1" dirty="0"/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dirty="0">
                <a:solidFill>
                  <a:schemeClr val="tx2"/>
                </a:solidFill>
              </a:rPr>
              <a:t>Many  thanks to all participating colleagues </a:t>
            </a:r>
            <a:r>
              <a:rPr lang="en-US" sz="2400" dirty="0" smtClean="0">
                <a:solidFill>
                  <a:schemeClr val="tx2"/>
                </a:solidFill>
              </a:rPr>
              <a:t>enthusiastically pushing </a:t>
            </a:r>
            <a:r>
              <a:rPr lang="en-US" sz="2400" dirty="0">
                <a:solidFill>
                  <a:schemeClr val="tx2"/>
                </a:solidFill>
              </a:rPr>
              <a:t>forward the work on cavities for XFEL </a:t>
            </a:r>
            <a:endParaRPr lang="en-US" sz="2400" dirty="0" smtClean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especially </a:t>
            </a:r>
            <a:r>
              <a:rPr lang="en-US" sz="2400" dirty="0" smtClean="0">
                <a:solidFill>
                  <a:schemeClr val="tx2"/>
                </a:solidFill>
              </a:rPr>
              <a:t>to J. Iversen, A. Matheisen, P. Michelato 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1052736"/>
            <a:ext cx="9144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de-DE" sz="2800" b="1" dirty="0" err="1" smtClean="0">
                <a:solidFill>
                  <a:srgbClr val="FF0000"/>
                </a:solidFill>
              </a:rPr>
              <a:t>Specification</a:t>
            </a: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documents</a:t>
            </a:r>
            <a:r>
              <a:rPr lang="de-DE" sz="2800" b="1" dirty="0" smtClean="0">
                <a:solidFill>
                  <a:srgbClr val="FF0000"/>
                </a:solidFill>
              </a:rPr>
              <a:t>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de-DE" sz="2000" dirty="0" smtClean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b="1" cap="all" dirty="0" smtClean="0"/>
              <a:t>Series mechanical fabrication: (</a:t>
            </a:r>
            <a:r>
              <a:rPr lang="en-US" sz="1800" b="1" dirty="0" smtClean="0">
                <a:solidFill>
                  <a:srgbClr val="FF0000"/>
                </a:solidFill>
              </a:rPr>
              <a:t>XFEL/001- XFEL/018)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b="1" cap="all" dirty="0" smtClean="0"/>
              <a:t>Series Surface  and acceptance test preparation (</a:t>
            </a:r>
            <a:r>
              <a:rPr lang="en-US" sz="1800" b="1" cap="all" dirty="0" smtClean="0">
                <a:solidFill>
                  <a:srgbClr val="FF0000"/>
                </a:solidFill>
              </a:rPr>
              <a:t>XFEL/A - D</a:t>
            </a:r>
            <a:r>
              <a:rPr lang="en-US" sz="1800" b="1" cap="all" dirty="0" smtClean="0"/>
              <a:t>)</a:t>
            </a:r>
            <a:endParaRPr lang="de-DE" sz="1800" b="1" cap="all" dirty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b="1" cap="all" dirty="0" smtClean="0"/>
              <a:t>Hardware  and Processes used at DESY</a:t>
            </a:r>
            <a:r>
              <a:rPr lang="en-GB" sz="1800" b="1" dirty="0" smtClean="0"/>
              <a:t> </a:t>
            </a:r>
            <a:r>
              <a:rPr lang="de-DE" sz="1800" b="1" dirty="0" smtClean="0"/>
              <a:t>(</a:t>
            </a:r>
            <a:r>
              <a:rPr lang="it-IT" sz="1800" b="1" dirty="0" smtClean="0">
                <a:solidFill>
                  <a:srgbClr val="FF0000"/>
                </a:solidFill>
              </a:rPr>
              <a:t>XFEL/</a:t>
            </a:r>
            <a:r>
              <a:rPr lang="it-IT" sz="1800" b="1" dirty="0" err="1" smtClean="0">
                <a:solidFill>
                  <a:srgbClr val="FF0000"/>
                </a:solidFill>
              </a:rPr>
              <a:t>Appendix</a:t>
            </a:r>
            <a:r>
              <a:rPr lang="it-IT" sz="1800" b="1" dirty="0" smtClean="0">
                <a:solidFill>
                  <a:srgbClr val="FF0000"/>
                </a:solidFill>
              </a:rPr>
              <a:t> I - IV</a:t>
            </a:r>
            <a:r>
              <a:rPr lang="en-US" sz="1800" b="1" cap="all" dirty="0" smtClean="0"/>
              <a:t>)</a:t>
            </a:r>
            <a:endParaRPr lang="de-DE" sz="1800" b="1" cap="all" dirty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b="1" cap="all" dirty="0" smtClean="0"/>
              <a:t>ILC-Hi Grade Cavities</a:t>
            </a:r>
            <a:r>
              <a:rPr lang="de-DE" sz="1800" b="1" cap="all" dirty="0" smtClean="0"/>
              <a:t> </a:t>
            </a:r>
            <a:r>
              <a:rPr lang="en-US" sz="1800" b="1" cap="all" dirty="0" smtClean="0"/>
              <a:t>as a Tool of</a:t>
            </a:r>
            <a:r>
              <a:rPr lang="de-DE" sz="1800" b="1" cap="all" dirty="0" smtClean="0"/>
              <a:t> </a:t>
            </a:r>
            <a:r>
              <a:rPr lang="en-US" sz="1800" b="1" cap="all" dirty="0" smtClean="0"/>
              <a:t>Quality Control</a:t>
            </a:r>
            <a:r>
              <a:rPr lang="de-DE" sz="1800" b="1" cap="all" dirty="0" smtClean="0"/>
              <a:t> </a:t>
            </a:r>
            <a:r>
              <a:rPr lang="en-US" sz="1800" b="1" dirty="0" smtClean="0"/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XFEL/</a:t>
            </a:r>
            <a:r>
              <a:rPr lang="en-US" sz="1800" b="1" dirty="0" err="1" smtClean="0">
                <a:solidFill>
                  <a:srgbClr val="FF0000"/>
                </a:solidFill>
              </a:rPr>
              <a:t>HiGrade</a:t>
            </a:r>
            <a:r>
              <a:rPr lang="en-US" sz="1800" b="1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b="1" cap="all" dirty="0" smtClean="0"/>
              <a:t>Sets of drawings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C00000"/>
                </a:solidFill>
              </a:rPr>
              <a:t>Two main aims have been pursued: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en-US" b="1" dirty="0" smtClean="0">
                <a:solidFill>
                  <a:srgbClr val="C00000"/>
                </a:solidFill>
              </a:rPr>
              <a:t>Spec. has to contain all detailed requirements for the cavity mechanical fabrication, treatment and assembly for RF test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en-US" b="1" dirty="0" smtClean="0">
                <a:solidFill>
                  <a:srgbClr val="C00000"/>
                </a:solidFill>
              </a:rPr>
              <a:t>DESY experienced has to be included. </a:t>
            </a:r>
            <a:endParaRPr lang="de-DE" b="1" cap="all" dirty="0" smtClean="0">
              <a:solidFill>
                <a:srgbClr val="C00000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24453" y="5013176"/>
            <a:ext cx="88471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sz="2000" dirty="0"/>
              <a:t>The work was done by the assistance </a:t>
            </a:r>
            <a:r>
              <a:rPr lang="en-US" sz="2000" dirty="0" smtClean="0"/>
              <a:t>of the </a:t>
            </a:r>
            <a:r>
              <a:rPr lang="en-US" sz="2000" dirty="0"/>
              <a:t>experienced external advisers from the industry. Many thanks to the contributing DESY and INFN experts</a:t>
            </a:r>
            <a:r>
              <a:rPr lang="en-US" sz="2000" strike="sngStrike" dirty="0"/>
              <a:t>,</a:t>
            </a:r>
            <a:r>
              <a:rPr lang="en-US" sz="2000" dirty="0"/>
              <a:t> whose enthusiastic effort allowed us to bring forward the work on cavity specifications for the XFEL project. </a:t>
            </a:r>
            <a:endParaRPr lang="de-DE" sz="1600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87624" y="260648"/>
            <a:ext cx="72728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Specification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1400" b="1" dirty="0">
                <a:solidFill>
                  <a:schemeClr val="bg1"/>
                </a:solidFill>
              </a:rPr>
              <a:t>Specification is released. Contact person: waldemar.singer@desy.de. </a:t>
            </a:r>
          </a:p>
        </p:txBody>
      </p:sp>
    </p:spTree>
    <p:extLst>
      <p:ext uri="{BB962C8B-B14F-4D97-AF65-F5344CB8AC3E}">
        <p14:creationId xmlns:p14="http://schemas.microsoft.com/office/powerpoint/2010/main" val="5752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>
            <a:spLocks noGrp="1" noChangeArrowheads="1"/>
          </p:cNvSpPr>
          <p:nvPr>
            <p:ph type="title"/>
          </p:nvPr>
        </p:nvSpPr>
        <p:spPr>
          <a:xfrm>
            <a:off x="1619672" y="0"/>
            <a:ext cx="6267846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Single cell cavity R&amp;D program (D. Reschke) was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 good tool for specification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3659188"/>
            <a:ext cx="5235575" cy="2216943"/>
          </a:xfrm>
        </p:spPr>
        <p:txBody>
          <a:bodyPr/>
          <a:lstStyle/>
          <a:p>
            <a:pPr marL="0" indent="0">
              <a:buNone/>
            </a:pPr>
            <a:endParaRPr lang="en-US" sz="2000" b="1" dirty="0" smtClean="0">
              <a:solidFill>
                <a:srgbClr val="000099"/>
              </a:solidFill>
            </a:endParaRPr>
          </a:p>
          <a:p>
            <a:pPr marL="342900" indent="-342900"/>
            <a:r>
              <a:rPr lang="en-US" sz="2000" b="1" dirty="0">
                <a:solidFill>
                  <a:srgbClr val="000099"/>
                </a:solidFill>
              </a:rPr>
              <a:t>Rework the specification for cavity mechanical fabrication </a:t>
            </a:r>
          </a:p>
          <a:p>
            <a:pPr marL="342900" indent="-342900"/>
            <a:r>
              <a:rPr lang="en-US" sz="2000" b="1" dirty="0" smtClean="0">
                <a:solidFill>
                  <a:srgbClr val="000099"/>
                </a:solidFill>
              </a:rPr>
              <a:t>Qualifying of new material suppliers</a:t>
            </a:r>
          </a:p>
          <a:p>
            <a:pPr marL="342900" indent="-342900"/>
            <a:r>
              <a:rPr lang="en-US" sz="2000" b="1" dirty="0" smtClean="0">
                <a:solidFill>
                  <a:srgbClr val="000099"/>
                </a:solidFill>
              </a:rPr>
              <a:t>Rework of the material specification</a:t>
            </a:r>
            <a:r>
              <a:rPr lang="de-DE" sz="2000" b="1" dirty="0" smtClean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16388" name="Picture 4" descr="1zeller_desy_typ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8" y="1135063"/>
            <a:ext cx="2366962" cy="1397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 descr="EB-AnlageDES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0863" y="1082675"/>
            <a:ext cx="3348037" cy="44640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534150" y="5570538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>
                <a:solidFill>
                  <a:srgbClr val="261748"/>
                </a:solidFill>
              </a:rPr>
              <a:t>DESY EBW machine</a:t>
            </a:r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7188" y="1095375"/>
            <a:ext cx="2633662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3733800" y="3262313"/>
            <a:ext cx="1212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en-US" sz="2000" smtClean="0">
                <a:solidFill>
                  <a:srgbClr val="261748"/>
                </a:solidFill>
              </a:rPr>
              <a:t>Iris seam</a:t>
            </a:r>
          </a:p>
        </p:txBody>
      </p:sp>
    </p:spTree>
    <p:extLst>
      <p:ext uri="{BB962C8B-B14F-4D97-AF65-F5344CB8AC3E}">
        <p14:creationId xmlns:p14="http://schemas.microsoft.com/office/powerpoint/2010/main" val="256023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54013" y="3830638"/>
            <a:ext cx="4678362" cy="2616101"/>
          </a:xfrm>
          <a:prstGeom prst="rect">
            <a:avLst/>
          </a:prstGeom>
          <a:solidFill>
            <a:srgbClr val="65EFFD"/>
          </a:solidFill>
          <a:ln w="9525">
            <a:solidFill>
              <a:srgbClr val="65EFF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sz="2000" b="1" dirty="0"/>
              <a:t> </a:t>
            </a:r>
            <a:r>
              <a:rPr lang="en-US" sz="1800" b="1" dirty="0"/>
              <a:t>Removal of coupler port stiffener (rib)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sz="1800" b="1" dirty="0"/>
              <a:t> Reducing of flange machining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sz="1800" b="1" dirty="0"/>
              <a:t> Removal of outside recess (equator area)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sz="1800" b="1" dirty="0"/>
              <a:t> Less holes and thinner the </a:t>
            </a:r>
            <a:r>
              <a:rPr lang="en-US" sz="1800" b="1" dirty="0" smtClean="0"/>
              <a:t>stiffening </a:t>
            </a:r>
            <a:r>
              <a:rPr lang="en-US" sz="1800" b="1" dirty="0"/>
              <a:t>ring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sz="1800" dirty="0"/>
              <a:t> </a:t>
            </a:r>
            <a:r>
              <a:rPr lang="en-US" sz="1800" b="1" dirty="0"/>
              <a:t>New reference boreholes for cavity-string-alignment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sz="1800" b="1" dirty="0"/>
              <a:t> Review tolerances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287588"/>
            <a:ext cx="1438275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209800"/>
            <a:ext cx="1427163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89025" y="211138"/>
            <a:ext cx="69881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2000" b="1">
                <a:solidFill>
                  <a:schemeClr val="bg1"/>
                </a:solidFill>
              </a:rPr>
              <a:t>Mechanical fabrication: TESLA Design – minor design changes. Four cavities of XFEL design produced</a:t>
            </a:r>
          </a:p>
        </p:txBody>
      </p:sp>
      <p:pic>
        <p:nvPicPr>
          <p:cNvPr id="17414" name="Picture 6" descr="endgroup long without NW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16338"/>
            <a:ext cx="2519363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flange_nw78_long_s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187575"/>
            <a:ext cx="158591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672263" y="5997575"/>
            <a:ext cx="2206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000">
                <a:solidFill>
                  <a:schemeClr val="tx2"/>
                </a:solidFill>
              </a:rPr>
              <a:t>Rib is removed</a:t>
            </a:r>
          </a:p>
        </p:txBody>
      </p:sp>
      <p:pic>
        <p:nvPicPr>
          <p:cNvPr id="17417" name="Picture 9" descr="01L 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052513"/>
            <a:ext cx="16843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6842125" y="2095500"/>
            <a:ext cx="431800" cy="3952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7416800" y="2852738"/>
            <a:ext cx="431800" cy="39528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6985000" y="1195388"/>
            <a:ext cx="431800" cy="39528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V="1">
            <a:off x="6877050" y="5300663"/>
            <a:ext cx="504825" cy="7921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22" name="Picture 14" descr="01L 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3983038"/>
            <a:ext cx="91122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5051425" y="5756275"/>
            <a:ext cx="1420813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lnSpc>
                <a:spcPct val="90000"/>
              </a:lnSpc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2000">
                <a:solidFill>
                  <a:schemeClr val="tx2"/>
                </a:solidFill>
              </a:rPr>
              <a:t>Stiffening ring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6948488" y="3284538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000"/>
              <a:t>reference boreholes</a:t>
            </a: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5376863" y="1054100"/>
            <a:ext cx="1425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000"/>
              <a:t>Reducing of flange machining</a:t>
            </a: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6680200" y="1579563"/>
            <a:ext cx="484188" cy="2651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87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3050" y="1133475"/>
            <a:ext cx="460375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8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CPFlash_Final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044575"/>
            <a:ext cx="3973512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443038" y="116632"/>
            <a:ext cx="6750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2400" b="1" dirty="0" smtClean="0">
                <a:solidFill>
                  <a:schemeClr val="bg1"/>
                </a:solidFill>
              </a:rPr>
              <a:t>Treatment: XFEL treatment recipe was worked out on prototype cavities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332288" y="1063770"/>
            <a:ext cx="457676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buFont typeface="Wingdings" pitchFamily="2" charset="2"/>
              <a:buNone/>
              <a:defRPr/>
            </a:pPr>
            <a:r>
              <a:rPr lang="en-GB" sz="2400" b="1" dirty="0">
                <a:solidFill>
                  <a:srgbClr val="C00000"/>
                </a:solidFill>
              </a:rPr>
              <a:t>Prior surface treatment.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GB" sz="2000" b="1" dirty="0"/>
              <a:t>EP 110-140 </a:t>
            </a:r>
            <a:r>
              <a:rPr lang="en-GB" sz="2000" b="1" dirty="0" err="1"/>
              <a:t>μm</a:t>
            </a:r>
            <a:r>
              <a:rPr lang="en-GB" sz="2000" b="1" dirty="0"/>
              <a:t> </a:t>
            </a:r>
            <a:r>
              <a:rPr lang="en-GB" sz="2000" b="1" dirty="0" smtClean="0"/>
              <a:t>(main EP), </a:t>
            </a:r>
            <a:r>
              <a:rPr lang="en-GB" sz="2000" b="1" dirty="0"/>
              <a:t>ethanol rinse, outside </a:t>
            </a:r>
            <a:r>
              <a:rPr lang="en-GB" sz="2000" b="1" dirty="0" smtClean="0"/>
              <a:t>BCP,  800°C annealing, tuning</a:t>
            </a:r>
            <a:r>
              <a:rPr lang="en-GB" sz="2000" dirty="0" smtClean="0"/>
              <a:t> </a:t>
            </a:r>
            <a:endParaRPr lang="en-GB" b="1" dirty="0">
              <a:solidFill>
                <a:srgbClr val="FF3300"/>
              </a:solidFill>
            </a:endParaRPr>
          </a:p>
          <a:p>
            <a:pPr eaLnBrk="0" hangingPunct="0">
              <a:buFont typeface="Wingdings" pitchFamily="2" charset="2"/>
              <a:buNone/>
              <a:defRPr/>
            </a:pPr>
            <a:endParaRPr lang="en-GB" sz="2400" b="1" dirty="0" smtClean="0">
              <a:solidFill>
                <a:srgbClr val="FF3300"/>
              </a:solidFill>
            </a:endParaRP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GB" sz="2400" b="1" dirty="0" smtClean="0">
                <a:solidFill>
                  <a:srgbClr val="C00000"/>
                </a:solidFill>
              </a:rPr>
              <a:t>Final </a:t>
            </a:r>
            <a:r>
              <a:rPr lang="en-GB" sz="2400" b="1" dirty="0">
                <a:solidFill>
                  <a:srgbClr val="C00000"/>
                </a:solidFill>
              </a:rPr>
              <a:t>surface treatment - two alternative options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GB" sz="2000" b="1" dirty="0">
                <a:solidFill>
                  <a:srgbClr val="000099"/>
                </a:solidFill>
              </a:rPr>
              <a:t>1. Final EP of </a:t>
            </a:r>
            <a:r>
              <a:rPr lang="en-GB" sz="2000" b="1" dirty="0" smtClean="0">
                <a:solidFill>
                  <a:srgbClr val="000099"/>
                </a:solidFill>
              </a:rPr>
              <a:t>40 </a:t>
            </a:r>
            <a:r>
              <a:rPr lang="en-GB" sz="2000" b="1" dirty="0" err="1">
                <a:solidFill>
                  <a:srgbClr val="000099"/>
                </a:solidFill>
              </a:rPr>
              <a:t>μm</a:t>
            </a:r>
            <a:r>
              <a:rPr lang="en-GB" sz="2000" b="1" dirty="0">
                <a:solidFill>
                  <a:srgbClr val="000099"/>
                </a:solidFill>
              </a:rPr>
              <a:t>, ethanol rinse, high pressure water rinsing (HPR) and 120°C bake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GB" sz="2000" b="1" dirty="0">
                <a:solidFill>
                  <a:srgbClr val="000099"/>
                </a:solidFill>
                <a:latin typeface="Times New Roman" pitchFamily="18" charset="0"/>
              </a:rPr>
              <a:t>2. </a:t>
            </a:r>
            <a:r>
              <a:rPr lang="en-GB" sz="2000" b="1" dirty="0">
                <a:solidFill>
                  <a:srgbClr val="000099"/>
                </a:solidFill>
              </a:rPr>
              <a:t>Final BCP of 10 </a:t>
            </a:r>
            <a:r>
              <a:rPr lang="en-GB" sz="2000" b="1" dirty="0" err="1">
                <a:solidFill>
                  <a:srgbClr val="000099"/>
                </a:solidFill>
              </a:rPr>
              <a:t>μm</a:t>
            </a:r>
            <a:r>
              <a:rPr lang="en-GB" sz="2000" b="1" dirty="0">
                <a:solidFill>
                  <a:srgbClr val="000099"/>
                </a:solidFill>
              </a:rPr>
              <a:t> (BCP Flash), HPR and 120°C bake.</a:t>
            </a:r>
            <a:r>
              <a:rPr lang="de-DE" sz="2000" b="1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995937" y="5157192"/>
            <a:ext cx="49179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000" b="1" dirty="0" smtClean="0"/>
              <a:t>     Integration of the helium tank, assembly of HOM, pick up and high Q antennas before vertical RF test</a:t>
            </a:r>
          </a:p>
        </p:txBody>
      </p:sp>
    </p:spTree>
    <p:extLst>
      <p:ext uri="{BB962C8B-B14F-4D97-AF65-F5344CB8AC3E}">
        <p14:creationId xmlns:p14="http://schemas.microsoft.com/office/powerpoint/2010/main" val="2131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2CEC-8820-4529-A64F-9640FDE56A9A}" type="slidenum">
              <a:rPr lang="en-GB"/>
              <a:pPr/>
              <a:t>7</a:t>
            </a:fld>
            <a:endParaRPr lang="en-GB"/>
          </a:p>
        </p:txBody>
      </p:sp>
      <p:pic>
        <p:nvPicPr>
          <p:cNvPr id="68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31" y="1196752"/>
            <a:ext cx="609811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4037" name="Rectangle 5"/>
          <p:cNvSpPr>
            <a:spLocks noChangeArrowheads="1"/>
          </p:cNvSpPr>
          <p:nvPr/>
        </p:nvSpPr>
        <p:spPr bwMode="auto">
          <a:xfrm>
            <a:off x="3491880" y="5162133"/>
            <a:ext cx="49688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dirty="0" smtClean="0"/>
              <a:t>EP </a:t>
            </a:r>
            <a:r>
              <a:rPr lang="en-US" sz="2000" dirty="0"/>
              <a:t>110μm, alc. rinse, </a:t>
            </a:r>
            <a:r>
              <a:rPr lang="en-US" sz="2000" dirty="0" smtClean="0"/>
              <a:t>800°C 2h, EP </a:t>
            </a:r>
            <a:r>
              <a:rPr lang="en-US" sz="2000" dirty="0"/>
              <a:t>48μm, HPR, alc. rinse, 6xHPR, tank welding, HOM feeds, 6xHPR, 120C bake out.	</a:t>
            </a:r>
            <a:endParaRPr lang="en-US" sz="2000" dirty="0">
              <a:latin typeface="Arial" charset="0"/>
            </a:endParaRPr>
          </a:p>
        </p:txBody>
      </p:sp>
      <p:sp>
        <p:nvSpPr>
          <p:cNvPr id="684038" name="Rectangle 6"/>
          <p:cNvSpPr>
            <a:spLocks noChangeArrowheads="1"/>
          </p:cNvSpPr>
          <p:nvPr/>
        </p:nvSpPr>
        <p:spPr bwMode="auto">
          <a:xfrm>
            <a:off x="138737" y="1268760"/>
            <a:ext cx="289149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/>
              <a:t>Cavity in tank with HOM couplers </a:t>
            </a:r>
            <a:r>
              <a:rPr lang="en-US" sz="2000" b="1" dirty="0" smtClean="0"/>
              <a:t>and </a:t>
            </a:r>
            <a:r>
              <a:rPr lang="en-US" sz="2000" b="1" dirty="0" err="1" smtClean="0"/>
              <a:t>feedthroughs</a:t>
            </a:r>
            <a:r>
              <a:rPr lang="en-US" sz="2000" b="1" dirty="0" smtClean="0"/>
              <a:t> </a:t>
            </a:r>
          </a:p>
          <a:p>
            <a:endParaRPr lang="en-US" sz="2000" b="1" dirty="0"/>
          </a:p>
          <a:p>
            <a:r>
              <a:rPr lang="en-US" sz="2000" b="1" dirty="0" smtClean="0"/>
              <a:t>Cavity </a:t>
            </a:r>
            <a:r>
              <a:rPr lang="en-US" sz="2000" b="1" dirty="0"/>
              <a:t>is limited by the Q-switch at 10..15 MV/m without FE. </a:t>
            </a:r>
            <a:endParaRPr lang="en-US" sz="2000" b="1" dirty="0" smtClean="0"/>
          </a:p>
          <a:p>
            <a:r>
              <a:rPr lang="en-US" sz="2000" b="1" dirty="0" smtClean="0"/>
              <a:t>Q-switch </a:t>
            </a:r>
            <a:r>
              <a:rPr lang="en-US" sz="2000" b="1" dirty="0"/>
              <a:t>is a thermal effect </a:t>
            </a:r>
            <a:r>
              <a:rPr lang="en-US" sz="2000" b="1" dirty="0" smtClean="0"/>
              <a:t>connected </a:t>
            </a:r>
            <a:r>
              <a:rPr lang="en-US" sz="2000" b="1" dirty="0"/>
              <a:t>with HOM couplers. </a:t>
            </a:r>
          </a:p>
          <a:p>
            <a:r>
              <a:rPr lang="en-US" sz="2000" b="1" dirty="0"/>
              <a:t>Without HOM couplers </a:t>
            </a:r>
            <a:r>
              <a:rPr lang="en-US" sz="2000" b="1" dirty="0" smtClean="0"/>
              <a:t>and </a:t>
            </a:r>
            <a:r>
              <a:rPr lang="en-US" sz="2000" b="1" dirty="0" err="1" smtClean="0"/>
              <a:t>feedthroughs</a:t>
            </a:r>
            <a:r>
              <a:rPr lang="en-US" sz="2000" b="1" dirty="0" smtClean="0"/>
              <a:t> </a:t>
            </a:r>
            <a:r>
              <a:rPr lang="en-US" sz="2000" b="1" dirty="0"/>
              <a:t>no Q-switch.	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684039" name="Rectangle 7"/>
          <p:cNvSpPr>
            <a:spLocks noChangeArrowheads="1"/>
          </p:cNvSpPr>
          <p:nvPr/>
        </p:nvSpPr>
        <p:spPr bwMode="auto">
          <a:xfrm>
            <a:off x="1907704" y="274916"/>
            <a:ext cx="55361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RF </a:t>
            </a:r>
            <a:r>
              <a:rPr lang="en-GB" sz="2400" b="1" dirty="0" smtClean="0">
                <a:solidFill>
                  <a:schemeClr val="bg1"/>
                </a:solidFill>
              </a:rPr>
              <a:t>Measurement. </a:t>
            </a:r>
            <a:r>
              <a:rPr lang="en-US" sz="2400" b="1" dirty="0" smtClean="0">
                <a:solidFill>
                  <a:schemeClr val="bg1"/>
                </a:solidFill>
              </a:rPr>
              <a:t>Q-switch. </a:t>
            </a:r>
            <a:r>
              <a:rPr lang="en-US" sz="2400" b="1" dirty="0">
                <a:solidFill>
                  <a:schemeClr val="bg1"/>
                </a:solidFill>
              </a:rPr>
              <a:t>Observed on several </a:t>
            </a:r>
            <a:r>
              <a:rPr lang="en-US" sz="2400" b="1" dirty="0" smtClean="0">
                <a:solidFill>
                  <a:schemeClr val="bg1"/>
                </a:solidFill>
              </a:rPr>
              <a:t>cavities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spect="1" noChangeArrowheads="1"/>
          </p:cNvSpPr>
          <p:nvPr/>
        </p:nvSpPr>
        <p:spPr bwMode="auto">
          <a:xfrm>
            <a:off x="107504" y="5356226"/>
            <a:ext cx="8928992" cy="102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79388" lvl="1" algn="ctr" eaLnBrk="0" hangingPunct="0">
              <a:lnSpc>
                <a:spcPct val="120000"/>
              </a:lnSpc>
              <a:buClr>
                <a:schemeClr val="accent1"/>
              </a:buClr>
            </a:pPr>
            <a:r>
              <a:rPr lang="en-US" dirty="0">
                <a:solidFill>
                  <a:schemeClr val="tx2"/>
                </a:solidFill>
              </a:rPr>
              <a:t>In past we tested in the CW mode  many cavities with welded HOM couplers (the coupler housing and F-part); reached </a:t>
            </a:r>
            <a:r>
              <a:rPr lang="en-US" dirty="0" err="1">
                <a:solidFill>
                  <a:schemeClr val="tx2"/>
                </a:solidFill>
              </a:rPr>
              <a:t>Eacc</a:t>
            </a:r>
            <a:r>
              <a:rPr lang="en-US" dirty="0">
                <a:solidFill>
                  <a:schemeClr val="tx2"/>
                </a:solidFill>
              </a:rPr>
              <a:t> is up to 40 </a:t>
            </a:r>
            <a:r>
              <a:rPr lang="en-US" dirty="0" smtClean="0">
                <a:solidFill>
                  <a:schemeClr val="tx2"/>
                </a:solidFill>
              </a:rPr>
              <a:t>MV/m. </a:t>
            </a:r>
            <a:r>
              <a:rPr lang="en-US" sz="1800" dirty="0" smtClean="0">
                <a:solidFill>
                  <a:schemeClr val="tx2"/>
                </a:solidFill>
              </a:rPr>
              <a:t>The </a:t>
            </a:r>
            <a:r>
              <a:rPr lang="en-US" sz="1800" dirty="0">
                <a:solidFill>
                  <a:schemeClr val="tx2"/>
                </a:solidFill>
              </a:rPr>
              <a:t>difficulties come from the limited heat conduction of the HOM </a:t>
            </a:r>
            <a:r>
              <a:rPr lang="en-US" sz="1800" dirty="0" err="1">
                <a:solidFill>
                  <a:schemeClr val="tx2"/>
                </a:solidFill>
              </a:rPr>
              <a:t>feedthroughs</a:t>
            </a:r>
            <a:r>
              <a:rPr lang="en-US" sz="1800" dirty="0">
                <a:solidFill>
                  <a:schemeClr val="tx2"/>
                </a:solidFill>
              </a:rPr>
              <a:t>, when antenna is installed</a:t>
            </a:r>
          </a:p>
        </p:txBody>
      </p:sp>
      <p:pic>
        <p:nvPicPr>
          <p:cNvPr id="20483" name="Picture 3" descr="9610_MC_Cryomodul_XFEL_2009_06_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7"/>
          <a:stretch>
            <a:fillRect/>
          </a:stretch>
        </p:blipFill>
        <p:spPr bwMode="auto">
          <a:xfrm>
            <a:off x="1187624" y="2235200"/>
            <a:ext cx="3612976" cy="29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9610_MC_Cryomodul_XFEL_2009_06_3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0" t="13506" r="8434" b="20689"/>
          <a:stretch>
            <a:fillRect/>
          </a:stretch>
        </p:blipFill>
        <p:spPr bwMode="auto">
          <a:xfrm>
            <a:off x="5303838" y="2351088"/>
            <a:ext cx="2724331" cy="28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Line 5"/>
          <p:cNvSpPr>
            <a:spLocks noChangeShapeType="1"/>
          </p:cNvSpPr>
          <p:nvPr/>
        </p:nvSpPr>
        <p:spPr bwMode="auto">
          <a:xfrm flipV="1">
            <a:off x="4041775" y="3200400"/>
            <a:ext cx="2698750" cy="247650"/>
          </a:xfrm>
          <a:prstGeom prst="line">
            <a:avLst/>
          </a:prstGeom>
          <a:noFill/>
          <a:ln w="57150">
            <a:solidFill>
              <a:srgbClr val="100F2E"/>
            </a:solidFill>
            <a:prstDash val="dash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aphicFrame>
        <p:nvGraphicFramePr>
          <p:cNvPr id="48160" name="Group 32"/>
          <p:cNvGraphicFramePr>
            <a:graphicFrameLocks noGrp="1"/>
          </p:cNvGraphicFramePr>
          <p:nvPr>
            <p:ph/>
          </p:nvPr>
        </p:nvGraphicFramePr>
        <p:xfrm>
          <a:off x="179388" y="1147763"/>
          <a:ext cx="8435975" cy="942975"/>
        </p:xfrm>
        <a:graphic>
          <a:graphicData uri="http://schemas.openxmlformats.org/drawingml/2006/table">
            <a:tbl>
              <a:tblPr/>
              <a:tblGrid>
                <a:gridCol w="3271837"/>
                <a:gridCol w="2830513"/>
                <a:gridCol w="2333625"/>
              </a:tblGrid>
              <a:tr h="347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pitchFamily="112" charset="-128"/>
                      </a:endParaRPr>
                    </a:p>
                  </a:txBody>
                  <a:tcPr marL="54000" marR="54000" marT="36027" marB="4683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</a:rPr>
                        <a:t>Nominal operation (FLASH)</a:t>
                      </a:r>
                    </a:p>
                  </a:txBody>
                  <a:tcPr marL="54000" marR="54000" marT="36027" marB="468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</a:rPr>
                        <a:t>Acceptance cw RF test</a:t>
                      </a:r>
                    </a:p>
                  </a:txBody>
                  <a:tcPr marL="54000" marR="54000" marT="36027" marB="468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</a:rPr>
                        <a:t>Maximum E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</a:rPr>
                        <a:t>acc</a:t>
                      </a:r>
                    </a:p>
                  </a:txBody>
                  <a:tcPr marL="54000" marR="54000" marT="36027" marB="4683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  <a:cs typeface="Arial" charset="0"/>
                        </a:rPr>
                        <a:t>      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  <a:cs typeface="Arial" charset="0"/>
                        </a:rPr>
                        <a:t>24 MV/m </a:t>
                      </a:r>
                    </a:p>
                  </a:txBody>
                  <a:tcPr marL="54000" marR="54000" marT="36027" marB="468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</a:rPr>
                        <a:t>24 MV/m</a:t>
                      </a:r>
                    </a:p>
                  </a:txBody>
                  <a:tcPr marL="54000" marR="54000" marT="36027" marB="468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6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</a:rPr>
                        <a:t>Maximum Cryogenic Load</a:t>
                      </a:r>
                    </a:p>
                  </a:txBody>
                  <a:tcPr marL="54000" marR="54000" marT="36027" marB="4683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</a:rPr>
                        <a:t>If nominal=1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</a:rPr>
                        <a:t>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0F2E"/>
                          </a:solidFill>
                          <a:effectLst/>
                          <a:latin typeface="Arial" charset="0"/>
                          <a:ea typeface="ＭＳ Ｐゴシック" pitchFamily="112" charset="-128"/>
                        </a:rPr>
                        <a:t>(~TESLA design)</a:t>
                      </a:r>
                    </a:p>
                  </a:txBody>
                  <a:tcPr marL="54000" marR="54000" marT="36027" marB="468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112" charset="-128"/>
                        </a:rPr>
                        <a:t>x 100</a:t>
                      </a:r>
                    </a:p>
                  </a:txBody>
                  <a:tcPr marL="54000" marR="54000" marT="36027" marB="468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1313049" y="4903551"/>
            <a:ext cx="165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GB" sz="800" dirty="0">
                <a:solidFill>
                  <a:srgbClr val="000000"/>
                </a:solidFill>
              </a:rPr>
              <a:t>April, 19-22, 2010 , TTC, </a:t>
            </a:r>
            <a:r>
              <a:rPr lang="en-GB" sz="800" dirty="0" smtClean="0">
                <a:solidFill>
                  <a:srgbClr val="000000"/>
                </a:solidFill>
              </a:rPr>
              <a:t>FNAL</a:t>
            </a:r>
            <a:endParaRPr lang="en-GB" sz="800" dirty="0">
              <a:solidFill>
                <a:srgbClr val="000000"/>
              </a:solidFill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GB" sz="800" dirty="0">
                <a:solidFill>
                  <a:srgbClr val="000000"/>
                </a:solidFill>
              </a:rPr>
              <a:t>J. Sekutowicz, </a:t>
            </a:r>
          </a:p>
        </p:txBody>
      </p:sp>
      <p:sp>
        <p:nvSpPr>
          <p:cNvPr id="20505" name="Text Box 34"/>
          <p:cNvSpPr txBox="1">
            <a:spLocks noChangeArrowheads="1"/>
          </p:cNvSpPr>
          <p:nvPr/>
        </p:nvSpPr>
        <p:spPr bwMode="auto">
          <a:xfrm>
            <a:off x="996950" y="415610"/>
            <a:ext cx="7310438" cy="2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0" rIns="36000" bIns="0">
            <a:spAutoFit/>
          </a:bodyPr>
          <a:lstStyle>
            <a:lvl1pPr indent="9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GB" b="1" dirty="0">
                <a:solidFill>
                  <a:schemeClr val="bg1"/>
                </a:solidFill>
              </a:rPr>
              <a:t>RF </a:t>
            </a:r>
            <a:r>
              <a:rPr lang="en-GB" b="1" dirty="0" smtClean="0">
                <a:solidFill>
                  <a:schemeClr val="bg1"/>
                </a:solidFill>
              </a:rPr>
              <a:t>Measurement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94112" y="2327217"/>
            <a:ext cx="1752650" cy="20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 algn="just">
              <a:lnSpc>
                <a:spcPct val="7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</a:rPr>
              <a:t>Coupler housing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522775" y="2536826"/>
            <a:ext cx="493712" cy="398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0" rIns="36000" bIns="0" anchor="ctr"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058976" y="2173289"/>
            <a:ext cx="7493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 algn="just">
              <a:lnSpc>
                <a:spcPct val="7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en-US" dirty="0">
                <a:solidFill>
                  <a:schemeClr val="tx2"/>
                </a:solidFill>
              </a:rPr>
              <a:t>F-part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832599" y="2279651"/>
            <a:ext cx="1195569" cy="4793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3"/>
          <p:cNvGrpSpPr>
            <a:grpSpLocks/>
          </p:cNvGrpSpPr>
          <p:nvPr/>
        </p:nvGrpSpPr>
        <p:grpSpPr bwMode="auto">
          <a:xfrm>
            <a:off x="4738688" y="3292475"/>
            <a:ext cx="4405312" cy="2808288"/>
            <a:chOff x="955" y="1727"/>
            <a:chExt cx="3574" cy="2258"/>
          </a:xfrm>
        </p:grpSpPr>
        <p:grpSp>
          <p:nvGrpSpPr>
            <p:cNvPr id="21518" name="Group 4"/>
            <p:cNvGrpSpPr>
              <a:grpSpLocks/>
            </p:cNvGrpSpPr>
            <p:nvPr/>
          </p:nvGrpSpPr>
          <p:grpSpPr bwMode="auto">
            <a:xfrm>
              <a:off x="955" y="1727"/>
              <a:ext cx="3574" cy="1505"/>
              <a:chOff x="684" y="1633"/>
              <a:chExt cx="3574" cy="1505"/>
            </a:xfrm>
          </p:grpSpPr>
          <p:graphicFrame>
            <p:nvGraphicFramePr>
              <p:cNvPr id="21523" name="Object 5"/>
              <p:cNvGraphicFramePr>
                <a:graphicFrameLocks noChangeAspect="1"/>
              </p:cNvGraphicFramePr>
              <p:nvPr/>
            </p:nvGraphicFramePr>
            <p:xfrm>
              <a:off x="684" y="1633"/>
              <a:ext cx="1788" cy="15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9" name="Mathcad" r:id="rId3" imgW="4314825" imgH="3143250" progId="Mathcad">
                      <p:embed/>
                    </p:oleObj>
                  </mc:Choice>
                  <mc:Fallback>
                    <p:oleObj name="Mathcad" r:id="rId3" imgW="4314825" imgH="3143250" progId="Mathcad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335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4" y="1633"/>
                            <a:ext cx="1788" cy="15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24" name="Object 6"/>
              <p:cNvGraphicFramePr>
                <a:graphicFrameLocks noChangeAspect="1"/>
              </p:cNvGraphicFramePr>
              <p:nvPr/>
            </p:nvGraphicFramePr>
            <p:xfrm>
              <a:off x="2462" y="1633"/>
              <a:ext cx="1796" cy="15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0" name="Mathcad" r:id="rId5" imgW="4314825" imgH="3143250" progId="Mathcad">
                      <p:embed/>
                    </p:oleObj>
                  </mc:Choice>
                  <mc:Fallback>
                    <p:oleObj name="Mathcad" r:id="rId5" imgW="4314825" imgH="3143250" progId="Mathcad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297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62" y="1633"/>
                            <a:ext cx="1796" cy="15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519" name="Rectangle 7"/>
            <p:cNvSpPr>
              <a:spLocks noChangeArrowheads="1"/>
            </p:cNvSpPr>
            <p:nvPr/>
          </p:nvSpPr>
          <p:spPr bwMode="auto">
            <a:xfrm>
              <a:off x="1009" y="3342"/>
              <a:ext cx="681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257175" indent="-257175" algn="just">
                <a:lnSpc>
                  <a:spcPct val="120000"/>
                </a:lnSpc>
                <a:buClr>
                  <a:schemeClr val="tx1"/>
                </a:buClr>
                <a:buSzPct val="60000"/>
                <a:buFont typeface="Wingdings" pitchFamily="2" charset="2"/>
                <a:buNone/>
                <a:tabLst>
                  <a:tab pos="1073150" algn="l"/>
                </a:tabLst>
              </a:pPr>
              <a:r>
                <a:rPr lang="de-DE" i="1">
                  <a:solidFill>
                    <a:schemeClr val="tx2"/>
                  </a:solidFill>
                </a:rPr>
                <a:t>t</a:t>
              </a:r>
              <a:r>
                <a:rPr lang="de-DE" i="1" baseline="-25000">
                  <a:solidFill>
                    <a:schemeClr val="tx2"/>
                  </a:solidFill>
                </a:rPr>
                <a:t>pulse</a:t>
              </a:r>
            </a:p>
          </p:txBody>
        </p:sp>
        <p:sp>
          <p:nvSpPr>
            <p:cNvPr id="21520" name="Line 8"/>
            <p:cNvSpPr>
              <a:spLocks noChangeShapeType="1"/>
            </p:cNvSpPr>
            <p:nvPr/>
          </p:nvSpPr>
          <p:spPr bwMode="auto">
            <a:xfrm>
              <a:off x="991" y="3323"/>
              <a:ext cx="266" cy="0"/>
            </a:xfrm>
            <a:prstGeom prst="line">
              <a:avLst/>
            </a:prstGeom>
            <a:noFill/>
            <a:ln w="28575">
              <a:solidFill>
                <a:srgbClr val="100F2E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21" name="Rectangle 9"/>
            <p:cNvSpPr>
              <a:spLocks noChangeArrowheads="1"/>
            </p:cNvSpPr>
            <p:nvPr/>
          </p:nvSpPr>
          <p:spPr bwMode="auto">
            <a:xfrm>
              <a:off x="1737" y="3349"/>
              <a:ext cx="1057" cy="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257175" indent="-257175" algn="just">
                <a:lnSpc>
                  <a:spcPct val="120000"/>
                </a:lnSpc>
                <a:buClr>
                  <a:schemeClr val="tx1"/>
                </a:buClr>
                <a:buSzPct val="60000"/>
                <a:buFont typeface="Wingdings" pitchFamily="2" charset="2"/>
                <a:buNone/>
                <a:tabLst>
                  <a:tab pos="1073150" algn="l"/>
                </a:tabLst>
              </a:pPr>
              <a:r>
                <a:rPr lang="de-DE">
                  <a:solidFill>
                    <a:schemeClr val="tx2"/>
                  </a:solidFill>
                </a:rPr>
                <a:t>~10 x</a:t>
              </a:r>
              <a:r>
                <a:rPr lang="de-DE" i="1">
                  <a:solidFill>
                    <a:schemeClr val="tx2"/>
                  </a:solidFill>
                </a:rPr>
                <a:t> t</a:t>
              </a:r>
              <a:r>
                <a:rPr lang="de-DE" i="1" baseline="-25000">
                  <a:solidFill>
                    <a:schemeClr val="tx2"/>
                  </a:solidFill>
                </a:rPr>
                <a:t>pulse</a:t>
              </a:r>
            </a:p>
            <a:p>
              <a:pPr marL="257175" indent="-257175" algn="just">
                <a:lnSpc>
                  <a:spcPct val="120000"/>
                </a:lnSpc>
                <a:buClr>
                  <a:schemeClr val="tx1"/>
                </a:buClr>
                <a:buSzPct val="60000"/>
                <a:buFont typeface="Wingdings" pitchFamily="2" charset="2"/>
                <a:buNone/>
                <a:tabLst>
                  <a:tab pos="1073150" algn="l"/>
                </a:tabLst>
              </a:pPr>
              <a:endParaRPr lang="de-DE" i="1">
                <a:solidFill>
                  <a:schemeClr val="tx2"/>
                </a:solidFill>
              </a:endParaRPr>
            </a:p>
          </p:txBody>
        </p:sp>
        <p:sp>
          <p:nvSpPr>
            <p:cNvPr id="21522" name="Line 10"/>
            <p:cNvSpPr>
              <a:spLocks noChangeShapeType="1"/>
            </p:cNvSpPr>
            <p:nvPr/>
          </p:nvSpPr>
          <p:spPr bwMode="auto">
            <a:xfrm>
              <a:off x="1286" y="3314"/>
              <a:ext cx="1441" cy="11"/>
            </a:xfrm>
            <a:prstGeom prst="line">
              <a:avLst/>
            </a:prstGeom>
            <a:noFill/>
            <a:ln w="28575">
              <a:solidFill>
                <a:srgbClr val="100F2E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1507" name="Rectangle 11"/>
          <p:cNvSpPr>
            <a:spLocks noChangeArrowheads="1"/>
          </p:cNvSpPr>
          <p:nvPr/>
        </p:nvSpPr>
        <p:spPr bwMode="auto">
          <a:xfrm rot="-5400000">
            <a:off x="-492124" y="2181225"/>
            <a:ext cx="20383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1147763" indent="-1147763" algn="ctr">
              <a:lnSpc>
                <a:spcPct val="120000"/>
              </a:lnSpc>
              <a:buClr>
                <a:schemeClr val="tx1"/>
              </a:buClr>
              <a:buSzPct val="60000"/>
              <a:buFont typeface="Wingdings" pitchFamily="2" charset="2"/>
              <a:buNone/>
              <a:tabLst>
                <a:tab pos="1073150" algn="l"/>
              </a:tabLst>
            </a:pPr>
            <a:r>
              <a:rPr lang="en-US">
                <a:solidFill>
                  <a:schemeClr val="tx2"/>
                </a:solidFill>
              </a:rPr>
              <a:t>E</a:t>
            </a:r>
            <a:r>
              <a:rPr lang="en-US" baseline="-25000">
                <a:solidFill>
                  <a:schemeClr val="tx2"/>
                </a:solidFill>
              </a:rPr>
              <a:t>acc</a:t>
            </a:r>
            <a:r>
              <a:rPr lang="en-US">
                <a:solidFill>
                  <a:schemeClr val="tx2"/>
                </a:solidFill>
              </a:rPr>
              <a:t> </a:t>
            </a:r>
          </a:p>
          <a:p>
            <a:pPr marL="1147763" indent="-1147763" algn="ctr">
              <a:lnSpc>
                <a:spcPct val="120000"/>
              </a:lnSpc>
              <a:buClr>
                <a:schemeClr val="tx1"/>
              </a:buClr>
              <a:buSzPct val="60000"/>
              <a:buFont typeface="Wingdings" pitchFamily="2" charset="2"/>
              <a:buNone/>
              <a:tabLst>
                <a:tab pos="1073150" algn="l"/>
              </a:tabLst>
            </a:pPr>
            <a:r>
              <a:rPr lang="en-US">
                <a:solidFill>
                  <a:schemeClr val="tx2"/>
                </a:solidFill>
              </a:rPr>
              <a:t>[MV/m]</a:t>
            </a:r>
            <a:endParaRPr lang="de-DE">
              <a:solidFill>
                <a:schemeClr val="tx2"/>
              </a:solidFill>
            </a:endParaRPr>
          </a:p>
        </p:txBody>
      </p:sp>
      <p:sp>
        <p:nvSpPr>
          <p:cNvPr id="21508" name="Rectangle 12"/>
          <p:cNvSpPr>
            <a:spLocks noChangeArrowheads="1"/>
          </p:cNvSpPr>
          <p:nvPr/>
        </p:nvSpPr>
        <p:spPr bwMode="auto">
          <a:xfrm>
            <a:off x="2665413" y="3328988"/>
            <a:ext cx="476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1147763" indent="-1147763" algn="just">
              <a:lnSpc>
                <a:spcPct val="120000"/>
              </a:lnSpc>
              <a:buClr>
                <a:schemeClr val="tx1"/>
              </a:buClr>
              <a:buSzPct val="60000"/>
              <a:buFont typeface="Wingdings" pitchFamily="2" charset="2"/>
              <a:buNone/>
              <a:tabLst>
                <a:tab pos="1073150" algn="l"/>
              </a:tabLst>
            </a:pPr>
            <a:r>
              <a:rPr lang="en-US">
                <a:solidFill>
                  <a:schemeClr val="tx2"/>
                </a:solidFill>
              </a:rPr>
              <a:t>t  [s]</a:t>
            </a:r>
            <a:endParaRPr lang="de-DE">
              <a:solidFill>
                <a:schemeClr val="tx2"/>
              </a:solidFill>
            </a:endParaRPr>
          </a:p>
        </p:txBody>
      </p:sp>
      <p:grpSp>
        <p:nvGrpSpPr>
          <p:cNvPr id="21509" name="Group 13"/>
          <p:cNvGrpSpPr>
            <a:grpSpLocks/>
          </p:cNvGrpSpPr>
          <p:nvPr/>
        </p:nvGrpSpPr>
        <p:grpSpPr bwMode="auto">
          <a:xfrm>
            <a:off x="1038225" y="1500188"/>
            <a:ext cx="4883150" cy="1706562"/>
            <a:chOff x="1672" y="1764"/>
            <a:chExt cx="2557" cy="2146"/>
          </a:xfrm>
        </p:grpSpPr>
        <p:graphicFrame>
          <p:nvGraphicFramePr>
            <p:cNvPr id="21515" name="Object 14"/>
            <p:cNvGraphicFramePr>
              <a:graphicFrameLocks noChangeAspect="1"/>
            </p:cNvGraphicFramePr>
            <p:nvPr/>
          </p:nvGraphicFramePr>
          <p:xfrm>
            <a:off x="1672" y="1858"/>
            <a:ext cx="2557" cy="20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1" name="Mathcad" r:id="rId6" imgW="4648200" imgH="3486150" progId="Mathcad">
                    <p:embed/>
                  </p:oleObj>
                </mc:Choice>
                <mc:Fallback>
                  <p:oleObj name="Mathcad" r:id="rId6" imgW="4648200" imgH="3486150" progId="Mathcad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848" b="6557"/>
                        <a:stretch>
                          <a:fillRect/>
                        </a:stretch>
                      </p:blipFill>
                      <p:spPr bwMode="auto">
                        <a:xfrm>
                          <a:off x="1672" y="1858"/>
                          <a:ext cx="2557" cy="20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6" name="Line 15"/>
            <p:cNvSpPr>
              <a:spLocks noChangeShapeType="1"/>
            </p:cNvSpPr>
            <p:nvPr/>
          </p:nvSpPr>
          <p:spPr bwMode="auto">
            <a:xfrm>
              <a:off x="1768" y="2082"/>
              <a:ext cx="1174" cy="0"/>
            </a:xfrm>
            <a:prstGeom prst="line">
              <a:avLst/>
            </a:prstGeom>
            <a:noFill/>
            <a:ln w="28575">
              <a:solidFill>
                <a:srgbClr val="100F2E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7" name="Rectangle 16"/>
            <p:cNvSpPr>
              <a:spLocks noChangeArrowheads="1"/>
            </p:cNvSpPr>
            <p:nvPr/>
          </p:nvSpPr>
          <p:spPr bwMode="auto">
            <a:xfrm>
              <a:off x="1926" y="1764"/>
              <a:ext cx="821" cy="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257175" indent="-257175" algn="just">
                <a:lnSpc>
                  <a:spcPct val="120000"/>
                </a:lnSpc>
                <a:buClr>
                  <a:schemeClr val="tx1"/>
                </a:buClr>
                <a:buSzPct val="60000"/>
                <a:buFont typeface="Wingdings" pitchFamily="2" charset="2"/>
                <a:buNone/>
                <a:tabLst>
                  <a:tab pos="1073150" algn="l"/>
                </a:tabLst>
              </a:pPr>
              <a:r>
                <a:rPr lang="de-DE" i="1">
                  <a:solidFill>
                    <a:schemeClr val="tx2"/>
                  </a:solidFill>
                </a:rPr>
                <a:t>t</a:t>
              </a:r>
              <a:r>
                <a:rPr lang="de-DE" i="1" baseline="-25000">
                  <a:solidFill>
                    <a:schemeClr val="tx2"/>
                  </a:solidFill>
                </a:rPr>
                <a:t>pulse</a:t>
              </a:r>
              <a:r>
                <a:rPr lang="de-DE" i="1">
                  <a:solidFill>
                    <a:schemeClr val="tx2"/>
                  </a:solidFill>
                </a:rPr>
                <a:t> = 7 x </a:t>
              </a:r>
              <a:r>
                <a:rPr lang="el-GR" i="1">
                  <a:solidFill>
                    <a:schemeClr val="tx2"/>
                  </a:solidFill>
                </a:rPr>
                <a:t>τ</a:t>
              </a:r>
              <a:endParaRPr lang="de-DE" i="1">
                <a:solidFill>
                  <a:schemeClr val="tx2"/>
                </a:solidFill>
              </a:endParaRPr>
            </a:p>
          </p:txBody>
        </p:sp>
      </p:grpSp>
      <p:sp>
        <p:nvSpPr>
          <p:cNvPr id="21510" name="Rectangle 17"/>
          <p:cNvSpPr>
            <a:spLocks noChangeArrowheads="1"/>
          </p:cNvSpPr>
          <p:nvPr/>
        </p:nvSpPr>
        <p:spPr bwMode="auto">
          <a:xfrm>
            <a:off x="884238" y="3970338"/>
            <a:ext cx="36782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000">
                <a:solidFill>
                  <a:schemeClr val="tx2"/>
                </a:solidFill>
              </a:rPr>
              <a:t>This reduces the mean cryogenic load by factor of 10.</a:t>
            </a:r>
          </a:p>
        </p:txBody>
      </p:sp>
      <p:sp>
        <p:nvSpPr>
          <p:cNvPr id="21511" name="Text Box 18"/>
          <p:cNvSpPr txBox="1">
            <a:spLocks noChangeArrowheads="1"/>
          </p:cNvSpPr>
          <p:nvPr/>
        </p:nvSpPr>
        <p:spPr bwMode="auto">
          <a:xfrm>
            <a:off x="147638" y="1004491"/>
            <a:ext cx="88773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b="1" dirty="0"/>
              <a:t>Proposed by J. Sekutowicz and successfully implemented</a:t>
            </a:r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1169095" y="265827"/>
            <a:ext cx="685928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0" rIns="36000" bIns="0">
            <a:spAutoFit/>
          </a:bodyPr>
          <a:lstStyle>
            <a:lvl1pPr indent="9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GB" b="1" dirty="0">
                <a:solidFill>
                  <a:schemeClr val="bg1"/>
                </a:solidFill>
              </a:rPr>
              <a:t>RF Measurement: Pulse Acceptance Test for XFEL   Cavities</a:t>
            </a:r>
          </a:p>
        </p:txBody>
      </p:sp>
      <p:sp>
        <p:nvSpPr>
          <p:cNvPr id="50199" name="Text Box 23"/>
          <p:cNvSpPr txBox="1">
            <a:spLocks noChangeArrowheads="1"/>
          </p:cNvSpPr>
          <p:nvPr/>
        </p:nvSpPr>
        <p:spPr bwMode="auto">
          <a:xfrm>
            <a:off x="527051" y="4821543"/>
            <a:ext cx="38925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altLang="ja-JP" sz="2000" dirty="0" smtClean="0"/>
              <a:t>    Cavities in the pulse test demonstrate similar </a:t>
            </a:r>
            <a:r>
              <a:rPr lang="en-US" altLang="ja-JP" sz="2000" dirty="0" err="1" smtClean="0"/>
              <a:t>Eacc</a:t>
            </a:r>
            <a:r>
              <a:rPr lang="en-US" altLang="ja-JP" sz="2000" dirty="0" smtClean="0"/>
              <a:t> compared to the CW RF test without HOM antennas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821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1744</Words>
  <Application>Microsoft Office PowerPoint</Application>
  <PresentationFormat>On-screen Show (4:3)</PresentationFormat>
  <Paragraphs>238</Paragraphs>
  <Slides>24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DESY European XFEL</vt:lpstr>
      <vt:lpstr>Custom Design</vt:lpstr>
      <vt:lpstr>1_DESY European XFEL</vt:lpstr>
      <vt:lpstr>10_Custom Design</vt:lpstr>
      <vt:lpstr>11_Custom Design</vt:lpstr>
      <vt:lpstr>9_Custom Design</vt:lpstr>
      <vt:lpstr>7_Custom Design</vt:lpstr>
      <vt:lpstr>8_Custom Design</vt:lpstr>
      <vt:lpstr>2_DESY European XFEL</vt:lpstr>
      <vt:lpstr>4_Custom Design</vt:lpstr>
      <vt:lpstr>5_Custom Design</vt:lpstr>
      <vt:lpstr>6_Custom Design</vt:lpstr>
      <vt:lpstr>3_Custom Design</vt:lpstr>
      <vt:lpstr>1_Custom Design</vt:lpstr>
      <vt:lpstr>2_Custom Design</vt:lpstr>
      <vt:lpstr>3_DESY European XFEL</vt:lpstr>
      <vt:lpstr>4_DESY European XFEL</vt:lpstr>
      <vt:lpstr>Mathcad</vt:lpstr>
      <vt:lpstr>Photo Editor Photo</vt:lpstr>
      <vt:lpstr>Acrobat Document</vt:lpstr>
      <vt:lpstr>Bitmap Image</vt:lpstr>
      <vt:lpstr>PowerPoint Presentation</vt:lpstr>
      <vt:lpstr>PowerPoint Presentation</vt:lpstr>
      <vt:lpstr>PowerPoint Presentation</vt:lpstr>
      <vt:lpstr>Single cell cavity R&amp;D program (D. Reschke) was  a good tool for specification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statistic on prototype XFEL cavities. Ca. 50 prototype cavities produced</vt:lpstr>
      <vt:lpstr>PowerPoint Presentation</vt:lpstr>
      <vt:lpstr>PowerPoint Presentation</vt:lpstr>
      <vt:lpstr>PowerPoint Presentation</vt:lpstr>
      <vt:lpstr>PowerPoint Presentation</vt:lpstr>
      <vt:lpstr>Triggered activities of Zanon and INFN/DESY   towards improvement of XFEL cavity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singerw</dc:creator>
  <cp:lastModifiedBy>singerw</cp:lastModifiedBy>
  <cp:revision>135</cp:revision>
  <dcterms:created xsi:type="dcterms:W3CDTF">2011-02-15T10:54:25Z</dcterms:created>
  <dcterms:modified xsi:type="dcterms:W3CDTF">2011-02-25T13:20:03Z</dcterms:modified>
</cp:coreProperties>
</file>