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3" r:id="rId1"/>
  </p:sldMasterIdLst>
  <p:notesMasterIdLst>
    <p:notesMasterId r:id="rId18"/>
  </p:notesMasterIdLst>
  <p:sldIdLst>
    <p:sldId id="256" r:id="rId2"/>
    <p:sldId id="347" r:id="rId3"/>
    <p:sldId id="280" r:id="rId4"/>
    <p:sldId id="344" r:id="rId5"/>
    <p:sldId id="337" r:id="rId6"/>
    <p:sldId id="338" r:id="rId7"/>
    <p:sldId id="335" r:id="rId8"/>
    <p:sldId id="336" r:id="rId9"/>
    <p:sldId id="326" r:id="rId10"/>
    <p:sldId id="345" r:id="rId11"/>
    <p:sldId id="346" r:id="rId12"/>
    <p:sldId id="339" r:id="rId13"/>
    <p:sldId id="340" r:id="rId14"/>
    <p:sldId id="341" r:id="rId15"/>
    <p:sldId id="342" r:id="rId16"/>
    <p:sldId id="343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977" autoAdjust="0"/>
    <p:restoredTop sz="86469" autoAdjust="0"/>
  </p:normalViewPr>
  <p:slideViewPr>
    <p:cSldViewPr>
      <p:cViewPr varScale="1">
        <p:scale>
          <a:sx n="65" d="100"/>
          <a:sy n="65" d="100"/>
        </p:scale>
        <p:origin x="-10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pPr>
              <a:defRPr/>
            </a:pPr>
            <a:fld id="{BC2FC176-E4B1-40BA-A180-F2C187D1EC87}" type="datetimeFigureOut">
              <a:rPr lang="en-US"/>
              <a:pPr>
                <a:defRPr/>
              </a:pPr>
              <a:t>3/1/2011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vert="horz" lIns="92153" tIns="46077" rIns="92153" bIns="4607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pPr>
              <a:defRPr/>
            </a:pPr>
            <a:fld id="{63E4DFE3-855E-41BE-8CC9-A7239A3D35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02090-AC36-4066-8A0A-CC9501D4C86D}" type="slidenum">
              <a:rPr lang="en-GB"/>
              <a:pPr/>
              <a:t>3</a:t>
            </a:fld>
            <a:endParaRPr lang="en-GB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 u="none" strike="noStrike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844AF-4A02-4CDB-A37F-31B5F64E1F7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D67D4-8928-4BF3-8FCC-A3A05E17C0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F6E45-DF31-42DF-9500-345E53E4B8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buClr>
                <a:srgbClr val="FF0000"/>
              </a:buClr>
              <a:buFont typeface="Wingdings" pitchFamily="2" charset="2"/>
              <a:buNone/>
              <a:defRPr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buFont typeface="Arial" pitchFamily="34" charset="0"/>
              <a:buChar char="•"/>
              <a:defRPr sz="2800">
                <a:solidFill>
                  <a:srgbClr val="FF0000"/>
                </a:solidFill>
              </a:defRPr>
            </a:lvl1pPr>
            <a:lvl2pPr>
              <a:buClr>
                <a:srgbClr val="0070C0"/>
              </a:buClr>
              <a:buFont typeface="Courier New" pitchFamily="49" charset="0"/>
              <a:buChar char="o"/>
              <a:defRPr sz="2400">
                <a:solidFill>
                  <a:srgbClr val="0070C0"/>
                </a:solidFill>
              </a:defRPr>
            </a:lvl2pPr>
            <a:lvl3pPr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rgbClr val="FF0000"/>
                </a:solidFill>
              </a:defRPr>
            </a:lvl3pPr>
            <a:lvl4pPr>
              <a:buClr>
                <a:srgbClr val="00B0F0"/>
              </a:buCl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A1D76-AE39-4A26-8F39-8F82AC44859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A4197-190E-4E75-A657-2C0750DEE7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1B7BC-EA45-40AA-ACF3-04F02DC8654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9D0E3-63EC-44C0-AD53-A66AA559AC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2EA99-2CAA-4428-8905-72A94CC948C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2DD3D-0D95-4DC0-9AD7-A4B2242117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A2D36-D917-4D6B-9A4D-57F2FC3947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9D907-1120-4D25-B7C9-39C40B103E8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07B2C4-55E5-459F-A83A-7D0EC2C8DD8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TimeTable.py?confId=82809#20100630.detaile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295400" y="1828800"/>
            <a:ext cx="6858000" cy="990600"/>
          </a:xfrm>
        </p:spPr>
        <p:txBody>
          <a:bodyPr>
            <a:noAutofit/>
          </a:bodyPr>
          <a:lstStyle/>
          <a:p>
            <a:r>
              <a:rPr lang="en-GB" sz="3200" dirty="0" smtClean="0"/>
              <a:t>Infrastructure status and plans at CERN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429000"/>
            <a:ext cx="6400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W. Weingarten/CERN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90800" y="6354763"/>
            <a:ext cx="3783013" cy="366712"/>
          </a:xfrm>
        </p:spPr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E06CD-F4DE-460B-A971-EE8A26E822D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38200" y="4800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Most of the slides are based on a talk given by O. Brunner at the 4th ESS-SPL collaboration meeting</a:t>
            </a:r>
          </a:p>
          <a:p>
            <a:pPr marL="342900" indent="-342900"/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	</a:t>
            </a:r>
            <a:r>
              <a:rPr lang="en-GB" sz="1600" dirty="0" smtClean="0">
                <a:solidFill>
                  <a:srgbClr val="0070C0"/>
                </a:solidFill>
                <a:latin typeface="+mn-lt"/>
                <a:hlinkClick r:id="rId2"/>
              </a:rPr>
              <a:t>http://indico.cern.ch/conferenceTimeTable.py?confId=82809#20100630.detailed</a:t>
            </a:r>
            <a:endParaRPr lang="en-GB" sz="1600" dirty="0" smtClean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M18 present configuration c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126" t="13987" r="11728" b="26565"/>
          <a:stretch>
            <a:fillRect/>
          </a:stretch>
        </p:blipFill>
        <p:spPr>
          <a:xfrm>
            <a:off x="1619672" y="836712"/>
            <a:ext cx="6101928" cy="2880320"/>
          </a:xfrm>
          <a:ln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W. Weingarten/CERN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365125"/>
          </a:xfrm>
        </p:spPr>
        <p:txBody>
          <a:bodyPr/>
          <a:lstStyle/>
          <a:p>
            <a:r>
              <a:rPr lang="en-GB" smtClean="0"/>
              <a:t>TTC Milano 28 February - 3 March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C4CF-74BC-4C6A-8DD6-A49D712A5C9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SCRF premises at </a:t>
            </a:r>
            <a:r>
              <a:rPr lang="en-GB" sz="1800" dirty="0" smtClean="0"/>
              <a:t>SM18: </a:t>
            </a:r>
            <a:r>
              <a:rPr lang="en-GB" dirty="0" smtClean="0"/>
              <a:t>Existing </a:t>
            </a:r>
            <a:r>
              <a:rPr lang="en-GB" dirty="0" smtClean="0"/>
              <a:t>clean room </a:t>
            </a:r>
            <a:r>
              <a:rPr lang="en-GB" dirty="0" smtClean="0"/>
              <a:t>facility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14488" y="1143794"/>
            <a:ext cx="151216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A7ECD"/>
                </a:solidFill>
              </a:rPr>
              <a:t>Outer working place</a:t>
            </a:r>
            <a:endParaRPr lang="en-GB" sz="1400" dirty="0">
              <a:solidFill>
                <a:srgbClr val="4A7EC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1772816"/>
            <a:ext cx="142746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A7ECD"/>
                </a:solidFill>
              </a:rPr>
              <a:t>Personnel access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1158652"/>
            <a:ext cx="125348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A7ECD"/>
                </a:solidFill>
              </a:rPr>
              <a:t>Class 10 000</a:t>
            </a:r>
            <a:endParaRPr lang="en-GB" sz="1400" dirty="0">
              <a:solidFill>
                <a:srgbClr val="4A7EC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4368" y="1463576"/>
            <a:ext cx="100811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A7ECD"/>
                </a:solidFill>
              </a:rPr>
              <a:t>Air shower</a:t>
            </a:r>
            <a:endParaRPr lang="en-GB" sz="1400" dirty="0">
              <a:solidFill>
                <a:srgbClr val="4A7EC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1158652"/>
            <a:ext cx="90060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A7ECD"/>
                </a:solidFill>
              </a:rPr>
              <a:t>Class 10</a:t>
            </a:r>
            <a:endParaRPr lang="en-GB" sz="1400" dirty="0">
              <a:solidFill>
                <a:srgbClr val="4A7EC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3870" y="1772816"/>
            <a:ext cx="119238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A7ECD"/>
                </a:solidFill>
              </a:rPr>
              <a:t>Control room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1772816"/>
            <a:ext cx="103632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A7ECD"/>
                </a:solidFill>
              </a:rPr>
              <a:t>Air supplier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3968" y="3761482"/>
            <a:ext cx="196443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4A7ECD"/>
                </a:solidFill>
              </a:rPr>
              <a:t>Baldaquin</a:t>
            </a:r>
            <a:r>
              <a:rPr lang="en-GB" sz="1400" dirty="0" smtClean="0">
                <a:solidFill>
                  <a:srgbClr val="4A7ECD"/>
                </a:solidFill>
              </a:rPr>
              <a:t> Class 100</a:t>
            </a:r>
            <a:endParaRPr lang="en-GB" sz="1400" dirty="0">
              <a:solidFill>
                <a:srgbClr val="4A7ECD"/>
              </a:solidFill>
            </a:endParaRPr>
          </a:p>
        </p:txBody>
      </p:sp>
      <p:pic>
        <p:nvPicPr>
          <p:cNvPr id="37" name="Picture 36" descr="P1000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861048"/>
            <a:ext cx="2555776" cy="19168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179512" y="4149080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What is missing for high gradient resonators?</a:t>
            </a:r>
          </a:p>
          <a:p>
            <a:pPr>
              <a:buFontTx/>
              <a:buChar char="-"/>
            </a:pPr>
            <a:r>
              <a:rPr lang="en-GB" dirty="0" smtClean="0"/>
              <a:t>High Pressure Rinsing (HPR)</a:t>
            </a:r>
          </a:p>
          <a:p>
            <a:pPr>
              <a:buFontTx/>
              <a:buChar char="-"/>
            </a:pPr>
            <a:r>
              <a:rPr lang="en-GB" dirty="0" smtClean="0"/>
              <a:t>Ultra Pure Water (UPW)</a:t>
            </a:r>
          </a:p>
          <a:p>
            <a:pPr>
              <a:buFontTx/>
              <a:buChar char="-"/>
            </a:pPr>
            <a:r>
              <a:rPr lang="en-GB" dirty="0" smtClean="0"/>
              <a:t>Clean space dedicated to the cleaning operations</a:t>
            </a:r>
          </a:p>
          <a:p>
            <a:pPr>
              <a:buFontTx/>
              <a:buChar char="-"/>
            </a:pPr>
            <a:r>
              <a:rPr lang="en-GB" dirty="0" smtClean="0"/>
              <a:t>Better cleanliness</a:t>
            </a:r>
          </a:p>
          <a:p>
            <a:pPr>
              <a:buFontTx/>
              <a:buChar char="-"/>
            </a:pPr>
            <a:r>
              <a:rPr lang="en-GB" dirty="0" smtClean="0"/>
              <a:t>More space</a:t>
            </a:r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203848" y="1628800"/>
            <a:ext cx="648072" cy="288032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1"/>
          </p:cNvCxnSpPr>
          <p:nvPr/>
        </p:nvCxnSpPr>
        <p:spPr>
          <a:xfrm rot="10800000" flipV="1">
            <a:off x="5580112" y="1617464"/>
            <a:ext cx="2304256" cy="83343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0"/>
          </p:cNvCxnSpPr>
          <p:nvPr/>
        </p:nvCxnSpPr>
        <p:spPr>
          <a:xfrm rot="16200000" flipV="1">
            <a:off x="4572832" y="3068130"/>
            <a:ext cx="1124570" cy="262134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2286000"/>
            <a:ext cx="3657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Useful space = 13m×2.10m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Flowchart: Summing Junction 23"/>
          <p:cNvSpPr/>
          <p:nvPr/>
        </p:nvSpPr>
        <p:spPr>
          <a:xfrm>
            <a:off x="3563888" y="1268760"/>
            <a:ext cx="288032" cy="288032"/>
          </a:xfrm>
          <a:prstGeom prst="flowChartSummingJunction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Summing Junction 24"/>
          <p:cNvSpPr/>
          <p:nvPr/>
        </p:nvSpPr>
        <p:spPr>
          <a:xfrm>
            <a:off x="5470000" y="1268760"/>
            <a:ext cx="288032" cy="288032"/>
          </a:xfrm>
          <a:prstGeom prst="flowChartSummingJunction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1835696" y="2809503"/>
            <a:ext cx="3384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907704" y="2996952"/>
            <a:ext cx="223224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A7ECD"/>
                </a:solidFill>
              </a:rPr>
              <a:t>Magnet equipment storage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77000" y="5867400"/>
            <a:ext cx="2269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33CC"/>
                </a:solidFill>
                <a:latin typeface="Calibri"/>
              </a:rPr>
              <a:t>Slide courtesy J. </a:t>
            </a:r>
            <a:r>
              <a:rPr lang="en-US" sz="1400" dirty="0" err="1" smtClean="0">
                <a:solidFill>
                  <a:srgbClr val="3333CC"/>
                </a:solidFill>
                <a:latin typeface="Calibri"/>
              </a:rPr>
              <a:t>Chambrillon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42" grpId="0"/>
      <p:bldP spid="20" grpId="0" animBg="1"/>
      <p:bldP spid="24" grpId="0" animBg="1"/>
      <p:bldP spid="25" grpId="0" animBg="1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M18 configuration proposal 4 c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790" t="14151" r="11923" b="27035"/>
          <a:stretch>
            <a:fillRect/>
          </a:stretch>
        </p:blipFill>
        <p:spPr>
          <a:xfrm>
            <a:off x="1619873" y="836713"/>
            <a:ext cx="6101429" cy="2882800"/>
          </a:xfrm>
          <a:ln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W. Weingarten/CERN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C4CF-74BC-4C6A-8DD6-A49D712A5C9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63562"/>
          </a:xfrm>
        </p:spPr>
        <p:txBody>
          <a:bodyPr>
            <a:normAutofit/>
          </a:bodyPr>
          <a:lstStyle/>
          <a:p>
            <a:r>
              <a:rPr lang="en-GB" sz="1800" dirty="0" smtClean="0"/>
              <a:t>SCRF premises at </a:t>
            </a:r>
            <a:r>
              <a:rPr lang="en-GB" sz="1800" dirty="0" smtClean="0"/>
              <a:t>SM18: </a:t>
            </a:r>
            <a:r>
              <a:rPr lang="en-GB" dirty="0" smtClean="0"/>
              <a:t>Upgrade </a:t>
            </a:r>
            <a:r>
              <a:rPr lang="en-GB" dirty="0" smtClean="0"/>
              <a:t>proposal clean room </a:t>
            </a:r>
            <a:r>
              <a:rPr lang="en-GB" dirty="0" smtClean="0"/>
              <a:t>facility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14488" y="1143794"/>
            <a:ext cx="167739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A7ECD"/>
                </a:solidFill>
              </a:rPr>
              <a:t>Outer working place</a:t>
            </a:r>
            <a:endParaRPr lang="en-GB" sz="1400" dirty="0">
              <a:solidFill>
                <a:srgbClr val="4A7EC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702549"/>
            <a:ext cx="2651596" cy="6463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Personnel access, with air shower Class 1000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952" y="1259468"/>
            <a:ext cx="1270248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Class 100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1371600"/>
            <a:ext cx="1224136" cy="9452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Ionized air shower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1158652"/>
            <a:ext cx="90060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A7ECD"/>
                </a:solidFill>
              </a:rPr>
              <a:t>Class 10</a:t>
            </a:r>
            <a:endParaRPr lang="en-GB" sz="1400" dirty="0">
              <a:solidFill>
                <a:srgbClr val="4A7EC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1731288"/>
            <a:ext cx="136815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A7ECD"/>
                </a:solidFill>
              </a:rPr>
              <a:t>Control room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1772816"/>
            <a:ext cx="108012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A7ECD"/>
                </a:solidFill>
              </a:rPr>
              <a:t>Air supplier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73538" y="3761482"/>
            <a:ext cx="139866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4A7ECD"/>
                </a:solidFill>
              </a:rPr>
              <a:t>Baldaquin</a:t>
            </a:r>
            <a:r>
              <a:rPr lang="en-GB" sz="1400" dirty="0" smtClean="0">
                <a:solidFill>
                  <a:srgbClr val="4A7ECD"/>
                </a:solidFill>
              </a:rPr>
              <a:t>  1</a:t>
            </a:r>
          </a:p>
          <a:p>
            <a:r>
              <a:rPr lang="en-GB" sz="1400" dirty="0" smtClean="0">
                <a:solidFill>
                  <a:srgbClr val="4A7ECD"/>
                </a:solidFill>
              </a:rPr>
              <a:t>Class 100</a:t>
            </a:r>
            <a:endParaRPr lang="en-GB" sz="1400" dirty="0">
              <a:solidFill>
                <a:srgbClr val="4A7ECD"/>
              </a:solidFill>
            </a:endParaRPr>
          </a:p>
        </p:txBody>
      </p:sp>
      <p:cxnSp>
        <p:nvCxnSpPr>
          <p:cNvPr id="16" name="Straight Arrow Connector 15"/>
          <p:cNvCxnSpPr>
            <a:stCxn id="9" idx="3"/>
          </p:cNvCxnSpPr>
          <p:nvPr/>
        </p:nvCxnSpPr>
        <p:spPr>
          <a:xfrm>
            <a:off x="2759100" y="2025715"/>
            <a:ext cx="1074713" cy="9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504" y="2708920"/>
            <a:ext cx="2075532" cy="6463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Cleaning &amp; rinsing room Class 100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2183036" y="2060848"/>
            <a:ext cx="2028924" cy="9712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5562600" y="1660984"/>
            <a:ext cx="2209800" cy="154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68144" y="2195572"/>
            <a:ext cx="1599456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HPR system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24128" y="3068960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UPW production</a:t>
            </a:r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 rot="10800000">
            <a:off x="4644008" y="2204864"/>
            <a:ext cx="1224136" cy="17537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1"/>
          </p:cNvCxnSpPr>
          <p:nvPr/>
        </p:nvCxnSpPr>
        <p:spPr>
          <a:xfrm rot="10800000">
            <a:off x="4499992" y="2420888"/>
            <a:ext cx="1224136" cy="8327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28800" y="3761482"/>
            <a:ext cx="2743200" cy="6463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Baldaquin</a:t>
            </a:r>
            <a:r>
              <a:rPr lang="en-GB" dirty="0" smtClean="0">
                <a:solidFill>
                  <a:srgbClr val="FF0000"/>
                </a:solidFill>
              </a:rPr>
              <a:t>  2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Storage area Class 100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rot="5400000" flipH="1" flipV="1">
            <a:off x="3287912" y="3053456"/>
            <a:ext cx="620514" cy="7955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0"/>
          </p:cNvCxnSpPr>
          <p:nvPr/>
        </p:nvCxnSpPr>
        <p:spPr>
          <a:xfrm rot="16200000" flipV="1">
            <a:off x="4928202" y="3216815"/>
            <a:ext cx="620514" cy="468820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562600" y="4419600"/>
          <a:ext cx="31683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Price per  m</a:t>
                      </a:r>
                      <a:r>
                        <a:rPr lang="en-GB" sz="1800" b="1" dirty="0" smtClean="0"/>
                        <a:t>² (</a:t>
                      </a:r>
                      <a:r>
                        <a:rPr lang="en-GB" sz="1800" b="1" smtClean="0"/>
                        <a:t>€)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6 000 to 10 000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4 000 to 8 000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371600" y="4800600"/>
            <a:ext cx="2743200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 red: to be refurbished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5562600"/>
            <a:ext cx="2269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33CC"/>
                </a:solidFill>
                <a:latin typeface="Calibri"/>
              </a:rPr>
              <a:t>Slide courtesy J. </a:t>
            </a:r>
            <a:r>
              <a:rPr lang="en-US" sz="1400" dirty="0" err="1" smtClean="0">
                <a:solidFill>
                  <a:srgbClr val="3333CC"/>
                </a:solidFill>
                <a:latin typeface="Calibri"/>
              </a:rPr>
              <a:t>Chambrillon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  <p:bldP spid="28" grpId="0" animBg="1"/>
      <p:bldP spid="29" grpId="0" animBg="1"/>
      <p:bldP spid="37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98581" y="208157"/>
            <a:ext cx="8456578" cy="847725"/>
          </a:xfrm>
        </p:spPr>
        <p:txBody>
          <a:bodyPr>
            <a:normAutofit/>
          </a:bodyPr>
          <a:lstStyle/>
          <a:p>
            <a:r>
              <a:rPr lang="en-GB" sz="1800" dirty="0" smtClean="0"/>
              <a:t>SCRF premises at </a:t>
            </a:r>
            <a:r>
              <a:rPr lang="en-GB" sz="1800" dirty="0" smtClean="0"/>
              <a:t>SM18: </a:t>
            </a:r>
            <a:r>
              <a:rPr lang="en-US" dirty="0" smtClean="0"/>
              <a:t>SPL </a:t>
            </a:r>
            <a:r>
              <a:rPr lang="en-US" dirty="0" err="1" smtClean="0"/>
              <a:t>cryomodule</a:t>
            </a:r>
            <a:r>
              <a:rPr lang="en-US" dirty="0" smtClean="0"/>
              <a:t> – </a:t>
            </a:r>
            <a:r>
              <a:rPr lang="en-US" dirty="0" smtClean="0"/>
              <a:t>cavities - assembly</a:t>
            </a:r>
            <a:endParaRPr lang="en-US" dirty="0" smtClean="0"/>
          </a:p>
        </p:txBody>
      </p:sp>
      <p:sp>
        <p:nvSpPr>
          <p:cNvPr id="11" name="Text Box 188"/>
          <p:cNvSpPr txBox="1">
            <a:spLocks noChangeArrowheads="1"/>
          </p:cNvSpPr>
          <p:nvPr/>
        </p:nvSpPr>
        <p:spPr bwMode="auto">
          <a:xfrm>
            <a:off x="326571" y="1219200"/>
            <a:ext cx="8817429" cy="43088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Will profit from all existing infrastructure</a:t>
            </a:r>
            <a:endParaRPr lang="en-US" dirty="0" smtClean="0"/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Clean rooms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UP water rinsing stations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EP station</a:t>
            </a:r>
          </a:p>
          <a:p>
            <a:pPr lvl="1" eaLnBrk="0" hangingPunct="0">
              <a:buClr>
                <a:schemeClr val="accent1"/>
              </a:buClr>
            </a:pPr>
            <a:r>
              <a:rPr lang="en-US" sz="2400" dirty="0" smtClean="0">
                <a:sym typeface="Wingdings" pitchFamily="2" charset="2"/>
              </a:rPr>
              <a:t>	</a:t>
            </a:r>
            <a:endParaRPr lang="en-US" sz="2400" dirty="0" smtClean="0"/>
          </a:p>
          <a:p>
            <a:pPr marL="447675" lvl="2" eaLnBrk="0" hangingPunct="0">
              <a:buClr>
                <a:schemeClr val="accent1"/>
              </a:buClr>
              <a:buFont typeface="Arial" pitchFamily="34" charset="0"/>
              <a:buChar char="•"/>
              <a:tabLst>
                <a:tab pos="447675" algn="l"/>
              </a:tabLst>
            </a:pPr>
            <a:r>
              <a:rPr lang="en-US" sz="2400" dirty="0" smtClean="0"/>
              <a:t>SM18</a:t>
            </a:r>
            <a:r>
              <a:rPr lang="en-US" sz="2000" dirty="0" smtClean="0"/>
              <a:t> clean rooms not fully compliant with SPL cryomodule assembly requirements</a:t>
            </a:r>
          </a:p>
          <a:p>
            <a:pPr marL="904875" lvl="3" eaLnBrk="0" hangingPunct="0">
              <a:buClr>
                <a:schemeClr val="accent1"/>
              </a:buClr>
              <a:buFont typeface="Arial" pitchFamily="34" charset="0"/>
              <a:buChar char="•"/>
              <a:tabLst>
                <a:tab pos="447675" algn="l"/>
              </a:tabLst>
            </a:pPr>
            <a:r>
              <a:rPr lang="en-US" sz="2000" dirty="0" smtClean="0"/>
              <a:t>Must be equipped with:</a:t>
            </a:r>
          </a:p>
          <a:p>
            <a:pPr marL="1436688" lvl="4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Dressing zone (class100)</a:t>
            </a:r>
          </a:p>
          <a:p>
            <a:pPr marL="1436688" lvl="4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UP water rinsing zone(class 100) – main couplers, HOM couplers,..</a:t>
            </a:r>
          </a:p>
          <a:p>
            <a:pPr marL="1436688" lvl="4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Existing 15 m class 10 room shall be equipped with vacuum leak detection </a:t>
            </a:r>
            <a:r>
              <a:rPr lang="en-US" dirty="0" smtClean="0">
                <a:solidFill>
                  <a:srgbClr val="3333CC"/>
                </a:solidFill>
              </a:rPr>
              <a:t>and other equipment </a:t>
            </a:r>
            <a:endParaRPr lang="en-US" dirty="0" smtClean="0">
              <a:solidFill>
                <a:srgbClr val="3333CC"/>
              </a:solidFill>
            </a:endParaRPr>
          </a:p>
          <a:p>
            <a:pPr marL="1436688" lvl="4" eaLnBrk="0" hangingPunct="0">
              <a:buClr>
                <a:schemeClr val="accent1"/>
              </a:buClr>
            </a:pPr>
            <a:r>
              <a:rPr lang="en-US" sz="1600" dirty="0" smtClean="0">
                <a:solidFill>
                  <a:srgbClr val="3333CC"/>
                </a:solidFill>
                <a:latin typeface="Calibri"/>
              </a:rPr>
              <a:t>→ J. </a:t>
            </a:r>
            <a:r>
              <a:rPr lang="en-US" sz="1600" dirty="0" err="1" smtClean="0">
                <a:solidFill>
                  <a:srgbClr val="3333CC"/>
                </a:solidFill>
                <a:latin typeface="Calibri"/>
              </a:rPr>
              <a:t>Chambrillon</a:t>
            </a:r>
            <a:r>
              <a:rPr lang="en-US" sz="1600" dirty="0" smtClean="0">
                <a:solidFill>
                  <a:srgbClr val="3333CC"/>
                </a:solidFill>
                <a:latin typeface="Calibri"/>
              </a:rPr>
              <a:t>, </a:t>
            </a:r>
            <a:r>
              <a:rPr lang="en-US" sz="1600" dirty="0" err="1" smtClean="0">
                <a:solidFill>
                  <a:srgbClr val="3333CC"/>
                </a:solidFill>
                <a:latin typeface="Calibri"/>
              </a:rPr>
              <a:t>Cleanroom</a:t>
            </a:r>
            <a:r>
              <a:rPr lang="en-US" sz="1600" dirty="0" smtClean="0">
                <a:solidFill>
                  <a:srgbClr val="3333CC"/>
                </a:solidFill>
                <a:latin typeface="Calibri"/>
              </a:rPr>
              <a:t>  refurbishment in SM18 within the SPL project frame, feasibility study, </a:t>
            </a:r>
            <a:r>
              <a:rPr lang="en-US" sz="1600" dirty="0" err="1" smtClean="0">
                <a:solidFill>
                  <a:srgbClr val="3333CC"/>
                </a:solidFill>
                <a:latin typeface="Calibri"/>
              </a:rPr>
              <a:t>sLHC</a:t>
            </a:r>
            <a:r>
              <a:rPr lang="en-US" sz="1600" dirty="0" smtClean="0">
                <a:solidFill>
                  <a:srgbClr val="3333CC"/>
                </a:solidFill>
                <a:latin typeface="Calibri"/>
              </a:rPr>
              <a:t> Project Note 0026, 2011-01-24</a:t>
            </a:r>
            <a:endParaRPr lang="en-US" sz="1600" dirty="0" smtClean="0">
              <a:solidFill>
                <a:srgbClr val="3333CC"/>
              </a:solidFill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16629" y="6494106"/>
            <a:ext cx="4469363" cy="206732"/>
          </a:xfrm>
        </p:spPr>
        <p:txBody>
          <a:bodyPr/>
          <a:lstStyle/>
          <a:p>
            <a:pPr>
              <a:defRPr/>
            </a:pPr>
            <a:r>
              <a:rPr lang="en-GB" altLang="en-US" smtClean="0">
                <a:latin typeface="Arial" pitchFamily="34" charset="0"/>
                <a:cs typeface="Arial" pitchFamily="34" charset="0"/>
              </a:rPr>
              <a:t>TTC Milano 28 February - 3 March 2011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A1D76-AE39-4A26-8F39-8F82AC44859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98581" y="208157"/>
            <a:ext cx="8456578" cy="847725"/>
          </a:xfrm>
        </p:spPr>
        <p:txBody>
          <a:bodyPr>
            <a:normAutofit/>
          </a:bodyPr>
          <a:lstStyle/>
          <a:p>
            <a:r>
              <a:rPr lang="en-GB" sz="1600" dirty="0" smtClean="0"/>
              <a:t>SCRF premises at </a:t>
            </a:r>
            <a:r>
              <a:rPr lang="en-GB" sz="1600" dirty="0" smtClean="0"/>
              <a:t>SM18: </a:t>
            </a:r>
            <a:r>
              <a:rPr lang="en-US" dirty="0" smtClean="0"/>
              <a:t>SPL </a:t>
            </a:r>
            <a:r>
              <a:rPr lang="en-US" dirty="0" smtClean="0"/>
              <a:t>cryomodule – Cavity tests</a:t>
            </a:r>
          </a:p>
        </p:txBody>
      </p:sp>
      <p:sp>
        <p:nvSpPr>
          <p:cNvPr id="11" name="Text Box 188"/>
          <p:cNvSpPr txBox="1">
            <a:spLocks noChangeArrowheads="1"/>
          </p:cNvSpPr>
          <p:nvPr/>
        </p:nvSpPr>
        <p:spPr bwMode="auto">
          <a:xfrm>
            <a:off x="326571" y="1143000"/>
            <a:ext cx="8817429" cy="24929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SM 18 is equipped with four vertical cryostats 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/>
              <a:t>LHC cavities (4.2K) </a:t>
            </a:r>
            <a:r>
              <a:rPr lang="en-US" sz="1400" dirty="0" smtClean="0">
                <a:solidFill>
                  <a:srgbClr val="3333CC"/>
                </a:solidFill>
              </a:rPr>
              <a:t>– operational</a:t>
            </a:r>
            <a:endParaRPr lang="en-US" sz="1600" dirty="0" smtClean="0">
              <a:solidFill>
                <a:srgbClr val="3333CC"/>
              </a:solidFill>
            </a:endParaRP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/>
              <a:t>HIE </a:t>
            </a:r>
            <a:r>
              <a:rPr lang="en-US" sz="1600" dirty="0" err="1" smtClean="0"/>
              <a:t>Isolde</a:t>
            </a:r>
            <a:r>
              <a:rPr lang="en-US" sz="1600" dirty="0" smtClean="0"/>
              <a:t> cavities (4.2K)</a:t>
            </a:r>
            <a:r>
              <a:rPr lang="en-US" sz="1400" dirty="0" smtClean="0">
                <a:solidFill>
                  <a:srgbClr val="3333CC"/>
                </a:solidFill>
              </a:rPr>
              <a:t> – operational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err="1" smtClean="0"/>
              <a:t>Quadrupole</a:t>
            </a:r>
            <a:r>
              <a:rPr lang="en-US" sz="1600" dirty="0" smtClean="0"/>
              <a:t> resonator for sample tests (</a:t>
            </a:r>
            <a:r>
              <a:rPr lang="en-US" sz="1600" dirty="0" smtClean="0"/>
              <a:t>2K) </a:t>
            </a:r>
            <a:r>
              <a:rPr lang="en-US" sz="1400" dirty="0" smtClean="0">
                <a:solidFill>
                  <a:srgbClr val="3333CC"/>
                </a:solidFill>
              </a:rPr>
              <a:t>– operational</a:t>
            </a:r>
            <a:endParaRPr lang="en-US" sz="1600" dirty="0" smtClean="0">
              <a:solidFill>
                <a:srgbClr val="3333CC"/>
              </a:solidFill>
            </a:endParaRP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/>
              <a:t>SPL cavities (2K) </a:t>
            </a:r>
            <a:r>
              <a:rPr lang="en-US" sz="1400" dirty="0" smtClean="0">
                <a:solidFill>
                  <a:srgbClr val="3333CC"/>
                </a:solidFill>
              </a:rPr>
              <a:t>– availability: summer 2011</a:t>
            </a:r>
            <a:endParaRPr lang="en-US" sz="2000" dirty="0" smtClean="0"/>
          </a:p>
          <a:p>
            <a:pPr lvl="1" eaLnBrk="0" hangingPunct="0">
              <a:buClr>
                <a:schemeClr val="accent1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lvl="1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One fellow works on SC cavities diagnostic tools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Temperature </a:t>
            </a:r>
            <a:r>
              <a:rPr lang="en-US" sz="1600" dirty="0" smtClean="0">
                <a:solidFill>
                  <a:srgbClr val="002060"/>
                </a:solidFill>
              </a:rPr>
              <a:t>&amp; X-ray mapping (not yet started)</a:t>
            </a:r>
            <a:endParaRPr lang="en-US" sz="1600" dirty="0" smtClean="0">
              <a:solidFill>
                <a:srgbClr val="002060"/>
              </a:solidFill>
            </a:endParaRP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He II second </a:t>
            </a:r>
            <a:r>
              <a:rPr lang="en-US" sz="1600" dirty="0" smtClean="0">
                <a:solidFill>
                  <a:srgbClr val="002060"/>
                </a:solidFill>
              </a:rPr>
              <a:t>sound </a:t>
            </a:r>
            <a:r>
              <a:rPr lang="en-US" sz="1600" dirty="0" smtClean="0">
                <a:solidFill>
                  <a:srgbClr val="002060"/>
                </a:solidFill>
              </a:rPr>
              <a:t>development (test </a:t>
            </a:r>
            <a:r>
              <a:rPr lang="en-US" sz="1600" dirty="0" smtClean="0">
                <a:solidFill>
                  <a:srgbClr val="002060"/>
                </a:solidFill>
              </a:rPr>
              <a:t>station in CERN </a:t>
            </a:r>
            <a:r>
              <a:rPr lang="en-US" sz="1600" dirty="0" err="1" smtClean="0">
                <a:solidFill>
                  <a:srgbClr val="002060"/>
                </a:solidFill>
              </a:rPr>
              <a:t>Cryolab</a:t>
            </a:r>
            <a:r>
              <a:rPr lang="en-US" sz="1600" dirty="0" smtClean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4" name="Picture 3" descr="\\cern.ch\dfs\Departments\AB\Groups\RF\Dropbox\Chris\SM18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19400" y="3733800"/>
            <a:ext cx="3427573" cy="253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16629" y="6494106"/>
            <a:ext cx="4469363" cy="206732"/>
          </a:xfrm>
        </p:spPr>
        <p:txBody>
          <a:bodyPr/>
          <a:lstStyle/>
          <a:p>
            <a:pPr>
              <a:defRPr/>
            </a:pPr>
            <a:r>
              <a:rPr lang="en-GB" altLang="en-US" smtClean="0">
                <a:latin typeface="Arial" pitchFamily="34" charset="0"/>
                <a:cs typeface="Arial" pitchFamily="34" charset="0"/>
              </a:rPr>
              <a:t>TTC Milano 28 February - 3 March 2011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A1D76-AE39-4A26-8F39-8F82AC44859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29000"/>
            <a:ext cx="4595425" cy="134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98581" y="208157"/>
            <a:ext cx="8456578" cy="847725"/>
          </a:xfrm>
        </p:spPr>
        <p:txBody>
          <a:bodyPr>
            <a:normAutofit/>
          </a:bodyPr>
          <a:lstStyle/>
          <a:p>
            <a:r>
              <a:rPr lang="en-GB" sz="1600" dirty="0" smtClean="0"/>
              <a:t>SCRF premises at </a:t>
            </a:r>
            <a:r>
              <a:rPr lang="en-GB" sz="1600" dirty="0" smtClean="0"/>
              <a:t>SM18: </a:t>
            </a:r>
            <a:r>
              <a:rPr lang="en-US" dirty="0" smtClean="0"/>
              <a:t>SPL </a:t>
            </a:r>
            <a:r>
              <a:rPr lang="en-US" dirty="0" smtClean="0"/>
              <a:t>– high power tests </a:t>
            </a:r>
            <a:r>
              <a:rPr lang="en-US" sz="1400" dirty="0" smtClean="0"/>
              <a:t>1</a:t>
            </a:r>
            <a:endParaRPr lang="en-US" dirty="0" smtClean="0"/>
          </a:p>
        </p:txBody>
      </p:sp>
      <p:sp>
        <p:nvSpPr>
          <p:cNvPr id="11" name="Text Box 188"/>
          <p:cNvSpPr txBox="1">
            <a:spLocks noChangeArrowheads="1"/>
          </p:cNvSpPr>
          <p:nvPr/>
        </p:nvSpPr>
        <p:spPr bwMode="auto">
          <a:xfrm>
            <a:off x="0" y="990600"/>
            <a:ext cx="9144000" cy="23391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Two bunkers in SM18:</a:t>
            </a:r>
          </a:p>
          <a:p>
            <a:pPr marL="550863" lvl="4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333CC"/>
                </a:solidFill>
              </a:rPr>
              <a:t>Bunker A : </a:t>
            </a:r>
          </a:p>
          <a:p>
            <a:pPr marL="1008063" lvl="6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333CC"/>
                </a:solidFill>
              </a:rPr>
              <a:t>will be modified for 2K operation (2011) /control system to be completely renewed </a:t>
            </a:r>
          </a:p>
          <a:p>
            <a:pPr marL="1008063" lvl="6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333CC"/>
                </a:solidFill>
                <a:sym typeface="Wingdings" pitchFamily="2" charset="2"/>
              </a:rPr>
              <a:t>will be modified for the Linac4 RF structure tests (2011 -&gt; end 2012)</a:t>
            </a:r>
          </a:p>
          <a:p>
            <a:pPr marL="1008063" lvl="6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333CC"/>
                </a:solidFill>
                <a:sym typeface="Wingdings" pitchFamily="2" charset="2"/>
              </a:rPr>
              <a:t>ready for SPL cryomodule tests in 2013</a:t>
            </a:r>
            <a:endParaRPr lang="en-US" sz="1600" dirty="0" smtClean="0">
              <a:solidFill>
                <a:srgbClr val="3333CC"/>
              </a:solidFill>
            </a:endParaRPr>
          </a:p>
          <a:p>
            <a:pPr marL="550863" lvl="4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333CC"/>
                </a:solidFill>
              </a:rPr>
              <a:t>Bunker B: </a:t>
            </a:r>
          </a:p>
          <a:p>
            <a:pPr marL="1008063" lvl="6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333CC"/>
                </a:solidFill>
              </a:rPr>
              <a:t>operational</a:t>
            </a:r>
          </a:p>
          <a:p>
            <a:pPr marL="1008063" lvl="6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333CC"/>
                </a:solidFill>
              </a:rPr>
              <a:t>priority: LHC </a:t>
            </a:r>
            <a:r>
              <a:rPr lang="en-US" sz="1600" dirty="0" err="1" smtClean="0">
                <a:solidFill>
                  <a:srgbClr val="3333CC"/>
                </a:solidFill>
              </a:rPr>
              <a:t>cryomodules</a:t>
            </a:r>
            <a:endParaRPr lang="en-US" sz="1600" dirty="0" smtClean="0">
              <a:solidFill>
                <a:srgbClr val="3333CC"/>
              </a:solidFill>
            </a:endParaRPr>
          </a:p>
          <a:p>
            <a:pPr marL="1008063" lvl="6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333CC"/>
                </a:solidFill>
              </a:rPr>
              <a:t>HIE </a:t>
            </a:r>
            <a:r>
              <a:rPr lang="en-US" sz="1600" dirty="0" err="1" smtClean="0">
                <a:solidFill>
                  <a:srgbClr val="3333CC"/>
                </a:solidFill>
              </a:rPr>
              <a:t>Isolde</a:t>
            </a:r>
            <a:r>
              <a:rPr lang="en-US" sz="1600" dirty="0" smtClean="0">
                <a:solidFill>
                  <a:srgbClr val="3333CC"/>
                </a:solidFill>
              </a:rPr>
              <a:t> </a:t>
            </a:r>
            <a:r>
              <a:rPr lang="en-US" sz="1600" dirty="0" err="1" smtClean="0">
                <a:solidFill>
                  <a:srgbClr val="3333CC"/>
                </a:solidFill>
              </a:rPr>
              <a:t>cryomodule</a:t>
            </a:r>
            <a:r>
              <a:rPr lang="en-US" sz="1600" dirty="0" smtClean="0">
                <a:solidFill>
                  <a:srgbClr val="3333CC"/>
                </a:solidFill>
              </a:rPr>
              <a:t> tests (2012/14)</a:t>
            </a:r>
            <a:endParaRPr lang="en-US" dirty="0" smtClean="0"/>
          </a:p>
        </p:txBody>
      </p:sp>
      <p:pic>
        <p:nvPicPr>
          <p:cNvPr id="6" name="Picture 2" descr="\\cern.ch\dfs\Departments\AB\Groups\RF\Dropbox\Chris\SM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55" y="4434213"/>
            <a:ext cx="242728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\\cern.ch\dfs\Departments\AB\Groups\RF\Dropbox\Chris\SM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756" y="4443542"/>
            <a:ext cx="242728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\\cern.ch\dfs\Departments\AB\Groups\RF\Dropbox\Chris\SM18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6342" y="4749192"/>
            <a:ext cx="2565918" cy="192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2895600" y="4191000"/>
            <a:ext cx="1530220" cy="32657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>
            <a:off x="5029200" y="4191000"/>
            <a:ext cx="2006082" cy="55050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4533900" y="4533900"/>
            <a:ext cx="533400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16629" y="6494106"/>
            <a:ext cx="4469363" cy="206732"/>
          </a:xfrm>
        </p:spPr>
        <p:txBody>
          <a:bodyPr/>
          <a:lstStyle/>
          <a:p>
            <a:pPr>
              <a:defRPr/>
            </a:pPr>
            <a:r>
              <a:rPr lang="en-GB" altLang="en-US" smtClean="0">
                <a:latin typeface="Arial" pitchFamily="34" charset="0"/>
                <a:cs typeface="Arial" pitchFamily="34" charset="0"/>
              </a:rPr>
              <a:t>TTC Milano 28 February - 3 March 2011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A1D76-AE39-4A26-8F39-8F82AC44859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98581" y="208157"/>
            <a:ext cx="6330819" cy="847725"/>
          </a:xfrm>
        </p:spPr>
        <p:txBody>
          <a:bodyPr>
            <a:normAutofit/>
          </a:bodyPr>
          <a:lstStyle/>
          <a:p>
            <a:r>
              <a:rPr lang="en-GB" sz="1800" dirty="0" smtClean="0"/>
              <a:t>SCRF premises at </a:t>
            </a:r>
            <a:r>
              <a:rPr lang="en-GB" sz="1800" dirty="0" smtClean="0"/>
              <a:t>SM18: </a:t>
            </a:r>
            <a:r>
              <a:rPr lang="en-US" dirty="0" smtClean="0"/>
              <a:t>SPL </a:t>
            </a:r>
            <a:r>
              <a:rPr lang="en-US" dirty="0" smtClean="0"/>
              <a:t>– high power tests </a:t>
            </a:r>
            <a:r>
              <a:rPr lang="en-US" sz="1400" dirty="0" smtClean="0"/>
              <a:t>2</a:t>
            </a:r>
            <a:endParaRPr lang="en-US" dirty="0" smtClean="0"/>
          </a:p>
        </p:txBody>
      </p:sp>
      <p:sp>
        <p:nvSpPr>
          <p:cNvPr id="11" name="Text Box 188"/>
          <p:cNvSpPr txBox="1">
            <a:spLocks noChangeArrowheads="1"/>
          </p:cNvSpPr>
          <p:nvPr/>
        </p:nvSpPr>
        <p:spPr bwMode="auto">
          <a:xfrm>
            <a:off x="55988" y="1063705"/>
            <a:ext cx="8985377" cy="42780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/>
              <a:t>Bottleneck is the High RF power zone:</a:t>
            </a:r>
          </a:p>
          <a:p>
            <a:pPr marL="550863" lvl="4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33CC"/>
                </a:solidFill>
              </a:rPr>
              <a:t>Very crowded area:</a:t>
            </a:r>
          </a:p>
          <a:p>
            <a:pPr marL="1008063" lvl="5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100kV, 40A Power Converter</a:t>
            </a:r>
          </a:p>
          <a:p>
            <a:pPr marL="1008063" lvl="5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LHC high RF power</a:t>
            </a:r>
          </a:p>
          <a:p>
            <a:pPr marL="1008063" lvl="5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LHC HV bunker</a:t>
            </a:r>
          </a:p>
          <a:p>
            <a:pPr marL="1008063" lvl="5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352MHz 1.3MW klystron (Linac4 tests)</a:t>
            </a:r>
            <a:endParaRPr lang="en-US" sz="1600" dirty="0" smtClean="0"/>
          </a:p>
          <a:p>
            <a:pPr marL="550863"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33CC"/>
                </a:solidFill>
              </a:rPr>
              <a:t>No real extension possible</a:t>
            </a:r>
          </a:p>
          <a:p>
            <a:pPr marL="550863" lvl="3" eaLnBrk="0" hangingPunct="0">
              <a:buClr>
                <a:schemeClr val="accent1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rgbClr val="3333CC"/>
              </a:solidFill>
            </a:endParaRPr>
          </a:p>
          <a:p>
            <a:pPr marL="93663"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/>
              <a:t>Upgrade towards Linac4 / SPL tests:</a:t>
            </a:r>
          </a:p>
          <a:p>
            <a:pPr marL="550863" lvl="4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33CC"/>
                </a:solidFill>
              </a:rPr>
              <a:t>Move LHC HV bunker to free space for pulsed modulator</a:t>
            </a:r>
          </a:p>
          <a:p>
            <a:pPr marL="1008063" lvl="5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2011: installation of a 2Hz Linac 4 type modulator</a:t>
            </a:r>
          </a:p>
          <a:p>
            <a:pPr marL="1008063" lvl="5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err="1" smtClean="0">
                <a:solidFill>
                  <a:srgbClr val="3333CC"/>
                </a:solidFill>
              </a:rPr>
              <a:t>Asap</a:t>
            </a:r>
            <a:r>
              <a:rPr lang="en-US" sz="1200" dirty="0" smtClean="0">
                <a:solidFill>
                  <a:srgbClr val="3333CC"/>
                </a:solidFill>
              </a:rPr>
              <a:t>: integration of 50Hz modulator – </a:t>
            </a:r>
            <a:r>
              <a:rPr lang="en-US" sz="1200" b="1" dirty="0" smtClean="0">
                <a:solidFill>
                  <a:srgbClr val="FF0000"/>
                </a:solidFill>
              </a:rPr>
              <a:t>footprint??</a:t>
            </a:r>
          </a:p>
          <a:p>
            <a:pPr marL="1008063" lvl="5" eaLnBrk="0" hangingPunct="0">
              <a:buClr>
                <a:schemeClr val="accent1"/>
              </a:buClr>
            </a:pPr>
            <a:endParaRPr lang="en-US" sz="1200" dirty="0" smtClean="0">
              <a:solidFill>
                <a:srgbClr val="3333CC"/>
              </a:solidFill>
            </a:endParaRPr>
          </a:p>
          <a:p>
            <a:pPr marL="550863" lvl="4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33CC"/>
                </a:solidFill>
              </a:rPr>
              <a:t>Specify &amp; order high power components</a:t>
            </a:r>
          </a:p>
          <a:p>
            <a:pPr marL="1008063" lvl="5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704MHz, 1MW klystron (specs 90% completed)</a:t>
            </a:r>
          </a:p>
          <a:p>
            <a:pPr marL="1465263" lvl="6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Interface with modulator not defined!</a:t>
            </a:r>
          </a:p>
          <a:p>
            <a:pPr marL="1008063" lvl="5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Circulator &amp; RF load (specs to be done)</a:t>
            </a:r>
          </a:p>
          <a:p>
            <a:pPr marL="1008063" lvl="5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WG components (specs to be done)</a:t>
            </a:r>
          </a:p>
          <a:p>
            <a:pPr marL="1008063" lvl="5" eaLnBrk="0" hangingPunct="0">
              <a:buClr>
                <a:schemeClr val="accent1"/>
              </a:buClr>
              <a:buFont typeface="Arial" pitchFamily="34" charset="0"/>
              <a:buChar char="•"/>
            </a:pPr>
            <a:endParaRPr lang="en-US" sz="1200" dirty="0" smtClean="0">
              <a:solidFill>
                <a:srgbClr val="3333CC"/>
              </a:solidFill>
            </a:endParaRPr>
          </a:p>
          <a:p>
            <a:pPr marL="550863" lvl="4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33CC"/>
                </a:solidFill>
              </a:rPr>
              <a:t>Specify &amp; built control system</a:t>
            </a:r>
          </a:p>
          <a:p>
            <a:pPr marL="1008063" lvl="5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ready early 2011 for L4 tests</a:t>
            </a:r>
          </a:p>
        </p:txBody>
      </p:sp>
      <p:sp>
        <p:nvSpPr>
          <p:cNvPr id="2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81946" y="6494106"/>
            <a:ext cx="4469363" cy="206732"/>
          </a:xfrm>
        </p:spPr>
        <p:txBody>
          <a:bodyPr/>
          <a:lstStyle/>
          <a:p>
            <a:pPr>
              <a:defRPr/>
            </a:pPr>
            <a:r>
              <a:rPr lang="en-GB" altLang="en-US" sz="1050" smtClean="0">
                <a:latin typeface="+mn-lt"/>
              </a:rPr>
              <a:t>TTC Milano 28 February - 3 March 2011</a:t>
            </a:r>
            <a:endParaRPr lang="en-US" altLang="en-US" sz="105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2883" y="3400181"/>
            <a:ext cx="2649897" cy="343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956" y="419877"/>
            <a:ext cx="2613253" cy="30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\\cern.ch\dfs\Departments\AB\Groups\RF\Dropbox\Chris\SM18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1029" y="4737618"/>
            <a:ext cx="2724537" cy="20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A1D76-AE39-4A26-8F39-8F82AC44859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43811" y="208157"/>
            <a:ext cx="8111347" cy="847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Conclusions</a:t>
            </a:r>
          </a:p>
        </p:txBody>
      </p:sp>
      <p:sp>
        <p:nvSpPr>
          <p:cNvPr id="11" name="Text Box 188"/>
          <p:cNvSpPr txBox="1">
            <a:spLocks noChangeArrowheads="1"/>
          </p:cNvSpPr>
          <p:nvPr/>
        </p:nvSpPr>
        <p:spPr bwMode="auto">
          <a:xfrm>
            <a:off x="251927" y="1063705"/>
            <a:ext cx="8658808" cy="46166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Several projects going on in parallel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Existing infrastructure: good starting point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Objective is to get the best share of the existing infrastructures between activities/projects</a:t>
            </a:r>
          </a:p>
          <a:p>
            <a:pPr lvl="1">
              <a:defRPr/>
            </a:pPr>
            <a:endParaRPr lang="en-U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Upgrade of infrastructures is ongoing, in particular for the SPL </a:t>
            </a:r>
            <a:r>
              <a:rPr lang="en-US" dirty="0" err="1" smtClean="0"/>
              <a:t>cryo</a:t>
            </a:r>
            <a:r>
              <a:rPr lang="en-US" dirty="0" smtClean="0"/>
              <a:t>-module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High pressure UP water rinsing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Electro-polishing station (new)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Cavity vertical test stations, diagnostic tools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SM18 </a:t>
            </a:r>
            <a:r>
              <a:rPr lang="en-US" sz="1600" dirty="0" err="1" smtClean="0">
                <a:solidFill>
                  <a:srgbClr val="002060"/>
                </a:solidFill>
              </a:rPr>
              <a:t>lHe</a:t>
            </a:r>
            <a:r>
              <a:rPr lang="en-US" sz="1600" dirty="0" smtClean="0">
                <a:solidFill>
                  <a:srgbClr val="002060"/>
                </a:solidFill>
              </a:rPr>
              <a:t> distribution </a:t>
            </a:r>
            <a:r>
              <a:rPr lang="en-US" sz="1600" dirty="0" smtClean="0">
                <a:solidFill>
                  <a:srgbClr val="002060"/>
                </a:solidFill>
              </a:rPr>
              <a:t>line to be changed (2 K operation, reduction of static losses)</a:t>
            </a:r>
            <a:endParaRPr lang="en-US" sz="1600" dirty="0" smtClean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SM18 clean </a:t>
            </a:r>
            <a:r>
              <a:rPr lang="en-US" sz="1600" dirty="0" smtClean="0">
                <a:solidFill>
                  <a:srgbClr val="002060"/>
                </a:solidFill>
              </a:rPr>
              <a:t>room upgrade </a:t>
            </a:r>
            <a:r>
              <a:rPr lang="en-US" sz="1600" dirty="0" smtClean="0">
                <a:solidFill>
                  <a:srgbClr val="002060"/>
                </a:solidFill>
              </a:rPr>
              <a:t>necessary</a:t>
            </a:r>
            <a:endParaRPr lang="en-US" sz="1600" dirty="0" smtClean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SPL </a:t>
            </a:r>
            <a:r>
              <a:rPr lang="en-US" dirty="0" err="1" smtClean="0"/>
              <a:t>cryo</a:t>
            </a:r>
            <a:r>
              <a:rPr lang="en-US" dirty="0" smtClean="0"/>
              <a:t>-module high power tests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/>
              <a:t>B</a:t>
            </a:r>
            <a:r>
              <a:rPr lang="en-US" sz="1600" dirty="0" smtClean="0">
                <a:solidFill>
                  <a:srgbClr val="002060"/>
                </a:solidFill>
              </a:rPr>
              <a:t>unker A in SM18 requires  hardware modification to host SPL high power tests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50Hz modulator </a:t>
            </a:r>
            <a:r>
              <a:rPr lang="en-US" sz="1600" dirty="0" smtClean="0">
                <a:solidFill>
                  <a:srgbClr val="002060"/>
                </a:solidFill>
              </a:rPr>
              <a:t>size under study</a:t>
            </a:r>
            <a:endParaRPr lang="en-US" sz="1600" dirty="0" smtClean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Will profit from preparation work done for </a:t>
            </a:r>
            <a:r>
              <a:rPr lang="en-US" sz="1600" dirty="0" err="1" smtClean="0">
                <a:solidFill>
                  <a:srgbClr val="002060"/>
                </a:solidFill>
              </a:rPr>
              <a:t>Linac</a:t>
            </a:r>
            <a:r>
              <a:rPr lang="en-US" sz="1600" dirty="0" smtClean="0">
                <a:solidFill>
                  <a:srgbClr val="002060"/>
                </a:solidFill>
              </a:rPr>
              <a:t> 4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Specification documents for 704 MHz high power equipment  in preparation </a:t>
            </a:r>
          </a:p>
          <a:p>
            <a:pPr lvl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956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>
                <a:latin typeface="+mn-lt"/>
              </a:rPr>
              <a:t>TTC Milano 28 February - 3 March 2011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W. Weingarten/CERN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A1D76-AE39-4A26-8F39-8F82AC44859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RF premises at CERN</a:t>
            </a:r>
          </a:p>
          <a:p>
            <a:r>
              <a:rPr lang="en-GB" dirty="0" smtClean="0"/>
              <a:t>RF available infrastructure</a:t>
            </a:r>
          </a:p>
          <a:p>
            <a:r>
              <a:rPr lang="en-GB" dirty="0" smtClean="0"/>
              <a:t>High power and SC RF activities</a:t>
            </a:r>
          </a:p>
          <a:p>
            <a:r>
              <a:rPr lang="en-GB" dirty="0" smtClean="0"/>
              <a:t>SCRF premises at SM18</a:t>
            </a:r>
          </a:p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A1D76-AE39-4A26-8F39-8F82AC44859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premises </a:t>
            </a:r>
            <a:r>
              <a:rPr lang="en-US" sz="1400" dirty="0" smtClean="0"/>
              <a:t>1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W. Weingarten/CERN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813175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40B-83FA-46E6-851D-24F4039CE4C4}" type="slidenum">
              <a:rPr lang="en-GB"/>
              <a:pPr/>
              <a:t>3</a:t>
            </a:fld>
            <a:endParaRPr lang="en-GB"/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404225" cy="55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1600200" y="1295400"/>
            <a:ext cx="865188" cy="1152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762000" y="8382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“SM18”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572000" y="5943600"/>
            <a:ext cx="381000" cy="390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495800" y="5562600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152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5257800" y="4191000"/>
            <a:ext cx="381000" cy="390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62600" y="4267200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252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6858000" y="5562600"/>
            <a:ext cx="381000" cy="390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629400" y="5257800"/>
            <a:ext cx="556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118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premises </a:t>
            </a:r>
            <a:r>
              <a:rPr lang="en-US" sz="1400" dirty="0" smtClean="0"/>
              <a:t>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A1D76-AE39-4A26-8F39-8F82AC44859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63057"/>
            <a:ext cx="9144000" cy="421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858000" y="3429000"/>
            <a:ext cx="381000" cy="390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315200" y="3352800"/>
            <a:ext cx="47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15000" y="3810000"/>
            <a:ext cx="381000" cy="390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638800" y="3429000"/>
            <a:ext cx="556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112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060" y="990600"/>
            <a:ext cx="3347940" cy="23275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16835" y="217488"/>
            <a:ext cx="8219661" cy="8477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RF - available infrastructure </a:t>
            </a:r>
            <a:r>
              <a:rPr lang="en-US" sz="1400" dirty="0" smtClean="0"/>
              <a:t>1</a:t>
            </a:r>
            <a:endParaRPr lang="en-US" dirty="0" smtClean="0"/>
          </a:p>
        </p:txBody>
      </p:sp>
      <p:sp>
        <p:nvSpPr>
          <p:cNvPr id="11" name="Text Box 188"/>
          <p:cNvSpPr txBox="1">
            <a:spLocks noChangeArrowheads="1"/>
          </p:cNvSpPr>
          <p:nvPr/>
        </p:nvSpPr>
        <p:spPr bwMode="auto">
          <a:xfrm>
            <a:off x="0" y="990600"/>
            <a:ext cx="84582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/>
              <a:t>Building A5: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LHC &amp; Linac4 High Voltage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Klystron modulators, fast protection systems, klystron HV tanks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100kV, 15mA power supply</a:t>
            </a:r>
          </a:p>
          <a:p>
            <a:pPr lvl="1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/>
              <a:t>Building 112: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LHC  &amp; Linac4 High Power RF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Tests of klystrons, circulators, WG, HV equipment, controls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LHC power coupler tests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100kV, 20A power supply, Linac 2Hz </a:t>
            </a:r>
            <a:r>
              <a:rPr lang="en-US" sz="1200" dirty="0" smtClean="0">
                <a:solidFill>
                  <a:srgbClr val="3333CC"/>
                </a:solidFill>
              </a:rPr>
              <a:t>modulator</a:t>
            </a:r>
            <a:endParaRPr lang="en-US" sz="1200" dirty="0" smtClean="0">
              <a:solidFill>
                <a:srgbClr val="3333CC"/>
              </a:solidFill>
            </a:endParaRPr>
          </a:p>
          <a:p>
            <a:pPr lvl="1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/>
              <a:t>Building 152: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Linac4 3MeV test station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Tests of Linac4 3MeV section (in 2011) + some L4 RF structures (2010 -&gt;?)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Complete Linac4 2Hz power station (modulator, klystron,..)</a:t>
            </a:r>
            <a:endParaRPr lang="en-US" sz="1600" dirty="0" smtClean="0">
              <a:solidFill>
                <a:srgbClr val="3333CC"/>
              </a:solidFill>
            </a:endParaRPr>
          </a:p>
          <a:p>
            <a:pPr lvl="1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/>
              <a:t>Building 252: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SC cavities coating &amp; clean rooms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LHC, HIE </a:t>
            </a:r>
            <a:r>
              <a:rPr lang="en-US" sz="1200" dirty="0" err="1" smtClean="0">
                <a:solidFill>
                  <a:srgbClr val="3333CC"/>
                </a:solidFill>
              </a:rPr>
              <a:t>Isolde</a:t>
            </a:r>
            <a:r>
              <a:rPr lang="en-US" sz="1200" dirty="0" smtClean="0">
                <a:solidFill>
                  <a:srgbClr val="3333CC"/>
                </a:solidFill>
              </a:rPr>
              <a:t>, SPL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err="1" smtClean="0">
                <a:solidFill>
                  <a:srgbClr val="3333CC"/>
                </a:solidFill>
              </a:rPr>
              <a:t>Nb</a:t>
            </a:r>
            <a:r>
              <a:rPr lang="en-US" sz="1200" dirty="0" smtClean="0">
                <a:solidFill>
                  <a:srgbClr val="3333CC"/>
                </a:solidFill>
              </a:rPr>
              <a:t> deposition system for HIE </a:t>
            </a:r>
            <a:r>
              <a:rPr lang="en-US" sz="1200" dirty="0" err="1" smtClean="0">
                <a:solidFill>
                  <a:srgbClr val="3333CC"/>
                </a:solidFill>
              </a:rPr>
              <a:t>Isolde</a:t>
            </a:r>
            <a:r>
              <a:rPr lang="en-US" sz="1200" dirty="0" smtClean="0">
                <a:solidFill>
                  <a:srgbClr val="3333CC"/>
                </a:solidFill>
              </a:rPr>
              <a:t> cavities (system for LHC cavities to be re-installed)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Low pressure ultra pure water rinsing (max 10 bars)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Two clean room (class 10000, 100) </a:t>
            </a:r>
          </a:p>
          <a:p>
            <a:pPr lvl="1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/>
              <a:t>Building 118 (vacuum group):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Chemical treatments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LHC, HIE ISOLDE, SPL + many other activities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EP station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High pressure ultra pure water rinsing (100 bars)</a:t>
            </a:r>
          </a:p>
          <a:p>
            <a:pPr lvl="1" eaLnBrk="0" hangingPunct="0">
              <a:buClr>
                <a:schemeClr val="accent1"/>
              </a:buClr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16629" y="6494106"/>
            <a:ext cx="4469363" cy="206732"/>
          </a:xfrm>
        </p:spPr>
        <p:txBody>
          <a:bodyPr/>
          <a:lstStyle/>
          <a:p>
            <a:pPr>
              <a:defRPr/>
            </a:pPr>
            <a:r>
              <a:rPr lang="en-GB" altLang="en-US" smtClean="0">
                <a:latin typeface="Arial" pitchFamily="34" charset="0"/>
                <a:cs typeface="Arial" pitchFamily="34" charset="0"/>
              </a:rPr>
              <a:t>TTC Milano 28 February - 3 March 2011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A1D76-AE39-4A26-8F39-8F82AC44859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16835" y="217488"/>
            <a:ext cx="8219661" cy="8477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RF - available infrastructure </a:t>
            </a:r>
            <a:r>
              <a:rPr lang="en-US" sz="1400" dirty="0" smtClean="0"/>
              <a:t>2</a:t>
            </a:r>
            <a:endParaRPr lang="en-US" dirty="0" smtClean="0"/>
          </a:p>
        </p:txBody>
      </p:sp>
      <p:sp>
        <p:nvSpPr>
          <p:cNvPr id="11" name="Text Box 188"/>
          <p:cNvSpPr txBox="1">
            <a:spLocks noChangeArrowheads="1"/>
          </p:cNvSpPr>
          <p:nvPr/>
        </p:nvSpPr>
        <p:spPr bwMode="auto">
          <a:xfrm>
            <a:off x="1" y="3581400"/>
            <a:ext cx="5029199" cy="3139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Building SM18: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Cavity/cryomodule assembly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Two 15m clean rooms (class1000/10) + access zone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One 4 meter high clean room (class100)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Four vertical cryostats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Two bunkers</a:t>
            </a:r>
            <a:endParaRPr lang="en-US" sz="1200" dirty="0" smtClean="0">
              <a:solidFill>
                <a:srgbClr val="3333CC"/>
              </a:solidFill>
            </a:endParaRP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High RF power zone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Main control room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Cryogenic system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Limited availability (LHe to be shared with other SM18 activities -&gt; LHC magnets)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3333CC"/>
                </a:solidFill>
              </a:rPr>
              <a:t>LHe distribution line will be replaced in 2011</a:t>
            </a:r>
          </a:p>
          <a:p>
            <a:pPr lvl="1" eaLnBrk="0" hangingPunct="0">
              <a:buClr>
                <a:schemeClr val="accent1"/>
              </a:buCl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16629" y="6494106"/>
            <a:ext cx="4469363" cy="206732"/>
          </a:xfrm>
        </p:spPr>
        <p:txBody>
          <a:bodyPr/>
          <a:lstStyle/>
          <a:p>
            <a:pPr>
              <a:defRPr/>
            </a:pPr>
            <a:r>
              <a:rPr lang="en-GB" altLang="en-US" smtClean="0">
                <a:latin typeface="Arial" pitchFamily="34" charset="0"/>
                <a:cs typeface="Arial" pitchFamily="34" charset="0"/>
              </a:rPr>
              <a:t>TTC Milano 28 February - 3 March 2011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A1D76-AE39-4A26-8F39-8F82AC44859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599"/>
            <a:ext cx="3438525" cy="25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90600"/>
            <a:ext cx="3900488" cy="258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733800"/>
            <a:ext cx="3438525" cy="2582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413" cy="8477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High power and SC RF activities </a:t>
            </a:r>
            <a:r>
              <a:rPr lang="en-US" sz="1400" dirty="0" smtClean="0"/>
              <a:t>1</a:t>
            </a:r>
            <a:endParaRPr lang="en-US" dirty="0" smtClean="0"/>
          </a:p>
        </p:txBody>
      </p:sp>
      <p:sp>
        <p:nvSpPr>
          <p:cNvPr id="5123" name="Text Box 188"/>
          <p:cNvSpPr txBox="1">
            <a:spLocks noChangeArrowheads="1"/>
          </p:cNvSpPr>
          <p:nvPr/>
        </p:nvSpPr>
        <p:spPr bwMode="auto">
          <a:xfrm>
            <a:off x="304800" y="1143001"/>
            <a:ext cx="8458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buClr>
                <a:schemeClr val="accent1"/>
              </a:buClr>
            </a:pPr>
            <a:r>
              <a:rPr lang="en-US" sz="2400" dirty="0" smtClean="0"/>
              <a:t>High power RF</a:t>
            </a:r>
            <a:endParaRPr lang="en-US" sz="2400" dirty="0"/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LHC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400MHz, 330kW CW, 16 power stations in LHC + 2 test stations</a:t>
            </a:r>
            <a:endParaRPr lang="en-US" dirty="0">
              <a:solidFill>
                <a:schemeClr val="tx2"/>
              </a:solidFill>
            </a:endParaRP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Linac4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352MHz, 1.3/2.8 MW, 19 future power stations + 3  test stations</a:t>
            </a:r>
            <a:endParaRPr lang="en-US" dirty="0">
              <a:solidFill>
                <a:schemeClr val="tx2"/>
              </a:solidFill>
            </a:endParaRP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CLIC&amp;CTF3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3GHz, 45 MW, 1.5GHz, 25 MW, 13 power stations + 1 place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12GHz, 50MW, 1 test station</a:t>
            </a:r>
            <a:endParaRPr lang="en-US" dirty="0">
              <a:solidFill>
                <a:schemeClr val="tx2"/>
              </a:solidFill>
            </a:endParaRP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LEP </a:t>
            </a:r>
            <a:r>
              <a:rPr lang="en-US" sz="2000" dirty="0"/>
              <a:t>RF </a:t>
            </a:r>
            <a:r>
              <a:rPr lang="en-US" sz="2000" dirty="0" smtClean="0"/>
              <a:t>equipment tests </a:t>
            </a:r>
            <a:r>
              <a:rPr lang="en-US" sz="2000" dirty="0"/>
              <a:t>for external </a:t>
            </a:r>
            <a:r>
              <a:rPr lang="en-US" sz="2000" dirty="0" smtClean="0"/>
              <a:t>requests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352MHz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SPL test stand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704 MHz, ≈1MW, 50 Hz, 1 future test stand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Crab cavities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Under study..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16629" y="6324600"/>
            <a:ext cx="4469363" cy="376238"/>
          </a:xfrm>
        </p:spPr>
        <p:txBody>
          <a:bodyPr/>
          <a:lstStyle/>
          <a:p>
            <a:pPr>
              <a:defRPr/>
            </a:pPr>
            <a:r>
              <a:rPr lang="en-GB" altLang="en-US" smtClean="0">
                <a:latin typeface="Arial" pitchFamily="34" charset="0"/>
                <a:cs typeface="Arial" pitchFamily="34" charset="0"/>
              </a:rPr>
              <a:t>TTC Milano 28 February - 3 March 2011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A1D76-AE39-4A26-8F39-8F82AC44859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413" cy="8477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High power and SC RF activities </a:t>
            </a:r>
            <a:r>
              <a:rPr lang="en-US" sz="1400" dirty="0" smtClean="0"/>
              <a:t>2</a:t>
            </a:r>
            <a:endParaRPr lang="en-US" dirty="0" smtClean="0"/>
          </a:p>
        </p:txBody>
      </p:sp>
      <p:sp>
        <p:nvSpPr>
          <p:cNvPr id="5123" name="Text Box 188"/>
          <p:cNvSpPr txBox="1">
            <a:spLocks noChangeArrowheads="1"/>
          </p:cNvSpPr>
          <p:nvPr/>
        </p:nvSpPr>
        <p:spPr bwMode="auto">
          <a:xfrm>
            <a:off x="347275" y="1688853"/>
            <a:ext cx="8458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SC </a:t>
            </a:r>
            <a:r>
              <a:rPr lang="en-US" sz="2400" dirty="0"/>
              <a:t>cavities </a:t>
            </a:r>
            <a:r>
              <a:rPr lang="en-US" sz="2400" dirty="0" smtClean="0"/>
              <a:t>&amp; Cryomodules</a:t>
            </a:r>
            <a:endParaRPr lang="en-US" sz="2400" dirty="0"/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LHC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4 cryomodules in LHC, 1 spare + 1 spare cavity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3+2 spare cavities to be built &amp; tested (2011-2012)</a:t>
            </a:r>
            <a:endParaRPr lang="en-US" dirty="0"/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HIE </a:t>
            </a:r>
            <a:r>
              <a:rPr lang="en-US" sz="2000" dirty="0" smtClean="0"/>
              <a:t>ISOLDE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32 cavities to be built &amp; tested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5 cryomodules to be assembled &amp; tested</a:t>
            </a:r>
            <a:endParaRPr lang="en-US" dirty="0"/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SPL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4 cavities to be built &amp; tested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1 cryomodules to be assembled &amp; tested</a:t>
            </a:r>
          </a:p>
          <a:p>
            <a:pPr lvl="2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CLIC </a:t>
            </a:r>
            <a:r>
              <a:rPr lang="en-US" sz="2000" dirty="0"/>
              <a:t>&amp; CTF3 </a:t>
            </a:r>
            <a:r>
              <a:rPr lang="en-US" sz="2000" dirty="0" smtClean="0"/>
              <a:t>structures</a:t>
            </a:r>
          </a:p>
          <a:p>
            <a:pPr lvl="3" eaLnBrk="0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RF structure assembly in clean rooms</a:t>
            </a:r>
            <a:endParaRPr lang="en-US" dirty="0"/>
          </a:p>
          <a:p>
            <a:pPr lvl="1" eaLnBrk="0" hangingPunct="0">
              <a:buClr>
                <a:schemeClr val="accent1"/>
              </a:buClr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16629" y="6494106"/>
            <a:ext cx="4469363" cy="206732"/>
          </a:xfrm>
        </p:spPr>
        <p:txBody>
          <a:bodyPr/>
          <a:lstStyle/>
          <a:p>
            <a:pPr>
              <a:defRPr/>
            </a:pPr>
            <a:r>
              <a:rPr lang="en-GB" altLang="en-US" smtClean="0">
                <a:latin typeface="Arial" pitchFamily="34" charset="0"/>
                <a:cs typeface="Arial" pitchFamily="34" charset="0"/>
              </a:rPr>
              <a:t>TTC Milano 28 February - 3 March 2011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A1D76-AE39-4A26-8F39-8F82AC44859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GB" dirty="0" smtClean="0"/>
              <a:t>SCRF premises at </a:t>
            </a:r>
            <a:r>
              <a:rPr lang="en-GB" dirty="0" smtClean="0"/>
              <a:t>SM18</a:t>
            </a:r>
            <a:endParaRPr lang="en-GB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Weingarten/CERN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TTC Milano 28 February - 3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A1D76-AE39-4A26-8F39-8F82AC44859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599" y="1752600"/>
          <a:ext cx="8686802" cy="4145280"/>
        </p:xfrm>
        <a:graphic>
          <a:graphicData uri="http://schemas.openxmlformats.org/drawingml/2006/table">
            <a:tbl>
              <a:tblPr/>
              <a:tblGrid>
                <a:gridCol w="2189951"/>
                <a:gridCol w="948978"/>
                <a:gridCol w="1313969"/>
                <a:gridCol w="802983"/>
                <a:gridCol w="729983"/>
                <a:gridCol w="1240972"/>
                <a:gridCol w="1459966"/>
              </a:tblGrid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General parameter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V3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V4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V5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V6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Bunker A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Calibri"/>
                          <a:ea typeface="Calibri"/>
                          <a:cs typeface="Times New Roman"/>
                        </a:rPr>
                        <a:t>Bunker B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Calibri"/>
                          <a:cs typeface="Times New Roman"/>
                        </a:rPr>
                        <a:t>Size (depth/</a:t>
                      </a:r>
                      <a:r>
                        <a:rPr lang="en-GB" sz="1600" dirty="0" err="1" smtClean="0">
                          <a:latin typeface="Calibri"/>
                          <a:ea typeface="Calibri"/>
                          <a:cs typeface="Times New Roman"/>
                        </a:rPr>
                        <a:t>diam</a:t>
                      </a:r>
                      <a:r>
                        <a:rPr lang="en-GB" sz="1600" dirty="0" smtClean="0">
                          <a:latin typeface="Calibri"/>
                          <a:ea typeface="Calibri"/>
                          <a:cs typeface="Times New Roman"/>
                        </a:rPr>
                        <a:t>) [m]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4/1.1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2.5/1.1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4/1.1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Calibri"/>
                          <a:cs typeface="Times New Roman"/>
                        </a:rPr>
                        <a:t>4/1.1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m useful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length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13 m useful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length</a:t>
                      </a:r>
                      <a:endParaRPr lang="en-GB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RF frequency [MHz]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400 -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352 – 704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101 -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 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Typical temperature range [K]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 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Calibri"/>
                          <a:cs typeface="Times New Roman"/>
                        </a:rPr>
                        <a:t>2.0 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– 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Nominal installed RF </a:t>
                      </a:r>
                      <a:r>
                        <a:rPr lang="en-GB" sz="1600" dirty="0" smtClean="0"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 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200 –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 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600 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300 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 CW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endParaRPr lang="en-GB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MW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pulsed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300 W – </a:t>
                      </a:r>
                      <a:endParaRPr lang="en-GB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Calibri"/>
                          <a:cs typeface="Times New Roman"/>
                        </a:rPr>
                        <a:t>300 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kW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Max. </a:t>
                      </a:r>
                      <a:r>
                        <a:rPr lang="en-GB" sz="16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lHe</a:t>
                      </a:r>
                      <a:r>
                        <a:rPr lang="en-GB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production @ 4.5 K [g/s] with shared utility</a:t>
                      </a:r>
                      <a:endParaRPr lang="en-GB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≤ 30 g/s 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(600 W cooling capacity as liquefier)</a:t>
                      </a:r>
                      <a:endParaRPr lang="en-GB" sz="16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n-lt"/>
                          <a:ea typeface="Calibri"/>
                          <a:cs typeface="Times New Roman"/>
                        </a:rPr>
                        <a:t>Capacity of pumping unit at 30 mbar [g/s]</a:t>
                      </a:r>
                      <a:endParaRPr lang="en-GB" sz="1600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(36 with 2 pumping units)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n-lt"/>
                          <a:ea typeface="Calibri"/>
                          <a:cs typeface="Times New Roman"/>
                        </a:rPr>
                        <a:t>Cooling capacity at cryostat @ 2.1 K, 42 mbar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 g/s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(330 W) liquefier operation</a:t>
                      </a:r>
                      <a:endParaRPr lang="en-GB" sz="1600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143000" y="914400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General parameters for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vertical</a:t>
            </a:r>
            <a:r>
              <a:rPr lang="en-GB" sz="20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cryostats/bunkers/</a:t>
            </a:r>
            <a:r>
              <a:rPr kumimoji="0" lang="en-GB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cryoplant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 SCRF</a:t>
            </a:r>
            <a:r>
              <a:rPr kumimoji="0" lang="en-GB" sz="2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cavity/</a:t>
            </a:r>
            <a:r>
              <a:rPr kumimoji="0" lang="en-GB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cryo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-module</a:t>
            </a:r>
            <a:r>
              <a:rPr kumimoji="0" lang="en-GB" sz="2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tests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943600"/>
            <a:ext cx="247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In red: to be refurbished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1424</Words>
  <Application>Microsoft Office PowerPoint</Application>
  <PresentationFormat>On-screen Show (4:3)</PresentationFormat>
  <Paragraphs>292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Infrastructure status and plans at CERN1) </vt:lpstr>
      <vt:lpstr>Outline</vt:lpstr>
      <vt:lpstr>RF – premises 1</vt:lpstr>
      <vt:lpstr>RF – premises 2</vt:lpstr>
      <vt:lpstr>RF - available infrastructure 1</vt:lpstr>
      <vt:lpstr>RF - available infrastructure 2</vt:lpstr>
      <vt:lpstr>High power and SC RF activities 1</vt:lpstr>
      <vt:lpstr>High power and SC RF activities 2</vt:lpstr>
      <vt:lpstr>SCRF premises at SM18</vt:lpstr>
      <vt:lpstr>SCRF premises at SM18: Existing clean room facility</vt:lpstr>
      <vt:lpstr>SCRF premises at SM18: Upgrade proposal clean room facility</vt:lpstr>
      <vt:lpstr>SCRF premises at SM18: SPL cryomodule – cavities - assembly</vt:lpstr>
      <vt:lpstr>SCRF premises at SM18: SPL cryomodule – Cavity tests</vt:lpstr>
      <vt:lpstr>SCRF premises at SM18: SPL – high power tests 1</vt:lpstr>
      <vt:lpstr>SCRF premises at SM18: SPL – high power tests 2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1st video-conference meeting of the SPL Cavities Working Group</dc:title>
  <dc:creator>Wolfgang Weingarten</dc:creator>
  <cp:lastModifiedBy>Wolfgang Weingarten</cp:lastModifiedBy>
  <cp:revision>201</cp:revision>
  <dcterms:created xsi:type="dcterms:W3CDTF">2010-01-05T10:03:00Z</dcterms:created>
  <dcterms:modified xsi:type="dcterms:W3CDTF">2011-03-01T07:58:55Z</dcterms:modified>
</cp:coreProperties>
</file>