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6" r:id="rId3"/>
    <p:sldId id="257" r:id="rId4"/>
    <p:sldId id="265" r:id="rId5"/>
    <p:sldId id="277" r:id="rId6"/>
    <p:sldId id="278" r:id="rId7"/>
    <p:sldId id="268" r:id="rId8"/>
    <p:sldId id="275" r:id="rId9"/>
    <p:sldId id="279" r:id="rId10"/>
    <p:sldId id="282" r:id="rId11"/>
    <p:sldId id="283" r:id="rId12"/>
    <p:sldId id="284" r:id="rId13"/>
    <p:sldId id="286" r:id="rId14"/>
    <p:sldId id="287" r:id="rId15"/>
    <p:sldId id="288" r:id="rId16"/>
    <p:sldId id="289" r:id="rId17"/>
    <p:sldId id="290" r:id="rId18"/>
    <p:sldId id="281" r:id="rId19"/>
    <p:sldId id="280" r:id="rId20"/>
    <p:sldId id="285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60" autoAdjust="0"/>
    <p:restoredTop sz="94660"/>
  </p:normalViewPr>
  <p:slideViewPr>
    <p:cSldViewPr>
      <p:cViewPr>
        <p:scale>
          <a:sx n="80" d="100"/>
          <a:sy n="80" d="100"/>
        </p:scale>
        <p:origin x="-136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gandolfo.IPN\Bureau\Courbes%20manip%20CMB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lineChart>
        <c:grouping val="standard"/>
        <c:ser>
          <c:idx val="0"/>
          <c:order val="0"/>
          <c:tx>
            <c:v>Consigne de position</c:v>
          </c:tx>
          <c:marker>
            <c:symbol val="none"/>
          </c:marker>
          <c:val>
            <c:numRef>
              <c:f>Feuil1!$A$126:$A$333</c:f>
              <c:numCache>
                <c:formatCode>_-* #,##0.000000\ _€_-;\-* #,##0.000000\ _€_-;_-* "-"??\ _€_-;_-@_-</c:formatCode>
                <c:ptCount val="208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3.9733749999999999</c:v>
                </c:pt>
                <c:pt idx="9">
                  <c:v>3.9335</c:v>
                </c:pt>
                <c:pt idx="10">
                  <c:v>3.8944999999999967</c:v>
                </c:pt>
                <c:pt idx="11">
                  <c:v>3.8556249999999967</c:v>
                </c:pt>
                <c:pt idx="12">
                  <c:v>3.8154999999999966</c:v>
                </c:pt>
                <c:pt idx="13">
                  <c:v>3.7763749999999998</c:v>
                </c:pt>
                <c:pt idx="14">
                  <c:v>3.7362499999999965</c:v>
                </c:pt>
                <c:pt idx="15">
                  <c:v>3.6970000000000001</c:v>
                </c:pt>
                <c:pt idx="16">
                  <c:v>3.6585000000000001</c:v>
                </c:pt>
                <c:pt idx="17">
                  <c:v>3.6191249999999999</c:v>
                </c:pt>
                <c:pt idx="18">
                  <c:v>3.5803750000000001</c:v>
                </c:pt>
                <c:pt idx="19">
                  <c:v>3.5401250000000002</c:v>
                </c:pt>
                <c:pt idx="20">
                  <c:v>3.4998749999999967</c:v>
                </c:pt>
                <c:pt idx="21">
                  <c:v>3.4591249999999998</c:v>
                </c:pt>
                <c:pt idx="22">
                  <c:v>3.4202499999999967</c:v>
                </c:pt>
                <c:pt idx="23">
                  <c:v>3.3812499999999965</c:v>
                </c:pt>
                <c:pt idx="24">
                  <c:v>3.3412499999999965</c:v>
                </c:pt>
                <c:pt idx="25">
                  <c:v>3.3023749999999987</c:v>
                </c:pt>
                <c:pt idx="26">
                  <c:v>3.262375</c:v>
                </c:pt>
                <c:pt idx="27">
                  <c:v>3.2218749999999998</c:v>
                </c:pt>
                <c:pt idx="28">
                  <c:v>3.1828749999999997</c:v>
                </c:pt>
                <c:pt idx="29">
                  <c:v>3.1423749999999999</c:v>
                </c:pt>
                <c:pt idx="30">
                  <c:v>3.1034999999999999</c:v>
                </c:pt>
                <c:pt idx="31">
                  <c:v>3.0644999999999998</c:v>
                </c:pt>
                <c:pt idx="32">
                  <c:v>3.0241250000000002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3.0372499999999967</c:v>
                </c:pt>
                <c:pt idx="40">
                  <c:v>3.078125</c:v>
                </c:pt>
                <c:pt idx="41">
                  <c:v>3.1171250000000001</c:v>
                </c:pt>
                <c:pt idx="42">
                  <c:v>3.1578749999999998</c:v>
                </c:pt>
                <c:pt idx="43">
                  <c:v>3.1968749999999977</c:v>
                </c:pt>
                <c:pt idx="44">
                  <c:v>3.2362499999999965</c:v>
                </c:pt>
                <c:pt idx="45">
                  <c:v>3.2753749999999999</c:v>
                </c:pt>
                <c:pt idx="46">
                  <c:v>3.3162499999999939</c:v>
                </c:pt>
                <c:pt idx="47">
                  <c:v>3.3559999999999977</c:v>
                </c:pt>
                <c:pt idx="48">
                  <c:v>3.3952499999999941</c:v>
                </c:pt>
                <c:pt idx="49">
                  <c:v>3.4344999999999977</c:v>
                </c:pt>
                <c:pt idx="50">
                  <c:v>3.4739999999999998</c:v>
                </c:pt>
                <c:pt idx="51">
                  <c:v>3.5131250000000001</c:v>
                </c:pt>
                <c:pt idx="52">
                  <c:v>3.554125</c:v>
                </c:pt>
                <c:pt idx="53">
                  <c:v>3.5932499999999967</c:v>
                </c:pt>
                <c:pt idx="54">
                  <c:v>3.6326249999999987</c:v>
                </c:pt>
                <c:pt idx="55">
                  <c:v>3.6731250000000002</c:v>
                </c:pt>
                <c:pt idx="56">
                  <c:v>3.7127499999999971</c:v>
                </c:pt>
                <c:pt idx="57">
                  <c:v>3.7522499999999965</c:v>
                </c:pt>
                <c:pt idx="58">
                  <c:v>3.7918749999999997</c:v>
                </c:pt>
                <c:pt idx="59">
                  <c:v>3.8308749999999967</c:v>
                </c:pt>
                <c:pt idx="60">
                  <c:v>3.8704999999999967</c:v>
                </c:pt>
                <c:pt idx="61">
                  <c:v>3.9116249999999977</c:v>
                </c:pt>
                <c:pt idx="62">
                  <c:v>3.9507499999999971</c:v>
                </c:pt>
                <c:pt idx="63">
                  <c:v>3.9914999999999967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4</c:v>
                </c:pt>
                <c:pt idx="76">
                  <c:v>4</c:v>
                </c:pt>
                <c:pt idx="77">
                  <c:v>4.0238749999999932</c:v>
                </c:pt>
                <c:pt idx="78">
                  <c:v>4.0634999999999986</c:v>
                </c:pt>
                <c:pt idx="79">
                  <c:v>4.1041249999999883</c:v>
                </c:pt>
                <c:pt idx="80">
                  <c:v>4.1436250000000001</c:v>
                </c:pt>
                <c:pt idx="81">
                  <c:v>4.1817500000000001</c:v>
                </c:pt>
                <c:pt idx="82">
                  <c:v>4.2208749999999942</c:v>
                </c:pt>
                <c:pt idx="83">
                  <c:v>4.2617500000000001</c:v>
                </c:pt>
                <c:pt idx="84">
                  <c:v>4.3013750000000002</c:v>
                </c:pt>
                <c:pt idx="85">
                  <c:v>4.3411249999999955</c:v>
                </c:pt>
                <c:pt idx="86">
                  <c:v>4.3821249999999932</c:v>
                </c:pt>
                <c:pt idx="87">
                  <c:v>4.4219999999999997</c:v>
                </c:pt>
                <c:pt idx="88">
                  <c:v>4.4617500000000003</c:v>
                </c:pt>
                <c:pt idx="89">
                  <c:v>4.5004999999999997</c:v>
                </c:pt>
                <c:pt idx="90">
                  <c:v>4.54</c:v>
                </c:pt>
                <c:pt idx="91">
                  <c:v>4.5780000000000003</c:v>
                </c:pt>
                <c:pt idx="92">
                  <c:v>4.6187499999999995</c:v>
                </c:pt>
                <c:pt idx="93">
                  <c:v>4.6572499999999986</c:v>
                </c:pt>
                <c:pt idx="94">
                  <c:v>4.6968749999999941</c:v>
                </c:pt>
                <c:pt idx="95">
                  <c:v>4.7363749999999998</c:v>
                </c:pt>
                <c:pt idx="96">
                  <c:v>4.7759999999999998</c:v>
                </c:pt>
                <c:pt idx="97">
                  <c:v>4.8154999999999966</c:v>
                </c:pt>
                <c:pt idx="98">
                  <c:v>4.8564999999999996</c:v>
                </c:pt>
                <c:pt idx="99">
                  <c:v>4.8962500000000002</c:v>
                </c:pt>
                <c:pt idx="100">
                  <c:v>4.9359999999999999</c:v>
                </c:pt>
                <c:pt idx="101">
                  <c:v>4.9740000000000002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5</c:v>
                </c:pt>
                <c:pt idx="122">
                  <c:v>5</c:v>
                </c:pt>
                <c:pt idx="123">
                  <c:v>5</c:v>
                </c:pt>
                <c:pt idx="124">
                  <c:v>5</c:v>
                </c:pt>
                <c:pt idx="125">
                  <c:v>5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5</c:v>
                </c:pt>
                <c:pt idx="130">
                  <c:v>5</c:v>
                </c:pt>
                <c:pt idx="131">
                  <c:v>5</c:v>
                </c:pt>
                <c:pt idx="132">
                  <c:v>5</c:v>
                </c:pt>
                <c:pt idx="133">
                  <c:v>5</c:v>
                </c:pt>
                <c:pt idx="134">
                  <c:v>5</c:v>
                </c:pt>
                <c:pt idx="135">
                  <c:v>5</c:v>
                </c:pt>
                <c:pt idx="136">
                  <c:v>4.9802500000000034</c:v>
                </c:pt>
                <c:pt idx="137">
                  <c:v>4.9421249999999946</c:v>
                </c:pt>
                <c:pt idx="138">
                  <c:v>4.9024999999999999</c:v>
                </c:pt>
                <c:pt idx="139">
                  <c:v>4.8623749999999903</c:v>
                </c:pt>
                <c:pt idx="140">
                  <c:v>4.82125</c:v>
                </c:pt>
                <c:pt idx="141">
                  <c:v>4.7830000000000004</c:v>
                </c:pt>
                <c:pt idx="142">
                  <c:v>4.7418750000000003</c:v>
                </c:pt>
                <c:pt idx="143">
                  <c:v>4.7036249999999997</c:v>
                </c:pt>
                <c:pt idx="144">
                  <c:v>4.6637499999999985</c:v>
                </c:pt>
                <c:pt idx="145">
                  <c:v>4.6227499999999955</c:v>
                </c:pt>
                <c:pt idx="146">
                  <c:v>4.5831249999999955</c:v>
                </c:pt>
                <c:pt idx="147">
                  <c:v>4.5434999999999999</c:v>
                </c:pt>
                <c:pt idx="148">
                  <c:v>4.5034999999999998</c:v>
                </c:pt>
                <c:pt idx="149">
                  <c:v>4.4638749999999945</c:v>
                </c:pt>
                <c:pt idx="150">
                  <c:v>4.4242499999999998</c:v>
                </c:pt>
                <c:pt idx="151">
                  <c:v>4.3844999999999965</c:v>
                </c:pt>
                <c:pt idx="152">
                  <c:v>4.343375</c:v>
                </c:pt>
                <c:pt idx="153">
                  <c:v>4.3049999999999935</c:v>
                </c:pt>
                <c:pt idx="154">
                  <c:v>4.2653749999999935</c:v>
                </c:pt>
                <c:pt idx="155">
                  <c:v>4.225625</c:v>
                </c:pt>
                <c:pt idx="156">
                  <c:v>4.1858749999999931</c:v>
                </c:pt>
                <c:pt idx="157">
                  <c:v>4.1473749999999932</c:v>
                </c:pt>
                <c:pt idx="158">
                  <c:v>4.1077499999999985</c:v>
                </c:pt>
                <c:pt idx="159">
                  <c:v>4.0681249999999931</c:v>
                </c:pt>
                <c:pt idx="160">
                  <c:v>4.0282499999999999</c:v>
                </c:pt>
                <c:pt idx="161">
                  <c:v>4</c:v>
                </c:pt>
                <c:pt idx="162">
                  <c:v>4</c:v>
                </c:pt>
                <c:pt idx="163">
                  <c:v>4</c:v>
                </c:pt>
                <c:pt idx="164">
                  <c:v>3.988</c:v>
                </c:pt>
                <c:pt idx="165">
                  <c:v>3.9485000000000001</c:v>
                </c:pt>
                <c:pt idx="166">
                  <c:v>3.907375</c:v>
                </c:pt>
                <c:pt idx="167">
                  <c:v>3.8676249999999999</c:v>
                </c:pt>
                <c:pt idx="168">
                  <c:v>3.8293749999999998</c:v>
                </c:pt>
                <c:pt idx="169">
                  <c:v>3.7893750000000002</c:v>
                </c:pt>
                <c:pt idx="170">
                  <c:v>3.74925</c:v>
                </c:pt>
                <c:pt idx="171">
                  <c:v>3.7091250000000002</c:v>
                </c:pt>
                <c:pt idx="172">
                  <c:v>3.669</c:v>
                </c:pt>
                <c:pt idx="173">
                  <c:v>3.630125</c:v>
                </c:pt>
                <c:pt idx="174">
                  <c:v>3.5896249999999998</c:v>
                </c:pt>
                <c:pt idx="175">
                  <c:v>3.5493749999999999</c:v>
                </c:pt>
                <c:pt idx="176">
                  <c:v>3.5103749999999998</c:v>
                </c:pt>
                <c:pt idx="177">
                  <c:v>3.4701249999999999</c:v>
                </c:pt>
                <c:pt idx="178">
                  <c:v>3.4311249999999998</c:v>
                </c:pt>
                <c:pt idx="179">
                  <c:v>3.3916249999999977</c:v>
                </c:pt>
                <c:pt idx="180">
                  <c:v>3.3529999999999971</c:v>
                </c:pt>
                <c:pt idx="181">
                  <c:v>3.3128749999999956</c:v>
                </c:pt>
                <c:pt idx="182">
                  <c:v>3.2727499999999967</c:v>
                </c:pt>
                <c:pt idx="183">
                  <c:v>3.233625</c:v>
                </c:pt>
                <c:pt idx="184">
                  <c:v>3.1949999999999998</c:v>
                </c:pt>
                <c:pt idx="185">
                  <c:v>3.1561249999999998</c:v>
                </c:pt>
                <c:pt idx="186">
                  <c:v>3.1154999999999977</c:v>
                </c:pt>
                <c:pt idx="187">
                  <c:v>3.0766249999999977</c:v>
                </c:pt>
                <c:pt idx="188">
                  <c:v>3.03775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</c:numCache>
            </c:numRef>
          </c:val>
        </c:ser>
        <c:marker val="1"/>
        <c:axId val="113776512"/>
        <c:axId val="113778048"/>
      </c:lineChart>
      <c:lineChart>
        <c:grouping val="standard"/>
        <c:ser>
          <c:idx val="1"/>
          <c:order val="1"/>
          <c:tx>
            <c:v>Fréquence</c:v>
          </c:tx>
          <c:marker>
            <c:symbol val="none"/>
          </c:marker>
          <c:val>
            <c:numRef>
              <c:f>Feuil1!$B$126:$B$333</c:f>
              <c:numCache>
                <c:formatCode>_-* #,##0\ _€_-;\-* #,##0\ _€_-;_-* "-"??\ _€_-;_-@_-</c:formatCode>
                <c:ptCount val="208"/>
                <c:pt idx="0">
                  <c:v>88052448</c:v>
                </c:pt>
                <c:pt idx="1">
                  <c:v>88052447</c:v>
                </c:pt>
                <c:pt idx="2">
                  <c:v>88052448</c:v>
                </c:pt>
                <c:pt idx="3">
                  <c:v>88052449</c:v>
                </c:pt>
                <c:pt idx="4">
                  <c:v>88052448</c:v>
                </c:pt>
                <c:pt idx="5">
                  <c:v>88052447</c:v>
                </c:pt>
                <c:pt idx="6">
                  <c:v>88052448</c:v>
                </c:pt>
                <c:pt idx="7">
                  <c:v>88052449</c:v>
                </c:pt>
                <c:pt idx="8">
                  <c:v>88052442</c:v>
                </c:pt>
                <c:pt idx="9">
                  <c:v>88052428</c:v>
                </c:pt>
                <c:pt idx="10">
                  <c:v>88052414</c:v>
                </c:pt>
                <c:pt idx="11">
                  <c:v>88052362</c:v>
                </c:pt>
                <c:pt idx="12">
                  <c:v>88052317</c:v>
                </c:pt>
                <c:pt idx="13">
                  <c:v>88052303</c:v>
                </c:pt>
                <c:pt idx="14">
                  <c:v>88052214</c:v>
                </c:pt>
                <c:pt idx="15">
                  <c:v>88052201</c:v>
                </c:pt>
                <c:pt idx="16">
                  <c:v>88052190</c:v>
                </c:pt>
                <c:pt idx="17">
                  <c:v>88052173</c:v>
                </c:pt>
                <c:pt idx="18">
                  <c:v>88052087</c:v>
                </c:pt>
                <c:pt idx="19">
                  <c:v>88052068</c:v>
                </c:pt>
                <c:pt idx="20">
                  <c:v>88051986</c:v>
                </c:pt>
                <c:pt idx="21">
                  <c:v>88051968</c:v>
                </c:pt>
                <c:pt idx="22">
                  <c:v>88051949</c:v>
                </c:pt>
                <c:pt idx="23">
                  <c:v>88051860</c:v>
                </c:pt>
                <c:pt idx="24">
                  <c:v>88051836</c:v>
                </c:pt>
                <c:pt idx="25">
                  <c:v>88051775</c:v>
                </c:pt>
                <c:pt idx="26">
                  <c:v>88051747</c:v>
                </c:pt>
                <c:pt idx="27">
                  <c:v>88051719</c:v>
                </c:pt>
                <c:pt idx="28">
                  <c:v>88051636</c:v>
                </c:pt>
                <c:pt idx="29">
                  <c:v>88051615</c:v>
                </c:pt>
                <c:pt idx="30">
                  <c:v>88051597</c:v>
                </c:pt>
                <c:pt idx="31">
                  <c:v>88051529</c:v>
                </c:pt>
                <c:pt idx="32">
                  <c:v>88051498</c:v>
                </c:pt>
                <c:pt idx="33">
                  <c:v>88051485</c:v>
                </c:pt>
                <c:pt idx="34">
                  <c:v>88051484</c:v>
                </c:pt>
                <c:pt idx="35">
                  <c:v>88051485</c:v>
                </c:pt>
                <c:pt idx="36">
                  <c:v>88051484</c:v>
                </c:pt>
                <c:pt idx="37">
                  <c:v>88051482</c:v>
                </c:pt>
                <c:pt idx="38">
                  <c:v>88051484</c:v>
                </c:pt>
                <c:pt idx="39">
                  <c:v>88051465</c:v>
                </c:pt>
                <c:pt idx="40">
                  <c:v>88051439</c:v>
                </c:pt>
                <c:pt idx="41">
                  <c:v>88051412</c:v>
                </c:pt>
                <c:pt idx="42">
                  <c:v>88051382</c:v>
                </c:pt>
                <c:pt idx="43">
                  <c:v>88051352</c:v>
                </c:pt>
                <c:pt idx="44">
                  <c:v>88051353</c:v>
                </c:pt>
                <c:pt idx="45">
                  <c:v>88051360</c:v>
                </c:pt>
                <c:pt idx="46">
                  <c:v>88051374</c:v>
                </c:pt>
                <c:pt idx="47">
                  <c:v>88051391</c:v>
                </c:pt>
                <c:pt idx="48">
                  <c:v>88051406</c:v>
                </c:pt>
                <c:pt idx="49">
                  <c:v>88051423</c:v>
                </c:pt>
                <c:pt idx="50">
                  <c:v>88051439</c:v>
                </c:pt>
                <c:pt idx="51">
                  <c:v>88051455</c:v>
                </c:pt>
                <c:pt idx="52">
                  <c:v>88051473</c:v>
                </c:pt>
                <c:pt idx="53">
                  <c:v>88051495</c:v>
                </c:pt>
                <c:pt idx="54">
                  <c:v>88051517</c:v>
                </c:pt>
                <c:pt idx="55">
                  <c:v>88051549</c:v>
                </c:pt>
                <c:pt idx="56">
                  <c:v>88051592</c:v>
                </c:pt>
                <c:pt idx="57">
                  <c:v>88051633</c:v>
                </c:pt>
                <c:pt idx="58">
                  <c:v>88051680</c:v>
                </c:pt>
                <c:pt idx="59">
                  <c:v>88051724</c:v>
                </c:pt>
                <c:pt idx="60">
                  <c:v>88051768</c:v>
                </c:pt>
                <c:pt idx="61">
                  <c:v>88051816</c:v>
                </c:pt>
                <c:pt idx="62">
                  <c:v>88051860</c:v>
                </c:pt>
                <c:pt idx="63">
                  <c:v>88051906</c:v>
                </c:pt>
                <c:pt idx="64">
                  <c:v>88051919</c:v>
                </c:pt>
                <c:pt idx="65">
                  <c:v>88051917</c:v>
                </c:pt>
                <c:pt idx="66">
                  <c:v>88051918</c:v>
                </c:pt>
                <c:pt idx="67">
                  <c:v>88051919</c:v>
                </c:pt>
                <c:pt idx="68">
                  <c:v>88051918</c:v>
                </c:pt>
                <c:pt idx="69">
                  <c:v>88051919</c:v>
                </c:pt>
                <c:pt idx="70">
                  <c:v>88051918</c:v>
                </c:pt>
                <c:pt idx="71">
                  <c:v>88051919</c:v>
                </c:pt>
                <c:pt idx="72">
                  <c:v>88051918</c:v>
                </c:pt>
                <c:pt idx="73">
                  <c:v>88051919</c:v>
                </c:pt>
                <c:pt idx="74">
                  <c:v>88051917</c:v>
                </c:pt>
                <c:pt idx="75">
                  <c:v>88051919</c:v>
                </c:pt>
                <c:pt idx="76">
                  <c:v>88051918</c:v>
                </c:pt>
                <c:pt idx="77">
                  <c:v>88051939</c:v>
                </c:pt>
                <c:pt idx="78">
                  <c:v>88051987</c:v>
                </c:pt>
                <c:pt idx="79">
                  <c:v>88052032</c:v>
                </c:pt>
                <c:pt idx="80">
                  <c:v>88052077</c:v>
                </c:pt>
                <c:pt idx="81">
                  <c:v>88052119</c:v>
                </c:pt>
                <c:pt idx="82">
                  <c:v>88052164</c:v>
                </c:pt>
                <c:pt idx="83">
                  <c:v>88052211</c:v>
                </c:pt>
                <c:pt idx="84">
                  <c:v>88052254</c:v>
                </c:pt>
                <c:pt idx="85">
                  <c:v>88052300</c:v>
                </c:pt>
                <c:pt idx="86">
                  <c:v>88052344</c:v>
                </c:pt>
                <c:pt idx="87">
                  <c:v>88052393</c:v>
                </c:pt>
                <c:pt idx="88">
                  <c:v>88052440</c:v>
                </c:pt>
                <c:pt idx="89">
                  <c:v>88052484</c:v>
                </c:pt>
                <c:pt idx="90">
                  <c:v>88052529</c:v>
                </c:pt>
                <c:pt idx="91">
                  <c:v>88052571</c:v>
                </c:pt>
                <c:pt idx="92">
                  <c:v>88052624</c:v>
                </c:pt>
                <c:pt idx="93">
                  <c:v>88052664</c:v>
                </c:pt>
                <c:pt idx="94">
                  <c:v>88052717</c:v>
                </c:pt>
                <c:pt idx="95">
                  <c:v>88052759</c:v>
                </c:pt>
                <c:pt idx="96">
                  <c:v>88052806</c:v>
                </c:pt>
                <c:pt idx="97">
                  <c:v>88052854</c:v>
                </c:pt>
                <c:pt idx="98">
                  <c:v>88052900</c:v>
                </c:pt>
                <c:pt idx="99">
                  <c:v>88052949</c:v>
                </c:pt>
                <c:pt idx="100">
                  <c:v>88052994</c:v>
                </c:pt>
                <c:pt idx="101">
                  <c:v>88053040</c:v>
                </c:pt>
                <c:pt idx="102">
                  <c:v>88053075</c:v>
                </c:pt>
                <c:pt idx="103">
                  <c:v>88053076</c:v>
                </c:pt>
                <c:pt idx="104">
                  <c:v>88053074</c:v>
                </c:pt>
                <c:pt idx="105">
                  <c:v>88053075</c:v>
                </c:pt>
                <c:pt idx="106">
                  <c:v>88053076</c:v>
                </c:pt>
                <c:pt idx="107">
                  <c:v>88053077</c:v>
                </c:pt>
                <c:pt idx="108">
                  <c:v>88053074</c:v>
                </c:pt>
                <c:pt idx="109">
                  <c:v>88053076</c:v>
                </c:pt>
                <c:pt idx="110">
                  <c:v>88053077</c:v>
                </c:pt>
                <c:pt idx="111">
                  <c:v>88053076</c:v>
                </c:pt>
                <c:pt idx="112">
                  <c:v>88053077</c:v>
                </c:pt>
                <c:pt idx="113">
                  <c:v>88053076</c:v>
                </c:pt>
                <c:pt idx="114">
                  <c:v>88053075</c:v>
                </c:pt>
                <c:pt idx="115">
                  <c:v>88053076</c:v>
                </c:pt>
                <c:pt idx="116">
                  <c:v>88053077</c:v>
                </c:pt>
                <c:pt idx="117">
                  <c:v>88053076</c:v>
                </c:pt>
                <c:pt idx="118">
                  <c:v>88053077</c:v>
                </c:pt>
                <c:pt idx="119">
                  <c:v>88053076</c:v>
                </c:pt>
                <c:pt idx="120">
                  <c:v>88053075</c:v>
                </c:pt>
                <c:pt idx="121">
                  <c:v>88053077</c:v>
                </c:pt>
                <c:pt idx="122">
                  <c:v>88053076</c:v>
                </c:pt>
                <c:pt idx="123">
                  <c:v>88053077</c:v>
                </c:pt>
                <c:pt idx="124">
                  <c:v>88053078</c:v>
                </c:pt>
                <c:pt idx="125">
                  <c:v>88053077</c:v>
                </c:pt>
                <c:pt idx="126">
                  <c:v>88053078</c:v>
                </c:pt>
                <c:pt idx="127">
                  <c:v>88053076</c:v>
                </c:pt>
                <c:pt idx="128">
                  <c:v>88053078</c:v>
                </c:pt>
                <c:pt idx="129">
                  <c:v>88053075</c:v>
                </c:pt>
                <c:pt idx="130">
                  <c:v>88053077</c:v>
                </c:pt>
                <c:pt idx="131">
                  <c:v>88053078</c:v>
                </c:pt>
                <c:pt idx="132">
                  <c:v>88053077</c:v>
                </c:pt>
                <c:pt idx="133">
                  <c:v>88053076</c:v>
                </c:pt>
                <c:pt idx="134">
                  <c:v>88053077</c:v>
                </c:pt>
                <c:pt idx="135">
                  <c:v>88053078</c:v>
                </c:pt>
                <c:pt idx="136">
                  <c:v>88053090</c:v>
                </c:pt>
                <c:pt idx="137">
                  <c:v>88053114</c:v>
                </c:pt>
                <c:pt idx="138">
                  <c:v>88053146</c:v>
                </c:pt>
                <c:pt idx="139">
                  <c:v>88053163</c:v>
                </c:pt>
                <c:pt idx="140">
                  <c:v>88053157</c:v>
                </c:pt>
                <c:pt idx="141">
                  <c:v>88053137</c:v>
                </c:pt>
                <c:pt idx="142">
                  <c:v>88053121</c:v>
                </c:pt>
                <c:pt idx="143">
                  <c:v>88053106</c:v>
                </c:pt>
                <c:pt idx="144">
                  <c:v>88053091</c:v>
                </c:pt>
                <c:pt idx="145">
                  <c:v>88053076</c:v>
                </c:pt>
                <c:pt idx="146">
                  <c:v>88053061</c:v>
                </c:pt>
                <c:pt idx="147">
                  <c:v>88053048</c:v>
                </c:pt>
                <c:pt idx="148">
                  <c:v>88053036</c:v>
                </c:pt>
                <c:pt idx="149">
                  <c:v>88053025</c:v>
                </c:pt>
                <c:pt idx="150">
                  <c:v>88053006</c:v>
                </c:pt>
                <c:pt idx="151">
                  <c:v>88052917</c:v>
                </c:pt>
                <c:pt idx="152">
                  <c:v>88052891</c:v>
                </c:pt>
                <c:pt idx="153">
                  <c:v>88052842</c:v>
                </c:pt>
                <c:pt idx="154">
                  <c:v>88052802</c:v>
                </c:pt>
                <c:pt idx="155">
                  <c:v>88052773</c:v>
                </c:pt>
                <c:pt idx="156">
                  <c:v>88052686</c:v>
                </c:pt>
                <c:pt idx="157">
                  <c:v>88052661</c:v>
                </c:pt>
                <c:pt idx="158">
                  <c:v>88052641</c:v>
                </c:pt>
                <c:pt idx="159">
                  <c:v>88052577</c:v>
                </c:pt>
                <c:pt idx="160">
                  <c:v>88052544</c:v>
                </c:pt>
                <c:pt idx="161">
                  <c:v>88052530</c:v>
                </c:pt>
                <c:pt idx="162">
                  <c:v>88052529</c:v>
                </c:pt>
                <c:pt idx="163">
                  <c:v>88052528</c:v>
                </c:pt>
                <c:pt idx="164">
                  <c:v>88052523</c:v>
                </c:pt>
                <c:pt idx="165">
                  <c:v>88052441</c:v>
                </c:pt>
                <c:pt idx="166">
                  <c:v>88052422</c:v>
                </c:pt>
                <c:pt idx="167">
                  <c:v>88052408</c:v>
                </c:pt>
                <c:pt idx="168">
                  <c:v>88052325</c:v>
                </c:pt>
                <c:pt idx="169">
                  <c:v>88052309</c:v>
                </c:pt>
                <c:pt idx="170">
                  <c:v>88052289</c:v>
                </c:pt>
                <c:pt idx="171">
                  <c:v>88052208</c:v>
                </c:pt>
                <c:pt idx="172">
                  <c:v>88052193</c:v>
                </c:pt>
                <c:pt idx="173">
                  <c:v>88052178</c:v>
                </c:pt>
                <c:pt idx="174">
                  <c:v>88052090</c:v>
                </c:pt>
                <c:pt idx="175">
                  <c:v>88052073</c:v>
                </c:pt>
                <c:pt idx="176">
                  <c:v>88051990</c:v>
                </c:pt>
                <c:pt idx="177">
                  <c:v>88051974</c:v>
                </c:pt>
                <c:pt idx="178">
                  <c:v>88051955</c:v>
                </c:pt>
                <c:pt idx="179">
                  <c:v>88051865</c:v>
                </c:pt>
                <c:pt idx="180">
                  <c:v>88051846</c:v>
                </c:pt>
                <c:pt idx="181">
                  <c:v>88051801</c:v>
                </c:pt>
                <c:pt idx="182">
                  <c:v>88051753</c:v>
                </c:pt>
                <c:pt idx="183">
                  <c:v>88051728</c:v>
                </c:pt>
                <c:pt idx="184">
                  <c:v>88051650</c:v>
                </c:pt>
                <c:pt idx="185">
                  <c:v>88051622</c:v>
                </c:pt>
                <c:pt idx="186">
                  <c:v>88051605</c:v>
                </c:pt>
                <c:pt idx="187">
                  <c:v>88051584</c:v>
                </c:pt>
                <c:pt idx="188">
                  <c:v>88051508</c:v>
                </c:pt>
                <c:pt idx="189">
                  <c:v>88051490</c:v>
                </c:pt>
                <c:pt idx="190">
                  <c:v>88051489</c:v>
                </c:pt>
                <c:pt idx="191">
                  <c:v>88051487</c:v>
                </c:pt>
                <c:pt idx="192">
                  <c:v>88051488</c:v>
                </c:pt>
                <c:pt idx="193">
                  <c:v>88051489</c:v>
                </c:pt>
                <c:pt idx="194">
                  <c:v>88051488</c:v>
                </c:pt>
                <c:pt idx="195">
                  <c:v>88051487</c:v>
                </c:pt>
                <c:pt idx="196">
                  <c:v>88051488</c:v>
                </c:pt>
                <c:pt idx="197">
                  <c:v>88051487</c:v>
                </c:pt>
                <c:pt idx="198">
                  <c:v>88051488</c:v>
                </c:pt>
                <c:pt idx="199">
                  <c:v>88051487</c:v>
                </c:pt>
                <c:pt idx="200">
                  <c:v>88051488</c:v>
                </c:pt>
                <c:pt idx="201">
                  <c:v>88051486</c:v>
                </c:pt>
                <c:pt idx="202">
                  <c:v>88051488</c:v>
                </c:pt>
                <c:pt idx="203">
                  <c:v>88051486</c:v>
                </c:pt>
                <c:pt idx="204">
                  <c:v>88051487</c:v>
                </c:pt>
                <c:pt idx="205">
                  <c:v>88051488</c:v>
                </c:pt>
                <c:pt idx="206">
                  <c:v>88051486</c:v>
                </c:pt>
                <c:pt idx="207">
                  <c:v>88051488</c:v>
                </c:pt>
              </c:numCache>
            </c:numRef>
          </c:val>
        </c:ser>
        <c:marker val="1"/>
        <c:axId val="113822336"/>
        <c:axId val="113820800"/>
      </c:lineChart>
      <c:catAx>
        <c:axId val="113776512"/>
        <c:scaling>
          <c:orientation val="minMax"/>
        </c:scaling>
        <c:delete val="1"/>
        <c:axPos val="b"/>
        <c:tickLblPos val="nextTo"/>
        <c:crossAx val="113778048"/>
        <c:crosses val="autoZero"/>
        <c:auto val="1"/>
        <c:lblAlgn val="ctr"/>
        <c:lblOffset val="100"/>
      </c:catAx>
      <c:valAx>
        <c:axId val="113778048"/>
        <c:scaling>
          <c:orientation val="minMax"/>
          <c:max val="5.5"/>
          <c:min val="2.5"/>
        </c:scaling>
        <c:axPos val="l"/>
        <c:majorGridlines>
          <c:spPr>
            <a:ln>
              <a:solidFill>
                <a:srgbClr val="4F81BD">
                  <a:alpha val="26000"/>
                </a:srgbClr>
              </a:solidFill>
            </a:ln>
          </c:spPr>
        </c:majorGridlines>
        <c:numFmt formatCode="_-* #,##0.000000\ _€_-;\-* #,##0.000000\ _€_-;_-* &quot;-&quot;??\ _€_-;_-@_-" sourceLinked="1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fr-FR"/>
          </a:p>
        </c:txPr>
        <c:crossAx val="113776512"/>
        <c:crosses val="autoZero"/>
        <c:crossBetween val="between"/>
      </c:valAx>
      <c:valAx>
        <c:axId val="113820800"/>
        <c:scaling>
          <c:orientation val="minMax"/>
          <c:max val="88054099"/>
          <c:min val="88050799.000000015"/>
        </c:scaling>
        <c:axPos val="r"/>
        <c:majorGridlines>
          <c:spPr>
            <a:ln>
              <a:solidFill>
                <a:srgbClr val="C00000">
                  <a:alpha val="30000"/>
                </a:srgbClr>
              </a:solidFill>
            </a:ln>
          </c:spPr>
        </c:majorGridlines>
        <c:numFmt formatCode="_-* #,##0\ _€_-;\-* #,##0\ _€_-;_-* &quot;-&quot;??\ _€_-;_-@_-" sourceLinked="1"/>
        <c:tickLblPos val="nextTo"/>
        <c:txPr>
          <a:bodyPr/>
          <a:lstStyle/>
          <a:p>
            <a:pPr>
              <a:defRPr>
                <a:solidFill>
                  <a:schemeClr val="accent2">
                    <a:lumMod val="50000"/>
                  </a:schemeClr>
                </a:solidFill>
              </a:defRPr>
            </a:pPr>
            <a:endParaRPr lang="fr-FR"/>
          </a:p>
        </c:txPr>
        <c:crossAx val="113822336"/>
        <c:crosses val="max"/>
        <c:crossBetween val="between"/>
      </c:valAx>
      <c:catAx>
        <c:axId val="113822336"/>
        <c:scaling>
          <c:orientation val="minMax"/>
        </c:scaling>
        <c:delete val="1"/>
        <c:axPos val="b"/>
        <c:tickLblPos val="nextTo"/>
        <c:crossAx val="113820800"/>
        <c:crosses val="autoZero"/>
        <c:auto val="1"/>
        <c:lblAlgn val="ctr"/>
        <c:lblOffset val="100"/>
      </c:catAx>
    </c:plotArea>
    <c:legend>
      <c:legendPos val="t"/>
      <c:layout/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0.37143</cdr:x>
      <cdr:y>0.025</cdr:y>
    </cdr:from>
    <cdr:to>
      <cdr:x>0.5619</cdr:x>
      <cdr:y>0.1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808312" y="72008"/>
          <a:ext cx="1440160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Displacement (mm)</a:t>
          </a:r>
          <a:endParaRPr lang="en-GB" sz="1100" dirty="0"/>
        </a:p>
      </cdr:txBody>
    </cdr:sp>
  </cdr:relSizeAnchor>
  <cdr:relSizeAnchor xmlns:cdr="http://schemas.openxmlformats.org/drawingml/2006/chartDrawing">
    <cdr:from>
      <cdr:x>0.58095</cdr:x>
      <cdr:y>0.025</cdr:y>
    </cdr:from>
    <cdr:to>
      <cdr:x>0.77143</cdr:x>
      <cdr:y>0.1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4392488" y="72008"/>
          <a:ext cx="1440160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Frequency (Hz)</a:t>
          </a:r>
          <a:endParaRPr lang="en-GB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FEABD-DDBA-4510-B47E-53578159EC29}" type="datetimeFigureOut">
              <a:rPr lang="fr-FR" smtClean="0"/>
              <a:pPr/>
              <a:t>02/03/2011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CE4BD-46B6-48C5-A644-4856365C8DC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CE4BD-46B6-48C5-A644-4856365C8DC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CE4BD-46B6-48C5-A644-4856365C8DC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CE4BD-46B6-48C5-A644-4856365C8DC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CE4BD-46B6-48C5-A644-4856365C8DC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CE4BD-46B6-48C5-A644-4856365C8DC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CE4BD-46B6-48C5-A644-4856365C8DC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CE4BD-46B6-48C5-A644-4856365C8DC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CE4BD-46B6-48C5-A644-4856365C8DC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CE4BD-46B6-48C5-A644-4856365C8DC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CE4BD-46B6-48C5-A644-4856365C8DC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CE4BD-46B6-48C5-A644-4856365C8DC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CE4BD-46B6-48C5-A644-4856365C8DC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CE4BD-46B6-48C5-A644-4856365C8DC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gradFill flip="none" rotWithShape="1">
          <a:gsLst>
            <a:gs pos="31000">
              <a:schemeClr val="bg1">
                <a:tint val="78000"/>
                <a:satMod val="220000"/>
              </a:schemeClr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7FA2426-A946-4FC6-9A57-DC270A62FAF6}" type="datetime1">
              <a:rPr lang="fr-FR" smtClean="0"/>
              <a:pPr/>
              <a:t>02/03/2011</a:t>
            </a:fld>
            <a:endParaRPr lang="en-US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fr-FR" smtClean="0"/>
              <a:t>Réunion CM24 - 09 mars 2010</a:t>
            </a:r>
            <a:endParaRPr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BD98D38-5A06-491C-A722-F5CDBD06FD1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B0DC2-98B2-468C-95C7-E79742A33742}" type="datetime1">
              <a:rPr lang="fr-FR" smtClean="0"/>
              <a:pPr/>
              <a:t>02/03/2011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Réunion CM24 - 09 mars 2010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D98D38-5A06-491C-A722-F5CDBD06FD1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CFEBAAE-8FC6-475D-865D-BE085FB3B60D}" type="datetime1">
              <a:rPr lang="fr-FR" smtClean="0"/>
              <a:pPr/>
              <a:t>02/03/2011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fr-FR" smtClean="0"/>
              <a:t>Réunion CM24 - 09 mars 2010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D98D38-5A06-491C-A722-F5CDBD06FD1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58E36-3561-4724-930B-D9413FFEB5C7}" type="datetime1">
              <a:rPr lang="fr-FR" smtClean="0"/>
              <a:pPr/>
              <a:t>02/03/2011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Réunion CM24 - 09 mars 2010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D98D38-5A06-491C-A722-F5CDBD06FD1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3EFEA83-6070-4395-8B1A-CAFB131427A2}" type="datetime1">
              <a:rPr lang="fr-FR" smtClean="0"/>
              <a:pPr/>
              <a:t>02/03/2011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fr-FR" smtClean="0"/>
              <a:t>Réunion CM24 - 09 mars 2010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BD98D38-5A06-491C-A722-F5CDBD06FD1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4F54BF-7BFA-4A82-AABB-0ACA343B1497}" type="datetime1">
              <a:rPr lang="fr-FR" smtClean="0"/>
              <a:pPr/>
              <a:t>02/03/2011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Réunion CM24 - 09 mars 2010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D98D38-5A06-491C-A722-F5CDBD06FD1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D0EDAB-43E9-42BF-B49E-FD74732BA83C}" type="datetime1">
              <a:rPr lang="fr-FR" smtClean="0"/>
              <a:pPr/>
              <a:t>02/03/2011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Réunion CM24 - 09 mars 2010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D98D38-5A06-491C-A722-F5CDBD06FD1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A35A1-6DE9-43FF-9983-70745B7EADDC}" type="datetime1">
              <a:rPr lang="fr-FR" smtClean="0"/>
              <a:pPr/>
              <a:t>02/03/2011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Réunion CM24 - 09 mars 2010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D98D38-5A06-491C-A722-F5CDBD06FD1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19AD057-C867-4D8B-A848-D93858650EEE}" type="datetime1">
              <a:rPr lang="fr-FR" smtClean="0"/>
              <a:pPr/>
              <a:t>02/03/2011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fr-FR" smtClean="0"/>
              <a:t>Réunion CM24 - 09 mars 2010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D98D38-5A06-491C-A722-F5CDBD06FD1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1A6765-8CBD-44F0-B94E-7FA75C22E1A9}" type="datetime1">
              <a:rPr lang="fr-FR" smtClean="0"/>
              <a:pPr/>
              <a:t>02/03/2011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Réunion CM24 - 09 mars 2010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D98D38-5A06-491C-A722-F5CDBD06FD1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EB2966-1530-409A-B611-F9C7714EDC5D}" type="datetime1">
              <a:rPr lang="fr-FR" smtClean="0"/>
              <a:pPr/>
              <a:t>02/03/2011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Réunion CM24 - 09 mars 2010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D98D38-5A06-491C-A722-F5CDBD06FD1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8CB66D1-ED74-4839-AF46-C0322993B9D0}" type="datetime1">
              <a:rPr lang="fr-FR" smtClean="0"/>
              <a:pPr/>
              <a:t>02/03/2011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fr-FR" smtClean="0"/>
              <a:t>Réunion CM24 - 09 mars 2010</a:t>
            </a:r>
            <a:endParaRPr lang="en-US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BD98D38-5A06-491C-A722-F5CDBD06FD1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76264" y="1477300"/>
            <a:ext cx="6444208" cy="2671780"/>
          </a:xfrm>
        </p:spPr>
        <p:txBody>
          <a:bodyPr/>
          <a:lstStyle/>
          <a:p>
            <a:r>
              <a:rPr lang="en-US" sz="3600" dirty="0" smtClean="0"/>
              <a:t>test results of Spiral-2 </a:t>
            </a:r>
            <a:br>
              <a:rPr lang="en-US" sz="3600" dirty="0" smtClean="0"/>
            </a:br>
            <a:r>
              <a:rPr lang="en-US" sz="3600" dirty="0" smtClean="0"/>
              <a:t>Cavities &amp; Cryomodules B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43306" y="5136064"/>
            <a:ext cx="5114778" cy="110124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Guillaume Olry </a:t>
            </a:r>
          </a:p>
          <a:p>
            <a:r>
              <a:rPr lang="en-US" sz="1800" dirty="0" smtClean="0"/>
              <a:t>on behalf the IPN Orsay SPIRAL2 team</a:t>
            </a:r>
          </a:p>
          <a:p>
            <a:endParaRPr lang="en-US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500834"/>
            <a:ext cx="2895600" cy="365125"/>
          </a:xfrm>
        </p:spPr>
        <p:txBody>
          <a:bodyPr/>
          <a:lstStyle/>
          <a:p>
            <a:r>
              <a:rPr lang="fr-FR" dirty="0" smtClean="0"/>
              <a:t>TTC Meeting – Milan, 28 </a:t>
            </a:r>
            <a:r>
              <a:rPr lang="fr-FR" dirty="0" err="1" smtClean="0"/>
              <a:t>Feb</a:t>
            </a:r>
            <a:r>
              <a:rPr lang="fr-FR" dirty="0" smtClean="0"/>
              <a:t>-3 March 2011</a:t>
            </a:r>
            <a:endParaRPr lang="en-US" dirty="0"/>
          </a:p>
        </p:txBody>
      </p:sp>
      <p:pic>
        <p:nvPicPr>
          <p:cNvPr id="5" name="Picture 9" descr="D:\Documentation\Documents IPN\Logos (IPN,IN2P3...)\New_LogoIPN_600p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328" y="5877272"/>
            <a:ext cx="12223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615262" cy="492443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sz="3200" dirty="0" err="1" smtClean="0"/>
              <a:t>Vt</a:t>
            </a:r>
            <a:r>
              <a:rPr lang="en-US" sz="3200" dirty="0" smtClean="0"/>
              <a:t> results: field emission</a:t>
            </a:r>
            <a:endParaRPr lang="en-US" sz="3200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0" y="5301208"/>
            <a:ext cx="7715304" cy="1224136"/>
          </a:xfrm>
        </p:spPr>
        <p:txBody>
          <a:bodyPr>
            <a:noAutofit/>
          </a:bodyPr>
          <a:lstStyle/>
          <a:p>
            <a:pPr marL="342900" lvl="0" indent="-342900" algn="just">
              <a:spcBef>
                <a:spcPct val="20000"/>
              </a:spcBef>
              <a:buNone/>
              <a:defRPr/>
            </a:pPr>
            <a:endParaRPr lang="en-US" sz="1200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1800" dirty="0" smtClean="0"/>
              <a:t>8 cavities without FE @ 6.5 MV/m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1800" dirty="0" smtClean="0"/>
              <a:t>2 cavities (MB02 &amp; MB03) with very strong FE (&gt;100 </a:t>
            </a:r>
            <a:r>
              <a:rPr lang="en-US" sz="1800" dirty="0" err="1" smtClean="0"/>
              <a:t>mSv</a:t>
            </a:r>
            <a:r>
              <a:rPr lang="en-US" sz="1800" dirty="0" smtClean="0"/>
              <a:t>/h</a:t>
            </a:r>
            <a:r>
              <a:rPr lang="en-US" sz="1800" dirty="0" smtClean="0"/>
              <a:t>) at </a:t>
            </a:r>
            <a:r>
              <a:rPr lang="en-US" sz="1800" dirty="0" err="1" smtClean="0"/>
              <a:t>Eacc</a:t>
            </a:r>
            <a:r>
              <a:rPr lang="en-US" sz="1800" dirty="0" smtClean="0"/>
              <a:t> max</a:t>
            </a:r>
            <a:endParaRPr lang="en-US" sz="1800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1800" dirty="0" smtClean="0"/>
              <a:t>Onset FE @ 6.6 MV/m (mean value)</a:t>
            </a:r>
          </a:p>
        </p:txBody>
      </p:sp>
      <p:graphicFrame>
        <p:nvGraphicFramePr>
          <p:cNvPr id="8" name="Espace réservé du contenu 13"/>
          <p:cNvGraphicFramePr>
            <a:graphicFrameLocks/>
          </p:cNvGraphicFramePr>
          <p:nvPr/>
        </p:nvGraphicFramePr>
        <p:xfrm>
          <a:off x="1619672" y="764704"/>
          <a:ext cx="4752528" cy="4521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131"/>
                <a:gridCol w="1290992"/>
                <a:gridCol w="1320074"/>
                <a:gridCol w="1232331"/>
              </a:tblGrid>
              <a:tr h="6555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</a:rPr>
                        <a:t>Cavity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latin typeface="+mn-lt"/>
                        </a:rPr>
                        <a:t>X-ray dose @ 6.5 MV/m [</a:t>
                      </a:r>
                      <a:r>
                        <a:rPr lang="en-US" sz="1200" b="1" baseline="0" dirty="0" err="1" smtClean="0">
                          <a:latin typeface="+mn-lt"/>
                        </a:rPr>
                        <a:t>mSv</a:t>
                      </a:r>
                      <a:r>
                        <a:rPr lang="en-US" sz="1200" b="1" baseline="0" dirty="0" smtClean="0">
                          <a:latin typeface="+mn-lt"/>
                        </a:rPr>
                        <a:t>/h]</a:t>
                      </a:r>
                      <a:endParaRPr lang="en-US" sz="1200" b="1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</a:rPr>
                        <a:t>X-ray dose</a:t>
                      </a:r>
                      <a:r>
                        <a:rPr lang="en-US" sz="1200" b="1" baseline="0" dirty="0" smtClean="0">
                          <a:latin typeface="+mn-lt"/>
                        </a:rPr>
                        <a:t> @ </a:t>
                      </a:r>
                      <a:r>
                        <a:rPr lang="en-US" sz="1200" b="1" baseline="0" dirty="0" err="1" smtClean="0">
                          <a:latin typeface="+mn-lt"/>
                        </a:rPr>
                        <a:t>Eacc</a:t>
                      </a:r>
                      <a:r>
                        <a:rPr lang="en-US" sz="1200" b="1" baseline="0" dirty="0" smtClean="0">
                          <a:latin typeface="+mn-lt"/>
                        </a:rPr>
                        <a:t> max [</a:t>
                      </a:r>
                      <a:r>
                        <a:rPr lang="en-US" sz="1200" b="1" baseline="0" dirty="0" err="1" smtClean="0">
                          <a:latin typeface="+mn-lt"/>
                        </a:rPr>
                        <a:t>mSv</a:t>
                      </a:r>
                      <a:r>
                        <a:rPr lang="en-US" sz="1200" b="1" baseline="0" dirty="0" smtClean="0">
                          <a:latin typeface="+mn-lt"/>
                        </a:rPr>
                        <a:t>/h]</a:t>
                      </a:r>
                      <a:endParaRPr lang="en-US" sz="1200" b="1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</a:rPr>
                        <a:t>Onset [MV/m]</a:t>
                      </a:r>
                    </a:p>
                  </a:txBody>
                  <a:tcPr anchor="ctr"/>
                </a:tc>
              </a:tr>
              <a:tr h="24163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MB01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7.5</a:t>
                      </a:r>
                    </a:p>
                  </a:txBody>
                  <a:tcPr marL="9525" marR="9525" marT="9525" marB="0" anchor="ctr"/>
                </a:tc>
              </a:tr>
              <a:tr h="24163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MB02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0.20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5.0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4163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MB03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0.05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5.5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4163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MB04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4163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MB05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0.003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8.5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4163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MB06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0.003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0.04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4163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MB07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0.003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0.005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6.5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4163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MB08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29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4163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MB09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0.1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4163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MB10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4163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MB11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4163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MB12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0.3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7.5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4163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MB13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0.3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5.5</a:t>
                      </a:r>
                    </a:p>
                  </a:txBody>
                  <a:tcPr marL="9525" marR="9525" marT="9525" marB="0" anchor="ctr"/>
                </a:tc>
              </a:tr>
              <a:tr h="24163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MB14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4163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MB15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4163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MB16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0.9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4.5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11" name="Connecteur droit 10"/>
          <p:cNvCxnSpPr/>
          <p:nvPr/>
        </p:nvCxnSpPr>
        <p:spPr>
          <a:xfrm>
            <a:off x="1475656" y="3212976"/>
            <a:ext cx="511256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475656" y="5157192"/>
            <a:ext cx="511256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624736" y="3068960"/>
            <a:ext cx="2699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Eacc</a:t>
            </a:r>
            <a:r>
              <a:rPr lang="en-GB" sz="1400" b="1" dirty="0" smtClean="0"/>
              <a:t> max &lt; 7.5 MV/m</a:t>
            </a:r>
            <a:endParaRPr lang="en-GB" sz="1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6660232" y="5013176"/>
            <a:ext cx="2699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Eacc</a:t>
            </a:r>
            <a:r>
              <a:rPr lang="en-GB" sz="1400" b="1" dirty="0" smtClean="0"/>
              <a:t> max &lt; 7.5 MV/m</a:t>
            </a:r>
            <a:endParaRPr lang="en-GB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758138" cy="492443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Cryomodules B</a:t>
            </a:r>
            <a:endParaRPr lang="en-US" sz="3200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28596" y="642918"/>
            <a:ext cx="7715304" cy="5286412"/>
          </a:xfrm>
        </p:spPr>
        <p:txBody>
          <a:bodyPr>
            <a:noAutofit/>
          </a:bodyPr>
          <a:lstStyle/>
          <a:p>
            <a:pPr marL="342900" lvl="0" indent="-342900" algn="just">
              <a:spcBef>
                <a:spcPct val="20000"/>
              </a:spcBef>
              <a:buNone/>
              <a:defRPr/>
            </a:pPr>
            <a:endParaRPr lang="en-US" sz="1200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1800" dirty="0" smtClean="0"/>
              <a:t>2 cryomodules assembled and tested in October 2010 and January 2011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en-US" sz="1800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en-US" sz="1800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en-US" sz="1800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en-US" sz="1800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en-US" sz="1800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en-US" sz="1800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en-US" sz="1800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en-US" sz="1800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en-US" sz="1800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en-US" sz="1800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en-US" sz="1800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en-US" sz="1800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en-US" sz="1800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1800" dirty="0" smtClean="0"/>
              <a:t>Goal: one test every 2 months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844824"/>
            <a:ext cx="3095625" cy="206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900287" y="3728710"/>
            <a:ext cx="2016224" cy="2769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fr-FR" sz="1200" dirty="0" smtClean="0">
                <a:solidFill>
                  <a:schemeClr val="tx1"/>
                </a:solidFill>
                <a:latin typeface="Candara" pitchFamily="34" charset="0"/>
              </a:rPr>
              <a:t>Clean room</a:t>
            </a:r>
            <a:endParaRPr lang="fr-FR" sz="1200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15" name="Picture 7" descr="D:\PROJETS\SPIRAL2\CRYOMODULE B\SERIE\PHOTOS\CMB2_test\PICT01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5499" y="3068514"/>
            <a:ext cx="2536825" cy="3382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6804943" y="6248345"/>
            <a:ext cx="2016224" cy="2769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fr-FR" sz="1200" dirty="0" smtClean="0">
                <a:solidFill>
                  <a:schemeClr val="tx1"/>
                </a:solidFill>
                <a:latin typeface="Candara" pitchFamily="34" charset="0"/>
              </a:rPr>
              <a:t>Cryomodule test </a:t>
            </a:r>
            <a:r>
              <a:rPr lang="fr-FR" sz="1200" dirty="0" err="1" smtClean="0">
                <a:solidFill>
                  <a:schemeClr val="tx1"/>
                </a:solidFill>
                <a:latin typeface="Candara" pitchFamily="34" charset="0"/>
              </a:rPr>
              <a:t>bench</a:t>
            </a:r>
            <a:endParaRPr lang="fr-FR" sz="1200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17" name="Picture 10" descr="D:\PROJETS\SPIRAL2\CRYOMODULE B\SERIE\PHOTOS\CMB1_démontage\PICT01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0086" y="2392015"/>
            <a:ext cx="2305050" cy="3071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3924623" y="5055567"/>
            <a:ext cx="1872208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fr-FR" sz="1200" dirty="0" err="1" smtClean="0">
                <a:solidFill>
                  <a:schemeClr val="tx1"/>
                </a:solidFill>
                <a:latin typeface="Candara" pitchFamily="34" charset="0"/>
              </a:rPr>
              <a:t>Assembly</a:t>
            </a:r>
            <a:r>
              <a:rPr lang="fr-FR" sz="12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  <a:latin typeface="Candara" pitchFamily="34" charset="0"/>
              </a:rPr>
              <a:t>outside</a:t>
            </a:r>
            <a:r>
              <a:rPr lang="fr-FR" sz="1200" dirty="0" smtClean="0">
                <a:solidFill>
                  <a:schemeClr val="tx1"/>
                </a:solidFill>
                <a:latin typeface="Candara" pitchFamily="34" charset="0"/>
              </a:rPr>
              <a:t> de clean room</a:t>
            </a:r>
            <a:endParaRPr lang="fr-FR" sz="1200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758138" cy="492443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Cryomodules B: what is good?</a:t>
            </a:r>
            <a:endParaRPr lang="en-US" sz="3200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28596" y="642918"/>
            <a:ext cx="7715304" cy="5286412"/>
          </a:xfrm>
        </p:spPr>
        <p:txBody>
          <a:bodyPr>
            <a:noAutofit/>
          </a:bodyPr>
          <a:lstStyle/>
          <a:p>
            <a:pPr marL="342900" lvl="0" indent="-342900" algn="just">
              <a:spcBef>
                <a:spcPct val="20000"/>
              </a:spcBef>
              <a:buNone/>
              <a:defRPr/>
            </a:pPr>
            <a:endParaRPr lang="en-US" sz="1200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1800" dirty="0" smtClean="0"/>
              <a:t>Both have the same “behavior”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1800" dirty="0" smtClean="0"/>
              <a:t>Cooling </a:t>
            </a:r>
            <a:r>
              <a:rPr lang="en-US" sz="1800" dirty="0" smtClean="0"/>
              <a:t>rates: OK</a:t>
            </a:r>
          </a:p>
          <a:p>
            <a:pPr marL="589788" lvl="1" indent="-342900" algn="just">
              <a:spcBef>
                <a:spcPct val="20000"/>
              </a:spcBef>
              <a:defRPr/>
            </a:pPr>
            <a:r>
              <a:rPr lang="en-US" sz="1600" dirty="0" smtClean="0"/>
              <a:t>Thermal shield from 300K</a:t>
            </a: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80K in 10h</a:t>
            </a:r>
          </a:p>
          <a:p>
            <a:pPr marL="589788" lvl="1" indent="-342900" algn="just">
              <a:spcBef>
                <a:spcPct val="20000"/>
              </a:spcBef>
              <a:defRPr/>
            </a:pPr>
            <a:r>
              <a:rPr lang="en-US" sz="1600" dirty="0" smtClean="0"/>
              <a:t>Cavities from 250K</a:t>
            </a: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4K: &lt; 5h (&lt;1h between 120K an 80K)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1800" dirty="0" smtClean="0"/>
              <a:t>RF conditioning of the 4 couplers at 300K and 4K up to 10 kW in CW: OK</a:t>
            </a:r>
          </a:p>
          <a:p>
            <a:pPr marL="589788" lvl="1" indent="-342900" algn="just">
              <a:spcBef>
                <a:spcPct val="20000"/>
              </a:spcBef>
              <a:defRPr/>
            </a:pPr>
            <a:r>
              <a:rPr lang="en-US" sz="1600" dirty="0" smtClean="0"/>
              <a:t>Done in 1 hour for each Temp in 2 cycles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en-US" sz="1500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6176" y="2780928"/>
            <a:ext cx="634216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lèche droite 13"/>
          <p:cNvSpPr/>
          <p:nvPr/>
        </p:nvSpPr>
        <p:spPr>
          <a:xfrm rot="10800000">
            <a:off x="6300192" y="4005064"/>
            <a:ext cx="360040" cy="216024"/>
          </a:xfrm>
          <a:prstGeom prst="rightArrow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66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660232" y="39237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66"/>
                </a:solidFill>
              </a:rPr>
              <a:t>= 10kW</a:t>
            </a:r>
            <a:endParaRPr lang="en-GB" dirty="0">
              <a:solidFill>
                <a:srgbClr val="000066"/>
              </a:solidFill>
            </a:endParaRPr>
          </a:p>
        </p:txBody>
      </p:sp>
      <p:sp>
        <p:nvSpPr>
          <p:cNvPr id="20" name="Flèche droite 19"/>
          <p:cNvSpPr/>
          <p:nvPr/>
        </p:nvSpPr>
        <p:spPr>
          <a:xfrm>
            <a:off x="2339752" y="3501008"/>
            <a:ext cx="36004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ZoneTexte 20"/>
          <p:cNvSpPr txBox="1"/>
          <p:nvPr/>
        </p:nvSpPr>
        <p:spPr>
          <a:xfrm>
            <a:off x="0" y="342900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Vacuum &gt; 5 10</a:t>
            </a:r>
            <a:r>
              <a:rPr lang="en-GB" baseline="30000" dirty="0" smtClean="0">
                <a:solidFill>
                  <a:srgbClr val="C00000"/>
                </a:solidFill>
              </a:rPr>
              <a:t>-7</a:t>
            </a:r>
            <a:r>
              <a:rPr lang="en-GB" dirty="0" smtClean="0">
                <a:solidFill>
                  <a:srgbClr val="C00000"/>
                </a:solidFill>
              </a:rPr>
              <a:t> mbar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758138" cy="492443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Cryomodules B: what is not good?</a:t>
            </a:r>
            <a:endParaRPr lang="en-US" sz="3200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28596" y="642918"/>
            <a:ext cx="7715304" cy="5286412"/>
          </a:xfrm>
        </p:spPr>
        <p:txBody>
          <a:bodyPr>
            <a:noAutofit/>
          </a:bodyPr>
          <a:lstStyle/>
          <a:p>
            <a:pPr marL="342900" lvl="0" indent="-342900" algn="just">
              <a:spcBef>
                <a:spcPct val="20000"/>
              </a:spcBef>
              <a:buNone/>
              <a:defRPr/>
            </a:pPr>
            <a:endParaRPr lang="en-US" sz="1200" dirty="0" smtClean="0"/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1800" dirty="0" smtClean="0"/>
              <a:t>Cavity performances limited by strong field emission (&gt; 100 </a:t>
            </a:r>
            <a:r>
              <a:rPr lang="en-US" sz="1800" dirty="0" err="1" smtClean="0"/>
              <a:t>mSv</a:t>
            </a:r>
            <a:r>
              <a:rPr lang="en-US" sz="1800" dirty="0" smtClean="0"/>
              <a:t>/h for all cavities) </a:t>
            </a:r>
            <a:r>
              <a:rPr lang="en-US" sz="1800" dirty="0" smtClean="0">
                <a:sym typeface="Wingdings" pitchFamily="2" charset="2"/>
              </a:rPr>
              <a:t> quench</a:t>
            </a:r>
          </a:p>
          <a:p>
            <a:pPr marL="589788" lvl="1" indent="-342900" algn="just">
              <a:spcBef>
                <a:spcPct val="20000"/>
              </a:spcBef>
              <a:defRPr/>
            </a:pPr>
            <a:r>
              <a:rPr lang="en-US" sz="1600" dirty="0" smtClean="0"/>
              <a:t>Cryomodule n°1: </a:t>
            </a:r>
            <a:r>
              <a:rPr lang="en-US" sz="1600" dirty="0" err="1" smtClean="0"/>
              <a:t>Eacc</a:t>
            </a:r>
            <a:r>
              <a:rPr lang="en-US" sz="1600" dirty="0" smtClean="0"/>
              <a:t> max 4.4 MV/m (8.9 in VT) &amp; 5.1 MV/m (8.7 in VT)</a:t>
            </a:r>
          </a:p>
          <a:p>
            <a:pPr marL="589788" lvl="1" indent="-342900" algn="just">
              <a:spcBef>
                <a:spcPct val="20000"/>
              </a:spcBef>
              <a:defRPr/>
            </a:pPr>
            <a:r>
              <a:rPr lang="en-US" sz="1600" dirty="0" smtClean="0"/>
              <a:t>Cryomodule n°2: </a:t>
            </a:r>
            <a:r>
              <a:rPr lang="en-US" sz="1600" dirty="0" err="1" smtClean="0"/>
              <a:t>Eacc</a:t>
            </a:r>
            <a:r>
              <a:rPr lang="en-US" sz="1600" dirty="0" smtClean="0"/>
              <a:t> max 5.2 MV/m (10.4 in VT) &amp; 8.4 MV/m (10.4 in VT)</a:t>
            </a:r>
          </a:p>
          <a:p>
            <a:pPr marL="342900" indent="-342900" algn="just">
              <a:spcBef>
                <a:spcPct val="20000"/>
              </a:spcBef>
              <a:defRPr/>
            </a:pPr>
            <a:endParaRPr lang="en-US" sz="1900" dirty="0" smtClean="0"/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1900" dirty="0" smtClean="0"/>
              <a:t>Hypothesis: pollution during the final leak </a:t>
            </a:r>
            <a:r>
              <a:rPr lang="en-US" sz="1900" dirty="0" smtClean="0"/>
              <a:t>check </a:t>
            </a:r>
            <a:r>
              <a:rPr lang="en-US" sz="1900" dirty="0" smtClean="0"/>
              <a:t>in clean room </a:t>
            </a:r>
            <a:r>
              <a:rPr lang="en-US" sz="1900" dirty="0" smtClean="0">
                <a:sym typeface="Wingdings" pitchFamily="2" charset="2"/>
              </a:rPr>
              <a:t> we had leaks </a:t>
            </a:r>
            <a:r>
              <a:rPr lang="en-US" sz="1900" dirty="0" smtClean="0">
                <a:sym typeface="Wingdings" pitchFamily="2" charset="2"/>
              </a:rPr>
              <a:t>on </a:t>
            </a:r>
            <a:r>
              <a:rPr lang="en-US" sz="1900" dirty="0" smtClean="0">
                <a:sym typeface="Wingdings" pitchFamily="2" charset="2"/>
              </a:rPr>
              <a:t>both cryomodules (CF copper gasket on beam tube, bellows and CF flange on one coupler pumping </a:t>
            </a:r>
            <a:r>
              <a:rPr lang="en-US" sz="1900" dirty="0" smtClean="0">
                <a:sym typeface="Wingdings" pitchFamily="2" charset="2"/>
              </a:rPr>
              <a:t>tube…).</a:t>
            </a:r>
          </a:p>
          <a:p>
            <a:pPr marL="342900" indent="-342900" algn="just">
              <a:spcBef>
                <a:spcPct val="20000"/>
              </a:spcBef>
              <a:buNone/>
              <a:defRPr/>
            </a:pPr>
            <a:r>
              <a:rPr lang="en-US" sz="1900" dirty="0" smtClean="0">
                <a:sym typeface="Wingdings" pitchFamily="2" charset="2"/>
              </a:rPr>
              <a:t>	</a:t>
            </a:r>
            <a:r>
              <a:rPr lang="en-US" sz="1900" dirty="0" smtClean="0">
                <a:sym typeface="Wingdings" pitchFamily="2" charset="2"/>
              </a:rPr>
              <a:t> Venting to atmospheric pressure were probably not enough controlled !</a:t>
            </a:r>
            <a:endParaRPr lang="en-US" sz="1900" dirty="0" smtClean="0"/>
          </a:p>
          <a:p>
            <a:pPr marL="342900" indent="-342900" algn="just">
              <a:spcBef>
                <a:spcPct val="20000"/>
              </a:spcBef>
              <a:defRPr/>
            </a:pPr>
            <a:endParaRPr lang="en-US" sz="1900" dirty="0" smtClean="0"/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1900" dirty="0" smtClean="0"/>
              <a:t>Cryomodule n°1 entirely disassembled last month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1900" dirty="0" smtClean="0"/>
              <a:t>Disassembly scheduled this month for Cryomodule n°2</a:t>
            </a:r>
          </a:p>
          <a:p>
            <a:pPr marL="342900" indent="-342900" algn="just">
              <a:spcBef>
                <a:spcPct val="20000"/>
              </a:spcBef>
              <a:defRPr/>
            </a:pPr>
            <a:endParaRPr lang="en-US" sz="1900" dirty="0" smtClean="0"/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1900" dirty="0" smtClean="0"/>
              <a:t>Cavities of cryomodule n°1: visual inspection with a </a:t>
            </a:r>
            <a:r>
              <a:rPr lang="en-US" sz="1900" dirty="0" err="1" smtClean="0"/>
              <a:t>videoscope</a:t>
            </a:r>
            <a:r>
              <a:rPr lang="en-US" sz="1900" dirty="0" smtClean="0"/>
              <a:t>  </a:t>
            </a:r>
          </a:p>
          <a:p>
            <a:pPr marL="589788" lvl="1" indent="-342900" algn="just">
              <a:spcBef>
                <a:spcPct val="20000"/>
              </a:spcBef>
              <a:defRPr/>
            </a:pPr>
            <a:r>
              <a:rPr lang="en-US" sz="1600" dirty="0" smtClean="0"/>
              <a:t>Areas of high peak surface electrical fields </a:t>
            </a:r>
            <a:r>
              <a:rPr lang="en-US" sz="1600" dirty="0" smtClean="0">
                <a:sym typeface="Wingdings" pitchFamily="2" charset="2"/>
              </a:rPr>
              <a:t> clear!</a:t>
            </a:r>
          </a:p>
          <a:p>
            <a:pPr marL="589788" lvl="1" indent="-342900" algn="just">
              <a:spcBef>
                <a:spcPct val="20000"/>
              </a:spcBef>
              <a:defRPr/>
            </a:pPr>
            <a:r>
              <a:rPr lang="en-US" sz="1600" dirty="0" smtClean="0">
                <a:sym typeface="Wingdings" pitchFamily="2" charset="2"/>
              </a:rPr>
              <a:t>Whereas…</a:t>
            </a: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en-US" sz="1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758138" cy="492443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Cryomodules B: what is not good?</a:t>
            </a:r>
            <a:endParaRPr lang="en-US" sz="3200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28596" y="642918"/>
            <a:ext cx="7715304" cy="5286412"/>
          </a:xfrm>
        </p:spPr>
        <p:txBody>
          <a:bodyPr>
            <a:noAutofit/>
          </a:bodyPr>
          <a:lstStyle/>
          <a:p>
            <a:pPr marL="589788" lvl="1" indent="-342900" algn="just">
              <a:spcBef>
                <a:spcPct val="20000"/>
              </a:spcBef>
              <a:buNone/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 r="1612" b="16881"/>
          <a:stretch>
            <a:fillRect/>
          </a:stretch>
        </p:blipFill>
        <p:spPr bwMode="auto">
          <a:xfrm>
            <a:off x="539552" y="3645024"/>
            <a:ext cx="6984776" cy="250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179512" y="5373216"/>
            <a:ext cx="122413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Impact from HPR process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948264" y="5075892"/>
            <a:ext cx="7200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“???”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139952" y="5373216"/>
            <a:ext cx="122413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Impact from HPR process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259632" y="637203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Top part of cavity MB12 = high magnetic field area</a:t>
            </a:r>
            <a:endParaRPr lang="en-GB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/>
          <a:srcRect l="3033" r="1945" b="13158"/>
          <a:stretch>
            <a:fillRect/>
          </a:stretch>
        </p:blipFill>
        <p:spPr bwMode="auto">
          <a:xfrm>
            <a:off x="611560" y="692696"/>
            <a:ext cx="67687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3131840" y="908720"/>
            <a:ext cx="122413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Impact from HPR process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427984" y="2204864"/>
            <a:ext cx="7200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“???”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Flèche gauche 24"/>
          <p:cNvSpPr/>
          <p:nvPr/>
        </p:nvSpPr>
        <p:spPr>
          <a:xfrm rot="675834">
            <a:off x="2521866" y="2168428"/>
            <a:ext cx="1855030" cy="164279"/>
          </a:xfrm>
          <a:prstGeom prst="leftArrow">
            <a:avLst>
              <a:gd name="adj1" fmla="val 50000"/>
              <a:gd name="adj2" fmla="val 13265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ZoneTexte 25"/>
          <p:cNvSpPr txBox="1"/>
          <p:nvPr/>
        </p:nvSpPr>
        <p:spPr>
          <a:xfrm>
            <a:off x="1403648" y="314096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Top part of cavity MB14 = high magnetic field area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758138" cy="492443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Cryomodules B: what is not good?</a:t>
            </a:r>
            <a:endParaRPr lang="en-US" sz="3200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28596" y="642918"/>
            <a:ext cx="7715304" cy="5286412"/>
          </a:xfrm>
        </p:spPr>
        <p:txBody>
          <a:bodyPr>
            <a:noAutofit/>
          </a:bodyPr>
          <a:lstStyle/>
          <a:p>
            <a:pPr marL="589788" lvl="1" indent="-342900" algn="just">
              <a:spcBef>
                <a:spcPct val="20000"/>
              </a:spcBef>
              <a:buNone/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323528" y="692696"/>
            <a:ext cx="7715304" cy="148155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Couplers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89788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1600" dirty="0" smtClean="0">
                <a:solidFill>
                  <a:schemeClr val="tx1">
                    <a:tint val="85000"/>
                  </a:schemeClr>
                </a:solidFill>
              </a:rPr>
              <a:t>Marks </a:t>
            </a:r>
            <a:r>
              <a:rPr lang="en-US" sz="1600" dirty="0" smtClean="0">
                <a:solidFill>
                  <a:schemeClr val="tx1">
                    <a:tint val="85000"/>
                  </a:schemeClr>
                </a:solidFill>
              </a:rPr>
              <a:t>of discharges on </a:t>
            </a:r>
            <a:r>
              <a:rPr lang="en-US" sz="1600" dirty="0" smtClean="0">
                <a:solidFill>
                  <a:schemeClr val="tx1">
                    <a:tint val="85000"/>
                  </a:schemeClr>
                </a:solidFill>
              </a:rPr>
              <a:t>both antenna </a:t>
            </a:r>
            <a:r>
              <a:rPr lang="en-US" sz="1600" dirty="0" smtClean="0">
                <a:solidFill>
                  <a:schemeClr val="tx1">
                    <a:tint val="85000"/>
                  </a:schemeClr>
                </a:solidFill>
              </a:rPr>
              <a:t>tips </a:t>
            </a:r>
            <a:r>
              <a:rPr lang="en-US" sz="1600" dirty="0" smtClean="0">
                <a:solidFill>
                  <a:schemeClr val="tx1">
                    <a:tint val="85000"/>
                  </a:schemeClr>
                </a:solidFill>
                <a:sym typeface="Wingdings" pitchFamily="2" charset="2"/>
              </a:rPr>
              <a:t> </a:t>
            </a:r>
            <a:r>
              <a:rPr lang="en-US" sz="1600" dirty="0" smtClean="0">
                <a:solidFill>
                  <a:schemeClr val="tx1">
                    <a:tint val="85000"/>
                  </a:schemeClr>
                </a:solidFill>
                <a:sym typeface="Wingdings" pitchFamily="2" charset="2"/>
              </a:rPr>
              <a:t> </a:t>
            </a:r>
            <a:r>
              <a:rPr lang="en-US" sz="1600" dirty="0" smtClean="0">
                <a:solidFill>
                  <a:schemeClr val="tx1">
                    <a:tint val="85000"/>
                  </a:schemeClr>
                </a:solidFill>
                <a:sym typeface="Wingdings" pitchFamily="2" charset="2"/>
              </a:rPr>
              <a:t>strong </a:t>
            </a:r>
            <a:r>
              <a:rPr lang="en-US" sz="1600" dirty="0" smtClean="0">
                <a:solidFill>
                  <a:schemeClr val="tx1">
                    <a:tint val="85000"/>
                  </a:schemeClr>
                </a:solidFill>
                <a:sym typeface="Wingdings" pitchFamily="2" charset="2"/>
              </a:rPr>
              <a:t>FE origin </a:t>
            </a:r>
            <a:r>
              <a:rPr lang="en-US" sz="1600" dirty="0" smtClean="0">
                <a:solidFill>
                  <a:schemeClr val="tx1">
                    <a:tint val="85000"/>
                  </a:schemeClr>
                </a:solidFill>
                <a:sym typeface="Wingdings" pitchFamily="2" charset="2"/>
              </a:rPr>
              <a:t>(?)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89788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89788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89788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89788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89788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89788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89788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89788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89788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2060848"/>
            <a:ext cx="43204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3480" y="2060848"/>
            <a:ext cx="4536504" cy="34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758138" cy="492443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Short conclusion</a:t>
            </a:r>
            <a:endParaRPr lang="en-US" sz="3200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28596" y="642918"/>
            <a:ext cx="7715304" cy="5286412"/>
          </a:xfrm>
        </p:spPr>
        <p:txBody>
          <a:bodyPr>
            <a:noAutofit/>
          </a:bodyPr>
          <a:lstStyle/>
          <a:p>
            <a:pPr marL="589788" lvl="1" indent="-342900" algn="just">
              <a:spcBef>
                <a:spcPct val="20000"/>
              </a:spcBef>
              <a:buNone/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323528" y="692696"/>
            <a:ext cx="7715304" cy="148155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dirty="0" smtClean="0"/>
              <a:t>Visual inspection with </a:t>
            </a:r>
            <a:r>
              <a:rPr lang="en-US" dirty="0" err="1" smtClean="0"/>
              <a:t>videoscope</a:t>
            </a:r>
            <a:r>
              <a:rPr lang="en-US" dirty="0" smtClean="0"/>
              <a:t> of each </a:t>
            </a:r>
            <a:r>
              <a:rPr lang="en-US" dirty="0" err="1" smtClean="0"/>
              <a:t>cavitiy</a:t>
            </a:r>
            <a:r>
              <a:rPr lang="en-US" dirty="0" smtClean="0"/>
              <a:t> after HPR (?)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lang="en-US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 try to assemble a cryomodule from A to Z without any leaks and will see…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89788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89788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89788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89788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89788" marR="0" lvl="1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80000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 for your attention</a:t>
            </a:r>
          </a:p>
          <a:p>
            <a:pPr marL="589788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89788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89788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89788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758138" cy="492443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Backup slides</a:t>
            </a:r>
            <a:endParaRPr lang="en-US" sz="3200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28596" y="642918"/>
            <a:ext cx="7715304" cy="5286412"/>
          </a:xfrm>
        </p:spPr>
        <p:txBody>
          <a:bodyPr>
            <a:noAutofit/>
          </a:bodyPr>
          <a:lstStyle/>
          <a:p>
            <a:pPr marL="589788" lvl="1" indent="-342900" algn="just">
              <a:spcBef>
                <a:spcPct val="20000"/>
              </a:spcBef>
              <a:buNone/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758138" cy="492443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 err="1" smtClean="0"/>
              <a:t>Vt</a:t>
            </a:r>
            <a:r>
              <a:rPr lang="en-US" sz="3200" dirty="0" smtClean="0"/>
              <a:t> results: “BAD” baking</a:t>
            </a:r>
            <a:endParaRPr lang="en-US" sz="3200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28596" y="642918"/>
            <a:ext cx="7715304" cy="5286412"/>
          </a:xfrm>
        </p:spPr>
        <p:txBody>
          <a:bodyPr>
            <a:noAutofit/>
          </a:bodyPr>
          <a:lstStyle/>
          <a:p>
            <a:pPr marL="342900" lvl="0" indent="-342900" algn="just">
              <a:spcBef>
                <a:spcPct val="20000"/>
              </a:spcBef>
              <a:buNone/>
              <a:defRPr/>
            </a:pPr>
            <a:endParaRPr lang="en-US" sz="1200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1800" dirty="0" smtClean="0"/>
              <a:t>Heater “OFF” for the first 24 hours of baking, then turn on for the last 24 hours </a:t>
            </a:r>
            <a:r>
              <a:rPr lang="en-US" sz="1800" dirty="0" smtClean="0">
                <a:sym typeface="Wingdings" pitchFamily="2" charset="2"/>
              </a:rPr>
              <a:t> same </a:t>
            </a:r>
            <a:r>
              <a:rPr lang="en-US" sz="1800" dirty="0" err="1" smtClean="0">
                <a:sym typeface="Wingdings" pitchFamily="2" charset="2"/>
              </a:rPr>
              <a:t>Qo</a:t>
            </a:r>
            <a:r>
              <a:rPr lang="en-US" sz="1800" dirty="0" smtClean="0">
                <a:sym typeface="Wingdings" pitchFamily="2" charset="2"/>
              </a:rPr>
              <a:t> at low field and more field emission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1800" dirty="0" smtClean="0">
                <a:sym typeface="Wingdings" pitchFamily="2" charset="2"/>
              </a:rPr>
              <a:t>Test stopped…</a:t>
            </a:r>
            <a:endParaRPr lang="en-US" sz="1800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3116"/>
            <a:ext cx="5385829" cy="312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857364"/>
            <a:ext cx="1836800" cy="44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6500826" y="457200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110°C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572264" y="635795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30°C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4" name="Connecteur droit avec flèche 13"/>
          <p:cNvCxnSpPr>
            <a:stCxn id="12" idx="0"/>
          </p:cNvCxnSpPr>
          <p:nvPr/>
        </p:nvCxnSpPr>
        <p:spPr>
          <a:xfrm rot="5400000" flipH="1" flipV="1">
            <a:off x="6858016" y="6215082"/>
            <a:ext cx="285752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758138" cy="984885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Other Vertical tests results with baking</a:t>
            </a:r>
            <a:endParaRPr lang="en-US" sz="3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68760"/>
            <a:ext cx="478634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5976" y="1916832"/>
            <a:ext cx="4646132" cy="258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624" y="3933056"/>
            <a:ext cx="4572032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615262" cy="492443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sz="3200" dirty="0" smtClean="0"/>
              <a:t>SPIRAL2 SC linac</a:t>
            </a:r>
            <a:endParaRPr lang="en-US" sz="3200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28596" y="642918"/>
            <a:ext cx="7715304" cy="2286016"/>
          </a:xfrm>
        </p:spPr>
        <p:txBody>
          <a:bodyPr>
            <a:noAutofit/>
          </a:bodyPr>
          <a:lstStyle/>
          <a:p>
            <a:pPr marL="342900" lvl="0" indent="-342900" algn="just">
              <a:spcBef>
                <a:spcPct val="20000"/>
              </a:spcBef>
              <a:buNone/>
              <a:defRPr/>
            </a:pPr>
            <a:endParaRPr lang="en-US" sz="1200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Quarter-Wave Resonator, 88.05 MHz, beta 0.12</a:t>
            </a:r>
            <a:endParaRPr lang="en-US" sz="1800" dirty="0" smtClean="0"/>
          </a:p>
        </p:txBody>
      </p:sp>
      <p:graphicFrame>
        <p:nvGraphicFramePr>
          <p:cNvPr id="8" name="Espace réservé du contenu 8"/>
          <p:cNvGraphicFramePr>
            <a:graphicFrameLocks/>
          </p:cNvGraphicFramePr>
          <p:nvPr/>
        </p:nvGraphicFramePr>
        <p:xfrm>
          <a:off x="216594" y="2636912"/>
          <a:ext cx="4495263" cy="40792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729103"/>
                <a:gridCol w="883080"/>
                <a:gridCol w="88308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Cryomodule type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Valve-to-valve length [mm]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1360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Nb</a:t>
                      </a:r>
                      <a:r>
                        <a:rPr lang="en-US" sz="1600" dirty="0" smtClean="0"/>
                        <a:t> cavities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r>
                        <a:rPr lang="en-US" sz="1600" baseline="0" dirty="0" smtClean="0"/>
                        <a:t> [MHz]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88.05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88.05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Symbol"/>
                        </a:rPr>
                        <a:t></a:t>
                      </a:r>
                      <a:r>
                        <a:rPr lang="en-US" sz="1600" baseline="-25000" dirty="0" smtClean="0">
                          <a:sym typeface="Symbol"/>
                        </a:rPr>
                        <a:t>opt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Epk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Eacc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5.36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4.76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Bpk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Eacc</a:t>
                      </a:r>
                      <a:r>
                        <a:rPr lang="en-US" sz="1600" dirty="0" smtClean="0"/>
                        <a:t> [</a:t>
                      </a:r>
                      <a:r>
                        <a:rPr lang="en-US" sz="1600" dirty="0" err="1" smtClean="0"/>
                        <a:t>mT</a:t>
                      </a:r>
                      <a:r>
                        <a:rPr lang="en-US" sz="1600" dirty="0" smtClean="0"/>
                        <a:t>/MV/m]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8.70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9.35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r/Q [</a:t>
                      </a:r>
                      <a:r>
                        <a:rPr lang="en-US" sz="1600" dirty="0" smtClean="0">
                          <a:sym typeface="Symbol"/>
                        </a:rPr>
                        <a:t>]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599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515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Vacc</a:t>
                      </a:r>
                      <a:r>
                        <a:rPr lang="en-US" sz="1600" dirty="0" smtClean="0"/>
                        <a:t> @ 6.5 MV/m &amp; </a:t>
                      </a:r>
                      <a:r>
                        <a:rPr lang="en-US" sz="1600" dirty="0" smtClean="0">
                          <a:sym typeface="Symbol"/>
                        </a:rPr>
                        <a:t></a:t>
                      </a:r>
                      <a:r>
                        <a:rPr lang="en-US" sz="1600" baseline="-25000" dirty="0" smtClean="0">
                          <a:sym typeface="Symbol"/>
                        </a:rPr>
                        <a:t>opt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1.55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2.66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Lacc</a:t>
                      </a:r>
                      <a:r>
                        <a:rPr lang="en-US" sz="1600" dirty="0" smtClean="0"/>
                        <a:t> (=</a:t>
                      </a:r>
                      <a:r>
                        <a:rPr lang="en-US" sz="1600" dirty="0" err="1" smtClean="0"/>
                        <a:t>Leff</a:t>
                      </a:r>
                      <a:r>
                        <a:rPr lang="en-US" sz="1600" dirty="0" smtClean="0"/>
                        <a:t>) [m]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Beam tube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>
                          <a:sym typeface="Symbol"/>
                        </a:rPr>
                        <a:t> [mm]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5" descr="Linac01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1136650"/>
          </a:xfrm>
          <a:prstGeom prst="rect">
            <a:avLst/>
          </a:prstGeom>
          <a:noFill/>
        </p:spPr>
      </p:pic>
      <p:cxnSp>
        <p:nvCxnSpPr>
          <p:cNvPr id="11" name="Connecteur droit avec flèche 10"/>
          <p:cNvCxnSpPr/>
          <p:nvPr/>
        </p:nvCxnSpPr>
        <p:spPr>
          <a:xfrm>
            <a:off x="107504" y="2419300"/>
            <a:ext cx="439248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3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20" name="ZoneTexte 19"/>
          <p:cNvSpPr txBox="1"/>
          <p:nvPr/>
        </p:nvSpPr>
        <p:spPr>
          <a:xfrm>
            <a:off x="1285852" y="2073836"/>
            <a:ext cx="371477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Cryomodules A section 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643570" y="2073836"/>
            <a:ext cx="270512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Cryomodules B section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pic>
        <p:nvPicPr>
          <p:cNvPr id="2052" name="Picture 4" descr="CryoQu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2348880"/>
            <a:ext cx="2232248" cy="426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Connecteur droit avec flèche 47"/>
          <p:cNvCxnSpPr/>
          <p:nvPr/>
        </p:nvCxnSpPr>
        <p:spPr>
          <a:xfrm>
            <a:off x="4427984" y="2419300"/>
            <a:ext cx="417646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4" name="ZoneTexte 13"/>
          <p:cNvSpPr txBox="1"/>
          <p:nvPr/>
        </p:nvSpPr>
        <p:spPr>
          <a:xfrm>
            <a:off x="6804248" y="5877272"/>
            <a:ext cx="2304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Cryomodule B housing two beta 0.12 QWR</a:t>
            </a:r>
            <a:endParaRPr lang="en-GB" sz="16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4572000" y="908720"/>
            <a:ext cx="4176464" cy="115212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03274" cy="492443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Cryomodules B: what </a:t>
            </a:r>
            <a:r>
              <a:rPr lang="en-US" sz="3200" dirty="0" smtClean="0"/>
              <a:t>was </a:t>
            </a:r>
            <a:r>
              <a:rPr lang="en-US" sz="3200" dirty="0" smtClean="0"/>
              <a:t>not good?</a:t>
            </a:r>
            <a:endParaRPr lang="en-US" sz="3200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28596" y="642918"/>
            <a:ext cx="7715304" cy="5286412"/>
          </a:xfrm>
        </p:spPr>
        <p:txBody>
          <a:bodyPr>
            <a:noAutofit/>
          </a:bodyPr>
          <a:lstStyle/>
          <a:p>
            <a:pPr marL="342900" lvl="0" indent="-342900" algn="just">
              <a:spcBef>
                <a:spcPct val="20000"/>
              </a:spcBef>
              <a:buNone/>
              <a:defRPr/>
            </a:pPr>
            <a:endParaRPr lang="en-US" sz="1200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1800" dirty="0" smtClean="0"/>
              <a:t>Tuning system</a:t>
            </a:r>
          </a:p>
          <a:p>
            <a:pPr marL="589788" lvl="1" indent="-342900" algn="just">
              <a:spcBef>
                <a:spcPct val="20000"/>
              </a:spcBef>
              <a:defRPr/>
            </a:pPr>
            <a:r>
              <a:rPr lang="en-US" sz="1600" dirty="0" smtClean="0"/>
              <a:t>Good linearity and sensitivity for large displacements (~1mm): 1.1 kHz/mm</a:t>
            </a:r>
          </a:p>
          <a:p>
            <a:pPr marL="589788" lvl="1" indent="-342900" algn="just">
              <a:spcBef>
                <a:spcPct val="20000"/>
              </a:spcBef>
              <a:defRPr/>
            </a:pPr>
            <a:r>
              <a:rPr lang="en-US" sz="1600" dirty="0" smtClean="0"/>
              <a:t>But … backlash of 0.5 mm </a:t>
            </a:r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1900" dirty="0" smtClean="0"/>
              <a:t>New tests performed last 2 weeks @ 300K after cryomodule disassembly showed that </a:t>
            </a:r>
            <a:r>
              <a:rPr lang="en-US" sz="1900" dirty="0" smtClean="0">
                <a:sym typeface="Wingdings" pitchFamily="2" charset="2"/>
              </a:rPr>
              <a:t>some parts of the mechanism have to be changed (too much backlash). New results are good.</a:t>
            </a:r>
            <a:endParaRPr lang="en-US" sz="19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600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en-US" sz="1500" dirty="0" smtClean="0"/>
          </a:p>
        </p:txBody>
      </p:sp>
      <p:graphicFrame>
        <p:nvGraphicFramePr>
          <p:cNvPr id="7" name="Graphique 6"/>
          <p:cNvGraphicFramePr/>
          <p:nvPr/>
        </p:nvGraphicFramePr>
        <p:xfrm>
          <a:off x="467544" y="1988840"/>
          <a:ext cx="756084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llipse 7"/>
          <p:cNvSpPr/>
          <p:nvPr/>
        </p:nvSpPr>
        <p:spPr>
          <a:xfrm>
            <a:off x="2339752" y="4077072"/>
            <a:ext cx="360040" cy="432048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rot="5400000">
            <a:off x="3167844" y="3753036"/>
            <a:ext cx="36004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500990" cy="49244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3200" dirty="0" err="1" smtClean="0"/>
              <a:t>ouline</a:t>
            </a:r>
            <a:endParaRPr lang="en-US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57232"/>
            <a:ext cx="7686700" cy="5857892"/>
          </a:xfrm>
        </p:spPr>
        <p:txBody>
          <a:bodyPr>
            <a:normAutofit/>
          </a:bodyPr>
          <a:lstStyle/>
          <a:p>
            <a:pPr algn="just"/>
            <a:endParaRPr lang="en-US" sz="2400" dirty="0" smtClean="0">
              <a:latin typeface="+mj-lt"/>
            </a:endParaRPr>
          </a:p>
          <a:p>
            <a:pPr algn="just"/>
            <a:r>
              <a:rPr lang="en-US" sz="2400" dirty="0" smtClean="0">
                <a:latin typeface="+mj-lt"/>
              </a:rPr>
              <a:t>Beta 0.12 QWRs: vertical tests </a:t>
            </a:r>
          </a:p>
          <a:p>
            <a:pPr lvl="1" algn="just"/>
            <a:r>
              <a:rPr lang="en-US" sz="2100" dirty="0" smtClean="0">
                <a:latin typeface="+mj-lt"/>
              </a:rPr>
              <a:t>Design</a:t>
            </a:r>
          </a:p>
          <a:p>
            <a:pPr lvl="1" algn="just"/>
            <a:r>
              <a:rPr lang="en-US" sz="2100" dirty="0" smtClean="0">
                <a:latin typeface="+mj-lt"/>
              </a:rPr>
              <a:t>Preparation: BCP &amp; HPR</a:t>
            </a:r>
          </a:p>
          <a:p>
            <a:pPr lvl="1" algn="just"/>
            <a:r>
              <a:rPr lang="en-US" sz="2100" dirty="0" smtClean="0"/>
              <a:t>Baking @ 120°C</a:t>
            </a:r>
          </a:p>
          <a:p>
            <a:pPr lvl="1" algn="just"/>
            <a:r>
              <a:rPr lang="en-US" sz="2100" dirty="0" err="1" smtClean="0"/>
              <a:t>Qo</a:t>
            </a:r>
            <a:r>
              <a:rPr lang="en-US" sz="2100" dirty="0" smtClean="0"/>
              <a:t>=f(</a:t>
            </a:r>
            <a:r>
              <a:rPr lang="en-US" sz="2100" dirty="0" err="1" smtClean="0"/>
              <a:t>Eacc</a:t>
            </a:r>
            <a:r>
              <a:rPr lang="en-US" sz="2100" dirty="0" smtClean="0"/>
              <a:t>)</a:t>
            </a:r>
          </a:p>
          <a:p>
            <a:pPr lvl="1" algn="just"/>
            <a:r>
              <a:rPr lang="en-US" sz="2100" dirty="0" smtClean="0">
                <a:latin typeface="+mj-lt"/>
              </a:rPr>
              <a:t>Field emission</a:t>
            </a:r>
          </a:p>
          <a:p>
            <a:pPr algn="just"/>
            <a:endParaRPr lang="en-US" sz="2400" dirty="0" smtClean="0">
              <a:latin typeface="+mj-lt"/>
            </a:endParaRPr>
          </a:p>
          <a:p>
            <a:pPr algn="just"/>
            <a:r>
              <a:rPr lang="en-US" sz="2400" dirty="0" smtClean="0">
                <a:latin typeface="+mj-lt"/>
              </a:rPr>
              <a:t>Cryomodules : tests @ 4K &amp; 10kW </a:t>
            </a:r>
          </a:p>
          <a:p>
            <a:pPr lvl="1" algn="just"/>
            <a:r>
              <a:rPr lang="en-US" sz="2100" dirty="0" err="1" smtClean="0">
                <a:latin typeface="+mj-lt"/>
              </a:rPr>
              <a:t>Cooldown</a:t>
            </a:r>
            <a:endParaRPr lang="en-US" sz="2100" dirty="0" smtClean="0">
              <a:latin typeface="+mj-lt"/>
            </a:endParaRPr>
          </a:p>
          <a:p>
            <a:pPr lvl="1" algn="just"/>
            <a:r>
              <a:rPr lang="en-US" sz="2100" dirty="0" smtClean="0">
                <a:latin typeface="+mj-lt"/>
              </a:rPr>
              <a:t>RF couplers conditioning</a:t>
            </a:r>
          </a:p>
          <a:p>
            <a:pPr lvl="1" algn="just"/>
            <a:r>
              <a:rPr lang="en-US" sz="2100" dirty="0" smtClean="0">
                <a:latin typeface="+mj-lt"/>
              </a:rPr>
              <a:t>Cavities performances</a:t>
            </a:r>
          </a:p>
          <a:p>
            <a:pPr lvl="1" algn="just">
              <a:buNone/>
            </a:pPr>
            <a:endParaRPr lang="en-US" sz="2100" dirty="0" smtClean="0">
              <a:latin typeface="+mj-lt"/>
            </a:endParaRPr>
          </a:p>
          <a:p>
            <a:pPr lvl="1" algn="just"/>
            <a:endParaRPr lang="en-US" sz="1800" dirty="0" smtClean="0">
              <a:latin typeface="+mj-lt"/>
            </a:endParaRPr>
          </a:p>
          <a:p>
            <a:pPr lvl="1" algn="just"/>
            <a:endParaRPr lang="en-US" sz="21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615262" cy="492443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sz="3200" dirty="0" smtClean="0"/>
              <a:t>Cavity B</a:t>
            </a:r>
            <a:endParaRPr lang="en-US" sz="3200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28596" y="642918"/>
            <a:ext cx="7715304" cy="5286412"/>
          </a:xfrm>
        </p:spPr>
        <p:txBody>
          <a:bodyPr>
            <a:noAutofit/>
          </a:bodyPr>
          <a:lstStyle/>
          <a:p>
            <a:pPr marL="342900" lvl="0" indent="-342900" algn="just">
              <a:spcBef>
                <a:spcPct val="20000"/>
              </a:spcBef>
              <a:buNone/>
              <a:defRPr/>
            </a:pPr>
            <a:endParaRPr lang="en-US" sz="1200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1800" dirty="0" smtClean="0"/>
              <a:t>16 Quarter-Wave </a:t>
            </a:r>
            <a:r>
              <a:rPr lang="en-US" sz="1800" dirty="0" err="1" smtClean="0"/>
              <a:t>Resonatosr</a:t>
            </a:r>
            <a:r>
              <a:rPr lang="en-US" sz="1800" dirty="0" smtClean="0"/>
              <a:t>, 88.05 MHz, beta 0.12 (made by RI)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1800" dirty="0" smtClean="0"/>
              <a:t>Bulk Niobium RRR&gt;250 (</a:t>
            </a:r>
            <a:r>
              <a:rPr lang="en-US" sz="1800" dirty="0" err="1" smtClean="0"/>
              <a:t>Tokyodenkai</a:t>
            </a:r>
            <a:r>
              <a:rPr lang="en-US" sz="1800" dirty="0" smtClean="0"/>
              <a:t>)</a:t>
            </a:r>
          </a:p>
          <a:p>
            <a:pPr marL="589788" lvl="1" indent="-342900" algn="just">
              <a:spcBef>
                <a:spcPct val="20000"/>
              </a:spcBef>
              <a:defRPr/>
            </a:pPr>
            <a:r>
              <a:rPr lang="en-US" sz="1500" dirty="0" smtClean="0">
                <a:solidFill>
                  <a:schemeClr val="tx1"/>
                </a:solidFill>
              </a:rPr>
              <a:t>Body: 4.2 mm</a:t>
            </a:r>
          </a:p>
          <a:p>
            <a:pPr marL="589788" lvl="1" indent="-342900" algn="just">
              <a:spcBef>
                <a:spcPct val="20000"/>
              </a:spcBef>
              <a:defRPr/>
            </a:pPr>
            <a:r>
              <a:rPr lang="en-US" sz="1500" dirty="0" smtClean="0">
                <a:solidFill>
                  <a:schemeClr val="tx1"/>
                </a:solidFill>
              </a:rPr>
              <a:t>Stem: 2.7 mm</a:t>
            </a:r>
          </a:p>
          <a:p>
            <a:pPr marL="589788" lvl="1" indent="-342900" algn="just">
              <a:spcBef>
                <a:spcPct val="20000"/>
              </a:spcBef>
              <a:defRPr/>
            </a:pPr>
            <a:r>
              <a:rPr lang="en-US" sz="1500" dirty="0" smtClean="0">
                <a:solidFill>
                  <a:schemeClr val="tx1"/>
                </a:solidFill>
              </a:rPr>
              <a:t>Ports and beam tubes: 3.2 mm</a:t>
            </a:r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500" dirty="0" smtClean="0">
              <a:solidFill>
                <a:schemeClr val="tx1"/>
              </a:solidFill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1800" dirty="0" smtClean="0">
                <a:sym typeface="Wingdings" pitchFamily="2" charset="2"/>
              </a:rPr>
              <a:t>Cavity flanges: CF 316LN Stainless Steel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1800" dirty="0" smtClean="0">
                <a:sym typeface="Wingdings" pitchFamily="2" charset="2"/>
              </a:rPr>
              <a:t>Helium vessel made of Titanium (4 mm)</a:t>
            </a:r>
          </a:p>
          <a:p>
            <a:pPr marL="589788" lvl="1" indent="-342900" algn="just">
              <a:spcBef>
                <a:spcPct val="20000"/>
              </a:spcBef>
              <a:defRPr/>
            </a:pPr>
            <a:r>
              <a:rPr lang="en-US" sz="1500" dirty="0" smtClean="0">
                <a:solidFill>
                  <a:schemeClr val="tx1"/>
                </a:solidFill>
                <a:sym typeface="Wingdings" pitchFamily="2" charset="2"/>
              </a:rPr>
              <a:t>Flanges CF</a:t>
            </a:r>
            <a:r>
              <a:rPr lang="en-US" sz="1500" dirty="0" smtClean="0">
                <a:solidFill>
                  <a:schemeClr val="tx1"/>
                </a:solidFill>
                <a:sym typeface="Symbol"/>
              </a:rPr>
              <a:t>16</a:t>
            </a:r>
            <a:r>
              <a:rPr lang="en-US" sz="1500" dirty="0" smtClean="0">
                <a:solidFill>
                  <a:schemeClr val="tx1"/>
                </a:solidFill>
                <a:sym typeface="Wingdings" pitchFamily="2" charset="2"/>
              </a:rPr>
              <a:t> Ti</a:t>
            </a:r>
          </a:p>
          <a:p>
            <a:pPr marL="589788" lvl="1" indent="-342900" algn="just">
              <a:spcBef>
                <a:spcPct val="20000"/>
              </a:spcBef>
              <a:defRPr/>
            </a:pPr>
            <a:r>
              <a:rPr lang="en-US" sz="1500" dirty="0" smtClean="0">
                <a:solidFill>
                  <a:schemeClr val="tx1"/>
                </a:solidFill>
                <a:sym typeface="Wingdings" pitchFamily="2" charset="2"/>
              </a:rPr>
              <a:t>Flanges CF</a:t>
            </a:r>
            <a:r>
              <a:rPr lang="en-US" sz="1500" dirty="0" smtClean="0">
                <a:solidFill>
                  <a:schemeClr val="tx1"/>
                </a:solidFill>
                <a:sym typeface="Symbol"/>
              </a:rPr>
              <a:t>40</a:t>
            </a:r>
            <a:r>
              <a:rPr lang="en-US" sz="1500" dirty="0" smtClean="0">
                <a:solidFill>
                  <a:schemeClr val="tx1"/>
                </a:solidFill>
                <a:sym typeface="Wingdings" pitchFamily="2" charset="2"/>
              </a:rPr>
              <a:t> Ti</a:t>
            </a:r>
          </a:p>
          <a:p>
            <a:pPr marL="589788" lvl="1" indent="-342900" algn="just">
              <a:spcBef>
                <a:spcPct val="20000"/>
              </a:spcBef>
              <a:defRPr/>
            </a:pPr>
            <a:r>
              <a:rPr lang="en-US" sz="1500" dirty="0" smtClean="0">
                <a:solidFill>
                  <a:schemeClr val="tx1"/>
                </a:solidFill>
                <a:sym typeface="Wingdings" pitchFamily="2" charset="2"/>
              </a:rPr>
              <a:t>Flanges CF</a:t>
            </a:r>
            <a:r>
              <a:rPr lang="en-US" sz="1500" dirty="0" smtClean="0">
                <a:solidFill>
                  <a:schemeClr val="tx1"/>
                </a:solidFill>
                <a:sym typeface="Symbol"/>
              </a:rPr>
              <a:t>100</a:t>
            </a:r>
            <a:r>
              <a:rPr lang="en-US" sz="1500" dirty="0" smtClean="0">
                <a:solidFill>
                  <a:schemeClr val="tx1"/>
                </a:solidFill>
                <a:sym typeface="Wingdings" pitchFamily="2" charset="2"/>
              </a:rPr>
              <a:t> SS</a:t>
            </a:r>
          </a:p>
          <a:p>
            <a:pPr marL="589788" lvl="1" indent="-342900" algn="just">
              <a:spcBef>
                <a:spcPct val="20000"/>
              </a:spcBef>
              <a:defRPr/>
            </a:pPr>
            <a:endParaRPr lang="en-US" sz="150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1800" dirty="0" smtClean="0">
                <a:sym typeface="Wingdings" pitchFamily="2" charset="2"/>
              </a:rPr>
              <a:t>No bellows</a:t>
            </a:r>
          </a:p>
          <a:p>
            <a:pPr marL="342900" indent="-342900" algn="just">
              <a:spcBef>
                <a:spcPct val="20000"/>
              </a:spcBef>
              <a:buNone/>
              <a:defRPr/>
            </a:pPr>
            <a:endParaRPr lang="en-US" sz="1800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1800" dirty="0" smtClean="0"/>
              <a:t>No dismountable bottom flange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en-US" sz="1800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en-US" sz="1800" dirty="0" smtClean="0"/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1800" dirty="0" smtClean="0">
                <a:solidFill>
                  <a:schemeClr val="tx2"/>
                </a:solidFill>
                <a:sym typeface="Wingdings" pitchFamily="2" charset="2"/>
              </a:rPr>
              <a:t>SPIRAL2 specs: </a:t>
            </a:r>
            <a:r>
              <a:rPr lang="en-US" sz="1800" dirty="0" err="1" smtClean="0">
                <a:solidFill>
                  <a:schemeClr val="tx2"/>
                </a:solidFill>
                <a:sym typeface="Wingdings" pitchFamily="2" charset="2"/>
              </a:rPr>
              <a:t>Eacc</a:t>
            </a:r>
            <a:r>
              <a:rPr lang="en-US" sz="1800" dirty="0" smtClean="0">
                <a:solidFill>
                  <a:schemeClr val="tx2"/>
                </a:solidFill>
                <a:sym typeface="Wingdings" pitchFamily="2" charset="2"/>
              </a:rPr>
              <a:t> = 6.5 MV/m and </a:t>
            </a:r>
            <a:r>
              <a:rPr lang="en-US" sz="1800" dirty="0" err="1" smtClean="0">
                <a:solidFill>
                  <a:schemeClr val="tx2"/>
                </a:solidFill>
                <a:sym typeface="Wingdings" pitchFamily="2" charset="2"/>
              </a:rPr>
              <a:t>Pcav</a:t>
            </a:r>
            <a:r>
              <a:rPr lang="en-US" sz="1800" dirty="0" smtClean="0">
                <a:solidFill>
                  <a:schemeClr val="tx2"/>
                </a:solidFill>
                <a:sym typeface="Wingdings" pitchFamily="2" charset="2"/>
              </a:rPr>
              <a:t> &lt; 10W</a:t>
            </a:r>
          </a:p>
        </p:txBody>
      </p:sp>
      <p:pic>
        <p:nvPicPr>
          <p:cNvPr id="5" name="Picture 5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1340768"/>
            <a:ext cx="389367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615262" cy="492443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sz="3200" dirty="0" smtClean="0"/>
              <a:t>Preparation [1]</a:t>
            </a:r>
            <a:endParaRPr lang="en-US" sz="3200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28596" y="642918"/>
            <a:ext cx="7715304" cy="5286412"/>
          </a:xfrm>
        </p:spPr>
        <p:txBody>
          <a:bodyPr>
            <a:no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1800" dirty="0" smtClean="0"/>
              <a:t>“CLASSICAL” BCP CHEMISTRY</a:t>
            </a:r>
          </a:p>
          <a:p>
            <a:pPr marL="589788" lvl="1" indent="-342900" algn="just">
              <a:spcBef>
                <a:spcPct val="20000"/>
              </a:spcBef>
              <a:defRPr/>
            </a:pPr>
            <a:r>
              <a:rPr lang="en-US" sz="1500" dirty="0" smtClean="0">
                <a:solidFill>
                  <a:schemeClr val="tx1"/>
                </a:solidFill>
                <a:sym typeface="Wingdings" pitchFamily="2" charset="2"/>
              </a:rPr>
              <a:t>Goals: “coarse” frequency tuning + etching&gt;100µm min. </a:t>
            </a:r>
          </a:p>
          <a:p>
            <a:pPr marL="589788" lvl="1" indent="-342900" algn="just">
              <a:spcBef>
                <a:spcPct val="20000"/>
              </a:spcBef>
              <a:defRPr/>
            </a:pPr>
            <a:r>
              <a:rPr lang="en-US" sz="1500" dirty="0" smtClean="0">
                <a:solidFill>
                  <a:schemeClr val="tx1"/>
                </a:solidFill>
                <a:sym typeface="Wingdings" pitchFamily="2" charset="2"/>
              </a:rPr>
              <a:t>Standard process: 2 x 2h in 2 phases (cavity turned upside down after phase 1)</a:t>
            </a:r>
          </a:p>
          <a:p>
            <a:pPr marL="589788" lvl="1" indent="-342900" algn="just">
              <a:spcBef>
                <a:spcPct val="20000"/>
              </a:spcBef>
              <a:defRPr/>
            </a:pPr>
            <a:r>
              <a:rPr lang="en-US" sz="1500" dirty="0" smtClean="0">
                <a:solidFill>
                  <a:schemeClr val="tx1"/>
                </a:solidFill>
                <a:sym typeface="Wingdings" pitchFamily="2" charset="2"/>
              </a:rPr>
              <a:t>Active cooling (water) inside the helium vessel</a:t>
            </a:r>
          </a:p>
        </p:txBody>
      </p:sp>
      <p:graphicFrame>
        <p:nvGraphicFramePr>
          <p:cNvPr id="29" name="Espace réservé du contenu 13"/>
          <p:cNvGraphicFramePr>
            <a:graphicFrameLocks/>
          </p:cNvGraphicFramePr>
          <p:nvPr/>
        </p:nvGraphicFramePr>
        <p:xfrm>
          <a:off x="5436096" y="3501008"/>
          <a:ext cx="3384376" cy="1095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235"/>
                <a:gridCol w="1045166"/>
                <a:gridCol w="1162975"/>
              </a:tblGrid>
              <a:tr h="13335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n-lt"/>
                        </a:rPr>
                        <a:t>Data for13 BCP</a:t>
                      </a:r>
                      <a:r>
                        <a:rPr lang="en-US" sz="1600" b="1" baseline="0" dirty="0" smtClean="0">
                          <a:latin typeface="+mn-lt"/>
                        </a:rPr>
                        <a:t> </a:t>
                      </a:r>
                      <a:r>
                        <a:rPr lang="en-US" sz="1600" b="1" dirty="0" smtClean="0">
                          <a:latin typeface="+mn-lt"/>
                        </a:rPr>
                        <a:t>processes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anchor="ctr" anchorCtr="1"/>
                </a:tc>
              </a:tr>
              <a:tr h="14573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Etching</a:t>
                      </a:r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rate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[µm/min]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0.35 … 0.45</a:t>
                      </a:r>
                    </a:p>
                  </a:txBody>
                  <a:tcPr marL="9525" marR="9525" marT="9525" marB="0" anchor="b"/>
                </a:tc>
              </a:tr>
              <a:tr h="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Sensitivities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[kHz/min]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0.13 … 0.15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18120">
                <a:tc vMerge="1"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[kHz/µm]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0.35 … 0.45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40" name="Groupe 39"/>
          <p:cNvGrpSpPr/>
          <p:nvPr/>
        </p:nvGrpSpPr>
        <p:grpSpPr>
          <a:xfrm>
            <a:off x="214282" y="1988840"/>
            <a:ext cx="2286016" cy="4824536"/>
            <a:chOff x="214282" y="1988840"/>
            <a:chExt cx="2286016" cy="4824536"/>
          </a:xfrm>
        </p:grpSpPr>
        <p:grpSp>
          <p:nvGrpSpPr>
            <p:cNvPr id="25" name="Groupe 24"/>
            <p:cNvGrpSpPr/>
            <p:nvPr/>
          </p:nvGrpSpPr>
          <p:grpSpPr>
            <a:xfrm>
              <a:off x="214282" y="2000280"/>
              <a:ext cx="2286016" cy="4357719"/>
              <a:chOff x="1428728" y="2000240"/>
              <a:chExt cx="2286016" cy="4357719"/>
            </a:xfrm>
          </p:grpSpPr>
          <p:pic>
            <p:nvPicPr>
              <p:cNvPr id="7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0800000">
                <a:off x="1785918" y="2285992"/>
                <a:ext cx="1562499" cy="4071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Flèche vers le haut 8"/>
              <p:cNvSpPr/>
              <p:nvPr/>
            </p:nvSpPr>
            <p:spPr>
              <a:xfrm>
                <a:off x="2500298" y="5857892"/>
                <a:ext cx="142876" cy="428628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èche vers le haut 13"/>
              <p:cNvSpPr/>
              <p:nvPr/>
            </p:nvSpPr>
            <p:spPr>
              <a:xfrm>
                <a:off x="2500298" y="2000240"/>
                <a:ext cx="142876" cy="428628"/>
              </a:xfrm>
              <a:prstGeom prst="up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èche vers le haut 16"/>
              <p:cNvSpPr/>
              <p:nvPr/>
            </p:nvSpPr>
            <p:spPr>
              <a:xfrm>
                <a:off x="2786050" y="2000240"/>
                <a:ext cx="142876" cy="428628"/>
              </a:xfrm>
              <a:prstGeom prst="up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èche vers le haut 17"/>
              <p:cNvSpPr/>
              <p:nvPr/>
            </p:nvSpPr>
            <p:spPr>
              <a:xfrm rot="5400000">
                <a:off x="3428992" y="3071810"/>
                <a:ext cx="142876" cy="428628"/>
              </a:xfrm>
              <a:prstGeom prst="up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èche vers le haut 18"/>
              <p:cNvSpPr/>
              <p:nvPr/>
            </p:nvSpPr>
            <p:spPr>
              <a:xfrm rot="16200000">
                <a:off x="1571604" y="3071810"/>
                <a:ext cx="142876" cy="428628"/>
              </a:xfrm>
              <a:prstGeom prst="up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èche vers le haut 21"/>
              <p:cNvSpPr/>
              <p:nvPr/>
            </p:nvSpPr>
            <p:spPr>
              <a:xfrm>
                <a:off x="2214546" y="2000240"/>
                <a:ext cx="142876" cy="428628"/>
              </a:xfrm>
              <a:prstGeom prst="up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ZoneTexte 26"/>
            <p:cNvSpPr txBox="1"/>
            <p:nvPr/>
          </p:nvSpPr>
          <p:spPr>
            <a:xfrm>
              <a:off x="928662" y="6444044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PHASE1</a:t>
              </a:r>
              <a:endParaRPr lang="en-US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619672" y="594928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in</a:t>
              </a:r>
              <a:endParaRPr lang="en-GB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1835696" y="198884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out</a:t>
              </a:r>
              <a:endParaRPr lang="en-GB" dirty="0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2931776" y="1928842"/>
            <a:ext cx="2288296" cy="4857784"/>
            <a:chOff x="2571736" y="1928842"/>
            <a:chExt cx="2288296" cy="4857784"/>
          </a:xfrm>
        </p:grpSpPr>
        <p:grpSp>
          <p:nvGrpSpPr>
            <p:cNvPr id="26" name="Groupe 25"/>
            <p:cNvGrpSpPr/>
            <p:nvPr/>
          </p:nvGrpSpPr>
          <p:grpSpPr>
            <a:xfrm>
              <a:off x="2571736" y="1928842"/>
              <a:ext cx="2286016" cy="4429156"/>
              <a:chOff x="4786314" y="1928802"/>
              <a:chExt cx="2286016" cy="4429156"/>
            </a:xfrm>
          </p:grpSpPr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143504" y="1928802"/>
                <a:ext cx="1562499" cy="4071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Flèche vers le haut 10"/>
              <p:cNvSpPr/>
              <p:nvPr/>
            </p:nvSpPr>
            <p:spPr>
              <a:xfrm>
                <a:off x="5572132" y="5929330"/>
                <a:ext cx="142876" cy="428628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èche vers le haut 11"/>
              <p:cNvSpPr/>
              <p:nvPr/>
            </p:nvSpPr>
            <p:spPr>
              <a:xfrm>
                <a:off x="6143636" y="5929330"/>
                <a:ext cx="142876" cy="428628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èche vers le haut 12"/>
              <p:cNvSpPr/>
              <p:nvPr/>
            </p:nvSpPr>
            <p:spPr>
              <a:xfrm>
                <a:off x="5857884" y="5929330"/>
                <a:ext cx="142876" cy="428628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èche vers le haut 19"/>
              <p:cNvSpPr/>
              <p:nvPr/>
            </p:nvSpPr>
            <p:spPr>
              <a:xfrm>
                <a:off x="5857884" y="2143116"/>
                <a:ext cx="142876" cy="428628"/>
              </a:xfrm>
              <a:prstGeom prst="up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èche vers le haut 22"/>
              <p:cNvSpPr/>
              <p:nvPr/>
            </p:nvSpPr>
            <p:spPr>
              <a:xfrm rot="16200000">
                <a:off x="6786578" y="4786322"/>
                <a:ext cx="142876" cy="428628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èche vers le haut 23"/>
              <p:cNvSpPr/>
              <p:nvPr/>
            </p:nvSpPr>
            <p:spPr>
              <a:xfrm rot="5400000">
                <a:off x="4929190" y="4786322"/>
                <a:ext cx="142876" cy="428628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ZoneTexte 27"/>
            <p:cNvSpPr txBox="1"/>
            <p:nvPr/>
          </p:nvSpPr>
          <p:spPr>
            <a:xfrm>
              <a:off x="3286116" y="6417294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PHASE2</a:t>
              </a:r>
              <a:endParaRPr lang="en-US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4283968" y="594928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in</a:t>
              </a:r>
              <a:endParaRPr lang="en-GB" dirty="0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4067944" y="198884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out</a:t>
              </a:r>
              <a:endParaRPr lang="en-GB" dirty="0"/>
            </a:p>
          </p:txBody>
        </p:sp>
      </p:grpSp>
      <p:sp>
        <p:nvSpPr>
          <p:cNvPr id="36" name="Flèche en arc 35"/>
          <p:cNvSpPr/>
          <p:nvPr/>
        </p:nvSpPr>
        <p:spPr>
          <a:xfrm>
            <a:off x="2051720" y="3573016"/>
            <a:ext cx="1224136" cy="977133"/>
          </a:xfrm>
          <a:prstGeom prst="circularArrow">
            <a:avLst>
              <a:gd name="adj1" fmla="val 8750"/>
              <a:gd name="adj2" fmla="val 1150841"/>
              <a:gd name="adj3" fmla="val 6505567"/>
              <a:gd name="adj4" fmla="val 14349248"/>
              <a:gd name="adj5" fmla="val 140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180°</a:t>
            </a:r>
            <a:endParaRPr lang="en-GB" b="1" dirty="0">
              <a:ln w="17780" cmpd="sng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8" name="Picture 22" descr="DSCF0051"/>
          <p:cNvPicPr>
            <a:picLocks noChangeAspect="1" noChangeArrowheads="1"/>
          </p:cNvPicPr>
          <p:nvPr/>
        </p:nvPicPr>
        <p:blipFill>
          <a:blip r:embed="rId4"/>
          <a:srcRect l="2697" t="9634" r="5395"/>
          <a:stretch>
            <a:fillRect/>
          </a:stretch>
        </p:blipFill>
        <p:spPr bwMode="auto">
          <a:xfrm>
            <a:off x="2699792" y="2348880"/>
            <a:ext cx="382992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615262" cy="492443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sz="3200" dirty="0" smtClean="0"/>
              <a:t>Preparation [2]</a:t>
            </a:r>
            <a:endParaRPr lang="en-US" sz="3200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28596" y="642918"/>
            <a:ext cx="7715304" cy="5286412"/>
          </a:xfrm>
        </p:spPr>
        <p:txBody>
          <a:bodyPr>
            <a:no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1800" dirty="0" smtClean="0"/>
              <a:t>High Pressure Rinsing</a:t>
            </a:r>
          </a:p>
          <a:p>
            <a:pPr marL="589788" lvl="1" indent="-342900" algn="just">
              <a:spcBef>
                <a:spcPct val="20000"/>
              </a:spcBef>
              <a:defRPr/>
            </a:pPr>
            <a:r>
              <a:rPr lang="en-US" sz="1500" dirty="0" smtClean="0">
                <a:solidFill>
                  <a:schemeClr val="tx1"/>
                </a:solidFill>
                <a:sym typeface="Wingdings" pitchFamily="2" charset="2"/>
              </a:rPr>
              <a:t>80 bars</a:t>
            </a:r>
          </a:p>
          <a:p>
            <a:pPr marL="589788" lvl="1" indent="-342900" algn="just">
              <a:spcBef>
                <a:spcPct val="20000"/>
              </a:spcBef>
              <a:defRPr/>
            </a:pPr>
            <a:r>
              <a:rPr lang="en-US" sz="1500" dirty="0" smtClean="0">
                <a:solidFill>
                  <a:schemeClr val="tx1"/>
                </a:solidFill>
                <a:sym typeface="Wingdings" pitchFamily="2" charset="2"/>
              </a:rPr>
              <a:t>3 phases: </a:t>
            </a:r>
          </a:p>
          <a:p>
            <a:pPr marL="827532" lvl="2" indent="-342900" algn="just">
              <a:spcBef>
                <a:spcPct val="20000"/>
              </a:spcBef>
              <a:defRPr/>
            </a:pPr>
            <a:r>
              <a:rPr lang="en-US" sz="1400" dirty="0" smtClean="0">
                <a:solidFill>
                  <a:schemeClr val="tx1"/>
                </a:solidFill>
                <a:sym typeface="Wingdings" pitchFamily="2" charset="2"/>
              </a:rPr>
              <a:t>20min/beam ports for phase 1</a:t>
            </a:r>
          </a:p>
          <a:p>
            <a:pPr marL="827532" lvl="2" indent="-342900" algn="just">
              <a:spcBef>
                <a:spcPct val="20000"/>
              </a:spcBef>
              <a:defRPr/>
            </a:pPr>
            <a:r>
              <a:rPr lang="en-US" sz="1400" dirty="0" smtClean="0">
                <a:solidFill>
                  <a:schemeClr val="tx1"/>
                </a:solidFill>
                <a:sym typeface="Wingdings" pitchFamily="2" charset="2"/>
              </a:rPr>
              <a:t>45 min/port for phases 2 and 3</a:t>
            </a:r>
          </a:p>
          <a:p>
            <a:pPr marL="589788" lvl="1" indent="-342900" algn="just">
              <a:spcBef>
                <a:spcPct val="20000"/>
              </a:spcBef>
              <a:defRPr/>
            </a:pPr>
            <a:r>
              <a:rPr lang="en-US" sz="1500" dirty="0" smtClean="0">
                <a:solidFill>
                  <a:schemeClr val="tx1"/>
                </a:solidFill>
                <a:sym typeface="Wingdings" pitchFamily="2" charset="2"/>
              </a:rPr>
              <a:t>Drying: 72h (in phase 3 position)</a:t>
            </a:r>
          </a:p>
        </p:txBody>
      </p:sp>
      <p:grpSp>
        <p:nvGrpSpPr>
          <p:cNvPr id="3" name="Groupe 24"/>
          <p:cNvGrpSpPr/>
          <p:nvPr/>
        </p:nvGrpSpPr>
        <p:grpSpPr>
          <a:xfrm rot="5400000">
            <a:off x="500035" y="2500306"/>
            <a:ext cx="1928826" cy="4071967"/>
            <a:chOff x="1785918" y="2285992"/>
            <a:chExt cx="1928826" cy="4071967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1785918" y="2285992"/>
              <a:ext cx="1562499" cy="4071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Flèche vers le haut 8"/>
            <p:cNvSpPr/>
            <p:nvPr/>
          </p:nvSpPr>
          <p:spPr>
            <a:xfrm rot="16200000">
              <a:off x="3428992" y="3071811"/>
              <a:ext cx="142876" cy="42862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453294" y="5572140"/>
            <a:ext cx="2462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PHASE1</a:t>
            </a:r>
          </a:p>
          <a:p>
            <a:pPr algn="ctr"/>
            <a:r>
              <a:rPr lang="en-US" dirty="0" smtClean="0"/>
              <a:t>Through beam ports</a:t>
            </a:r>
            <a:endParaRPr lang="en-US" dirty="0"/>
          </a:p>
        </p:txBody>
      </p:sp>
      <p:grpSp>
        <p:nvGrpSpPr>
          <p:cNvPr id="17" name="Groupe 16"/>
          <p:cNvGrpSpPr/>
          <p:nvPr/>
        </p:nvGrpSpPr>
        <p:grpSpPr>
          <a:xfrm>
            <a:off x="4499992" y="2059512"/>
            <a:ext cx="1857388" cy="4798488"/>
            <a:chOff x="3929058" y="2059512"/>
            <a:chExt cx="1857388" cy="4798488"/>
          </a:xfrm>
        </p:grpSpPr>
        <p:grpSp>
          <p:nvGrpSpPr>
            <p:cNvPr id="4" name="Groupe 25"/>
            <p:cNvGrpSpPr/>
            <p:nvPr/>
          </p:nvGrpSpPr>
          <p:grpSpPr>
            <a:xfrm>
              <a:off x="3929058" y="2059512"/>
              <a:ext cx="1562499" cy="4429156"/>
              <a:chOff x="5143504" y="1928802"/>
              <a:chExt cx="1562499" cy="4429156"/>
            </a:xfrm>
          </p:grpSpPr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143504" y="1928802"/>
                <a:ext cx="1562499" cy="4071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Flèche vers le haut 10"/>
              <p:cNvSpPr/>
              <p:nvPr/>
            </p:nvSpPr>
            <p:spPr>
              <a:xfrm>
                <a:off x="5572132" y="5929330"/>
                <a:ext cx="142876" cy="428628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èche vers le haut 11"/>
              <p:cNvSpPr/>
              <p:nvPr/>
            </p:nvSpPr>
            <p:spPr>
              <a:xfrm>
                <a:off x="6143636" y="5929330"/>
                <a:ext cx="142876" cy="428628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ZoneTexte 27"/>
            <p:cNvSpPr txBox="1"/>
            <p:nvPr/>
          </p:nvSpPr>
          <p:spPr>
            <a:xfrm>
              <a:off x="4214810" y="6488668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PHASE2</a:t>
              </a:r>
              <a:endParaRPr lang="en-US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6804248" y="2071678"/>
            <a:ext cx="2000264" cy="4786322"/>
            <a:chOff x="6072198" y="2071678"/>
            <a:chExt cx="2000264" cy="478632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6072198" y="2071678"/>
              <a:ext cx="1836800" cy="44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Flèche vers le haut 24"/>
            <p:cNvSpPr/>
            <p:nvPr/>
          </p:nvSpPr>
          <p:spPr>
            <a:xfrm>
              <a:off x="6500826" y="6000768"/>
              <a:ext cx="142876" cy="42862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èche vers le haut 25"/>
            <p:cNvSpPr/>
            <p:nvPr/>
          </p:nvSpPr>
          <p:spPr>
            <a:xfrm>
              <a:off x="7429520" y="6000768"/>
              <a:ext cx="142876" cy="42862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6500826" y="6488668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PHASE3</a:t>
              </a:r>
              <a:endParaRPr lang="en-US" dirty="0"/>
            </a:p>
          </p:txBody>
        </p:sp>
      </p:grpSp>
      <p:sp>
        <p:nvSpPr>
          <p:cNvPr id="22" name="Flèche en arc 21"/>
          <p:cNvSpPr/>
          <p:nvPr/>
        </p:nvSpPr>
        <p:spPr>
          <a:xfrm>
            <a:off x="3347864" y="3789040"/>
            <a:ext cx="1152128" cy="977133"/>
          </a:xfrm>
          <a:prstGeom prst="circularArrow">
            <a:avLst>
              <a:gd name="adj1" fmla="val 8750"/>
              <a:gd name="adj2" fmla="val 1150841"/>
              <a:gd name="adj3" fmla="val 6505567"/>
              <a:gd name="adj4" fmla="val 14599576"/>
              <a:gd name="adj5" fmla="val 140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90°</a:t>
            </a:r>
            <a:endParaRPr lang="en-GB" b="1" dirty="0">
              <a:ln w="17780" cmpd="sng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Flèche en arc 22"/>
          <p:cNvSpPr/>
          <p:nvPr/>
        </p:nvSpPr>
        <p:spPr>
          <a:xfrm>
            <a:off x="5796136" y="3789040"/>
            <a:ext cx="1224136" cy="977133"/>
          </a:xfrm>
          <a:prstGeom prst="circularArrow">
            <a:avLst>
              <a:gd name="adj1" fmla="val 8750"/>
              <a:gd name="adj2" fmla="val 1150841"/>
              <a:gd name="adj3" fmla="val 6505567"/>
              <a:gd name="adj4" fmla="val 14349248"/>
              <a:gd name="adj5" fmla="val 140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180°</a:t>
            </a:r>
            <a:endParaRPr lang="en-GB" b="1" dirty="0">
              <a:ln w="17780" cmpd="sng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Connecteur droit avec flèche 67"/>
          <p:cNvCxnSpPr/>
          <p:nvPr/>
        </p:nvCxnSpPr>
        <p:spPr>
          <a:xfrm flipV="1">
            <a:off x="3563888" y="5661248"/>
            <a:ext cx="108012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itre 1"/>
          <p:cNvSpPr txBox="1">
            <a:spLocks/>
          </p:cNvSpPr>
          <p:nvPr/>
        </p:nvSpPr>
        <p:spPr>
          <a:xfrm>
            <a:off x="457200" y="142852"/>
            <a:ext cx="7615262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45720" tIns="0" rIns="45720" bIns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Cavity baking set-up	</a:t>
            </a:r>
            <a:endParaRPr kumimoji="0" lang="en-US" sz="32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28596" y="428604"/>
            <a:ext cx="7715304" cy="5286412"/>
          </a:xfrm>
        </p:spPr>
        <p:txBody>
          <a:bodyPr>
            <a:noAutofit/>
          </a:bodyPr>
          <a:lstStyle/>
          <a:p>
            <a:pPr marL="342900" lvl="0" indent="-342900" algn="just">
              <a:spcBef>
                <a:spcPct val="20000"/>
              </a:spcBef>
              <a:buNone/>
              <a:defRPr/>
            </a:pPr>
            <a:endParaRPr lang="en-US" sz="1200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1800" dirty="0" smtClean="0"/>
              <a:t>After 72h drying </a:t>
            </a:r>
            <a:r>
              <a:rPr lang="en-US" sz="1800" dirty="0" smtClean="0">
                <a:sym typeface="Wingdings" pitchFamily="2" charset="2"/>
              </a:rPr>
              <a:t> 48 h baking @ 120°C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1800" dirty="0" smtClean="0">
                <a:sym typeface="Wingdings" pitchFamily="2" charset="2"/>
              </a:rPr>
              <a:t>“Forced” air flow inside the helium vessel + heater on the cavity bottom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1800" dirty="0" smtClean="0">
                <a:sym typeface="Wingdings" pitchFamily="2" charset="2"/>
              </a:rPr>
              <a:t>Cavity wrapped in a foil blanket </a:t>
            </a:r>
            <a:endParaRPr lang="en-US" sz="1800" dirty="0" smtClean="0"/>
          </a:p>
        </p:txBody>
      </p:sp>
      <p:grpSp>
        <p:nvGrpSpPr>
          <p:cNvPr id="50" name="Groupe 49"/>
          <p:cNvGrpSpPr/>
          <p:nvPr/>
        </p:nvGrpSpPr>
        <p:grpSpPr>
          <a:xfrm>
            <a:off x="4716016" y="3933056"/>
            <a:ext cx="2857520" cy="2666360"/>
            <a:chOff x="3995936" y="2922880"/>
            <a:chExt cx="2857520" cy="2666360"/>
          </a:xfrm>
        </p:grpSpPr>
        <p:pic>
          <p:nvPicPr>
            <p:cNvPr id="4098" name="Picture 2" descr="D:\PROJETS\SPIRAL2\QWR_SERIE\PHOTOS\PICT010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4067374" y="2922880"/>
              <a:ext cx="2704485" cy="2028364"/>
            </a:xfrm>
            <a:prstGeom prst="rect">
              <a:avLst/>
            </a:prstGeom>
            <a:noFill/>
          </p:spPr>
        </p:pic>
        <p:sp>
          <p:nvSpPr>
            <p:cNvPr id="35" name="ZoneTexte 34"/>
            <p:cNvSpPr txBox="1"/>
            <p:nvPr/>
          </p:nvSpPr>
          <p:spPr>
            <a:xfrm>
              <a:off x="3995936" y="5066020"/>
              <a:ext cx="2857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Heater (not shown)  glued onto the copper cap</a:t>
              </a:r>
              <a:endParaRPr lang="en-US" sz="1400" dirty="0"/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585790" y="1955616"/>
            <a:ext cx="3194122" cy="4857760"/>
            <a:chOff x="571472" y="2000240"/>
            <a:chExt cx="3194122" cy="485776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8794" y="2000240"/>
              <a:ext cx="1836800" cy="44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Flèche vers le bas 9"/>
            <p:cNvSpPr/>
            <p:nvPr/>
          </p:nvSpPr>
          <p:spPr>
            <a:xfrm>
              <a:off x="2714612" y="4929198"/>
              <a:ext cx="214314" cy="28575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èche courbée vers le haut 11"/>
            <p:cNvSpPr/>
            <p:nvPr/>
          </p:nvSpPr>
          <p:spPr>
            <a:xfrm>
              <a:off x="2857488" y="5286388"/>
              <a:ext cx="214314" cy="142876"/>
            </a:xfrm>
            <a:prstGeom prst="curved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Flèche courbée vers le haut 16"/>
            <p:cNvSpPr/>
            <p:nvPr/>
          </p:nvSpPr>
          <p:spPr>
            <a:xfrm flipH="1">
              <a:off x="2571736" y="5286388"/>
              <a:ext cx="223838" cy="152400"/>
            </a:xfrm>
            <a:prstGeom prst="curved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lèche vers le bas 17"/>
            <p:cNvSpPr/>
            <p:nvPr/>
          </p:nvSpPr>
          <p:spPr>
            <a:xfrm rot="569665" flipV="1">
              <a:off x="2954699" y="3219283"/>
              <a:ext cx="82244" cy="31932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èche vers le bas 18"/>
            <p:cNvSpPr/>
            <p:nvPr/>
          </p:nvSpPr>
          <p:spPr>
            <a:xfrm rot="21338559" flipV="1">
              <a:off x="2655738" y="3216546"/>
              <a:ext cx="61613" cy="33307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èche courbée vers le haut 19"/>
            <p:cNvSpPr/>
            <p:nvPr/>
          </p:nvSpPr>
          <p:spPr>
            <a:xfrm flipV="1">
              <a:off x="3071802" y="2714620"/>
              <a:ext cx="428628" cy="142876"/>
            </a:xfrm>
            <a:prstGeom prst="curved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lèche courbée vers le haut 20"/>
            <p:cNvSpPr/>
            <p:nvPr/>
          </p:nvSpPr>
          <p:spPr>
            <a:xfrm flipH="1" flipV="1">
              <a:off x="2143108" y="2714620"/>
              <a:ext cx="438152" cy="152400"/>
            </a:xfrm>
            <a:prstGeom prst="curved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Flèche vers le bas 21"/>
            <p:cNvSpPr/>
            <p:nvPr/>
          </p:nvSpPr>
          <p:spPr>
            <a:xfrm rot="569665" flipV="1">
              <a:off x="2883261" y="4005100"/>
              <a:ext cx="82244" cy="31932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èche vers le bas 22"/>
            <p:cNvSpPr/>
            <p:nvPr/>
          </p:nvSpPr>
          <p:spPr>
            <a:xfrm rot="21338559" flipV="1">
              <a:off x="2655738" y="4002364"/>
              <a:ext cx="61613" cy="33307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èche vers le bas 23"/>
            <p:cNvSpPr/>
            <p:nvPr/>
          </p:nvSpPr>
          <p:spPr>
            <a:xfrm rot="10800000" flipV="1">
              <a:off x="2071670" y="3571876"/>
              <a:ext cx="71438" cy="38386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èche vers le bas 24"/>
            <p:cNvSpPr/>
            <p:nvPr/>
          </p:nvSpPr>
          <p:spPr>
            <a:xfrm rot="10800000" flipV="1">
              <a:off x="3500430" y="3643314"/>
              <a:ext cx="71438" cy="38386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èche vers le bas 25"/>
            <p:cNvSpPr/>
            <p:nvPr/>
          </p:nvSpPr>
          <p:spPr>
            <a:xfrm rot="10800000" flipV="1">
              <a:off x="2071670" y="4929198"/>
              <a:ext cx="71438" cy="38386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èche vers le bas 26"/>
            <p:cNvSpPr/>
            <p:nvPr/>
          </p:nvSpPr>
          <p:spPr>
            <a:xfrm rot="10800000" flipV="1">
              <a:off x="3500430" y="4929198"/>
              <a:ext cx="71438" cy="38386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èche vers le bas 27"/>
            <p:cNvSpPr/>
            <p:nvPr/>
          </p:nvSpPr>
          <p:spPr>
            <a:xfrm rot="5400000">
              <a:off x="1607323" y="5393545"/>
              <a:ext cx="214314" cy="28575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357422" y="4429132"/>
              <a:ext cx="928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Input</a:t>
              </a:r>
            </a:p>
            <a:p>
              <a:pPr algn="ctr"/>
              <a:r>
                <a:rPr lang="en-US" sz="1400" dirty="0" smtClean="0"/>
                <a:t>~120°C</a:t>
              </a:r>
              <a:endParaRPr lang="en-US" sz="1400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571472" y="5214950"/>
              <a:ext cx="928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Output</a:t>
              </a:r>
            </a:p>
            <a:p>
              <a:pPr algn="ctr"/>
              <a:r>
                <a:rPr lang="en-US" sz="1400" dirty="0" smtClean="0"/>
                <a:t>~110°C</a:t>
              </a:r>
              <a:endParaRPr lang="en-US" sz="1400" dirty="0"/>
            </a:p>
          </p:txBody>
        </p:sp>
        <p:grpSp>
          <p:nvGrpSpPr>
            <p:cNvPr id="52" name="Groupe 51"/>
            <p:cNvGrpSpPr/>
            <p:nvPr/>
          </p:nvGrpSpPr>
          <p:grpSpPr>
            <a:xfrm rot="1205026">
              <a:off x="2158951" y="6116925"/>
              <a:ext cx="285752" cy="142876"/>
              <a:chOff x="4572000" y="5929330"/>
              <a:chExt cx="438152" cy="295276"/>
            </a:xfrm>
          </p:grpSpPr>
          <p:cxnSp>
            <p:nvCxnSpPr>
              <p:cNvPr id="39" name="Connecteur droit 38"/>
              <p:cNvCxnSpPr/>
              <p:nvPr/>
            </p:nvCxnSpPr>
            <p:spPr>
              <a:xfrm rot="5400000">
                <a:off x="4464843" y="6036487"/>
                <a:ext cx="285752" cy="7143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 rot="16200000" flipH="1">
                <a:off x="4536281" y="6036487"/>
                <a:ext cx="295276" cy="8096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 rot="5400000">
                <a:off x="4607719" y="6036487"/>
                <a:ext cx="285752" cy="7143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 rot="16200000" flipH="1">
                <a:off x="4679157" y="6036487"/>
                <a:ext cx="295276" cy="8096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>
              <a:xfrm rot="5400000">
                <a:off x="4750595" y="6036487"/>
                <a:ext cx="285752" cy="7143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 rot="16200000" flipH="1">
                <a:off x="4822033" y="6036487"/>
                <a:ext cx="295276" cy="8096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e 52"/>
            <p:cNvGrpSpPr/>
            <p:nvPr/>
          </p:nvGrpSpPr>
          <p:grpSpPr>
            <a:xfrm rot="20260555">
              <a:off x="3229569" y="6121123"/>
              <a:ext cx="285752" cy="142876"/>
              <a:chOff x="4572000" y="5929330"/>
              <a:chExt cx="438152" cy="295276"/>
            </a:xfrm>
          </p:grpSpPr>
          <p:cxnSp>
            <p:nvCxnSpPr>
              <p:cNvPr id="54" name="Connecteur droit 53"/>
              <p:cNvCxnSpPr/>
              <p:nvPr/>
            </p:nvCxnSpPr>
            <p:spPr>
              <a:xfrm rot="5400000">
                <a:off x="4464843" y="6036487"/>
                <a:ext cx="285752" cy="7143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/>
              <p:nvPr/>
            </p:nvCxnSpPr>
            <p:spPr>
              <a:xfrm rot="16200000" flipH="1">
                <a:off x="4536281" y="6036487"/>
                <a:ext cx="295276" cy="8096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 rot="5400000">
                <a:off x="4607719" y="6036487"/>
                <a:ext cx="285752" cy="7143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 rot="16200000" flipH="1">
                <a:off x="4679157" y="6036487"/>
                <a:ext cx="295276" cy="8096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/>
              <p:nvPr/>
            </p:nvCxnSpPr>
            <p:spPr>
              <a:xfrm rot="5400000">
                <a:off x="4750595" y="6036487"/>
                <a:ext cx="285752" cy="7143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/>
              <p:cNvCxnSpPr/>
              <p:nvPr/>
            </p:nvCxnSpPr>
            <p:spPr>
              <a:xfrm rot="16200000" flipH="1">
                <a:off x="4822033" y="6036487"/>
                <a:ext cx="295276" cy="8096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ZoneTexte 59"/>
            <p:cNvSpPr txBox="1"/>
            <p:nvPr/>
          </p:nvSpPr>
          <p:spPr>
            <a:xfrm>
              <a:off x="2428860" y="6334780"/>
              <a:ext cx="928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Heater</a:t>
              </a:r>
            </a:p>
            <a:p>
              <a:pPr algn="ctr"/>
              <a:r>
                <a:rPr lang="en-US" sz="1400" dirty="0" smtClean="0"/>
                <a:t>~110°C</a:t>
              </a:r>
              <a:endParaRPr lang="en-US" sz="1400" dirty="0"/>
            </a:p>
          </p:txBody>
        </p:sp>
        <p:grpSp>
          <p:nvGrpSpPr>
            <p:cNvPr id="61" name="Groupe 60"/>
            <p:cNvGrpSpPr/>
            <p:nvPr/>
          </p:nvGrpSpPr>
          <p:grpSpPr>
            <a:xfrm>
              <a:off x="2714612" y="6215082"/>
              <a:ext cx="285752" cy="142876"/>
              <a:chOff x="4572000" y="5929330"/>
              <a:chExt cx="438152" cy="295276"/>
            </a:xfrm>
          </p:grpSpPr>
          <p:cxnSp>
            <p:nvCxnSpPr>
              <p:cNvPr id="62" name="Connecteur droit 61"/>
              <p:cNvCxnSpPr/>
              <p:nvPr/>
            </p:nvCxnSpPr>
            <p:spPr>
              <a:xfrm rot="5400000">
                <a:off x="4464843" y="6036487"/>
                <a:ext cx="285752" cy="7143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/>
              <p:cNvCxnSpPr/>
              <p:nvPr/>
            </p:nvCxnSpPr>
            <p:spPr>
              <a:xfrm rot="16200000" flipH="1">
                <a:off x="4536281" y="6036487"/>
                <a:ext cx="295276" cy="8096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/>
              <p:cNvCxnSpPr/>
              <p:nvPr/>
            </p:nvCxnSpPr>
            <p:spPr>
              <a:xfrm rot="5400000">
                <a:off x="4607719" y="6036487"/>
                <a:ext cx="285752" cy="7143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/>
              <p:cNvCxnSpPr/>
              <p:nvPr/>
            </p:nvCxnSpPr>
            <p:spPr>
              <a:xfrm rot="16200000" flipH="1">
                <a:off x="4679157" y="6036487"/>
                <a:ext cx="295276" cy="8096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65"/>
              <p:cNvCxnSpPr/>
              <p:nvPr/>
            </p:nvCxnSpPr>
            <p:spPr>
              <a:xfrm rot="5400000">
                <a:off x="4750595" y="6036487"/>
                <a:ext cx="285752" cy="7143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66"/>
              <p:cNvCxnSpPr/>
              <p:nvPr/>
            </p:nvCxnSpPr>
            <p:spPr>
              <a:xfrm rot="16200000" flipH="1">
                <a:off x="4822033" y="6036487"/>
                <a:ext cx="295276" cy="8096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615262" cy="492443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sz="3200" dirty="0" err="1" smtClean="0"/>
              <a:t>Vt</a:t>
            </a:r>
            <a:r>
              <a:rPr lang="en-US" sz="3200" dirty="0" smtClean="0"/>
              <a:t> results: no baking</a:t>
            </a:r>
            <a:endParaRPr lang="en-US" sz="3200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28596" y="642918"/>
            <a:ext cx="7715304" cy="2286016"/>
          </a:xfrm>
        </p:spPr>
        <p:txBody>
          <a:bodyPr>
            <a:noAutofit/>
          </a:bodyPr>
          <a:lstStyle/>
          <a:p>
            <a:pPr marL="342900" lvl="0" indent="-342900" algn="just">
              <a:spcBef>
                <a:spcPct val="20000"/>
              </a:spcBef>
              <a:buNone/>
              <a:defRPr/>
            </a:pPr>
            <a:endParaRPr lang="en-US" sz="1200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1800" dirty="0" smtClean="0"/>
              <a:t>Cavities: MB01, 02, 03, 04, 05, 06, 07, 09 and 10 (08/2008-09/2009)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340768"/>
            <a:ext cx="5929354" cy="314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Espace réservé du contenu 13"/>
          <p:cNvGraphicFramePr>
            <a:graphicFrameLocks/>
          </p:cNvGraphicFramePr>
          <p:nvPr/>
        </p:nvGraphicFramePr>
        <p:xfrm>
          <a:off x="4427984" y="3861048"/>
          <a:ext cx="4176464" cy="2868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469"/>
                <a:gridCol w="2742995"/>
              </a:tblGrid>
              <a:tr h="322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Cavity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Losses</a:t>
                      </a:r>
                      <a:r>
                        <a:rPr lang="en-US" sz="1600" baseline="0" dirty="0" smtClean="0">
                          <a:latin typeface="+mn-lt"/>
                        </a:rPr>
                        <a:t> @ 6.5 MV/m [W]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 anchor="ctr" anchorCtr="1"/>
                </a:tc>
              </a:tr>
              <a:tr h="23555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MB01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8.5</a:t>
                      </a:r>
                    </a:p>
                  </a:txBody>
                  <a:tcPr marL="9525" marR="9525" marT="9525" marB="0" anchor="b"/>
                </a:tc>
              </a:tr>
              <a:tr h="23555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MB02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6.9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555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MB03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7.0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555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MB04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8.4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555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MB05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7.2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555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MB06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7.5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555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MB07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6.9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555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MB09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8.9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555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MB10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7.1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555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Mean</a:t>
                      </a:r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value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7.6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758138" cy="492443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 err="1" smtClean="0"/>
              <a:t>Vt</a:t>
            </a:r>
            <a:r>
              <a:rPr lang="en-US" sz="3200" dirty="0" smtClean="0"/>
              <a:t> results: with baking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85794"/>
            <a:ext cx="5459654" cy="319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Espace réservé du contenu 13"/>
          <p:cNvGraphicFramePr>
            <a:graphicFrameLocks/>
          </p:cNvGraphicFramePr>
          <p:nvPr/>
        </p:nvGraphicFramePr>
        <p:xfrm>
          <a:off x="3707904" y="2996952"/>
          <a:ext cx="5323522" cy="375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62"/>
                <a:gridCol w="2157730"/>
                <a:gridCol w="2157730"/>
              </a:tblGrid>
              <a:tr h="133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</a:rPr>
                        <a:t>Cavity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</a:rPr>
                        <a:t>Losses </a:t>
                      </a:r>
                      <a:r>
                        <a:rPr lang="en-US" sz="1200" baseline="0" dirty="0" smtClean="0">
                          <a:latin typeface="+mn-lt"/>
                        </a:rPr>
                        <a:t>@ 6.5 MV/m [W]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+mn-lt"/>
                        </a:rPr>
                        <a:t>No baking</a:t>
                      </a:r>
                      <a:endParaRPr lang="en-US" sz="1200" dirty="0" smtClean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+mn-lt"/>
                        </a:rPr>
                        <a:t>Losses @ 6.5 MV/m [W]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+mn-lt"/>
                        </a:rPr>
                        <a:t>With baking</a:t>
                      </a:r>
                      <a:endParaRPr lang="en-US" sz="1200" dirty="0" smtClean="0">
                        <a:latin typeface="+mn-lt"/>
                      </a:endParaRPr>
                    </a:p>
                  </a:txBody>
                  <a:tcPr anchor="ctr" anchorCtr="1"/>
                </a:tc>
              </a:tr>
              <a:tr h="14573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MB01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3.7 (-56%)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MB02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6.9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4.1 (-41%)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1812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MB03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7.0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4.4 (-47%)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400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MB04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8.4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3.6 (-58%)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MB05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7.2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3.5 (-51%)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MB06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7.5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4.8 (-36%)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5146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MB07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6.9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3.4 (-51%)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3336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MB08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4.0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3336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MB09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8.9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3.9 (-56%)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MB10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7.1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3.5 (-51%)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MB11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3.1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MB12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3.8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MB13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3.0</a:t>
                      </a:r>
                    </a:p>
                  </a:txBody>
                  <a:tcPr marL="9525" marR="9525" marT="9525" marB="0" anchor="b"/>
                </a:tc>
              </a:tr>
              <a:tr h="1790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MB14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4.0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MB15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3.1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MB16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3.9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Mean</a:t>
                      </a:r>
                      <a:r>
                        <a:rPr lang="fr-FR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value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7.6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3.7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539552" y="5013176"/>
            <a:ext cx="270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Losses divided by ~2 @ </a:t>
            </a:r>
            <a:r>
              <a:rPr lang="en-US" b="1" dirty="0" err="1" smtClean="0">
                <a:solidFill>
                  <a:srgbClr val="FF0000"/>
                </a:solidFill>
              </a:rPr>
              <a:t>Eacc</a:t>
            </a:r>
            <a:r>
              <a:rPr lang="en-US" b="1" dirty="0" smtClean="0">
                <a:solidFill>
                  <a:srgbClr val="FF0000"/>
                </a:solidFill>
              </a:rPr>
              <a:t>=6.5 MV/m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2714612" y="1571612"/>
            <a:ext cx="428628" cy="42862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764704"/>
            <a:ext cx="8999537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267744" y="5157192"/>
            <a:ext cx="439248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Total: 32 tests from July ‘08 to May ’10</a:t>
            </a:r>
          </a:p>
          <a:p>
            <a:r>
              <a:rPr lang="en-GB" dirty="0" smtClean="0"/>
              <a:t>Last 5 months: 3 tests/month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12973</TotalTime>
  <Words>1156</Words>
  <Application>Microsoft Office PowerPoint</Application>
  <PresentationFormat>Affichage à l'écran (4:3)</PresentationFormat>
  <Paragraphs>443</Paragraphs>
  <Slides>20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Opulent</vt:lpstr>
      <vt:lpstr>test results of Spiral-2  Cavities &amp; Cryomodules B </vt:lpstr>
      <vt:lpstr>SPIRAL2 SC linac</vt:lpstr>
      <vt:lpstr>ouline</vt:lpstr>
      <vt:lpstr>Cavity B</vt:lpstr>
      <vt:lpstr>Preparation [1]</vt:lpstr>
      <vt:lpstr>Preparation [2]</vt:lpstr>
      <vt:lpstr>Diapositive 7</vt:lpstr>
      <vt:lpstr>Vt results: no baking</vt:lpstr>
      <vt:lpstr>Vt results: with baking</vt:lpstr>
      <vt:lpstr>Vt results: field emission</vt:lpstr>
      <vt:lpstr>Cryomodules B</vt:lpstr>
      <vt:lpstr>Cryomodules B: what is good?</vt:lpstr>
      <vt:lpstr>Cryomodules B: what is not good?</vt:lpstr>
      <vt:lpstr>Cryomodules B: what is not good?</vt:lpstr>
      <vt:lpstr>Cryomodules B: what is not good?</vt:lpstr>
      <vt:lpstr>Short conclusion</vt:lpstr>
      <vt:lpstr>Backup slides</vt:lpstr>
      <vt:lpstr>Vt results: “BAD” baking</vt:lpstr>
      <vt:lpstr>Other Vertical tests results with baking</vt:lpstr>
      <vt:lpstr>Cryomodules B: what was not good?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SPIRAL 2</dc:title>
  <dc:creator>olry</dc:creator>
  <cp:lastModifiedBy>olry</cp:lastModifiedBy>
  <cp:revision>643</cp:revision>
  <dcterms:created xsi:type="dcterms:W3CDTF">2010-01-11T14:01:25Z</dcterms:created>
  <dcterms:modified xsi:type="dcterms:W3CDTF">2011-03-02T07:51:25Z</dcterms:modified>
</cp:coreProperties>
</file>