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8" r:id="rId2"/>
    <p:sldId id="261" r:id="rId3"/>
    <p:sldId id="1011" r:id="rId4"/>
    <p:sldId id="1009" r:id="rId5"/>
    <p:sldId id="1012" r:id="rId6"/>
    <p:sldId id="1013" r:id="rId7"/>
    <p:sldId id="1014" r:id="rId8"/>
    <p:sldId id="1015" r:id="rId9"/>
    <p:sldId id="1008" r:id="rId10"/>
    <p:sldId id="259" r:id="rId11"/>
    <p:sldId id="1010" r:id="rId12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48223-AC50-2148-A648-51E464126F58}" type="datetimeFigureOut">
              <a:rPr lang="en-IT" smtClean="0"/>
              <a:t>07/04/22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7CDCD-6E0F-E84B-8429-FF083E693AD3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26099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2084C-8344-FD41-939A-76A55A193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F8FEEE-541F-4449-BAA7-27015D8DE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7DB96-19B5-F448-939B-FD73EF11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F0068-F9BE-8D48-B2AA-07ABAC991B41}" type="datetime1">
              <a:rPr lang="it-IT" smtClean="0"/>
              <a:t>07/04/22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9860B-3596-0E4B-A4F5-50F96CCB6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8D1949-9768-3E45-BDFB-160BF7B0F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1747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5BE37-AE3A-CD46-955A-03D3A8DF2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53A69B-5D7B-604A-B715-7641C87F37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0D665-FF4A-DA4F-ABE1-40EB37F3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0E17D-4C36-5D41-8EB0-A16082620C36}" type="datetime1">
              <a:rPr lang="it-IT" smtClean="0"/>
              <a:t>07/04/22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14749-D03F-2049-A5DB-537F8AFC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B7D87-F0E0-8248-AE18-56D7442B4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3171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693112-7A01-BB49-93AD-8C309EA0F6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8649C-F052-FE40-A232-312134ECA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E8DC-7577-A64F-9527-E77EB09C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5A54-EB31-6847-85AF-A6522EE9D07F}" type="datetime1">
              <a:rPr lang="it-IT" smtClean="0"/>
              <a:t>07/04/22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29867-A19C-0743-9DAA-92CC33DB9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9DB62-00B0-1743-9625-B95EEF10E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1305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66918-6011-4645-8BFB-B973AD6C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27D88-9A19-DB43-906F-9E3D707CF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4029D-3B94-6D4B-9C4E-53DD5A25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BB39-BFED-1740-B939-6E7FDE436479}" type="datetime1">
              <a:rPr lang="it-IT" smtClean="0"/>
              <a:t>07/04/22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FE8A4-B82C-8849-8DA3-687DFD9AD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061808" y="3170613"/>
            <a:ext cx="5647574" cy="365125"/>
          </a:xfrm>
        </p:spPr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2803A-FDFE-5449-982C-8DF1B3FA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6124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27227-1844-DA49-BADC-934701384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38EC9-4B10-3648-8332-C3FF4F769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2E38B-6351-944E-A7C2-98D89FC6C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3B9C8-9800-1441-89A1-5A0BB385504B}" type="datetime1">
              <a:rPr lang="it-IT" smtClean="0"/>
              <a:t>07/04/22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5CE76-8D7F-D540-94E4-18D1EE346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98027-D604-2C40-838E-073CA3FC9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75993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DDCA0-1182-3248-9765-67CDD1022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C450E-313F-4E4F-A9B2-52A03130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E8611-D9EC-404A-A4B9-21581A032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1DA0C-1B53-274B-8D43-D25EE0F81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EB885-A4FE-6247-8E01-3FE591583E2A}" type="datetime1">
              <a:rPr lang="it-IT" smtClean="0"/>
              <a:t>07/04/22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C52EC-D4FC-6549-8AB4-0742DCD52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1D94D-6ECE-7840-A1FE-A7CD5CBC8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77623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E7174-1448-974A-B58E-30C8F5EA4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DC187-6D33-3548-A40E-A466764A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AC60C-C200-5E42-BD67-6FDAADF89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E9A945-4A3F-F741-8EBF-801F2A2D4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6AB3F6-E4F4-7848-95E7-226FA5CBB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E74E2-F722-F848-9BCB-7A0E3B43C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F4D01-A4A0-B44D-8CBF-4648B91DB088}" type="datetime1">
              <a:rPr lang="it-IT" smtClean="0"/>
              <a:t>07/04/22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3FAB8B-5E75-EE43-BAD4-2BF84348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DD4B03-09D7-8A47-BA83-E8932354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26339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BAB2-A051-F444-9363-5CAEC6CF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F459A4-5C82-8B4E-9A5D-55C358EB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B9AF-7625-D747-B14A-A429CC0C2F6D}" type="datetime1">
              <a:rPr lang="it-IT" smtClean="0"/>
              <a:t>07/04/22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DD4DB9-7640-BD4A-8C4A-90ACA0E4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39334C-B686-6D47-8C18-F7BE9152F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8801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8F169-E252-774B-BC22-A65DDAA6F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247A-5D90-8849-8003-1FD6DE0D8D33}" type="datetime1">
              <a:rPr lang="it-IT" smtClean="0"/>
              <a:t>07/04/22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73ED3B-F3C7-4A49-BB83-7BAEE3EDE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067339-4A1D-124A-A580-6205886BA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9604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ADC3-687B-1A49-AB0E-57DDD10AA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6EBFC-21FE-DD4B-B0A5-A89A149AD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126EA-52FA-6449-9B95-F171765A8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4E09D-4CC0-E444-8412-BDE3AE7F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9B453-06CC-E345-B295-08147EDB7216}" type="datetime1">
              <a:rPr lang="it-IT" smtClean="0"/>
              <a:t>07/04/22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71CA7-0F49-8A4E-9261-690D9E3F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1D52A-D0D6-5748-9D2A-F8604B4F3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67567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A977E-E1FD-E248-BD25-D1F785A9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E6BBF-AF54-5043-812D-A1CFF52F9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DA614-1FF8-074B-9656-D5B54495E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6A86E7-43BC-5540-AD4A-33E10923C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1502-5709-784C-9F23-5B8D6A1FB7A4}" type="datetime1">
              <a:rPr lang="it-IT" smtClean="0"/>
              <a:t>07/04/22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458D2-A53F-3540-8CE4-DDDFF65B7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51F58-7F3D-F545-ACFE-3061425B2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684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5F7C2-2A97-1144-BA4D-48DB0DEC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5BED15-FA97-7340-AEE5-759E779BB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EFE63-3AF8-5D47-ACB7-A151C7829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B7D3B-B872-6045-9B0F-7A771F769B8A}" type="datetime1">
              <a:rPr lang="it-IT" smtClean="0"/>
              <a:t>07/04/22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05BB1-1DA5-4447-8E35-0E5C3F608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F1484-BA34-AD45-B4E4-438E77F55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62664-EDD6-8542-A24C-C3AFF0A0BDA4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29280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nper.openscience@lists.infn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apre.it/wp-content/uploads/2022/04/S-Legami_seconda-edizione_final_con-codici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1DC73-1418-FF4E-8AB7-8CEFC3DAF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T" b="1" dirty="0"/>
              <a:t>Riunione 4 </a:t>
            </a:r>
            <a:br>
              <a:rPr lang="en-IT" b="1" dirty="0"/>
            </a:br>
            <a:r>
              <a:rPr lang="en-IT" b="1" dirty="0"/>
              <a:t>Gruppo di lavoro Open science della ConPER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8BD8B-4FB8-424D-B007-CEB4F2764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4203"/>
            <a:ext cx="10515600" cy="3121792"/>
          </a:xfrm>
        </p:spPr>
        <p:txBody>
          <a:bodyPr>
            <a:normAutofit/>
          </a:bodyPr>
          <a:lstStyle/>
          <a:p>
            <a:r>
              <a:rPr lang="en-IT" dirty="0"/>
              <a:t>11:00 (10 min) -Introduzione e aggiornamenti</a:t>
            </a:r>
          </a:p>
          <a:p>
            <a:r>
              <a:rPr lang="en-GB" dirty="0"/>
              <a:t>11:10 (20 min) - CODIGER</a:t>
            </a:r>
          </a:p>
          <a:p>
            <a:r>
              <a:rPr lang="en-GB" dirty="0"/>
              <a:t>11:30 ( 10 min) </a:t>
            </a:r>
            <a:r>
              <a:rPr lang="en-GB" dirty="0" err="1"/>
              <a:t>discussione</a:t>
            </a:r>
            <a:endParaRPr lang="en-GB" dirty="0"/>
          </a:p>
          <a:p>
            <a:r>
              <a:rPr lang="en-GB" dirty="0"/>
              <a:t>11:40 ( 40 min) – Task force: </a:t>
            </a:r>
            <a:r>
              <a:rPr lang="en-GB" dirty="0" err="1"/>
              <a:t>monitoraggio</a:t>
            </a:r>
            <a:r>
              <a:rPr lang="en-GB" dirty="0"/>
              <a:t> APC + </a:t>
            </a:r>
            <a:r>
              <a:rPr lang="en-GB" dirty="0" err="1"/>
              <a:t>sondaggio</a:t>
            </a:r>
            <a:r>
              <a:rPr lang="en-GB" dirty="0"/>
              <a:t> EPR</a:t>
            </a:r>
          </a:p>
          <a:p>
            <a:r>
              <a:rPr lang="en-GB" dirty="0"/>
              <a:t>12:25  VVEE </a:t>
            </a: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39E00D-788B-6744-A013-A471141C3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A3CE4-3F63-5E44-8A70-CD0B3D9F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132611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15FDA-B90C-CA4D-BE54-DB0D7502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T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DC70AD1-60D3-5A4B-9B97-2070CD3CF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032534"/>
              </p:ext>
            </p:extLst>
          </p:nvPr>
        </p:nvGraphicFramePr>
        <p:xfrm>
          <a:off x="578349" y="101215"/>
          <a:ext cx="5103260" cy="6756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1630">
                  <a:extLst>
                    <a:ext uri="{9D8B030D-6E8A-4147-A177-3AD203B41FA5}">
                      <a16:colId xmlns:a16="http://schemas.microsoft.com/office/drawing/2014/main" val="2125202817"/>
                    </a:ext>
                  </a:extLst>
                </a:gridCol>
                <a:gridCol w="2551630">
                  <a:extLst>
                    <a:ext uri="{9D8B030D-6E8A-4147-A177-3AD203B41FA5}">
                      <a16:colId xmlns:a16="http://schemas.microsoft.com/office/drawing/2014/main" val="2047439820"/>
                    </a:ext>
                  </a:extLst>
                </a:gridCol>
              </a:tblGrid>
              <a:tr h="31907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E</a:t>
                      </a:r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mail: conper.openscience@lists.infn.it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 science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238182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 Science Park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314419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3551425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Giovanni De Simone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9270916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Istituto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Italiano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Studi</a:t>
                      </a:r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Germanici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688258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Antonella Gasperini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4682063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INDAM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Susanna Terracini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3321542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Stefano Bianco, Roberto Barbera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6671997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INGV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Anna Grazia Chiodetti</a:t>
                      </a:r>
                      <a:r>
                        <a:rPr lang="en-IT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Mario Locati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0849765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Angela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Saraò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Alessandra </a:t>
                      </a:r>
                      <a:r>
                        <a:rPr lang="en-GB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Giorgetti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241749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9681339"/>
                  </a:ext>
                </a:extLst>
              </a:tr>
              <a:tr h="322899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Storico della Fisica e Centro Studi e Ricerche “Enrico Fermi”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6720818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65182476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INVALSI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0050003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6386529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5404222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7626720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INAPP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Andrea Ricci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831990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ISTAT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7514784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627218"/>
                  </a:ext>
                </a:extLst>
              </a:tr>
              <a:tr h="31907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Laura Casella, Roberta Vinci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2057229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EE898-3224-AD4A-B98B-6A85C020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739AA-0992-B644-9CBB-16F87E73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10</a:t>
            </a:fld>
            <a:endParaRPr lang="en-IT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FFA960E-05B5-844C-A744-EE0F8848C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57040"/>
              </p:ext>
            </p:extLst>
          </p:nvPr>
        </p:nvGraphicFramePr>
        <p:xfrm>
          <a:off x="7343739" y="1027906"/>
          <a:ext cx="2437259" cy="4348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37259">
                  <a:extLst>
                    <a:ext uri="{9D8B030D-6E8A-4147-A177-3AD203B41FA5}">
                      <a16:colId xmlns:a16="http://schemas.microsoft.com/office/drawing/2014/main" val="36833202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IT" dirty="0"/>
                        <a:t>Gruppi di lavoro ConPER (2021)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61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</a:t>
                      </a:r>
                      <a:r>
                        <a:rPr lang="en-IT" dirty="0"/>
                        <a:t>abellone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38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</a:t>
                      </a:r>
                      <a:r>
                        <a:rPr lang="en-IT" dirty="0"/>
                        <a:t>arta europea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809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I</a:t>
                      </a:r>
                      <a:r>
                        <a:rPr lang="en-IT" dirty="0"/>
                        <a:t>nfrastrutture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22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Internazionalizzazione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05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Openscience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18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</a:t>
                      </a:r>
                      <a:r>
                        <a:rPr lang="en-IT" dirty="0"/>
                        <a:t>ito web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5757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Comunicazione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3255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Repubblica digitale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994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Valutazione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583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Formazione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601975"/>
                  </a:ext>
                </a:extLst>
              </a:tr>
            </a:tbl>
          </a:graphicData>
        </a:graphic>
      </p:graphicFrame>
      <p:cxnSp>
        <p:nvCxnSpPr>
          <p:cNvPr id="12" name="Curved Connector 11">
            <a:extLst>
              <a:ext uri="{FF2B5EF4-FFF2-40B4-BE49-F238E27FC236}">
                <a16:creationId xmlns:a16="http://schemas.microsoft.com/office/drawing/2014/main" id="{A06BD718-5FFB-2A43-ABC3-AF0868CCA3ED}"/>
              </a:ext>
            </a:extLst>
          </p:cNvPr>
          <p:cNvCxnSpPr>
            <a:cxnSpLocks/>
          </p:cNvCxnSpPr>
          <p:nvPr/>
        </p:nvCxnSpPr>
        <p:spPr>
          <a:xfrm>
            <a:off x="3924728" y="365125"/>
            <a:ext cx="3419011" cy="2972723"/>
          </a:xfrm>
          <a:prstGeom prst="curvedConnector3">
            <a:avLst>
              <a:gd name="adj1" fmla="val 50000"/>
            </a:avLst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810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239CE-423E-EE44-815B-8BCDD57A2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T" sz="4000" dirty="0"/>
              <a:t>MoU collaborazione archivi interoperabili (2015)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EFA94D5-C80A-B243-8DC6-115AB5BD2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3136" y="1825625"/>
            <a:ext cx="5705727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F2814-368D-7E45-B785-6A37848E8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F22AA7-76CE-5A48-8DF9-96D2F698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11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316624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8AA14-2419-A34A-8F35-67DB45B96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8461"/>
          </a:xfrm>
        </p:spPr>
        <p:txBody>
          <a:bodyPr>
            <a:noAutofit/>
          </a:bodyPr>
          <a:lstStyle/>
          <a:p>
            <a:r>
              <a:rPr lang="en-IT" sz="3600" b="1" dirty="0"/>
              <a:t>Strumenti open source (stefano, anna grazia, mario)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EFF84-0654-C94F-8466-F0384D8A7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933"/>
            <a:ext cx="10515600" cy="4351338"/>
          </a:xfrm>
        </p:spPr>
        <p:txBody>
          <a:bodyPr>
            <a:normAutofit fontScale="70000" lnSpcReduction="20000"/>
          </a:bodyPr>
          <a:lstStyle/>
          <a:p>
            <a:r>
              <a:rPr lang="en-IT" dirty="0"/>
              <a:t>Lista email con archivio ✔️</a:t>
            </a:r>
          </a:p>
          <a:p>
            <a:pPr lvl="1"/>
            <a:r>
              <a:rPr lang="en-GB" dirty="0">
                <a:hlinkClick r:id="rId2"/>
              </a:rPr>
              <a:t>conper.openscience@lists.infn.it</a:t>
            </a:r>
            <a:endParaRPr lang="en-GB" dirty="0"/>
          </a:p>
          <a:p>
            <a:r>
              <a:rPr lang="en-GB" dirty="0" err="1"/>
              <a:t>Riunioni</a:t>
            </a:r>
            <a:r>
              <a:rPr lang="en-GB" dirty="0"/>
              <a:t> </a:t>
            </a:r>
            <a:r>
              <a:rPr lang="en-GB" dirty="0" err="1"/>
              <a:t>telematiche</a:t>
            </a:r>
            <a:r>
              <a:rPr lang="en-GB" dirty="0"/>
              <a:t> </a:t>
            </a:r>
            <a:r>
              <a:rPr lang="en-IT" dirty="0"/>
              <a:t>🚧</a:t>
            </a:r>
            <a:endParaRPr lang="en-GB" dirty="0"/>
          </a:p>
          <a:p>
            <a:pPr lvl="1"/>
            <a:r>
              <a:rPr lang="en-GB" dirty="0"/>
              <a:t>Big Blue Button del GARR</a:t>
            </a:r>
          </a:p>
          <a:p>
            <a:pPr lvl="2"/>
            <a:r>
              <a:rPr lang="en-GB" dirty="0"/>
              <a:t>(</a:t>
            </a:r>
            <a:r>
              <a:rPr lang="en-GB" dirty="0" err="1"/>
              <a:t>Autenticazione</a:t>
            </a:r>
            <a:r>
              <a:rPr lang="en-GB" dirty="0"/>
              <a:t> </a:t>
            </a:r>
            <a:r>
              <a:rPr lang="en-GB" dirty="0" err="1"/>
              <a:t>federata</a:t>
            </a:r>
            <a:r>
              <a:rPr lang="en-GB" dirty="0"/>
              <a:t> IDEM)</a:t>
            </a:r>
          </a:p>
          <a:p>
            <a:r>
              <a:rPr lang="en-GB" dirty="0" err="1"/>
              <a:t>Spazio</a:t>
            </a:r>
            <a:r>
              <a:rPr lang="en-GB" dirty="0"/>
              <a:t> di </a:t>
            </a:r>
            <a:r>
              <a:rPr lang="en-GB" dirty="0" err="1"/>
              <a:t>lavoro</a:t>
            </a:r>
            <a:r>
              <a:rPr lang="en-GB" dirty="0"/>
              <a:t> </a:t>
            </a:r>
            <a:r>
              <a:rPr lang="en-GB" dirty="0" err="1"/>
              <a:t>collaborativo</a:t>
            </a:r>
            <a:r>
              <a:rPr lang="en-GB" dirty="0"/>
              <a:t> GARR </a:t>
            </a:r>
            <a:r>
              <a:rPr lang="en-GB" dirty="0" err="1"/>
              <a:t>simil</a:t>
            </a:r>
            <a:r>
              <a:rPr lang="en-GB" dirty="0"/>
              <a:t>-Google Drive </a:t>
            </a:r>
            <a:r>
              <a:rPr lang="en-IT" dirty="0"/>
              <a:t>✔️</a:t>
            </a:r>
            <a:endParaRPr lang="en-GB" dirty="0"/>
          </a:p>
          <a:p>
            <a:r>
              <a:rPr lang="en-GB" strike="sngStrike" dirty="0"/>
              <a:t>Workspace </a:t>
            </a:r>
            <a:r>
              <a:rPr lang="en-IT" strike="sngStrike" dirty="0"/>
              <a:t>✔️</a:t>
            </a:r>
            <a:endParaRPr lang="en-GB" strike="sngStrike" dirty="0"/>
          </a:p>
          <a:p>
            <a:pPr lvl="1"/>
            <a:r>
              <a:rPr lang="en-GB" strike="sngStrike" dirty="0"/>
              <a:t>PANDORA/PYDIO </a:t>
            </a:r>
            <a:r>
              <a:rPr lang="en-GB" strike="sngStrike" dirty="0" err="1"/>
              <a:t>ospitato</a:t>
            </a:r>
            <a:r>
              <a:rPr lang="en-GB" strike="sngStrike" dirty="0"/>
              <a:t> da INFN </a:t>
            </a:r>
          </a:p>
          <a:p>
            <a:pPr lvl="2"/>
            <a:r>
              <a:rPr lang="en-GB" strike="sngStrike" dirty="0"/>
              <a:t>https://</a:t>
            </a:r>
            <a:r>
              <a:rPr lang="en-GB" strike="sngStrike" dirty="0" err="1"/>
              <a:t>pandora.infn.it</a:t>
            </a:r>
            <a:r>
              <a:rPr lang="en-GB" strike="sngStrike" dirty="0"/>
              <a:t>/public/74aed9</a:t>
            </a:r>
          </a:p>
          <a:p>
            <a:pPr lvl="3"/>
            <a:r>
              <a:rPr lang="en-GB" strike="sngStrike" dirty="0"/>
              <a:t>(</a:t>
            </a:r>
            <a:r>
              <a:rPr lang="en-GB" strike="sngStrike" dirty="0" err="1"/>
              <a:t>Autenticazione</a:t>
            </a:r>
            <a:r>
              <a:rPr lang="en-GB" strike="sngStrike" dirty="0"/>
              <a:t> </a:t>
            </a:r>
            <a:r>
              <a:rPr lang="en-GB" strike="sngStrike" dirty="0" err="1"/>
              <a:t>federata</a:t>
            </a:r>
            <a:r>
              <a:rPr lang="en-GB" strike="sngStrike" dirty="0"/>
              <a:t> IDEM) per </a:t>
            </a:r>
            <a:r>
              <a:rPr lang="en-GB" strike="sngStrike" dirty="0" err="1"/>
              <a:t>ora</a:t>
            </a:r>
            <a:r>
              <a:rPr lang="en-GB" strike="sngStrike" dirty="0"/>
              <a:t> password</a:t>
            </a:r>
          </a:p>
          <a:p>
            <a:r>
              <a:rPr lang="en-GB" dirty="0" err="1"/>
              <a:t>Archivio</a:t>
            </a:r>
            <a:r>
              <a:rPr lang="en-GB" dirty="0"/>
              <a:t>, con </a:t>
            </a:r>
            <a:r>
              <a:rPr lang="en-GB" dirty="0" err="1"/>
              <a:t>rilascio</a:t>
            </a:r>
            <a:r>
              <a:rPr lang="en-GB" dirty="0"/>
              <a:t> di DOI</a:t>
            </a:r>
          </a:p>
          <a:p>
            <a:pPr lvl="1"/>
            <a:r>
              <a:rPr lang="en-GB" dirty="0"/>
              <a:t>ZENODO/INVENIO </a:t>
            </a:r>
            <a:r>
              <a:rPr lang="en-GB" dirty="0" err="1"/>
              <a:t>Openaccessrepository.it</a:t>
            </a:r>
            <a:r>
              <a:rPr lang="en-GB" dirty="0"/>
              <a:t> con community </a:t>
            </a:r>
            <a:r>
              <a:rPr lang="en-GB" dirty="0" err="1"/>
              <a:t>conper.openscience</a:t>
            </a:r>
            <a:r>
              <a:rPr lang="en-GB" dirty="0"/>
              <a:t> </a:t>
            </a:r>
            <a:r>
              <a:rPr lang="en-IT" dirty="0"/>
              <a:t>✔️</a:t>
            </a:r>
            <a:endParaRPr lang="en-GB" dirty="0"/>
          </a:p>
          <a:p>
            <a:pPr lvl="2"/>
            <a:r>
              <a:rPr lang="en-GB" dirty="0"/>
              <a:t>(</a:t>
            </a:r>
            <a:r>
              <a:rPr lang="en-GB" dirty="0" err="1"/>
              <a:t>Autenticazione</a:t>
            </a:r>
            <a:r>
              <a:rPr lang="en-GB" dirty="0"/>
              <a:t> </a:t>
            </a:r>
            <a:r>
              <a:rPr lang="en-GB" dirty="0" err="1"/>
              <a:t>federata</a:t>
            </a:r>
            <a:r>
              <a:rPr lang="en-GB" dirty="0"/>
              <a:t> IDEM ma </a:t>
            </a:r>
            <a:r>
              <a:rPr lang="en-GB" dirty="0" err="1"/>
              <a:t>anche</a:t>
            </a:r>
            <a:r>
              <a:rPr lang="en-GB" dirty="0"/>
              <a:t> non)</a:t>
            </a:r>
          </a:p>
          <a:p>
            <a:r>
              <a:rPr lang="en-GB" dirty="0" err="1"/>
              <a:t>Riunioni</a:t>
            </a:r>
            <a:r>
              <a:rPr lang="en-GB" dirty="0"/>
              <a:t> </a:t>
            </a:r>
            <a:r>
              <a:rPr lang="en-GB" dirty="0" err="1"/>
              <a:t>agenda.infn.it</a:t>
            </a:r>
            <a:r>
              <a:rPr lang="en-GB" dirty="0"/>
              <a:t> (</a:t>
            </a:r>
            <a:r>
              <a:rPr lang="en-GB" dirty="0" err="1"/>
              <a:t>su</a:t>
            </a:r>
            <a:r>
              <a:rPr lang="en-GB" dirty="0"/>
              <a:t> INDICO) </a:t>
            </a:r>
            <a:r>
              <a:rPr lang="en-IT" dirty="0"/>
              <a:t>✔️</a:t>
            </a:r>
            <a:endParaRPr lang="en-GB" dirty="0"/>
          </a:p>
          <a:p>
            <a:r>
              <a:rPr lang="en-GB" dirty="0" err="1"/>
              <a:t>Pagina</a:t>
            </a:r>
            <a:r>
              <a:rPr lang="en-GB" dirty="0"/>
              <a:t> web </a:t>
            </a:r>
            <a:r>
              <a:rPr lang="en-GB" dirty="0" err="1"/>
              <a:t>minimale</a:t>
            </a:r>
            <a:r>
              <a:rPr lang="en-GB" dirty="0"/>
              <a:t> (</a:t>
            </a:r>
            <a:r>
              <a:rPr lang="en-GB" dirty="0" err="1"/>
              <a:t>all’interno</a:t>
            </a:r>
            <a:r>
              <a:rPr lang="en-GB" dirty="0"/>
              <a:t> di https://</a:t>
            </a:r>
            <a:r>
              <a:rPr lang="en-GB" dirty="0" err="1"/>
              <a:t>home.infn.it</a:t>
            </a:r>
            <a:r>
              <a:rPr lang="en-GB" dirty="0"/>
              <a:t>/it/open-access </a:t>
            </a:r>
            <a:r>
              <a:rPr lang="en-IT" dirty="0"/>
              <a:t>) ✔️per approvazione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B87A7-38B1-F64C-A10D-326C44AF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21591A-4D53-BE41-8D78-0932F67B9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6875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0CFD-2F0E-3349-B221-C93249D2D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388254">
            <a:off x="756007" y="249613"/>
            <a:ext cx="10515600" cy="559549"/>
          </a:xfrm>
        </p:spPr>
        <p:txBody>
          <a:bodyPr>
            <a:no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P</a:t>
            </a:r>
            <a:r>
              <a:rPr lang="en-IT" sz="2800" b="1" dirty="0">
                <a:solidFill>
                  <a:srgbClr val="FF0000"/>
                </a:solidFill>
              </a:rPr>
              <a:t>agina web, commenti entro 2022.04.14 se possibile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792D3-6138-D04D-802E-66817DBB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0CB8DD-0178-0648-90EB-846E1C979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3</a:t>
            </a:fld>
            <a:endParaRPr lang="en-IT"/>
          </a:p>
        </p:txBody>
      </p:sp>
      <p:pic>
        <p:nvPicPr>
          <p:cNvPr id="6" name="image2.png">
            <a:extLst>
              <a:ext uri="{FF2B5EF4-FFF2-40B4-BE49-F238E27FC236}">
                <a16:creationId xmlns:a16="http://schemas.microsoft.com/office/drawing/2014/main" id="{8A1E3216-6CC6-D347-847F-D1E378527C6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23357" y="1334159"/>
            <a:ext cx="1498600" cy="927100"/>
          </a:xfrm>
          <a:prstGeom prst="rect">
            <a:avLst/>
          </a:prstGeom>
          <a:ln/>
        </p:spPr>
      </p:pic>
      <p:pic>
        <p:nvPicPr>
          <p:cNvPr id="7" name="image1.png">
            <a:extLst>
              <a:ext uri="{FF2B5EF4-FFF2-40B4-BE49-F238E27FC236}">
                <a16:creationId xmlns:a16="http://schemas.microsoft.com/office/drawing/2014/main" id="{CB6185C6-EDDB-5F41-A6F6-9CAD55CCA865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28142" y="2166491"/>
            <a:ext cx="5731510" cy="3223260"/>
          </a:xfrm>
          <a:prstGeom prst="rect">
            <a:avLst/>
          </a:prstGeom>
          <a:ln/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4346FDBE-A340-9A4C-9657-63F982B18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625" y="760158"/>
            <a:ext cx="6083408" cy="5186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Yu Gothic Light" panose="020B0300000000000000" pitchFamily="34" charset="-128"/>
                <a:cs typeface="Times New Roman" panose="02020603050405020304" pitchFamily="18" charset="0"/>
              </a:rPr>
              <a:t>Benvenuti nella nostra pagina 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Componenti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G. De Simone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A. Gasperini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S. Terracini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kumimoji="0" lang="it-IT" altLang="en-IT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Barbera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S. Bianco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A.G. Chiodetti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M. Locati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5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A. Saraò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A. Giorgetti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A. Ricci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7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L. Casella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kumimoji="0" lang="it-IT" altLang="en-IT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R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. Vigni</a:t>
            </a:r>
            <a:r>
              <a:rPr kumimoji="0" lang="it-IT" altLang="en-IT" sz="12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8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Consiglio Nazionale delle Ricerche (CNR)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Nazionale di Astrofisica (INAF)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Nazionale di Alta Matematica (INDAM)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4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Nazionale di Fisica Nucleare (INFN)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5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Nazionale di Geofisica e Vulcanologia (INGV)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6 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Nazionale di Oceanografia e di Geofisica Sperimentale</a:t>
            </a:r>
            <a:r>
              <a:rPr kumimoji="0" lang="it-IT" altLang="en-IT" sz="1200" b="0" i="1" u="sng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(INOGS)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7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Nazionale per l’Analisi delle Politiche Pubbliche (INAPP)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1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kumimoji="0" lang="it-IT" altLang="en-IT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Istituto Superiore per la Protezione e la Ricerca Ambientale (ISPRA)</a:t>
            </a: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Il gruppo di lavoro è organizzato da INFN e INGV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Il gruppo di lavoro Open Science della </a:t>
            </a:r>
            <a:r>
              <a:rPr kumimoji="0" lang="it-IT" altLang="en-IT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ConPER</a:t>
            </a: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, la Consulta dei Presidenti degli enti pubblici di ricerca (EPR) è stato formato nel dicembre 2021. La formazione del gruppo viene proposta come strumento essenziale e mancante di collegamento fra EPR stessi e fra EPR e la Conferenza dei Rettori delle università italiane (CRUI). Il collegamento  viene utilizzato per realizzare tavoli di lavoro congiunti per la preparazione di documenti e azioni volti a promozione e sostegno delle politiche di scienza aperta in Italia.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Programma di lavoro (link)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en-IT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Contatti: [email]</a:t>
            </a:r>
            <a:endParaRPr kumimoji="0" lang="it-IT" altLang="en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535937-7B86-1C45-A9F4-1AB7369AFE3E}"/>
              </a:ext>
            </a:extLst>
          </p:cNvPr>
          <p:cNvSpPr txBox="1"/>
          <p:nvPr/>
        </p:nvSpPr>
        <p:spPr>
          <a:xfrm>
            <a:off x="8182886" y="6012772"/>
            <a:ext cx="2024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</a:t>
            </a:r>
            <a:r>
              <a:rPr lang="en-IT" sz="1200" dirty="0"/>
              <a:t>rea documenti privati &lt;link&gt;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73BAD1-B428-BA48-AF4F-F5DD8DAD7A09}"/>
              </a:ext>
            </a:extLst>
          </p:cNvPr>
          <p:cNvSpPr txBox="1"/>
          <p:nvPr/>
        </p:nvSpPr>
        <p:spPr>
          <a:xfrm>
            <a:off x="8182885" y="6444476"/>
            <a:ext cx="21242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A</a:t>
            </a:r>
            <a:r>
              <a:rPr lang="en-IT" sz="1200" dirty="0"/>
              <a:t>rea documenti pubblici &lt;link&gt;</a:t>
            </a:r>
          </a:p>
        </p:txBody>
      </p:sp>
    </p:spTree>
    <p:extLst>
      <p:ext uri="{BB962C8B-B14F-4D97-AF65-F5344CB8AC3E}">
        <p14:creationId xmlns:p14="http://schemas.microsoft.com/office/powerpoint/2010/main" val="293800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5CD77-7129-9D48-B4EF-C0FAABA5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484"/>
          </a:xfrm>
        </p:spPr>
        <p:txBody>
          <a:bodyPr>
            <a:normAutofit fontScale="90000"/>
          </a:bodyPr>
          <a:lstStyle/>
          <a:p>
            <a:r>
              <a:rPr lang="en-IT" sz="4800" b="1" dirty="0"/>
              <a:t>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D8A5A-DF4E-114F-BFA2-AF0BE180A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r>
              <a:rPr lang="en-IT" sz="3600" dirty="0"/>
              <a:t>In attesa del Piano Nazionale Scienza Aperta</a:t>
            </a:r>
          </a:p>
          <a:p>
            <a:r>
              <a:rPr lang="en-IT" sz="3600" dirty="0"/>
              <a:t>11 aprile incontro ANVUR - CONPER</a:t>
            </a:r>
          </a:p>
          <a:p>
            <a:r>
              <a:rPr lang="en-IT" sz="3600" dirty="0"/>
              <a:t>Seconda edizione userguide APRE (Agenzia Promozione Ricerca Europea)  </a:t>
            </a:r>
            <a:r>
              <a:rPr lang="en-GB" sz="2000" dirty="0">
                <a:hlinkClick r:id="rId2"/>
              </a:rPr>
              <a:t>https://apre.it/wp-content/uploads/2022/04/S-Legami_seconda-edizione_final_con-codici.pdf</a:t>
            </a:r>
            <a:endParaRPr lang="en-GB" sz="1200" dirty="0"/>
          </a:p>
          <a:p>
            <a:endParaRPr lang="en-IT" sz="2000" dirty="0"/>
          </a:p>
          <a:p>
            <a:pPr marL="0" indent="0">
              <a:buNone/>
            </a:pPr>
            <a:endParaRPr lang="en-IT" dirty="0"/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8CAAE-E15F-8041-9D4F-F333AF50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45906-7440-2B40-9C12-5F4CBC720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3348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8DC72-3701-2F40-A820-5F8A8FB8A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9388"/>
            <a:ext cx="10515600" cy="757327"/>
          </a:xfrm>
        </p:spPr>
        <p:txBody>
          <a:bodyPr>
            <a:noAutofit/>
          </a:bodyPr>
          <a:lstStyle/>
          <a:p>
            <a:r>
              <a:rPr lang="en-IT" sz="3600" b="1" dirty="0"/>
              <a:t>1) Contatto con la Conferenza permanente dei Direttori Generali degli Enti Pubblici di R</a:t>
            </a:r>
            <a:r>
              <a:rPr lang="en-GB" sz="3600" b="1" dirty="0" err="1"/>
              <a:t>i</a:t>
            </a:r>
            <a:r>
              <a:rPr lang="en-IT" sz="3600" b="1" dirty="0"/>
              <a:t>cerca italiani (CODIGER)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D3B42-1D3A-EC43-AB65-CB2FED0BB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T" dirty="0"/>
              <a:t>Dott. N. MINNELLA, Direttore Generale INFN. </a:t>
            </a:r>
          </a:p>
          <a:p>
            <a:r>
              <a:rPr lang="en-IT" dirty="0"/>
              <a:t>Ottimizzare le linee di comunicazione generali per sinergie nel campo dell’ open science fra CONPER e CODIGER</a:t>
            </a:r>
          </a:p>
          <a:p>
            <a:r>
              <a:rPr lang="en-IT" dirty="0"/>
              <a:t>Discutere il possibile coordinamento con il </a:t>
            </a:r>
            <a:r>
              <a:rPr lang="en-GB" dirty="0" err="1"/>
              <a:t>Convegno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</a:t>
            </a:r>
            <a:r>
              <a:rPr lang="en-GB" dirty="0" err="1"/>
              <a:t>Direttori</a:t>
            </a:r>
            <a:r>
              <a:rPr lang="en-GB" dirty="0"/>
              <a:t> </a:t>
            </a:r>
            <a:r>
              <a:rPr lang="en-GB" dirty="0" err="1"/>
              <a:t>generali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Amministrazioni</a:t>
            </a:r>
            <a:r>
              <a:rPr lang="en-GB" dirty="0"/>
              <a:t> </a:t>
            </a:r>
            <a:r>
              <a:rPr lang="en-GB" dirty="0" err="1"/>
              <a:t>Universitarie</a:t>
            </a:r>
            <a:r>
              <a:rPr lang="en-GB" dirty="0"/>
              <a:t> (CODAU) e la CRUI </a:t>
            </a:r>
            <a:r>
              <a:rPr lang="en-GB" dirty="0" err="1"/>
              <a:t>Osservatorio</a:t>
            </a:r>
            <a:r>
              <a:rPr lang="en-GB" dirty="0"/>
              <a:t> Open Science</a:t>
            </a:r>
            <a:endParaRPr lang="en-IT" dirty="0"/>
          </a:p>
          <a:p>
            <a:r>
              <a:rPr lang="en-IT" dirty="0"/>
              <a:t>Risolvere in modo uniforme e ottimizzato, nel rispetto delle specificita’ di ogni EPR, problemi che ostacolano la realizzazione delle politiche di open science</a:t>
            </a:r>
          </a:p>
          <a:p>
            <a:pPr lvl="1"/>
            <a:r>
              <a:rPr lang="en-GB" dirty="0"/>
              <a:t>M</a:t>
            </a:r>
            <a:r>
              <a:rPr lang="en-IT" dirty="0"/>
              <a:t>onitoring degli APC</a:t>
            </a:r>
          </a:p>
          <a:p>
            <a:pPr lvl="1"/>
            <a:r>
              <a:rPr lang="en-IT" dirty="0">
                <a:highlight>
                  <a:srgbClr val="FFFF00"/>
                </a:highlight>
              </a:rPr>
              <a:t>…</a:t>
            </a:r>
          </a:p>
          <a:p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128148-3D7E-054F-84C5-B0F95CC0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CC180-FC24-BA46-9ACF-5C7638B9C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5</a:t>
            </a:fld>
            <a:endParaRPr lang="en-IT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E73F7B-39B3-C942-8F56-DCBCAE46CFC5}"/>
              </a:ext>
            </a:extLst>
          </p:cNvPr>
          <p:cNvSpPr txBox="1"/>
          <p:nvPr/>
        </p:nvSpPr>
        <p:spPr>
          <a:xfrm rot="1569397">
            <a:off x="7769924" y="1502460"/>
            <a:ext cx="2035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Settimana prossima</a:t>
            </a:r>
          </a:p>
          <a:p>
            <a:pPr algn="ctr"/>
            <a:r>
              <a:rPr lang="en-GB" dirty="0"/>
              <a:t>D</a:t>
            </a:r>
            <a:r>
              <a:rPr lang="en-IT" dirty="0"/>
              <a:t>a confermare</a:t>
            </a:r>
          </a:p>
        </p:txBody>
      </p:sp>
    </p:spTree>
    <p:extLst>
      <p:ext uri="{BB962C8B-B14F-4D97-AF65-F5344CB8AC3E}">
        <p14:creationId xmlns:p14="http://schemas.microsoft.com/office/powerpoint/2010/main" val="29988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89D5-ED60-954E-98F0-7BA453CE1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3662"/>
          </a:xfrm>
        </p:spPr>
        <p:txBody>
          <a:bodyPr>
            <a:noAutofit/>
          </a:bodyPr>
          <a:lstStyle/>
          <a:p>
            <a:r>
              <a:rPr lang="en-IT" sz="3600" b="1" dirty="0"/>
              <a:t>2) Task force open-APC </a:t>
            </a:r>
            <a:br>
              <a:rPr lang="en-IT" sz="3600" b="1" dirty="0"/>
            </a:br>
            <a:r>
              <a:rPr lang="en-IT" sz="2400" b="1" dirty="0"/>
              <a:t>(</a:t>
            </a:r>
            <a:r>
              <a:rPr lang="en-IT" sz="2400" b="1" u="sng" dirty="0"/>
              <a:t>G. De Simone</a:t>
            </a:r>
            <a:r>
              <a:rPr lang="en-IT" sz="2400" b="1" dirty="0"/>
              <a:t>, …)</a:t>
            </a:r>
            <a:endParaRPr lang="en-IT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AC868-4E59-EC4F-9B29-DDCFBCE9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90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IT" dirty="0"/>
              <a:t>Possibili argomenti ?</a:t>
            </a:r>
          </a:p>
          <a:p>
            <a:pPr lvl="1"/>
            <a:r>
              <a:rPr lang="en-IT" dirty="0"/>
              <a:t>Ricognizione aderenti Italia</a:t>
            </a:r>
          </a:p>
          <a:p>
            <a:pPr lvl="1"/>
            <a:r>
              <a:rPr lang="en-IT" dirty="0"/>
              <a:t>C</a:t>
            </a:r>
            <a:r>
              <a:rPr lang="en-GB" dirty="0"/>
              <a:t>o</a:t>
            </a:r>
            <a:r>
              <a:rPr lang="en-IT" dirty="0"/>
              <a:t>sa si fa negli EPR</a:t>
            </a:r>
          </a:p>
          <a:p>
            <a:pPr lvl="1"/>
            <a:r>
              <a:rPr lang="en-GB" dirty="0"/>
              <a:t>M</a:t>
            </a:r>
            <a:r>
              <a:rPr lang="en-IT" dirty="0"/>
              <a:t>odalita’  e procedure per l’ adesione a open-APC</a:t>
            </a:r>
          </a:p>
          <a:p>
            <a:pPr lvl="2"/>
            <a:r>
              <a:rPr lang="en-GB" dirty="0"/>
              <a:t>C</a:t>
            </a:r>
            <a:r>
              <a:rPr lang="en-IT" dirty="0"/>
              <a:t>osa viene richiesto per ogni prodotto ?</a:t>
            </a:r>
          </a:p>
          <a:p>
            <a:pPr lvl="3"/>
            <a:r>
              <a:rPr lang="en-IT" dirty="0"/>
              <a:t>APC, DOI, ISSN, etc</a:t>
            </a:r>
          </a:p>
          <a:p>
            <a:pPr lvl="1"/>
            <a:r>
              <a:rPr lang="en-GB" dirty="0"/>
              <a:t>P</a:t>
            </a:r>
            <a:r>
              <a:rPr lang="en-IT" dirty="0"/>
              <a:t>roblema del capitolo di spesa uniformato</a:t>
            </a:r>
          </a:p>
          <a:p>
            <a:pPr lvl="1"/>
            <a:r>
              <a:rPr lang="en-GB" dirty="0"/>
              <a:t>P</a:t>
            </a:r>
            <a:r>
              <a:rPr lang="en-IT" dirty="0"/>
              <a:t>roblema degli APC nei TA</a:t>
            </a:r>
          </a:p>
          <a:p>
            <a:pPr lvl="1"/>
            <a:r>
              <a:rPr lang="en-GB" dirty="0" err="1"/>
              <a:t>Interazione</a:t>
            </a:r>
            <a:r>
              <a:rPr lang="en-IT" dirty="0"/>
              <a:t> con CRUI Osservatorio Open Science</a:t>
            </a:r>
          </a:p>
          <a:p>
            <a:pPr lvl="1"/>
            <a:r>
              <a:rPr lang="en-IT" dirty="0"/>
              <a:t>Collegamento con UniMI (unico aderente italiano a openAPC)</a:t>
            </a:r>
          </a:p>
          <a:p>
            <a:pPr lvl="1"/>
            <a:r>
              <a:rPr lang="en-IT" dirty="0"/>
              <a:t>Cronoprogramma</a:t>
            </a:r>
          </a:p>
          <a:p>
            <a:pPr lvl="1"/>
            <a:r>
              <a:rPr lang="en-IT" dirty="0"/>
              <a:t>….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C6284-8BF3-494C-81F6-BF8B2A62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F3E05F-7015-B04A-A7A2-74323B23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6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3260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AA94B-6880-E549-A54F-061EC6C92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T" b="1" dirty="0"/>
              <a:t>3) Task force sondaggio EPR </a:t>
            </a:r>
            <a:br>
              <a:rPr lang="en-IT" dirty="0"/>
            </a:br>
            <a:r>
              <a:rPr lang="en-IT" sz="2400" dirty="0"/>
              <a:t>(</a:t>
            </a:r>
            <a:r>
              <a:rPr lang="en-IT" sz="2400" u="sng" dirty="0"/>
              <a:t>Anna Grazia Chiodetti</a:t>
            </a:r>
            <a:r>
              <a:rPr lang="en-IT" sz="2400" dirty="0"/>
              <a:t>, Mario Locati, Antonella Gasperini, …)</a:t>
            </a: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635F6-28FE-A54B-A4CE-020132842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dirty="0"/>
              <a:t>Analisi del modello CRUI</a:t>
            </a:r>
          </a:p>
          <a:p>
            <a:r>
              <a:rPr lang="en-IT" dirty="0"/>
              <a:t>Adeguamento per EPR (diverse specificità)</a:t>
            </a:r>
          </a:p>
          <a:p>
            <a:r>
              <a:rPr lang="en-IT" dirty="0"/>
              <a:t>Integrazione delle task force per le azioni 5 e 7</a:t>
            </a:r>
          </a:p>
          <a:p>
            <a:r>
              <a:rPr lang="en-GB" dirty="0"/>
              <a:t>Repository di </a:t>
            </a:r>
            <a:r>
              <a:rPr lang="en-GB" dirty="0" err="1"/>
              <a:t>dati</a:t>
            </a:r>
            <a:r>
              <a:rPr lang="en-GB" dirty="0"/>
              <a:t> e data policy (Mario </a:t>
            </a:r>
            <a:r>
              <a:rPr lang="en-GB" dirty="0" err="1"/>
              <a:t>Locati</a:t>
            </a:r>
            <a:r>
              <a:rPr lang="en-GB" dirty="0"/>
              <a:t>)</a:t>
            </a:r>
            <a:br>
              <a:rPr lang="en-GB" dirty="0"/>
            </a:br>
            <a:r>
              <a:rPr lang="en-GB" sz="2000" i="1" dirty="0" err="1"/>
              <a:t>Possibili</a:t>
            </a:r>
            <a:r>
              <a:rPr lang="en-GB" sz="2000" i="1" dirty="0"/>
              <a:t> </a:t>
            </a:r>
            <a:r>
              <a:rPr lang="en-GB" sz="2000" i="1" dirty="0" err="1"/>
              <a:t>interazioni</a:t>
            </a:r>
            <a:r>
              <a:rPr lang="en-GB" sz="2000" i="1" dirty="0"/>
              <a:t> con ICDI</a:t>
            </a:r>
            <a:br>
              <a:rPr lang="en-GB" sz="2000" i="1" dirty="0"/>
            </a:br>
            <a:r>
              <a:rPr lang="en-GB" sz="2000" i="1" dirty="0"/>
              <a:t>ICDI Task Force Data Lake: </a:t>
            </a:r>
            <a:r>
              <a:rPr lang="en-GB" sz="2000" i="1" dirty="0" err="1"/>
              <a:t>questionario</a:t>
            </a:r>
            <a:r>
              <a:rPr lang="en-GB" sz="2000" i="1" dirty="0"/>
              <a:t> </a:t>
            </a:r>
            <a:r>
              <a:rPr lang="en-GB" sz="2000" i="1" dirty="0" err="1"/>
              <a:t>su</a:t>
            </a:r>
            <a:r>
              <a:rPr lang="en-GB" sz="2000" i="1" dirty="0"/>
              <a:t> </a:t>
            </a:r>
            <a:r>
              <a:rPr lang="en-GB" sz="2000" i="1" dirty="0" err="1"/>
              <a:t>infrastrutture</a:t>
            </a:r>
            <a:r>
              <a:rPr lang="en-GB" sz="2000" i="1" dirty="0"/>
              <a:t> </a:t>
            </a:r>
            <a:r>
              <a:rPr lang="en-GB" sz="2000" i="1" dirty="0" err="1"/>
              <a:t>digitali</a:t>
            </a:r>
            <a:r>
              <a:rPr lang="en-GB" sz="2000" i="1" dirty="0"/>
              <a:t> </a:t>
            </a:r>
            <a:r>
              <a:rPr lang="en-GB" sz="2000" i="1" dirty="0" err="1"/>
              <a:t>dati</a:t>
            </a:r>
            <a:r>
              <a:rPr lang="en-GB" sz="2000" i="1" dirty="0"/>
              <a:t> </a:t>
            </a:r>
            <a:r>
              <a:rPr lang="en-GB" sz="2000" i="1" dirty="0" err="1"/>
              <a:t>esistenti</a:t>
            </a:r>
            <a:endParaRPr lang="en-IT" dirty="0"/>
          </a:p>
          <a:p>
            <a:r>
              <a:rPr lang="en-GB" dirty="0"/>
              <a:t>D</a:t>
            </a:r>
            <a:r>
              <a:rPr lang="en-IT" dirty="0"/>
              <a:t>omande sull’ utilizzo dei subject repositories (arXiv, etc)</a:t>
            </a:r>
          </a:p>
          <a:p>
            <a:r>
              <a:rPr lang="en-IT" dirty="0"/>
              <a:t>Diffusione del sondaggio (come ?) e cronoprogramma</a:t>
            </a:r>
          </a:p>
          <a:p>
            <a:r>
              <a:rPr lang="en-IT" dirty="0"/>
              <a:t>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27FC89-23AC-9446-B1B5-E90F917F7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67572C-A7A7-FE4E-A8BF-B96F2364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7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8624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99873-4F4E-724F-9705-DB329BF93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Proposta</a:t>
            </a:r>
            <a:r>
              <a:rPr lang="en-GB" b="1" dirty="0"/>
              <a:t> di data per la p</a:t>
            </a:r>
            <a:r>
              <a:rPr lang="en-IT" b="1" dirty="0"/>
              <a:t>rossima riunione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2AEE1-EE09-014D-9B79-5CE272C2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sz="4400" dirty="0"/>
              <a:t>Mercoledi 4 maggio 1100-1230</a:t>
            </a:r>
          </a:p>
          <a:p>
            <a:endParaRPr lang="en-IT" sz="4400" dirty="0"/>
          </a:p>
          <a:p>
            <a:endParaRPr lang="en-IT" sz="4400" dirty="0"/>
          </a:p>
          <a:p>
            <a:pPr marL="0" indent="0">
              <a:buNone/>
            </a:pPr>
            <a:r>
              <a:rPr lang="en-IT" sz="4400"/>
              <a:t>…in presenza ?</a:t>
            </a:r>
            <a:endParaRPr lang="en-IT" sz="4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BABA7-39AD-FC4B-ABA0-2C2A51E3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29442B-5FD5-644F-92FB-8E640EEA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8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505897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652C-FF00-AD4D-B9AC-8461E9FC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IT" dirty="0"/>
              <a:t>ltro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53534-EA95-734F-9C46-3E4115397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1B91DC-B7EA-A445-A622-1E3E5E0E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S.Bianco, A.G.Chiodetti, M.Locati, Introduzione, riunione 4 Gruppo di lavoro Open Science ConPER 20220407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46EAA-C9A1-224F-BA4B-91ECB1E96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62664-EDD6-8542-A24C-C3AFF0A0BDA4}" type="slidenum">
              <a:rPr lang="en-IT" smtClean="0"/>
              <a:t>9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88399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2614</TotalTime>
  <Words>1195</Words>
  <Application>Microsoft Macintosh PowerPoint</Application>
  <PresentationFormat>Widescreen</PresentationFormat>
  <Paragraphs>163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Riunione 4  Gruppo di lavoro Open science della ConPER</vt:lpstr>
      <vt:lpstr>Strumenti open source (stefano, anna grazia, mario)</vt:lpstr>
      <vt:lpstr>Pagina web, commenti entro 2022.04.14 se possibile</vt:lpstr>
      <vt:lpstr>Aggiornamenti</vt:lpstr>
      <vt:lpstr>1) Contatto con la Conferenza permanente dei Direttori Generali degli Enti Pubblici di Ricerca italiani (CODIGER)</vt:lpstr>
      <vt:lpstr>2) Task force open-APC  (G. De Simone, …)</vt:lpstr>
      <vt:lpstr>3) Task force sondaggio EPR  (Anna Grazia Chiodetti, Mario Locati, Antonella Gasperini, …)</vt:lpstr>
      <vt:lpstr>Proposta di data per la prossima riunione</vt:lpstr>
      <vt:lpstr>Altro</vt:lpstr>
      <vt:lpstr>PowerPoint Presentation</vt:lpstr>
      <vt:lpstr>MoU collaborazione archivi interoperabili (2015)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 impressioni dopo la riunione di ieri</dc:title>
  <dc:creator>Microsoft Office User</dc:creator>
  <cp:lastModifiedBy>Microsoft Office User</cp:lastModifiedBy>
  <cp:revision>63</cp:revision>
  <dcterms:created xsi:type="dcterms:W3CDTF">2021-11-16T09:11:08Z</dcterms:created>
  <dcterms:modified xsi:type="dcterms:W3CDTF">2022-04-07T05:00:26Z</dcterms:modified>
</cp:coreProperties>
</file>