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7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717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1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3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1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025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3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8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0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0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8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2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3/27/22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1A8C0E-9E5B-F648-B012-692375E819A1}"/>
              </a:ext>
            </a:extLst>
          </p:cNvPr>
          <p:cNvSpPr txBox="1"/>
          <p:nvPr/>
        </p:nvSpPr>
        <p:spPr>
          <a:xfrm>
            <a:off x="519546" y="884528"/>
            <a:ext cx="1038200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b="1" dirty="0" err="1">
                <a:effectLst/>
                <a:latin typeface="Times" pitchFamily="2" charset="0"/>
              </a:rPr>
              <a:t>Regione</a:t>
            </a:r>
            <a:r>
              <a:rPr lang="en-GB" b="1" dirty="0">
                <a:effectLst/>
                <a:latin typeface="Times" pitchFamily="2" charset="0"/>
              </a:rPr>
              <a:t> Lazio</a:t>
            </a:r>
          </a:p>
          <a:p>
            <a:pPr algn="just"/>
            <a:endParaRPr lang="en-GB" dirty="0">
              <a:latin typeface="Times" pitchFamily="2" charset="0"/>
            </a:endParaRPr>
          </a:p>
          <a:p>
            <a:pPr algn="just"/>
            <a:r>
              <a:rPr lang="en-GB" dirty="0" err="1">
                <a:effectLst/>
                <a:latin typeface="Times" pitchFamily="2" charset="0"/>
              </a:rPr>
              <a:t>Legge</a:t>
            </a:r>
            <a:r>
              <a:rPr lang="en-GB" dirty="0">
                <a:effectLst/>
                <a:latin typeface="Times" pitchFamily="2" charset="0"/>
              </a:rPr>
              <a:t> 24 </a:t>
            </a:r>
            <a:r>
              <a:rPr lang="en-GB" dirty="0" err="1"/>
              <a:t>febbraio</a:t>
            </a:r>
            <a:r>
              <a:rPr lang="en-GB" dirty="0"/>
              <a:t> 2022</a:t>
            </a:r>
          </a:p>
          <a:p>
            <a:pPr algn="just"/>
            <a:endParaRPr lang="en-GB" dirty="0">
              <a:effectLst/>
              <a:latin typeface="Times" pitchFamily="2" charset="0"/>
            </a:endParaRPr>
          </a:p>
          <a:p>
            <a:pPr algn="just"/>
            <a:r>
              <a:rPr lang="en-GB" sz="2400" dirty="0">
                <a:effectLst/>
                <a:latin typeface="Times" pitchFamily="2" charset="0"/>
              </a:rPr>
              <a:t>DISPOSIZIONI A FAVORE DELLE DONNE </a:t>
            </a:r>
            <a:r>
              <a:rPr lang="en-GB" sz="2400" b="1" dirty="0">
                <a:solidFill>
                  <a:srgbClr val="FF0000"/>
                </a:solidFill>
                <a:effectLst/>
                <a:latin typeface="Times" pitchFamily="2" charset="0"/>
              </a:rPr>
              <a:t>DIRETTE AL CONTRASTO DEI PREGIUDIZI E DEGLI STEREOTIPI DI GENERE, PER PROMUOVERE L'APPRENDIMENTO, LA FORMAZIONE E L'ACQUISIZIONE DI SPECIFICHE COMPETENZE NELLE DISCIPLINE SCIENTIFICHE, TECNOLOGICHE, INGEGNERISTICHE E MATEMATICHE (STEM) NONCHÉ PER AGEVOLARNE L'ACCESSO E LA PROGRESSIONE DI CARRIERA NEI RELATIVI SETTORI LAVORATIVI</a:t>
            </a:r>
          </a:p>
        </p:txBody>
      </p:sp>
    </p:spTree>
    <p:extLst>
      <p:ext uri="{BB962C8B-B14F-4D97-AF65-F5344CB8AC3E}">
        <p14:creationId xmlns:p14="http://schemas.microsoft.com/office/powerpoint/2010/main" val="68659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F704-3B8B-AF41-B977-246417B1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Art. 1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Finalità</a:t>
            </a:r>
            <a:r>
              <a:rPr lang="en-GB" dirty="0"/>
              <a:t>)</a:t>
            </a:r>
            <a:br>
              <a:rPr lang="en-GB" dirty="0"/>
            </a:b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F5767-0C6D-E148-B441-1E76F1892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86890"/>
            <a:ext cx="10300360" cy="5034544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/>
              <a:t>La </a:t>
            </a:r>
            <a:r>
              <a:rPr lang="en-GB" dirty="0" err="1"/>
              <a:t>Regione</a:t>
            </a:r>
            <a:r>
              <a:rPr lang="en-GB" dirty="0"/>
              <a:t>, </a:t>
            </a:r>
            <a:r>
              <a:rPr lang="en-GB" dirty="0" err="1"/>
              <a:t>nel</a:t>
            </a:r>
            <a:r>
              <a:rPr lang="en-GB" dirty="0"/>
              <a:t> rispetto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principi</a:t>
            </a:r>
            <a:r>
              <a:rPr lang="en-GB" dirty="0"/>
              <a:t> </a:t>
            </a:r>
            <a:r>
              <a:rPr lang="en-GB" dirty="0" err="1"/>
              <a:t>costituzionali</a:t>
            </a:r>
            <a:r>
              <a:rPr lang="en-GB" dirty="0"/>
              <a:t>, </a:t>
            </a:r>
            <a:r>
              <a:rPr lang="en-GB" dirty="0" err="1"/>
              <a:t>dell’ordinamento</a:t>
            </a:r>
            <a:r>
              <a:rPr lang="en-GB" dirty="0"/>
              <a:t> </a:t>
            </a:r>
            <a:r>
              <a:rPr lang="en-GB" dirty="0" err="1"/>
              <a:t>europeo</a:t>
            </a:r>
            <a:r>
              <a:rPr lang="en-GB" dirty="0"/>
              <a:t> e </a:t>
            </a:r>
            <a:r>
              <a:rPr lang="en-GB" dirty="0" err="1"/>
              <a:t>internazionale</a:t>
            </a:r>
            <a:r>
              <a:rPr lang="en-GB" dirty="0"/>
              <a:t>, di </a:t>
            </a:r>
            <a:r>
              <a:rPr lang="en-GB" dirty="0" err="1"/>
              <a:t>quanto</a:t>
            </a:r>
            <a:r>
              <a:rPr lang="en-GB" dirty="0"/>
              <a:t> </a:t>
            </a:r>
            <a:r>
              <a:rPr lang="en-GB" dirty="0" err="1"/>
              <a:t>previsto</a:t>
            </a:r>
            <a:r>
              <a:rPr lang="en-GB" dirty="0"/>
              <a:t> </a:t>
            </a:r>
            <a:r>
              <a:rPr lang="en-GB" dirty="0" err="1"/>
              <a:t>dagli</a:t>
            </a:r>
            <a:r>
              <a:rPr lang="en-GB" dirty="0"/>
              <a:t> </a:t>
            </a:r>
            <a:r>
              <a:rPr lang="en-GB" dirty="0" err="1"/>
              <a:t>articoli</a:t>
            </a:r>
            <a:r>
              <a:rPr lang="en-GB" dirty="0"/>
              <a:t> 6, comma 6 e 7, comma 2, </a:t>
            </a:r>
            <a:r>
              <a:rPr lang="en-GB" dirty="0" err="1"/>
              <a:t>lettera</a:t>
            </a:r>
            <a:r>
              <a:rPr lang="en-GB" dirty="0"/>
              <a:t> h), </a:t>
            </a:r>
            <a:r>
              <a:rPr lang="en-GB" dirty="0" err="1"/>
              <a:t>dello</a:t>
            </a:r>
            <a:r>
              <a:rPr lang="en-GB" dirty="0"/>
              <a:t> </a:t>
            </a:r>
            <a:r>
              <a:rPr lang="en-GB" dirty="0" err="1"/>
              <a:t>Statuto</a:t>
            </a:r>
            <a:r>
              <a:rPr lang="en-GB" dirty="0"/>
              <a:t>, </a:t>
            </a:r>
            <a:r>
              <a:rPr lang="en-GB" dirty="0" err="1"/>
              <a:t>nonché</a:t>
            </a:r>
            <a:r>
              <a:rPr lang="en-GB" dirty="0"/>
              <a:t> </a:t>
            </a:r>
            <a:r>
              <a:rPr lang="en-GB" dirty="0" err="1"/>
              <a:t>inconformità</a:t>
            </a:r>
            <a:r>
              <a:rPr lang="en-GB" dirty="0"/>
              <a:t> con la </a:t>
            </a:r>
            <a:r>
              <a:rPr lang="en-GB" dirty="0" err="1"/>
              <a:t>Dichiarazione</a:t>
            </a:r>
            <a:r>
              <a:rPr lang="en-GB" dirty="0"/>
              <a:t> di </a:t>
            </a:r>
            <a:r>
              <a:rPr lang="en-GB" dirty="0" err="1"/>
              <a:t>Pechino</a:t>
            </a:r>
            <a:r>
              <a:rPr lang="en-GB" dirty="0"/>
              <a:t> e la </a:t>
            </a:r>
            <a:r>
              <a:rPr lang="en-GB" dirty="0" err="1"/>
              <a:t>Piattaforma</a:t>
            </a:r>
            <a:r>
              <a:rPr lang="en-GB" dirty="0"/>
              <a:t> di azione </a:t>
            </a:r>
            <a:r>
              <a:rPr lang="en-GB" dirty="0" err="1"/>
              <a:t>adottate</a:t>
            </a:r>
            <a:r>
              <a:rPr lang="en-GB" dirty="0"/>
              <a:t> a </a:t>
            </a:r>
            <a:r>
              <a:rPr lang="en-GB" dirty="0" err="1"/>
              <a:t>Pechino</a:t>
            </a:r>
            <a:r>
              <a:rPr lang="en-GB" dirty="0"/>
              <a:t>, il 15settembre del 1995, </a:t>
            </a:r>
            <a:r>
              <a:rPr lang="en-GB" dirty="0" err="1"/>
              <a:t>dalla</a:t>
            </a:r>
            <a:r>
              <a:rPr lang="en-GB" dirty="0"/>
              <a:t> </a:t>
            </a:r>
            <a:r>
              <a:rPr lang="en-GB" dirty="0" err="1"/>
              <a:t>Quarta</a:t>
            </a:r>
            <a:r>
              <a:rPr lang="en-GB" dirty="0"/>
              <a:t> </a:t>
            </a:r>
            <a:r>
              <a:rPr lang="en-GB" dirty="0" err="1"/>
              <a:t>Conferenza</a:t>
            </a:r>
            <a:r>
              <a:rPr lang="en-GB" dirty="0"/>
              <a:t> </a:t>
            </a:r>
            <a:r>
              <a:rPr lang="en-GB" dirty="0" err="1"/>
              <a:t>mondiale</a:t>
            </a:r>
            <a:r>
              <a:rPr lang="en-GB" dirty="0"/>
              <a:t> </a:t>
            </a:r>
            <a:r>
              <a:rPr lang="en-GB" dirty="0" err="1"/>
              <a:t>dell’Organizzazione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Nazioni</a:t>
            </a:r>
            <a:r>
              <a:rPr lang="en-GB" dirty="0"/>
              <a:t> unite(ONU) </a:t>
            </a:r>
            <a:r>
              <a:rPr lang="en-GB" dirty="0" err="1"/>
              <a:t>sulle</a:t>
            </a:r>
            <a:r>
              <a:rPr lang="en-GB" dirty="0"/>
              <a:t> </a:t>
            </a:r>
            <a:r>
              <a:rPr lang="en-GB" dirty="0" err="1"/>
              <a:t>donne</a:t>
            </a:r>
            <a:r>
              <a:rPr lang="en-GB" dirty="0"/>
              <a:t> e con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obiettivi</a:t>
            </a:r>
            <a:r>
              <a:rPr lang="en-GB" dirty="0"/>
              <a:t> </a:t>
            </a:r>
            <a:r>
              <a:rPr lang="en-GB" dirty="0" err="1"/>
              <a:t>dell’Agenda</a:t>
            </a:r>
            <a:r>
              <a:rPr lang="en-GB" dirty="0"/>
              <a:t> 2030 per lo </a:t>
            </a:r>
            <a:r>
              <a:rPr lang="en-GB" dirty="0" err="1"/>
              <a:t>sviluppo</a:t>
            </a:r>
            <a:r>
              <a:rPr lang="en-GB" dirty="0"/>
              <a:t> </a:t>
            </a:r>
            <a:r>
              <a:rPr lang="en-GB" dirty="0" err="1"/>
              <a:t>sostenibile</a:t>
            </a:r>
            <a:r>
              <a:rPr lang="en-GB" dirty="0"/>
              <a:t> </a:t>
            </a:r>
            <a:r>
              <a:rPr lang="en-GB" dirty="0" err="1"/>
              <a:t>adottata</a:t>
            </a:r>
            <a:r>
              <a:rPr lang="en-GB" dirty="0"/>
              <a:t>, con </a:t>
            </a:r>
            <a:r>
              <a:rPr lang="en-GB" dirty="0" err="1"/>
              <a:t>risoluzione</a:t>
            </a:r>
            <a:r>
              <a:rPr lang="en-GB" dirty="0"/>
              <a:t> 70/1 del 25 </a:t>
            </a:r>
            <a:r>
              <a:rPr lang="en-GB" dirty="0" err="1"/>
              <a:t>settembre</a:t>
            </a:r>
            <a:r>
              <a:rPr lang="en-GB" dirty="0"/>
              <a:t> 2015, </a:t>
            </a:r>
            <a:r>
              <a:rPr lang="en-GB" dirty="0" err="1"/>
              <a:t>dall’Assemblea</a:t>
            </a:r>
            <a:r>
              <a:rPr lang="en-GB" dirty="0"/>
              <a:t> </a:t>
            </a:r>
            <a:r>
              <a:rPr lang="en-GB" dirty="0" err="1"/>
              <a:t>generale</a:t>
            </a:r>
            <a:r>
              <a:rPr lang="en-GB" dirty="0"/>
              <a:t> </a:t>
            </a:r>
            <a:r>
              <a:rPr lang="en-GB" dirty="0" err="1"/>
              <a:t>dell’ONU</a:t>
            </a:r>
            <a:r>
              <a:rPr lang="en-GB" dirty="0"/>
              <a:t> e, in </a:t>
            </a:r>
            <a:r>
              <a:rPr lang="en-GB" dirty="0" err="1"/>
              <a:t>particolare</a:t>
            </a:r>
            <a:r>
              <a:rPr lang="en-GB" dirty="0"/>
              <a:t>, </a:t>
            </a:r>
            <a:r>
              <a:rPr lang="en-GB" b="1" dirty="0">
                <a:solidFill>
                  <a:srgbClr val="FF0000"/>
                </a:solidFill>
              </a:rPr>
              <a:t>con </a:t>
            </a:r>
            <a:r>
              <a:rPr lang="en-GB" b="1" dirty="0" err="1">
                <a:solidFill>
                  <a:srgbClr val="FF0000"/>
                </a:solidFill>
              </a:rPr>
              <a:t>l’Obiettivo</a:t>
            </a:r>
            <a:r>
              <a:rPr lang="en-GB" b="1" dirty="0">
                <a:solidFill>
                  <a:srgbClr val="FF0000"/>
                </a:solidFill>
              </a:rPr>
              <a:t> 5 “</a:t>
            </a:r>
            <a:r>
              <a:rPr lang="en-GB" b="1" dirty="0" err="1">
                <a:solidFill>
                  <a:srgbClr val="FF0000"/>
                </a:solidFill>
              </a:rPr>
              <a:t>Raggiungere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l’uguaglianza</a:t>
            </a:r>
            <a:r>
              <a:rPr lang="en-GB" b="1" dirty="0">
                <a:solidFill>
                  <a:srgbClr val="FF0000"/>
                </a:solidFill>
              </a:rPr>
              <a:t> di </a:t>
            </a:r>
            <a:r>
              <a:rPr lang="en-GB" b="1" dirty="0" err="1">
                <a:solidFill>
                  <a:srgbClr val="FF0000"/>
                </a:solidFill>
              </a:rPr>
              <a:t>genere</a:t>
            </a:r>
            <a:r>
              <a:rPr lang="en-GB" b="1" dirty="0">
                <a:solidFill>
                  <a:srgbClr val="FF0000"/>
                </a:solidFill>
              </a:rPr>
              <a:t> ed </a:t>
            </a:r>
            <a:r>
              <a:rPr lang="en-GB" b="1" dirty="0" err="1">
                <a:solidFill>
                  <a:srgbClr val="FF0000"/>
                </a:solidFill>
              </a:rPr>
              <a:t>emancipare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tutte</a:t>
            </a:r>
            <a:r>
              <a:rPr lang="en-GB" b="1" dirty="0">
                <a:solidFill>
                  <a:srgbClr val="FF0000"/>
                </a:solidFill>
              </a:rPr>
              <a:t> le </a:t>
            </a:r>
            <a:r>
              <a:rPr lang="en-GB" b="1" dirty="0" err="1">
                <a:solidFill>
                  <a:srgbClr val="FF0000"/>
                </a:solidFill>
              </a:rPr>
              <a:t>donne</a:t>
            </a:r>
            <a:r>
              <a:rPr lang="en-GB" b="1" dirty="0">
                <a:solidFill>
                  <a:srgbClr val="FF0000"/>
                </a:solidFill>
              </a:rPr>
              <a:t> e le </a:t>
            </a:r>
            <a:r>
              <a:rPr lang="en-GB" b="1" dirty="0" err="1">
                <a:solidFill>
                  <a:srgbClr val="FF0000"/>
                </a:solidFill>
              </a:rPr>
              <a:t>ragazze</a:t>
            </a:r>
            <a:r>
              <a:rPr lang="en-GB" b="1" dirty="0">
                <a:solidFill>
                  <a:srgbClr val="FF0000"/>
                </a:solidFill>
              </a:rPr>
              <a:t>”,</a:t>
            </a:r>
          </a:p>
          <a:p>
            <a:pPr algn="just"/>
            <a:r>
              <a:rPr lang="en-GB" sz="2600" b="1" dirty="0" err="1">
                <a:solidFill>
                  <a:srgbClr val="FF0000"/>
                </a:solidFill>
              </a:rPr>
              <a:t>promuove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l’equiparazione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dei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diritti</a:t>
            </a:r>
            <a:r>
              <a:rPr lang="en-GB" sz="2600" b="1" dirty="0">
                <a:solidFill>
                  <a:srgbClr val="FF0000"/>
                </a:solidFill>
              </a:rPr>
              <a:t> e </a:t>
            </a:r>
            <a:r>
              <a:rPr lang="en-GB" sz="2600" b="1" dirty="0" err="1">
                <a:solidFill>
                  <a:srgbClr val="FF0000"/>
                </a:solidFill>
              </a:rPr>
              <a:t>maggiori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forme</a:t>
            </a:r>
            <a:r>
              <a:rPr lang="en-GB" sz="2600" b="1" dirty="0">
                <a:solidFill>
                  <a:srgbClr val="FF0000"/>
                </a:solidFill>
              </a:rPr>
              <a:t> di tutela, </a:t>
            </a:r>
            <a:r>
              <a:rPr lang="en-GB" sz="2600" b="1" dirty="0" err="1">
                <a:solidFill>
                  <a:srgbClr val="FF0000"/>
                </a:solidFill>
              </a:rPr>
              <a:t>favorisce</a:t>
            </a:r>
            <a:r>
              <a:rPr lang="en-GB" sz="2600" b="1" dirty="0">
                <a:solidFill>
                  <a:srgbClr val="FF0000"/>
                </a:solidFill>
              </a:rPr>
              <a:t> e </a:t>
            </a:r>
            <a:r>
              <a:rPr lang="en-GB" sz="2600" b="1" dirty="0" err="1">
                <a:solidFill>
                  <a:srgbClr val="FF0000"/>
                </a:solidFill>
              </a:rPr>
              <a:t>incentiva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azioni</a:t>
            </a:r>
            <a:r>
              <a:rPr lang="en-GB" sz="2600" b="1" dirty="0">
                <a:solidFill>
                  <a:srgbClr val="FF0000"/>
                </a:solidFill>
              </a:rPr>
              <a:t> a </a:t>
            </a:r>
            <a:r>
              <a:rPr lang="en-GB" sz="2600" b="1" dirty="0" err="1">
                <a:solidFill>
                  <a:srgbClr val="FF0000"/>
                </a:solidFill>
              </a:rPr>
              <a:t>favore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delle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donne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tese</a:t>
            </a:r>
            <a:r>
              <a:rPr lang="en-GB" sz="2600" b="1" dirty="0">
                <a:solidFill>
                  <a:srgbClr val="FF0000"/>
                </a:solidFill>
              </a:rPr>
              <a:t> al </a:t>
            </a:r>
            <a:r>
              <a:rPr lang="en-GB" sz="2600" b="1" dirty="0" err="1">
                <a:solidFill>
                  <a:srgbClr val="FF0000"/>
                </a:solidFill>
              </a:rPr>
              <a:t>contrasto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dei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pregiudizi</a:t>
            </a:r>
            <a:r>
              <a:rPr lang="en-GB" sz="2600" b="1" dirty="0">
                <a:solidFill>
                  <a:srgbClr val="FF0000"/>
                </a:solidFill>
              </a:rPr>
              <a:t> e </a:t>
            </a:r>
            <a:r>
              <a:rPr lang="en-GB" sz="2600" b="1" dirty="0" err="1">
                <a:solidFill>
                  <a:srgbClr val="FF0000"/>
                </a:solidFill>
              </a:rPr>
              <a:t>degli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stereotipi</a:t>
            </a:r>
            <a:r>
              <a:rPr lang="en-GB" sz="2600" b="1" dirty="0">
                <a:solidFill>
                  <a:srgbClr val="FF0000"/>
                </a:solidFill>
              </a:rPr>
              <a:t> di </a:t>
            </a:r>
            <a:r>
              <a:rPr lang="en-GB" sz="2600" b="1" dirty="0" err="1">
                <a:solidFill>
                  <a:srgbClr val="FF0000"/>
                </a:solidFill>
              </a:rPr>
              <a:t>genere</a:t>
            </a:r>
            <a:r>
              <a:rPr lang="en-GB" sz="2600" b="1" dirty="0">
                <a:solidFill>
                  <a:srgbClr val="FF0000"/>
                </a:solidFill>
              </a:rPr>
              <a:t>, </a:t>
            </a:r>
            <a:r>
              <a:rPr lang="en-GB" sz="2600" b="1" dirty="0" err="1">
                <a:solidFill>
                  <a:srgbClr val="FF0000"/>
                </a:solidFill>
              </a:rPr>
              <a:t>alla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promozione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della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formazione</a:t>
            </a:r>
            <a:r>
              <a:rPr lang="en-GB" sz="2600" b="1" dirty="0">
                <a:solidFill>
                  <a:srgbClr val="FF0000"/>
                </a:solidFill>
              </a:rPr>
              <a:t>, del </a:t>
            </a:r>
            <a:r>
              <a:rPr lang="en-GB" sz="2600" b="1" dirty="0" err="1">
                <a:solidFill>
                  <a:srgbClr val="FF0000"/>
                </a:solidFill>
              </a:rPr>
              <a:t>rafforzamento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delle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competenze</a:t>
            </a:r>
            <a:r>
              <a:rPr lang="en-GB" sz="2600" b="1" dirty="0">
                <a:solidFill>
                  <a:srgbClr val="FF0000"/>
                </a:solidFill>
              </a:rPr>
              <a:t>, </a:t>
            </a:r>
            <a:r>
              <a:rPr lang="en-GB" sz="2600" b="1" dirty="0" err="1">
                <a:solidFill>
                  <a:srgbClr val="FF0000"/>
                </a:solidFill>
              </a:rPr>
              <a:t>dell’aumento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della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presenza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nell’ambito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lavorativo</a:t>
            </a:r>
            <a:r>
              <a:rPr lang="en-GB" sz="2600" b="1" dirty="0">
                <a:solidFill>
                  <a:srgbClr val="FF0000"/>
                </a:solidFill>
              </a:rPr>
              <a:t> e </a:t>
            </a:r>
            <a:r>
              <a:rPr lang="en-GB" sz="2600" b="1" dirty="0" err="1">
                <a:solidFill>
                  <a:srgbClr val="FF0000"/>
                </a:solidFill>
              </a:rPr>
              <a:t>dell’abbattimento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delle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barriere</a:t>
            </a:r>
            <a:r>
              <a:rPr lang="en-GB" sz="2600" b="1" dirty="0">
                <a:solidFill>
                  <a:srgbClr val="FF0000"/>
                </a:solidFill>
              </a:rPr>
              <a:t> ai </a:t>
            </a:r>
            <a:r>
              <a:rPr lang="en-GB" sz="2600" b="1" dirty="0" err="1">
                <a:solidFill>
                  <a:srgbClr val="FF0000"/>
                </a:solidFill>
              </a:rPr>
              <a:t>percorsi</a:t>
            </a:r>
            <a:r>
              <a:rPr lang="en-GB" sz="2600" b="1" dirty="0">
                <a:solidFill>
                  <a:srgbClr val="FF0000"/>
                </a:solidFill>
              </a:rPr>
              <a:t> di </a:t>
            </a:r>
            <a:r>
              <a:rPr lang="en-GB" sz="2600" b="1" dirty="0" err="1">
                <a:solidFill>
                  <a:srgbClr val="FF0000"/>
                </a:solidFill>
              </a:rPr>
              <a:t>sviluppo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delle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carriere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nelle</a:t>
            </a:r>
            <a:r>
              <a:rPr lang="en-GB" sz="2600" b="1" dirty="0">
                <a:solidFill>
                  <a:srgbClr val="FF0000"/>
                </a:solidFill>
              </a:rPr>
              <a:t> </a:t>
            </a:r>
            <a:r>
              <a:rPr lang="en-GB" sz="2600" b="1" dirty="0" err="1">
                <a:solidFill>
                  <a:srgbClr val="FF0000"/>
                </a:solidFill>
              </a:rPr>
              <a:t>disciplinescientifiche</a:t>
            </a:r>
            <a:r>
              <a:rPr lang="en-GB" sz="2600" b="1" dirty="0">
                <a:solidFill>
                  <a:srgbClr val="FF0000"/>
                </a:solidFill>
              </a:rPr>
              <a:t>, </a:t>
            </a:r>
            <a:r>
              <a:rPr lang="en-GB" sz="2600" b="1" dirty="0" err="1">
                <a:solidFill>
                  <a:srgbClr val="FF0000"/>
                </a:solidFill>
              </a:rPr>
              <a:t>tecnologiche</a:t>
            </a:r>
            <a:r>
              <a:rPr lang="en-GB" sz="2600" b="1" dirty="0">
                <a:solidFill>
                  <a:srgbClr val="FF0000"/>
                </a:solidFill>
              </a:rPr>
              <a:t>, </a:t>
            </a:r>
            <a:r>
              <a:rPr lang="en-GB" sz="2600" b="1" dirty="0" err="1">
                <a:solidFill>
                  <a:srgbClr val="FF0000"/>
                </a:solidFill>
              </a:rPr>
              <a:t>ingegneristiche</a:t>
            </a:r>
            <a:r>
              <a:rPr lang="en-GB" sz="2600" b="1" dirty="0">
                <a:solidFill>
                  <a:srgbClr val="FF0000"/>
                </a:solidFill>
              </a:rPr>
              <a:t> e </a:t>
            </a:r>
            <a:r>
              <a:rPr lang="en-GB" sz="2600" b="1" dirty="0" err="1">
                <a:solidFill>
                  <a:srgbClr val="FF0000"/>
                </a:solidFill>
              </a:rPr>
              <a:t>matematiche</a:t>
            </a:r>
            <a:r>
              <a:rPr lang="en-GB" sz="2600" b="1" dirty="0">
                <a:solidFill>
                  <a:srgbClr val="FF0000"/>
                </a:solidFill>
              </a:rPr>
              <a:t> (STEM).</a:t>
            </a: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41401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AA4242D-EFD5-CA49-B1D3-302BE551C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Art. 2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Obiettivi</a:t>
            </a:r>
            <a:r>
              <a:rPr lang="en-GB" dirty="0"/>
              <a:t> e </a:t>
            </a:r>
            <a:r>
              <a:rPr lang="en-GB" dirty="0" err="1"/>
              <a:t>interventi</a:t>
            </a:r>
            <a:r>
              <a:rPr lang="en-GB" dirty="0"/>
              <a:t>)</a:t>
            </a:r>
            <a:br>
              <a:rPr lang="en-GB" dirty="0"/>
            </a:br>
            <a:endParaRPr lang="en-IT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C0DCD7-A6AD-F843-84B4-95BC453CCBA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7118" y="2012388"/>
            <a:ext cx="10798196" cy="448341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La </a:t>
            </a:r>
            <a:r>
              <a:rPr lang="en-GB" dirty="0" err="1"/>
              <a:t>presente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, per le </a:t>
            </a:r>
            <a:r>
              <a:rPr lang="en-GB" dirty="0" err="1"/>
              <a:t>finalità</a:t>
            </a:r>
            <a:r>
              <a:rPr lang="en-GB" dirty="0"/>
              <a:t> di cui </a:t>
            </a:r>
            <a:r>
              <a:rPr lang="en-GB" dirty="0" err="1"/>
              <a:t>all’articolo</a:t>
            </a:r>
            <a:r>
              <a:rPr lang="en-GB" dirty="0"/>
              <a:t> 1, </a:t>
            </a:r>
            <a:r>
              <a:rPr lang="en-GB" dirty="0" err="1"/>
              <a:t>nel</a:t>
            </a:r>
            <a:r>
              <a:rPr lang="en-GB" dirty="0"/>
              <a:t> rispetto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normativa</a:t>
            </a:r>
            <a:r>
              <a:rPr lang="en-GB" dirty="0"/>
              <a:t> </a:t>
            </a:r>
            <a:r>
              <a:rPr lang="en-GB" dirty="0" err="1"/>
              <a:t>dell’Unione</a:t>
            </a:r>
            <a:r>
              <a:rPr lang="en-GB" dirty="0"/>
              <a:t> </a:t>
            </a:r>
            <a:r>
              <a:rPr lang="en-GB" dirty="0" err="1"/>
              <a:t>europea</a:t>
            </a:r>
            <a:r>
              <a:rPr lang="en-GB" dirty="0"/>
              <a:t> </a:t>
            </a:r>
            <a:r>
              <a:rPr lang="en-GB" dirty="0" err="1"/>
              <a:t>nonché</a:t>
            </a:r>
            <a:r>
              <a:rPr lang="en-GB" dirty="0"/>
              <a:t> </a:t>
            </a:r>
            <a:r>
              <a:rPr lang="en-GB" dirty="0" err="1"/>
              <a:t>statale</a:t>
            </a:r>
            <a:r>
              <a:rPr lang="en-GB" dirty="0"/>
              <a:t> e, in </a:t>
            </a:r>
            <a:r>
              <a:rPr lang="en-GB" dirty="0" err="1"/>
              <a:t>particolare</a:t>
            </a:r>
            <a:r>
              <a:rPr lang="en-GB" dirty="0"/>
              <a:t>, </a:t>
            </a:r>
            <a:r>
              <a:rPr lang="en-GB" b="1" dirty="0" err="1">
                <a:solidFill>
                  <a:srgbClr val="FF0000"/>
                </a:solidFill>
              </a:rPr>
              <a:t>della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Strategia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nazionale</a:t>
            </a:r>
            <a:r>
              <a:rPr lang="en-GB" b="1" dirty="0">
                <a:solidFill>
                  <a:srgbClr val="FF0000"/>
                </a:solidFill>
              </a:rPr>
              <a:t> per la </a:t>
            </a:r>
            <a:r>
              <a:rPr lang="en-GB" b="1" dirty="0" err="1">
                <a:solidFill>
                  <a:srgbClr val="FF0000"/>
                </a:solidFill>
              </a:rPr>
              <a:t>parità</a:t>
            </a:r>
            <a:r>
              <a:rPr lang="en-GB" b="1" dirty="0">
                <a:solidFill>
                  <a:srgbClr val="FF0000"/>
                </a:solidFill>
              </a:rPr>
              <a:t> di </a:t>
            </a:r>
            <a:r>
              <a:rPr lang="en-GB" b="1" dirty="0" err="1">
                <a:solidFill>
                  <a:srgbClr val="FF0000"/>
                </a:solidFill>
              </a:rPr>
              <a:t>genere</a:t>
            </a:r>
            <a:r>
              <a:rPr lang="en-GB" b="1" dirty="0">
                <a:solidFill>
                  <a:srgbClr val="FF0000"/>
                </a:solidFill>
              </a:rPr>
              <a:t> 2021-2026,</a:t>
            </a:r>
            <a:r>
              <a:rPr lang="en-GB" dirty="0"/>
              <a:t> </a:t>
            </a:r>
            <a:r>
              <a:rPr lang="en-GB" dirty="0" err="1"/>
              <a:t>detta</a:t>
            </a:r>
            <a:r>
              <a:rPr lang="en-GB" dirty="0"/>
              <a:t> </a:t>
            </a:r>
            <a:r>
              <a:rPr lang="en-GB" dirty="0" err="1"/>
              <a:t>disposizioni</a:t>
            </a:r>
            <a:r>
              <a:rPr lang="en-GB" dirty="0"/>
              <a:t> volte:</a:t>
            </a:r>
          </a:p>
          <a:p>
            <a:pPr lvl="1"/>
            <a:r>
              <a:rPr lang="en-GB" sz="2400" b="1" dirty="0" err="1"/>
              <a:t>alla</a:t>
            </a:r>
            <a:r>
              <a:rPr lang="en-GB" sz="2400" b="1" dirty="0"/>
              <a:t> </a:t>
            </a:r>
            <a:r>
              <a:rPr lang="en-GB" sz="2400" b="1" dirty="0" err="1"/>
              <a:t>promozione</a:t>
            </a:r>
            <a:r>
              <a:rPr lang="en-GB" sz="2400" b="1" dirty="0"/>
              <a:t> </a:t>
            </a:r>
            <a:r>
              <a:rPr lang="en-GB" sz="2400" b="1" dirty="0" err="1"/>
              <a:t>dell’uguaglianza</a:t>
            </a:r>
            <a:r>
              <a:rPr lang="en-GB" sz="2400" b="1" dirty="0"/>
              <a:t> e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pari</a:t>
            </a:r>
            <a:r>
              <a:rPr lang="en-GB" sz="2400" b="1" dirty="0"/>
              <a:t> </a:t>
            </a:r>
            <a:r>
              <a:rPr lang="en-GB" sz="2400" b="1" dirty="0" err="1"/>
              <a:t>opportunità</a:t>
            </a:r>
            <a:r>
              <a:rPr lang="en-GB" sz="2400" b="1" dirty="0"/>
              <a:t>;</a:t>
            </a:r>
          </a:p>
          <a:p>
            <a:pPr lvl="1"/>
            <a:r>
              <a:rPr lang="en-GB" sz="2400" b="1" dirty="0"/>
              <a:t>al </a:t>
            </a:r>
            <a:r>
              <a:rPr lang="en-GB" sz="2400" b="1" dirty="0" err="1"/>
              <a:t>contrasto</a:t>
            </a:r>
            <a:r>
              <a:rPr lang="en-GB" sz="2400" b="1" dirty="0"/>
              <a:t> e </a:t>
            </a:r>
            <a:r>
              <a:rPr lang="en-GB" sz="2400" b="1" dirty="0" err="1"/>
              <a:t>alla</a:t>
            </a:r>
            <a:r>
              <a:rPr lang="en-GB" sz="2400" b="1" dirty="0"/>
              <a:t> lotta verso </a:t>
            </a:r>
            <a:r>
              <a:rPr lang="en-GB" sz="2400" b="1" dirty="0" err="1"/>
              <a:t>ogni</a:t>
            </a:r>
            <a:r>
              <a:rPr lang="en-GB" sz="2400" b="1" dirty="0"/>
              <a:t> forma di </a:t>
            </a:r>
            <a:r>
              <a:rPr lang="en-GB" sz="2400" b="1" dirty="0" err="1"/>
              <a:t>pregiudizio</a:t>
            </a:r>
            <a:r>
              <a:rPr lang="en-GB" sz="2400" b="1" dirty="0"/>
              <a:t> e </a:t>
            </a:r>
            <a:r>
              <a:rPr lang="en-GB" sz="2400" b="1" dirty="0" err="1"/>
              <a:t>stereotipo</a:t>
            </a:r>
            <a:r>
              <a:rPr lang="en-GB" sz="2400" b="1" dirty="0"/>
              <a:t> di </a:t>
            </a:r>
            <a:r>
              <a:rPr lang="en-GB" sz="2400" b="1" dirty="0" err="1"/>
              <a:t>genere</a:t>
            </a:r>
            <a:r>
              <a:rPr lang="en-GB" sz="2400" b="1" dirty="0"/>
              <a:t> e, in </a:t>
            </a:r>
            <a:r>
              <a:rPr lang="en-GB" sz="2400" b="1" dirty="0" err="1"/>
              <a:t>particolare</a:t>
            </a:r>
            <a:r>
              <a:rPr lang="en-GB" sz="2400" b="1" dirty="0"/>
              <a:t>, di </a:t>
            </a:r>
            <a:r>
              <a:rPr lang="en-GB" sz="2400" b="1" dirty="0" err="1"/>
              <a:t>quelli</a:t>
            </a:r>
            <a:r>
              <a:rPr lang="en-GB" sz="2400" b="1" dirty="0"/>
              <a:t> </a:t>
            </a:r>
            <a:r>
              <a:rPr lang="en-GB" sz="2400" b="1" dirty="0" err="1"/>
              <a:t>che</a:t>
            </a:r>
            <a:r>
              <a:rPr lang="en-GB" sz="2400" b="1" dirty="0"/>
              <a:t> </a:t>
            </a:r>
            <a:r>
              <a:rPr lang="en-GB" sz="2400" b="1" dirty="0" err="1"/>
              <a:t>alimentano</a:t>
            </a:r>
            <a:r>
              <a:rPr lang="en-GB" sz="2400" b="1" dirty="0"/>
              <a:t> il </a:t>
            </a:r>
            <a:r>
              <a:rPr lang="en-GB" sz="2400" b="1" dirty="0" err="1"/>
              <a:t>divario</a:t>
            </a:r>
            <a:r>
              <a:rPr lang="en-GB" sz="2400" b="1" dirty="0"/>
              <a:t> di </a:t>
            </a:r>
            <a:r>
              <a:rPr lang="en-GB" sz="2400" b="1" dirty="0" err="1"/>
              <a:t>conoscenze</a:t>
            </a:r>
            <a:r>
              <a:rPr lang="en-GB" sz="2400" b="1" dirty="0"/>
              <a:t> </a:t>
            </a:r>
            <a:r>
              <a:rPr lang="en-GB" sz="2400" b="1" dirty="0" err="1"/>
              <a:t>tra</a:t>
            </a:r>
            <a:r>
              <a:rPr lang="en-GB" sz="2400" b="1" dirty="0"/>
              <a:t> le </a:t>
            </a:r>
            <a:r>
              <a:rPr lang="en-GB" sz="2400" b="1" dirty="0" err="1"/>
              <a:t>donne</a:t>
            </a:r>
            <a:r>
              <a:rPr lang="en-GB" sz="2400" b="1" dirty="0"/>
              <a:t> e </a:t>
            </a:r>
            <a:r>
              <a:rPr lang="en-GB" sz="2400" b="1" dirty="0" err="1"/>
              <a:t>gli</a:t>
            </a:r>
            <a:r>
              <a:rPr lang="en-GB" sz="2400" b="1" dirty="0"/>
              <a:t> </a:t>
            </a:r>
            <a:r>
              <a:rPr lang="en-GB" sz="2400" b="1" dirty="0" err="1"/>
              <a:t>uomini</a:t>
            </a:r>
            <a:r>
              <a:rPr lang="en-GB" sz="2400" b="1" dirty="0"/>
              <a:t> rispetto alle </a:t>
            </a:r>
            <a:r>
              <a:rPr lang="en-GB" sz="2400" b="1" dirty="0" err="1"/>
              <a:t>materie</a:t>
            </a:r>
            <a:r>
              <a:rPr lang="en-GB" sz="2400" b="1" dirty="0"/>
              <a:t> STEM;</a:t>
            </a:r>
          </a:p>
          <a:p>
            <a:pPr lvl="1"/>
            <a:r>
              <a:rPr lang="en-GB" sz="2400" b="1" dirty="0" err="1"/>
              <a:t>alla</a:t>
            </a:r>
            <a:r>
              <a:rPr lang="en-GB" sz="2400" b="1" dirty="0"/>
              <a:t> </a:t>
            </a:r>
            <a:r>
              <a:rPr lang="en-GB" sz="2400" b="1" dirty="0" err="1"/>
              <a:t>diffusione</a:t>
            </a:r>
            <a:r>
              <a:rPr lang="en-GB" sz="2400" b="1" dirty="0"/>
              <a:t>  </a:t>
            </a:r>
            <a:r>
              <a:rPr lang="en-GB" sz="2400" b="1" dirty="0" err="1"/>
              <a:t>della</a:t>
            </a:r>
            <a:r>
              <a:rPr lang="en-GB" sz="2400" b="1" dirty="0"/>
              <a:t>  </a:t>
            </a:r>
            <a:r>
              <a:rPr lang="en-GB" sz="2400" b="1" dirty="0" err="1"/>
              <a:t>passione</a:t>
            </a:r>
            <a:r>
              <a:rPr lang="en-GB" sz="2400" b="1" dirty="0"/>
              <a:t>,  sin  </a:t>
            </a:r>
            <a:r>
              <a:rPr lang="en-GB" sz="2400" b="1" dirty="0" err="1"/>
              <a:t>dall’infanzia</a:t>
            </a:r>
            <a:r>
              <a:rPr lang="en-GB" sz="2400" b="1" dirty="0"/>
              <a:t>,  per  le  </a:t>
            </a:r>
            <a:r>
              <a:rPr lang="en-GB" sz="2400" b="1" dirty="0" err="1"/>
              <a:t>materie</a:t>
            </a:r>
            <a:r>
              <a:rPr lang="en-GB" sz="2400" b="1" dirty="0"/>
              <a:t>  </a:t>
            </a:r>
            <a:r>
              <a:rPr lang="en-GB" sz="2400" b="1" dirty="0" err="1"/>
              <a:t>scientifiche</a:t>
            </a:r>
            <a:r>
              <a:rPr lang="en-GB" sz="2400" b="1" dirty="0"/>
              <a:t>  e </a:t>
            </a:r>
            <a:r>
              <a:rPr lang="en-GB" sz="2400" b="1" dirty="0" err="1"/>
              <a:t>tecnologiche</a:t>
            </a:r>
            <a:r>
              <a:rPr lang="en-GB" sz="2400" b="1" dirty="0"/>
              <a:t> e </a:t>
            </a:r>
            <a:r>
              <a:rPr lang="en-GB" sz="2400" b="1" dirty="0" err="1"/>
              <a:t>della</a:t>
            </a:r>
            <a:r>
              <a:rPr lang="en-GB" sz="2400" b="1" dirty="0"/>
              <a:t> </a:t>
            </a:r>
            <a:r>
              <a:rPr lang="en-GB" sz="2400" b="1" dirty="0" err="1"/>
              <a:t>consapevolezza</a:t>
            </a:r>
            <a:r>
              <a:rPr lang="en-GB" sz="2400" b="1" dirty="0"/>
              <a:t>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opportunità</a:t>
            </a:r>
            <a:r>
              <a:rPr lang="en-GB" sz="2400" b="1" dirty="0"/>
              <a:t>, </a:t>
            </a:r>
            <a:r>
              <a:rPr lang="en-GB" sz="2400" b="1" dirty="0" err="1"/>
              <a:t>anche</a:t>
            </a:r>
            <a:r>
              <a:rPr lang="en-GB" sz="2400" b="1" dirty="0"/>
              <a:t> </a:t>
            </a:r>
            <a:r>
              <a:rPr lang="en-GB" sz="2400" b="1" dirty="0" err="1"/>
              <a:t>professionali</a:t>
            </a:r>
            <a:r>
              <a:rPr lang="en-GB" sz="2400" b="1" dirty="0"/>
              <a:t>, </a:t>
            </a:r>
            <a:r>
              <a:rPr lang="en-GB" sz="2400" b="1" dirty="0" err="1"/>
              <a:t>che</a:t>
            </a:r>
            <a:r>
              <a:rPr lang="en-GB" sz="2400" b="1" dirty="0"/>
              <a:t> le discipline STEM </a:t>
            </a:r>
            <a:r>
              <a:rPr lang="en-GB" sz="2400" b="1" dirty="0" err="1"/>
              <a:t>possono</a:t>
            </a:r>
            <a:r>
              <a:rPr lang="en-GB" sz="2400" b="1" dirty="0"/>
              <a:t> </a:t>
            </a:r>
            <a:r>
              <a:rPr lang="en-GB" sz="2400" b="1" dirty="0" err="1"/>
              <a:t>offrire</a:t>
            </a:r>
            <a:r>
              <a:rPr lang="en-GB" sz="2400" b="1" dirty="0"/>
              <a:t> alle </a:t>
            </a:r>
            <a:r>
              <a:rPr lang="en-GB" sz="2400" b="1" dirty="0" err="1"/>
              <a:t>donne</a:t>
            </a:r>
            <a:r>
              <a:rPr lang="en-GB" sz="2400" b="1" dirty="0"/>
              <a:t>;</a:t>
            </a:r>
          </a:p>
          <a:p>
            <a:pPr lvl="1"/>
            <a:r>
              <a:rPr lang="en-GB" sz="2400" b="1" dirty="0" err="1"/>
              <a:t>alla</a:t>
            </a:r>
            <a:r>
              <a:rPr lang="en-GB" sz="2400" b="1" dirty="0"/>
              <a:t> </a:t>
            </a:r>
            <a:r>
              <a:rPr lang="en-GB" sz="2400" b="1" dirty="0" err="1"/>
              <a:t>promozione</a:t>
            </a:r>
            <a:r>
              <a:rPr lang="en-GB" sz="2400" b="1" dirty="0"/>
              <a:t> </a:t>
            </a:r>
            <a:r>
              <a:rPr lang="en-GB" sz="2400" b="1" dirty="0" err="1"/>
              <a:t>della</a:t>
            </a:r>
            <a:r>
              <a:rPr lang="en-GB" sz="2400" b="1" dirty="0"/>
              <a:t> </a:t>
            </a:r>
            <a:r>
              <a:rPr lang="en-GB" sz="2400" b="1" dirty="0" err="1"/>
              <a:t>formazione</a:t>
            </a:r>
            <a:r>
              <a:rPr lang="en-GB" sz="2400" b="1" dirty="0"/>
              <a:t> STEM </a:t>
            </a:r>
            <a:r>
              <a:rPr lang="en-GB" sz="2400" b="1" dirty="0" err="1"/>
              <a:t>incoraggiando</a:t>
            </a:r>
            <a:r>
              <a:rPr lang="en-GB" sz="2400" b="1" dirty="0"/>
              <a:t> le </a:t>
            </a:r>
            <a:r>
              <a:rPr lang="en-GB" sz="2400" b="1" dirty="0" err="1"/>
              <a:t>studentesse</a:t>
            </a:r>
            <a:r>
              <a:rPr lang="en-GB" sz="2400" b="1" dirty="0"/>
              <a:t> </a:t>
            </a:r>
            <a:r>
              <a:rPr lang="en-GB" sz="2400" b="1" dirty="0" err="1"/>
              <a:t>allo</a:t>
            </a:r>
            <a:r>
              <a:rPr lang="en-GB" sz="2400" b="1" dirty="0"/>
              <a:t> studio di </a:t>
            </a:r>
            <a:r>
              <a:rPr lang="en-GB" sz="2400" b="1" dirty="0" err="1"/>
              <a:t>tali</a:t>
            </a:r>
            <a:r>
              <a:rPr lang="en-GB" sz="2400" b="1" dirty="0"/>
              <a:t> </a:t>
            </a:r>
            <a:r>
              <a:rPr lang="en-GB" sz="2400" b="1" dirty="0" err="1"/>
              <a:t>materie</a:t>
            </a:r>
            <a:r>
              <a:rPr lang="en-GB" sz="2400" b="1" dirty="0"/>
              <a:t> </a:t>
            </a:r>
            <a:r>
              <a:rPr lang="en-GB" sz="2400" b="1" dirty="0" err="1"/>
              <a:t>stimolandone</a:t>
            </a:r>
            <a:r>
              <a:rPr lang="en-GB" sz="2400" b="1" dirty="0"/>
              <a:t> </a:t>
            </a:r>
            <a:r>
              <a:rPr lang="en-GB" sz="2400" b="1" dirty="0" err="1"/>
              <a:t>l’apprendimento</a:t>
            </a:r>
            <a:r>
              <a:rPr lang="en-GB" sz="2400" b="1" dirty="0"/>
              <a:t> fin </a:t>
            </a:r>
            <a:r>
              <a:rPr lang="en-GB" sz="2400" b="1" dirty="0" err="1"/>
              <a:t>dalla</a:t>
            </a:r>
            <a:r>
              <a:rPr lang="en-GB" sz="2400" b="1" dirty="0"/>
              <a:t> </a:t>
            </a:r>
            <a:r>
              <a:rPr lang="en-GB" sz="2400" b="1" dirty="0" err="1"/>
              <a:t>più</a:t>
            </a:r>
            <a:r>
              <a:rPr lang="en-GB" sz="2400" b="1" dirty="0"/>
              <a:t> </a:t>
            </a:r>
            <a:r>
              <a:rPr lang="en-GB" sz="2400" b="1" dirty="0" err="1"/>
              <a:t>giovane</a:t>
            </a:r>
            <a:r>
              <a:rPr lang="en-GB" sz="2400" b="1" dirty="0"/>
              <a:t> </a:t>
            </a:r>
            <a:r>
              <a:rPr lang="en-GB" sz="2400" b="1" dirty="0" err="1"/>
              <a:t>età</a:t>
            </a:r>
            <a:r>
              <a:rPr lang="en-GB" sz="2400" b="1" dirty="0"/>
              <a:t>;</a:t>
            </a:r>
          </a:p>
          <a:p>
            <a:pPr lvl="1"/>
            <a:r>
              <a:rPr lang="en-GB" sz="2400" b="1" dirty="0" err="1"/>
              <a:t>alla</a:t>
            </a:r>
            <a:r>
              <a:rPr lang="en-GB" sz="2400" b="1" dirty="0"/>
              <a:t> </a:t>
            </a:r>
            <a:r>
              <a:rPr lang="en-GB" sz="2400" b="1" dirty="0" err="1"/>
              <a:t>valorizzazione</a:t>
            </a:r>
            <a:r>
              <a:rPr lang="en-GB" sz="2400" b="1" dirty="0"/>
              <a:t> </a:t>
            </a:r>
            <a:r>
              <a:rPr lang="en-GB" sz="2400" b="1" dirty="0" err="1"/>
              <a:t>dei</a:t>
            </a:r>
            <a:r>
              <a:rPr lang="en-GB" sz="2400" b="1" dirty="0"/>
              <a:t> </a:t>
            </a:r>
            <a:r>
              <a:rPr lang="en-GB" sz="2400" b="1" dirty="0" err="1"/>
              <a:t>talenti</a:t>
            </a:r>
            <a:r>
              <a:rPr lang="en-GB" sz="2400" b="1" dirty="0"/>
              <a:t> e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capacità</a:t>
            </a:r>
            <a:r>
              <a:rPr lang="en-GB" sz="2400" b="1" dirty="0"/>
              <a:t> </a:t>
            </a:r>
            <a:r>
              <a:rPr lang="en-GB" sz="2400" b="1" dirty="0" err="1"/>
              <a:t>tecnico-scientifiche</a:t>
            </a:r>
            <a:r>
              <a:rPr lang="en-GB" sz="2400" b="1" dirty="0"/>
              <a:t>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donne</a:t>
            </a:r>
            <a:r>
              <a:rPr lang="en-GB" sz="2400" b="1" dirty="0"/>
              <a:t> e al </a:t>
            </a:r>
            <a:r>
              <a:rPr lang="en-GB" sz="2400" b="1" dirty="0" err="1"/>
              <a:t>sostegno</a:t>
            </a:r>
            <a:r>
              <a:rPr lang="en-GB" sz="2400" b="1" dirty="0"/>
              <a:t> </a:t>
            </a:r>
            <a:r>
              <a:rPr lang="en-GB" sz="2400" b="1" dirty="0" err="1"/>
              <a:t>della</a:t>
            </a:r>
            <a:r>
              <a:rPr lang="en-GB" sz="2400" b="1" dirty="0"/>
              <a:t> </a:t>
            </a:r>
            <a:r>
              <a:rPr lang="en-GB" sz="2400" b="1" dirty="0" err="1"/>
              <a:t>scelta</a:t>
            </a:r>
            <a:r>
              <a:rPr lang="en-GB" sz="2400" b="1" dirty="0"/>
              <a:t> di </a:t>
            </a:r>
            <a:r>
              <a:rPr lang="en-GB" sz="2400" b="1" dirty="0" err="1"/>
              <a:t>percorsi</a:t>
            </a:r>
            <a:r>
              <a:rPr lang="en-GB" sz="2400" b="1" dirty="0"/>
              <a:t> </a:t>
            </a:r>
            <a:r>
              <a:rPr lang="en-GB" sz="2400" b="1" dirty="0" err="1"/>
              <a:t>scientifici</a:t>
            </a:r>
            <a:r>
              <a:rPr lang="en-GB" sz="2400" b="1" dirty="0"/>
              <a:t>;</a:t>
            </a:r>
          </a:p>
          <a:p>
            <a:pPr lvl="1"/>
            <a:r>
              <a:rPr lang="en-GB" sz="2400" b="1" dirty="0" err="1"/>
              <a:t>alla</a:t>
            </a:r>
            <a:r>
              <a:rPr lang="en-GB" sz="2400" b="1" dirty="0"/>
              <a:t> </a:t>
            </a:r>
            <a:r>
              <a:rPr lang="en-GB" sz="2400" b="1" dirty="0" err="1"/>
              <a:t>promozione</a:t>
            </a:r>
            <a:r>
              <a:rPr lang="en-GB" sz="2400" b="1" dirty="0"/>
              <a:t> e al </a:t>
            </a:r>
            <a:r>
              <a:rPr lang="en-GB" sz="2400" b="1" dirty="0" err="1"/>
              <a:t>sostegno</a:t>
            </a:r>
            <a:r>
              <a:rPr lang="en-GB" sz="2400" b="1" dirty="0"/>
              <a:t> </a:t>
            </a:r>
            <a:r>
              <a:rPr lang="en-GB" sz="2400" b="1" dirty="0" err="1"/>
              <a:t>dell’occupazione</a:t>
            </a:r>
            <a:r>
              <a:rPr lang="en-GB" sz="2400" b="1" dirty="0"/>
              <a:t>,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carriere</a:t>
            </a:r>
            <a:r>
              <a:rPr lang="en-GB" sz="2400" b="1" dirty="0"/>
              <a:t> e </a:t>
            </a:r>
            <a:r>
              <a:rPr lang="en-GB" sz="2400" b="1" dirty="0" err="1"/>
              <a:t>dell’imprenditorialità</a:t>
            </a:r>
            <a:r>
              <a:rPr lang="en-GB" sz="2400" b="1" dirty="0"/>
              <a:t>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donne</a:t>
            </a:r>
            <a:r>
              <a:rPr lang="en-GB" sz="2400" b="1" dirty="0"/>
              <a:t> </a:t>
            </a:r>
            <a:r>
              <a:rPr lang="en-GB" sz="2400" b="1" dirty="0" err="1"/>
              <a:t>nel</a:t>
            </a:r>
            <a:r>
              <a:rPr lang="en-GB" sz="2400" b="1" dirty="0"/>
              <a:t> campo </a:t>
            </a:r>
            <a:r>
              <a:rPr lang="en-GB" sz="2400" b="1" dirty="0" err="1"/>
              <a:t>delle</a:t>
            </a:r>
            <a:r>
              <a:rPr lang="en-GB" sz="2400" b="1" dirty="0"/>
              <a:t> discipline STEM;</a:t>
            </a:r>
          </a:p>
          <a:p>
            <a:pPr lvl="1"/>
            <a:r>
              <a:rPr lang="en-GB" sz="2400" b="1" dirty="0"/>
              <a:t>al </a:t>
            </a:r>
            <a:r>
              <a:rPr lang="en-GB" sz="2400" b="1" dirty="0" err="1"/>
              <a:t>contrasto</a:t>
            </a:r>
            <a:r>
              <a:rPr lang="en-GB" sz="2400" b="1" dirty="0"/>
              <a:t>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barriere</a:t>
            </a:r>
            <a:r>
              <a:rPr lang="en-GB" sz="2400" b="1" dirty="0"/>
              <a:t> ai </a:t>
            </a:r>
            <a:r>
              <a:rPr lang="en-GB" sz="2400" b="1" dirty="0" err="1"/>
              <a:t>percorsi</a:t>
            </a:r>
            <a:r>
              <a:rPr lang="en-GB" sz="2400" b="1" dirty="0"/>
              <a:t> di </a:t>
            </a:r>
            <a:r>
              <a:rPr lang="en-GB" sz="2400" b="1" dirty="0" err="1"/>
              <a:t>sviluppo</a:t>
            </a:r>
            <a:r>
              <a:rPr lang="en-GB" sz="2400" b="1" dirty="0"/>
              <a:t>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carriere</a:t>
            </a:r>
            <a:r>
              <a:rPr lang="en-GB" sz="2400" b="1" dirty="0"/>
              <a:t> </a:t>
            </a:r>
            <a:r>
              <a:rPr lang="en-GB" sz="2400" b="1" dirty="0" err="1"/>
              <a:t>delle</a:t>
            </a:r>
            <a:r>
              <a:rPr lang="en-GB" sz="2400" b="1" dirty="0"/>
              <a:t> </a:t>
            </a:r>
            <a:r>
              <a:rPr lang="en-GB" sz="2400" b="1" dirty="0" err="1"/>
              <a:t>donne</a:t>
            </a:r>
            <a:r>
              <a:rPr lang="en-GB" sz="2400" b="1" dirty="0"/>
              <a:t> </a:t>
            </a:r>
            <a:r>
              <a:rPr lang="en-GB" sz="2400" b="1" dirty="0" err="1"/>
              <a:t>nelle</a:t>
            </a:r>
            <a:r>
              <a:rPr lang="en-GB" sz="2400" b="1" dirty="0"/>
              <a:t> discipline STEM.</a:t>
            </a: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27818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9C83A1-8A73-D74F-A8E5-B5AB23050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Art. 3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Soggetti</a:t>
            </a:r>
            <a:r>
              <a:rPr lang="en-GB" dirty="0"/>
              <a:t> </a:t>
            </a:r>
            <a:r>
              <a:rPr lang="en-GB" dirty="0" err="1"/>
              <a:t>beneficiari</a:t>
            </a:r>
            <a:r>
              <a:rPr lang="en-GB" dirty="0"/>
              <a:t>)</a:t>
            </a:r>
            <a:br>
              <a:rPr lang="en-GB" dirty="0"/>
            </a:br>
            <a:endParaRPr lang="en-I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38379-F5EE-294E-8226-927772DDC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 err="1"/>
              <a:t>Beneficiano</a:t>
            </a:r>
            <a:r>
              <a:rPr lang="en-GB" sz="2400" b="1" dirty="0"/>
              <a:t> </a:t>
            </a:r>
            <a:r>
              <a:rPr lang="en-GB" sz="2400" b="1" dirty="0" err="1"/>
              <a:t>dei</a:t>
            </a:r>
            <a:r>
              <a:rPr lang="en-GB" sz="2400" b="1" dirty="0"/>
              <a:t> </a:t>
            </a:r>
            <a:r>
              <a:rPr lang="en-GB" sz="2400" b="1" dirty="0" err="1"/>
              <a:t>finanziamenti</a:t>
            </a:r>
            <a:r>
              <a:rPr lang="en-GB" sz="2400" b="1" dirty="0"/>
              <a:t> </a:t>
            </a:r>
            <a:r>
              <a:rPr lang="en-GB" sz="2400" b="1" dirty="0" err="1"/>
              <a:t>relativi</a:t>
            </a:r>
            <a:r>
              <a:rPr lang="en-GB" sz="2400" b="1" dirty="0"/>
              <a:t> </a:t>
            </a:r>
            <a:r>
              <a:rPr lang="en-GB" sz="2400" b="1" dirty="0" err="1"/>
              <a:t>agli</a:t>
            </a:r>
            <a:r>
              <a:rPr lang="en-GB" sz="2400" b="1" dirty="0"/>
              <a:t> </a:t>
            </a:r>
            <a:r>
              <a:rPr lang="en-GB" sz="2400" b="1" dirty="0" err="1"/>
              <a:t>interventi</a:t>
            </a:r>
            <a:r>
              <a:rPr lang="en-GB" sz="2400" b="1" dirty="0"/>
              <a:t> di cui </a:t>
            </a:r>
            <a:r>
              <a:rPr lang="en-GB" sz="2400" b="1" dirty="0" err="1"/>
              <a:t>all’articolo</a:t>
            </a:r>
            <a:r>
              <a:rPr lang="en-GB" sz="2400" b="1" dirty="0"/>
              <a:t> 2, comma 2, secondo </a:t>
            </a:r>
            <a:r>
              <a:rPr lang="en-GB" sz="2400" b="1" dirty="0" err="1"/>
              <a:t>quanto</a:t>
            </a:r>
            <a:r>
              <a:rPr lang="en-GB" sz="2400" b="1" dirty="0"/>
              <a:t> </a:t>
            </a:r>
            <a:r>
              <a:rPr lang="en-GB" sz="2400" b="1" dirty="0" err="1"/>
              <a:t>previsto</a:t>
            </a:r>
            <a:r>
              <a:rPr lang="en-GB" sz="2400" b="1" dirty="0"/>
              <a:t> dal </a:t>
            </a:r>
            <a:r>
              <a:rPr lang="en-GB" sz="2400" b="1" dirty="0" err="1"/>
              <a:t>programma</a:t>
            </a:r>
            <a:r>
              <a:rPr lang="en-GB" sz="2400" b="1" dirty="0"/>
              <a:t> </a:t>
            </a:r>
            <a:r>
              <a:rPr lang="en-GB" sz="2400" b="1" dirty="0" err="1"/>
              <a:t>annuale</a:t>
            </a:r>
            <a:r>
              <a:rPr lang="en-GB" sz="2400" b="1" dirty="0"/>
              <a:t> </a:t>
            </a:r>
            <a:r>
              <a:rPr lang="en-GB" sz="2400" b="1" dirty="0" err="1"/>
              <a:t>degli</a:t>
            </a:r>
            <a:r>
              <a:rPr lang="en-GB" sz="2400" b="1" dirty="0"/>
              <a:t> </a:t>
            </a:r>
            <a:r>
              <a:rPr lang="en-GB" sz="2400" b="1" dirty="0" err="1"/>
              <a:t>interventi</a:t>
            </a:r>
            <a:r>
              <a:rPr lang="en-GB" sz="2400" b="1" dirty="0"/>
              <a:t> di cui </a:t>
            </a:r>
            <a:r>
              <a:rPr lang="en-GB" sz="2400" b="1" dirty="0" err="1"/>
              <a:t>all’articolo</a:t>
            </a:r>
            <a:r>
              <a:rPr lang="en-GB" sz="2400" b="1" dirty="0"/>
              <a:t> 6, </a:t>
            </a:r>
            <a:r>
              <a:rPr lang="en-GB" sz="2400" b="1" dirty="0" err="1"/>
              <a:t>gli</a:t>
            </a:r>
            <a:r>
              <a:rPr lang="en-GB" sz="2400" b="1" dirty="0"/>
              <a:t> </a:t>
            </a:r>
            <a:r>
              <a:rPr lang="en-GB" sz="2400" b="1" dirty="0" err="1"/>
              <a:t>enti</a:t>
            </a:r>
            <a:r>
              <a:rPr lang="en-GB" sz="2400" b="1" dirty="0"/>
              <a:t> </a:t>
            </a:r>
            <a:r>
              <a:rPr lang="en-GB" sz="2400" b="1" dirty="0" err="1"/>
              <a:t>locali</a:t>
            </a:r>
            <a:r>
              <a:rPr lang="en-GB" sz="2400" b="1" dirty="0"/>
              <a:t> o </a:t>
            </a:r>
            <a:r>
              <a:rPr lang="en-GB" sz="2400" b="1" dirty="0" err="1"/>
              <a:t>altri</a:t>
            </a:r>
            <a:r>
              <a:rPr lang="en-GB" sz="2400" b="1" dirty="0"/>
              <a:t> </a:t>
            </a:r>
            <a:r>
              <a:rPr lang="en-GB" sz="2400" b="1" dirty="0" err="1"/>
              <a:t>enti</a:t>
            </a:r>
            <a:r>
              <a:rPr lang="en-GB" sz="2400" b="1" dirty="0"/>
              <a:t> </a:t>
            </a:r>
            <a:r>
              <a:rPr lang="en-GB" sz="2400" b="1" dirty="0" err="1"/>
              <a:t>pubblici</a:t>
            </a:r>
            <a:r>
              <a:rPr lang="en-GB" sz="2400" b="1" dirty="0"/>
              <a:t> </a:t>
            </a:r>
            <a:r>
              <a:rPr lang="en-GB" sz="2400" b="1" dirty="0" err="1"/>
              <a:t>territoriali</a:t>
            </a:r>
            <a:r>
              <a:rPr lang="en-GB" sz="2400" b="1" dirty="0"/>
              <a:t>, </a:t>
            </a:r>
            <a:r>
              <a:rPr lang="en-GB" sz="2400" b="1" dirty="0" err="1"/>
              <a:t>i</a:t>
            </a:r>
            <a:r>
              <a:rPr lang="en-GB" sz="2400" b="1" dirty="0"/>
              <a:t> </a:t>
            </a:r>
            <a:r>
              <a:rPr lang="en-GB" sz="2400" b="1" dirty="0" err="1"/>
              <a:t>municipi</a:t>
            </a:r>
            <a:r>
              <a:rPr lang="en-GB" sz="2400" b="1" dirty="0"/>
              <a:t>, le </a:t>
            </a:r>
            <a:r>
              <a:rPr lang="en-GB" sz="2400" b="1" dirty="0" err="1"/>
              <a:t>scuole</a:t>
            </a:r>
            <a:r>
              <a:rPr lang="en-GB" sz="2400" b="1" dirty="0"/>
              <a:t> </a:t>
            </a:r>
            <a:r>
              <a:rPr lang="en-GB" sz="2400" b="1" dirty="0" err="1"/>
              <a:t>pubbliche</a:t>
            </a:r>
            <a:r>
              <a:rPr lang="en-GB" sz="2400" b="1" dirty="0"/>
              <a:t> o </a:t>
            </a:r>
            <a:r>
              <a:rPr lang="en-GB" sz="2400" b="1" dirty="0" err="1"/>
              <a:t>parificate</a:t>
            </a:r>
            <a:r>
              <a:rPr lang="en-GB" sz="2400" b="1" dirty="0"/>
              <a:t> di </a:t>
            </a:r>
            <a:r>
              <a:rPr lang="en-GB" sz="2400" b="1" dirty="0" err="1"/>
              <a:t>ogni</a:t>
            </a:r>
            <a:r>
              <a:rPr lang="en-GB" sz="2400" b="1" dirty="0"/>
              <a:t> </a:t>
            </a:r>
            <a:r>
              <a:rPr lang="en-GB" sz="2400" b="1" dirty="0" err="1"/>
              <a:t>ordine</a:t>
            </a:r>
            <a:r>
              <a:rPr lang="en-GB" sz="2400" b="1" dirty="0"/>
              <a:t> e </a:t>
            </a:r>
            <a:r>
              <a:rPr lang="en-GB" sz="2400" b="1" dirty="0" err="1"/>
              <a:t>grado</a:t>
            </a:r>
            <a:r>
              <a:rPr lang="en-GB" sz="2400" b="1"/>
              <a:t>, le università</a:t>
            </a:r>
            <a:r>
              <a:rPr lang="en-GB" sz="2400" b="1" dirty="0"/>
              <a:t> </a:t>
            </a:r>
            <a:r>
              <a:rPr lang="en-GB" sz="2400" b="1" dirty="0" err="1"/>
              <a:t>pubbliche</a:t>
            </a:r>
            <a:r>
              <a:rPr lang="en-GB" sz="2400" b="1" dirty="0"/>
              <a:t> e </a:t>
            </a:r>
            <a:r>
              <a:rPr lang="en-GB" sz="2400" b="1" dirty="0" err="1">
                <a:solidFill>
                  <a:srgbClr val="FF0000"/>
                </a:solidFill>
              </a:rPr>
              <a:t>gli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enti</a:t>
            </a:r>
            <a:r>
              <a:rPr lang="en-GB" sz="2400" b="1" dirty="0">
                <a:solidFill>
                  <a:srgbClr val="FF0000"/>
                </a:solidFill>
              </a:rPr>
              <a:t> di </a:t>
            </a:r>
            <a:r>
              <a:rPr lang="en-GB" sz="2400" b="1" dirty="0" err="1">
                <a:solidFill>
                  <a:srgbClr val="FF0000"/>
                </a:solidFill>
              </a:rPr>
              <a:t>ricerca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che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abbiano</a:t>
            </a:r>
            <a:r>
              <a:rPr lang="en-GB" sz="2400" b="1" dirty="0">
                <a:solidFill>
                  <a:srgbClr val="FF0000"/>
                </a:solidFill>
              </a:rPr>
              <a:t> la </a:t>
            </a:r>
            <a:r>
              <a:rPr lang="en-GB" sz="2400" b="1" dirty="0" err="1">
                <a:solidFill>
                  <a:srgbClr val="FF0000"/>
                </a:solidFill>
              </a:rPr>
              <a:t>sede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legale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nella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Regione</a:t>
            </a:r>
            <a:r>
              <a:rPr lang="en-GB" sz="2400" b="1" dirty="0">
                <a:solidFill>
                  <a:srgbClr val="FF0000"/>
                </a:solidFill>
              </a:rPr>
              <a:t> Lazio</a:t>
            </a:r>
            <a:endParaRPr lang="en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72400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DarkSeedLeftStep">
      <a:dk1>
        <a:srgbClr val="000000"/>
      </a:dk1>
      <a:lt1>
        <a:srgbClr val="FFFFFF"/>
      </a:lt1>
      <a:dk2>
        <a:srgbClr val="251A2F"/>
      </a:dk2>
      <a:lt2>
        <a:srgbClr val="F0F3F2"/>
      </a:lt2>
      <a:accent1>
        <a:srgbClr val="E32C5C"/>
      </a:accent1>
      <a:accent2>
        <a:srgbClr val="D21B96"/>
      </a:accent2>
      <a:accent3>
        <a:srgbClr val="D32CE3"/>
      </a:accent3>
      <a:accent4>
        <a:srgbClr val="741BD2"/>
      </a:accent4>
      <a:accent5>
        <a:srgbClr val="3A2CE3"/>
      </a:accent5>
      <a:accent6>
        <a:srgbClr val="1B59D2"/>
      </a:accent6>
      <a:hlink>
        <a:srgbClr val="7055C6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522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Bembo</vt:lpstr>
      <vt:lpstr>Times</vt:lpstr>
      <vt:lpstr>AdornVTI</vt:lpstr>
      <vt:lpstr>PowerPoint Presentation</vt:lpstr>
      <vt:lpstr>Art. 1 (Finalità) </vt:lpstr>
      <vt:lpstr>Art. 2 (Obiettivi e interventi) </vt:lpstr>
      <vt:lpstr>Art. 3 (Soggetti beneficiari)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Di Ciaccio</dc:creator>
  <cp:lastModifiedBy>Anna Di Ciaccio</cp:lastModifiedBy>
  <cp:revision>4</cp:revision>
  <dcterms:created xsi:type="dcterms:W3CDTF">2022-03-27T15:10:00Z</dcterms:created>
  <dcterms:modified xsi:type="dcterms:W3CDTF">2022-03-28T12:34:41Z</dcterms:modified>
</cp:coreProperties>
</file>