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3.jpg" ContentType="image/pn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28"/>
  </p:notesMasterIdLst>
  <p:sldIdLst>
    <p:sldId id="256" r:id="rId2"/>
    <p:sldId id="477" r:id="rId3"/>
    <p:sldId id="450" r:id="rId4"/>
    <p:sldId id="469" r:id="rId5"/>
    <p:sldId id="442" r:id="rId6"/>
    <p:sldId id="443" r:id="rId7"/>
    <p:sldId id="451" r:id="rId8"/>
    <p:sldId id="475" r:id="rId9"/>
    <p:sldId id="444" r:id="rId10"/>
    <p:sldId id="471" r:id="rId11"/>
    <p:sldId id="472" r:id="rId12"/>
    <p:sldId id="473" r:id="rId13"/>
    <p:sldId id="474" r:id="rId14"/>
    <p:sldId id="467" r:id="rId15"/>
    <p:sldId id="463" r:id="rId16"/>
    <p:sldId id="455" r:id="rId17"/>
    <p:sldId id="464" r:id="rId18"/>
    <p:sldId id="445" r:id="rId19"/>
    <p:sldId id="446" r:id="rId20"/>
    <p:sldId id="468" r:id="rId21"/>
    <p:sldId id="456" r:id="rId22"/>
    <p:sldId id="457" r:id="rId23"/>
    <p:sldId id="465" r:id="rId24"/>
    <p:sldId id="466" r:id="rId25"/>
    <p:sldId id="479" r:id="rId26"/>
    <p:sldId id="45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3255D7-F0F4-0C4E-AEDD-F966577E8753}" v="1" dt="2022-05-15T18:57:41.9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7"/>
    <p:restoredTop sz="94690"/>
  </p:normalViewPr>
  <p:slideViewPr>
    <p:cSldViewPr snapToGrid="0" snapToObjects="1">
      <p:cViewPr varScale="1">
        <p:scale>
          <a:sx n="135" d="100"/>
          <a:sy n="135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o Gatti" userId="4349739c-a919-422f-9edb-5ddb93027cc0" providerId="ADAL" clId="{B83255D7-F0F4-0C4E-AEDD-F966577E8753}"/>
    <pc:docChg chg="undo custSel modSld">
      <pc:chgData name="Claudio Gatti" userId="4349739c-a919-422f-9edb-5ddb93027cc0" providerId="ADAL" clId="{B83255D7-F0F4-0C4E-AEDD-F966577E8753}" dt="2022-05-15T19:01:15.151" v="122" actId="20577"/>
      <pc:docMkLst>
        <pc:docMk/>
      </pc:docMkLst>
      <pc:sldChg chg="modSp mod">
        <pc:chgData name="Claudio Gatti" userId="4349739c-a919-422f-9edb-5ddb93027cc0" providerId="ADAL" clId="{B83255D7-F0F4-0C4E-AEDD-F966577E8753}" dt="2022-05-15T18:54:58.682" v="15" actId="20577"/>
        <pc:sldMkLst>
          <pc:docMk/>
          <pc:sldMk cId="123857135" sldId="256"/>
        </pc:sldMkLst>
        <pc:spChg chg="mod">
          <ac:chgData name="Claudio Gatti" userId="4349739c-a919-422f-9edb-5ddb93027cc0" providerId="ADAL" clId="{B83255D7-F0F4-0C4E-AEDD-F966577E8753}" dt="2022-05-15T18:54:58.682" v="15" actId="20577"/>
          <ac:spMkLst>
            <pc:docMk/>
            <pc:sldMk cId="123857135" sldId="256"/>
            <ac:spMk id="2" creationId="{2CA939FA-9F52-9748-A350-0BC0B705F0A1}"/>
          </ac:spMkLst>
        </pc:spChg>
      </pc:sldChg>
      <pc:sldChg chg="addSp delSp modSp mod setBg setClrOvrMap">
        <pc:chgData name="Claudio Gatti" userId="4349739c-a919-422f-9edb-5ddb93027cc0" providerId="ADAL" clId="{B83255D7-F0F4-0C4E-AEDD-F966577E8753}" dt="2022-05-15T18:59:05.296" v="120" actId="26606"/>
        <pc:sldMkLst>
          <pc:docMk/>
          <pc:sldMk cId="629215220" sldId="458"/>
        </pc:sldMkLst>
        <pc:spChg chg="mod ord">
          <ac:chgData name="Claudio Gatti" userId="4349739c-a919-422f-9edb-5ddb93027cc0" providerId="ADAL" clId="{B83255D7-F0F4-0C4E-AEDD-F966577E8753}" dt="2022-05-15T18:59:05.293" v="119" actId="26606"/>
          <ac:spMkLst>
            <pc:docMk/>
            <pc:sldMk cId="629215220" sldId="458"/>
            <ac:spMk id="2" creationId="{FBCE8F6B-BF60-D348-9633-31FCF9AE14B1}"/>
          </ac:spMkLst>
        </pc:spChg>
        <pc:spChg chg="mod">
          <ac:chgData name="Claudio Gatti" userId="4349739c-a919-422f-9edb-5ddb93027cc0" providerId="ADAL" clId="{B83255D7-F0F4-0C4E-AEDD-F966577E8753}" dt="2022-05-15T18:59:05.293" v="119" actId="26606"/>
          <ac:spMkLst>
            <pc:docMk/>
            <pc:sldMk cId="629215220" sldId="458"/>
            <ac:spMk id="3" creationId="{ED3C5CDA-213D-E743-A3EF-1F0B495D69A5}"/>
          </ac:spMkLst>
        </pc:spChg>
        <pc:spChg chg="mod">
          <ac:chgData name="Claudio Gatti" userId="4349739c-a919-422f-9edb-5ddb93027cc0" providerId="ADAL" clId="{B83255D7-F0F4-0C4E-AEDD-F966577E8753}" dt="2022-05-15T18:58:55.403" v="113" actId="26606"/>
          <ac:spMkLst>
            <pc:docMk/>
            <pc:sldMk cId="629215220" sldId="458"/>
            <ac:spMk id="4" creationId="{8F8C8B93-4DBF-7F43-8E3C-5335F34E6411}"/>
          </ac:spMkLst>
        </pc:spChg>
        <pc:spChg chg="add del">
          <ac:chgData name="Claudio Gatti" userId="4349739c-a919-422f-9edb-5ddb93027cc0" providerId="ADAL" clId="{B83255D7-F0F4-0C4E-AEDD-F966577E8753}" dt="2022-05-15T18:59:05.296" v="120" actId="26606"/>
          <ac:spMkLst>
            <pc:docMk/>
            <pc:sldMk cId="629215220" sldId="458"/>
            <ac:spMk id="13" creationId="{A3D5D599-1CAE-4C92-B5AE-8E51AF6D47C9}"/>
          </ac:spMkLst>
        </pc:spChg>
        <pc:spChg chg="add del">
          <ac:chgData name="Claudio Gatti" userId="4349739c-a919-422f-9edb-5ddb93027cc0" providerId="ADAL" clId="{B83255D7-F0F4-0C4E-AEDD-F966577E8753}" dt="2022-05-15T18:58:01.658" v="110" actId="26606"/>
          <ac:spMkLst>
            <pc:docMk/>
            <pc:sldMk cId="629215220" sldId="458"/>
            <ac:spMk id="16" creationId="{160CE81C-67DC-489E-BFFB-877C80B854DB}"/>
          </ac:spMkLst>
        </pc:spChg>
        <pc:spChg chg="add del">
          <ac:chgData name="Claudio Gatti" userId="4349739c-a919-422f-9edb-5ddb93027cc0" providerId="ADAL" clId="{B83255D7-F0F4-0C4E-AEDD-F966577E8753}" dt="2022-05-15T18:59:05.296" v="120" actId="26606"/>
          <ac:spMkLst>
            <pc:docMk/>
            <pc:sldMk cId="629215220" sldId="458"/>
            <ac:spMk id="18" creationId="{88FDF771-E685-464C-8935-25047BD7BCE0}"/>
          </ac:spMkLst>
        </pc:spChg>
        <pc:spChg chg="add del">
          <ac:chgData name="Claudio Gatti" userId="4349739c-a919-422f-9edb-5ddb93027cc0" providerId="ADAL" clId="{B83255D7-F0F4-0C4E-AEDD-F966577E8753}" dt="2022-05-15T18:58:55.403" v="113" actId="26606"/>
          <ac:spMkLst>
            <pc:docMk/>
            <pc:sldMk cId="629215220" sldId="458"/>
            <ac:spMk id="23" creationId="{B8DD2392-397B-48BF-BEFA-EA1FB881CA85}"/>
          </ac:spMkLst>
        </pc:spChg>
        <pc:spChg chg="add del">
          <ac:chgData name="Claudio Gatti" userId="4349739c-a919-422f-9edb-5ddb93027cc0" providerId="ADAL" clId="{B83255D7-F0F4-0C4E-AEDD-F966577E8753}" dt="2022-05-15T18:59:02.519" v="115" actId="26606"/>
          <ac:spMkLst>
            <pc:docMk/>
            <pc:sldMk cId="629215220" sldId="458"/>
            <ac:spMk id="25" creationId="{39373A6F-2E1F-4613-8E1D-D68057D29F31}"/>
          </ac:spMkLst>
        </pc:spChg>
        <pc:spChg chg="add del">
          <ac:chgData name="Claudio Gatti" userId="4349739c-a919-422f-9edb-5ddb93027cc0" providerId="ADAL" clId="{B83255D7-F0F4-0C4E-AEDD-F966577E8753}" dt="2022-05-15T18:59:02.519" v="115" actId="26606"/>
          <ac:spMkLst>
            <pc:docMk/>
            <pc:sldMk cId="629215220" sldId="458"/>
            <ac:spMk id="26" creationId="{2A28AC4B-805D-4091-A648-61572081C7FB}"/>
          </ac:spMkLst>
        </pc:spChg>
        <pc:spChg chg="add del">
          <ac:chgData name="Claudio Gatti" userId="4349739c-a919-422f-9edb-5ddb93027cc0" providerId="ADAL" clId="{B83255D7-F0F4-0C4E-AEDD-F966577E8753}" dt="2022-05-15T18:59:02.519" v="115" actId="26606"/>
          <ac:spMkLst>
            <pc:docMk/>
            <pc:sldMk cId="629215220" sldId="458"/>
            <ac:spMk id="27" creationId="{A6D733BE-061E-4600-B6A3-62A68EF2C687}"/>
          </ac:spMkLst>
        </pc:spChg>
        <pc:spChg chg="add del">
          <ac:chgData name="Claudio Gatti" userId="4349739c-a919-422f-9edb-5ddb93027cc0" providerId="ADAL" clId="{B83255D7-F0F4-0C4E-AEDD-F966577E8753}" dt="2022-05-15T18:59:03.878" v="117" actId="26606"/>
          <ac:spMkLst>
            <pc:docMk/>
            <pc:sldMk cId="629215220" sldId="458"/>
            <ac:spMk id="28" creationId="{160CE81C-67DC-489E-BFFB-877C80B854DB}"/>
          </ac:spMkLst>
        </pc:spChg>
        <pc:spChg chg="add del">
          <ac:chgData name="Claudio Gatti" userId="4349739c-a919-422f-9edb-5ddb93027cc0" providerId="ADAL" clId="{B83255D7-F0F4-0C4E-AEDD-F966577E8753}" dt="2022-05-15T18:59:05.293" v="119" actId="26606"/>
          <ac:spMkLst>
            <pc:docMk/>
            <pc:sldMk cId="629215220" sldId="458"/>
            <ac:spMk id="33" creationId="{2A28AC4B-805D-4091-A648-61572081C7FB}"/>
          </ac:spMkLst>
        </pc:spChg>
        <pc:spChg chg="add del">
          <ac:chgData name="Claudio Gatti" userId="4349739c-a919-422f-9edb-5ddb93027cc0" providerId="ADAL" clId="{B83255D7-F0F4-0C4E-AEDD-F966577E8753}" dt="2022-05-15T18:59:05.293" v="119" actId="26606"/>
          <ac:spMkLst>
            <pc:docMk/>
            <pc:sldMk cId="629215220" sldId="458"/>
            <ac:spMk id="34" creationId="{39373A6F-2E1F-4613-8E1D-D68057D29F31}"/>
          </ac:spMkLst>
        </pc:spChg>
        <pc:spChg chg="add del">
          <ac:chgData name="Claudio Gatti" userId="4349739c-a919-422f-9edb-5ddb93027cc0" providerId="ADAL" clId="{B83255D7-F0F4-0C4E-AEDD-F966577E8753}" dt="2022-05-15T18:59:05.293" v="119" actId="26606"/>
          <ac:spMkLst>
            <pc:docMk/>
            <pc:sldMk cId="629215220" sldId="458"/>
            <ac:spMk id="35" creationId="{A6D733BE-061E-4600-B6A3-62A68EF2C687}"/>
          </ac:spMkLst>
        </pc:spChg>
        <pc:spChg chg="add">
          <ac:chgData name="Claudio Gatti" userId="4349739c-a919-422f-9edb-5ddb93027cc0" providerId="ADAL" clId="{B83255D7-F0F4-0C4E-AEDD-F966577E8753}" dt="2022-05-15T18:59:05.296" v="120" actId="26606"/>
          <ac:spMkLst>
            <pc:docMk/>
            <pc:sldMk cId="629215220" sldId="458"/>
            <ac:spMk id="37" creationId="{88FDF771-E685-464C-8935-25047BD7BCE0}"/>
          </ac:spMkLst>
        </pc:spChg>
        <pc:spChg chg="add">
          <ac:chgData name="Claudio Gatti" userId="4349739c-a919-422f-9edb-5ddb93027cc0" providerId="ADAL" clId="{B83255D7-F0F4-0C4E-AEDD-F966577E8753}" dt="2022-05-15T18:59:05.296" v="120" actId="26606"/>
          <ac:spMkLst>
            <pc:docMk/>
            <pc:sldMk cId="629215220" sldId="458"/>
            <ac:spMk id="38" creationId="{A3D5D599-1CAE-4C92-B5AE-8E51AF6D47C9}"/>
          </ac:spMkLst>
        </pc:spChg>
        <pc:grpChg chg="add del">
          <ac:chgData name="Claudio Gatti" userId="4349739c-a919-422f-9edb-5ddb93027cc0" providerId="ADAL" clId="{B83255D7-F0F4-0C4E-AEDD-F966577E8753}" dt="2022-05-15T18:58:01.658" v="110" actId="26606"/>
          <ac:grpSpMkLst>
            <pc:docMk/>
            <pc:sldMk cId="629215220" sldId="458"/>
            <ac:grpSpMk id="11" creationId="{0707D684-ABCB-401C-869A-D03BBC06072C}"/>
          </ac:grpSpMkLst>
        </pc:grpChg>
        <pc:grpChg chg="add del">
          <ac:chgData name="Claudio Gatti" userId="4349739c-a919-422f-9edb-5ddb93027cc0" providerId="ADAL" clId="{B83255D7-F0F4-0C4E-AEDD-F966577E8753}" dt="2022-05-15T18:59:03.878" v="117" actId="26606"/>
          <ac:grpSpMkLst>
            <pc:docMk/>
            <pc:sldMk cId="629215220" sldId="458"/>
            <ac:grpSpMk id="29" creationId="{0707D684-ABCB-401C-869A-D03BBC06072C}"/>
          </ac:grpSpMkLst>
        </pc:grpChg>
        <pc:picChg chg="add mod ord">
          <ac:chgData name="Claudio Gatti" userId="4349739c-a919-422f-9edb-5ddb93027cc0" providerId="ADAL" clId="{B83255D7-F0F4-0C4E-AEDD-F966577E8753}" dt="2022-05-15T18:59:05.293" v="119" actId="26606"/>
          <ac:picMkLst>
            <pc:docMk/>
            <pc:sldMk cId="629215220" sldId="458"/>
            <ac:picMk id="6" creationId="{F412D5F3-86C6-BB68-ADA0-5184C94097CD}"/>
          </ac:picMkLst>
        </pc:picChg>
      </pc:sldChg>
      <pc:sldChg chg="modSp mod">
        <pc:chgData name="Claudio Gatti" userId="4349739c-a919-422f-9edb-5ddb93027cc0" providerId="ADAL" clId="{B83255D7-F0F4-0C4E-AEDD-F966577E8753}" dt="2022-05-15T19:01:15.151" v="122" actId="20577"/>
        <pc:sldMkLst>
          <pc:docMk/>
          <pc:sldMk cId="12963075" sldId="477"/>
        </pc:sldMkLst>
        <pc:spChg chg="mod">
          <ac:chgData name="Claudio Gatti" userId="4349739c-a919-422f-9edb-5ddb93027cc0" providerId="ADAL" clId="{B83255D7-F0F4-0C4E-AEDD-F966577E8753}" dt="2022-05-15T19:01:15.151" v="122" actId="20577"/>
          <ac:spMkLst>
            <pc:docMk/>
            <pc:sldMk cId="12963075" sldId="477"/>
            <ac:spMk id="22" creationId="{3DA6362C-721D-3D48-80B6-CC424B9A07E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1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image" Target="../media/image72.jpg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image" Target="../media/image72.jpg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4BFBB9-155F-4A23-8F67-089C1C3DB17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B951C39-319B-4C22-B095-9A8B2C492B78}">
      <dgm:prSet/>
      <dgm:spPr/>
      <dgm:t>
        <a:bodyPr/>
        <a:lstStyle/>
        <a:p>
          <a:r>
            <a:rPr lang="en-US" dirty="0"/>
            <a:t>QUAX - Galactic Axion Search at 10 GHz  (35-50 </a:t>
          </a:r>
          <a:r>
            <a:rPr lang="en-US" dirty="0" err="1">
              <a:latin typeface="Symbol" pitchFamily="2" charset="2"/>
            </a:rPr>
            <a:t>m</a:t>
          </a:r>
          <a:r>
            <a:rPr lang="en-US" dirty="0" err="1"/>
            <a:t>eV</a:t>
          </a:r>
          <a:r>
            <a:rPr lang="en-US" dirty="0"/>
            <a:t>)</a:t>
          </a:r>
        </a:p>
      </dgm:t>
    </dgm:pt>
    <dgm:pt modelId="{19991C4A-68FB-4EBF-AB33-630C71E8083F}" type="parTrans" cxnId="{A06DF6D2-6EA7-41FB-A4D0-7488ACA7CEA5}">
      <dgm:prSet/>
      <dgm:spPr/>
      <dgm:t>
        <a:bodyPr/>
        <a:lstStyle/>
        <a:p>
          <a:endParaRPr lang="en-US"/>
        </a:p>
      </dgm:t>
    </dgm:pt>
    <dgm:pt modelId="{200AAA73-4B3C-499F-95A1-C5EB36B597B8}" type="sibTrans" cxnId="{A06DF6D2-6EA7-41FB-A4D0-7488ACA7CEA5}">
      <dgm:prSet/>
      <dgm:spPr/>
      <dgm:t>
        <a:bodyPr/>
        <a:lstStyle/>
        <a:p>
          <a:endParaRPr lang="en-US"/>
        </a:p>
      </dgm:t>
    </dgm:pt>
    <dgm:pt modelId="{95F826A8-475A-4FBC-B8D4-BDFEB4B52271}">
      <dgm:prSet/>
      <dgm:spPr/>
      <dgm:t>
        <a:bodyPr/>
        <a:lstStyle/>
        <a:p>
          <a:r>
            <a:rPr lang="en-US" dirty="0"/>
            <a:t>FLASH - Galactic Axion Search at 100 MHz (0.5-1.5 </a:t>
          </a:r>
          <a:r>
            <a:rPr lang="en-US" dirty="0" err="1">
              <a:latin typeface="Symbol" pitchFamily="2" charset="2"/>
            </a:rPr>
            <a:t>m</a:t>
          </a:r>
          <a:r>
            <a:rPr lang="en-US" dirty="0" err="1"/>
            <a:t>eV</a:t>
          </a:r>
          <a:r>
            <a:rPr lang="en-US" dirty="0"/>
            <a:t>)</a:t>
          </a:r>
        </a:p>
      </dgm:t>
    </dgm:pt>
    <dgm:pt modelId="{1AC5BF32-5904-4197-8D08-6C603667C10E}" type="parTrans" cxnId="{683C6BD7-668A-408F-AB5E-7443A0D7B41A}">
      <dgm:prSet/>
      <dgm:spPr/>
      <dgm:t>
        <a:bodyPr/>
        <a:lstStyle/>
        <a:p>
          <a:endParaRPr lang="en-US"/>
        </a:p>
      </dgm:t>
    </dgm:pt>
    <dgm:pt modelId="{6F901B36-5D41-48D2-B985-559A8A8F2047}" type="sibTrans" cxnId="{683C6BD7-668A-408F-AB5E-7443A0D7B41A}">
      <dgm:prSet/>
      <dgm:spPr/>
      <dgm:t>
        <a:bodyPr/>
        <a:lstStyle/>
        <a:p>
          <a:endParaRPr lang="en-US"/>
        </a:p>
      </dgm:t>
    </dgm:pt>
    <dgm:pt modelId="{2BB26422-BAE9-407D-BF5D-26CC44E3ACC3}" type="pres">
      <dgm:prSet presAssocID="{AF4BFBB9-155F-4A23-8F67-089C1C3DB177}" presName="root" presStyleCnt="0">
        <dgm:presLayoutVars>
          <dgm:dir/>
          <dgm:resizeHandles val="exact"/>
        </dgm:presLayoutVars>
      </dgm:prSet>
      <dgm:spPr/>
    </dgm:pt>
    <dgm:pt modelId="{3E8D0811-34A9-44FF-AEA7-16A9D67B345C}" type="pres">
      <dgm:prSet presAssocID="{8B951C39-319B-4C22-B095-9A8B2C492B78}" presName="compNode" presStyleCnt="0"/>
      <dgm:spPr/>
    </dgm:pt>
    <dgm:pt modelId="{D648878A-67AB-4DA7-A890-BF52375F62E8}" type="pres">
      <dgm:prSet presAssocID="{8B951C39-319B-4C22-B095-9A8B2C492B78}" presName="bgRect" presStyleLbl="bgShp" presStyleIdx="0" presStyleCnt="2"/>
      <dgm:spPr/>
    </dgm:pt>
    <dgm:pt modelId="{7652E36C-6207-4160-8D9F-6BF43F6341A8}" type="pres">
      <dgm:prSet presAssocID="{8B951C39-319B-4C22-B095-9A8B2C492B78}" presName="iconRect" presStyleLbl="node1" presStyleIdx="0" presStyleCnt="2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tellite"/>
        </a:ext>
      </dgm:extLst>
    </dgm:pt>
    <dgm:pt modelId="{2A3DA765-DB06-466F-9F48-27D84A5AB142}" type="pres">
      <dgm:prSet presAssocID="{8B951C39-319B-4C22-B095-9A8B2C492B78}" presName="spaceRect" presStyleCnt="0"/>
      <dgm:spPr/>
    </dgm:pt>
    <dgm:pt modelId="{0E0DDA2B-C047-4299-B788-09800B4786C4}" type="pres">
      <dgm:prSet presAssocID="{8B951C39-319B-4C22-B095-9A8B2C492B78}" presName="parTx" presStyleLbl="revTx" presStyleIdx="0" presStyleCnt="2">
        <dgm:presLayoutVars>
          <dgm:chMax val="0"/>
          <dgm:chPref val="0"/>
        </dgm:presLayoutVars>
      </dgm:prSet>
      <dgm:spPr/>
    </dgm:pt>
    <dgm:pt modelId="{EE0FE60A-7DD1-41A8-BC47-9F94FAA8FD82}" type="pres">
      <dgm:prSet presAssocID="{200AAA73-4B3C-499F-95A1-C5EB36B597B8}" presName="sibTrans" presStyleCnt="0"/>
      <dgm:spPr/>
    </dgm:pt>
    <dgm:pt modelId="{E6034511-986C-41B6-A379-E42C693B0A7E}" type="pres">
      <dgm:prSet presAssocID="{95F826A8-475A-4FBC-B8D4-BDFEB4B52271}" presName="compNode" presStyleCnt="0"/>
      <dgm:spPr/>
    </dgm:pt>
    <dgm:pt modelId="{AA4A6075-6DA6-4345-818D-53E14E36FD8B}" type="pres">
      <dgm:prSet presAssocID="{95F826A8-475A-4FBC-B8D4-BDFEB4B52271}" presName="bgRect" presStyleLbl="bgShp" presStyleIdx="1" presStyleCnt="2"/>
      <dgm:spPr/>
    </dgm:pt>
    <dgm:pt modelId="{DE923BA6-310B-4BC8-AF7A-A1DB2D704515}" type="pres">
      <dgm:prSet presAssocID="{95F826A8-475A-4FBC-B8D4-BDFEB4B52271}" presName="iconRect" presStyleLbl="node1" presStyleIdx="1" presStyleCnt="2"/>
      <dgm:spPr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A53263B1-47F2-4B4C-BFF6-0EF87F17EC05}" type="pres">
      <dgm:prSet presAssocID="{95F826A8-475A-4FBC-B8D4-BDFEB4B52271}" presName="spaceRect" presStyleCnt="0"/>
      <dgm:spPr/>
    </dgm:pt>
    <dgm:pt modelId="{59420547-DE90-4C70-A333-C066185730BF}" type="pres">
      <dgm:prSet presAssocID="{95F826A8-475A-4FBC-B8D4-BDFEB4B52271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978CA72A-162D-44B0-9D6C-02C2A0CF1A0B}" type="presOf" srcId="{AF4BFBB9-155F-4A23-8F67-089C1C3DB177}" destId="{2BB26422-BAE9-407D-BF5D-26CC44E3ACC3}" srcOrd="0" destOrd="0" presId="urn:microsoft.com/office/officeart/2018/2/layout/IconVerticalSolidList"/>
    <dgm:cxn modelId="{9395FA85-FB0D-4DB3-ACBD-5147DB8D379B}" type="presOf" srcId="{8B951C39-319B-4C22-B095-9A8B2C492B78}" destId="{0E0DDA2B-C047-4299-B788-09800B4786C4}" srcOrd="0" destOrd="0" presId="urn:microsoft.com/office/officeart/2018/2/layout/IconVerticalSolidList"/>
    <dgm:cxn modelId="{2AFCFAB2-0562-4332-90C0-8239BEFDB633}" type="presOf" srcId="{95F826A8-475A-4FBC-B8D4-BDFEB4B52271}" destId="{59420547-DE90-4C70-A333-C066185730BF}" srcOrd="0" destOrd="0" presId="urn:microsoft.com/office/officeart/2018/2/layout/IconVerticalSolidList"/>
    <dgm:cxn modelId="{A06DF6D2-6EA7-41FB-A4D0-7488ACA7CEA5}" srcId="{AF4BFBB9-155F-4A23-8F67-089C1C3DB177}" destId="{8B951C39-319B-4C22-B095-9A8B2C492B78}" srcOrd="0" destOrd="0" parTransId="{19991C4A-68FB-4EBF-AB33-630C71E8083F}" sibTransId="{200AAA73-4B3C-499F-95A1-C5EB36B597B8}"/>
    <dgm:cxn modelId="{683C6BD7-668A-408F-AB5E-7443A0D7B41A}" srcId="{AF4BFBB9-155F-4A23-8F67-089C1C3DB177}" destId="{95F826A8-475A-4FBC-B8D4-BDFEB4B52271}" srcOrd="1" destOrd="0" parTransId="{1AC5BF32-5904-4197-8D08-6C603667C10E}" sibTransId="{6F901B36-5D41-48D2-B985-559A8A8F2047}"/>
    <dgm:cxn modelId="{D000C8EE-B27F-4C97-937C-B2FF0ED4503E}" type="presParOf" srcId="{2BB26422-BAE9-407D-BF5D-26CC44E3ACC3}" destId="{3E8D0811-34A9-44FF-AEA7-16A9D67B345C}" srcOrd="0" destOrd="0" presId="urn:microsoft.com/office/officeart/2018/2/layout/IconVerticalSolidList"/>
    <dgm:cxn modelId="{A9790243-1AB8-4B83-9886-436BD70C64F5}" type="presParOf" srcId="{3E8D0811-34A9-44FF-AEA7-16A9D67B345C}" destId="{D648878A-67AB-4DA7-A890-BF52375F62E8}" srcOrd="0" destOrd="0" presId="urn:microsoft.com/office/officeart/2018/2/layout/IconVerticalSolidList"/>
    <dgm:cxn modelId="{48D683C0-7E96-4B00-89CE-C0C719495243}" type="presParOf" srcId="{3E8D0811-34A9-44FF-AEA7-16A9D67B345C}" destId="{7652E36C-6207-4160-8D9F-6BF43F6341A8}" srcOrd="1" destOrd="0" presId="urn:microsoft.com/office/officeart/2018/2/layout/IconVerticalSolidList"/>
    <dgm:cxn modelId="{55F3CB36-1B62-4662-903A-690DDA5A40F6}" type="presParOf" srcId="{3E8D0811-34A9-44FF-AEA7-16A9D67B345C}" destId="{2A3DA765-DB06-466F-9F48-27D84A5AB142}" srcOrd="2" destOrd="0" presId="urn:microsoft.com/office/officeart/2018/2/layout/IconVerticalSolidList"/>
    <dgm:cxn modelId="{979CAA04-3347-40ED-BAD9-3A0EE3C0561E}" type="presParOf" srcId="{3E8D0811-34A9-44FF-AEA7-16A9D67B345C}" destId="{0E0DDA2B-C047-4299-B788-09800B4786C4}" srcOrd="3" destOrd="0" presId="urn:microsoft.com/office/officeart/2018/2/layout/IconVerticalSolidList"/>
    <dgm:cxn modelId="{63F99988-E202-4396-822B-85ADFD404D00}" type="presParOf" srcId="{2BB26422-BAE9-407D-BF5D-26CC44E3ACC3}" destId="{EE0FE60A-7DD1-41A8-BC47-9F94FAA8FD82}" srcOrd="1" destOrd="0" presId="urn:microsoft.com/office/officeart/2018/2/layout/IconVerticalSolidList"/>
    <dgm:cxn modelId="{E2696429-8C27-48FF-BC28-A91E4BAE2255}" type="presParOf" srcId="{2BB26422-BAE9-407D-BF5D-26CC44E3ACC3}" destId="{E6034511-986C-41B6-A379-E42C693B0A7E}" srcOrd="2" destOrd="0" presId="urn:microsoft.com/office/officeart/2018/2/layout/IconVerticalSolidList"/>
    <dgm:cxn modelId="{D369C7D0-43F5-4D4A-BE5C-78DF655ECAB3}" type="presParOf" srcId="{E6034511-986C-41B6-A379-E42C693B0A7E}" destId="{AA4A6075-6DA6-4345-818D-53E14E36FD8B}" srcOrd="0" destOrd="0" presId="urn:microsoft.com/office/officeart/2018/2/layout/IconVerticalSolidList"/>
    <dgm:cxn modelId="{8BA959A0-A93A-4350-81CD-50CE882AD824}" type="presParOf" srcId="{E6034511-986C-41B6-A379-E42C693B0A7E}" destId="{DE923BA6-310B-4BC8-AF7A-A1DB2D704515}" srcOrd="1" destOrd="0" presId="urn:microsoft.com/office/officeart/2018/2/layout/IconVerticalSolidList"/>
    <dgm:cxn modelId="{6C22CD44-7878-425F-AD41-71C86B88057D}" type="presParOf" srcId="{E6034511-986C-41B6-A379-E42C693B0A7E}" destId="{A53263B1-47F2-4B4C-BFF6-0EF87F17EC05}" srcOrd="2" destOrd="0" presId="urn:microsoft.com/office/officeart/2018/2/layout/IconVerticalSolidList"/>
    <dgm:cxn modelId="{954B962F-8148-480C-817F-2FEB80B17811}" type="presParOf" srcId="{E6034511-986C-41B6-A379-E42C693B0A7E}" destId="{59420547-DE90-4C70-A333-C066185730B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F5BA0E-B819-454D-B839-282C07568264}" type="doc">
      <dgm:prSet loTypeId="urn:microsoft.com/office/officeart/2005/8/layout/hProcess10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024ED2E-6ED3-544E-9A7D-8A369EFFCAB9}">
      <dgm:prSet phldrT="[Text]"/>
      <dgm:spPr/>
      <dgm:t>
        <a:bodyPr/>
        <a:lstStyle/>
        <a:p>
          <a:r>
            <a:rPr lang="en-GB" dirty="0"/>
            <a:t>Revision of He Buffer</a:t>
          </a:r>
        </a:p>
      </dgm:t>
    </dgm:pt>
    <dgm:pt modelId="{155D08B1-C034-8F44-8D20-7FA42EDDD781}" type="parTrans" cxnId="{5AF46056-566A-E64D-B503-C249213D4DD7}">
      <dgm:prSet/>
      <dgm:spPr/>
      <dgm:t>
        <a:bodyPr/>
        <a:lstStyle/>
        <a:p>
          <a:endParaRPr lang="en-GB"/>
        </a:p>
      </dgm:t>
    </dgm:pt>
    <dgm:pt modelId="{88FB25C2-08DC-5049-BC9B-A6F3E036926D}" type="sibTrans" cxnId="{5AF46056-566A-E64D-B503-C249213D4DD7}">
      <dgm:prSet/>
      <dgm:spPr/>
      <dgm:t>
        <a:bodyPr/>
        <a:lstStyle/>
        <a:p>
          <a:endParaRPr lang="en-GB"/>
        </a:p>
      </dgm:t>
    </dgm:pt>
    <dgm:pt modelId="{3CA8CD25-6276-E14A-9959-FEA74FEBA101}">
      <dgm:prSet phldrT="[Text]"/>
      <dgm:spPr/>
      <dgm:t>
        <a:bodyPr/>
        <a:lstStyle/>
        <a:p>
          <a:r>
            <a:rPr lang="en-GB" dirty="0"/>
            <a:t>Revision of safety valves</a:t>
          </a:r>
        </a:p>
      </dgm:t>
    </dgm:pt>
    <dgm:pt modelId="{54DC20A3-4B56-E446-99F1-4C4F3E9F8D09}" type="parTrans" cxnId="{09FDB270-6411-F846-9DBB-9D6FD81DC82A}">
      <dgm:prSet/>
      <dgm:spPr/>
      <dgm:t>
        <a:bodyPr/>
        <a:lstStyle/>
        <a:p>
          <a:endParaRPr lang="en-GB"/>
        </a:p>
      </dgm:t>
    </dgm:pt>
    <dgm:pt modelId="{D7F663FD-25F3-BC44-9A7A-5B1B6551D453}" type="sibTrans" cxnId="{09FDB270-6411-F846-9DBB-9D6FD81DC82A}">
      <dgm:prSet/>
      <dgm:spPr/>
      <dgm:t>
        <a:bodyPr/>
        <a:lstStyle/>
        <a:p>
          <a:endParaRPr lang="en-GB"/>
        </a:p>
      </dgm:t>
    </dgm:pt>
    <dgm:pt modelId="{A02AFDDC-5CCB-A440-877D-650DFF5575F8}">
      <dgm:prSet phldrT="[Text]"/>
      <dgm:spPr/>
      <dgm:t>
        <a:bodyPr/>
        <a:lstStyle/>
        <a:p>
          <a:r>
            <a:rPr lang="en-GB" dirty="0"/>
            <a:t>September</a:t>
          </a:r>
        </a:p>
      </dgm:t>
    </dgm:pt>
    <dgm:pt modelId="{127070A5-DA10-EA46-94A4-2946E5198E29}" type="parTrans" cxnId="{DE5A150D-74A1-3C46-900C-A4B9B0E40E68}">
      <dgm:prSet/>
      <dgm:spPr/>
      <dgm:t>
        <a:bodyPr/>
        <a:lstStyle/>
        <a:p>
          <a:endParaRPr lang="en-GB"/>
        </a:p>
      </dgm:t>
    </dgm:pt>
    <dgm:pt modelId="{8C2408B1-7F4D-BD43-A162-EEFBEB6DF5A3}" type="sibTrans" cxnId="{DE5A150D-74A1-3C46-900C-A4B9B0E40E68}">
      <dgm:prSet/>
      <dgm:spPr/>
      <dgm:t>
        <a:bodyPr/>
        <a:lstStyle/>
        <a:p>
          <a:endParaRPr lang="en-GB"/>
        </a:p>
      </dgm:t>
    </dgm:pt>
    <dgm:pt modelId="{3FA4C8C0-7A65-2E40-9C29-1F7F491C37F4}">
      <dgm:prSet phldrT="[Text]"/>
      <dgm:spPr/>
      <dgm:t>
        <a:bodyPr/>
        <a:lstStyle/>
        <a:p>
          <a:r>
            <a:rPr lang="en-GB" dirty="0"/>
            <a:t>Test of pumping  system</a:t>
          </a:r>
        </a:p>
      </dgm:t>
    </dgm:pt>
    <dgm:pt modelId="{3CB1C7A1-472A-8947-99B7-319FB5E64134}" type="parTrans" cxnId="{51E3A771-D80A-D141-9B5B-158D60225D88}">
      <dgm:prSet/>
      <dgm:spPr/>
      <dgm:t>
        <a:bodyPr/>
        <a:lstStyle/>
        <a:p>
          <a:endParaRPr lang="en-GB"/>
        </a:p>
      </dgm:t>
    </dgm:pt>
    <dgm:pt modelId="{E93F570E-CFB2-374A-ADEA-513F1B6648A5}" type="sibTrans" cxnId="{51E3A771-D80A-D141-9B5B-158D60225D88}">
      <dgm:prSet/>
      <dgm:spPr/>
      <dgm:t>
        <a:bodyPr/>
        <a:lstStyle/>
        <a:p>
          <a:endParaRPr lang="en-GB"/>
        </a:p>
      </dgm:t>
    </dgm:pt>
    <dgm:pt modelId="{01105117-41A1-F74E-ADD0-5E66CB85A546}">
      <dgm:prSet phldrT="[Text]"/>
      <dgm:spPr/>
      <dgm:t>
        <a:bodyPr/>
        <a:lstStyle/>
        <a:p>
          <a:r>
            <a:rPr lang="en-GB" dirty="0"/>
            <a:t>June</a:t>
          </a:r>
        </a:p>
      </dgm:t>
    </dgm:pt>
    <dgm:pt modelId="{B8706D74-0417-4D44-A49C-200E5E714FD7}" type="parTrans" cxnId="{E857B3B1-E71B-094B-90F4-2A42E574CAF3}">
      <dgm:prSet/>
      <dgm:spPr/>
      <dgm:t>
        <a:bodyPr/>
        <a:lstStyle/>
        <a:p>
          <a:endParaRPr lang="en-GB"/>
        </a:p>
      </dgm:t>
    </dgm:pt>
    <dgm:pt modelId="{4D75F83B-5B74-FA4D-B805-1B239F3B4323}" type="sibTrans" cxnId="{E857B3B1-E71B-094B-90F4-2A42E574CAF3}">
      <dgm:prSet/>
      <dgm:spPr/>
      <dgm:t>
        <a:bodyPr/>
        <a:lstStyle/>
        <a:p>
          <a:endParaRPr lang="en-GB"/>
        </a:p>
      </dgm:t>
    </dgm:pt>
    <dgm:pt modelId="{6C6653CD-0A79-B842-80CF-ECEBA71041E9}">
      <dgm:prSet/>
      <dgm:spPr/>
      <dgm:t>
        <a:bodyPr/>
        <a:lstStyle/>
        <a:p>
          <a:r>
            <a:rPr lang="en-GB" dirty="0"/>
            <a:t>Elongation of He transfer line</a:t>
          </a:r>
        </a:p>
      </dgm:t>
    </dgm:pt>
    <dgm:pt modelId="{E7E97C30-E951-C84F-B25E-D3C981EB6C13}" type="parTrans" cxnId="{BA34C222-1395-FE4F-B722-D566FB7D386E}">
      <dgm:prSet/>
      <dgm:spPr/>
      <dgm:t>
        <a:bodyPr/>
        <a:lstStyle/>
        <a:p>
          <a:endParaRPr lang="en-GB"/>
        </a:p>
      </dgm:t>
    </dgm:pt>
    <dgm:pt modelId="{4BA1CC4E-C8AC-A24B-AE9B-9190E42E74B8}" type="sibTrans" cxnId="{BA34C222-1395-FE4F-B722-D566FB7D386E}">
      <dgm:prSet/>
      <dgm:spPr/>
      <dgm:t>
        <a:bodyPr/>
        <a:lstStyle/>
        <a:p>
          <a:endParaRPr lang="en-GB"/>
        </a:p>
      </dgm:t>
    </dgm:pt>
    <dgm:pt modelId="{CBA5A620-EFB4-114A-B1CF-46236247839E}">
      <dgm:prSet/>
      <dgm:spPr/>
      <dgm:t>
        <a:bodyPr/>
        <a:lstStyle/>
        <a:p>
          <a:r>
            <a:rPr lang="en-GB" dirty="0"/>
            <a:t>Repair of control panel</a:t>
          </a:r>
        </a:p>
      </dgm:t>
    </dgm:pt>
    <dgm:pt modelId="{531D34C3-E65B-D048-818B-D5CCD9EF4E2E}" type="parTrans" cxnId="{C26063B1-5C60-D749-8437-D8E60C1ABD83}">
      <dgm:prSet/>
      <dgm:spPr/>
      <dgm:t>
        <a:bodyPr/>
        <a:lstStyle/>
        <a:p>
          <a:endParaRPr lang="en-GB"/>
        </a:p>
      </dgm:t>
    </dgm:pt>
    <dgm:pt modelId="{7DDD64AC-5EC5-0546-917A-EE3231ACC133}" type="sibTrans" cxnId="{C26063B1-5C60-D749-8437-D8E60C1ABD83}">
      <dgm:prSet/>
      <dgm:spPr/>
      <dgm:t>
        <a:bodyPr/>
        <a:lstStyle/>
        <a:p>
          <a:endParaRPr lang="en-GB"/>
        </a:p>
      </dgm:t>
    </dgm:pt>
    <dgm:pt modelId="{7C5ABEAF-25FE-7945-A134-72D8CC5E9356}">
      <dgm:prSet/>
      <dgm:spPr/>
      <dgm:t>
        <a:bodyPr/>
        <a:lstStyle/>
        <a:p>
          <a:r>
            <a:rPr lang="en-GB" dirty="0"/>
            <a:t>New cooling system of magnet power supply and test</a:t>
          </a:r>
        </a:p>
      </dgm:t>
    </dgm:pt>
    <dgm:pt modelId="{42B64286-ECE0-7941-B4AF-C69F5597B759}" type="parTrans" cxnId="{88F7F3C3-16D5-F44F-BFC2-472F80FA9AF6}">
      <dgm:prSet/>
      <dgm:spPr/>
      <dgm:t>
        <a:bodyPr/>
        <a:lstStyle/>
        <a:p>
          <a:endParaRPr lang="en-GB"/>
        </a:p>
      </dgm:t>
    </dgm:pt>
    <dgm:pt modelId="{796DA558-EEDD-2049-A455-58D1429FE24B}" type="sibTrans" cxnId="{88F7F3C3-16D5-F44F-BFC2-472F80FA9AF6}">
      <dgm:prSet/>
      <dgm:spPr/>
      <dgm:t>
        <a:bodyPr/>
        <a:lstStyle/>
        <a:p>
          <a:endParaRPr lang="en-GB"/>
        </a:p>
      </dgm:t>
    </dgm:pt>
    <dgm:pt modelId="{A11CB5E9-2233-7A41-A94A-666DE125D4A3}">
      <dgm:prSet/>
      <dgm:spPr/>
      <dgm:t>
        <a:bodyPr/>
        <a:lstStyle/>
        <a:p>
          <a:r>
            <a:rPr lang="en-GB" dirty="0"/>
            <a:t>Endcaps closing </a:t>
          </a:r>
        </a:p>
      </dgm:t>
    </dgm:pt>
    <dgm:pt modelId="{035103E7-25CD-1647-BD95-92FE4BBE5A75}" type="parTrans" cxnId="{CCE4B905-DF8A-C044-96A7-C648CB47DA81}">
      <dgm:prSet/>
      <dgm:spPr/>
      <dgm:t>
        <a:bodyPr/>
        <a:lstStyle/>
        <a:p>
          <a:endParaRPr lang="en-GB"/>
        </a:p>
      </dgm:t>
    </dgm:pt>
    <dgm:pt modelId="{0082D824-7359-1641-AD40-9B10845826CD}" type="sibTrans" cxnId="{CCE4B905-DF8A-C044-96A7-C648CB47DA81}">
      <dgm:prSet/>
      <dgm:spPr/>
      <dgm:t>
        <a:bodyPr/>
        <a:lstStyle/>
        <a:p>
          <a:endParaRPr lang="en-GB"/>
        </a:p>
      </dgm:t>
    </dgm:pt>
    <dgm:pt modelId="{BA69B98F-F093-3C4E-B9B0-1E8048F55172}">
      <dgm:prSet/>
      <dgm:spPr/>
      <dgm:t>
        <a:bodyPr/>
        <a:lstStyle/>
        <a:p>
          <a:r>
            <a:rPr lang="en-GB" dirty="0"/>
            <a:t>September</a:t>
          </a:r>
        </a:p>
      </dgm:t>
    </dgm:pt>
    <dgm:pt modelId="{A44A73AC-4957-734E-8644-2F62ACA229B0}" type="parTrans" cxnId="{EA5BE8EF-09F7-9645-A7E3-2B6F7A91A58F}">
      <dgm:prSet/>
      <dgm:spPr/>
      <dgm:t>
        <a:bodyPr/>
        <a:lstStyle/>
        <a:p>
          <a:endParaRPr lang="en-GB"/>
        </a:p>
      </dgm:t>
    </dgm:pt>
    <dgm:pt modelId="{A463E674-E316-6448-91DF-4CBBBF444CC1}" type="sibTrans" cxnId="{EA5BE8EF-09F7-9645-A7E3-2B6F7A91A58F}">
      <dgm:prSet/>
      <dgm:spPr/>
      <dgm:t>
        <a:bodyPr/>
        <a:lstStyle/>
        <a:p>
          <a:endParaRPr lang="en-GB"/>
        </a:p>
      </dgm:t>
    </dgm:pt>
    <dgm:pt modelId="{F355CB86-FAD8-6A49-A40A-B4D8C7755BF0}">
      <dgm:prSet/>
      <dgm:spPr/>
      <dgm:t>
        <a:bodyPr/>
        <a:lstStyle/>
        <a:p>
          <a:r>
            <a:rPr lang="en-GB" dirty="0"/>
            <a:t>July</a:t>
          </a:r>
        </a:p>
      </dgm:t>
    </dgm:pt>
    <dgm:pt modelId="{983FE400-4408-A143-B367-F2B186F76C97}" type="parTrans" cxnId="{AE0B5D68-AEE9-FA45-9682-1D9147915525}">
      <dgm:prSet/>
      <dgm:spPr/>
      <dgm:t>
        <a:bodyPr/>
        <a:lstStyle/>
        <a:p>
          <a:endParaRPr lang="en-GB"/>
        </a:p>
      </dgm:t>
    </dgm:pt>
    <dgm:pt modelId="{71301EEA-998E-854D-A031-1C3704579941}" type="sibTrans" cxnId="{AE0B5D68-AEE9-FA45-9682-1D9147915525}">
      <dgm:prSet/>
      <dgm:spPr/>
      <dgm:t>
        <a:bodyPr/>
        <a:lstStyle/>
        <a:p>
          <a:endParaRPr lang="en-GB"/>
        </a:p>
      </dgm:t>
    </dgm:pt>
    <dgm:pt modelId="{237D6FA2-4FEE-F44D-8575-866CE545BE15}">
      <dgm:prSet/>
      <dgm:spPr/>
      <dgm:t>
        <a:bodyPr/>
        <a:lstStyle/>
        <a:p>
          <a:r>
            <a:rPr lang="en-GB" dirty="0"/>
            <a:t>September 2022-  January 2023</a:t>
          </a:r>
        </a:p>
      </dgm:t>
    </dgm:pt>
    <dgm:pt modelId="{2F14A8A7-795D-1C4E-BA42-0AE9ADC614BF}" type="parTrans" cxnId="{2B85AA36-8F51-7642-A14E-D247638D10EC}">
      <dgm:prSet/>
      <dgm:spPr/>
      <dgm:t>
        <a:bodyPr/>
        <a:lstStyle/>
        <a:p>
          <a:endParaRPr lang="en-GB"/>
        </a:p>
      </dgm:t>
    </dgm:pt>
    <dgm:pt modelId="{C0E5BC8F-C07F-0F45-8C25-A21F2BD90F59}" type="sibTrans" cxnId="{2B85AA36-8F51-7642-A14E-D247638D10EC}">
      <dgm:prSet/>
      <dgm:spPr/>
      <dgm:t>
        <a:bodyPr/>
        <a:lstStyle/>
        <a:p>
          <a:endParaRPr lang="en-GB"/>
        </a:p>
      </dgm:t>
    </dgm:pt>
    <dgm:pt modelId="{12F5FCC1-4DD7-BC48-BA8A-742C63A5B01C}">
      <dgm:prSet/>
      <dgm:spPr/>
      <dgm:t>
        <a:bodyPr/>
        <a:lstStyle/>
        <a:p>
          <a:r>
            <a:rPr lang="en-GB" dirty="0"/>
            <a:t>January 2023</a:t>
          </a:r>
        </a:p>
      </dgm:t>
    </dgm:pt>
    <dgm:pt modelId="{F9ADB5E5-CCC6-B941-88CC-76F5D02663BF}" type="parTrans" cxnId="{3C47C3CD-F720-FC4A-9EF3-B29F9D90BDD1}">
      <dgm:prSet/>
      <dgm:spPr/>
      <dgm:t>
        <a:bodyPr/>
        <a:lstStyle/>
        <a:p>
          <a:endParaRPr lang="en-GB"/>
        </a:p>
      </dgm:t>
    </dgm:pt>
    <dgm:pt modelId="{5F1C52CD-1AF3-9B48-AB7D-CE38C29B478A}" type="sibTrans" cxnId="{3C47C3CD-F720-FC4A-9EF3-B29F9D90BDD1}">
      <dgm:prSet/>
      <dgm:spPr/>
      <dgm:t>
        <a:bodyPr/>
        <a:lstStyle/>
        <a:p>
          <a:endParaRPr lang="en-GB"/>
        </a:p>
      </dgm:t>
    </dgm:pt>
    <dgm:pt modelId="{6625AA86-EAD4-A24F-854E-51F5E174DBFE}">
      <dgm:prSet/>
      <dgm:spPr/>
      <dgm:t>
        <a:bodyPr/>
        <a:lstStyle/>
        <a:p>
          <a:r>
            <a:rPr lang="en-GB" dirty="0"/>
            <a:t>September - October</a:t>
          </a:r>
        </a:p>
      </dgm:t>
    </dgm:pt>
    <dgm:pt modelId="{5A66B076-2B42-8549-B03C-EB5F7B5B40CA}" type="parTrans" cxnId="{50CE5705-1D8B-704D-A74A-B223F3A288B8}">
      <dgm:prSet/>
      <dgm:spPr/>
      <dgm:t>
        <a:bodyPr/>
        <a:lstStyle/>
        <a:p>
          <a:endParaRPr lang="en-GB"/>
        </a:p>
      </dgm:t>
    </dgm:pt>
    <dgm:pt modelId="{7FEE1E25-F015-3742-8D47-1EB9CAD68211}" type="sibTrans" cxnId="{50CE5705-1D8B-704D-A74A-B223F3A288B8}">
      <dgm:prSet/>
      <dgm:spPr/>
      <dgm:t>
        <a:bodyPr/>
        <a:lstStyle/>
        <a:p>
          <a:endParaRPr lang="en-GB"/>
        </a:p>
      </dgm:t>
    </dgm:pt>
    <dgm:pt modelId="{2E8F5B1C-6E88-784B-BB47-3D3CC9D39ADB}" type="pres">
      <dgm:prSet presAssocID="{05F5BA0E-B819-454D-B839-282C07568264}" presName="Name0" presStyleCnt="0">
        <dgm:presLayoutVars>
          <dgm:dir/>
          <dgm:resizeHandles val="exact"/>
        </dgm:presLayoutVars>
      </dgm:prSet>
      <dgm:spPr/>
    </dgm:pt>
    <dgm:pt modelId="{679CB356-F178-7840-853C-89AE83F67ABB}" type="pres">
      <dgm:prSet presAssocID="{3FA4C8C0-7A65-2E40-9C29-1F7F491C37F4}" presName="composite" presStyleCnt="0"/>
      <dgm:spPr/>
    </dgm:pt>
    <dgm:pt modelId="{CE33B535-2A31-0A43-81BE-5BB92EC5118D}" type="pres">
      <dgm:prSet presAssocID="{3FA4C8C0-7A65-2E40-9C29-1F7F491C37F4}" presName="imagSh" presStyleLbl="b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3ABEDD7A-8F9D-AB46-858B-0C1C22E71443}" type="pres">
      <dgm:prSet presAssocID="{3FA4C8C0-7A65-2E40-9C29-1F7F491C37F4}" presName="txNode" presStyleLbl="node1" presStyleIdx="0" presStyleCnt="7" custLinFactNeighborX="-12140" custLinFactNeighborY="57635">
        <dgm:presLayoutVars>
          <dgm:bulletEnabled val="1"/>
        </dgm:presLayoutVars>
      </dgm:prSet>
      <dgm:spPr/>
    </dgm:pt>
    <dgm:pt modelId="{7A1905BD-42EE-1348-AC1B-9499C39ED6A6}" type="pres">
      <dgm:prSet presAssocID="{E93F570E-CFB2-374A-ADEA-513F1B6648A5}" presName="sibTrans" presStyleLbl="sibTrans2D1" presStyleIdx="0" presStyleCnt="6"/>
      <dgm:spPr/>
    </dgm:pt>
    <dgm:pt modelId="{54762A01-1896-3D42-A64B-1BA757063E90}" type="pres">
      <dgm:prSet presAssocID="{E93F570E-CFB2-374A-ADEA-513F1B6648A5}" presName="connTx" presStyleLbl="sibTrans2D1" presStyleIdx="0" presStyleCnt="6"/>
      <dgm:spPr/>
    </dgm:pt>
    <dgm:pt modelId="{DE398960-4969-B144-A3C8-A12ACEFA7B39}" type="pres">
      <dgm:prSet presAssocID="{CBA5A620-EFB4-114A-B1CF-46236247839E}" presName="composite" presStyleCnt="0"/>
      <dgm:spPr/>
    </dgm:pt>
    <dgm:pt modelId="{0627EB10-453E-9242-B3BA-84877C0461DF}" type="pres">
      <dgm:prSet presAssocID="{CBA5A620-EFB4-114A-B1CF-46236247839E}" presName="imagSh" presStyleLbl="b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7000" b="-57000"/>
          </a:stretch>
        </a:blipFill>
      </dgm:spPr>
    </dgm:pt>
    <dgm:pt modelId="{4DD02183-C61D-B64A-8EAA-D9E16AC8D916}" type="pres">
      <dgm:prSet presAssocID="{CBA5A620-EFB4-114A-B1CF-46236247839E}" presName="txNode" presStyleLbl="node1" presStyleIdx="1" presStyleCnt="7" custLinFactNeighborX="-10926" custLinFactNeighborY="60702">
        <dgm:presLayoutVars>
          <dgm:bulletEnabled val="1"/>
        </dgm:presLayoutVars>
      </dgm:prSet>
      <dgm:spPr/>
    </dgm:pt>
    <dgm:pt modelId="{476377A6-47A1-5849-8171-162B895239EF}" type="pres">
      <dgm:prSet presAssocID="{7DDD64AC-5EC5-0546-917A-EE3231ACC133}" presName="sibTrans" presStyleLbl="sibTrans2D1" presStyleIdx="1" presStyleCnt="6"/>
      <dgm:spPr/>
    </dgm:pt>
    <dgm:pt modelId="{6C2A995E-15E1-404F-BEF2-D7FD490DE688}" type="pres">
      <dgm:prSet presAssocID="{7DDD64AC-5EC5-0546-917A-EE3231ACC133}" presName="connTx" presStyleLbl="sibTrans2D1" presStyleIdx="1" presStyleCnt="6"/>
      <dgm:spPr/>
    </dgm:pt>
    <dgm:pt modelId="{FB5610DB-8451-2842-A0B7-5D17D0430CB8}" type="pres">
      <dgm:prSet presAssocID="{5024ED2E-6ED3-544E-9A7D-8A369EFFCAB9}" presName="composite" presStyleCnt="0"/>
      <dgm:spPr/>
    </dgm:pt>
    <dgm:pt modelId="{C496F1FF-6DFA-6845-81B9-70864DF486A4}" type="pres">
      <dgm:prSet presAssocID="{5024ED2E-6ED3-544E-9A7D-8A369EFFCAB9}" presName="imagSh" presStyleLbl="bgImgPlac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640F10F-FD3C-B740-BE68-4F59F7DADC77}" type="pres">
      <dgm:prSet presAssocID="{5024ED2E-6ED3-544E-9A7D-8A369EFFCAB9}" presName="txNode" presStyleLbl="node1" presStyleIdx="2" presStyleCnt="7" custLinFactNeighborX="-11860" custLinFactNeighborY="55301">
        <dgm:presLayoutVars>
          <dgm:bulletEnabled val="1"/>
        </dgm:presLayoutVars>
      </dgm:prSet>
      <dgm:spPr/>
    </dgm:pt>
    <dgm:pt modelId="{E65C3CAC-6558-8D41-B085-398673F2B19F}" type="pres">
      <dgm:prSet presAssocID="{88FB25C2-08DC-5049-BC9B-A6F3E036926D}" presName="sibTrans" presStyleLbl="sibTrans2D1" presStyleIdx="2" presStyleCnt="6"/>
      <dgm:spPr/>
    </dgm:pt>
    <dgm:pt modelId="{FCCDF1EB-0322-E646-BB85-34D8BC21747D}" type="pres">
      <dgm:prSet presAssocID="{88FB25C2-08DC-5049-BC9B-A6F3E036926D}" presName="connTx" presStyleLbl="sibTrans2D1" presStyleIdx="2" presStyleCnt="6"/>
      <dgm:spPr/>
    </dgm:pt>
    <dgm:pt modelId="{98783E13-7449-4740-8818-88666BBCA691}" type="pres">
      <dgm:prSet presAssocID="{3CA8CD25-6276-E14A-9959-FEA74FEBA101}" presName="composite" presStyleCnt="0"/>
      <dgm:spPr/>
    </dgm:pt>
    <dgm:pt modelId="{CEAEFD3B-EC27-8348-BB57-B23D62CCC1EB}" type="pres">
      <dgm:prSet presAssocID="{3CA8CD25-6276-E14A-9959-FEA74FEBA101}" presName="imagSh" presStyleLbl="bgImgPlac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94804018-7A55-264E-B4ED-2D6C7EBA9B77}" type="pres">
      <dgm:prSet presAssocID="{3CA8CD25-6276-E14A-9959-FEA74FEBA101}" presName="txNode" presStyleLbl="node1" presStyleIdx="3" presStyleCnt="7" custLinFactNeighborX="-16996" custLinFactNeighborY="60702">
        <dgm:presLayoutVars>
          <dgm:bulletEnabled val="1"/>
        </dgm:presLayoutVars>
      </dgm:prSet>
      <dgm:spPr/>
    </dgm:pt>
    <dgm:pt modelId="{09AE8B5E-6135-F244-87D5-5E9F2288E216}" type="pres">
      <dgm:prSet presAssocID="{D7F663FD-25F3-BC44-9A7A-5B1B6551D453}" presName="sibTrans" presStyleLbl="sibTrans2D1" presStyleIdx="3" presStyleCnt="6"/>
      <dgm:spPr/>
    </dgm:pt>
    <dgm:pt modelId="{4263FD3F-EECC-0343-AA37-7FD9A449B3DB}" type="pres">
      <dgm:prSet presAssocID="{D7F663FD-25F3-BC44-9A7A-5B1B6551D453}" presName="connTx" presStyleLbl="sibTrans2D1" presStyleIdx="3" presStyleCnt="6"/>
      <dgm:spPr/>
    </dgm:pt>
    <dgm:pt modelId="{F4D5888F-D61D-FC43-8F27-706E7F00FFDE}" type="pres">
      <dgm:prSet presAssocID="{6C6653CD-0A79-B842-80CF-ECEBA71041E9}" presName="composite" presStyleCnt="0"/>
      <dgm:spPr/>
    </dgm:pt>
    <dgm:pt modelId="{944FC421-1286-7741-A647-E89EF356D4B6}" type="pres">
      <dgm:prSet presAssocID="{6C6653CD-0A79-B842-80CF-ECEBA71041E9}" presName="imagSh" presStyleLbl="bgImgPlac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7FD2258-89E7-F84B-B21C-033C8FC347AC}" type="pres">
      <dgm:prSet presAssocID="{6C6653CD-0A79-B842-80CF-ECEBA71041E9}" presName="txNode" presStyleLbl="node1" presStyleIdx="4" presStyleCnt="7" custLinFactNeighborX="-8140" custLinFactNeighborY="64343">
        <dgm:presLayoutVars>
          <dgm:bulletEnabled val="1"/>
        </dgm:presLayoutVars>
      </dgm:prSet>
      <dgm:spPr/>
    </dgm:pt>
    <dgm:pt modelId="{14D15C3F-8CE9-F241-B643-8F4E71538195}" type="pres">
      <dgm:prSet presAssocID="{4BA1CC4E-C8AC-A24B-AE9B-9190E42E74B8}" presName="sibTrans" presStyleLbl="sibTrans2D1" presStyleIdx="4" presStyleCnt="6"/>
      <dgm:spPr/>
    </dgm:pt>
    <dgm:pt modelId="{1847DF3A-16AA-534C-9010-00D4B5E5259C}" type="pres">
      <dgm:prSet presAssocID="{4BA1CC4E-C8AC-A24B-AE9B-9190E42E74B8}" presName="connTx" presStyleLbl="sibTrans2D1" presStyleIdx="4" presStyleCnt="6"/>
      <dgm:spPr/>
    </dgm:pt>
    <dgm:pt modelId="{F09635C8-197E-B140-A7A8-03E226ADA193}" type="pres">
      <dgm:prSet presAssocID="{7C5ABEAF-25FE-7945-A134-72D8CC5E9356}" presName="composite" presStyleCnt="0"/>
      <dgm:spPr/>
    </dgm:pt>
    <dgm:pt modelId="{CBBFD6D1-1AC5-F046-910C-444F79EB73F8}" type="pres">
      <dgm:prSet presAssocID="{7C5ABEAF-25FE-7945-A134-72D8CC5E9356}" presName="imagSh" presStyleLbl="b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24BAC73-7C84-3E4D-94FB-01068D77A9C4}" type="pres">
      <dgm:prSet presAssocID="{7C5ABEAF-25FE-7945-A134-72D8CC5E9356}" presName="txNode" presStyleLbl="node1" presStyleIdx="5" presStyleCnt="7" custLinFactNeighborX="-20638" custLinFactNeighborY="65558">
        <dgm:presLayoutVars>
          <dgm:bulletEnabled val="1"/>
        </dgm:presLayoutVars>
      </dgm:prSet>
      <dgm:spPr/>
    </dgm:pt>
    <dgm:pt modelId="{AE42F17E-11CA-914C-9F3F-C0F0EF80170A}" type="pres">
      <dgm:prSet presAssocID="{796DA558-EEDD-2049-A455-58D1429FE24B}" presName="sibTrans" presStyleLbl="sibTrans2D1" presStyleIdx="5" presStyleCnt="6"/>
      <dgm:spPr/>
    </dgm:pt>
    <dgm:pt modelId="{E76D515B-C916-7141-BE01-DA0CC67D3BE3}" type="pres">
      <dgm:prSet presAssocID="{796DA558-EEDD-2049-A455-58D1429FE24B}" presName="connTx" presStyleLbl="sibTrans2D1" presStyleIdx="5" presStyleCnt="6"/>
      <dgm:spPr/>
    </dgm:pt>
    <dgm:pt modelId="{8E978449-28E1-7F4B-B479-3AF6E89535BB}" type="pres">
      <dgm:prSet presAssocID="{A11CB5E9-2233-7A41-A94A-666DE125D4A3}" presName="composite" presStyleCnt="0"/>
      <dgm:spPr/>
    </dgm:pt>
    <dgm:pt modelId="{1CC1306C-69D8-6D44-805C-30DF45439861}" type="pres">
      <dgm:prSet presAssocID="{A11CB5E9-2233-7A41-A94A-666DE125D4A3}" presName="imagSh" presStyleLbl="b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8A7881CC-E675-C940-9BE2-95BEB4C464DA}" type="pres">
      <dgm:prSet presAssocID="{A11CB5E9-2233-7A41-A94A-666DE125D4A3}" presName="txNode" presStyleLbl="node1" presStyleIdx="6" presStyleCnt="7" custLinFactNeighborX="-19424" custLinFactNeighborY="64344">
        <dgm:presLayoutVars>
          <dgm:bulletEnabled val="1"/>
        </dgm:presLayoutVars>
      </dgm:prSet>
      <dgm:spPr/>
    </dgm:pt>
  </dgm:ptLst>
  <dgm:cxnLst>
    <dgm:cxn modelId="{50CE5705-1D8B-704D-A74A-B223F3A288B8}" srcId="{6C6653CD-0A79-B842-80CF-ECEBA71041E9}" destId="{6625AA86-EAD4-A24F-854E-51F5E174DBFE}" srcOrd="0" destOrd="0" parTransId="{5A66B076-2B42-8549-B03C-EB5F7B5B40CA}" sibTransId="{7FEE1E25-F015-3742-8D47-1EB9CAD68211}"/>
    <dgm:cxn modelId="{CCE4B905-DF8A-C044-96A7-C648CB47DA81}" srcId="{05F5BA0E-B819-454D-B839-282C07568264}" destId="{A11CB5E9-2233-7A41-A94A-666DE125D4A3}" srcOrd="6" destOrd="0" parTransId="{035103E7-25CD-1647-BD95-92FE4BBE5A75}" sibTransId="{0082D824-7359-1641-AD40-9B10845826CD}"/>
    <dgm:cxn modelId="{1DB14D0B-5E7F-7146-ABED-AB1E2E4E5EFB}" type="presOf" srcId="{88FB25C2-08DC-5049-BC9B-A6F3E036926D}" destId="{FCCDF1EB-0322-E646-BB85-34D8BC21747D}" srcOrd="1" destOrd="0" presId="urn:microsoft.com/office/officeart/2005/8/layout/hProcess10"/>
    <dgm:cxn modelId="{DE5A150D-74A1-3C46-900C-A4B9B0E40E68}" srcId="{3CA8CD25-6276-E14A-9959-FEA74FEBA101}" destId="{A02AFDDC-5CCB-A440-877D-650DFF5575F8}" srcOrd="0" destOrd="0" parTransId="{127070A5-DA10-EA46-94A4-2946E5198E29}" sibTransId="{8C2408B1-7F4D-BD43-A162-EEFBEB6DF5A3}"/>
    <dgm:cxn modelId="{E3A82A16-E7EF-EC41-A017-3D3F9D8B54B3}" type="presOf" srcId="{6625AA86-EAD4-A24F-854E-51F5E174DBFE}" destId="{C7FD2258-89E7-F84B-B21C-033C8FC347AC}" srcOrd="0" destOrd="1" presId="urn:microsoft.com/office/officeart/2005/8/layout/hProcess10"/>
    <dgm:cxn modelId="{6FE6521C-ED62-F048-8E6F-7A6B4C0E44A7}" type="presOf" srcId="{5024ED2E-6ED3-544E-9A7D-8A369EFFCAB9}" destId="{9640F10F-FD3C-B740-BE68-4F59F7DADC77}" srcOrd="0" destOrd="0" presId="urn:microsoft.com/office/officeart/2005/8/layout/hProcess10"/>
    <dgm:cxn modelId="{BA34C222-1395-FE4F-B722-D566FB7D386E}" srcId="{05F5BA0E-B819-454D-B839-282C07568264}" destId="{6C6653CD-0A79-B842-80CF-ECEBA71041E9}" srcOrd="4" destOrd="0" parTransId="{E7E97C30-E951-C84F-B25E-D3C981EB6C13}" sibTransId="{4BA1CC4E-C8AC-A24B-AE9B-9190E42E74B8}"/>
    <dgm:cxn modelId="{9AD8952B-D8AC-6F44-B05E-81AD6CE82BAD}" type="presOf" srcId="{7DDD64AC-5EC5-0546-917A-EE3231ACC133}" destId="{476377A6-47A1-5849-8171-162B895239EF}" srcOrd="0" destOrd="0" presId="urn:microsoft.com/office/officeart/2005/8/layout/hProcess10"/>
    <dgm:cxn modelId="{05690032-463E-2244-8651-0415C135BF99}" type="presOf" srcId="{05F5BA0E-B819-454D-B839-282C07568264}" destId="{2E8F5B1C-6E88-784B-BB47-3D3CC9D39ADB}" srcOrd="0" destOrd="0" presId="urn:microsoft.com/office/officeart/2005/8/layout/hProcess10"/>
    <dgm:cxn modelId="{FFDAC332-BFB9-764B-8B9F-33BF35861766}" type="presOf" srcId="{796DA558-EEDD-2049-A455-58D1429FE24B}" destId="{E76D515B-C916-7141-BE01-DA0CC67D3BE3}" srcOrd="1" destOrd="0" presId="urn:microsoft.com/office/officeart/2005/8/layout/hProcess10"/>
    <dgm:cxn modelId="{83182B36-42A3-374A-A677-EECE99FE3472}" type="presOf" srcId="{796DA558-EEDD-2049-A455-58D1429FE24B}" destId="{AE42F17E-11CA-914C-9F3F-C0F0EF80170A}" srcOrd="0" destOrd="0" presId="urn:microsoft.com/office/officeart/2005/8/layout/hProcess10"/>
    <dgm:cxn modelId="{2B85AA36-8F51-7642-A14E-D247638D10EC}" srcId="{7C5ABEAF-25FE-7945-A134-72D8CC5E9356}" destId="{237D6FA2-4FEE-F44D-8575-866CE545BE15}" srcOrd="0" destOrd="0" parTransId="{2F14A8A7-795D-1C4E-BA42-0AE9ADC614BF}" sibTransId="{C0E5BC8F-C07F-0F45-8C25-A21F2BD90F59}"/>
    <dgm:cxn modelId="{43BBBC37-25E9-A444-BDA9-F2A01DF11808}" type="presOf" srcId="{CBA5A620-EFB4-114A-B1CF-46236247839E}" destId="{4DD02183-C61D-B64A-8EAA-D9E16AC8D916}" srcOrd="0" destOrd="0" presId="urn:microsoft.com/office/officeart/2005/8/layout/hProcess10"/>
    <dgm:cxn modelId="{983AA141-CB06-D346-BD12-4768905D0CA0}" type="presOf" srcId="{E93F570E-CFB2-374A-ADEA-513F1B6648A5}" destId="{54762A01-1896-3D42-A64B-1BA757063E90}" srcOrd="1" destOrd="0" presId="urn:microsoft.com/office/officeart/2005/8/layout/hProcess10"/>
    <dgm:cxn modelId="{32543249-5393-C740-B174-56C45317576C}" type="presOf" srcId="{E93F570E-CFB2-374A-ADEA-513F1B6648A5}" destId="{7A1905BD-42EE-1348-AC1B-9499C39ED6A6}" srcOrd="0" destOrd="0" presId="urn:microsoft.com/office/officeart/2005/8/layout/hProcess10"/>
    <dgm:cxn modelId="{CCFD5251-CEB3-6A42-8BF8-8B709D9D40BB}" type="presOf" srcId="{D7F663FD-25F3-BC44-9A7A-5B1B6551D453}" destId="{09AE8B5E-6135-F244-87D5-5E9F2288E216}" srcOrd="0" destOrd="0" presId="urn:microsoft.com/office/officeart/2005/8/layout/hProcess10"/>
    <dgm:cxn modelId="{81B0C953-9C50-B140-8A02-A03A9B676025}" type="presOf" srcId="{D7F663FD-25F3-BC44-9A7A-5B1B6551D453}" destId="{4263FD3F-EECC-0343-AA37-7FD9A449B3DB}" srcOrd="1" destOrd="0" presId="urn:microsoft.com/office/officeart/2005/8/layout/hProcess10"/>
    <dgm:cxn modelId="{5AF46056-566A-E64D-B503-C249213D4DD7}" srcId="{05F5BA0E-B819-454D-B839-282C07568264}" destId="{5024ED2E-6ED3-544E-9A7D-8A369EFFCAB9}" srcOrd="2" destOrd="0" parTransId="{155D08B1-C034-8F44-8D20-7FA42EDDD781}" sibTransId="{88FB25C2-08DC-5049-BC9B-A6F3E036926D}"/>
    <dgm:cxn modelId="{1F87E664-FBE8-354F-8C32-6E68B95A1501}" type="presOf" srcId="{7DDD64AC-5EC5-0546-917A-EE3231ACC133}" destId="{6C2A995E-15E1-404F-BEF2-D7FD490DE688}" srcOrd="1" destOrd="0" presId="urn:microsoft.com/office/officeart/2005/8/layout/hProcess10"/>
    <dgm:cxn modelId="{37466365-860D-DE43-BBC6-99C03DD7C94D}" type="presOf" srcId="{237D6FA2-4FEE-F44D-8575-866CE545BE15}" destId="{D24BAC73-7C84-3E4D-94FB-01068D77A9C4}" srcOrd="0" destOrd="1" presId="urn:microsoft.com/office/officeart/2005/8/layout/hProcess10"/>
    <dgm:cxn modelId="{AE0B5D68-AEE9-FA45-9682-1D9147915525}" srcId="{CBA5A620-EFB4-114A-B1CF-46236247839E}" destId="{F355CB86-FAD8-6A49-A40A-B4D8C7755BF0}" srcOrd="0" destOrd="0" parTransId="{983FE400-4408-A143-B367-F2B186F76C97}" sibTransId="{71301EEA-998E-854D-A031-1C3704579941}"/>
    <dgm:cxn modelId="{09FDB270-6411-F846-9DBB-9D6FD81DC82A}" srcId="{05F5BA0E-B819-454D-B839-282C07568264}" destId="{3CA8CD25-6276-E14A-9959-FEA74FEBA101}" srcOrd="3" destOrd="0" parTransId="{54DC20A3-4B56-E446-99F1-4C4F3E9F8D09}" sibTransId="{D7F663FD-25F3-BC44-9A7A-5B1B6551D453}"/>
    <dgm:cxn modelId="{51E3A771-D80A-D141-9B5B-158D60225D88}" srcId="{05F5BA0E-B819-454D-B839-282C07568264}" destId="{3FA4C8C0-7A65-2E40-9C29-1F7F491C37F4}" srcOrd="0" destOrd="0" parTransId="{3CB1C7A1-472A-8947-99B7-319FB5E64134}" sibTransId="{E93F570E-CFB2-374A-ADEA-513F1B6648A5}"/>
    <dgm:cxn modelId="{C00B8974-7080-F64D-908E-C7E05FFC3B75}" type="presOf" srcId="{01105117-41A1-F74E-ADD0-5E66CB85A546}" destId="{3ABEDD7A-8F9D-AB46-858B-0C1C22E71443}" srcOrd="0" destOrd="1" presId="urn:microsoft.com/office/officeart/2005/8/layout/hProcess10"/>
    <dgm:cxn modelId="{6FDDBF92-C699-0C49-AEE3-8587C888A6CA}" type="presOf" srcId="{A11CB5E9-2233-7A41-A94A-666DE125D4A3}" destId="{8A7881CC-E675-C940-9BE2-95BEB4C464DA}" srcOrd="0" destOrd="0" presId="urn:microsoft.com/office/officeart/2005/8/layout/hProcess10"/>
    <dgm:cxn modelId="{E1225EAA-7933-2D40-9529-41BCB60AA089}" type="presOf" srcId="{12F5FCC1-4DD7-BC48-BA8A-742C63A5B01C}" destId="{8A7881CC-E675-C940-9BE2-95BEB4C464DA}" srcOrd="0" destOrd="1" presId="urn:microsoft.com/office/officeart/2005/8/layout/hProcess10"/>
    <dgm:cxn modelId="{139E2CAE-0561-6042-B803-808BE560CD04}" type="presOf" srcId="{BA69B98F-F093-3C4E-B9B0-1E8048F55172}" destId="{9640F10F-FD3C-B740-BE68-4F59F7DADC77}" srcOrd="0" destOrd="1" presId="urn:microsoft.com/office/officeart/2005/8/layout/hProcess10"/>
    <dgm:cxn modelId="{53283DAE-6672-0A40-9E08-8C1A4376326B}" type="presOf" srcId="{F355CB86-FAD8-6A49-A40A-B4D8C7755BF0}" destId="{4DD02183-C61D-B64A-8EAA-D9E16AC8D916}" srcOrd="0" destOrd="1" presId="urn:microsoft.com/office/officeart/2005/8/layout/hProcess10"/>
    <dgm:cxn modelId="{C26063B1-5C60-D749-8437-D8E60C1ABD83}" srcId="{05F5BA0E-B819-454D-B839-282C07568264}" destId="{CBA5A620-EFB4-114A-B1CF-46236247839E}" srcOrd="1" destOrd="0" parTransId="{531D34C3-E65B-D048-818B-D5CCD9EF4E2E}" sibTransId="{7DDD64AC-5EC5-0546-917A-EE3231ACC133}"/>
    <dgm:cxn modelId="{E857B3B1-E71B-094B-90F4-2A42E574CAF3}" srcId="{3FA4C8C0-7A65-2E40-9C29-1F7F491C37F4}" destId="{01105117-41A1-F74E-ADD0-5E66CB85A546}" srcOrd="0" destOrd="0" parTransId="{B8706D74-0417-4D44-A49C-200E5E714FD7}" sibTransId="{4D75F83B-5B74-FA4D-B805-1B239F3B4323}"/>
    <dgm:cxn modelId="{5E5E1BB6-8019-6745-B4A6-8DD02CC40E5A}" type="presOf" srcId="{3FA4C8C0-7A65-2E40-9C29-1F7F491C37F4}" destId="{3ABEDD7A-8F9D-AB46-858B-0C1C22E71443}" srcOrd="0" destOrd="0" presId="urn:microsoft.com/office/officeart/2005/8/layout/hProcess10"/>
    <dgm:cxn modelId="{037AC1BD-9FCB-7D4E-9F8F-FA8D99A7D2A7}" type="presOf" srcId="{7C5ABEAF-25FE-7945-A134-72D8CC5E9356}" destId="{D24BAC73-7C84-3E4D-94FB-01068D77A9C4}" srcOrd="0" destOrd="0" presId="urn:microsoft.com/office/officeart/2005/8/layout/hProcess10"/>
    <dgm:cxn modelId="{88F7F3C3-16D5-F44F-BFC2-472F80FA9AF6}" srcId="{05F5BA0E-B819-454D-B839-282C07568264}" destId="{7C5ABEAF-25FE-7945-A134-72D8CC5E9356}" srcOrd="5" destOrd="0" parTransId="{42B64286-ECE0-7941-B4AF-C69F5597B759}" sibTransId="{796DA558-EEDD-2049-A455-58D1429FE24B}"/>
    <dgm:cxn modelId="{660B43CD-346E-0B48-9CA1-EF8DC6B59019}" type="presOf" srcId="{6C6653CD-0A79-B842-80CF-ECEBA71041E9}" destId="{C7FD2258-89E7-F84B-B21C-033C8FC347AC}" srcOrd="0" destOrd="0" presId="urn:microsoft.com/office/officeart/2005/8/layout/hProcess10"/>
    <dgm:cxn modelId="{3C47C3CD-F720-FC4A-9EF3-B29F9D90BDD1}" srcId="{A11CB5E9-2233-7A41-A94A-666DE125D4A3}" destId="{12F5FCC1-4DD7-BC48-BA8A-742C63A5B01C}" srcOrd="0" destOrd="0" parTransId="{F9ADB5E5-CCC6-B941-88CC-76F5D02663BF}" sibTransId="{5F1C52CD-1AF3-9B48-AB7D-CE38C29B478A}"/>
    <dgm:cxn modelId="{3449A4D0-E407-F848-A204-E5283B993637}" type="presOf" srcId="{A02AFDDC-5CCB-A440-877D-650DFF5575F8}" destId="{94804018-7A55-264E-B4ED-2D6C7EBA9B77}" srcOrd="0" destOrd="1" presId="urn:microsoft.com/office/officeart/2005/8/layout/hProcess10"/>
    <dgm:cxn modelId="{8419EDD1-3614-0D4A-8476-50027F9E85EC}" type="presOf" srcId="{4BA1CC4E-C8AC-A24B-AE9B-9190E42E74B8}" destId="{14D15C3F-8CE9-F241-B643-8F4E71538195}" srcOrd="0" destOrd="0" presId="urn:microsoft.com/office/officeart/2005/8/layout/hProcess10"/>
    <dgm:cxn modelId="{F3AE52D5-F023-0C48-848E-BAF69FC72F8D}" type="presOf" srcId="{88FB25C2-08DC-5049-BC9B-A6F3E036926D}" destId="{E65C3CAC-6558-8D41-B085-398673F2B19F}" srcOrd="0" destOrd="0" presId="urn:microsoft.com/office/officeart/2005/8/layout/hProcess10"/>
    <dgm:cxn modelId="{3BC36EDE-11AD-EF4E-9DD4-FA326E164F4B}" type="presOf" srcId="{3CA8CD25-6276-E14A-9959-FEA74FEBA101}" destId="{94804018-7A55-264E-B4ED-2D6C7EBA9B77}" srcOrd="0" destOrd="0" presId="urn:microsoft.com/office/officeart/2005/8/layout/hProcess10"/>
    <dgm:cxn modelId="{D27BD0E1-1C50-9B4E-88A4-5B51A7BFBAC3}" type="presOf" srcId="{4BA1CC4E-C8AC-A24B-AE9B-9190E42E74B8}" destId="{1847DF3A-16AA-534C-9010-00D4B5E5259C}" srcOrd="1" destOrd="0" presId="urn:microsoft.com/office/officeart/2005/8/layout/hProcess10"/>
    <dgm:cxn modelId="{EA5BE8EF-09F7-9645-A7E3-2B6F7A91A58F}" srcId="{5024ED2E-6ED3-544E-9A7D-8A369EFFCAB9}" destId="{BA69B98F-F093-3C4E-B9B0-1E8048F55172}" srcOrd="0" destOrd="0" parTransId="{A44A73AC-4957-734E-8644-2F62ACA229B0}" sibTransId="{A463E674-E316-6448-91DF-4CBBBF444CC1}"/>
    <dgm:cxn modelId="{08F14112-5460-094B-9B95-F1BDB237A943}" type="presParOf" srcId="{2E8F5B1C-6E88-784B-BB47-3D3CC9D39ADB}" destId="{679CB356-F178-7840-853C-89AE83F67ABB}" srcOrd="0" destOrd="0" presId="urn:microsoft.com/office/officeart/2005/8/layout/hProcess10"/>
    <dgm:cxn modelId="{67C9E2EE-58BF-B847-9EAA-54A24C4C61A3}" type="presParOf" srcId="{679CB356-F178-7840-853C-89AE83F67ABB}" destId="{CE33B535-2A31-0A43-81BE-5BB92EC5118D}" srcOrd="0" destOrd="0" presId="urn:microsoft.com/office/officeart/2005/8/layout/hProcess10"/>
    <dgm:cxn modelId="{EA0E573D-8F6C-8647-9D14-5DB2E2104E76}" type="presParOf" srcId="{679CB356-F178-7840-853C-89AE83F67ABB}" destId="{3ABEDD7A-8F9D-AB46-858B-0C1C22E71443}" srcOrd="1" destOrd="0" presId="urn:microsoft.com/office/officeart/2005/8/layout/hProcess10"/>
    <dgm:cxn modelId="{BFD9305A-5422-1647-B33A-282EC52E5A56}" type="presParOf" srcId="{2E8F5B1C-6E88-784B-BB47-3D3CC9D39ADB}" destId="{7A1905BD-42EE-1348-AC1B-9499C39ED6A6}" srcOrd="1" destOrd="0" presId="urn:microsoft.com/office/officeart/2005/8/layout/hProcess10"/>
    <dgm:cxn modelId="{F3E8C1F6-9727-F548-90B9-534ADDBAB1DE}" type="presParOf" srcId="{7A1905BD-42EE-1348-AC1B-9499C39ED6A6}" destId="{54762A01-1896-3D42-A64B-1BA757063E90}" srcOrd="0" destOrd="0" presId="urn:microsoft.com/office/officeart/2005/8/layout/hProcess10"/>
    <dgm:cxn modelId="{11733EE8-D086-954D-963D-C7CD661FC4D4}" type="presParOf" srcId="{2E8F5B1C-6E88-784B-BB47-3D3CC9D39ADB}" destId="{DE398960-4969-B144-A3C8-A12ACEFA7B39}" srcOrd="2" destOrd="0" presId="urn:microsoft.com/office/officeart/2005/8/layout/hProcess10"/>
    <dgm:cxn modelId="{99F9B5DB-90DE-D54A-AB2B-6D50BC598A16}" type="presParOf" srcId="{DE398960-4969-B144-A3C8-A12ACEFA7B39}" destId="{0627EB10-453E-9242-B3BA-84877C0461DF}" srcOrd="0" destOrd="0" presId="urn:microsoft.com/office/officeart/2005/8/layout/hProcess10"/>
    <dgm:cxn modelId="{6F2E388B-EF67-294B-A767-1C049008EB0B}" type="presParOf" srcId="{DE398960-4969-B144-A3C8-A12ACEFA7B39}" destId="{4DD02183-C61D-B64A-8EAA-D9E16AC8D916}" srcOrd="1" destOrd="0" presId="urn:microsoft.com/office/officeart/2005/8/layout/hProcess10"/>
    <dgm:cxn modelId="{6B15D572-F958-3148-8F04-1163BD3E5EA5}" type="presParOf" srcId="{2E8F5B1C-6E88-784B-BB47-3D3CC9D39ADB}" destId="{476377A6-47A1-5849-8171-162B895239EF}" srcOrd="3" destOrd="0" presId="urn:microsoft.com/office/officeart/2005/8/layout/hProcess10"/>
    <dgm:cxn modelId="{266C34B7-60A7-4C47-A943-72027A04958F}" type="presParOf" srcId="{476377A6-47A1-5849-8171-162B895239EF}" destId="{6C2A995E-15E1-404F-BEF2-D7FD490DE688}" srcOrd="0" destOrd="0" presId="urn:microsoft.com/office/officeart/2005/8/layout/hProcess10"/>
    <dgm:cxn modelId="{898E4CB5-0567-1641-AF71-D066FB7CA83B}" type="presParOf" srcId="{2E8F5B1C-6E88-784B-BB47-3D3CC9D39ADB}" destId="{FB5610DB-8451-2842-A0B7-5D17D0430CB8}" srcOrd="4" destOrd="0" presId="urn:microsoft.com/office/officeart/2005/8/layout/hProcess10"/>
    <dgm:cxn modelId="{2602C9FE-81B7-4749-BFBF-7188A53F9492}" type="presParOf" srcId="{FB5610DB-8451-2842-A0B7-5D17D0430CB8}" destId="{C496F1FF-6DFA-6845-81B9-70864DF486A4}" srcOrd="0" destOrd="0" presId="urn:microsoft.com/office/officeart/2005/8/layout/hProcess10"/>
    <dgm:cxn modelId="{5F355F17-40CA-744A-A003-E0A0E2DA780A}" type="presParOf" srcId="{FB5610DB-8451-2842-A0B7-5D17D0430CB8}" destId="{9640F10F-FD3C-B740-BE68-4F59F7DADC77}" srcOrd="1" destOrd="0" presId="urn:microsoft.com/office/officeart/2005/8/layout/hProcess10"/>
    <dgm:cxn modelId="{3E429536-FEEC-9C44-BB8E-A5E6E841E2A1}" type="presParOf" srcId="{2E8F5B1C-6E88-784B-BB47-3D3CC9D39ADB}" destId="{E65C3CAC-6558-8D41-B085-398673F2B19F}" srcOrd="5" destOrd="0" presId="urn:microsoft.com/office/officeart/2005/8/layout/hProcess10"/>
    <dgm:cxn modelId="{95139B6F-6DAC-CD43-AB5C-52930F03ADC2}" type="presParOf" srcId="{E65C3CAC-6558-8D41-B085-398673F2B19F}" destId="{FCCDF1EB-0322-E646-BB85-34D8BC21747D}" srcOrd="0" destOrd="0" presId="urn:microsoft.com/office/officeart/2005/8/layout/hProcess10"/>
    <dgm:cxn modelId="{8DE48D1B-A193-3A42-A3E7-5F8D0F7ED2E7}" type="presParOf" srcId="{2E8F5B1C-6E88-784B-BB47-3D3CC9D39ADB}" destId="{98783E13-7449-4740-8818-88666BBCA691}" srcOrd="6" destOrd="0" presId="urn:microsoft.com/office/officeart/2005/8/layout/hProcess10"/>
    <dgm:cxn modelId="{691305F7-1802-1A4A-9A8C-3B31B47D0688}" type="presParOf" srcId="{98783E13-7449-4740-8818-88666BBCA691}" destId="{CEAEFD3B-EC27-8348-BB57-B23D62CCC1EB}" srcOrd="0" destOrd="0" presId="urn:microsoft.com/office/officeart/2005/8/layout/hProcess10"/>
    <dgm:cxn modelId="{C08E582F-B7FF-D944-99DD-5435C5A5CACB}" type="presParOf" srcId="{98783E13-7449-4740-8818-88666BBCA691}" destId="{94804018-7A55-264E-B4ED-2D6C7EBA9B77}" srcOrd="1" destOrd="0" presId="urn:microsoft.com/office/officeart/2005/8/layout/hProcess10"/>
    <dgm:cxn modelId="{7A1CE468-6D7D-EB49-A38E-004D5E441230}" type="presParOf" srcId="{2E8F5B1C-6E88-784B-BB47-3D3CC9D39ADB}" destId="{09AE8B5E-6135-F244-87D5-5E9F2288E216}" srcOrd="7" destOrd="0" presId="urn:microsoft.com/office/officeart/2005/8/layout/hProcess10"/>
    <dgm:cxn modelId="{7FADCE34-4106-F14C-A7A5-DEFDD20C7F72}" type="presParOf" srcId="{09AE8B5E-6135-F244-87D5-5E9F2288E216}" destId="{4263FD3F-EECC-0343-AA37-7FD9A449B3DB}" srcOrd="0" destOrd="0" presId="urn:microsoft.com/office/officeart/2005/8/layout/hProcess10"/>
    <dgm:cxn modelId="{2DC6ECA9-FECE-D942-9049-C147A968E727}" type="presParOf" srcId="{2E8F5B1C-6E88-784B-BB47-3D3CC9D39ADB}" destId="{F4D5888F-D61D-FC43-8F27-706E7F00FFDE}" srcOrd="8" destOrd="0" presId="urn:microsoft.com/office/officeart/2005/8/layout/hProcess10"/>
    <dgm:cxn modelId="{A37F860C-A23C-B445-9276-C6CB9B2116B4}" type="presParOf" srcId="{F4D5888F-D61D-FC43-8F27-706E7F00FFDE}" destId="{944FC421-1286-7741-A647-E89EF356D4B6}" srcOrd="0" destOrd="0" presId="urn:microsoft.com/office/officeart/2005/8/layout/hProcess10"/>
    <dgm:cxn modelId="{DE780DBA-EA8E-CE4F-8B48-279C50BEB449}" type="presParOf" srcId="{F4D5888F-D61D-FC43-8F27-706E7F00FFDE}" destId="{C7FD2258-89E7-F84B-B21C-033C8FC347AC}" srcOrd="1" destOrd="0" presId="urn:microsoft.com/office/officeart/2005/8/layout/hProcess10"/>
    <dgm:cxn modelId="{AFA3314C-5BC0-1B4D-94F2-4A2DE339A59E}" type="presParOf" srcId="{2E8F5B1C-6E88-784B-BB47-3D3CC9D39ADB}" destId="{14D15C3F-8CE9-F241-B643-8F4E71538195}" srcOrd="9" destOrd="0" presId="urn:microsoft.com/office/officeart/2005/8/layout/hProcess10"/>
    <dgm:cxn modelId="{390A692E-5792-AC44-97BE-4BEFE5BE8080}" type="presParOf" srcId="{14D15C3F-8CE9-F241-B643-8F4E71538195}" destId="{1847DF3A-16AA-534C-9010-00D4B5E5259C}" srcOrd="0" destOrd="0" presId="urn:microsoft.com/office/officeart/2005/8/layout/hProcess10"/>
    <dgm:cxn modelId="{48A14E3E-0A51-2848-A33E-0D2CB2184ED4}" type="presParOf" srcId="{2E8F5B1C-6E88-784B-BB47-3D3CC9D39ADB}" destId="{F09635C8-197E-B140-A7A8-03E226ADA193}" srcOrd="10" destOrd="0" presId="urn:microsoft.com/office/officeart/2005/8/layout/hProcess10"/>
    <dgm:cxn modelId="{0F8B5A8D-631D-2E41-BC7C-1547655CA975}" type="presParOf" srcId="{F09635C8-197E-B140-A7A8-03E226ADA193}" destId="{CBBFD6D1-1AC5-F046-910C-444F79EB73F8}" srcOrd="0" destOrd="0" presId="urn:microsoft.com/office/officeart/2005/8/layout/hProcess10"/>
    <dgm:cxn modelId="{F2E40F49-660D-8C4A-95DA-8DE7BAC23D23}" type="presParOf" srcId="{F09635C8-197E-B140-A7A8-03E226ADA193}" destId="{D24BAC73-7C84-3E4D-94FB-01068D77A9C4}" srcOrd="1" destOrd="0" presId="urn:microsoft.com/office/officeart/2005/8/layout/hProcess10"/>
    <dgm:cxn modelId="{4E2AF0D2-8D9F-9F4A-9E60-F0CA02FA9DB8}" type="presParOf" srcId="{2E8F5B1C-6E88-784B-BB47-3D3CC9D39ADB}" destId="{AE42F17E-11CA-914C-9F3F-C0F0EF80170A}" srcOrd="11" destOrd="0" presId="urn:microsoft.com/office/officeart/2005/8/layout/hProcess10"/>
    <dgm:cxn modelId="{DC45C134-5914-CB49-AA51-7DD9569FD745}" type="presParOf" srcId="{AE42F17E-11CA-914C-9F3F-C0F0EF80170A}" destId="{E76D515B-C916-7141-BE01-DA0CC67D3BE3}" srcOrd="0" destOrd="0" presId="urn:microsoft.com/office/officeart/2005/8/layout/hProcess10"/>
    <dgm:cxn modelId="{3E402D78-A319-F949-A937-01148BBD40C5}" type="presParOf" srcId="{2E8F5B1C-6E88-784B-BB47-3D3CC9D39ADB}" destId="{8E978449-28E1-7F4B-B479-3AF6E89535BB}" srcOrd="12" destOrd="0" presId="urn:microsoft.com/office/officeart/2005/8/layout/hProcess10"/>
    <dgm:cxn modelId="{23C5057B-A714-E844-8ED1-F17193B1F919}" type="presParOf" srcId="{8E978449-28E1-7F4B-B479-3AF6E89535BB}" destId="{1CC1306C-69D8-6D44-805C-30DF45439861}" srcOrd="0" destOrd="0" presId="urn:microsoft.com/office/officeart/2005/8/layout/hProcess10"/>
    <dgm:cxn modelId="{F3AA6180-51AA-FB42-9A4F-A5A5719AFDD2}" type="presParOf" srcId="{8E978449-28E1-7F4B-B479-3AF6E89535BB}" destId="{8A7881CC-E675-C940-9BE2-95BEB4C464DA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8878A-67AB-4DA7-A890-BF52375F62E8}">
      <dsp:nvSpPr>
        <dsp:cNvPr id="0" name=""/>
        <dsp:cNvSpPr/>
      </dsp:nvSpPr>
      <dsp:spPr>
        <a:xfrm>
          <a:off x="0" y="765233"/>
          <a:ext cx="7012370" cy="14127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2E36C-6207-4160-8D9F-6BF43F6341A8}">
      <dsp:nvSpPr>
        <dsp:cNvPr id="0" name=""/>
        <dsp:cNvSpPr/>
      </dsp:nvSpPr>
      <dsp:spPr>
        <a:xfrm>
          <a:off x="427353" y="1083100"/>
          <a:ext cx="777006" cy="777006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DDA2B-C047-4299-B788-09800B4786C4}">
      <dsp:nvSpPr>
        <dsp:cNvPr id="0" name=""/>
        <dsp:cNvSpPr/>
      </dsp:nvSpPr>
      <dsp:spPr>
        <a:xfrm>
          <a:off x="1631713" y="765233"/>
          <a:ext cx="5380656" cy="1412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515" tIns="149515" rIns="149515" bIns="1495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QUAX - Galactic Axion Search at 10 GHz  (35-50 </a:t>
          </a:r>
          <a:r>
            <a:rPr lang="en-US" sz="2500" kern="1200" dirty="0" err="1">
              <a:latin typeface="Symbol" pitchFamily="2" charset="2"/>
            </a:rPr>
            <a:t>m</a:t>
          </a:r>
          <a:r>
            <a:rPr lang="en-US" sz="2500" kern="1200" dirty="0" err="1"/>
            <a:t>eV</a:t>
          </a:r>
          <a:r>
            <a:rPr lang="en-US" sz="2500" kern="1200" dirty="0"/>
            <a:t>)</a:t>
          </a:r>
        </a:p>
      </dsp:txBody>
      <dsp:txXfrm>
        <a:off x="1631713" y="765233"/>
        <a:ext cx="5380656" cy="1412739"/>
      </dsp:txXfrm>
    </dsp:sp>
    <dsp:sp modelId="{AA4A6075-6DA6-4345-818D-53E14E36FD8B}">
      <dsp:nvSpPr>
        <dsp:cNvPr id="0" name=""/>
        <dsp:cNvSpPr/>
      </dsp:nvSpPr>
      <dsp:spPr>
        <a:xfrm>
          <a:off x="0" y="2531157"/>
          <a:ext cx="7012370" cy="14127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23BA6-310B-4BC8-AF7A-A1DB2D704515}">
      <dsp:nvSpPr>
        <dsp:cNvPr id="0" name=""/>
        <dsp:cNvSpPr/>
      </dsp:nvSpPr>
      <dsp:spPr>
        <a:xfrm>
          <a:off x="427353" y="2849024"/>
          <a:ext cx="777006" cy="77700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20547-DE90-4C70-A333-C066185730BF}">
      <dsp:nvSpPr>
        <dsp:cNvPr id="0" name=""/>
        <dsp:cNvSpPr/>
      </dsp:nvSpPr>
      <dsp:spPr>
        <a:xfrm>
          <a:off x="1631713" y="2531157"/>
          <a:ext cx="5380656" cy="1412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515" tIns="149515" rIns="149515" bIns="1495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FLASH - Galactic Axion Search at 100 MHz (0.5-1.5 </a:t>
          </a:r>
          <a:r>
            <a:rPr lang="en-US" sz="2500" kern="1200" dirty="0" err="1">
              <a:latin typeface="Symbol" pitchFamily="2" charset="2"/>
            </a:rPr>
            <a:t>m</a:t>
          </a:r>
          <a:r>
            <a:rPr lang="en-US" sz="2500" kern="1200" dirty="0" err="1"/>
            <a:t>eV</a:t>
          </a:r>
          <a:r>
            <a:rPr lang="en-US" sz="2500" kern="1200" dirty="0"/>
            <a:t>)</a:t>
          </a:r>
        </a:p>
      </dsp:txBody>
      <dsp:txXfrm>
        <a:off x="1631713" y="2531157"/>
        <a:ext cx="5380656" cy="1412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3B535-2A31-0A43-81BE-5BB92EC5118D}">
      <dsp:nvSpPr>
        <dsp:cNvPr id="0" name=""/>
        <dsp:cNvSpPr/>
      </dsp:nvSpPr>
      <dsp:spPr>
        <a:xfrm>
          <a:off x="1466" y="1467279"/>
          <a:ext cx="1051858" cy="10518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EDD7A-8F9D-AB46-858B-0C1C22E71443}">
      <dsp:nvSpPr>
        <dsp:cNvPr id="0" name=""/>
        <dsp:cNvSpPr/>
      </dsp:nvSpPr>
      <dsp:spPr>
        <a:xfrm>
          <a:off x="45003" y="2704632"/>
          <a:ext cx="1051858" cy="10518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Test of pumping  system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June</a:t>
          </a:r>
        </a:p>
      </dsp:txBody>
      <dsp:txXfrm>
        <a:off x="75811" y="2735440"/>
        <a:ext cx="990242" cy="990242"/>
      </dsp:txXfrm>
    </dsp:sp>
    <dsp:sp modelId="{7A1905BD-42EE-1348-AC1B-9499C39ED6A6}">
      <dsp:nvSpPr>
        <dsp:cNvPr id="0" name=""/>
        <dsp:cNvSpPr/>
      </dsp:nvSpPr>
      <dsp:spPr>
        <a:xfrm>
          <a:off x="1255935" y="1866835"/>
          <a:ext cx="202611" cy="2527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1255935" y="1917384"/>
        <a:ext cx="141828" cy="151648"/>
      </dsp:txXfrm>
    </dsp:sp>
    <dsp:sp modelId="{0627EB10-453E-9242-B3BA-84877C0461DF}">
      <dsp:nvSpPr>
        <dsp:cNvPr id="0" name=""/>
        <dsp:cNvSpPr/>
      </dsp:nvSpPr>
      <dsp:spPr>
        <a:xfrm>
          <a:off x="1632213" y="1467279"/>
          <a:ext cx="1051858" cy="10518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7000" b="-5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D02183-C61D-B64A-8EAA-D9E16AC8D916}">
      <dsp:nvSpPr>
        <dsp:cNvPr id="0" name=""/>
        <dsp:cNvSpPr/>
      </dsp:nvSpPr>
      <dsp:spPr>
        <a:xfrm>
          <a:off x="1688520" y="2736893"/>
          <a:ext cx="1051858" cy="10518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Repair of control panel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July</a:t>
          </a:r>
        </a:p>
      </dsp:txBody>
      <dsp:txXfrm>
        <a:off x="1719328" y="2767701"/>
        <a:ext cx="990242" cy="990242"/>
      </dsp:txXfrm>
    </dsp:sp>
    <dsp:sp modelId="{476377A6-47A1-5849-8171-162B895239EF}">
      <dsp:nvSpPr>
        <dsp:cNvPr id="0" name=""/>
        <dsp:cNvSpPr/>
      </dsp:nvSpPr>
      <dsp:spPr>
        <a:xfrm>
          <a:off x="2886682" y="1866835"/>
          <a:ext cx="202611" cy="2527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2886682" y="1917384"/>
        <a:ext cx="141828" cy="151648"/>
      </dsp:txXfrm>
    </dsp:sp>
    <dsp:sp modelId="{C496F1FF-6DFA-6845-81B9-70864DF486A4}">
      <dsp:nvSpPr>
        <dsp:cNvPr id="0" name=""/>
        <dsp:cNvSpPr/>
      </dsp:nvSpPr>
      <dsp:spPr>
        <a:xfrm>
          <a:off x="3262960" y="1467279"/>
          <a:ext cx="1051858" cy="10518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0F10F-FD3C-B740-BE68-4F59F7DADC77}">
      <dsp:nvSpPr>
        <dsp:cNvPr id="0" name=""/>
        <dsp:cNvSpPr/>
      </dsp:nvSpPr>
      <dsp:spPr>
        <a:xfrm>
          <a:off x="3309443" y="2680082"/>
          <a:ext cx="1051858" cy="10518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Revision of He Buffer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September</a:t>
          </a:r>
        </a:p>
      </dsp:txBody>
      <dsp:txXfrm>
        <a:off x="3340251" y="2710890"/>
        <a:ext cx="990242" cy="990242"/>
      </dsp:txXfrm>
    </dsp:sp>
    <dsp:sp modelId="{E65C3CAC-6558-8D41-B085-398673F2B19F}">
      <dsp:nvSpPr>
        <dsp:cNvPr id="0" name=""/>
        <dsp:cNvSpPr/>
      </dsp:nvSpPr>
      <dsp:spPr>
        <a:xfrm>
          <a:off x="4517430" y="1866835"/>
          <a:ext cx="202611" cy="2527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4517430" y="1917384"/>
        <a:ext cx="141828" cy="151648"/>
      </dsp:txXfrm>
    </dsp:sp>
    <dsp:sp modelId="{CEAEFD3B-EC27-8348-BB57-B23D62CCC1EB}">
      <dsp:nvSpPr>
        <dsp:cNvPr id="0" name=""/>
        <dsp:cNvSpPr/>
      </dsp:nvSpPr>
      <dsp:spPr>
        <a:xfrm>
          <a:off x="4893708" y="1467279"/>
          <a:ext cx="1051858" cy="10518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04018-7A55-264E-B4ED-2D6C7EBA9B77}">
      <dsp:nvSpPr>
        <dsp:cNvPr id="0" name=""/>
        <dsp:cNvSpPr/>
      </dsp:nvSpPr>
      <dsp:spPr>
        <a:xfrm>
          <a:off x="4886166" y="2736893"/>
          <a:ext cx="1051858" cy="10518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Revision of safety valves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September</a:t>
          </a:r>
        </a:p>
      </dsp:txBody>
      <dsp:txXfrm>
        <a:off x="4916974" y="2767701"/>
        <a:ext cx="990242" cy="990242"/>
      </dsp:txXfrm>
    </dsp:sp>
    <dsp:sp modelId="{09AE8B5E-6135-F244-87D5-5E9F2288E216}">
      <dsp:nvSpPr>
        <dsp:cNvPr id="0" name=""/>
        <dsp:cNvSpPr/>
      </dsp:nvSpPr>
      <dsp:spPr>
        <a:xfrm>
          <a:off x="6148177" y="1866835"/>
          <a:ext cx="202611" cy="2527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6148177" y="1917384"/>
        <a:ext cx="141828" cy="151648"/>
      </dsp:txXfrm>
    </dsp:sp>
    <dsp:sp modelId="{944FC421-1286-7741-A647-E89EF356D4B6}">
      <dsp:nvSpPr>
        <dsp:cNvPr id="0" name=""/>
        <dsp:cNvSpPr/>
      </dsp:nvSpPr>
      <dsp:spPr>
        <a:xfrm>
          <a:off x="6524455" y="1467279"/>
          <a:ext cx="1051858" cy="10518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FD2258-89E7-F84B-B21C-033C8FC347AC}">
      <dsp:nvSpPr>
        <dsp:cNvPr id="0" name=""/>
        <dsp:cNvSpPr/>
      </dsp:nvSpPr>
      <dsp:spPr>
        <a:xfrm>
          <a:off x="6610066" y="2775191"/>
          <a:ext cx="1051858" cy="10518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Elongation of He transfer line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September - October</a:t>
          </a:r>
        </a:p>
      </dsp:txBody>
      <dsp:txXfrm>
        <a:off x="6640874" y="2805999"/>
        <a:ext cx="990242" cy="990242"/>
      </dsp:txXfrm>
    </dsp:sp>
    <dsp:sp modelId="{14D15C3F-8CE9-F241-B643-8F4E71538195}">
      <dsp:nvSpPr>
        <dsp:cNvPr id="0" name=""/>
        <dsp:cNvSpPr/>
      </dsp:nvSpPr>
      <dsp:spPr>
        <a:xfrm>
          <a:off x="7778924" y="1866835"/>
          <a:ext cx="202611" cy="2527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7778924" y="1917384"/>
        <a:ext cx="141828" cy="151648"/>
      </dsp:txXfrm>
    </dsp:sp>
    <dsp:sp modelId="{CBBFD6D1-1AC5-F046-910C-444F79EB73F8}">
      <dsp:nvSpPr>
        <dsp:cNvPr id="0" name=""/>
        <dsp:cNvSpPr/>
      </dsp:nvSpPr>
      <dsp:spPr>
        <a:xfrm>
          <a:off x="8155202" y="1467279"/>
          <a:ext cx="1051858" cy="10518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4BAC73-7C84-3E4D-94FB-01068D77A9C4}">
      <dsp:nvSpPr>
        <dsp:cNvPr id="0" name=""/>
        <dsp:cNvSpPr/>
      </dsp:nvSpPr>
      <dsp:spPr>
        <a:xfrm>
          <a:off x="8109352" y="2787971"/>
          <a:ext cx="1051858" cy="10518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New cooling system of magnet power supply and test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September 2022-  January 2023</a:t>
          </a:r>
        </a:p>
      </dsp:txBody>
      <dsp:txXfrm>
        <a:off x="8140160" y="2818779"/>
        <a:ext cx="990242" cy="990242"/>
      </dsp:txXfrm>
    </dsp:sp>
    <dsp:sp modelId="{AE42F17E-11CA-914C-9F3F-C0F0EF80170A}">
      <dsp:nvSpPr>
        <dsp:cNvPr id="0" name=""/>
        <dsp:cNvSpPr/>
      </dsp:nvSpPr>
      <dsp:spPr>
        <a:xfrm>
          <a:off x="9409671" y="1866835"/>
          <a:ext cx="202611" cy="2527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9409671" y="1917384"/>
        <a:ext cx="141828" cy="151648"/>
      </dsp:txXfrm>
    </dsp:sp>
    <dsp:sp modelId="{1CC1306C-69D8-6D44-805C-30DF45439861}">
      <dsp:nvSpPr>
        <dsp:cNvPr id="0" name=""/>
        <dsp:cNvSpPr/>
      </dsp:nvSpPr>
      <dsp:spPr>
        <a:xfrm>
          <a:off x="9785949" y="1467279"/>
          <a:ext cx="1051858" cy="10518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7881CC-E675-C940-9BE2-95BEB4C464DA}">
      <dsp:nvSpPr>
        <dsp:cNvPr id="0" name=""/>
        <dsp:cNvSpPr/>
      </dsp:nvSpPr>
      <dsp:spPr>
        <a:xfrm>
          <a:off x="9752869" y="2775202"/>
          <a:ext cx="1051858" cy="10518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Endcaps closing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January 2023</a:t>
          </a:r>
        </a:p>
      </dsp:txBody>
      <dsp:txXfrm>
        <a:off x="9783677" y="2806010"/>
        <a:ext cx="990242" cy="990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65FC0-8FC9-5341-B6E7-EF51BDB81177}" type="datetimeFigureOut">
              <a:rPr lang="en-IT" smtClean="0"/>
              <a:t>15/05/22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8D99F-DEB7-3E4A-9C7B-5769FFBEBBD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4389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8533DD4-020C-F345-BE31-51EDF11907D9}" type="datetime1">
              <a:rPr lang="it-IT" smtClean="0"/>
              <a:t>15/05/22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73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2C3B1-F954-A547-AC55-FF1138A76606}" type="datetime1">
              <a:rPr lang="it-IT" smtClean="0"/>
              <a:t>15/05/22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3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3B548EB-A976-5A4B-B637-93E063DFC20E}" type="datetime1">
              <a:rPr lang="it-IT" smtClean="0"/>
              <a:t>15/05/22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3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84DB-6BD5-984B-A7FE-3CA6A62E2107}" type="datetime1">
              <a:rPr lang="it-IT" smtClean="0"/>
              <a:t>15/05/22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817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69EB29A-2BE3-004F-AF97-7BF9AB8286D8}" type="datetime1">
              <a:rPr lang="it-IT" smtClean="0"/>
              <a:t>15/05/22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97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C334-144A-344E-94E4-C1621B4389DD}" type="datetime1">
              <a:rPr lang="it-IT" smtClean="0"/>
              <a:t>15/05/22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72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61125-C1BC-7A41-B07D-F8CA058EDA6D}" type="datetime1">
              <a:rPr lang="it-IT" smtClean="0"/>
              <a:t>15/05/22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64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5F616-7F5C-1B4E-8AE0-3F730E877DDE}" type="datetime1">
              <a:rPr lang="it-IT" smtClean="0"/>
              <a:t>15/05/22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9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D829-45AF-B54D-B971-4F7BB20EA683}" type="datetime1">
              <a:rPr lang="it-IT" smtClean="0"/>
              <a:t>15/05/22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24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C6C021A-A796-F74D-B5FC-84698D105753}" type="datetime1">
              <a:rPr lang="it-IT" smtClean="0"/>
              <a:t>15/05/22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5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976E-AD24-A54D-8EAE-B5ABF22DEB92}" type="datetime1">
              <a:rPr lang="it-IT" smtClean="0"/>
              <a:t>15/05/22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47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0317250-156C-B145-B15A-717C107D7BAA}" type="datetime1">
              <a:rPr lang="it-IT" smtClean="0"/>
              <a:t>15/05/22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576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8.jp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ajohare/AxionLimits" TargetMode="External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ajohare/AxionLimits" TargetMode="Externa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indico.cern.ch/e/MHzHaloscope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939FA-9F52-9748-A350-0BC0B705F0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COLD Lab activity report </a:t>
            </a:r>
            <a:r>
              <a:rPr lang="en-IT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A0FC5E-6471-D744-8315-42F49D3C40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Claudio</a:t>
            </a:r>
            <a:r>
              <a:rPr lang="en-IT" dirty="0"/>
              <a:t> Gatti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020D1-60C9-0D44-BD0C-D0530C175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40" y="786812"/>
            <a:ext cx="1236496" cy="90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D1DD8-5BEE-5844-92E8-76147D9CE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0824" y="786812"/>
            <a:ext cx="993231" cy="100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65AB1-6A07-4944-AEAC-ED3125E28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78F6E-AB35-FF4C-B36C-4F6B7E307CCC}"/>
              </a:ext>
            </a:extLst>
          </p:cNvPr>
          <p:cNvSpPr txBox="1"/>
          <p:nvPr/>
        </p:nvSpPr>
        <p:spPr>
          <a:xfrm>
            <a:off x="617260" y="5909039"/>
            <a:ext cx="419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63</a:t>
            </a:r>
            <a:r>
              <a:rPr lang="en-IT" baseline="30000" dirty="0">
                <a:solidFill>
                  <a:schemeClr val="bg1"/>
                </a:solidFill>
              </a:rPr>
              <a:t>nd</a:t>
            </a:r>
            <a:r>
              <a:rPr lang="en-IT" dirty="0">
                <a:solidFill>
                  <a:schemeClr val="bg1"/>
                </a:solidFill>
              </a:rPr>
              <a:t> LNF Scientific Committee – May 2022</a:t>
            </a:r>
          </a:p>
        </p:txBody>
      </p:sp>
    </p:spTree>
    <p:extLst>
      <p:ext uri="{BB962C8B-B14F-4D97-AF65-F5344CB8AC3E}">
        <p14:creationId xmlns:p14="http://schemas.microsoft.com/office/powerpoint/2010/main" val="123857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2299-B694-A84E-BBEA-D9010474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N</a:t>
            </a:r>
            <a:r>
              <a:rPr lang="en-IT" cap="none" dirty="0"/>
              <a:t>ew Sample Holder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8A821-0AC9-DB4F-91B3-6B9731DED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DF5A8-8F56-9E40-881F-A59AA11E8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77289" y="2027607"/>
            <a:ext cx="4560000" cy="34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DAE93C-4514-B240-B4B1-7FCCCDF50F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5" r="3397"/>
          <a:stretch/>
        </p:blipFill>
        <p:spPr>
          <a:xfrm rot="5400000">
            <a:off x="414170" y="2133417"/>
            <a:ext cx="2407619" cy="21960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4349C50-BF3E-8948-81A7-26ABB99EC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23360"/>
          <a:stretch/>
        </p:blipFill>
        <p:spPr bwMode="auto">
          <a:xfrm>
            <a:off x="7808128" y="3105513"/>
            <a:ext cx="3863893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F56B05-0840-2641-949F-A9133665AC2F}"/>
              </a:ext>
            </a:extLst>
          </p:cNvPr>
          <p:cNvSpPr txBox="1"/>
          <p:nvPr/>
        </p:nvSpPr>
        <p:spPr>
          <a:xfrm>
            <a:off x="7985042" y="5877089"/>
            <a:ext cx="341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sz="1400" dirty="0"/>
              <a:t>Simulations by Nassim Chikhi, CNR (Supergalax)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32E20B-C541-D943-ABB4-1CDDEF4CCFE3}"/>
              </a:ext>
            </a:extLst>
          </p:cNvPr>
          <p:cNvSpPr txBox="1"/>
          <p:nvPr/>
        </p:nvSpPr>
        <p:spPr>
          <a:xfrm>
            <a:off x="7985042" y="2096493"/>
            <a:ext cx="368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Simulation of “cavity” mode removal by pillars</a:t>
            </a:r>
          </a:p>
        </p:txBody>
      </p:sp>
      <p:pic>
        <p:nvPicPr>
          <p:cNvPr id="5" name="Picture 4" descr="A picture containing indoor, disk brake&#10;&#10;Description automatically generated">
            <a:extLst>
              <a:ext uri="{FF2B5EF4-FFF2-40B4-BE49-F238E27FC236}">
                <a16:creationId xmlns:a16="http://schemas.microsoft.com/office/drawing/2014/main" id="{0593B98E-7BC1-2AF4-2301-27DD05D442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244" b="10239"/>
          <a:stretch/>
        </p:blipFill>
        <p:spPr>
          <a:xfrm>
            <a:off x="519979" y="4574598"/>
            <a:ext cx="2182445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76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4C5E-778F-B142-8C54-487A9142C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cap="none" dirty="0"/>
              <a:t>Quantum Limited Amplification</a:t>
            </a:r>
            <a:r>
              <a:rPr lang="en-IT" dirty="0"/>
              <a:t>: </a:t>
            </a:r>
            <a:r>
              <a:rPr lang="en-IT" cap="none" dirty="0"/>
              <a:t>Flux</a:t>
            </a:r>
            <a:r>
              <a:rPr lang="en-IT" dirty="0"/>
              <a:t> JPA </a:t>
            </a:r>
            <a:r>
              <a:rPr lang="en-IT" sz="1400" dirty="0"/>
              <a:t>(QubIT)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00856-C6F2-414F-8B41-C20746A3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2CB99A-34C0-E641-AA11-AC639C9D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953" y="4391844"/>
            <a:ext cx="3259339" cy="176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454F9-E80E-8446-8BC1-86AEB0481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914" y="4355844"/>
            <a:ext cx="3084775" cy="18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A01413-8D7B-9243-BEC4-245256E8A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516" y="1910046"/>
            <a:ext cx="7338015" cy="2088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7BF94B-7297-4746-915E-5D646CE02813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5322259" y="2818614"/>
            <a:ext cx="795364" cy="1573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9E558F6-9023-D54A-84BD-9D4FDDBE001F}"/>
              </a:ext>
            </a:extLst>
          </p:cNvPr>
          <p:cNvSpPr txBox="1"/>
          <p:nvPr/>
        </p:nvSpPr>
        <p:spPr>
          <a:xfrm>
            <a:off x="4431740" y="5149019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DC Squid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8AC3D0-0AF3-5947-A5C8-BDEC9411A4F1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7284845" y="3107934"/>
            <a:ext cx="2257457" cy="1247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7146907-3389-8F45-9CF1-F5B7CBE8CE3D}"/>
              </a:ext>
            </a:extLst>
          </p:cNvPr>
          <p:cNvSpPr txBox="1"/>
          <p:nvPr/>
        </p:nvSpPr>
        <p:spPr>
          <a:xfrm>
            <a:off x="8117288" y="4528714"/>
            <a:ext cx="2618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Coupling capacitor (20 fF)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FDEF52-CF4E-DD48-A44B-3504BC8C8FF2}"/>
              </a:ext>
            </a:extLst>
          </p:cNvPr>
          <p:cNvSpPr txBox="1"/>
          <p:nvPr/>
        </p:nvSpPr>
        <p:spPr>
          <a:xfrm>
            <a:off x="9542302" y="2070101"/>
            <a:ext cx="896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</a:t>
            </a:r>
            <a:r>
              <a:rPr lang="en-IT" sz="1400" dirty="0"/>
              <a:t>ignal 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550D57-EB9E-AF47-9BD2-F7E1FCCCE040}"/>
              </a:ext>
            </a:extLst>
          </p:cNvPr>
          <p:cNvSpPr txBox="1"/>
          <p:nvPr/>
        </p:nvSpPr>
        <p:spPr>
          <a:xfrm>
            <a:off x="4325278" y="2954046"/>
            <a:ext cx="899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Pump 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1D76C3-D888-6143-A204-2B84CDDFEE9C}"/>
              </a:ext>
            </a:extLst>
          </p:cNvPr>
          <p:cNvSpPr txBox="1"/>
          <p:nvPr/>
        </p:nvSpPr>
        <p:spPr>
          <a:xfrm>
            <a:off x="542351" y="4420154"/>
            <a:ext cx="29482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dirty="0"/>
              <a:t>Circuit design LNF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dirty="0"/>
              <a:t>Chip design FBK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dirty="0"/>
              <a:t>E.M. simulation Uni Fi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dirty="0"/>
              <a:t>Device simulation Salerno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dirty="0"/>
              <a:t>Fabrication FBK/CNR-IFN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740381-40EA-3B44-8EC3-227BB6480ED1}"/>
              </a:ext>
            </a:extLst>
          </p:cNvPr>
          <p:cNvSpPr txBox="1"/>
          <p:nvPr/>
        </p:nvSpPr>
        <p:spPr>
          <a:xfrm>
            <a:off x="5699208" y="2984823"/>
            <a:ext cx="1231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R</a:t>
            </a:r>
            <a:r>
              <a:rPr lang="en-IT" sz="1400" dirty="0"/>
              <a:t>esonator </a:t>
            </a:r>
            <a:r>
              <a:rPr lang="en-IT" sz="1400" dirty="0">
                <a:latin typeface="Symbol" pitchFamily="2" charset="2"/>
              </a:rPr>
              <a:t>l</a:t>
            </a:r>
            <a:r>
              <a:rPr lang="en-IT" sz="1400" dirty="0"/>
              <a:t>/4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EC466A-8C41-9249-A9D8-83158AA08058}"/>
              </a:ext>
            </a:extLst>
          </p:cNvPr>
          <p:cNvSpPr txBox="1"/>
          <p:nvPr/>
        </p:nvSpPr>
        <p:spPr>
          <a:xfrm>
            <a:off x="542351" y="6061581"/>
            <a:ext cx="3860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F</a:t>
            </a:r>
            <a:r>
              <a:rPr lang="en-GB" sz="1400" dirty="0" err="1"/>
              <a:t>i</a:t>
            </a:r>
            <a:r>
              <a:rPr lang="en-IT" sz="1400" dirty="0"/>
              <a:t>rst device at 8.5 GHz in fabrication now at FBK!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25B9BC-E3B8-0FBE-5683-6381950FA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85" y="1880055"/>
            <a:ext cx="3564000" cy="237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701F7A-C4ED-7357-A90F-5838BEA56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8096" y="4391844"/>
            <a:ext cx="119369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34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AAEAA-7D9C-EF45-896B-E7A2E6F7B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cap="none" dirty="0"/>
              <a:t>Sensitivity of LNF Haloscope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15B4E-AE1A-9E49-AE8E-2619DBC5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F79E51-9336-6C4D-B44A-B3655D062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212" y="4869000"/>
            <a:ext cx="6068691" cy="1296000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044C418-2CDD-7F4C-9686-7BC0C5FF9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123273"/>
              </p:ext>
            </p:extLst>
          </p:nvPr>
        </p:nvGraphicFramePr>
        <p:xfrm>
          <a:off x="472226" y="2020093"/>
          <a:ext cx="4787931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403">
                  <a:extLst>
                    <a:ext uri="{9D8B030D-6E8A-4147-A177-3AD203B41FA5}">
                      <a16:colId xmlns:a16="http://schemas.microsoft.com/office/drawing/2014/main" val="1146088703"/>
                    </a:ext>
                  </a:extLst>
                </a:gridCol>
                <a:gridCol w="1234911">
                  <a:extLst>
                    <a:ext uri="{9D8B030D-6E8A-4147-A177-3AD203B41FA5}">
                      <a16:colId xmlns:a16="http://schemas.microsoft.com/office/drawing/2014/main" val="1311760849"/>
                    </a:ext>
                  </a:extLst>
                </a:gridCol>
                <a:gridCol w="1253765">
                  <a:extLst>
                    <a:ext uri="{9D8B030D-6E8A-4147-A177-3AD203B41FA5}">
                      <a16:colId xmlns:a16="http://schemas.microsoft.com/office/drawing/2014/main" val="3245017666"/>
                    </a:ext>
                  </a:extLst>
                </a:gridCol>
                <a:gridCol w="791852">
                  <a:extLst>
                    <a:ext uri="{9D8B030D-6E8A-4147-A177-3AD203B41FA5}">
                      <a16:colId xmlns:a16="http://schemas.microsoft.com/office/drawing/2014/main" val="3617724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Gagg 90% 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T</a:t>
                      </a:r>
                      <a:r>
                        <a:rPr lang="en-IT" baseline="-25000" dirty="0"/>
                        <a:t>noise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B(T)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09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1.6×10</a:t>
                      </a:r>
                      <a:r>
                        <a:rPr lang="en-IT" baseline="30000" dirty="0"/>
                        <a:t>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8 K (HEMT)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120,000 Cu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572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9×10</a:t>
                      </a:r>
                      <a:r>
                        <a:rPr lang="en-IT" baseline="30000" dirty="0"/>
                        <a:t>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8 K (HEMT)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120,000 Cu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462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2×10</a:t>
                      </a:r>
                      <a:r>
                        <a:rPr lang="en-IT" baseline="30000" dirty="0"/>
                        <a:t>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SQL (JPA)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120,000 Cu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934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1.3×10</a:t>
                      </a:r>
                      <a:r>
                        <a:rPr lang="en-IT" baseline="30000" dirty="0"/>
                        <a:t>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SQL (JPA)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300,000 SC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20685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B6BC3C4-7907-D542-9241-32C55DC7575F}"/>
              </a:ext>
            </a:extLst>
          </p:cNvPr>
          <p:cNvSpPr txBox="1"/>
          <p:nvPr/>
        </p:nvSpPr>
        <p:spPr>
          <a:xfrm>
            <a:off x="5498070" y="2015674"/>
            <a:ext cx="292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Gagg(KSVZ)=1.3×10</a:t>
            </a:r>
            <a:r>
              <a:rPr lang="en-IT" baseline="30000" dirty="0"/>
              <a:t>-14</a:t>
            </a:r>
            <a:r>
              <a:rPr lang="en-IT" dirty="0"/>
              <a:t> GeV</a:t>
            </a:r>
            <a:r>
              <a:rPr lang="en-IT" baseline="30000" dirty="0"/>
              <a:t>-1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31816B-8B2B-9845-B39B-EB3E7524A105}"/>
              </a:ext>
            </a:extLst>
          </p:cNvPr>
          <p:cNvSpPr txBox="1"/>
          <p:nvPr/>
        </p:nvSpPr>
        <p:spPr>
          <a:xfrm>
            <a:off x="8636458" y="2023746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IT" baseline="-25000" dirty="0"/>
              <a:t>a</a:t>
            </a:r>
            <a:r>
              <a:rPr lang="en-IT" dirty="0"/>
              <a:t>=35 </a:t>
            </a:r>
            <a:r>
              <a:rPr lang="en-IT" dirty="0">
                <a:latin typeface="Symbol" pitchFamily="2" charset="2"/>
              </a:rPr>
              <a:t>m</a:t>
            </a:r>
            <a:r>
              <a:rPr lang="en-IT" dirty="0"/>
              <a:t>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E88AE9-BD3D-E645-AD97-64003B3FEF32}"/>
              </a:ext>
            </a:extLst>
          </p:cNvPr>
          <p:cNvSpPr txBox="1"/>
          <p:nvPr/>
        </p:nvSpPr>
        <p:spPr>
          <a:xfrm>
            <a:off x="385857" y="5098700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1h data taking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0614D3-B31A-0048-BFE4-AA607B9F7515}"/>
              </a:ext>
            </a:extLst>
          </p:cNvPr>
          <p:cNvSpPr txBox="1"/>
          <p:nvPr/>
        </p:nvSpPr>
        <p:spPr>
          <a:xfrm>
            <a:off x="385857" y="5615479"/>
            <a:ext cx="4721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Multi-cavity: with 4 cavities at differet frequencies, 4 times the scan speed with same sensitivity.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E76994-DB0A-2CEA-6B8B-EA011A75D330}"/>
              </a:ext>
            </a:extLst>
          </p:cNvPr>
          <p:cNvSpPr txBox="1"/>
          <p:nvPr/>
        </p:nvSpPr>
        <p:spPr>
          <a:xfrm>
            <a:off x="5422529" y="2498693"/>
            <a:ext cx="5496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ym typeface="Wingdings" pitchFamily="2" charset="2"/>
              </a:rPr>
              <a:t> Ready for the first experimental run (Summer</a:t>
            </a:r>
            <a:r>
              <a:rPr lang="en-IT" dirty="0"/>
              <a:t> 2022)!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78D992-FF3E-FB58-D6B0-8ED050094544}"/>
              </a:ext>
            </a:extLst>
          </p:cNvPr>
          <p:cNvSpPr txBox="1"/>
          <p:nvPr/>
        </p:nvSpPr>
        <p:spPr>
          <a:xfrm>
            <a:off x="5422529" y="3169637"/>
            <a:ext cx="392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ym typeface="Wingdings" pitchFamily="2" charset="2"/>
              </a:rPr>
              <a:t> After new Pulse Tube commissioning</a:t>
            </a:r>
            <a:r>
              <a:rPr lang="en-IT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98B74-91B6-0AFA-0BEB-7E92EFFB693B}"/>
              </a:ext>
            </a:extLst>
          </p:cNvPr>
          <p:cNvSpPr txBox="1"/>
          <p:nvPr/>
        </p:nvSpPr>
        <p:spPr>
          <a:xfrm>
            <a:off x="5422529" y="3840581"/>
            <a:ext cx="136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ym typeface="Wingdings" pitchFamily="2" charset="2"/>
              </a:rPr>
              <a:t> With JPA</a:t>
            </a:r>
            <a:r>
              <a:rPr lang="en-IT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92B9C-575E-B6B7-3FCC-7A87E3B00CB4}"/>
              </a:ext>
            </a:extLst>
          </p:cNvPr>
          <p:cNvSpPr txBox="1"/>
          <p:nvPr/>
        </p:nvSpPr>
        <p:spPr>
          <a:xfrm>
            <a:off x="5411774" y="4466874"/>
            <a:ext cx="191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ym typeface="Wingdings" pitchFamily="2" charset="2"/>
              </a:rPr>
              <a:t> With SC cavity</a:t>
            </a:r>
            <a:r>
              <a:rPr lang="en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5904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F0A9109F-BAC0-C2CE-C342-BD206A6EC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305" y="1902087"/>
            <a:ext cx="2496000" cy="18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8B035-F8AA-F1F3-BED7-3005FDF4D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S</a:t>
            </a:r>
            <a:r>
              <a:rPr lang="en-IT" cap="none" dirty="0"/>
              <a:t>ingle Photon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76DE1-FB34-5AEC-1D01-940A7C2D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B2909FAB-A485-0572-FA47-2375F5CC4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85" y="2518043"/>
            <a:ext cx="3315220" cy="3564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9C8FAA2-87CD-3786-2368-884D7993377D}"/>
              </a:ext>
            </a:extLst>
          </p:cNvPr>
          <p:cNvSpPr txBox="1"/>
          <p:nvPr/>
        </p:nvSpPr>
        <p:spPr>
          <a:xfrm>
            <a:off x="459934" y="6078541"/>
            <a:ext cx="51659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</a:rPr>
              <a:t>IEEE TRANSACTIONS ON APPLIED SUPERCONDUCTIVITY, VOL. 32, NO. 4, JUNE 2022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0B9D8D2-297C-E3A7-8154-7F5AF27E5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34" y="2835695"/>
            <a:ext cx="828000" cy="828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2BD7174-D975-C126-3364-18BE04D426BD}"/>
              </a:ext>
            </a:extLst>
          </p:cNvPr>
          <p:cNvSpPr txBox="1"/>
          <p:nvPr/>
        </p:nvSpPr>
        <p:spPr>
          <a:xfrm>
            <a:off x="459934" y="2038269"/>
            <a:ext cx="4178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dirty="0"/>
              <a:t>Observed Resonant Activation of a CBJJ</a:t>
            </a:r>
          </a:p>
        </p:txBody>
      </p:sp>
      <p:pic>
        <p:nvPicPr>
          <p:cNvPr id="50" name="Picture 49" descr="A picture containing outdoor, nature, night sky&#10;&#10;Description automatically generated">
            <a:extLst>
              <a:ext uri="{FF2B5EF4-FFF2-40B4-BE49-F238E27FC236}">
                <a16:creationId xmlns:a16="http://schemas.microsoft.com/office/drawing/2014/main" id="{8873CDA6-6C66-2571-C3D1-17D9F9209A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14" r="2461"/>
          <a:stretch/>
        </p:blipFill>
        <p:spPr>
          <a:xfrm rot="16200000">
            <a:off x="8754829" y="3897058"/>
            <a:ext cx="2676951" cy="2484000"/>
          </a:xfrm>
          <a:prstGeom prst="rect">
            <a:avLst/>
          </a:prstGeom>
        </p:spPr>
      </p:pic>
      <p:pic>
        <p:nvPicPr>
          <p:cNvPr id="53" name="Content Placeholder 4">
            <a:extLst>
              <a:ext uri="{FF2B5EF4-FFF2-40B4-BE49-F238E27FC236}">
                <a16:creationId xmlns:a16="http://schemas.microsoft.com/office/drawing/2014/main" id="{8318F313-BF2C-B9AB-9A8A-A65710CBB3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588" y="2038269"/>
            <a:ext cx="1127460" cy="7200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AE921C1-F052-B0CA-4CE0-D2839FA59DED}"/>
              </a:ext>
            </a:extLst>
          </p:cNvPr>
          <p:cNvSpPr txBox="1"/>
          <p:nvPr/>
        </p:nvSpPr>
        <p:spPr>
          <a:xfrm>
            <a:off x="5016408" y="2845282"/>
            <a:ext cx="3834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sz="1600" dirty="0"/>
              <a:t>Two resonators coupled by 5 qubits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sz="1600" dirty="0"/>
              <a:t>Test at LNF in preparation (end of May) </a:t>
            </a:r>
          </a:p>
        </p:txBody>
      </p:sp>
      <p:pic>
        <p:nvPicPr>
          <p:cNvPr id="56" name="Picture 5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9A67533-9769-EF25-CA1C-0E4EAA617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0318" y="3800583"/>
            <a:ext cx="2610420" cy="2700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B5A033E-C11D-53DA-3F15-D9F8E7DB1FAD}"/>
              </a:ext>
            </a:extLst>
          </p:cNvPr>
          <p:cNvSpPr txBox="1"/>
          <p:nvPr/>
        </p:nvSpPr>
        <p:spPr>
          <a:xfrm>
            <a:off x="459934" y="3355918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bg1"/>
                </a:solidFill>
              </a:rPr>
              <a:t>SIMP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3FB9584-327B-EA8E-A077-74B777D831C8}"/>
              </a:ext>
            </a:extLst>
          </p:cNvPr>
          <p:cNvSpPr/>
          <p:nvPr/>
        </p:nvSpPr>
        <p:spPr>
          <a:xfrm>
            <a:off x="459934" y="6269750"/>
            <a:ext cx="5035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sz="1200" dirty="0"/>
              <a:t>A. Rettaroli Ph.D. Thesis “</a:t>
            </a:r>
            <a:r>
              <a:rPr lang="en-GB" sz="1200" dirty="0"/>
              <a:t>Study of devices based on Josephson junctions for galactic axion search</a:t>
            </a:r>
            <a:r>
              <a:rPr lang="en-IT" sz="1200" dirty="0"/>
              <a:t>” Uni Roma Tre (2022)</a:t>
            </a:r>
          </a:p>
        </p:txBody>
      </p:sp>
    </p:spTree>
    <p:extLst>
      <p:ext uri="{BB962C8B-B14F-4D97-AF65-F5344CB8AC3E}">
        <p14:creationId xmlns:p14="http://schemas.microsoft.com/office/powerpoint/2010/main" val="835510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E830057-F4EE-412A-8526-36BE1CE18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AEBA82-E2D4-4653-AEE3-E95B330DD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86509E-DAF8-4DA0-B09B-FA3FB341C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E11946-6976-4B44-971A-07BFBE954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5DD9E25-AB50-4F01-9CA6-96497CDE7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2B139-52E7-C64F-88C8-F3ECABFCF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298" y="1208531"/>
            <a:ext cx="4456535" cy="473506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7788D3-E467-4E25-A5E9-FD41795BD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17263-0480-084E-BE38-985C59D98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FLASH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F</a:t>
            </a:r>
            <a:r>
              <a:rPr lang="en-IT" dirty="0">
                <a:solidFill>
                  <a:schemeClr val="bg1"/>
                </a:solidFill>
              </a:rPr>
              <a:t>inuda magnet for Light Axion SearcH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C75E9-64A1-0148-A2AF-C253E4CDD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6275" y="3505095"/>
            <a:ext cx="3081576" cy="17336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Galactic axion search at 100 MH</a:t>
            </a:r>
            <a:r>
              <a:rPr lang="en-US" sz="1600">
                <a:solidFill>
                  <a:schemeClr val="bg2"/>
                </a:solidFill>
              </a:rPr>
              <a:t>z </a:t>
            </a:r>
            <a:r>
              <a:rPr lang="en-US" sz="1600" dirty="0">
                <a:solidFill>
                  <a:schemeClr val="bg2"/>
                </a:solidFill>
              </a:rPr>
              <a:t>(0.4-1.1 </a:t>
            </a:r>
            <a:r>
              <a:rPr lang="en-US" sz="1600">
                <a:solidFill>
                  <a:schemeClr val="bg2"/>
                </a:solidFill>
              </a:rPr>
              <a:t>mev</a:t>
            </a:r>
            <a:r>
              <a:rPr lang="en-US" sz="16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2301D8-0106-4E04-A846-C29A66593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2811A-F56F-E946-BAB2-C22C26B9C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97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096000" y="2024237"/>
            <a:ext cx="5305528" cy="21947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Flash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5472367" cy="227575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FLASH - </a:t>
            </a:r>
            <a:r>
              <a:rPr lang="en-US" dirty="0" err="1"/>
              <a:t>Finuda</a:t>
            </a:r>
            <a:r>
              <a:rPr lang="en-US" dirty="0"/>
              <a:t> magnet for Light Axions </a:t>
            </a:r>
            <a:r>
              <a:rPr lang="en-US" dirty="0" err="1"/>
              <a:t>SearcH</a:t>
            </a:r>
            <a:endParaRPr lang="en-US" dirty="0"/>
          </a:p>
          <a:p>
            <a:r>
              <a:rPr lang="en-US" dirty="0"/>
              <a:t>Proposal of a large </a:t>
            </a:r>
            <a:r>
              <a:rPr lang="en-US" dirty="0" err="1"/>
              <a:t>Haloscope</a:t>
            </a:r>
            <a:endParaRPr lang="en-US" dirty="0"/>
          </a:p>
          <a:p>
            <a:r>
              <a:rPr lang="en-US" dirty="0"/>
              <a:t>Search of galactic axions in the mass range 0.5-1.5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err="1"/>
              <a:t>eV</a:t>
            </a:r>
            <a:endParaRPr lang="en-US" dirty="0"/>
          </a:p>
          <a:p>
            <a:r>
              <a:rPr lang="en-US" dirty="0"/>
              <a:t>Large volume RF Cavity (4 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r>
              <a:rPr lang="en-US" dirty="0"/>
              <a:t>Moderate magnetic field (1.1 T)</a:t>
            </a:r>
          </a:p>
          <a:p>
            <a:r>
              <a:rPr lang="en-US" dirty="0"/>
              <a:t>Copper rf cavity Q~500,000</a:t>
            </a:r>
          </a:p>
          <a:p>
            <a:r>
              <a:rPr lang="en-US" dirty="0"/>
              <a:t>T 4.5 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785" y="2285285"/>
            <a:ext cx="5035958" cy="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785" y="3415602"/>
            <a:ext cx="2072903" cy="540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858308" y="4917894"/>
          <a:ext cx="578091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4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ymbol" charset="2"/>
                          <a:ea typeface="Symbol" charset="2"/>
                          <a:cs typeface="Symbol" charset="2"/>
                        </a:rPr>
                        <a:t>w</a:t>
                      </a:r>
                      <a:r>
                        <a:rPr lang="en-US" dirty="0"/>
                        <a:t> B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V Q (rad T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m</a:t>
                      </a:r>
                      <a:r>
                        <a:rPr lang="en-US" baseline="30000" dirty="0"/>
                        <a:t>3</a:t>
                      </a:r>
                      <a:r>
                        <a:rPr lang="en-US" dirty="0"/>
                        <a:t>/s) (×10</a:t>
                      </a:r>
                      <a:r>
                        <a:rPr lang="en-US" baseline="30000" dirty="0"/>
                        <a:t>15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 FLASH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ADMX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HAYSTAC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34B17-B94D-E74A-8FB7-5FCABFDB7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70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59DBDD-0529-C64F-A2F6-1D88265FA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FLASH </a:t>
            </a:r>
            <a:r>
              <a:rPr lang="en-IT" cap="none" dirty="0"/>
              <a:t>Frequency Tuning - LF</a:t>
            </a: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F1109-D5A7-3040-B977-462DAEFC2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A9C819-4C3A-F14C-8364-4413F20BF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18" y="2636827"/>
            <a:ext cx="6720512" cy="36000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413ED95-472A-CB40-9AC2-9B85CC373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49" t="919" r="13496"/>
          <a:stretch/>
        </p:blipFill>
        <p:spPr>
          <a:xfrm>
            <a:off x="7777043" y="2258432"/>
            <a:ext cx="3581977" cy="3240000"/>
          </a:xfrm>
          <a:prstGeom prst="rect">
            <a:avLst/>
          </a:prstGeom>
        </p:spPr>
      </p:pic>
      <p:sp>
        <p:nvSpPr>
          <p:cNvPr id="20" name="CasellaDiTesto 13">
            <a:extLst>
              <a:ext uri="{FF2B5EF4-FFF2-40B4-BE49-F238E27FC236}">
                <a16:creationId xmlns:a16="http://schemas.microsoft.com/office/drawing/2014/main" id="{36AF923E-0046-754C-BFA7-F5A85D7BA9B4}"/>
              </a:ext>
            </a:extLst>
          </p:cNvPr>
          <p:cNvSpPr txBox="1"/>
          <p:nvPr/>
        </p:nvSpPr>
        <p:spPr>
          <a:xfrm>
            <a:off x="7577760" y="2258432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L=1200 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14">
                <a:extLst>
                  <a:ext uri="{FF2B5EF4-FFF2-40B4-BE49-F238E27FC236}">
                    <a16:creationId xmlns:a16="http://schemas.microsoft.com/office/drawing/2014/main" id="{B09C041F-D297-F04E-A0CF-15F2294EF431}"/>
                  </a:ext>
                </a:extLst>
              </p:cNvPr>
              <p:cNvSpPr txBox="1"/>
              <p:nvPr/>
            </p:nvSpPr>
            <p:spPr>
              <a:xfrm>
                <a:off x="7953701" y="5878177"/>
                <a:ext cx="3228660" cy="500330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𝑇𝑀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010</m:t>
                                  </m:r>
                                </m:e>
                                <m:sub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400" b="0" i="1" smtClean="0">
                                          <a:latin typeface="Cambria Math" panose="02040503050406030204" pitchFamily="18" charset="0"/>
                                        </a:rPr>
                                        <m:t>α</m:t>
                                      </m:r>
                                    </m:e>
                                  </m:d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=0°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</a:rPr>
                        <m:t>≅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117 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1" name="CasellaDiTesto 14">
                <a:extLst>
                  <a:ext uri="{FF2B5EF4-FFF2-40B4-BE49-F238E27FC236}">
                    <a16:creationId xmlns:a16="http://schemas.microsoft.com/office/drawing/2014/main" id="{B09C041F-D297-F04E-A0CF-15F2294EF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3701" y="5878177"/>
                <a:ext cx="3228660" cy="500330"/>
              </a:xfrm>
              <a:prstGeom prst="rect">
                <a:avLst/>
              </a:prstGeom>
              <a:blipFill>
                <a:blip r:embed="rId4"/>
                <a:stretch>
                  <a:fillRect t="-14286" b="-107143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8">
            <a:extLst>
              <a:ext uri="{FF2B5EF4-FFF2-40B4-BE49-F238E27FC236}">
                <a16:creationId xmlns:a16="http://schemas.microsoft.com/office/drawing/2014/main" id="{D1AB687B-D712-D649-BA5F-D59FDA24B0EE}"/>
              </a:ext>
            </a:extLst>
          </p:cNvPr>
          <p:cNvSpPr txBox="1"/>
          <p:nvPr/>
        </p:nvSpPr>
        <p:spPr>
          <a:xfrm>
            <a:off x="9942286" y="2258432"/>
            <a:ext cx="141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Φ</a:t>
            </a:r>
            <a:r>
              <a:rPr lang="en-GB" baseline="-25000" dirty="0" err="1"/>
              <a:t>rod</a:t>
            </a:r>
            <a:r>
              <a:rPr lang="en-GB" dirty="0"/>
              <a:t>=230mm</a:t>
            </a:r>
          </a:p>
        </p:txBody>
      </p:sp>
      <p:sp>
        <p:nvSpPr>
          <p:cNvPr id="23" name="CasellaDiTesto 12">
            <a:extLst>
              <a:ext uri="{FF2B5EF4-FFF2-40B4-BE49-F238E27FC236}">
                <a16:creationId xmlns:a16="http://schemas.microsoft.com/office/drawing/2014/main" id="{60CB78C8-82F1-4642-922B-3D2A4CE9A350}"/>
              </a:ext>
            </a:extLst>
          </p:cNvPr>
          <p:cNvSpPr txBox="1"/>
          <p:nvPr/>
        </p:nvSpPr>
        <p:spPr>
          <a:xfrm>
            <a:off x="9549135" y="5461344"/>
            <a:ext cx="1535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R</a:t>
            </a:r>
            <a:r>
              <a:rPr lang="en-GB" baseline="-25000" dirty="0" err="1"/>
              <a:t>cav</a:t>
            </a:r>
            <a:r>
              <a:rPr lang="en-GB" dirty="0"/>
              <a:t>=1050 mm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A4A92-79A3-DA48-A9E4-4A2E09EDBA6F}"/>
              </a:ext>
            </a:extLst>
          </p:cNvPr>
          <p:cNvSpPr txBox="1"/>
          <p:nvPr/>
        </p:nvSpPr>
        <p:spPr>
          <a:xfrm>
            <a:off x="2947753" y="2166098"/>
            <a:ext cx="1815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</a:t>
            </a:r>
            <a:r>
              <a:rPr lang="en-IT" sz="1400" dirty="0"/>
              <a:t>rom 117 to 206 MHz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8D3495A1-7563-0149-80C7-39BBC8C97EBB}"/>
              </a:ext>
            </a:extLst>
          </p:cNvPr>
          <p:cNvSpPr/>
          <p:nvPr/>
        </p:nvSpPr>
        <p:spPr>
          <a:xfrm>
            <a:off x="7354956" y="2067341"/>
            <a:ext cx="4426151" cy="4444777"/>
          </a:xfrm>
          <a:prstGeom prst="frame">
            <a:avLst>
              <a:gd name="adj1" fmla="val 1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3253C2-A4DF-0444-B549-4258A781EB42}"/>
              </a:ext>
            </a:extLst>
          </p:cNvPr>
          <p:cNvCxnSpPr/>
          <p:nvPr/>
        </p:nvCxnSpPr>
        <p:spPr>
          <a:xfrm>
            <a:off x="8274778" y="3285334"/>
            <a:ext cx="0" cy="1240404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3A83216-332B-1D44-9282-D5807C2E7540}"/>
              </a:ext>
            </a:extLst>
          </p:cNvPr>
          <p:cNvSpPr txBox="1"/>
          <p:nvPr/>
        </p:nvSpPr>
        <p:spPr>
          <a:xfrm>
            <a:off x="410893" y="6378507"/>
            <a:ext cx="1557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Simulations S.Tocci</a:t>
            </a:r>
          </a:p>
        </p:txBody>
      </p:sp>
    </p:spTree>
    <p:extLst>
      <p:ext uri="{BB962C8B-B14F-4D97-AF65-F5344CB8AC3E}">
        <p14:creationId xmlns:p14="http://schemas.microsoft.com/office/powerpoint/2010/main" val="4022878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4">
            <a:extLst>
              <a:ext uri="{FF2B5EF4-FFF2-40B4-BE49-F238E27FC236}">
                <a16:creationId xmlns:a16="http://schemas.microsoft.com/office/drawing/2014/main" id="{AE443673-875B-0743-A609-34416F367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1" t="-378" r="602" b="-1"/>
          <a:stretch/>
        </p:blipFill>
        <p:spPr>
          <a:xfrm>
            <a:off x="242609" y="2495654"/>
            <a:ext cx="7436266" cy="3600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259DBDD-0529-C64F-A2F6-1D88265FA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THE FLASH </a:t>
            </a:r>
            <a:r>
              <a:rPr lang="en-IT" cap="none" dirty="0"/>
              <a:t>Frequency Tuning - HF</a:t>
            </a: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F1109-D5A7-3040-B977-462DAEFC2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A4A92-79A3-DA48-A9E4-4A2E09EDBA6F}"/>
              </a:ext>
            </a:extLst>
          </p:cNvPr>
          <p:cNvSpPr txBox="1"/>
          <p:nvPr/>
        </p:nvSpPr>
        <p:spPr>
          <a:xfrm>
            <a:off x="2947753" y="2166098"/>
            <a:ext cx="2536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</a:t>
            </a:r>
            <a:r>
              <a:rPr lang="en-IT" sz="1400" dirty="0"/>
              <a:t>rom 206 to 360 MHz </a:t>
            </a:r>
            <a:r>
              <a:rPr lang="en-IT" sz="1000" dirty="0"/>
              <a:t>(preliminary)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8D3495A1-7563-0149-80C7-39BBC8C97EBB}"/>
              </a:ext>
            </a:extLst>
          </p:cNvPr>
          <p:cNvSpPr/>
          <p:nvPr/>
        </p:nvSpPr>
        <p:spPr>
          <a:xfrm>
            <a:off x="7354956" y="2067341"/>
            <a:ext cx="4426151" cy="4405022"/>
          </a:xfrm>
          <a:prstGeom prst="frame">
            <a:avLst>
              <a:gd name="adj1" fmla="val 1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4">
                <a:extLst>
                  <a:ext uri="{FF2B5EF4-FFF2-40B4-BE49-F238E27FC236}">
                    <a16:creationId xmlns:a16="http://schemas.microsoft.com/office/drawing/2014/main" id="{EAB3E5D4-EB76-E149-93BD-91CADD73D5B2}"/>
                  </a:ext>
                </a:extLst>
              </p:cNvPr>
              <p:cNvSpPr txBox="1"/>
              <p:nvPr/>
            </p:nvSpPr>
            <p:spPr>
              <a:xfrm>
                <a:off x="8008665" y="5825184"/>
                <a:ext cx="3228660" cy="500330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𝑇𝑀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010</m:t>
                                  </m:r>
                                </m:e>
                                <m:sub>
                                  <m:d>
                                    <m:dPr>
                                      <m:begChr m:val="|"/>
                                      <m:endChr m:val=""/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400" b="0" i="1" smtClean="0">
                                          <a:latin typeface="Cambria Math" panose="02040503050406030204" pitchFamily="18" charset="0"/>
                                        </a:rPr>
                                        <m:t>α</m:t>
                                      </m:r>
                                    </m:e>
                                  </m:d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=0°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</a:rPr>
                        <m:t>≅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206 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CasellaDiTesto 14">
                <a:extLst>
                  <a:ext uri="{FF2B5EF4-FFF2-40B4-BE49-F238E27FC236}">
                    <a16:creationId xmlns:a16="http://schemas.microsoft.com/office/drawing/2014/main" id="{EAB3E5D4-EB76-E149-93BD-91CADD73D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665" y="5825184"/>
                <a:ext cx="3228660" cy="500330"/>
              </a:xfrm>
              <a:prstGeom prst="rect">
                <a:avLst/>
              </a:prstGeom>
              <a:blipFill>
                <a:blip r:embed="rId3"/>
                <a:stretch>
                  <a:fillRect t="-14286" b="-107143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7">
            <a:extLst>
              <a:ext uri="{FF2B5EF4-FFF2-40B4-BE49-F238E27FC236}">
                <a16:creationId xmlns:a16="http://schemas.microsoft.com/office/drawing/2014/main" id="{3A339AE2-84BF-104A-BF91-23ECD65C01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48" t="10068" r="26024"/>
          <a:stretch/>
        </p:blipFill>
        <p:spPr>
          <a:xfrm>
            <a:off x="8890345" y="2907524"/>
            <a:ext cx="1554106" cy="2340000"/>
          </a:xfrm>
          <a:prstGeom prst="rect">
            <a:avLst/>
          </a:prstGeom>
        </p:spPr>
      </p:pic>
      <p:sp>
        <p:nvSpPr>
          <p:cNvPr id="14" name="CasellaDiTesto 12">
            <a:extLst>
              <a:ext uri="{FF2B5EF4-FFF2-40B4-BE49-F238E27FC236}">
                <a16:creationId xmlns:a16="http://schemas.microsoft.com/office/drawing/2014/main" id="{F409A838-6CDC-004D-8B8E-4D489B3E409B}"/>
              </a:ext>
            </a:extLst>
          </p:cNvPr>
          <p:cNvSpPr txBox="1"/>
          <p:nvPr/>
        </p:nvSpPr>
        <p:spPr>
          <a:xfrm>
            <a:off x="9568031" y="5294369"/>
            <a:ext cx="1420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R</a:t>
            </a:r>
            <a:r>
              <a:rPr lang="en-GB" baseline="-25000" dirty="0" err="1"/>
              <a:t>cav</a:t>
            </a:r>
            <a:r>
              <a:rPr lang="en-GB" dirty="0"/>
              <a:t>=590 mm</a:t>
            </a:r>
          </a:p>
        </p:txBody>
      </p:sp>
      <p:sp>
        <p:nvSpPr>
          <p:cNvPr id="15" name="CasellaDiTesto 13">
            <a:extLst>
              <a:ext uri="{FF2B5EF4-FFF2-40B4-BE49-F238E27FC236}">
                <a16:creationId xmlns:a16="http://schemas.microsoft.com/office/drawing/2014/main" id="{23152670-2130-EA42-937E-62DD6FA44DBE}"/>
              </a:ext>
            </a:extLst>
          </p:cNvPr>
          <p:cNvSpPr txBox="1"/>
          <p:nvPr/>
        </p:nvSpPr>
        <p:spPr>
          <a:xfrm>
            <a:off x="7465259" y="2955159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L=1200 mm</a:t>
            </a:r>
          </a:p>
        </p:txBody>
      </p:sp>
      <p:sp>
        <p:nvSpPr>
          <p:cNvPr id="16" name="CasellaDiTesto 28">
            <a:extLst>
              <a:ext uri="{FF2B5EF4-FFF2-40B4-BE49-F238E27FC236}">
                <a16:creationId xmlns:a16="http://schemas.microsoft.com/office/drawing/2014/main" id="{C3C3A246-5CCD-604F-80CA-DFDCF39F01A5}"/>
              </a:ext>
            </a:extLst>
          </p:cNvPr>
          <p:cNvSpPr txBox="1"/>
          <p:nvPr/>
        </p:nvSpPr>
        <p:spPr>
          <a:xfrm>
            <a:off x="9704023" y="2495654"/>
            <a:ext cx="1480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Φ</a:t>
            </a:r>
            <a:r>
              <a:rPr lang="en-GB" baseline="-25000" dirty="0" err="1"/>
              <a:t>rod</a:t>
            </a:r>
            <a:r>
              <a:rPr lang="en-GB" dirty="0"/>
              <a:t>=120 mm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A97D9B-9642-A844-A5CA-3EA9131B31B2}"/>
              </a:ext>
            </a:extLst>
          </p:cNvPr>
          <p:cNvCxnSpPr/>
          <p:nvPr/>
        </p:nvCxnSpPr>
        <p:spPr>
          <a:xfrm>
            <a:off x="8756916" y="3343523"/>
            <a:ext cx="0" cy="1240404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546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040B7-8D81-344B-91DD-FA6C4106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5B597-C2F6-F94E-BD2C-E3DBA5C2BD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10765" y="918000"/>
            <a:ext cx="8770470" cy="59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F93896-3679-CF44-88DC-0494EE277D39}"/>
              </a:ext>
            </a:extLst>
          </p:cNvPr>
          <p:cNvSpPr txBox="1"/>
          <p:nvPr/>
        </p:nvSpPr>
        <p:spPr>
          <a:xfrm>
            <a:off x="128955" y="6430052"/>
            <a:ext cx="4970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200" dirty="0"/>
              <a:t>Generated with </a:t>
            </a:r>
            <a:r>
              <a:rPr lang="en-IT" sz="1200" dirty="0">
                <a:hlinkClick r:id="rId3"/>
              </a:rPr>
              <a:t>https://github.com/cajohare/AxionLimits</a:t>
            </a:r>
            <a:r>
              <a:rPr lang="en-IT" sz="1200" dirty="0"/>
              <a:t> by Ciaran O’Hare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14AE56-3E3D-574F-A183-88899A7E6907}"/>
              </a:ext>
            </a:extLst>
          </p:cNvPr>
          <p:cNvSpPr txBox="1"/>
          <p:nvPr/>
        </p:nvSpPr>
        <p:spPr>
          <a:xfrm>
            <a:off x="4476005" y="548668"/>
            <a:ext cx="3239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FLASH sensitivity 0.5 – 1.5 </a:t>
            </a:r>
            <a:r>
              <a:rPr lang="en-IT" dirty="0">
                <a:latin typeface="Symbol" pitchFamily="2" charset="2"/>
              </a:rPr>
              <a:t>m</a:t>
            </a:r>
            <a:r>
              <a:rPr lang="en-IT" dirty="0"/>
              <a:t>eV </a:t>
            </a:r>
          </a:p>
        </p:txBody>
      </p:sp>
    </p:spTree>
    <p:extLst>
      <p:ext uri="{BB962C8B-B14F-4D97-AF65-F5344CB8AC3E}">
        <p14:creationId xmlns:p14="http://schemas.microsoft.com/office/powerpoint/2010/main" val="2011154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E1752B-CDA7-A143-A213-D7568518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2D106-4F6F-9247-885B-62BB7329A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760" y="918000"/>
            <a:ext cx="8770479" cy="59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502697-CE45-B340-A7DC-1A82FB96DCF4}"/>
              </a:ext>
            </a:extLst>
          </p:cNvPr>
          <p:cNvSpPr txBox="1"/>
          <p:nvPr/>
        </p:nvSpPr>
        <p:spPr>
          <a:xfrm>
            <a:off x="128955" y="6430052"/>
            <a:ext cx="4970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200" dirty="0"/>
              <a:t>Generated with </a:t>
            </a:r>
            <a:r>
              <a:rPr lang="en-IT" sz="1200" dirty="0">
                <a:hlinkClick r:id="rId3"/>
              </a:rPr>
              <a:t>https://github.com/cajohare/AxionLimits</a:t>
            </a:r>
            <a:r>
              <a:rPr lang="en-IT" sz="1200" dirty="0"/>
              <a:t> by Ciaran O’Hare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2D7C1F-A163-404E-AA77-89CAFE38E562}"/>
              </a:ext>
            </a:extLst>
          </p:cNvPr>
          <p:cNvSpPr txBox="1"/>
          <p:nvPr/>
        </p:nvSpPr>
        <p:spPr>
          <a:xfrm>
            <a:off x="4477286" y="610223"/>
            <a:ext cx="3237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With projections from other experiments</a:t>
            </a:r>
          </a:p>
        </p:txBody>
      </p:sp>
    </p:spTree>
    <p:extLst>
      <p:ext uri="{BB962C8B-B14F-4D97-AF65-F5344CB8AC3E}">
        <p14:creationId xmlns:p14="http://schemas.microsoft.com/office/powerpoint/2010/main" val="2719474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or, indoor, room, cluttered&#10;&#10;Description automatically generated">
            <a:extLst>
              <a:ext uri="{FF2B5EF4-FFF2-40B4-BE49-F238E27FC236}">
                <a16:creationId xmlns:a16="http://schemas.microsoft.com/office/drawing/2014/main" id="{46DAA0F7-BB60-EF46-A8E2-B211B0AC4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2498" b="-2"/>
          <a:stretch/>
        </p:blipFill>
        <p:spPr>
          <a:xfrm>
            <a:off x="498982" y="1641952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Picture 6" descr="A picture containing sunburst chart&#10;&#10;Description automatically generated">
            <a:extLst>
              <a:ext uri="{FF2B5EF4-FFF2-40B4-BE49-F238E27FC236}">
                <a16:creationId xmlns:a16="http://schemas.microsoft.com/office/drawing/2014/main" id="{D534202E-2243-8D45-9029-EDB3F28AE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1496"/>
          <a:stretch/>
        </p:blipFill>
        <p:spPr>
          <a:xfrm>
            <a:off x="337887" y="201952"/>
            <a:ext cx="1439999" cy="144000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B1F09A-6CB2-3A47-900C-8B08AC89DD04}"/>
              </a:ext>
            </a:extLst>
          </p:cNvPr>
          <p:cNvSpPr txBox="1"/>
          <p:nvPr/>
        </p:nvSpPr>
        <p:spPr>
          <a:xfrm>
            <a:off x="1912975" y="201952"/>
            <a:ext cx="385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dirty="0">
                <a:solidFill>
                  <a:srgbClr val="002060"/>
                </a:solidFill>
              </a:rPr>
              <a:t>COLD - Cryogenic Laboratory for Detectors</a:t>
            </a:r>
            <a:endParaRPr lang="en-IT" sz="16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IT" sz="1400" dirty="0"/>
              <a:t>Axion Experiments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T" sz="1400" dirty="0"/>
              <a:t>Superconducting Quantum Devices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T" sz="1400" dirty="0"/>
              <a:t>Superconducting Cavities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T" sz="1400" dirty="0"/>
              <a:t>Magnetic Measurements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F87C491A-B44A-6B4A-BBF0-D5899C765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375" y="5448010"/>
            <a:ext cx="1127460" cy="7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B08E69-8605-7A45-B560-C6708B49B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624" y="4484332"/>
            <a:ext cx="828000" cy="828000"/>
          </a:xfrm>
          <a:prstGeom prst="rect">
            <a:avLst/>
          </a:prstGeom>
        </p:spPr>
      </p:pic>
      <p:pic>
        <p:nvPicPr>
          <p:cNvPr id="13" name="Picture 12" descr="Logo&#10;&#10;Description automatically generated with low confidence">
            <a:extLst>
              <a:ext uri="{FF2B5EF4-FFF2-40B4-BE49-F238E27FC236}">
                <a16:creationId xmlns:a16="http://schemas.microsoft.com/office/drawing/2014/main" id="{0B8F1F5D-940B-944A-9A39-534C8BCCB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855" y="3776512"/>
            <a:ext cx="1581882" cy="5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6E2F44-ADE3-5C48-8E58-57A02AA03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7982" y="1846503"/>
            <a:ext cx="1356035" cy="14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86E8E3-43BA-A945-99BC-A298A80E0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061490" y="236462"/>
            <a:ext cx="1509020" cy="144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A6362C-721D-3D48-80B6-CC424B9A07EB}"/>
              </a:ext>
            </a:extLst>
          </p:cNvPr>
          <p:cNvSpPr txBox="1"/>
          <p:nvPr/>
        </p:nvSpPr>
        <p:spPr>
          <a:xfrm>
            <a:off x="7628788" y="819333"/>
            <a:ext cx="405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>
                <a:solidFill>
                  <a:schemeClr val="tx2"/>
                </a:solidFill>
              </a:rPr>
              <a:t>QUAX – Q</a:t>
            </a:r>
            <a:r>
              <a:rPr lang="en-GB" sz="1600" dirty="0">
                <a:solidFill>
                  <a:schemeClr val="tx2"/>
                </a:solidFill>
              </a:rPr>
              <a:t>U</a:t>
            </a:r>
            <a:r>
              <a:rPr lang="en-IT" sz="1600" dirty="0">
                <a:solidFill>
                  <a:schemeClr val="tx2"/>
                </a:solidFill>
              </a:rPr>
              <a:t>est for A</a:t>
            </a:r>
            <a:r>
              <a:rPr lang="en-GB" sz="1600" dirty="0">
                <a:solidFill>
                  <a:schemeClr val="tx2"/>
                </a:solidFill>
              </a:rPr>
              <a:t>X</a:t>
            </a:r>
            <a:r>
              <a:rPr lang="en-IT" sz="1600" dirty="0">
                <a:solidFill>
                  <a:schemeClr val="tx2"/>
                </a:solidFill>
              </a:rPr>
              <a:t>ions</a:t>
            </a:r>
          </a:p>
          <a:p>
            <a:r>
              <a:rPr lang="en-IT" sz="1200" dirty="0"/>
              <a:t>Search for galactic axions with  Sikivie’s Haloscopes at 10 GHz (Ongoing experiments at LNL and LNF).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0C78B1-C6D4-F54F-A766-8C669E54DD81}"/>
              </a:ext>
            </a:extLst>
          </p:cNvPr>
          <p:cNvSpPr txBox="1"/>
          <p:nvPr/>
        </p:nvSpPr>
        <p:spPr>
          <a:xfrm>
            <a:off x="8214016" y="2430057"/>
            <a:ext cx="3610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>
                <a:solidFill>
                  <a:schemeClr val="tx2"/>
                </a:solidFill>
              </a:rPr>
              <a:t>(K)FLASH </a:t>
            </a:r>
          </a:p>
          <a:p>
            <a:r>
              <a:rPr lang="en-IT" sz="1200" dirty="0"/>
              <a:t>Search for galactic axions with a Sikivie’s Haloscope at 100 MHz (Design Study).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BE227B-0163-7B46-A503-15F3CA9D9B28}"/>
              </a:ext>
            </a:extLst>
          </p:cNvPr>
          <p:cNvSpPr txBox="1"/>
          <p:nvPr/>
        </p:nvSpPr>
        <p:spPr>
          <a:xfrm>
            <a:off x="8022531" y="3776512"/>
            <a:ext cx="39330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>
                <a:solidFill>
                  <a:schemeClr val="tx2"/>
                </a:solidFill>
              </a:rPr>
              <a:t>DART WARS </a:t>
            </a:r>
            <a:r>
              <a:rPr lang="en-IT" sz="800" dirty="0"/>
              <a:t>(Detector Array Readout with Travelling Wave AmplifieRS)</a:t>
            </a:r>
          </a:p>
          <a:p>
            <a:r>
              <a:rPr lang="en-IT" sz="1100" dirty="0"/>
              <a:t>Development of wide band quantum amplifiers for multi-channel detector readout (Ongoing).  </a:t>
            </a:r>
          </a:p>
        </p:txBody>
      </p:sp>
      <p:sp>
        <p:nvSpPr>
          <p:cNvPr id="29" name="Half-frame 28">
            <a:extLst>
              <a:ext uri="{FF2B5EF4-FFF2-40B4-BE49-F238E27FC236}">
                <a16:creationId xmlns:a16="http://schemas.microsoft.com/office/drawing/2014/main" id="{7951FAE9-0241-BF4D-A6D2-E23BB17E7DFB}"/>
              </a:ext>
            </a:extLst>
          </p:cNvPr>
          <p:cNvSpPr/>
          <p:nvPr/>
        </p:nvSpPr>
        <p:spPr>
          <a:xfrm>
            <a:off x="5997413" y="130536"/>
            <a:ext cx="425042" cy="3431934"/>
          </a:xfrm>
          <a:prstGeom prst="halfFrame">
            <a:avLst>
              <a:gd name="adj1" fmla="val 7675"/>
              <a:gd name="adj2" fmla="val 767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30" name="Half-frame 29">
            <a:extLst>
              <a:ext uri="{FF2B5EF4-FFF2-40B4-BE49-F238E27FC236}">
                <a16:creationId xmlns:a16="http://schemas.microsoft.com/office/drawing/2014/main" id="{2FEA70BB-5AEA-B04A-B646-8B126F3342A5}"/>
              </a:ext>
            </a:extLst>
          </p:cNvPr>
          <p:cNvSpPr/>
          <p:nvPr/>
        </p:nvSpPr>
        <p:spPr>
          <a:xfrm>
            <a:off x="5980295" y="3562470"/>
            <a:ext cx="425042" cy="3075468"/>
          </a:xfrm>
          <a:prstGeom prst="halfFrame">
            <a:avLst>
              <a:gd name="adj1" fmla="val 7675"/>
              <a:gd name="adj2" fmla="val 767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17A5CA-FC22-8E45-8B7B-E75A80CCE0C1}"/>
              </a:ext>
            </a:extLst>
          </p:cNvPr>
          <p:cNvSpPr txBox="1"/>
          <p:nvPr/>
        </p:nvSpPr>
        <p:spPr>
          <a:xfrm>
            <a:off x="8483081" y="17286"/>
            <a:ext cx="150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accent6"/>
                </a:solidFill>
              </a:rPr>
              <a:t>EXPERIMENTS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27B8B3-100E-7745-A075-9F7129F3FBC7}"/>
              </a:ext>
            </a:extLst>
          </p:cNvPr>
          <p:cNvSpPr txBox="1"/>
          <p:nvPr/>
        </p:nvSpPr>
        <p:spPr>
          <a:xfrm>
            <a:off x="8214017" y="3371219"/>
            <a:ext cx="253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accent6"/>
                </a:solidFill>
              </a:rPr>
              <a:t>Superconducting Devices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20255-88DD-B44B-8C50-574CACA66D8B}"/>
              </a:ext>
            </a:extLst>
          </p:cNvPr>
          <p:cNvSpPr txBox="1"/>
          <p:nvPr/>
        </p:nvSpPr>
        <p:spPr>
          <a:xfrm>
            <a:off x="7366872" y="4459122"/>
            <a:ext cx="44022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>
                <a:solidFill>
                  <a:schemeClr val="tx2"/>
                </a:solidFill>
              </a:rPr>
              <a:t>SIMP</a:t>
            </a:r>
            <a:r>
              <a:rPr lang="en-IT" sz="1600" dirty="0"/>
              <a:t> </a:t>
            </a:r>
            <a:r>
              <a:rPr lang="en-IT" sz="1000" dirty="0"/>
              <a:t>(S</a:t>
            </a:r>
            <a:r>
              <a:rPr lang="en-GB" sz="1000" dirty="0" err="1"/>
              <a:t>i</a:t>
            </a:r>
            <a:r>
              <a:rPr lang="en-IT" sz="1000" dirty="0"/>
              <a:t>ngle Microwave Photon detectors)</a:t>
            </a:r>
          </a:p>
          <a:p>
            <a:r>
              <a:rPr lang="en-IT" sz="1100" dirty="0"/>
              <a:t>Development of single-microwave photon detector (Ends 2021)</a:t>
            </a:r>
          </a:p>
          <a:p>
            <a:r>
              <a:rPr lang="en-IT" sz="1600" dirty="0">
                <a:solidFill>
                  <a:schemeClr val="tx2"/>
                </a:solidFill>
              </a:rPr>
              <a:t>Qub-IT</a:t>
            </a:r>
            <a:r>
              <a:rPr lang="en-IT" sz="1600" dirty="0"/>
              <a:t> </a:t>
            </a:r>
            <a:r>
              <a:rPr lang="en-IT" sz="1100" dirty="0"/>
              <a:t>Quantum Sensing with superconducting qubits (Started 2022).</a:t>
            </a:r>
            <a:r>
              <a:rPr lang="en-IT" sz="1000" dirty="0"/>
              <a:t>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707061-1094-DF46-9572-14F2E468ADDB}"/>
              </a:ext>
            </a:extLst>
          </p:cNvPr>
          <p:cNvSpPr txBox="1"/>
          <p:nvPr/>
        </p:nvSpPr>
        <p:spPr>
          <a:xfrm>
            <a:off x="7455733" y="5557816"/>
            <a:ext cx="32960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solidFill>
                  <a:schemeClr val="tx2"/>
                </a:solidFill>
              </a:rPr>
              <a:t>Supergalax</a:t>
            </a:r>
            <a:r>
              <a:rPr lang="en-IT" sz="1600" dirty="0"/>
              <a:t> </a:t>
            </a:r>
            <a:r>
              <a:rPr lang="en-IT" sz="1200" dirty="0"/>
              <a:t>FET H2020 Project</a:t>
            </a:r>
          </a:p>
          <a:p>
            <a:r>
              <a:rPr lang="en-IT" sz="1100" dirty="0"/>
              <a:t>SC-qubits array photon-detector for axion experiments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72D020C-071D-A848-BB9A-0D6DAA37DE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3231" y="6241012"/>
            <a:ext cx="1317600" cy="5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C1523DB-727F-5249-A4EE-9F101F0B0AB6}"/>
              </a:ext>
            </a:extLst>
          </p:cNvPr>
          <p:cNvSpPr txBox="1"/>
          <p:nvPr/>
        </p:nvSpPr>
        <p:spPr>
          <a:xfrm>
            <a:off x="7738725" y="6217545"/>
            <a:ext cx="301556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solidFill>
                  <a:schemeClr val="tx2"/>
                </a:solidFill>
              </a:rPr>
              <a:t>SQMS</a:t>
            </a:r>
            <a:r>
              <a:rPr lang="en-IT" sz="1600" dirty="0"/>
              <a:t> </a:t>
            </a:r>
            <a:r>
              <a:rPr lang="en-IT" sz="1200" dirty="0"/>
              <a:t>USA DOE Project</a:t>
            </a:r>
          </a:p>
          <a:p>
            <a:r>
              <a:rPr lang="en-IT" sz="1100" dirty="0"/>
              <a:t>Superconducting Quantum Materials and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72630-85B2-C544-A9B0-918D9F6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96EDE1-206C-9B40-AFBA-AD8E874B08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1828" y="5235330"/>
            <a:ext cx="1017300" cy="61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21478A-AA7D-CD4C-82FC-D0BC0FAA17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78169" y="6060010"/>
            <a:ext cx="1046400" cy="21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3B24AF-504F-4F48-BDF0-36E9BBA7BF31}"/>
              </a:ext>
            </a:extLst>
          </p:cNvPr>
          <p:cNvSpPr txBox="1"/>
          <p:nvPr/>
        </p:nvSpPr>
        <p:spPr>
          <a:xfrm>
            <a:off x="10652868" y="6302024"/>
            <a:ext cx="1539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dirty="0"/>
              <a:t>SC materials for cavities </a:t>
            </a:r>
          </a:p>
        </p:txBody>
      </p:sp>
    </p:spTree>
    <p:extLst>
      <p:ext uri="{BB962C8B-B14F-4D97-AF65-F5344CB8AC3E}">
        <p14:creationId xmlns:p14="http://schemas.microsoft.com/office/powerpoint/2010/main" val="12963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18070-4060-C92D-D184-10C31C4B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0B94C5-36A6-F8FD-CA44-3FD77A3D1A44}"/>
              </a:ext>
            </a:extLst>
          </p:cNvPr>
          <p:cNvSpPr/>
          <p:nvPr/>
        </p:nvSpPr>
        <p:spPr>
          <a:xfrm>
            <a:off x="7736414" y="5131031"/>
            <a:ext cx="3986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 tooltip="Physics Opportunities at 100-500 MHz Haloscopes"/>
              </a:rPr>
              <a:t>https://indico.cern.ch/e/MHzHaloscope</a:t>
            </a:r>
            <a:r>
              <a:rPr lang="en-IT" dirty="0"/>
              <a:t> 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CF3C773-7435-3BB6-0244-E68F9FD59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29" y="995697"/>
            <a:ext cx="6999921" cy="43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1FD160-0108-AB8D-9608-37F71AEF568E}"/>
              </a:ext>
            </a:extLst>
          </p:cNvPr>
          <p:cNvSpPr txBox="1"/>
          <p:nvPr/>
        </p:nvSpPr>
        <p:spPr>
          <a:xfrm>
            <a:off x="7736414" y="1258937"/>
            <a:ext cx="37619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dirty="0"/>
              <a:t>Two days workshop to discuss physics opportunities at 100-500 MHz Haloscopes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dirty="0"/>
              <a:t>115 registered people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dirty="0"/>
              <a:t>FLASH </a:t>
            </a:r>
            <a:r>
              <a:rPr lang="en-IT" sz="1400" dirty="0"/>
              <a:t>(Design study;120-1360 MHz; 4K;1.1T)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dirty="0"/>
              <a:t>Baby Iaxo-RADES </a:t>
            </a:r>
            <a:r>
              <a:rPr lang="en-IT" sz="1400" dirty="0"/>
              <a:t>(Design study; 200-500 MHz; 6K; 2.5 T)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dirty="0"/>
              <a:t>ADMX Low Frequency </a:t>
            </a:r>
            <a:r>
              <a:rPr lang="en-IT" sz="1400" dirty="0"/>
              <a:t>(Design study, 9T MRI magnet, 100 mK, 160-500 MHz)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dirty="0"/>
              <a:t>DMRadio-ABRACADABRA </a:t>
            </a:r>
            <a:r>
              <a:rPr lang="en-IT" sz="1400" dirty="0"/>
              <a:t>(TDR in preparation; 4 T; mK; 5-200 MHz)</a:t>
            </a:r>
          </a:p>
        </p:txBody>
      </p:sp>
    </p:spTree>
    <p:extLst>
      <p:ext uri="{BB962C8B-B14F-4D97-AF65-F5344CB8AC3E}">
        <p14:creationId xmlns:p14="http://schemas.microsoft.com/office/powerpoint/2010/main" val="1467960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DD5CDEA-2E70-CA42-AB25-EBC9B7367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645" y="1898668"/>
            <a:ext cx="5087310" cy="21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70E145-3582-0F40-9625-921993EC0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cap="none" dirty="0"/>
              <a:t>High Frequency Gravitational Waves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F5FE8A-6357-6A43-948C-EB2BC05B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9AFFB7A-48E9-FF46-9205-A9FF5B314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645" y="3148788"/>
            <a:ext cx="4986875" cy="1800000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6939418-96F5-B148-9B0F-5666E51DC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017" y="4557920"/>
            <a:ext cx="5590375" cy="1800000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5C67E18A-56CA-C844-B41B-EE32CCE35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44" y="4211996"/>
            <a:ext cx="3609623" cy="1980000"/>
          </a:xfrm>
          <a:prstGeom prst="rect">
            <a:avLst/>
          </a:prstGeom>
        </p:spPr>
      </p:pic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71A6497F-197D-8945-890A-B0263FDA1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7971" y="4103996"/>
            <a:ext cx="2749200" cy="20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10C51-8498-8B47-90CD-F754929E3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3461" y="6022830"/>
            <a:ext cx="5390931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BC12FF-8C1B-E347-B300-27BE72F6F1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517" y="2190993"/>
            <a:ext cx="5859500" cy="14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ED6415-CA51-5F46-A129-5BB80085BA5B}"/>
              </a:ext>
            </a:extLst>
          </p:cNvPr>
          <p:cNvSpPr txBox="1"/>
          <p:nvPr/>
        </p:nvSpPr>
        <p:spPr>
          <a:xfrm>
            <a:off x="8523944" y="6138699"/>
            <a:ext cx="2263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2"/>
                </a:solidFill>
                <a:effectLst/>
              </a:rPr>
              <a:t>arXiv:2112.11465</a:t>
            </a:r>
          </a:p>
        </p:txBody>
      </p:sp>
    </p:spTree>
    <p:extLst>
      <p:ext uri="{BB962C8B-B14F-4D97-AF65-F5344CB8AC3E}">
        <p14:creationId xmlns:p14="http://schemas.microsoft.com/office/powerpoint/2010/main" val="3382211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991809-FFE3-664B-9D90-49430045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cap="none" dirty="0"/>
              <a:t>Sensitivity to HFGW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CF622A-DD98-0C43-AC01-668A508DF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4" name="Tabella 7">
            <a:extLst>
              <a:ext uri="{FF2B5EF4-FFF2-40B4-BE49-F238E27FC236}">
                <a16:creationId xmlns:a16="http://schemas.microsoft.com/office/drawing/2014/main" id="{32FD2F4B-CD96-8447-B4FA-ACF90DC3DF1A}"/>
              </a:ext>
            </a:extLst>
          </p:cNvPr>
          <p:cNvGraphicFramePr>
            <a:graphicFrameLocks noGrp="1"/>
          </p:cNvGraphicFramePr>
          <p:nvPr/>
        </p:nvGraphicFramePr>
        <p:xfrm>
          <a:off x="1371085" y="2348696"/>
          <a:ext cx="4242246" cy="284448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14082">
                  <a:extLst>
                    <a:ext uri="{9D8B030D-6E8A-4147-A177-3AD203B41FA5}">
                      <a16:colId xmlns:a16="http://schemas.microsoft.com/office/drawing/2014/main" val="1553557724"/>
                    </a:ext>
                  </a:extLst>
                </a:gridCol>
                <a:gridCol w="1414082">
                  <a:extLst>
                    <a:ext uri="{9D8B030D-6E8A-4147-A177-3AD203B41FA5}">
                      <a16:colId xmlns:a16="http://schemas.microsoft.com/office/drawing/2014/main" val="3151905490"/>
                    </a:ext>
                  </a:extLst>
                </a:gridCol>
                <a:gridCol w="1414082">
                  <a:extLst>
                    <a:ext uri="{9D8B030D-6E8A-4147-A177-3AD203B41FA5}">
                      <a16:colId xmlns:a16="http://schemas.microsoft.com/office/drawing/2014/main" val="1607024689"/>
                    </a:ext>
                  </a:extLst>
                </a:gridCol>
              </a:tblGrid>
              <a:tr h="52824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Resonant Frequency [MHz]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Q factor (@4°K)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588969"/>
                  </a:ext>
                </a:extLst>
              </a:tr>
              <a:tr h="52824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TE111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150.4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711e3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0772056"/>
                  </a:ext>
                </a:extLst>
              </a:tr>
              <a:tr h="52824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TE112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263.5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871e3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6675891"/>
                  </a:ext>
                </a:extLst>
              </a:tr>
              <a:tr h="52824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TE211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186.9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735e3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8697928"/>
                  </a:ext>
                </a:extLst>
              </a:tr>
              <a:tr h="528242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TE212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285.9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817e3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276530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3B2A88A-574F-0449-92A5-62B638EB9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258" y="5594187"/>
            <a:ext cx="3263900" cy="72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DA7BB8-7BDA-484E-B7E8-06253D5FE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555" y="1984716"/>
            <a:ext cx="2890196" cy="45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1358FC-1676-A34B-BF23-EB15EEB829A1}"/>
              </a:ext>
            </a:extLst>
          </p:cNvPr>
          <p:cNvSpPr txBox="1"/>
          <p:nvPr/>
        </p:nvSpPr>
        <p:spPr>
          <a:xfrm>
            <a:off x="8223741" y="6346216"/>
            <a:ext cx="14438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effectLst/>
              </a:rPr>
              <a:t>arXiv:2112.11465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BAF2A2-37E3-AA40-9557-7B36761D1DF4}"/>
              </a:ext>
            </a:extLst>
          </p:cNvPr>
          <p:cNvSpPr/>
          <p:nvPr/>
        </p:nvSpPr>
        <p:spPr>
          <a:xfrm>
            <a:off x="1591846" y="4762167"/>
            <a:ext cx="3800724" cy="32600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B18349B-8857-C04E-95E0-8B4FAF8C616F}"/>
              </a:ext>
            </a:extLst>
          </p:cNvPr>
          <p:cNvSpPr/>
          <p:nvPr/>
        </p:nvSpPr>
        <p:spPr>
          <a:xfrm>
            <a:off x="1591846" y="3173231"/>
            <a:ext cx="3800724" cy="3260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26659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F5DE2D-EFF0-7343-B023-A4BD9CDBF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069" y="1890000"/>
            <a:ext cx="2407253" cy="496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991809-FFE3-664B-9D90-49430045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cap="none" dirty="0"/>
              <a:t>Sensitivity to HFGW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CF622A-DD98-0C43-AC01-668A508DF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5" name="Tabella 7">
            <a:extLst>
              <a:ext uri="{FF2B5EF4-FFF2-40B4-BE49-F238E27FC236}">
                <a16:creationId xmlns:a16="http://schemas.microsoft.com/office/drawing/2014/main" id="{CA766404-7CB5-994B-8E5D-E3FA23195CB6}"/>
              </a:ext>
            </a:extLst>
          </p:cNvPr>
          <p:cNvGraphicFramePr>
            <a:graphicFrameLocks noGrp="1"/>
          </p:cNvGraphicFramePr>
          <p:nvPr/>
        </p:nvGraphicFramePr>
        <p:xfrm>
          <a:off x="1114053" y="2077451"/>
          <a:ext cx="4343424" cy="405089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47808">
                  <a:extLst>
                    <a:ext uri="{9D8B030D-6E8A-4147-A177-3AD203B41FA5}">
                      <a16:colId xmlns:a16="http://schemas.microsoft.com/office/drawing/2014/main" val="1553557724"/>
                    </a:ext>
                  </a:extLst>
                </a:gridCol>
                <a:gridCol w="1447808">
                  <a:extLst>
                    <a:ext uri="{9D8B030D-6E8A-4147-A177-3AD203B41FA5}">
                      <a16:colId xmlns:a16="http://schemas.microsoft.com/office/drawing/2014/main" val="3151905490"/>
                    </a:ext>
                  </a:extLst>
                </a:gridCol>
                <a:gridCol w="1447808">
                  <a:extLst>
                    <a:ext uri="{9D8B030D-6E8A-4147-A177-3AD203B41FA5}">
                      <a16:colId xmlns:a16="http://schemas.microsoft.com/office/drawing/2014/main" val="1607024689"/>
                    </a:ext>
                  </a:extLst>
                </a:gridCol>
              </a:tblGrid>
              <a:tr h="52070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Resonant Frequency [MHz]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Q factor (@4°K)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588969"/>
                  </a:ext>
                </a:extLst>
              </a:tr>
              <a:tr h="3688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TM010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109.5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626e3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0772056"/>
                  </a:ext>
                </a:extLst>
              </a:tr>
              <a:tr h="3688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TM011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166.1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526e3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6675891"/>
                  </a:ext>
                </a:extLst>
              </a:tr>
              <a:tr h="3688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TM012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272.3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752e3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8697928"/>
                  </a:ext>
                </a:extLst>
              </a:tr>
              <a:tr h="3688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TM110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174.4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790e3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2765305"/>
                  </a:ext>
                </a:extLst>
              </a:tr>
              <a:tr h="3688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TM111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214.5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598e3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1239046"/>
                  </a:ext>
                </a:extLst>
              </a:tr>
              <a:tr h="3688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TM112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304.7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712e3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798926"/>
                  </a:ext>
                </a:extLst>
              </a:tr>
              <a:tr h="3688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TM210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233.7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915e3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5468143"/>
                  </a:ext>
                </a:extLst>
              </a:tr>
              <a:tr h="3688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TM211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264.9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664e3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0690658"/>
                  </a:ext>
                </a:extLst>
              </a:tr>
              <a:tr h="36881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TM212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342.1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755e3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077877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B31D515-3F3E-BB48-9960-F1B6264B2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77" y="6138699"/>
            <a:ext cx="4140200" cy="6223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F6155E6-EFBC-5A45-B9D8-81937913DBA9}"/>
              </a:ext>
            </a:extLst>
          </p:cNvPr>
          <p:cNvSpPr/>
          <p:nvPr/>
        </p:nvSpPr>
        <p:spPr>
          <a:xfrm>
            <a:off x="1407382" y="3562184"/>
            <a:ext cx="3800724" cy="326004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D348792-E1D2-DF43-9385-ABA226FC6459}"/>
              </a:ext>
            </a:extLst>
          </p:cNvPr>
          <p:cNvSpPr/>
          <p:nvPr/>
        </p:nvSpPr>
        <p:spPr>
          <a:xfrm>
            <a:off x="1407382" y="4310932"/>
            <a:ext cx="3800724" cy="3260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E15B50E-287C-A248-AEFD-8790557B88BE}"/>
              </a:ext>
            </a:extLst>
          </p:cNvPr>
          <p:cNvSpPr/>
          <p:nvPr/>
        </p:nvSpPr>
        <p:spPr>
          <a:xfrm>
            <a:off x="1385403" y="2861806"/>
            <a:ext cx="3800724" cy="3260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6872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2622-E945-2B43-9D14-6156CE26B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cap="none" dirty="0"/>
              <a:t>Sensitivity to </a:t>
            </a:r>
            <a:r>
              <a:rPr lang="en-IT" dirty="0"/>
              <a:t>HFGW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CBA8F4-98E7-AC4B-B8E4-FEE6BAAB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288D41-F803-8342-B15C-0FDCDA9B1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0" t="6699" r="3062"/>
          <a:stretch/>
        </p:blipFill>
        <p:spPr>
          <a:xfrm>
            <a:off x="7326852" y="2127815"/>
            <a:ext cx="4585372" cy="30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23FC1C-5D67-1047-89AD-E1A2F2EE7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04" y="2084491"/>
            <a:ext cx="7079230" cy="64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4C4F2-E736-4B43-807C-375F45792C59}"/>
              </a:ext>
            </a:extLst>
          </p:cNvPr>
          <p:cNvSpPr txBox="1"/>
          <p:nvPr/>
        </p:nvSpPr>
        <p:spPr>
          <a:xfrm>
            <a:off x="9352262" y="5320641"/>
            <a:ext cx="1429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effectLst/>
              </a:rPr>
              <a:t>arXiv:2112.11465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87F30CE-2C45-6B47-A6AD-0D776B596556}"/>
              </a:ext>
            </a:extLst>
          </p:cNvPr>
          <p:cNvGraphicFramePr>
            <a:graphicFrameLocks noGrp="1"/>
          </p:cNvGraphicFramePr>
          <p:nvPr/>
        </p:nvGraphicFramePr>
        <p:xfrm>
          <a:off x="575894" y="2885885"/>
          <a:ext cx="228591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957">
                  <a:extLst>
                    <a:ext uri="{9D8B030D-6E8A-4147-A177-3AD203B41FA5}">
                      <a16:colId xmlns:a16="http://schemas.microsoft.com/office/drawing/2014/main" val="3023728230"/>
                    </a:ext>
                  </a:extLst>
                </a:gridCol>
                <a:gridCol w="1142957">
                  <a:extLst>
                    <a:ext uri="{9D8B030D-6E8A-4147-A177-3AD203B41FA5}">
                      <a16:colId xmlns:a16="http://schemas.microsoft.com/office/drawing/2014/main" val="2965182193"/>
                    </a:ext>
                  </a:extLst>
                </a:gridCol>
              </a:tblGrid>
              <a:tr h="277018">
                <a:tc>
                  <a:txBody>
                    <a:bodyPr/>
                    <a:lstStyle/>
                    <a:p>
                      <a:r>
                        <a:rPr lang="en-IT" sz="1400" dirty="0"/>
                        <a:t>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TM012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77673"/>
                  </a:ext>
                </a:extLst>
              </a:tr>
              <a:tr h="277018">
                <a:tc>
                  <a:txBody>
                    <a:bodyPr/>
                    <a:lstStyle/>
                    <a:p>
                      <a:r>
                        <a:rPr lang="en-IT" sz="1400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270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22799"/>
                  </a:ext>
                </a:extLst>
              </a:tr>
              <a:tr h="277018">
                <a:tc>
                  <a:txBody>
                    <a:bodyPr/>
                    <a:lstStyle/>
                    <a:p>
                      <a:r>
                        <a:rPr lang="en-IT" sz="1400" dirty="0">
                          <a:latin typeface="Symbol" pitchFamily="2" charset="2"/>
                        </a:rPr>
                        <a:t>h</a:t>
                      </a:r>
                      <a:r>
                        <a:rPr lang="en-IT" sz="1400" baseline="-25000" dirty="0">
                          <a:latin typeface="+mn-lt"/>
                        </a:rPr>
                        <a:t>n</a:t>
                      </a:r>
                      <a:endParaRPr lang="en-IT" sz="1400" baseline="-2500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0.14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1779"/>
                  </a:ext>
                </a:extLst>
              </a:tr>
              <a:tr h="277018">
                <a:tc>
                  <a:txBody>
                    <a:bodyPr/>
                    <a:lstStyle/>
                    <a:p>
                      <a:r>
                        <a:rPr lang="en-IT" sz="1400" dirty="0"/>
                        <a:t>B</a:t>
                      </a:r>
                      <a:r>
                        <a:rPr lang="en-IT" sz="1400" baseline="-25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1.1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35699"/>
                  </a:ext>
                </a:extLst>
              </a:tr>
              <a:tr h="277018">
                <a:tc>
                  <a:txBody>
                    <a:bodyPr/>
                    <a:lstStyle/>
                    <a:p>
                      <a:r>
                        <a:rPr lang="en-IT" sz="1400" baseline="0" dirty="0"/>
                        <a:t>V</a:t>
                      </a:r>
                      <a:r>
                        <a:rPr lang="en-IT" sz="1400" baseline="-25000" dirty="0"/>
                        <a:t>cav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4.15 m</a:t>
                      </a:r>
                      <a:r>
                        <a:rPr lang="en-IT" sz="1400" baseline="30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8921"/>
                  </a:ext>
                </a:extLst>
              </a:tr>
              <a:tr h="277018">
                <a:tc>
                  <a:txBody>
                    <a:bodyPr/>
                    <a:lstStyle/>
                    <a:p>
                      <a:r>
                        <a:rPr lang="en-IT" sz="1400" dirty="0"/>
                        <a:t>Q</a:t>
                      </a:r>
                      <a:r>
                        <a:rPr lang="en-IT" sz="1400" baseline="-25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7×10</a:t>
                      </a:r>
                      <a:r>
                        <a:rPr lang="en-IT" sz="1400" baseline="30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117590"/>
                  </a:ext>
                </a:extLst>
              </a:tr>
              <a:tr h="277018">
                <a:tc>
                  <a:txBody>
                    <a:bodyPr/>
                    <a:lstStyle/>
                    <a:p>
                      <a:r>
                        <a:rPr lang="en-IT" sz="1400" dirty="0"/>
                        <a:t>T</a:t>
                      </a:r>
                      <a:r>
                        <a:rPr lang="en-IT" sz="1400" baseline="-25000" dirty="0"/>
                        <a:t>sys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4.9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613276"/>
                  </a:ext>
                </a:extLst>
              </a:tr>
              <a:tr h="277018">
                <a:tc>
                  <a:txBody>
                    <a:bodyPr/>
                    <a:lstStyle/>
                    <a:p>
                      <a:r>
                        <a:rPr lang="en-IT" sz="1400" dirty="0">
                          <a:latin typeface="Symbol" pitchFamily="2" charset="2"/>
                        </a:rPr>
                        <a:t>Dn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10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208329"/>
                  </a:ext>
                </a:extLst>
              </a:tr>
              <a:tr h="277018">
                <a:tc>
                  <a:txBody>
                    <a:bodyPr/>
                    <a:lstStyle/>
                    <a:p>
                      <a:r>
                        <a:rPr lang="en-IT" sz="1400" dirty="0"/>
                        <a:t>t</a:t>
                      </a:r>
                      <a:r>
                        <a:rPr lang="en-IT" sz="1400" baseline="-25000" dirty="0"/>
                        <a:t>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1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31594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1B0753D-93FE-9D4D-B40E-9BDE8F66B3E3}"/>
              </a:ext>
            </a:extLst>
          </p:cNvPr>
          <p:cNvSpPr txBox="1"/>
          <p:nvPr/>
        </p:nvSpPr>
        <p:spPr>
          <a:xfrm>
            <a:off x="9423290" y="3128428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tx2"/>
                </a:solidFill>
              </a:rPr>
              <a:t>FLASH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91ADED-2E60-1146-93FF-0E0913379732}"/>
              </a:ext>
            </a:extLst>
          </p:cNvPr>
          <p:cNvCxnSpPr/>
          <p:nvPr/>
        </p:nvCxnSpPr>
        <p:spPr>
          <a:xfrm flipV="1">
            <a:off x="10067085" y="2297926"/>
            <a:ext cx="0" cy="2424338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6D52B5F-3865-F04F-AA25-84D7F7143082}"/>
              </a:ext>
            </a:extLst>
          </p:cNvPr>
          <p:cNvSpPr txBox="1"/>
          <p:nvPr/>
        </p:nvSpPr>
        <p:spPr>
          <a:xfrm>
            <a:off x="3258777" y="3513877"/>
            <a:ext cx="3600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FLASH strain sensitivity </a:t>
            </a:r>
            <a:r>
              <a:rPr lang="en-GB" dirty="0"/>
              <a:t>h</a:t>
            </a:r>
            <a:r>
              <a:rPr lang="en-IT" baseline="-25000" dirty="0"/>
              <a:t>0</a:t>
            </a:r>
            <a:r>
              <a:rPr lang="en-IT" dirty="0"/>
              <a:t> ~ 4×10</a:t>
            </a:r>
            <a:r>
              <a:rPr lang="en-IT" baseline="30000" dirty="0"/>
              <a:t>-22</a:t>
            </a: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0BC7C555-110E-DB41-8985-3A9371F87BA5}"/>
              </a:ext>
            </a:extLst>
          </p:cNvPr>
          <p:cNvSpPr/>
          <p:nvPr/>
        </p:nvSpPr>
        <p:spPr>
          <a:xfrm>
            <a:off x="3258777" y="3436933"/>
            <a:ext cx="3671105" cy="523220"/>
          </a:xfrm>
          <a:prstGeom prst="frame">
            <a:avLst>
              <a:gd name="adj1" fmla="val 7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9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2A2E19-C5B8-B1C7-BDEF-0BA73E22C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cap="none" dirty="0"/>
              <a:t>Plan for the Test of the Finuda Magnet</a:t>
            </a:r>
            <a:endParaRPr lang="en-IT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786D4F-71FD-4F18-4B09-9496546D0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5A6C2D8-1BEE-89FF-7CC4-F9141CF5A8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5072876"/>
              </p:ext>
            </p:extLst>
          </p:nvPr>
        </p:nvGraphicFramePr>
        <p:xfrm>
          <a:off x="595003" y="904973"/>
          <a:ext cx="11010507" cy="4617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6059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8F6B-BF60-D348-9633-31FCF9AE1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IT" cap="none"/>
              <a:t>Conclusion</a:t>
            </a:r>
            <a:endParaRPr lang="en-IT" cap="none" dirty="0"/>
          </a:p>
        </p:txBody>
      </p:sp>
      <p:sp>
        <p:nvSpPr>
          <p:cNvPr id="37" name="Rectangle 22">
            <a:extLst>
              <a:ext uri="{FF2B5EF4-FFF2-40B4-BE49-F238E27FC236}">
                <a16:creationId xmlns:a16="http://schemas.microsoft.com/office/drawing/2014/main" id="{88FDF771-E685-464C-8935-25047BD7B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E7B4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4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F412D5F3-86C6-BB68-ADA0-5184C9409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2789956"/>
            <a:ext cx="4962525" cy="27914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C5CDA-213D-E743-A3EF-1F0B495D6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rgbClr val="E7B462"/>
              </a:buClr>
              <a:buNone/>
            </a:pPr>
            <a:endParaRPr lang="en-IT" sz="1400"/>
          </a:p>
          <a:p>
            <a:pPr>
              <a:lnSpc>
                <a:spcPct val="90000"/>
              </a:lnSpc>
              <a:buClr>
                <a:srgbClr val="E7B462"/>
              </a:buClr>
            </a:pPr>
            <a:r>
              <a:rPr lang="en-IT" sz="1400"/>
              <a:t>Ready for the first QUAX@LNF run with sensitivity 10×KSVZ (June-July)</a:t>
            </a:r>
          </a:p>
          <a:p>
            <a:pPr>
              <a:lnSpc>
                <a:spcPct val="90000"/>
              </a:lnSpc>
              <a:buClr>
                <a:srgbClr val="E7B462"/>
              </a:buClr>
            </a:pPr>
            <a:r>
              <a:rPr lang="en-IT" sz="1400"/>
              <a:t>Roadmap to KSVZ: </a:t>
            </a:r>
          </a:p>
          <a:p>
            <a:pPr marL="666900" lvl="1" indent="-342900">
              <a:lnSpc>
                <a:spcPct val="90000"/>
              </a:lnSpc>
              <a:buClr>
                <a:srgbClr val="E7B462"/>
              </a:buClr>
              <a:buFont typeface="+mj-lt"/>
              <a:buAutoNum type="arabicPeriod"/>
            </a:pPr>
            <a:r>
              <a:rPr lang="en-IT" sz="1400"/>
              <a:t>Tuning system</a:t>
            </a:r>
          </a:p>
          <a:p>
            <a:pPr marL="666900" lvl="1" indent="-342900">
              <a:lnSpc>
                <a:spcPct val="90000"/>
              </a:lnSpc>
              <a:buClr>
                <a:srgbClr val="E7B462"/>
              </a:buClr>
              <a:buFont typeface="+mj-lt"/>
              <a:buAutoNum type="arabicPeriod"/>
            </a:pPr>
            <a:r>
              <a:rPr lang="en-IT" sz="1400"/>
              <a:t>Quantum limited amplification (JPA/TWPA)</a:t>
            </a:r>
          </a:p>
          <a:p>
            <a:pPr marL="666900" lvl="1" indent="-342900">
              <a:lnSpc>
                <a:spcPct val="90000"/>
              </a:lnSpc>
              <a:buClr>
                <a:srgbClr val="E7B462"/>
              </a:buClr>
              <a:buFont typeface="+mj-lt"/>
              <a:buAutoNum type="arabicPeriod"/>
            </a:pPr>
            <a:r>
              <a:rPr lang="en-IT" sz="1400"/>
              <a:t>Superconducting cavity (Nb</a:t>
            </a:r>
            <a:r>
              <a:rPr lang="en-IT" sz="1400" baseline="-25000"/>
              <a:t>3</a:t>
            </a:r>
            <a:r>
              <a:rPr lang="en-IT" sz="1400"/>
              <a:t>Sn, NbTi, YBCO)</a:t>
            </a:r>
          </a:p>
          <a:p>
            <a:pPr marL="666900" lvl="1" indent="-342900">
              <a:lnSpc>
                <a:spcPct val="90000"/>
              </a:lnSpc>
              <a:buClr>
                <a:srgbClr val="E7B462"/>
              </a:buClr>
              <a:buFont typeface="+mj-lt"/>
              <a:buAutoNum type="arabicPeriod"/>
            </a:pPr>
            <a:r>
              <a:rPr lang="en-IT" sz="1400"/>
              <a:t>Multicavity</a:t>
            </a:r>
          </a:p>
          <a:p>
            <a:pPr marL="666900" lvl="1" indent="-342900">
              <a:lnSpc>
                <a:spcPct val="90000"/>
              </a:lnSpc>
              <a:buClr>
                <a:srgbClr val="E7B462"/>
              </a:buClr>
              <a:buFont typeface="+mj-lt"/>
              <a:buAutoNum type="arabicPeriod"/>
            </a:pPr>
            <a:r>
              <a:rPr lang="en-IT" sz="1400"/>
              <a:t>Single microwave photon counters (CBJJ, SC qubits)</a:t>
            </a:r>
          </a:p>
          <a:p>
            <a:pPr>
              <a:lnSpc>
                <a:spcPct val="90000"/>
              </a:lnSpc>
              <a:buClr>
                <a:srgbClr val="E7B462"/>
              </a:buClr>
            </a:pPr>
            <a:r>
              <a:rPr lang="en-IT" sz="1400"/>
              <a:t> Estimate of FLASH sensitivity to axions and HFGW with e.m. simulations</a:t>
            </a:r>
          </a:p>
          <a:p>
            <a:pPr>
              <a:lnSpc>
                <a:spcPct val="90000"/>
              </a:lnSpc>
              <a:buClr>
                <a:srgbClr val="E7B462"/>
              </a:buClr>
            </a:pPr>
            <a:r>
              <a:rPr lang="en-IT" sz="1400"/>
              <a:t> Large attendace at 100 MHz Haloscopes Workshop!</a:t>
            </a:r>
          </a:p>
          <a:p>
            <a:pPr>
              <a:lnSpc>
                <a:spcPct val="90000"/>
              </a:lnSpc>
              <a:buClr>
                <a:srgbClr val="E7B462"/>
              </a:buClr>
            </a:pPr>
            <a:r>
              <a:rPr lang="en-IT" sz="1400"/>
              <a:t> Ongoing  work to prepare the test of the FINUDA magnet at beginning of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C8B93-4DBF-7F43-8E3C-5335F34E6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525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>
                <a:solidFill>
                  <a:srgbClr val="E7B462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>
              <a:solidFill>
                <a:srgbClr val="E7B4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15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858DF7D-C2D0-4B03-A7A0-2F06B789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1363"/>
            <a:ext cx="12191999" cy="62566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52EF87-C74F-4D3F-9CAD-EEA1733C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15A54F-7C7C-2245-BEE1-19CD7878B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9643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IT">
                <a:solidFill>
                  <a:srgbClr val="FFFEFF"/>
                </a:solidFill>
              </a:rPr>
              <a:t>outline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69A31F-D7B8-4F4E-83ED-892FA0720E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143162"/>
              </p:ext>
            </p:extLst>
          </p:nvPr>
        </p:nvGraphicFramePr>
        <p:xfrm>
          <a:off x="486033" y="1037967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534EA-9A8D-764D-9733-03EA1BA04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10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35BF7-F6C8-E7E3-DC00-43CB3844A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89C5F32-89E3-8A34-CD99-D6781F12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5" y="0"/>
            <a:ext cx="1133060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839CB7-FDEB-0EE2-6C13-892AFF152360}"/>
              </a:ext>
            </a:extLst>
          </p:cNvPr>
          <p:cNvSpPr txBox="1"/>
          <p:nvPr/>
        </p:nvSpPr>
        <p:spPr>
          <a:xfrm>
            <a:off x="10001840" y="4364610"/>
            <a:ext cx="1687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Wilczek’s seminar on February 2022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570A79E-57F1-2808-2B9F-9E387FC9F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497" y="422388"/>
            <a:ext cx="416480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7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AA94C9-D8B4-4F46-8981-D2702B53E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24"/>
          <a:stretch/>
        </p:blipFill>
        <p:spPr>
          <a:xfrm>
            <a:off x="4148529" y="2068137"/>
            <a:ext cx="2467667" cy="2038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7C6E16-6A1A-5B47-8036-F84F2339A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cap="none" dirty="0"/>
              <a:t>Resonant Cavity </a:t>
            </a:r>
            <a:r>
              <a:rPr lang="en-IT" dirty="0"/>
              <a:t>- C</a:t>
            </a:r>
            <a:r>
              <a:rPr lang="en-IT" cap="none" dirty="0"/>
              <a:t>u</a:t>
            </a:r>
            <a:r>
              <a:rPr lang="en-IT" dirty="0"/>
              <a:t> 8.5 GH</a:t>
            </a:r>
            <a:r>
              <a:rPr lang="en-IT" cap="none" dirty="0"/>
              <a:t>z</a:t>
            </a:r>
            <a:endParaRPr lang="en-IT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ECF94A-0201-C448-AF30-8239DFCD0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138" t="28690" r="3015" b="30889"/>
          <a:stretch/>
        </p:blipFill>
        <p:spPr>
          <a:xfrm>
            <a:off x="6248400" y="2035980"/>
            <a:ext cx="5275385" cy="1800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15919-00C6-574B-8CD3-2972C88F9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59D25C-140B-524C-905C-FB349A120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288" y="3835980"/>
            <a:ext cx="5987520" cy="226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6A335B-7DDF-EF4E-8B96-5DD064F38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214" y="2089980"/>
            <a:ext cx="3976052" cy="288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2C1BDF-9B8F-4B49-9163-42E6C6CF3826}"/>
              </a:ext>
            </a:extLst>
          </p:cNvPr>
          <p:cNvSpPr txBox="1"/>
          <p:nvPr/>
        </p:nvSpPr>
        <p:spPr>
          <a:xfrm>
            <a:off x="581192" y="5244044"/>
            <a:ext cx="28087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sz="1600" dirty="0"/>
              <a:t>Simulations S. Tocci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sz="1600" dirty="0"/>
              <a:t>Technical design S. Lauciani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sz="1600" dirty="0"/>
              <a:t>Fabrication LNF workshop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sz="1600" dirty="0"/>
              <a:t>Chemical polishing LNL</a:t>
            </a:r>
          </a:p>
        </p:txBody>
      </p:sp>
    </p:spTree>
    <p:extLst>
      <p:ext uri="{BB962C8B-B14F-4D97-AF65-F5344CB8AC3E}">
        <p14:creationId xmlns:p14="http://schemas.microsoft.com/office/powerpoint/2010/main" val="942820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AF8B2-BE0F-C74D-94F6-9ABAEB3B2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cap="none" dirty="0"/>
              <a:t>Tuning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6823E-B86C-9849-82FC-2E1C29FF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8E70B-0CFF-5A45-B5ED-B26AFEDAE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72" b="17083"/>
          <a:stretch/>
        </p:blipFill>
        <p:spPr>
          <a:xfrm>
            <a:off x="6970420" y="4575077"/>
            <a:ext cx="4800000" cy="2129215"/>
          </a:xfrm>
          <a:prstGeom prst="rect">
            <a:avLst/>
          </a:prstGeom>
        </p:spPr>
      </p:pic>
      <p:pic>
        <p:nvPicPr>
          <p:cNvPr id="8" name="Immagine 1">
            <a:extLst>
              <a:ext uri="{FF2B5EF4-FFF2-40B4-BE49-F238E27FC236}">
                <a16:creationId xmlns:a16="http://schemas.microsoft.com/office/drawing/2014/main" id="{6818EF2A-E19D-F940-8EC3-750951005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683" y="4726670"/>
            <a:ext cx="2018997" cy="1404000"/>
          </a:xfrm>
          <a:prstGeom prst="rect">
            <a:avLst/>
          </a:prstGeom>
        </p:spPr>
      </p:pic>
      <p:pic>
        <p:nvPicPr>
          <p:cNvPr id="10" name="Immagine 16">
            <a:extLst>
              <a:ext uri="{FF2B5EF4-FFF2-40B4-BE49-F238E27FC236}">
                <a16:creationId xmlns:a16="http://schemas.microsoft.com/office/drawing/2014/main" id="{332A4954-8128-2F4E-BF19-E9E7468A3C7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1194" y="2231313"/>
            <a:ext cx="256130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8">
            <a:extLst>
              <a:ext uri="{FF2B5EF4-FFF2-40B4-BE49-F238E27FC236}">
                <a16:creationId xmlns:a16="http://schemas.microsoft.com/office/drawing/2014/main" id="{5BD00B58-ECDC-B042-AC52-3569590D970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718689" y="2231313"/>
            <a:ext cx="2561303" cy="1980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964E761E-0CB3-A94D-BC68-EB4C32A7936C}"/>
              </a:ext>
            </a:extLst>
          </p:cNvPr>
          <p:cNvGraphicFramePr>
            <a:graphicFrameLocks noGrp="1"/>
          </p:cNvGraphicFramePr>
          <p:nvPr/>
        </p:nvGraphicFramePr>
        <p:xfrm>
          <a:off x="361194" y="4712585"/>
          <a:ext cx="404942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499">
                  <a:extLst>
                    <a:ext uri="{9D8B030D-6E8A-4147-A177-3AD203B41FA5}">
                      <a16:colId xmlns:a16="http://schemas.microsoft.com/office/drawing/2014/main" val="1111760917"/>
                    </a:ext>
                  </a:extLst>
                </a:gridCol>
                <a:gridCol w="1405116">
                  <a:extLst>
                    <a:ext uri="{9D8B030D-6E8A-4147-A177-3AD203B41FA5}">
                      <a16:colId xmlns:a16="http://schemas.microsoft.com/office/drawing/2014/main" val="6504558"/>
                    </a:ext>
                  </a:extLst>
                </a:gridCol>
                <a:gridCol w="1349808">
                  <a:extLst>
                    <a:ext uri="{9D8B030D-6E8A-4147-A177-3AD203B41FA5}">
                      <a16:colId xmlns:a16="http://schemas.microsoft.com/office/drawing/2014/main" val="1457036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C</a:t>
                      </a:r>
                      <a:r>
                        <a:rPr lang="en-IT" baseline="-25000" dirty="0"/>
                        <a:t>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155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Ideal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117,000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0.669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245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Allumina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114,000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0.665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555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Copper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114,000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0.666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424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T" dirty="0"/>
                        <a:t>Cu Disk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115,000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0.663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76771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10BD6D6-8259-F143-953C-5C64322AC2D8}"/>
              </a:ext>
            </a:extLst>
          </p:cNvPr>
          <p:cNvSpPr txBox="1"/>
          <p:nvPr/>
        </p:nvSpPr>
        <p:spPr>
          <a:xfrm>
            <a:off x="1122816" y="1953410"/>
            <a:ext cx="819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Allumina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EB70D9-26A9-C847-A0DC-4DBA3CECC643}"/>
              </a:ext>
            </a:extLst>
          </p:cNvPr>
          <p:cNvSpPr txBox="1"/>
          <p:nvPr/>
        </p:nvSpPr>
        <p:spPr>
          <a:xfrm>
            <a:off x="3404601" y="1925253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Copper</a:t>
            </a:r>
          </a:p>
        </p:txBody>
      </p:sp>
      <p:pic>
        <p:nvPicPr>
          <p:cNvPr id="16" name="Immagine 10">
            <a:extLst>
              <a:ext uri="{FF2B5EF4-FFF2-40B4-BE49-F238E27FC236}">
                <a16:creationId xmlns:a16="http://schemas.microsoft.com/office/drawing/2014/main" id="{232B8AB6-BA3A-0E46-8987-CD27B023BE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63" r="16480"/>
          <a:stretch/>
        </p:blipFill>
        <p:spPr>
          <a:xfrm>
            <a:off x="4931620" y="2519313"/>
            <a:ext cx="1479584" cy="1692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D66438-0E44-6643-A38A-2E01BCCBFB28}"/>
              </a:ext>
            </a:extLst>
          </p:cNvPr>
          <p:cNvSpPr txBox="1"/>
          <p:nvPr/>
        </p:nvSpPr>
        <p:spPr>
          <a:xfrm>
            <a:off x="5252282" y="1955915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Cu Disk</a:t>
            </a:r>
          </a:p>
        </p:txBody>
      </p:sp>
      <p:pic>
        <p:nvPicPr>
          <p:cNvPr id="18" name="Immagine 12">
            <a:extLst>
              <a:ext uri="{FF2B5EF4-FFF2-40B4-BE49-F238E27FC236}">
                <a16:creationId xmlns:a16="http://schemas.microsoft.com/office/drawing/2014/main" id="{50F48059-EADD-6B4C-A77C-6AC530CFB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t="50578" r="8543" b="2423"/>
          <a:stretch/>
        </p:blipFill>
        <p:spPr>
          <a:xfrm>
            <a:off x="6898093" y="1925253"/>
            <a:ext cx="4872327" cy="1332000"/>
          </a:xfrm>
          <a:prstGeom prst="rect">
            <a:avLst/>
          </a:prstGeom>
        </p:spPr>
      </p:pic>
      <p:pic>
        <p:nvPicPr>
          <p:cNvPr id="19" name="Immagine 6">
            <a:extLst>
              <a:ext uri="{FF2B5EF4-FFF2-40B4-BE49-F238E27FC236}">
                <a16:creationId xmlns:a16="http://schemas.microsoft.com/office/drawing/2014/main" id="{A6BACF54-EB90-3548-8153-16FA862FA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14" y="3365313"/>
            <a:ext cx="3653778" cy="180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20B47A-A25E-6441-8EEA-A0869FED77BC}"/>
              </a:ext>
            </a:extLst>
          </p:cNvPr>
          <p:cNvSpPr txBox="1"/>
          <p:nvPr/>
        </p:nvSpPr>
        <p:spPr>
          <a:xfrm>
            <a:off x="7456794" y="2251534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~200 MHz scan</a:t>
            </a:r>
          </a:p>
        </p:txBody>
      </p:sp>
    </p:spTree>
    <p:extLst>
      <p:ext uri="{BB962C8B-B14F-4D97-AF65-F5344CB8AC3E}">
        <p14:creationId xmlns:p14="http://schemas.microsoft.com/office/powerpoint/2010/main" val="1062220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EA42A9-AD94-8243-9D01-C7FDFD315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000" y="1902045"/>
            <a:ext cx="8320000" cy="46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40A0A1-849C-E846-80E1-B56EB9E69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S</a:t>
            </a:r>
            <a:r>
              <a:rPr lang="en-IT" cap="none" dirty="0"/>
              <a:t>uperconductive Cavity</a:t>
            </a:r>
            <a:r>
              <a:rPr lang="en-IT" dirty="0"/>
              <a:t>: N</a:t>
            </a:r>
            <a:r>
              <a:rPr lang="en-IT" cap="none" dirty="0"/>
              <a:t>b</a:t>
            </a:r>
            <a:r>
              <a:rPr lang="en-IT" baseline="-25000" dirty="0"/>
              <a:t>3</a:t>
            </a:r>
            <a:r>
              <a:rPr lang="en-IT" dirty="0"/>
              <a:t>S</a:t>
            </a:r>
            <a:r>
              <a:rPr lang="en-IT" cap="none" dirty="0"/>
              <a:t>n </a:t>
            </a:r>
            <a:r>
              <a:rPr lang="en-IT" sz="1400" cap="none" dirty="0"/>
              <a:t>(SQMS)</a:t>
            </a:r>
            <a:endParaRPr lang="en-IT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34DC1-A872-5544-959A-7AE50A26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C90B73-274E-574E-B6EF-8921349AB5EA}"/>
              </a:ext>
            </a:extLst>
          </p:cNvPr>
          <p:cNvSpPr txBox="1"/>
          <p:nvPr/>
        </p:nvSpPr>
        <p:spPr>
          <a:xfrm>
            <a:off x="123992" y="4890603"/>
            <a:ext cx="3748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sz="1400" dirty="0"/>
              <a:t>Design di M. Checchin (FNAL) 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sz="1400" dirty="0"/>
              <a:t>Tuning S.Tocci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sz="1400" dirty="0"/>
              <a:t>Technical design S. Lauciani</a:t>
            </a: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sz="1400" dirty="0"/>
              <a:t>Fabrication in progress at FNAL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7936E-4397-874B-92FA-12D461652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3226" y="1652819"/>
            <a:ext cx="2849548" cy="33480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49D34EA-CCD4-A0EE-6FD8-2FD95DA61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00" y="6042045"/>
            <a:ext cx="13176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18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0F902-B005-409A-1713-C6969D7E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Test of 9T Magnet</a:t>
            </a:r>
          </a:p>
        </p:txBody>
      </p:sp>
      <p:sp>
        <p:nvSpPr>
          <p:cNvPr id="56" name="Rectangle 14">
            <a:extLst>
              <a:ext uri="{FF2B5EF4-FFF2-40B4-BE49-F238E27FC236}">
                <a16:creationId xmlns:a16="http://schemas.microsoft.com/office/drawing/2014/main" id="{38D0F121-324E-4110-98BF-114DA30AB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CDD1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7C34FD-FA3D-726E-9EC9-6D24A418703F}"/>
              </a:ext>
            </a:extLst>
          </p:cNvPr>
          <p:cNvSpPr txBox="1"/>
          <p:nvPr/>
        </p:nvSpPr>
        <p:spPr>
          <a:xfrm>
            <a:off x="661361" y="2424136"/>
            <a:ext cx="3353378" cy="3434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DD125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500">
                <a:solidFill>
                  <a:schemeClr val="tx2"/>
                </a:solidFill>
              </a:rPr>
              <a:t>New 9T NbTi magnet from AMI succesfully installed in the cryostat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DD125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500">
                <a:solidFill>
                  <a:schemeClr val="tx2"/>
                </a:solidFill>
              </a:rPr>
              <a:t>I=10 Ampere/Tesla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DD125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500">
                <a:solidFill>
                  <a:schemeClr val="tx2"/>
                </a:solidFill>
              </a:rPr>
              <a:t>Succesfully ramped to 5 T (50 Amps) and set in persistent mode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DD125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500">
                <a:solidFill>
                  <a:schemeClr val="tx2"/>
                </a:solidFill>
              </a:rPr>
              <a:t>Above 50 amps, the temperature of the 4K plate increases by more than 1K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DD125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500">
                <a:solidFill>
                  <a:schemeClr val="tx2"/>
                </a:solidFill>
              </a:rPr>
              <a:t>New Pulse Tube (~1.5 W@ 4K) purchased. Delivery expected this summer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CDD125"/>
              </a:buClr>
              <a:buSzPct val="92000"/>
              <a:buFont typeface="Wingdings 2" panose="05020102010507070707" pitchFamily="18" charset="2"/>
              <a:buChar char=""/>
            </a:pPr>
            <a:endParaRPr lang="en-US" sz="1500">
              <a:solidFill>
                <a:schemeClr val="tx2"/>
              </a:solidFill>
            </a:endParaRPr>
          </a:p>
        </p:txBody>
      </p:sp>
      <p:sp>
        <p:nvSpPr>
          <p:cNvPr id="57" name="Rectangle 16">
            <a:extLst>
              <a:ext uri="{FF2B5EF4-FFF2-40B4-BE49-F238E27FC236}">
                <a16:creationId xmlns:a16="http://schemas.microsoft.com/office/drawing/2014/main" id="{5C54D7CB-0C91-49BA-BDC8-628D4E04E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5433" y="1892371"/>
            <a:ext cx="3680469" cy="220396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few me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77E3F2BD-A54A-6C8A-91F5-4E38E4FF0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189" y="2223627"/>
            <a:ext cx="2055260" cy="15414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D9EA0-5472-7ADF-EADB-BCD7B6EA5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72871" y="5956137"/>
            <a:ext cx="5448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kern="1200" dirty="0">
                <a:solidFill>
                  <a:srgbClr val="CDD125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8</a:t>
            </a:fld>
            <a:endParaRPr lang="en-US" kern="1200" dirty="0">
              <a:solidFill>
                <a:srgbClr val="CDD12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" name="Rectangle 18">
            <a:extLst>
              <a:ext uri="{FF2B5EF4-FFF2-40B4-BE49-F238E27FC236}">
                <a16:creationId xmlns:a16="http://schemas.microsoft.com/office/drawing/2014/main" id="{17AA1860-70B6-4D74-8E50-89C5CFA4E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598" y="4186861"/>
            <a:ext cx="3680469" cy="2210209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aphical user interface, table, Excel&#10;&#10;Description automatically generated">
            <a:extLst>
              <a:ext uri="{FF2B5EF4-FFF2-40B4-BE49-F238E27FC236}">
                <a16:creationId xmlns:a16="http://schemas.microsoft.com/office/drawing/2014/main" id="{F8395C72-C947-54AB-58EE-66C4A59AA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690" y="4598153"/>
            <a:ext cx="3043534" cy="1392416"/>
          </a:xfrm>
          <a:prstGeom prst="rect">
            <a:avLst/>
          </a:prstGeom>
        </p:spPr>
      </p:pic>
      <p:sp>
        <p:nvSpPr>
          <p:cNvPr id="59" name="Rectangle 20">
            <a:extLst>
              <a:ext uri="{FF2B5EF4-FFF2-40B4-BE49-F238E27FC236}">
                <a16:creationId xmlns:a16="http://schemas.microsoft.com/office/drawing/2014/main" id="{034FA9EC-3E4B-41A6-9164-6C10794D7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493" y="1892370"/>
            <a:ext cx="3699935" cy="4504699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able, indoor, wooden&#10;&#10;Description automatically generated">
            <a:extLst>
              <a:ext uri="{FF2B5EF4-FFF2-40B4-BE49-F238E27FC236}">
                <a16:creationId xmlns:a16="http://schemas.microsoft.com/office/drawing/2014/main" id="{57C97337-B240-66F5-8A08-5B6D63A35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67531" y="2636315"/>
            <a:ext cx="3033384" cy="303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02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317433-3926-6648-B6B4-1A1D6E178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866" y="1910723"/>
            <a:ext cx="4543045" cy="46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ED6DF9-4D24-EF41-9CC8-C2D63A79F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05" y="3570902"/>
            <a:ext cx="4827560" cy="28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57999-FF2F-E240-9968-9397C24F5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 </a:t>
            </a:r>
            <a:r>
              <a:rPr lang="en-IT" cap="none" dirty="0"/>
              <a:t>Field Shield For SC Electronics</a:t>
            </a: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013B0-712E-474B-BF09-8269962B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513EF1-B777-2D4B-963E-21B8C503F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220" y="1878902"/>
            <a:ext cx="2425200" cy="169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0E2565-CF0C-3D41-A90D-3AA3D4645C56}"/>
              </a:ext>
            </a:extLst>
          </p:cNvPr>
          <p:cNvSpPr txBox="1"/>
          <p:nvPr/>
        </p:nvSpPr>
        <p:spPr>
          <a:xfrm>
            <a:off x="310037" y="2401052"/>
            <a:ext cx="259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itchFamily="2" charset="2"/>
              <a:buChar char="§"/>
            </a:pPr>
            <a:r>
              <a:rPr lang="en-IT" sz="1400" dirty="0"/>
              <a:t>Shield simulation G. Iannone (Salerno)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28EBCC-23B5-E842-B259-AFFB2E166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118300" y="2455452"/>
            <a:ext cx="2880000" cy="216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D9F26B-88CA-C843-8E38-1E3978CF9AB9}"/>
              </a:ext>
            </a:extLst>
          </p:cNvPr>
          <p:cNvSpPr txBox="1"/>
          <p:nvPr/>
        </p:nvSpPr>
        <p:spPr>
          <a:xfrm>
            <a:off x="9714158" y="4636898"/>
            <a:ext cx="1688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Lead B-field shield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71F4E-0132-694C-A0B3-A9C0ED7611A2}"/>
              </a:ext>
            </a:extLst>
          </p:cNvPr>
          <p:cNvCxnSpPr/>
          <p:nvPr/>
        </p:nvCxnSpPr>
        <p:spPr>
          <a:xfrm>
            <a:off x="7491046" y="2403230"/>
            <a:ext cx="0" cy="128478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3BEACD-D145-9341-9267-00803C0FD716}"/>
              </a:ext>
            </a:extLst>
          </p:cNvPr>
          <p:cNvCxnSpPr/>
          <p:nvPr/>
        </p:nvCxnSpPr>
        <p:spPr>
          <a:xfrm>
            <a:off x="8053754" y="2403230"/>
            <a:ext cx="0" cy="128478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7C4FAA-3EB9-3247-B559-49594F73F7BD}"/>
              </a:ext>
            </a:extLst>
          </p:cNvPr>
          <p:cNvCxnSpPr>
            <a:cxnSpLocks/>
          </p:cNvCxnSpPr>
          <p:nvPr/>
        </p:nvCxnSpPr>
        <p:spPr>
          <a:xfrm flipH="1">
            <a:off x="7491046" y="3688015"/>
            <a:ext cx="5627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6FC6428-5F4A-FF41-988B-F5BB91B2BA8A}"/>
              </a:ext>
            </a:extLst>
          </p:cNvPr>
          <p:cNvSpPr txBox="1"/>
          <p:nvPr/>
        </p:nvSpPr>
        <p:spPr>
          <a:xfrm>
            <a:off x="7766861" y="2095452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B-field shield</a:t>
            </a:r>
            <a:endParaRPr lang="en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9092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{37C1AECD-0AFB-3047-A914-5BBD36FB37F7}tf10001123</Template>
  <TotalTime>1170</TotalTime>
  <Words>1162</Words>
  <Application>Microsoft Macintosh PowerPoint</Application>
  <PresentationFormat>Widescreen</PresentationFormat>
  <Paragraphs>286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Calibri</vt:lpstr>
      <vt:lpstr>Cambria Math</vt:lpstr>
      <vt:lpstr>Gill Sans MT</vt:lpstr>
      <vt:lpstr>Symbol</vt:lpstr>
      <vt:lpstr>Wingdings</vt:lpstr>
      <vt:lpstr>Wingdings 2</vt:lpstr>
      <vt:lpstr>Dividend</vt:lpstr>
      <vt:lpstr>COLD Lab activity report  </vt:lpstr>
      <vt:lpstr>PowerPoint Presentation</vt:lpstr>
      <vt:lpstr>outline</vt:lpstr>
      <vt:lpstr>PowerPoint Presentation</vt:lpstr>
      <vt:lpstr>Resonant Cavity - Cu 8.5 GHz</vt:lpstr>
      <vt:lpstr>Tuning</vt:lpstr>
      <vt:lpstr>Superconductive Cavity: Nb3Sn (SQMS)</vt:lpstr>
      <vt:lpstr>Test of 9T Magnet</vt:lpstr>
      <vt:lpstr>B Field Shield For SC Electronics</vt:lpstr>
      <vt:lpstr>New Sample Holder</vt:lpstr>
      <vt:lpstr>Quantum Limited Amplification: Flux JPA (QubIT)</vt:lpstr>
      <vt:lpstr>Sensitivity of LNF Haloscope </vt:lpstr>
      <vt:lpstr>Single Photon Detection</vt:lpstr>
      <vt:lpstr>FLASH  Finuda magnet for Light Axion SearcH </vt:lpstr>
      <vt:lpstr>The Flash</vt:lpstr>
      <vt:lpstr>THE FLASH Frequency Tuning - LF</vt:lpstr>
      <vt:lpstr>THE FLASH Frequency Tuning - HF</vt:lpstr>
      <vt:lpstr>PowerPoint Presentation</vt:lpstr>
      <vt:lpstr>PowerPoint Presentation</vt:lpstr>
      <vt:lpstr>PowerPoint Presentation</vt:lpstr>
      <vt:lpstr>High Frequency Gravitational Waves</vt:lpstr>
      <vt:lpstr>Sensitivity to HFGW</vt:lpstr>
      <vt:lpstr>Sensitivity to HFGW</vt:lpstr>
      <vt:lpstr>Sensitivity to HFGW</vt:lpstr>
      <vt:lpstr>Plan for the Test of the Finuda Magnet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Axions </dc:title>
  <dc:creator>Claudio Gatti</dc:creator>
  <cp:lastModifiedBy>Claudio Gatti</cp:lastModifiedBy>
  <cp:revision>391</cp:revision>
  <dcterms:created xsi:type="dcterms:W3CDTF">2021-05-03T16:31:42Z</dcterms:created>
  <dcterms:modified xsi:type="dcterms:W3CDTF">2022-05-15T19:01:16Z</dcterms:modified>
</cp:coreProperties>
</file>