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68" r:id="rId1"/>
    <p:sldMasterId id="2147484386" r:id="rId2"/>
    <p:sldMasterId id="2147484398" r:id="rId3"/>
    <p:sldMasterId id="2147484405" r:id="rId4"/>
    <p:sldMasterId id="2147484421" r:id="rId5"/>
    <p:sldMasterId id="2147484445" r:id="rId6"/>
    <p:sldMasterId id="2147484457" r:id="rId7"/>
  </p:sldMasterIdLst>
  <p:notesMasterIdLst>
    <p:notesMasterId r:id="rId89"/>
  </p:notesMasterIdLst>
  <p:sldIdLst>
    <p:sldId id="256" r:id="rId8"/>
    <p:sldId id="272" r:id="rId9"/>
    <p:sldId id="1405" r:id="rId10"/>
    <p:sldId id="1406" r:id="rId11"/>
    <p:sldId id="258" r:id="rId12"/>
    <p:sldId id="1407" r:id="rId13"/>
    <p:sldId id="284" r:id="rId14"/>
    <p:sldId id="1408" r:id="rId15"/>
    <p:sldId id="257" r:id="rId16"/>
    <p:sldId id="1410" r:id="rId17"/>
    <p:sldId id="260" r:id="rId18"/>
    <p:sldId id="304" r:id="rId19"/>
    <p:sldId id="1417" r:id="rId20"/>
    <p:sldId id="1413" r:id="rId21"/>
    <p:sldId id="259" r:id="rId22"/>
    <p:sldId id="1414" r:id="rId23"/>
    <p:sldId id="269" r:id="rId24"/>
    <p:sldId id="309" r:id="rId25"/>
    <p:sldId id="267" r:id="rId26"/>
    <p:sldId id="264" r:id="rId27"/>
    <p:sldId id="276" r:id="rId28"/>
    <p:sldId id="1416" r:id="rId29"/>
    <p:sldId id="303" r:id="rId30"/>
    <p:sldId id="1409" r:id="rId31"/>
    <p:sldId id="1415" r:id="rId32"/>
    <p:sldId id="1418" r:id="rId33"/>
    <p:sldId id="1419" r:id="rId34"/>
    <p:sldId id="1423" r:id="rId35"/>
    <p:sldId id="280" r:id="rId36"/>
    <p:sldId id="281" r:id="rId37"/>
    <p:sldId id="308" r:id="rId38"/>
    <p:sldId id="300" r:id="rId39"/>
    <p:sldId id="283" r:id="rId40"/>
    <p:sldId id="312" r:id="rId41"/>
    <p:sldId id="313" r:id="rId42"/>
    <p:sldId id="310" r:id="rId43"/>
    <p:sldId id="1402" r:id="rId44"/>
    <p:sldId id="282" r:id="rId45"/>
    <p:sldId id="311" r:id="rId46"/>
    <p:sldId id="1454" r:id="rId47"/>
    <p:sldId id="319" r:id="rId48"/>
    <p:sldId id="1424" r:id="rId49"/>
    <p:sldId id="1430" r:id="rId50"/>
    <p:sldId id="1431" r:id="rId51"/>
    <p:sldId id="262" r:id="rId52"/>
    <p:sldId id="1432" r:id="rId53"/>
    <p:sldId id="1428" r:id="rId54"/>
    <p:sldId id="1425" r:id="rId55"/>
    <p:sldId id="1426" r:id="rId56"/>
    <p:sldId id="1427" r:id="rId57"/>
    <p:sldId id="1443" r:id="rId58"/>
    <p:sldId id="1444" r:id="rId59"/>
    <p:sldId id="1445" r:id="rId60"/>
    <p:sldId id="449" r:id="rId61"/>
    <p:sldId id="448" r:id="rId62"/>
    <p:sldId id="1429" r:id="rId63"/>
    <p:sldId id="1439" r:id="rId64"/>
    <p:sldId id="1447" r:id="rId65"/>
    <p:sldId id="1441" r:id="rId66"/>
    <p:sldId id="1442" r:id="rId67"/>
    <p:sldId id="1440" r:id="rId68"/>
    <p:sldId id="1446" r:id="rId69"/>
    <p:sldId id="1448" r:id="rId70"/>
    <p:sldId id="1449" r:id="rId71"/>
    <p:sldId id="290" r:id="rId72"/>
    <p:sldId id="320" r:id="rId73"/>
    <p:sldId id="1279" r:id="rId74"/>
    <p:sldId id="1451" r:id="rId75"/>
    <p:sldId id="1450" r:id="rId76"/>
    <p:sldId id="1453" r:id="rId77"/>
    <p:sldId id="1452" r:id="rId78"/>
    <p:sldId id="292" r:id="rId79"/>
    <p:sldId id="265" r:id="rId80"/>
    <p:sldId id="326" r:id="rId81"/>
    <p:sldId id="293" r:id="rId82"/>
    <p:sldId id="1455" r:id="rId83"/>
    <p:sldId id="447" r:id="rId84"/>
    <p:sldId id="317" r:id="rId85"/>
    <p:sldId id="263" r:id="rId86"/>
    <p:sldId id="1401" r:id="rId87"/>
    <p:sldId id="26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sgaramella" initials="fs" lastIdx="1" clrIdx="0">
    <p:extLst>
      <p:ext uri="{19B8F6BF-5375-455C-9EA6-DF929625EA0E}">
        <p15:presenceInfo xmlns:p15="http://schemas.microsoft.com/office/powerpoint/2012/main" userId="S::francesco.sgaramella@alumni.uniroma2.eu::dccf56d0-4806-4064-8e99-630d45ab3d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251"/>
    <p:restoredTop sz="96966"/>
  </p:normalViewPr>
  <p:slideViewPr>
    <p:cSldViewPr snapToGrid="0" snapToObjects="1">
      <p:cViewPr varScale="1">
        <p:scale>
          <a:sx n="79" d="100"/>
          <a:sy n="79" d="100"/>
        </p:scale>
        <p:origin x="85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30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commentAuthors" Target="commentAuthor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F86BC-CBDE-4F70-9E3F-E8EF59BCCB0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2EFB0B-CA63-404F-BA4D-42F911DA33A8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LNF-INFN, Frascati, Italy</a:t>
          </a:r>
          <a:endParaRPr lang="en-US" dirty="0">
            <a:solidFill>
              <a:srgbClr val="002060"/>
            </a:solidFill>
          </a:endParaRPr>
        </a:p>
      </dgm:t>
    </dgm:pt>
    <dgm:pt modelId="{B6456D6C-5FC1-4EC9-A0D2-D18B98B22EEA}" type="parTrans" cxnId="{50965145-D384-44BA-8ED8-B3319B011950}">
      <dgm:prSet/>
      <dgm:spPr/>
      <dgm:t>
        <a:bodyPr/>
        <a:lstStyle/>
        <a:p>
          <a:endParaRPr lang="en-US"/>
        </a:p>
      </dgm:t>
    </dgm:pt>
    <dgm:pt modelId="{FAEAC318-455F-4A0B-8821-0F3B8A912FC7}" type="sibTrans" cxnId="{50965145-D384-44BA-8ED8-B3319B011950}">
      <dgm:prSet/>
      <dgm:spPr/>
      <dgm:t>
        <a:bodyPr/>
        <a:lstStyle/>
        <a:p>
          <a:endParaRPr lang="en-US"/>
        </a:p>
      </dgm:t>
    </dgm:pt>
    <dgm:pt modelId="{05F7F39C-438F-472C-BD7A-9C9749D0D249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SMI-ÖAW, Vienna, Austria</a:t>
          </a:r>
          <a:endParaRPr lang="en-US" dirty="0">
            <a:solidFill>
              <a:srgbClr val="002060"/>
            </a:solidFill>
          </a:endParaRPr>
        </a:p>
      </dgm:t>
    </dgm:pt>
    <dgm:pt modelId="{12119189-E4E5-4141-B9DC-53B6E09C9F27}" type="parTrans" cxnId="{81667074-F176-4E0F-9C2B-525787505689}">
      <dgm:prSet/>
      <dgm:spPr/>
      <dgm:t>
        <a:bodyPr/>
        <a:lstStyle/>
        <a:p>
          <a:endParaRPr lang="en-US"/>
        </a:p>
      </dgm:t>
    </dgm:pt>
    <dgm:pt modelId="{5F8685B5-7EB4-4C3C-8FD1-F5E9BAE1D927}" type="sibTrans" cxnId="{81667074-F176-4E0F-9C2B-525787505689}">
      <dgm:prSet/>
      <dgm:spPr/>
      <dgm:t>
        <a:bodyPr/>
        <a:lstStyle/>
        <a:p>
          <a:endParaRPr lang="en-US"/>
        </a:p>
      </dgm:t>
    </dgm:pt>
    <dgm:pt modelId="{D49F3C1A-E306-477E-8292-FDC13AD726E7}">
      <dgm:prSet/>
      <dgm:spPr/>
      <dgm:t>
        <a:bodyPr/>
        <a:lstStyle/>
        <a:p>
          <a:r>
            <a:rPr lang="en-GB" dirty="0" err="1">
              <a:solidFill>
                <a:srgbClr val="002060"/>
              </a:solidFill>
            </a:rPr>
            <a:t>Politecnico</a:t>
          </a:r>
          <a:r>
            <a:rPr lang="en-GB" dirty="0">
              <a:solidFill>
                <a:srgbClr val="002060"/>
              </a:solidFill>
            </a:rPr>
            <a:t> di Milano, Italy</a:t>
          </a:r>
          <a:endParaRPr lang="en-US" dirty="0">
            <a:solidFill>
              <a:srgbClr val="002060"/>
            </a:solidFill>
          </a:endParaRPr>
        </a:p>
      </dgm:t>
    </dgm:pt>
    <dgm:pt modelId="{FDF5A194-287A-47BE-B4F6-1A88BFA950BE}" type="parTrans" cxnId="{F5E8E864-4E96-462B-9140-F3B860887DAC}">
      <dgm:prSet/>
      <dgm:spPr/>
      <dgm:t>
        <a:bodyPr/>
        <a:lstStyle/>
        <a:p>
          <a:endParaRPr lang="en-US"/>
        </a:p>
      </dgm:t>
    </dgm:pt>
    <dgm:pt modelId="{8CC016F8-615A-4D7C-A743-75EFEC6A7EB1}" type="sibTrans" cxnId="{F5E8E864-4E96-462B-9140-F3B860887DAC}">
      <dgm:prSet/>
      <dgm:spPr/>
      <dgm:t>
        <a:bodyPr/>
        <a:lstStyle/>
        <a:p>
          <a:endParaRPr lang="en-US"/>
        </a:p>
      </dgm:t>
    </dgm:pt>
    <dgm:pt modelId="{8CAE8AC8-9DEF-46BA-91D9-0A41C2489295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IFIN –HH, Bucharest, Romania</a:t>
          </a:r>
          <a:endParaRPr lang="en-US">
            <a:solidFill>
              <a:srgbClr val="002060"/>
            </a:solidFill>
          </a:endParaRPr>
        </a:p>
      </dgm:t>
    </dgm:pt>
    <dgm:pt modelId="{4AB63409-0214-4DB9-A1C6-0383BE08F727}" type="parTrans" cxnId="{2C0C2948-BBD8-4D64-AC5C-A2712D0B0E51}">
      <dgm:prSet/>
      <dgm:spPr/>
      <dgm:t>
        <a:bodyPr/>
        <a:lstStyle/>
        <a:p>
          <a:endParaRPr lang="en-US"/>
        </a:p>
      </dgm:t>
    </dgm:pt>
    <dgm:pt modelId="{C5E4679B-5686-4C29-9C3C-F4155D66F329}" type="sibTrans" cxnId="{2C0C2948-BBD8-4D64-AC5C-A2712D0B0E51}">
      <dgm:prSet/>
      <dgm:spPr/>
      <dgm:t>
        <a:bodyPr/>
        <a:lstStyle/>
        <a:p>
          <a:endParaRPr lang="en-US"/>
        </a:p>
      </dgm:t>
    </dgm:pt>
    <dgm:pt modelId="{A18C9598-4A19-484F-ACC5-D8EF8AE76585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TUM, Munich, Germany</a:t>
          </a:r>
          <a:endParaRPr lang="en-US">
            <a:solidFill>
              <a:srgbClr val="002060"/>
            </a:solidFill>
          </a:endParaRPr>
        </a:p>
      </dgm:t>
    </dgm:pt>
    <dgm:pt modelId="{CECAEE8B-CC4D-4A95-8C0F-66CC824E4E32}" type="parTrans" cxnId="{6E0CB40D-3B53-40A6-ADCC-56A0BC3DD20A}">
      <dgm:prSet/>
      <dgm:spPr/>
      <dgm:t>
        <a:bodyPr/>
        <a:lstStyle/>
        <a:p>
          <a:endParaRPr lang="en-US"/>
        </a:p>
      </dgm:t>
    </dgm:pt>
    <dgm:pt modelId="{B21E92DA-0149-4505-8125-7FDEBA53F0D1}" type="sibTrans" cxnId="{6E0CB40D-3B53-40A6-ADCC-56A0BC3DD20A}">
      <dgm:prSet/>
      <dgm:spPr/>
      <dgm:t>
        <a:bodyPr/>
        <a:lstStyle/>
        <a:p>
          <a:endParaRPr lang="en-US"/>
        </a:p>
      </dgm:t>
    </dgm:pt>
    <dgm:pt modelId="{6062FAB0-84E3-4F63-BA56-9464702172F6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RIKEN, Japan</a:t>
          </a:r>
          <a:endParaRPr lang="en-US">
            <a:solidFill>
              <a:srgbClr val="002060"/>
            </a:solidFill>
          </a:endParaRPr>
        </a:p>
      </dgm:t>
    </dgm:pt>
    <dgm:pt modelId="{E2C3A64D-E583-4693-8FC7-ADAA9F7AF5B1}" type="parTrans" cxnId="{D82DF1C1-442D-4E8C-8C84-B7B5846B506B}">
      <dgm:prSet/>
      <dgm:spPr/>
      <dgm:t>
        <a:bodyPr/>
        <a:lstStyle/>
        <a:p>
          <a:endParaRPr lang="en-US"/>
        </a:p>
      </dgm:t>
    </dgm:pt>
    <dgm:pt modelId="{D6CC78D5-A0F8-45FE-AA58-F885BD104261}" type="sibTrans" cxnId="{D82DF1C1-442D-4E8C-8C84-B7B5846B506B}">
      <dgm:prSet/>
      <dgm:spPr/>
      <dgm:t>
        <a:bodyPr/>
        <a:lstStyle/>
        <a:p>
          <a:endParaRPr lang="en-US"/>
        </a:p>
      </dgm:t>
    </dgm:pt>
    <dgm:pt modelId="{FB15DBFD-88D1-4484-A551-B4EFAA95123F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Univ. Tokyo, Japan</a:t>
          </a:r>
          <a:endParaRPr lang="en-US">
            <a:solidFill>
              <a:srgbClr val="002060"/>
            </a:solidFill>
          </a:endParaRPr>
        </a:p>
      </dgm:t>
    </dgm:pt>
    <dgm:pt modelId="{9C5AC272-74FC-4038-80AC-F25FC25F70B7}" type="parTrans" cxnId="{DED7A7A7-0C62-4432-AAF9-DB67356BADB4}">
      <dgm:prSet/>
      <dgm:spPr/>
      <dgm:t>
        <a:bodyPr/>
        <a:lstStyle/>
        <a:p>
          <a:endParaRPr lang="en-US"/>
        </a:p>
      </dgm:t>
    </dgm:pt>
    <dgm:pt modelId="{D4918B3E-1113-43E5-97A9-DE96ED375416}" type="sibTrans" cxnId="{DED7A7A7-0C62-4432-AAF9-DB67356BADB4}">
      <dgm:prSet/>
      <dgm:spPr/>
      <dgm:t>
        <a:bodyPr/>
        <a:lstStyle/>
        <a:p>
          <a:endParaRPr lang="en-US"/>
        </a:p>
      </dgm:t>
    </dgm:pt>
    <dgm:pt modelId="{343D27E1-989D-4EC0-9F50-AD89140677F4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Victoria Univ., Canada</a:t>
          </a:r>
          <a:endParaRPr lang="en-US">
            <a:solidFill>
              <a:srgbClr val="002060"/>
            </a:solidFill>
          </a:endParaRPr>
        </a:p>
      </dgm:t>
    </dgm:pt>
    <dgm:pt modelId="{37703F68-9094-4B0C-9233-39660D8DFFF5}" type="parTrans" cxnId="{2B73D8B7-4028-4432-98B6-355FA77CB96C}">
      <dgm:prSet/>
      <dgm:spPr/>
      <dgm:t>
        <a:bodyPr/>
        <a:lstStyle/>
        <a:p>
          <a:endParaRPr lang="en-US"/>
        </a:p>
      </dgm:t>
    </dgm:pt>
    <dgm:pt modelId="{382662EB-F992-45B7-B988-C1EEB6D58053}" type="sibTrans" cxnId="{2B73D8B7-4028-4432-98B6-355FA77CB96C}">
      <dgm:prSet/>
      <dgm:spPr/>
      <dgm:t>
        <a:bodyPr/>
        <a:lstStyle/>
        <a:p>
          <a:endParaRPr lang="en-US"/>
        </a:p>
      </dgm:t>
    </dgm:pt>
    <dgm:pt modelId="{4F4FF75E-A9B2-460C-BEE7-7972AC4A8EE1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Univ. Zagreb, Croatia</a:t>
          </a:r>
          <a:endParaRPr lang="en-US">
            <a:solidFill>
              <a:srgbClr val="002060"/>
            </a:solidFill>
          </a:endParaRPr>
        </a:p>
      </dgm:t>
    </dgm:pt>
    <dgm:pt modelId="{ACF07493-54FA-41BC-9D0D-E1406234077D}" type="parTrans" cxnId="{0536EF76-EB61-4A65-91B8-320FF1BD6FA3}">
      <dgm:prSet/>
      <dgm:spPr/>
      <dgm:t>
        <a:bodyPr/>
        <a:lstStyle/>
        <a:p>
          <a:endParaRPr lang="en-US"/>
        </a:p>
      </dgm:t>
    </dgm:pt>
    <dgm:pt modelId="{897D7921-967C-45B4-8845-E4C6582A1656}" type="sibTrans" cxnId="{0536EF76-EB61-4A65-91B8-320FF1BD6FA3}">
      <dgm:prSet/>
      <dgm:spPr/>
      <dgm:t>
        <a:bodyPr/>
        <a:lstStyle/>
        <a:p>
          <a:endParaRPr lang="en-US"/>
        </a:p>
      </dgm:t>
    </dgm:pt>
    <dgm:pt modelId="{6B87557E-FF24-4FFA-AAA8-ED559A6238F9}">
      <dgm:prSet/>
      <dgm:spPr/>
      <dgm:t>
        <a:bodyPr/>
        <a:lstStyle/>
        <a:p>
          <a:r>
            <a:rPr lang="en-GB">
              <a:solidFill>
                <a:srgbClr val="002060"/>
              </a:solidFill>
            </a:rPr>
            <a:t>Univ. Jagiellonian Krakow, Poland</a:t>
          </a:r>
          <a:endParaRPr lang="en-US">
            <a:solidFill>
              <a:srgbClr val="002060"/>
            </a:solidFill>
          </a:endParaRPr>
        </a:p>
      </dgm:t>
    </dgm:pt>
    <dgm:pt modelId="{F0E06D26-8F60-47D2-837D-EAC2FEAA5B8C}" type="parTrans" cxnId="{CD95E584-8058-4544-9B7D-C85607F104DC}">
      <dgm:prSet/>
      <dgm:spPr/>
      <dgm:t>
        <a:bodyPr/>
        <a:lstStyle/>
        <a:p>
          <a:endParaRPr lang="en-US"/>
        </a:p>
      </dgm:t>
    </dgm:pt>
    <dgm:pt modelId="{377D7263-7496-4009-B1D9-D72EA8D7F839}" type="sibTrans" cxnId="{CD95E584-8058-4544-9B7D-C85607F104DC}">
      <dgm:prSet/>
      <dgm:spPr/>
      <dgm:t>
        <a:bodyPr/>
        <a:lstStyle/>
        <a:p>
          <a:endParaRPr lang="en-US"/>
        </a:p>
      </dgm:t>
    </dgm:pt>
    <dgm:pt modelId="{06A023D0-D305-444C-861D-D0BFFC9E28A4}">
      <dgm:prSet/>
      <dgm:spPr/>
      <dgm:t>
        <a:bodyPr/>
        <a:lstStyle/>
        <a:p>
          <a:r>
            <a:rPr lang="en-GB" dirty="0">
              <a:solidFill>
                <a:srgbClr val="002060"/>
              </a:solidFill>
            </a:rPr>
            <a:t>ELPH, Tohoku University</a:t>
          </a:r>
          <a:endParaRPr lang="en-US" dirty="0">
            <a:solidFill>
              <a:srgbClr val="002060"/>
            </a:solidFill>
          </a:endParaRPr>
        </a:p>
      </dgm:t>
    </dgm:pt>
    <dgm:pt modelId="{73267C6A-51EC-4AE7-BFB1-C1896820C90B}" type="parTrans" cxnId="{195CBE19-75BE-4A8C-A67C-AFCA470EFC7D}">
      <dgm:prSet/>
      <dgm:spPr/>
      <dgm:t>
        <a:bodyPr/>
        <a:lstStyle/>
        <a:p>
          <a:endParaRPr lang="en-US"/>
        </a:p>
      </dgm:t>
    </dgm:pt>
    <dgm:pt modelId="{F3F5D2B1-E227-4EF7-8A58-D94511BACB4C}" type="sibTrans" cxnId="{195CBE19-75BE-4A8C-A67C-AFCA470EFC7D}">
      <dgm:prSet/>
      <dgm:spPr/>
      <dgm:t>
        <a:bodyPr/>
        <a:lstStyle/>
        <a:p>
          <a:endParaRPr lang="en-US"/>
        </a:p>
      </dgm:t>
    </dgm:pt>
    <dgm:pt modelId="{5903C429-2120-9741-9E6C-9765385A43E5}" type="pres">
      <dgm:prSet presAssocID="{A0FF86BC-CBDE-4F70-9E3F-E8EF59BCCB04}" presName="vert0" presStyleCnt="0">
        <dgm:presLayoutVars>
          <dgm:dir/>
          <dgm:animOne val="branch"/>
          <dgm:animLvl val="lvl"/>
        </dgm:presLayoutVars>
      </dgm:prSet>
      <dgm:spPr/>
    </dgm:pt>
    <dgm:pt modelId="{3E39E6EE-8ABA-CA49-946D-76D2A909F44D}" type="pres">
      <dgm:prSet presAssocID="{DA2EFB0B-CA63-404F-BA4D-42F911DA33A8}" presName="thickLine" presStyleLbl="alignNode1" presStyleIdx="0" presStyleCnt="11"/>
      <dgm:spPr/>
    </dgm:pt>
    <dgm:pt modelId="{655A2770-6DC8-4445-8306-DE596D434D93}" type="pres">
      <dgm:prSet presAssocID="{DA2EFB0B-CA63-404F-BA4D-42F911DA33A8}" presName="horz1" presStyleCnt="0"/>
      <dgm:spPr/>
    </dgm:pt>
    <dgm:pt modelId="{1F2456F2-BE9B-EB4A-9DF7-09651005F371}" type="pres">
      <dgm:prSet presAssocID="{DA2EFB0B-CA63-404F-BA4D-42F911DA33A8}" presName="tx1" presStyleLbl="revTx" presStyleIdx="0" presStyleCnt="11"/>
      <dgm:spPr/>
    </dgm:pt>
    <dgm:pt modelId="{B7FCEE5D-409F-C24C-A8B6-CDB3D5606978}" type="pres">
      <dgm:prSet presAssocID="{DA2EFB0B-CA63-404F-BA4D-42F911DA33A8}" presName="vert1" presStyleCnt="0"/>
      <dgm:spPr/>
    </dgm:pt>
    <dgm:pt modelId="{E8AF8C33-BE38-224C-A08F-291139013D27}" type="pres">
      <dgm:prSet presAssocID="{05F7F39C-438F-472C-BD7A-9C9749D0D249}" presName="thickLine" presStyleLbl="alignNode1" presStyleIdx="1" presStyleCnt="11"/>
      <dgm:spPr/>
    </dgm:pt>
    <dgm:pt modelId="{08C57132-D71F-FB41-BB77-1C11657A2B29}" type="pres">
      <dgm:prSet presAssocID="{05F7F39C-438F-472C-BD7A-9C9749D0D249}" presName="horz1" presStyleCnt="0"/>
      <dgm:spPr/>
    </dgm:pt>
    <dgm:pt modelId="{E8292749-EAA2-2F4E-8F5E-942A048528B6}" type="pres">
      <dgm:prSet presAssocID="{05F7F39C-438F-472C-BD7A-9C9749D0D249}" presName="tx1" presStyleLbl="revTx" presStyleIdx="1" presStyleCnt="11"/>
      <dgm:spPr/>
    </dgm:pt>
    <dgm:pt modelId="{05EAB69F-0CAB-5842-A245-480F551BA091}" type="pres">
      <dgm:prSet presAssocID="{05F7F39C-438F-472C-BD7A-9C9749D0D249}" presName="vert1" presStyleCnt="0"/>
      <dgm:spPr/>
    </dgm:pt>
    <dgm:pt modelId="{5F82FB61-83E8-6B4E-BE4B-9CC3B195BFB2}" type="pres">
      <dgm:prSet presAssocID="{D49F3C1A-E306-477E-8292-FDC13AD726E7}" presName="thickLine" presStyleLbl="alignNode1" presStyleIdx="2" presStyleCnt="11"/>
      <dgm:spPr/>
    </dgm:pt>
    <dgm:pt modelId="{E69CFAAE-4FB3-524A-98ED-F94BC4E7671B}" type="pres">
      <dgm:prSet presAssocID="{D49F3C1A-E306-477E-8292-FDC13AD726E7}" presName="horz1" presStyleCnt="0"/>
      <dgm:spPr/>
    </dgm:pt>
    <dgm:pt modelId="{3CEEE703-CB42-184E-8188-2137342A805E}" type="pres">
      <dgm:prSet presAssocID="{D49F3C1A-E306-477E-8292-FDC13AD726E7}" presName="tx1" presStyleLbl="revTx" presStyleIdx="2" presStyleCnt="11"/>
      <dgm:spPr/>
    </dgm:pt>
    <dgm:pt modelId="{9B0246C9-EE9C-F74A-B7C8-A9D864A6F655}" type="pres">
      <dgm:prSet presAssocID="{D49F3C1A-E306-477E-8292-FDC13AD726E7}" presName="vert1" presStyleCnt="0"/>
      <dgm:spPr/>
    </dgm:pt>
    <dgm:pt modelId="{434C7982-4574-3948-98DE-19D9ACAB90FB}" type="pres">
      <dgm:prSet presAssocID="{8CAE8AC8-9DEF-46BA-91D9-0A41C2489295}" presName="thickLine" presStyleLbl="alignNode1" presStyleIdx="3" presStyleCnt="11"/>
      <dgm:spPr/>
    </dgm:pt>
    <dgm:pt modelId="{552D80A5-2F73-EF44-9F1C-CF7B5E319168}" type="pres">
      <dgm:prSet presAssocID="{8CAE8AC8-9DEF-46BA-91D9-0A41C2489295}" presName="horz1" presStyleCnt="0"/>
      <dgm:spPr/>
    </dgm:pt>
    <dgm:pt modelId="{328522C7-BF14-344E-A134-7CCE50CC4409}" type="pres">
      <dgm:prSet presAssocID="{8CAE8AC8-9DEF-46BA-91D9-0A41C2489295}" presName="tx1" presStyleLbl="revTx" presStyleIdx="3" presStyleCnt="11"/>
      <dgm:spPr/>
    </dgm:pt>
    <dgm:pt modelId="{495D074D-E841-4149-9706-21E28E42EDB7}" type="pres">
      <dgm:prSet presAssocID="{8CAE8AC8-9DEF-46BA-91D9-0A41C2489295}" presName="vert1" presStyleCnt="0"/>
      <dgm:spPr/>
    </dgm:pt>
    <dgm:pt modelId="{09F65324-F560-7E41-BC75-95C05FB1D761}" type="pres">
      <dgm:prSet presAssocID="{A18C9598-4A19-484F-ACC5-D8EF8AE76585}" presName="thickLine" presStyleLbl="alignNode1" presStyleIdx="4" presStyleCnt="11"/>
      <dgm:spPr/>
    </dgm:pt>
    <dgm:pt modelId="{1D274B7D-1501-9F45-9B6D-9DE8612DD6C4}" type="pres">
      <dgm:prSet presAssocID="{A18C9598-4A19-484F-ACC5-D8EF8AE76585}" presName="horz1" presStyleCnt="0"/>
      <dgm:spPr/>
    </dgm:pt>
    <dgm:pt modelId="{CD475760-3A63-5647-8844-09E326D83805}" type="pres">
      <dgm:prSet presAssocID="{A18C9598-4A19-484F-ACC5-D8EF8AE76585}" presName="tx1" presStyleLbl="revTx" presStyleIdx="4" presStyleCnt="11"/>
      <dgm:spPr/>
    </dgm:pt>
    <dgm:pt modelId="{B7BCF226-2626-3F46-819B-834E6FFF3D9C}" type="pres">
      <dgm:prSet presAssocID="{A18C9598-4A19-484F-ACC5-D8EF8AE76585}" presName="vert1" presStyleCnt="0"/>
      <dgm:spPr/>
    </dgm:pt>
    <dgm:pt modelId="{50FE9168-4829-BC42-84D3-EBA46D9EA08A}" type="pres">
      <dgm:prSet presAssocID="{6062FAB0-84E3-4F63-BA56-9464702172F6}" presName="thickLine" presStyleLbl="alignNode1" presStyleIdx="5" presStyleCnt="11"/>
      <dgm:spPr/>
    </dgm:pt>
    <dgm:pt modelId="{6F97D001-5E41-5E4B-8BE5-4FEF9AD2CE5A}" type="pres">
      <dgm:prSet presAssocID="{6062FAB0-84E3-4F63-BA56-9464702172F6}" presName="horz1" presStyleCnt="0"/>
      <dgm:spPr/>
    </dgm:pt>
    <dgm:pt modelId="{4583AB2C-0CE0-1E4C-99A7-CB494E2816A9}" type="pres">
      <dgm:prSet presAssocID="{6062FAB0-84E3-4F63-BA56-9464702172F6}" presName="tx1" presStyleLbl="revTx" presStyleIdx="5" presStyleCnt="11"/>
      <dgm:spPr/>
    </dgm:pt>
    <dgm:pt modelId="{3E2FBCC5-0D9C-264D-BEE4-E1BB805771BE}" type="pres">
      <dgm:prSet presAssocID="{6062FAB0-84E3-4F63-BA56-9464702172F6}" presName="vert1" presStyleCnt="0"/>
      <dgm:spPr/>
    </dgm:pt>
    <dgm:pt modelId="{019AE582-C39F-B24E-AE0E-F4CC39699529}" type="pres">
      <dgm:prSet presAssocID="{FB15DBFD-88D1-4484-A551-B4EFAA95123F}" presName="thickLine" presStyleLbl="alignNode1" presStyleIdx="6" presStyleCnt="11"/>
      <dgm:spPr/>
    </dgm:pt>
    <dgm:pt modelId="{8DEDFF8F-0435-1042-8A2A-45A276EB1D4C}" type="pres">
      <dgm:prSet presAssocID="{FB15DBFD-88D1-4484-A551-B4EFAA95123F}" presName="horz1" presStyleCnt="0"/>
      <dgm:spPr/>
    </dgm:pt>
    <dgm:pt modelId="{8B733BD4-8CC9-6743-B9D3-3B97E6CA4558}" type="pres">
      <dgm:prSet presAssocID="{FB15DBFD-88D1-4484-A551-B4EFAA95123F}" presName="tx1" presStyleLbl="revTx" presStyleIdx="6" presStyleCnt="11"/>
      <dgm:spPr/>
    </dgm:pt>
    <dgm:pt modelId="{B91EDC10-C88F-A545-ABF7-717ADD03E3C4}" type="pres">
      <dgm:prSet presAssocID="{FB15DBFD-88D1-4484-A551-B4EFAA95123F}" presName="vert1" presStyleCnt="0"/>
      <dgm:spPr/>
    </dgm:pt>
    <dgm:pt modelId="{06DCF75B-14D0-1948-A0EA-E44989BA5B3B}" type="pres">
      <dgm:prSet presAssocID="{343D27E1-989D-4EC0-9F50-AD89140677F4}" presName="thickLine" presStyleLbl="alignNode1" presStyleIdx="7" presStyleCnt="11"/>
      <dgm:spPr/>
    </dgm:pt>
    <dgm:pt modelId="{51595D6F-2C9D-A743-9103-F7CE0AC8C8E9}" type="pres">
      <dgm:prSet presAssocID="{343D27E1-989D-4EC0-9F50-AD89140677F4}" presName="horz1" presStyleCnt="0"/>
      <dgm:spPr/>
    </dgm:pt>
    <dgm:pt modelId="{97545F28-0281-8E45-AFB0-F2A26BDF1EFC}" type="pres">
      <dgm:prSet presAssocID="{343D27E1-989D-4EC0-9F50-AD89140677F4}" presName="tx1" presStyleLbl="revTx" presStyleIdx="7" presStyleCnt="11"/>
      <dgm:spPr/>
    </dgm:pt>
    <dgm:pt modelId="{0FD15456-2D66-B54B-BAD5-47841920231E}" type="pres">
      <dgm:prSet presAssocID="{343D27E1-989D-4EC0-9F50-AD89140677F4}" presName="vert1" presStyleCnt="0"/>
      <dgm:spPr/>
    </dgm:pt>
    <dgm:pt modelId="{A25A547C-A8B3-0541-B0ED-4E6C4B2BB3CC}" type="pres">
      <dgm:prSet presAssocID="{4F4FF75E-A9B2-460C-BEE7-7972AC4A8EE1}" presName="thickLine" presStyleLbl="alignNode1" presStyleIdx="8" presStyleCnt="11"/>
      <dgm:spPr/>
    </dgm:pt>
    <dgm:pt modelId="{0EA1DDF6-FCFC-F243-A08C-EFD1AF4EDF53}" type="pres">
      <dgm:prSet presAssocID="{4F4FF75E-A9B2-460C-BEE7-7972AC4A8EE1}" presName="horz1" presStyleCnt="0"/>
      <dgm:spPr/>
    </dgm:pt>
    <dgm:pt modelId="{27CDEFC9-75BF-3F4F-80DB-5D987FF00DBE}" type="pres">
      <dgm:prSet presAssocID="{4F4FF75E-A9B2-460C-BEE7-7972AC4A8EE1}" presName="tx1" presStyleLbl="revTx" presStyleIdx="8" presStyleCnt="11"/>
      <dgm:spPr/>
    </dgm:pt>
    <dgm:pt modelId="{4FB3569D-230F-084E-A54E-40606F320825}" type="pres">
      <dgm:prSet presAssocID="{4F4FF75E-A9B2-460C-BEE7-7972AC4A8EE1}" presName="vert1" presStyleCnt="0"/>
      <dgm:spPr/>
    </dgm:pt>
    <dgm:pt modelId="{16D7B010-99B8-DF42-83A9-759683F428C3}" type="pres">
      <dgm:prSet presAssocID="{6B87557E-FF24-4FFA-AAA8-ED559A6238F9}" presName="thickLine" presStyleLbl="alignNode1" presStyleIdx="9" presStyleCnt="11"/>
      <dgm:spPr/>
    </dgm:pt>
    <dgm:pt modelId="{2F056A38-E2CA-6742-BCF5-1528BDCA57B7}" type="pres">
      <dgm:prSet presAssocID="{6B87557E-FF24-4FFA-AAA8-ED559A6238F9}" presName="horz1" presStyleCnt="0"/>
      <dgm:spPr/>
    </dgm:pt>
    <dgm:pt modelId="{CB91DE28-5F00-A34F-9622-847EA005D19F}" type="pres">
      <dgm:prSet presAssocID="{6B87557E-FF24-4FFA-AAA8-ED559A6238F9}" presName="tx1" presStyleLbl="revTx" presStyleIdx="9" presStyleCnt="11"/>
      <dgm:spPr/>
    </dgm:pt>
    <dgm:pt modelId="{273A21E5-CF67-7442-B323-40C369EC6B75}" type="pres">
      <dgm:prSet presAssocID="{6B87557E-FF24-4FFA-AAA8-ED559A6238F9}" presName="vert1" presStyleCnt="0"/>
      <dgm:spPr/>
    </dgm:pt>
    <dgm:pt modelId="{416E9182-FA18-834A-9F74-2AC51A0C85A3}" type="pres">
      <dgm:prSet presAssocID="{06A023D0-D305-444C-861D-D0BFFC9E28A4}" presName="thickLine" presStyleLbl="alignNode1" presStyleIdx="10" presStyleCnt="11"/>
      <dgm:spPr/>
    </dgm:pt>
    <dgm:pt modelId="{24150092-7F72-104F-8A80-973153405D94}" type="pres">
      <dgm:prSet presAssocID="{06A023D0-D305-444C-861D-D0BFFC9E28A4}" presName="horz1" presStyleCnt="0"/>
      <dgm:spPr/>
    </dgm:pt>
    <dgm:pt modelId="{3E7611A3-EE47-3441-8F45-8967ECC91A50}" type="pres">
      <dgm:prSet presAssocID="{06A023D0-D305-444C-861D-D0BFFC9E28A4}" presName="tx1" presStyleLbl="revTx" presStyleIdx="10" presStyleCnt="11"/>
      <dgm:spPr/>
    </dgm:pt>
    <dgm:pt modelId="{BC63BBF1-5613-4D4C-9850-CED0FA2A5185}" type="pres">
      <dgm:prSet presAssocID="{06A023D0-D305-444C-861D-D0BFFC9E28A4}" presName="vert1" presStyleCnt="0"/>
      <dgm:spPr/>
    </dgm:pt>
  </dgm:ptLst>
  <dgm:cxnLst>
    <dgm:cxn modelId="{6A474205-DE15-3F40-B01F-E1CFA1977A5E}" type="presOf" srcId="{06A023D0-D305-444C-861D-D0BFFC9E28A4}" destId="{3E7611A3-EE47-3441-8F45-8967ECC91A50}" srcOrd="0" destOrd="0" presId="urn:microsoft.com/office/officeart/2008/layout/LinedList"/>
    <dgm:cxn modelId="{6E0CB40D-3B53-40A6-ADCC-56A0BC3DD20A}" srcId="{A0FF86BC-CBDE-4F70-9E3F-E8EF59BCCB04}" destId="{A18C9598-4A19-484F-ACC5-D8EF8AE76585}" srcOrd="4" destOrd="0" parTransId="{CECAEE8B-CC4D-4A95-8C0F-66CC824E4E32}" sibTransId="{B21E92DA-0149-4505-8125-7FDEBA53F0D1}"/>
    <dgm:cxn modelId="{4D874C11-ED03-8644-8878-F2D563A31A06}" type="presOf" srcId="{DA2EFB0B-CA63-404F-BA4D-42F911DA33A8}" destId="{1F2456F2-BE9B-EB4A-9DF7-09651005F371}" srcOrd="0" destOrd="0" presId="urn:microsoft.com/office/officeart/2008/layout/LinedList"/>
    <dgm:cxn modelId="{195CBE19-75BE-4A8C-A67C-AFCA470EFC7D}" srcId="{A0FF86BC-CBDE-4F70-9E3F-E8EF59BCCB04}" destId="{06A023D0-D305-444C-861D-D0BFFC9E28A4}" srcOrd="10" destOrd="0" parTransId="{73267C6A-51EC-4AE7-BFB1-C1896820C90B}" sibTransId="{F3F5D2B1-E227-4EF7-8A58-D94511BACB4C}"/>
    <dgm:cxn modelId="{C8DED11F-A191-514C-B380-E7CB5C77FB73}" type="presOf" srcId="{8CAE8AC8-9DEF-46BA-91D9-0A41C2489295}" destId="{328522C7-BF14-344E-A134-7CCE50CC4409}" srcOrd="0" destOrd="0" presId="urn:microsoft.com/office/officeart/2008/layout/LinedList"/>
    <dgm:cxn modelId="{D5221525-18D2-E440-BEF9-46AC1D7E83CC}" type="presOf" srcId="{05F7F39C-438F-472C-BD7A-9C9749D0D249}" destId="{E8292749-EAA2-2F4E-8F5E-942A048528B6}" srcOrd="0" destOrd="0" presId="urn:microsoft.com/office/officeart/2008/layout/LinedList"/>
    <dgm:cxn modelId="{F4B4DA2B-AF9D-7F43-8A56-2DF5056CD3F6}" type="presOf" srcId="{D49F3C1A-E306-477E-8292-FDC13AD726E7}" destId="{3CEEE703-CB42-184E-8188-2137342A805E}" srcOrd="0" destOrd="0" presId="urn:microsoft.com/office/officeart/2008/layout/LinedList"/>
    <dgm:cxn modelId="{62121E3C-31F4-FC4D-AF5E-F949F258829F}" type="presOf" srcId="{6062FAB0-84E3-4F63-BA56-9464702172F6}" destId="{4583AB2C-0CE0-1E4C-99A7-CB494E2816A9}" srcOrd="0" destOrd="0" presId="urn:microsoft.com/office/officeart/2008/layout/LinedList"/>
    <dgm:cxn modelId="{BC55483F-DDC1-A941-870E-96BEFB1B1927}" type="presOf" srcId="{A18C9598-4A19-484F-ACC5-D8EF8AE76585}" destId="{CD475760-3A63-5647-8844-09E326D83805}" srcOrd="0" destOrd="0" presId="urn:microsoft.com/office/officeart/2008/layout/LinedList"/>
    <dgm:cxn modelId="{F5E8E864-4E96-462B-9140-F3B860887DAC}" srcId="{A0FF86BC-CBDE-4F70-9E3F-E8EF59BCCB04}" destId="{D49F3C1A-E306-477E-8292-FDC13AD726E7}" srcOrd="2" destOrd="0" parTransId="{FDF5A194-287A-47BE-B4F6-1A88BFA950BE}" sibTransId="{8CC016F8-615A-4D7C-A743-75EFEC6A7EB1}"/>
    <dgm:cxn modelId="{50965145-D384-44BA-8ED8-B3319B011950}" srcId="{A0FF86BC-CBDE-4F70-9E3F-E8EF59BCCB04}" destId="{DA2EFB0B-CA63-404F-BA4D-42F911DA33A8}" srcOrd="0" destOrd="0" parTransId="{B6456D6C-5FC1-4EC9-A0D2-D18B98B22EEA}" sibTransId="{FAEAC318-455F-4A0B-8821-0F3B8A912FC7}"/>
    <dgm:cxn modelId="{2C0C2948-BBD8-4D64-AC5C-A2712D0B0E51}" srcId="{A0FF86BC-CBDE-4F70-9E3F-E8EF59BCCB04}" destId="{8CAE8AC8-9DEF-46BA-91D9-0A41C2489295}" srcOrd="3" destOrd="0" parTransId="{4AB63409-0214-4DB9-A1C6-0383BE08F727}" sibTransId="{C5E4679B-5686-4C29-9C3C-F4155D66F329}"/>
    <dgm:cxn modelId="{A9C4E96B-DF17-874F-8599-6CB1C9CBBDA1}" type="presOf" srcId="{6B87557E-FF24-4FFA-AAA8-ED559A6238F9}" destId="{CB91DE28-5F00-A34F-9622-847EA005D19F}" srcOrd="0" destOrd="0" presId="urn:microsoft.com/office/officeart/2008/layout/LinedList"/>
    <dgm:cxn modelId="{1840964E-7CAB-0A4B-BF4D-FA289532120D}" type="presOf" srcId="{343D27E1-989D-4EC0-9F50-AD89140677F4}" destId="{97545F28-0281-8E45-AFB0-F2A26BDF1EFC}" srcOrd="0" destOrd="0" presId="urn:microsoft.com/office/officeart/2008/layout/LinedList"/>
    <dgm:cxn modelId="{81667074-F176-4E0F-9C2B-525787505689}" srcId="{A0FF86BC-CBDE-4F70-9E3F-E8EF59BCCB04}" destId="{05F7F39C-438F-472C-BD7A-9C9749D0D249}" srcOrd="1" destOrd="0" parTransId="{12119189-E4E5-4141-B9DC-53B6E09C9F27}" sibTransId="{5F8685B5-7EB4-4C3C-8FD1-F5E9BAE1D927}"/>
    <dgm:cxn modelId="{0536EF76-EB61-4A65-91B8-320FF1BD6FA3}" srcId="{A0FF86BC-CBDE-4F70-9E3F-E8EF59BCCB04}" destId="{4F4FF75E-A9B2-460C-BEE7-7972AC4A8EE1}" srcOrd="8" destOrd="0" parTransId="{ACF07493-54FA-41BC-9D0D-E1406234077D}" sibTransId="{897D7921-967C-45B4-8845-E4C6582A1656}"/>
    <dgm:cxn modelId="{A71D2982-594D-DA40-8700-C635F1860F79}" type="presOf" srcId="{FB15DBFD-88D1-4484-A551-B4EFAA95123F}" destId="{8B733BD4-8CC9-6743-B9D3-3B97E6CA4558}" srcOrd="0" destOrd="0" presId="urn:microsoft.com/office/officeart/2008/layout/LinedList"/>
    <dgm:cxn modelId="{CD95E584-8058-4544-9B7D-C85607F104DC}" srcId="{A0FF86BC-CBDE-4F70-9E3F-E8EF59BCCB04}" destId="{6B87557E-FF24-4FFA-AAA8-ED559A6238F9}" srcOrd="9" destOrd="0" parTransId="{F0E06D26-8F60-47D2-837D-EAC2FEAA5B8C}" sibTransId="{377D7263-7496-4009-B1D9-D72EA8D7F839}"/>
    <dgm:cxn modelId="{4BEFC38F-1F95-624E-832E-5821A0C58D97}" type="presOf" srcId="{4F4FF75E-A9B2-460C-BEE7-7972AC4A8EE1}" destId="{27CDEFC9-75BF-3F4F-80DB-5D987FF00DBE}" srcOrd="0" destOrd="0" presId="urn:microsoft.com/office/officeart/2008/layout/LinedList"/>
    <dgm:cxn modelId="{DED7A7A7-0C62-4432-AAF9-DB67356BADB4}" srcId="{A0FF86BC-CBDE-4F70-9E3F-E8EF59BCCB04}" destId="{FB15DBFD-88D1-4484-A551-B4EFAA95123F}" srcOrd="6" destOrd="0" parTransId="{9C5AC272-74FC-4038-80AC-F25FC25F70B7}" sibTransId="{D4918B3E-1113-43E5-97A9-DE96ED375416}"/>
    <dgm:cxn modelId="{DB26D6A8-B9EE-B142-B13E-62144AA276C5}" type="presOf" srcId="{A0FF86BC-CBDE-4F70-9E3F-E8EF59BCCB04}" destId="{5903C429-2120-9741-9E6C-9765385A43E5}" srcOrd="0" destOrd="0" presId="urn:microsoft.com/office/officeart/2008/layout/LinedList"/>
    <dgm:cxn modelId="{2B73D8B7-4028-4432-98B6-355FA77CB96C}" srcId="{A0FF86BC-CBDE-4F70-9E3F-E8EF59BCCB04}" destId="{343D27E1-989D-4EC0-9F50-AD89140677F4}" srcOrd="7" destOrd="0" parTransId="{37703F68-9094-4B0C-9233-39660D8DFFF5}" sibTransId="{382662EB-F992-45B7-B988-C1EEB6D58053}"/>
    <dgm:cxn modelId="{D82DF1C1-442D-4E8C-8C84-B7B5846B506B}" srcId="{A0FF86BC-CBDE-4F70-9E3F-E8EF59BCCB04}" destId="{6062FAB0-84E3-4F63-BA56-9464702172F6}" srcOrd="5" destOrd="0" parTransId="{E2C3A64D-E583-4693-8FC7-ADAA9F7AF5B1}" sibTransId="{D6CC78D5-A0F8-45FE-AA58-F885BD104261}"/>
    <dgm:cxn modelId="{E751B94D-D197-2243-9E1D-BAC047669097}" type="presParOf" srcId="{5903C429-2120-9741-9E6C-9765385A43E5}" destId="{3E39E6EE-8ABA-CA49-946D-76D2A909F44D}" srcOrd="0" destOrd="0" presId="urn:microsoft.com/office/officeart/2008/layout/LinedList"/>
    <dgm:cxn modelId="{08CDF46A-95DE-4741-8647-97489C32E045}" type="presParOf" srcId="{5903C429-2120-9741-9E6C-9765385A43E5}" destId="{655A2770-6DC8-4445-8306-DE596D434D93}" srcOrd="1" destOrd="0" presId="urn:microsoft.com/office/officeart/2008/layout/LinedList"/>
    <dgm:cxn modelId="{F8C79501-3E13-374A-A5CE-912952CF3D28}" type="presParOf" srcId="{655A2770-6DC8-4445-8306-DE596D434D93}" destId="{1F2456F2-BE9B-EB4A-9DF7-09651005F371}" srcOrd="0" destOrd="0" presId="urn:microsoft.com/office/officeart/2008/layout/LinedList"/>
    <dgm:cxn modelId="{996ECF01-71F1-184D-9F11-7103BD22F60D}" type="presParOf" srcId="{655A2770-6DC8-4445-8306-DE596D434D93}" destId="{B7FCEE5D-409F-C24C-A8B6-CDB3D5606978}" srcOrd="1" destOrd="0" presId="urn:microsoft.com/office/officeart/2008/layout/LinedList"/>
    <dgm:cxn modelId="{5571F9E7-B1EF-0247-AE5D-E57E2FD33547}" type="presParOf" srcId="{5903C429-2120-9741-9E6C-9765385A43E5}" destId="{E8AF8C33-BE38-224C-A08F-291139013D27}" srcOrd="2" destOrd="0" presId="urn:microsoft.com/office/officeart/2008/layout/LinedList"/>
    <dgm:cxn modelId="{C5EE63DB-1F4B-A848-A4F6-D2E18C17280D}" type="presParOf" srcId="{5903C429-2120-9741-9E6C-9765385A43E5}" destId="{08C57132-D71F-FB41-BB77-1C11657A2B29}" srcOrd="3" destOrd="0" presId="urn:microsoft.com/office/officeart/2008/layout/LinedList"/>
    <dgm:cxn modelId="{08723C55-D84E-1046-8BB8-6090666223C6}" type="presParOf" srcId="{08C57132-D71F-FB41-BB77-1C11657A2B29}" destId="{E8292749-EAA2-2F4E-8F5E-942A048528B6}" srcOrd="0" destOrd="0" presId="urn:microsoft.com/office/officeart/2008/layout/LinedList"/>
    <dgm:cxn modelId="{7D541F48-DA84-B44E-BD7B-B593104FFFC6}" type="presParOf" srcId="{08C57132-D71F-FB41-BB77-1C11657A2B29}" destId="{05EAB69F-0CAB-5842-A245-480F551BA091}" srcOrd="1" destOrd="0" presId="urn:microsoft.com/office/officeart/2008/layout/LinedList"/>
    <dgm:cxn modelId="{7B209FFF-EF8A-6045-859F-A3BD4C266C39}" type="presParOf" srcId="{5903C429-2120-9741-9E6C-9765385A43E5}" destId="{5F82FB61-83E8-6B4E-BE4B-9CC3B195BFB2}" srcOrd="4" destOrd="0" presId="urn:microsoft.com/office/officeart/2008/layout/LinedList"/>
    <dgm:cxn modelId="{F964F453-2B24-7C49-A9DA-D7B678B787CA}" type="presParOf" srcId="{5903C429-2120-9741-9E6C-9765385A43E5}" destId="{E69CFAAE-4FB3-524A-98ED-F94BC4E7671B}" srcOrd="5" destOrd="0" presId="urn:microsoft.com/office/officeart/2008/layout/LinedList"/>
    <dgm:cxn modelId="{CB9BBEBA-E61C-FB4C-B350-A21128D57A6A}" type="presParOf" srcId="{E69CFAAE-4FB3-524A-98ED-F94BC4E7671B}" destId="{3CEEE703-CB42-184E-8188-2137342A805E}" srcOrd="0" destOrd="0" presId="urn:microsoft.com/office/officeart/2008/layout/LinedList"/>
    <dgm:cxn modelId="{84658951-A612-064E-9D0D-F187AFDF73A9}" type="presParOf" srcId="{E69CFAAE-4FB3-524A-98ED-F94BC4E7671B}" destId="{9B0246C9-EE9C-F74A-B7C8-A9D864A6F655}" srcOrd="1" destOrd="0" presId="urn:microsoft.com/office/officeart/2008/layout/LinedList"/>
    <dgm:cxn modelId="{7892803B-47CA-3441-9EC8-C0A54A08D817}" type="presParOf" srcId="{5903C429-2120-9741-9E6C-9765385A43E5}" destId="{434C7982-4574-3948-98DE-19D9ACAB90FB}" srcOrd="6" destOrd="0" presId="urn:microsoft.com/office/officeart/2008/layout/LinedList"/>
    <dgm:cxn modelId="{97C79947-4809-5B4B-9CAD-F96C79EF3736}" type="presParOf" srcId="{5903C429-2120-9741-9E6C-9765385A43E5}" destId="{552D80A5-2F73-EF44-9F1C-CF7B5E319168}" srcOrd="7" destOrd="0" presId="urn:microsoft.com/office/officeart/2008/layout/LinedList"/>
    <dgm:cxn modelId="{33F91F8F-079A-EA49-99EC-D2067DAB0BFD}" type="presParOf" srcId="{552D80A5-2F73-EF44-9F1C-CF7B5E319168}" destId="{328522C7-BF14-344E-A134-7CCE50CC4409}" srcOrd="0" destOrd="0" presId="urn:microsoft.com/office/officeart/2008/layout/LinedList"/>
    <dgm:cxn modelId="{DD6E5BBB-0134-474D-87BB-AD72ADA404B6}" type="presParOf" srcId="{552D80A5-2F73-EF44-9F1C-CF7B5E319168}" destId="{495D074D-E841-4149-9706-21E28E42EDB7}" srcOrd="1" destOrd="0" presId="urn:microsoft.com/office/officeart/2008/layout/LinedList"/>
    <dgm:cxn modelId="{66C83231-6A6B-C74C-9CA9-367CE1B748E9}" type="presParOf" srcId="{5903C429-2120-9741-9E6C-9765385A43E5}" destId="{09F65324-F560-7E41-BC75-95C05FB1D761}" srcOrd="8" destOrd="0" presId="urn:microsoft.com/office/officeart/2008/layout/LinedList"/>
    <dgm:cxn modelId="{4B200E1D-294E-1D46-B080-13241FF17FAC}" type="presParOf" srcId="{5903C429-2120-9741-9E6C-9765385A43E5}" destId="{1D274B7D-1501-9F45-9B6D-9DE8612DD6C4}" srcOrd="9" destOrd="0" presId="urn:microsoft.com/office/officeart/2008/layout/LinedList"/>
    <dgm:cxn modelId="{D8C43661-3460-4340-A937-69AA4B2FEFA9}" type="presParOf" srcId="{1D274B7D-1501-9F45-9B6D-9DE8612DD6C4}" destId="{CD475760-3A63-5647-8844-09E326D83805}" srcOrd="0" destOrd="0" presId="urn:microsoft.com/office/officeart/2008/layout/LinedList"/>
    <dgm:cxn modelId="{72B69263-4FF7-E846-945E-5F58BFE757DB}" type="presParOf" srcId="{1D274B7D-1501-9F45-9B6D-9DE8612DD6C4}" destId="{B7BCF226-2626-3F46-819B-834E6FFF3D9C}" srcOrd="1" destOrd="0" presId="urn:microsoft.com/office/officeart/2008/layout/LinedList"/>
    <dgm:cxn modelId="{5D797E9D-1092-714A-9B98-C4AB325454DA}" type="presParOf" srcId="{5903C429-2120-9741-9E6C-9765385A43E5}" destId="{50FE9168-4829-BC42-84D3-EBA46D9EA08A}" srcOrd="10" destOrd="0" presId="urn:microsoft.com/office/officeart/2008/layout/LinedList"/>
    <dgm:cxn modelId="{6C5D213E-0B77-8B45-9EA2-43BC208CF89C}" type="presParOf" srcId="{5903C429-2120-9741-9E6C-9765385A43E5}" destId="{6F97D001-5E41-5E4B-8BE5-4FEF9AD2CE5A}" srcOrd="11" destOrd="0" presId="urn:microsoft.com/office/officeart/2008/layout/LinedList"/>
    <dgm:cxn modelId="{838EB90B-FC11-7C40-892B-226BAA2E7FA8}" type="presParOf" srcId="{6F97D001-5E41-5E4B-8BE5-4FEF9AD2CE5A}" destId="{4583AB2C-0CE0-1E4C-99A7-CB494E2816A9}" srcOrd="0" destOrd="0" presId="urn:microsoft.com/office/officeart/2008/layout/LinedList"/>
    <dgm:cxn modelId="{2BB57C58-8E73-4F4E-91F1-3BEEB135D158}" type="presParOf" srcId="{6F97D001-5E41-5E4B-8BE5-4FEF9AD2CE5A}" destId="{3E2FBCC5-0D9C-264D-BEE4-E1BB805771BE}" srcOrd="1" destOrd="0" presId="urn:microsoft.com/office/officeart/2008/layout/LinedList"/>
    <dgm:cxn modelId="{D7571BC1-2D1C-5B4E-BA45-E6DED45F024C}" type="presParOf" srcId="{5903C429-2120-9741-9E6C-9765385A43E5}" destId="{019AE582-C39F-B24E-AE0E-F4CC39699529}" srcOrd="12" destOrd="0" presId="urn:microsoft.com/office/officeart/2008/layout/LinedList"/>
    <dgm:cxn modelId="{E983160E-C296-8648-97A7-3AE177D8ED30}" type="presParOf" srcId="{5903C429-2120-9741-9E6C-9765385A43E5}" destId="{8DEDFF8F-0435-1042-8A2A-45A276EB1D4C}" srcOrd="13" destOrd="0" presId="urn:microsoft.com/office/officeart/2008/layout/LinedList"/>
    <dgm:cxn modelId="{94E4BE62-DF16-D34F-8911-1CA6D3F29A8C}" type="presParOf" srcId="{8DEDFF8F-0435-1042-8A2A-45A276EB1D4C}" destId="{8B733BD4-8CC9-6743-B9D3-3B97E6CA4558}" srcOrd="0" destOrd="0" presId="urn:microsoft.com/office/officeart/2008/layout/LinedList"/>
    <dgm:cxn modelId="{D73D0B4C-3B70-8D45-B858-6C165D245207}" type="presParOf" srcId="{8DEDFF8F-0435-1042-8A2A-45A276EB1D4C}" destId="{B91EDC10-C88F-A545-ABF7-717ADD03E3C4}" srcOrd="1" destOrd="0" presId="urn:microsoft.com/office/officeart/2008/layout/LinedList"/>
    <dgm:cxn modelId="{E120C8E8-0277-504C-B8F3-9D2EA5F55526}" type="presParOf" srcId="{5903C429-2120-9741-9E6C-9765385A43E5}" destId="{06DCF75B-14D0-1948-A0EA-E44989BA5B3B}" srcOrd="14" destOrd="0" presId="urn:microsoft.com/office/officeart/2008/layout/LinedList"/>
    <dgm:cxn modelId="{EAD4E7C0-CCC4-F340-981C-A574F0723BEB}" type="presParOf" srcId="{5903C429-2120-9741-9E6C-9765385A43E5}" destId="{51595D6F-2C9D-A743-9103-F7CE0AC8C8E9}" srcOrd="15" destOrd="0" presId="urn:microsoft.com/office/officeart/2008/layout/LinedList"/>
    <dgm:cxn modelId="{431169F3-B1B0-544A-B8DA-37BE96F5526D}" type="presParOf" srcId="{51595D6F-2C9D-A743-9103-F7CE0AC8C8E9}" destId="{97545F28-0281-8E45-AFB0-F2A26BDF1EFC}" srcOrd="0" destOrd="0" presId="urn:microsoft.com/office/officeart/2008/layout/LinedList"/>
    <dgm:cxn modelId="{D349B1D7-4202-AF4F-8227-1BE93FCCC910}" type="presParOf" srcId="{51595D6F-2C9D-A743-9103-F7CE0AC8C8E9}" destId="{0FD15456-2D66-B54B-BAD5-47841920231E}" srcOrd="1" destOrd="0" presId="urn:microsoft.com/office/officeart/2008/layout/LinedList"/>
    <dgm:cxn modelId="{5017CDA9-1988-A547-A126-06CCA121C7BB}" type="presParOf" srcId="{5903C429-2120-9741-9E6C-9765385A43E5}" destId="{A25A547C-A8B3-0541-B0ED-4E6C4B2BB3CC}" srcOrd="16" destOrd="0" presId="urn:microsoft.com/office/officeart/2008/layout/LinedList"/>
    <dgm:cxn modelId="{BD812AA7-F2DF-D14F-AEBA-B7F207E61D1A}" type="presParOf" srcId="{5903C429-2120-9741-9E6C-9765385A43E5}" destId="{0EA1DDF6-FCFC-F243-A08C-EFD1AF4EDF53}" srcOrd="17" destOrd="0" presId="urn:microsoft.com/office/officeart/2008/layout/LinedList"/>
    <dgm:cxn modelId="{9567C9A3-4438-9441-A723-A3A458F45107}" type="presParOf" srcId="{0EA1DDF6-FCFC-F243-A08C-EFD1AF4EDF53}" destId="{27CDEFC9-75BF-3F4F-80DB-5D987FF00DBE}" srcOrd="0" destOrd="0" presId="urn:microsoft.com/office/officeart/2008/layout/LinedList"/>
    <dgm:cxn modelId="{81B7B65A-3824-B741-85DA-52E349283FCD}" type="presParOf" srcId="{0EA1DDF6-FCFC-F243-A08C-EFD1AF4EDF53}" destId="{4FB3569D-230F-084E-A54E-40606F320825}" srcOrd="1" destOrd="0" presId="urn:microsoft.com/office/officeart/2008/layout/LinedList"/>
    <dgm:cxn modelId="{D4D55112-D435-D74A-871E-EA4F7E1A7767}" type="presParOf" srcId="{5903C429-2120-9741-9E6C-9765385A43E5}" destId="{16D7B010-99B8-DF42-83A9-759683F428C3}" srcOrd="18" destOrd="0" presId="urn:microsoft.com/office/officeart/2008/layout/LinedList"/>
    <dgm:cxn modelId="{4C361053-E112-8645-AE98-D1743DE5F75C}" type="presParOf" srcId="{5903C429-2120-9741-9E6C-9765385A43E5}" destId="{2F056A38-E2CA-6742-BCF5-1528BDCA57B7}" srcOrd="19" destOrd="0" presId="urn:microsoft.com/office/officeart/2008/layout/LinedList"/>
    <dgm:cxn modelId="{B1D69BB5-37D9-5B4E-9B0A-431095E15D42}" type="presParOf" srcId="{2F056A38-E2CA-6742-BCF5-1528BDCA57B7}" destId="{CB91DE28-5F00-A34F-9622-847EA005D19F}" srcOrd="0" destOrd="0" presId="urn:microsoft.com/office/officeart/2008/layout/LinedList"/>
    <dgm:cxn modelId="{168390D2-4CDF-2445-B626-CDE369DD58AA}" type="presParOf" srcId="{2F056A38-E2CA-6742-BCF5-1528BDCA57B7}" destId="{273A21E5-CF67-7442-B323-40C369EC6B75}" srcOrd="1" destOrd="0" presId="urn:microsoft.com/office/officeart/2008/layout/LinedList"/>
    <dgm:cxn modelId="{2B4A828F-656D-8A44-B1B0-177F96D479A6}" type="presParOf" srcId="{5903C429-2120-9741-9E6C-9765385A43E5}" destId="{416E9182-FA18-834A-9F74-2AC51A0C85A3}" srcOrd="20" destOrd="0" presId="urn:microsoft.com/office/officeart/2008/layout/LinedList"/>
    <dgm:cxn modelId="{5AECDA5F-0117-7A40-848A-50D7BB0D5343}" type="presParOf" srcId="{5903C429-2120-9741-9E6C-9765385A43E5}" destId="{24150092-7F72-104F-8A80-973153405D94}" srcOrd="21" destOrd="0" presId="urn:microsoft.com/office/officeart/2008/layout/LinedList"/>
    <dgm:cxn modelId="{D0817456-D034-9D4E-BFB4-A68B0A7ECDD4}" type="presParOf" srcId="{24150092-7F72-104F-8A80-973153405D94}" destId="{3E7611A3-EE47-3441-8F45-8967ECC91A50}" srcOrd="0" destOrd="0" presId="urn:microsoft.com/office/officeart/2008/layout/LinedList"/>
    <dgm:cxn modelId="{73B24186-B95F-734D-A0C6-BEED583091A2}" type="presParOf" srcId="{24150092-7F72-104F-8A80-973153405D94}" destId="{BC63BBF1-5613-4D4C-9850-CED0FA2A51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1EC216-D354-1343-B69C-816549350E72}">
      <dgm:prSet phldrT="[Testo]" custT="1"/>
      <dgm:spPr/>
      <dgm:t>
        <a:bodyPr/>
        <a:lstStyle/>
        <a:p>
          <a:r>
            <a:rPr lang="en-US" sz="15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optimization run</a:t>
          </a: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June </a:t>
          </a:r>
        </a:p>
      </dgm:t>
    </dgm:pt>
    <dgm:pt modelId="{88CFBB18-B41F-0C44-B004-13D802BAF9B1}" type="parTrans" cxnId="{8F027E48-9C72-FC43-8616-7F9A95003F7E}">
      <dgm:prSet/>
      <dgm:spPr/>
      <dgm:t>
        <a:bodyPr/>
        <a:lstStyle/>
        <a:p>
          <a:endParaRPr lang="it-IT"/>
        </a:p>
      </dgm:t>
    </dgm:pt>
    <dgm:pt modelId="{1767E3C1-3747-0B49-90F0-42FF958696C3}" type="sibTrans" cxnId="{8F027E48-9C72-FC43-8616-7F9A95003F7E}">
      <dgm:prSet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K-</a:t>
          </a:r>
          <a:r>
            <a:rPr lang="en-US" sz="1600" b="1" baseline="30000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He run</a:t>
          </a: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24 June – 18 July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SIDDHARTA-2 installation: mechanics</a:t>
          </a:r>
          <a:endParaRPr lang="en-US" sz="16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August</a:t>
          </a: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62nd LNF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  <a:endParaRPr lang="it-IT" sz="1600" b="0" dirty="0"/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dgm:pt modelId="{32BA0D04-34BB-404F-9C05-2CCA2CA11078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Installation</a:t>
          </a: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and tests</a:t>
          </a:r>
          <a:b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dirty="0">
              <a:latin typeface="Calibri" panose="020F0502020204030204" pitchFamily="34" charset="0"/>
              <a:cs typeface="Calibri" panose="020F0502020204030204" pitchFamily="34" charset="0"/>
            </a:rPr>
            <a:t>2021, September -October</a:t>
          </a:r>
          <a:endParaRPr lang="it-IT" sz="1600" b="0" dirty="0"/>
        </a:p>
      </dgm:t>
    </dgm:p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7D7663E3-11A9-7744-B373-33125A7C73A2}">
      <dgm:prSet phldrT="[Testo]" custT="1"/>
      <dgm:spPr/>
      <dgm:t>
        <a:bodyPr/>
        <a:lstStyle/>
        <a:p>
          <a:pPr>
            <a:lnSpc>
              <a:spcPct val="9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61st LNF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lnSpc>
              <a:spcPct val="15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May</a:t>
          </a:r>
        </a:p>
      </dgm:t>
    </dgm:pt>
    <dgm:pt modelId="{6786D6D9-A935-2E46-B2CE-E08FCE7ABEB3}" type="sibTrans" cxnId="{08233881-EA63-3B43-A057-3328AFC29692}">
      <dgm:prSet/>
      <dgm:spPr/>
      <dgm:t>
        <a:bodyPr/>
        <a:lstStyle/>
        <a:p>
          <a:endParaRPr lang="it-IT"/>
        </a:p>
      </dgm:t>
    </dgm:pt>
    <dgm:pt modelId="{1A883CD8-3BDA-CA41-9433-56BF80C06E6C}" type="parTrans" cxnId="{08233881-EA63-3B43-A057-3328AFC29692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31A110D3-2703-EA4A-B9E8-4689F8F24736}" type="pres">
      <dgm:prSet presAssocID="{7D7663E3-11A9-7744-B373-33125A7C73A2}" presName="composite" presStyleCnt="0"/>
      <dgm:spPr/>
    </dgm:pt>
    <dgm:pt modelId="{A605956F-B76D-7244-8916-5FD44AC9C3A6}" type="pres">
      <dgm:prSet presAssocID="{7D7663E3-11A9-7744-B373-33125A7C73A2}" presName="LShape" presStyleLbl="alignNode1" presStyleIdx="0" presStyleCnt="11" custLinFactNeighborY="1324"/>
      <dgm:spPr/>
    </dgm:pt>
    <dgm:pt modelId="{B6664E16-6555-7142-8A1C-38E589C3FD15}" type="pres">
      <dgm:prSet presAssocID="{7D7663E3-11A9-7744-B373-33125A7C73A2}" presName="ParentText" presStyleLbl="revTx" presStyleIdx="0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9505F5BA-F6D1-7143-925A-3F10A08F5949}" type="pres">
      <dgm:prSet presAssocID="{7D7663E3-11A9-7744-B373-33125A7C73A2}" presName="Triangle" presStyleLbl="alignNode1" presStyleIdx="1" presStyleCnt="11" custLinFactNeighborY="4670"/>
      <dgm:spPr/>
    </dgm:pt>
    <dgm:pt modelId="{560B651C-F9B1-5D46-9F7F-0C9F2B37E9B1}" type="pres">
      <dgm:prSet presAssocID="{6786D6D9-A935-2E46-B2CE-E08FCE7ABEB3}" presName="sibTrans" presStyleCnt="0"/>
      <dgm:spPr/>
    </dgm:pt>
    <dgm:pt modelId="{3AC12BDB-ABBE-C143-9732-AF74CF152C69}" type="pres">
      <dgm:prSet presAssocID="{6786D6D9-A935-2E46-B2CE-E08FCE7ABEB3}" presName="space" presStyleCnt="0"/>
      <dgm:spPr/>
    </dgm:pt>
    <dgm:pt modelId="{821EFC95-4E26-5540-950D-E663982562F5}" type="pres">
      <dgm:prSet presAssocID="{AC1EC216-D354-1343-B69C-816549350E72}" presName="composite" presStyleCnt="0"/>
      <dgm:spPr/>
    </dgm:pt>
    <dgm:pt modelId="{F2DF652F-FD55-D14E-A757-559C94091F01}" type="pres">
      <dgm:prSet presAssocID="{AC1EC216-D354-1343-B69C-816549350E72}" presName="LShape" presStyleLbl="alignNode1" presStyleIdx="2" presStyleCnt="11" custLinFactNeighborY="1324"/>
      <dgm:spPr/>
    </dgm:pt>
    <dgm:pt modelId="{3893396E-B725-C645-946D-7CCB3CF58F51}" type="pres">
      <dgm:prSet presAssocID="{AC1EC216-D354-1343-B69C-816549350E72}" presName="ParentText" presStyleLbl="revTx" presStyleIdx="1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F28E866F-3BED-274E-87F9-A8710050AC3E}" type="pres">
      <dgm:prSet presAssocID="{AC1EC216-D354-1343-B69C-816549350E72}" presName="Triangle" presStyleLbl="alignNode1" presStyleIdx="3" presStyleCnt="11" custLinFactNeighborY="4670"/>
      <dgm:spPr/>
    </dgm:pt>
    <dgm:pt modelId="{589C1C77-2D63-1646-AEA8-7A8C5FD5D4DC}" type="pres">
      <dgm:prSet presAssocID="{1767E3C1-3747-0B49-90F0-42FF958696C3}" presName="sibTrans" presStyleCnt="0"/>
      <dgm:spPr/>
    </dgm:pt>
    <dgm:pt modelId="{0464D29F-16CE-4246-9591-94E0CC41076B}" type="pres">
      <dgm:prSet presAssocID="{1767E3C1-3747-0B49-90F0-42FF958696C3}" presName="space" presStyleCnt="0"/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4" presStyleCnt="11" custLinFactNeighborY="1324"/>
      <dgm:spPr/>
    </dgm:pt>
    <dgm:pt modelId="{407D3069-60A3-DA44-85A4-0FF0040954B1}" type="pres">
      <dgm:prSet presAssocID="{7EC76DF1-871A-E24A-B1B1-67D66FD515EF}" presName="ParentText" presStyleLbl="revTx" presStyleIdx="2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5" presStyleCnt="11" custLinFactNeighborY="4670"/>
      <dgm:spPr/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6" presStyleCnt="11" custLinFactNeighborY="1324"/>
      <dgm:spPr/>
    </dgm:pt>
    <dgm:pt modelId="{31C4B762-7D8D-E641-9088-2269B1572C2B}" type="pres">
      <dgm:prSet presAssocID="{BE8D98CE-1CB4-2D47-8C21-256F7C86907B}" presName="ParentText" presStyleLbl="revTx" presStyleIdx="3" presStyleCnt="6" custScaleX="125343" custScaleY="97382" custLinFactNeighborX="11016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7" presStyleCnt="11" custLinFactNeighborY="4670"/>
      <dgm:spPr/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8" presStyleCnt="11" custLinFactNeighborX="7100"/>
      <dgm:spPr/>
    </dgm:pt>
    <dgm:pt modelId="{03EC7F2E-3C66-064B-9BCF-0D78C6166A70}" type="pres">
      <dgm:prSet presAssocID="{32BA0D04-34BB-404F-9C05-2CCA2CA11078}" presName="ParentText" presStyleLbl="revTx" presStyleIdx="4" presStyleCnt="6" custScaleX="123639" custScaleY="107044" custLinFactNeighborX="1731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9" presStyleCnt="11"/>
      <dgm:spPr/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10" presStyleCnt="11"/>
      <dgm:spPr/>
    </dgm:pt>
    <dgm:pt modelId="{25547535-7DAC-3640-96DB-CDCB43FE19B5}" type="pres">
      <dgm:prSet presAssocID="{702BBC00-DEFE-7349-B3D6-E957F028DCC4}" presName="ParentText" presStyleLbl="revTx" presStyleIdx="5" presStyleCnt="6" custLinFactNeighborY="1005">
        <dgm:presLayoutVars>
          <dgm:chMax val="0"/>
          <dgm:chPref val="0"/>
          <dgm:bulletEnabled val="1"/>
        </dgm:presLayoutVars>
      </dgm:prSet>
      <dgm:spPr/>
    </dgm:pt>
  </dgm:ptLst>
  <dgm:cxnLst>
    <dgm:cxn modelId="{292E810E-CE2D-2545-A636-7A7C89EB581C}" type="presOf" srcId="{7D7663E3-11A9-7744-B373-33125A7C73A2}" destId="{B6664E16-6555-7142-8A1C-38E589C3FD15}" srcOrd="0" destOrd="0" presId="urn:microsoft.com/office/officeart/2009/3/layout/StepUpProcess"/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EFC66866-1393-6443-9589-33955F20F631}" srcId="{6F90BEBA-F6C9-9F4D-9B16-CE0E095D69EF}" destId="{32BA0D04-34BB-404F-9C05-2CCA2CA11078}" srcOrd="4" destOrd="0" parTransId="{D8582B64-76CA-8B49-90CD-C538B5911B20}" sibTransId="{56A87F6F-E0F2-0248-838A-78F23E94DB38}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8F027E48-9C72-FC43-8616-7F9A95003F7E}" srcId="{6F90BEBA-F6C9-9F4D-9B16-CE0E095D69EF}" destId="{AC1EC216-D354-1343-B69C-816549350E72}" srcOrd="1" destOrd="0" parTransId="{88CFBB18-B41F-0C44-B004-13D802BAF9B1}" sibTransId="{1767E3C1-3747-0B49-90F0-42FF958696C3}"/>
    <dgm:cxn modelId="{6E08E66D-354F-C34F-AD27-E2A2011A2ED0}" srcId="{6F90BEBA-F6C9-9F4D-9B16-CE0E095D69EF}" destId="{702BBC00-DEFE-7349-B3D6-E957F028DCC4}" srcOrd="5" destOrd="0" parTransId="{42166A18-8D3E-5047-8634-4DD53C4C93DF}" sibTransId="{8D60969B-68B6-4246-BF8C-EC9645585656}"/>
    <dgm:cxn modelId="{08233881-EA63-3B43-A057-3328AFC29692}" srcId="{6F90BEBA-F6C9-9F4D-9B16-CE0E095D69EF}" destId="{7D7663E3-11A9-7744-B373-33125A7C73A2}" srcOrd="0" destOrd="0" parTransId="{1A883CD8-3BDA-CA41-9433-56BF80C06E6C}" sibTransId="{6786D6D9-A935-2E46-B2CE-E08FCE7ABEB3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8365CBCB-5794-2B43-BDA5-1794FA3370A3}" type="presOf" srcId="{AC1EC216-D354-1343-B69C-816549350E72}" destId="{3893396E-B725-C645-946D-7CCB3CF58F51}" srcOrd="0" destOrd="0" presId="urn:microsoft.com/office/officeart/2009/3/layout/StepUpProcess"/>
    <dgm:cxn modelId="{AB2199D1-8F8A-804E-9DA5-ED3CF53C6563}" srcId="{6F90BEBA-F6C9-9F4D-9B16-CE0E095D69EF}" destId="{7EC76DF1-871A-E24A-B1B1-67D66FD515EF}" srcOrd="2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3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78203BA-64C0-3D48-BD1B-7F77A26B352B}" type="presParOf" srcId="{060E0CBB-4083-C04F-835B-1299138AC5C7}" destId="{31A110D3-2703-EA4A-B9E8-4689F8F24736}" srcOrd="0" destOrd="0" presId="urn:microsoft.com/office/officeart/2009/3/layout/StepUpProcess"/>
    <dgm:cxn modelId="{CAC235FB-2250-8649-BDFA-4FBA1F5F798F}" type="presParOf" srcId="{31A110D3-2703-EA4A-B9E8-4689F8F24736}" destId="{A605956F-B76D-7244-8916-5FD44AC9C3A6}" srcOrd="0" destOrd="0" presId="urn:microsoft.com/office/officeart/2009/3/layout/StepUpProcess"/>
    <dgm:cxn modelId="{9EBD9CD3-D6CB-774E-9154-883C583DE38F}" type="presParOf" srcId="{31A110D3-2703-EA4A-B9E8-4689F8F24736}" destId="{B6664E16-6555-7142-8A1C-38E589C3FD15}" srcOrd="1" destOrd="0" presId="urn:microsoft.com/office/officeart/2009/3/layout/StepUpProcess"/>
    <dgm:cxn modelId="{CF1DADA4-6645-994E-ABA2-86D159FDFF7F}" type="presParOf" srcId="{31A110D3-2703-EA4A-B9E8-4689F8F24736}" destId="{9505F5BA-F6D1-7143-925A-3F10A08F5949}" srcOrd="2" destOrd="0" presId="urn:microsoft.com/office/officeart/2009/3/layout/StepUpProcess"/>
    <dgm:cxn modelId="{F0D6EA50-B038-D544-9309-391153D69587}" type="presParOf" srcId="{060E0CBB-4083-C04F-835B-1299138AC5C7}" destId="{560B651C-F9B1-5D46-9F7F-0C9F2B37E9B1}" srcOrd="1" destOrd="0" presId="urn:microsoft.com/office/officeart/2009/3/layout/StepUpProcess"/>
    <dgm:cxn modelId="{E763A9D4-74CD-ED4B-8C15-28D8A6DD4F45}" type="presParOf" srcId="{560B651C-F9B1-5D46-9F7F-0C9F2B37E9B1}" destId="{3AC12BDB-ABBE-C143-9732-AF74CF152C69}" srcOrd="0" destOrd="0" presId="urn:microsoft.com/office/officeart/2009/3/layout/StepUpProcess"/>
    <dgm:cxn modelId="{ED981D20-933C-9E46-91B9-6CEDC4BB71BC}" type="presParOf" srcId="{060E0CBB-4083-C04F-835B-1299138AC5C7}" destId="{821EFC95-4E26-5540-950D-E663982562F5}" srcOrd="2" destOrd="0" presId="urn:microsoft.com/office/officeart/2009/3/layout/StepUpProcess"/>
    <dgm:cxn modelId="{1C86233A-E516-D54F-8234-64DA36ADEF6E}" type="presParOf" srcId="{821EFC95-4E26-5540-950D-E663982562F5}" destId="{F2DF652F-FD55-D14E-A757-559C94091F01}" srcOrd="0" destOrd="0" presId="urn:microsoft.com/office/officeart/2009/3/layout/StepUpProcess"/>
    <dgm:cxn modelId="{A462FE56-7109-3741-B734-3D9681A61C35}" type="presParOf" srcId="{821EFC95-4E26-5540-950D-E663982562F5}" destId="{3893396E-B725-C645-946D-7CCB3CF58F51}" srcOrd="1" destOrd="0" presId="urn:microsoft.com/office/officeart/2009/3/layout/StepUpProcess"/>
    <dgm:cxn modelId="{220ECB51-B208-C84C-B762-49B4852D34DA}" type="presParOf" srcId="{821EFC95-4E26-5540-950D-E663982562F5}" destId="{F28E866F-3BED-274E-87F9-A8710050AC3E}" srcOrd="2" destOrd="0" presId="urn:microsoft.com/office/officeart/2009/3/layout/StepUpProcess"/>
    <dgm:cxn modelId="{C66632A3-1885-3848-995C-26DFB107081D}" type="presParOf" srcId="{060E0CBB-4083-C04F-835B-1299138AC5C7}" destId="{589C1C77-2D63-1646-AEA8-7A8C5FD5D4DC}" srcOrd="3" destOrd="0" presId="urn:microsoft.com/office/officeart/2009/3/layout/StepUpProcess"/>
    <dgm:cxn modelId="{C4E3E8FF-6566-C74C-85D6-8E79E4C358E6}" type="presParOf" srcId="{589C1C77-2D63-1646-AEA8-7A8C5FD5D4DC}" destId="{0464D29F-16CE-4246-9591-94E0CC41076B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4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5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6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7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8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9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10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8232F-FEE9-624C-B796-7D1935D4AADD}" type="doc">
      <dgm:prSet loTypeId="urn:microsoft.com/office/officeart/2005/8/layout/hierarchy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578C1B4-9916-2B41-9767-1D27D440BB0E}">
      <dgm:prSet phldrT="[Testo]" custT="1"/>
      <dgm:spPr/>
      <dgm:t>
        <a:bodyPr/>
        <a:lstStyle/>
        <a:p>
          <a:r>
            <a:rPr lang="en-US" sz="1600" noProof="0" dirty="0"/>
            <a:t>Total integrated luminosity: </a:t>
          </a:r>
          <a:br>
            <a:rPr lang="en-US" sz="1600" noProof="0" dirty="0"/>
          </a:br>
          <a:r>
            <a:rPr lang="en-US" sz="1600" noProof="0" dirty="0"/>
            <a:t>54 </a:t>
          </a:r>
          <a:r>
            <a:rPr lang="en-US" sz="1600" baseline="0" noProof="0" dirty="0"/>
            <a:t>pb</a:t>
          </a:r>
          <a:r>
            <a:rPr lang="en-US" sz="1600" baseline="30000" noProof="0" dirty="0"/>
            <a:t>-1</a:t>
          </a:r>
          <a:endParaRPr lang="en-US" sz="1600" baseline="0" noProof="0" dirty="0"/>
        </a:p>
      </dgm:t>
    </dgm:pt>
    <dgm:pt modelId="{A6320A24-0BCF-0242-BB91-B06F535768D8}" type="parTrans" cxnId="{566A45CC-7F74-F944-9DB7-0624B32DE935}">
      <dgm:prSet/>
      <dgm:spPr/>
      <dgm:t>
        <a:bodyPr/>
        <a:lstStyle/>
        <a:p>
          <a:endParaRPr lang="it-IT"/>
        </a:p>
      </dgm:t>
    </dgm:pt>
    <dgm:pt modelId="{74A01CAF-1438-314A-9E4D-0E7417B955D2}" type="sibTrans" cxnId="{566A45CC-7F74-F944-9DB7-0624B32DE935}">
      <dgm:prSet/>
      <dgm:spPr/>
      <dgm:t>
        <a:bodyPr/>
        <a:lstStyle/>
        <a:p>
          <a:endParaRPr lang="it-IT"/>
        </a:p>
      </dgm:t>
    </dgm:pt>
    <dgm:pt modelId="{03CCE1D0-617A-EB43-9DAF-E8CCEDB02473}">
      <dgm:prSet phldrT="[Testo]" custT="1"/>
      <dgm:spPr/>
      <dgm:t>
        <a:bodyPr/>
        <a:lstStyle/>
        <a:p>
          <a:r>
            <a:rPr lang="en-US" sz="1600" noProof="0" dirty="0"/>
            <a:t>Optimization run:</a:t>
          </a:r>
          <a:br>
            <a:rPr lang="en-US" sz="1600" noProof="0" dirty="0"/>
          </a:br>
          <a:r>
            <a:rPr lang="en-US" sz="1600" noProof="0" dirty="0"/>
            <a:t>24 </a:t>
          </a:r>
          <a:r>
            <a:rPr lang="en-US" sz="1600" baseline="0" noProof="0" dirty="0"/>
            <a:t>pb</a:t>
          </a:r>
          <a:r>
            <a:rPr lang="en-US" sz="1600" baseline="30000" noProof="0" dirty="0"/>
            <a:t>-1</a:t>
          </a:r>
          <a:endParaRPr lang="en-US" sz="1600" noProof="0" dirty="0"/>
        </a:p>
      </dgm:t>
    </dgm:pt>
    <dgm:pt modelId="{0520664E-6E2A-B242-BA36-8FF2EE0EE5F4}" type="parTrans" cxnId="{5DED0D89-1445-AE4F-B923-CB204A51484B}">
      <dgm:prSet/>
      <dgm:spPr/>
      <dgm:t>
        <a:bodyPr/>
        <a:lstStyle/>
        <a:p>
          <a:endParaRPr lang="it-IT"/>
        </a:p>
      </dgm:t>
    </dgm:pt>
    <dgm:pt modelId="{831DEAF0-13A9-2D4D-BBDA-635D1BE8DC0E}" type="sibTrans" cxnId="{5DED0D89-1445-AE4F-B923-CB204A51484B}">
      <dgm:prSet/>
      <dgm:spPr/>
      <dgm:t>
        <a:bodyPr/>
        <a:lstStyle/>
        <a:p>
          <a:endParaRPr lang="it-IT"/>
        </a:p>
      </dgm:t>
    </dgm:pt>
    <dgm:pt modelId="{5F794D18-855C-3B49-9768-4180A3CB33E0}">
      <dgm:prSet phldrT="[Testo]" custT="1"/>
      <dgm:spPr/>
      <dgm:t>
        <a:bodyPr/>
        <a:lstStyle/>
        <a:p>
          <a:br>
            <a:rPr lang="en-US" sz="1600" dirty="0"/>
          </a:br>
          <a:r>
            <a:rPr lang="en-US" sz="1600" dirty="0"/>
            <a:t>Trigger, DAQ, SDD optimization</a:t>
          </a:r>
          <a:br>
            <a:rPr lang="en-US" sz="1600" dirty="0"/>
          </a:br>
          <a:endParaRPr lang="en-US" sz="1600" noProof="0" dirty="0"/>
        </a:p>
      </dgm:t>
    </dgm:pt>
    <dgm:pt modelId="{8D24956D-AC04-3242-803C-C28A2229A732}" type="parTrans" cxnId="{A51011FD-8B2B-5E4F-9AE2-357B822B7B03}">
      <dgm:prSet/>
      <dgm:spPr/>
      <dgm:t>
        <a:bodyPr/>
        <a:lstStyle/>
        <a:p>
          <a:endParaRPr lang="it-IT"/>
        </a:p>
      </dgm:t>
    </dgm:pt>
    <dgm:pt modelId="{4A9D4CBE-4F30-034D-8D62-0E39980444DF}" type="sibTrans" cxnId="{A51011FD-8B2B-5E4F-9AE2-357B822B7B03}">
      <dgm:prSet/>
      <dgm:spPr/>
      <dgm:t>
        <a:bodyPr/>
        <a:lstStyle/>
        <a:p>
          <a:endParaRPr lang="it-IT"/>
        </a:p>
      </dgm:t>
    </dgm:pt>
    <dgm:pt modelId="{7183EF3C-26DF-D440-BD9D-EF0E1C127869}">
      <dgm:prSet phldrT="[Testo]" custT="1"/>
      <dgm:spPr/>
      <dgm:t>
        <a:bodyPr/>
        <a:lstStyle/>
        <a:p>
          <a:r>
            <a:rPr lang="en-US" sz="1600" baseline="0" noProof="0" dirty="0"/>
            <a:t>Kaonic </a:t>
          </a:r>
          <a:r>
            <a:rPr lang="en-US" sz="1600" baseline="30000" noProof="0" dirty="0"/>
            <a:t>4</a:t>
          </a:r>
          <a:r>
            <a:rPr lang="en-US" sz="1600" noProof="0" dirty="0"/>
            <a:t>He</a:t>
          </a:r>
          <a:br>
            <a:rPr lang="en-US" sz="1600" noProof="0" dirty="0"/>
          </a:br>
          <a:r>
            <a:rPr lang="en-US" sz="1600" noProof="0" dirty="0"/>
            <a:t>run: </a:t>
          </a:r>
          <a:br>
            <a:rPr lang="en-US" sz="1600" noProof="0" dirty="0"/>
          </a:br>
          <a:r>
            <a:rPr lang="en-US" sz="1600" noProof="0" dirty="0"/>
            <a:t>30 </a:t>
          </a:r>
          <a:r>
            <a:rPr lang="en-US" sz="1600" baseline="0" noProof="0" dirty="0"/>
            <a:t>pb</a:t>
          </a:r>
          <a:r>
            <a:rPr lang="en-US" sz="1600" baseline="30000" noProof="0" dirty="0"/>
            <a:t>-1</a:t>
          </a:r>
          <a:endParaRPr lang="en-US" sz="1600" noProof="0" dirty="0"/>
        </a:p>
      </dgm:t>
    </dgm:pt>
    <dgm:pt modelId="{6538B0BE-454C-434E-A00E-D57D5445E6C0}" type="parTrans" cxnId="{F7B9BCD2-71BE-B54F-A3A4-B4A12EE66A31}">
      <dgm:prSet/>
      <dgm:spPr/>
      <dgm:t>
        <a:bodyPr/>
        <a:lstStyle/>
        <a:p>
          <a:endParaRPr lang="it-IT"/>
        </a:p>
      </dgm:t>
    </dgm:pt>
    <dgm:pt modelId="{DE3226FB-8AF9-414A-BD5C-C8F8597C1F00}" type="sibTrans" cxnId="{F7B9BCD2-71BE-B54F-A3A4-B4A12EE66A31}">
      <dgm:prSet/>
      <dgm:spPr/>
      <dgm:t>
        <a:bodyPr/>
        <a:lstStyle/>
        <a:p>
          <a:endParaRPr lang="it-IT"/>
        </a:p>
      </dgm:t>
    </dgm:pt>
    <dgm:pt modelId="{701D7059-8A71-6349-A2AA-5C568E944C00}">
      <dgm:prSet phldrT="[Testo]" custT="1"/>
      <dgm:spPr/>
      <dgm:t>
        <a:bodyPr/>
        <a:lstStyle/>
        <a:p>
          <a:r>
            <a:rPr lang="en-US" sz="1600" noProof="0" dirty="0"/>
            <a:t>Degrader optimization, low and high </a:t>
          </a:r>
          <a:r>
            <a:rPr lang="en-US" sz="1600" baseline="30000" noProof="0" dirty="0"/>
            <a:t>4</a:t>
          </a:r>
          <a:r>
            <a:rPr lang="en-US" sz="1600" noProof="0" dirty="0"/>
            <a:t>He density measure</a:t>
          </a:r>
        </a:p>
      </dgm:t>
    </dgm:pt>
    <dgm:pt modelId="{458A00D2-B3E0-EB4B-A03A-815825F8A55F}" type="parTrans" cxnId="{2D9A116B-B0CB-6549-8BAB-83A16082B548}">
      <dgm:prSet/>
      <dgm:spPr/>
      <dgm:t>
        <a:bodyPr/>
        <a:lstStyle/>
        <a:p>
          <a:endParaRPr lang="it-IT"/>
        </a:p>
      </dgm:t>
    </dgm:pt>
    <dgm:pt modelId="{A5C29864-C08B-C947-94BB-403596FE0593}" type="sibTrans" cxnId="{2D9A116B-B0CB-6549-8BAB-83A16082B548}">
      <dgm:prSet/>
      <dgm:spPr/>
      <dgm:t>
        <a:bodyPr/>
        <a:lstStyle/>
        <a:p>
          <a:endParaRPr lang="it-IT"/>
        </a:p>
      </dgm:t>
    </dgm:pt>
    <dgm:pt modelId="{B828D74F-8235-C04C-8348-07AEE2686527}" type="pres">
      <dgm:prSet presAssocID="{9B18232F-FEE9-624C-B796-7D1935D4AA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8BDB36-5AC0-6C41-A390-99FEF3214E67}" type="pres">
      <dgm:prSet presAssocID="{8578C1B4-9916-2B41-9767-1D27D440BB0E}" presName="hierRoot1" presStyleCnt="0"/>
      <dgm:spPr/>
    </dgm:pt>
    <dgm:pt modelId="{D8DF712C-D6F9-5240-9BE7-1267C9A4A127}" type="pres">
      <dgm:prSet presAssocID="{8578C1B4-9916-2B41-9767-1D27D440BB0E}" presName="composite" presStyleCnt="0"/>
      <dgm:spPr/>
    </dgm:pt>
    <dgm:pt modelId="{BC9885AD-BDBA-7B45-9A22-EBD9C70BD320}" type="pres">
      <dgm:prSet presAssocID="{8578C1B4-9916-2B41-9767-1D27D440BB0E}" presName="background" presStyleLbl="node0" presStyleIdx="0" presStyleCnt="1"/>
      <dgm:spPr/>
    </dgm:pt>
    <dgm:pt modelId="{E3BC7706-E316-0E41-8196-E556576E622D}" type="pres">
      <dgm:prSet presAssocID="{8578C1B4-9916-2B41-9767-1D27D440BB0E}" presName="text" presStyleLbl="fgAcc0" presStyleIdx="0" presStyleCnt="1">
        <dgm:presLayoutVars>
          <dgm:chPref val="3"/>
        </dgm:presLayoutVars>
      </dgm:prSet>
      <dgm:spPr/>
    </dgm:pt>
    <dgm:pt modelId="{A3B10CD6-0299-894E-BDDA-8BF17BAFCBB4}" type="pres">
      <dgm:prSet presAssocID="{8578C1B4-9916-2B41-9767-1D27D440BB0E}" presName="hierChild2" presStyleCnt="0"/>
      <dgm:spPr/>
    </dgm:pt>
    <dgm:pt modelId="{B568D6EC-04B1-A34E-9A72-3014173C4AD6}" type="pres">
      <dgm:prSet presAssocID="{0520664E-6E2A-B242-BA36-8FF2EE0EE5F4}" presName="Name10" presStyleLbl="parChTrans1D2" presStyleIdx="0" presStyleCnt="2"/>
      <dgm:spPr/>
    </dgm:pt>
    <dgm:pt modelId="{4F2ADCDC-D22C-2F43-9F19-D619C44CE7AC}" type="pres">
      <dgm:prSet presAssocID="{03CCE1D0-617A-EB43-9DAF-E8CCEDB02473}" presName="hierRoot2" presStyleCnt="0"/>
      <dgm:spPr/>
    </dgm:pt>
    <dgm:pt modelId="{ACE560CC-680F-F24D-856B-44F3CC52E3EC}" type="pres">
      <dgm:prSet presAssocID="{03CCE1D0-617A-EB43-9DAF-E8CCEDB02473}" presName="composite2" presStyleCnt="0"/>
      <dgm:spPr/>
    </dgm:pt>
    <dgm:pt modelId="{A35C6ED2-AE34-FB44-B46B-C261F57C65ED}" type="pres">
      <dgm:prSet presAssocID="{03CCE1D0-617A-EB43-9DAF-E8CCEDB02473}" presName="background2" presStyleLbl="node2" presStyleIdx="0" presStyleCnt="2"/>
      <dgm:spPr/>
    </dgm:pt>
    <dgm:pt modelId="{69969B9B-E22B-174C-AA04-69FF7A1394F7}" type="pres">
      <dgm:prSet presAssocID="{03CCE1D0-617A-EB43-9DAF-E8CCEDB02473}" presName="text2" presStyleLbl="fgAcc2" presStyleIdx="0" presStyleCnt="2">
        <dgm:presLayoutVars>
          <dgm:chPref val="3"/>
        </dgm:presLayoutVars>
      </dgm:prSet>
      <dgm:spPr/>
    </dgm:pt>
    <dgm:pt modelId="{40D48D85-7490-6742-B8EB-E52AE4441C6A}" type="pres">
      <dgm:prSet presAssocID="{03CCE1D0-617A-EB43-9DAF-E8CCEDB02473}" presName="hierChild3" presStyleCnt="0"/>
      <dgm:spPr/>
    </dgm:pt>
    <dgm:pt modelId="{4DC72E7C-2F18-C04D-88BD-3597729FD8ED}" type="pres">
      <dgm:prSet presAssocID="{8D24956D-AC04-3242-803C-C28A2229A732}" presName="Name17" presStyleLbl="parChTrans1D3" presStyleIdx="0" presStyleCnt="2"/>
      <dgm:spPr/>
    </dgm:pt>
    <dgm:pt modelId="{96F2E3D3-215A-5744-B7A3-9A753E1FEEF9}" type="pres">
      <dgm:prSet presAssocID="{5F794D18-855C-3B49-9768-4180A3CB33E0}" presName="hierRoot3" presStyleCnt="0"/>
      <dgm:spPr/>
    </dgm:pt>
    <dgm:pt modelId="{4DF0BB91-CE16-1147-97CF-633C74573601}" type="pres">
      <dgm:prSet presAssocID="{5F794D18-855C-3B49-9768-4180A3CB33E0}" presName="composite3" presStyleCnt="0"/>
      <dgm:spPr/>
    </dgm:pt>
    <dgm:pt modelId="{853D9211-3353-8C4F-9042-46DC9240B2F8}" type="pres">
      <dgm:prSet presAssocID="{5F794D18-855C-3B49-9768-4180A3CB33E0}" presName="background3" presStyleLbl="node3" presStyleIdx="0" presStyleCnt="2"/>
      <dgm:spPr/>
    </dgm:pt>
    <dgm:pt modelId="{7CFFE6E1-3A88-4A46-931C-F49ABD97047C}" type="pres">
      <dgm:prSet presAssocID="{5F794D18-855C-3B49-9768-4180A3CB33E0}" presName="text3" presStyleLbl="fgAcc3" presStyleIdx="0" presStyleCnt="2">
        <dgm:presLayoutVars>
          <dgm:chPref val="3"/>
        </dgm:presLayoutVars>
      </dgm:prSet>
      <dgm:spPr/>
    </dgm:pt>
    <dgm:pt modelId="{B3429E96-BA6D-D645-AD63-F99B267B9368}" type="pres">
      <dgm:prSet presAssocID="{5F794D18-855C-3B49-9768-4180A3CB33E0}" presName="hierChild4" presStyleCnt="0"/>
      <dgm:spPr/>
    </dgm:pt>
    <dgm:pt modelId="{EC95574C-A076-E048-BDBC-912FC6A4198C}" type="pres">
      <dgm:prSet presAssocID="{6538B0BE-454C-434E-A00E-D57D5445E6C0}" presName="Name10" presStyleLbl="parChTrans1D2" presStyleIdx="1" presStyleCnt="2"/>
      <dgm:spPr/>
    </dgm:pt>
    <dgm:pt modelId="{DC1A23B3-A980-814C-90E7-0B804ED07A68}" type="pres">
      <dgm:prSet presAssocID="{7183EF3C-26DF-D440-BD9D-EF0E1C127869}" presName="hierRoot2" presStyleCnt="0"/>
      <dgm:spPr/>
    </dgm:pt>
    <dgm:pt modelId="{D3E4269F-5025-B541-B39F-57DC34E03EB5}" type="pres">
      <dgm:prSet presAssocID="{7183EF3C-26DF-D440-BD9D-EF0E1C127869}" presName="composite2" presStyleCnt="0"/>
      <dgm:spPr/>
    </dgm:pt>
    <dgm:pt modelId="{D11765B9-C694-974C-81CC-DEA19B098178}" type="pres">
      <dgm:prSet presAssocID="{7183EF3C-26DF-D440-BD9D-EF0E1C127869}" presName="background2" presStyleLbl="node2" presStyleIdx="1" presStyleCnt="2"/>
      <dgm:spPr/>
    </dgm:pt>
    <dgm:pt modelId="{BD59F3DD-837D-374F-BAEB-6D9664937D83}" type="pres">
      <dgm:prSet presAssocID="{7183EF3C-26DF-D440-BD9D-EF0E1C127869}" presName="text2" presStyleLbl="fgAcc2" presStyleIdx="1" presStyleCnt="2">
        <dgm:presLayoutVars>
          <dgm:chPref val="3"/>
        </dgm:presLayoutVars>
      </dgm:prSet>
      <dgm:spPr/>
    </dgm:pt>
    <dgm:pt modelId="{CE29F191-BD7C-204F-9346-6257954F1A41}" type="pres">
      <dgm:prSet presAssocID="{7183EF3C-26DF-D440-BD9D-EF0E1C127869}" presName="hierChild3" presStyleCnt="0"/>
      <dgm:spPr/>
    </dgm:pt>
    <dgm:pt modelId="{0F4178D9-1F3D-424D-8C49-3690854A0002}" type="pres">
      <dgm:prSet presAssocID="{458A00D2-B3E0-EB4B-A03A-815825F8A55F}" presName="Name17" presStyleLbl="parChTrans1D3" presStyleIdx="1" presStyleCnt="2"/>
      <dgm:spPr/>
    </dgm:pt>
    <dgm:pt modelId="{0FEEE6C7-2940-4E41-BA03-06C7D36EFEAA}" type="pres">
      <dgm:prSet presAssocID="{701D7059-8A71-6349-A2AA-5C568E944C00}" presName="hierRoot3" presStyleCnt="0"/>
      <dgm:spPr/>
    </dgm:pt>
    <dgm:pt modelId="{5AC7D17E-867A-4842-B135-993BEC0ADC3A}" type="pres">
      <dgm:prSet presAssocID="{701D7059-8A71-6349-A2AA-5C568E944C00}" presName="composite3" presStyleCnt="0"/>
      <dgm:spPr/>
    </dgm:pt>
    <dgm:pt modelId="{9F82A601-828A-904F-A9D9-FE5B9203FC3F}" type="pres">
      <dgm:prSet presAssocID="{701D7059-8A71-6349-A2AA-5C568E944C00}" presName="background3" presStyleLbl="node3" presStyleIdx="1" presStyleCnt="2"/>
      <dgm:spPr/>
    </dgm:pt>
    <dgm:pt modelId="{7BF948CA-5B77-5A4F-8C2A-46F793FAE1DB}" type="pres">
      <dgm:prSet presAssocID="{701D7059-8A71-6349-A2AA-5C568E944C00}" presName="text3" presStyleLbl="fgAcc3" presStyleIdx="1" presStyleCnt="2">
        <dgm:presLayoutVars>
          <dgm:chPref val="3"/>
        </dgm:presLayoutVars>
      </dgm:prSet>
      <dgm:spPr/>
    </dgm:pt>
    <dgm:pt modelId="{61B40BEC-61F2-E349-9BAE-96C103E0D612}" type="pres">
      <dgm:prSet presAssocID="{701D7059-8A71-6349-A2AA-5C568E944C00}" presName="hierChild4" presStyleCnt="0"/>
      <dgm:spPr/>
    </dgm:pt>
  </dgm:ptLst>
  <dgm:cxnLst>
    <dgm:cxn modelId="{A4CC080E-120F-8640-AC2F-1C2064B73A6F}" type="presOf" srcId="{7183EF3C-26DF-D440-BD9D-EF0E1C127869}" destId="{BD59F3DD-837D-374F-BAEB-6D9664937D83}" srcOrd="0" destOrd="0" presId="urn:microsoft.com/office/officeart/2005/8/layout/hierarchy1"/>
    <dgm:cxn modelId="{5588CC14-F133-A145-9DCC-B665BD1D7B0A}" type="presOf" srcId="{03CCE1D0-617A-EB43-9DAF-E8CCEDB02473}" destId="{69969B9B-E22B-174C-AA04-69FF7A1394F7}" srcOrd="0" destOrd="0" presId="urn:microsoft.com/office/officeart/2005/8/layout/hierarchy1"/>
    <dgm:cxn modelId="{07BCAB2E-6E61-3944-9CC6-E4B52EBB73E1}" type="presOf" srcId="{8578C1B4-9916-2B41-9767-1D27D440BB0E}" destId="{E3BC7706-E316-0E41-8196-E556576E622D}" srcOrd="0" destOrd="0" presId="urn:microsoft.com/office/officeart/2005/8/layout/hierarchy1"/>
    <dgm:cxn modelId="{2D9A116B-B0CB-6549-8BAB-83A16082B548}" srcId="{7183EF3C-26DF-D440-BD9D-EF0E1C127869}" destId="{701D7059-8A71-6349-A2AA-5C568E944C00}" srcOrd="0" destOrd="0" parTransId="{458A00D2-B3E0-EB4B-A03A-815825F8A55F}" sibTransId="{A5C29864-C08B-C947-94BB-403596FE0593}"/>
    <dgm:cxn modelId="{31289C57-1428-0B4F-8A92-4CA05A7B495C}" type="presOf" srcId="{5F794D18-855C-3B49-9768-4180A3CB33E0}" destId="{7CFFE6E1-3A88-4A46-931C-F49ABD97047C}" srcOrd="0" destOrd="0" presId="urn:microsoft.com/office/officeart/2005/8/layout/hierarchy1"/>
    <dgm:cxn modelId="{5DED0D89-1445-AE4F-B923-CB204A51484B}" srcId="{8578C1B4-9916-2B41-9767-1D27D440BB0E}" destId="{03CCE1D0-617A-EB43-9DAF-E8CCEDB02473}" srcOrd="0" destOrd="0" parTransId="{0520664E-6E2A-B242-BA36-8FF2EE0EE5F4}" sibTransId="{831DEAF0-13A9-2D4D-BBDA-635D1BE8DC0E}"/>
    <dgm:cxn modelId="{36B0B29D-DF80-7645-8320-29F4C7F9CF7A}" type="presOf" srcId="{9B18232F-FEE9-624C-B796-7D1935D4AADD}" destId="{B828D74F-8235-C04C-8348-07AEE2686527}" srcOrd="0" destOrd="0" presId="urn:microsoft.com/office/officeart/2005/8/layout/hierarchy1"/>
    <dgm:cxn modelId="{5118A9B0-0A5A-C34F-B704-516DA566CBDC}" type="presOf" srcId="{6538B0BE-454C-434E-A00E-D57D5445E6C0}" destId="{EC95574C-A076-E048-BDBC-912FC6A4198C}" srcOrd="0" destOrd="0" presId="urn:microsoft.com/office/officeart/2005/8/layout/hierarchy1"/>
    <dgm:cxn modelId="{14858ABD-4EE6-5F43-9B60-1EA0B6742907}" type="presOf" srcId="{458A00D2-B3E0-EB4B-A03A-815825F8A55F}" destId="{0F4178D9-1F3D-424D-8C49-3690854A0002}" srcOrd="0" destOrd="0" presId="urn:microsoft.com/office/officeart/2005/8/layout/hierarchy1"/>
    <dgm:cxn modelId="{3694B3C3-6EFE-1D4A-B0C1-16FFC03EA9AF}" type="presOf" srcId="{701D7059-8A71-6349-A2AA-5C568E944C00}" destId="{7BF948CA-5B77-5A4F-8C2A-46F793FAE1DB}" srcOrd="0" destOrd="0" presId="urn:microsoft.com/office/officeart/2005/8/layout/hierarchy1"/>
    <dgm:cxn modelId="{566A45CC-7F74-F944-9DB7-0624B32DE935}" srcId="{9B18232F-FEE9-624C-B796-7D1935D4AADD}" destId="{8578C1B4-9916-2B41-9767-1D27D440BB0E}" srcOrd="0" destOrd="0" parTransId="{A6320A24-0BCF-0242-BB91-B06F535768D8}" sibTransId="{74A01CAF-1438-314A-9E4D-0E7417B955D2}"/>
    <dgm:cxn modelId="{F7B9BCD2-71BE-B54F-A3A4-B4A12EE66A31}" srcId="{8578C1B4-9916-2B41-9767-1D27D440BB0E}" destId="{7183EF3C-26DF-D440-BD9D-EF0E1C127869}" srcOrd="1" destOrd="0" parTransId="{6538B0BE-454C-434E-A00E-D57D5445E6C0}" sibTransId="{DE3226FB-8AF9-414A-BD5C-C8F8597C1F00}"/>
    <dgm:cxn modelId="{A81703E3-343D-7D4D-98A2-F5F30BC339BC}" type="presOf" srcId="{8D24956D-AC04-3242-803C-C28A2229A732}" destId="{4DC72E7C-2F18-C04D-88BD-3597729FD8ED}" srcOrd="0" destOrd="0" presId="urn:microsoft.com/office/officeart/2005/8/layout/hierarchy1"/>
    <dgm:cxn modelId="{CC6269EA-58C2-4047-AE2B-022B2F148E32}" type="presOf" srcId="{0520664E-6E2A-B242-BA36-8FF2EE0EE5F4}" destId="{B568D6EC-04B1-A34E-9A72-3014173C4AD6}" srcOrd="0" destOrd="0" presId="urn:microsoft.com/office/officeart/2005/8/layout/hierarchy1"/>
    <dgm:cxn modelId="{A51011FD-8B2B-5E4F-9AE2-357B822B7B03}" srcId="{03CCE1D0-617A-EB43-9DAF-E8CCEDB02473}" destId="{5F794D18-855C-3B49-9768-4180A3CB33E0}" srcOrd="0" destOrd="0" parTransId="{8D24956D-AC04-3242-803C-C28A2229A732}" sibTransId="{4A9D4CBE-4F30-034D-8D62-0E39980444DF}"/>
    <dgm:cxn modelId="{5FD13A3B-3A3C-CA4D-B693-2C5FFA7AF4FA}" type="presParOf" srcId="{B828D74F-8235-C04C-8348-07AEE2686527}" destId="{5E8BDB36-5AC0-6C41-A390-99FEF3214E67}" srcOrd="0" destOrd="0" presId="urn:microsoft.com/office/officeart/2005/8/layout/hierarchy1"/>
    <dgm:cxn modelId="{B6E65D7F-A713-724F-8781-DA61082252B4}" type="presParOf" srcId="{5E8BDB36-5AC0-6C41-A390-99FEF3214E67}" destId="{D8DF712C-D6F9-5240-9BE7-1267C9A4A127}" srcOrd="0" destOrd="0" presId="urn:microsoft.com/office/officeart/2005/8/layout/hierarchy1"/>
    <dgm:cxn modelId="{3538700C-6A08-7A4C-A9D5-C616D0F64423}" type="presParOf" srcId="{D8DF712C-D6F9-5240-9BE7-1267C9A4A127}" destId="{BC9885AD-BDBA-7B45-9A22-EBD9C70BD320}" srcOrd="0" destOrd="0" presId="urn:microsoft.com/office/officeart/2005/8/layout/hierarchy1"/>
    <dgm:cxn modelId="{EF21FEB0-0BCA-5247-AAB8-7D87A8D2FE76}" type="presParOf" srcId="{D8DF712C-D6F9-5240-9BE7-1267C9A4A127}" destId="{E3BC7706-E316-0E41-8196-E556576E622D}" srcOrd="1" destOrd="0" presId="urn:microsoft.com/office/officeart/2005/8/layout/hierarchy1"/>
    <dgm:cxn modelId="{A8A36B19-0541-7446-96B0-D8EAA3DA31DC}" type="presParOf" srcId="{5E8BDB36-5AC0-6C41-A390-99FEF3214E67}" destId="{A3B10CD6-0299-894E-BDDA-8BF17BAFCBB4}" srcOrd="1" destOrd="0" presId="urn:microsoft.com/office/officeart/2005/8/layout/hierarchy1"/>
    <dgm:cxn modelId="{C83A9334-E066-2144-A8C6-0C85A5CEFBA1}" type="presParOf" srcId="{A3B10CD6-0299-894E-BDDA-8BF17BAFCBB4}" destId="{B568D6EC-04B1-A34E-9A72-3014173C4AD6}" srcOrd="0" destOrd="0" presId="urn:microsoft.com/office/officeart/2005/8/layout/hierarchy1"/>
    <dgm:cxn modelId="{83D43741-7246-7544-90A7-C6A691CC1416}" type="presParOf" srcId="{A3B10CD6-0299-894E-BDDA-8BF17BAFCBB4}" destId="{4F2ADCDC-D22C-2F43-9F19-D619C44CE7AC}" srcOrd="1" destOrd="0" presId="urn:microsoft.com/office/officeart/2005/8/layout/hierarchy1"/>
    <dgm:cxn modelId="{9827841D-E5A4-0845-ACAC-0E9A94880394}" type="presParOf" srcId="{4F2ADCDC-D22C-2F43-9F19-D619C44CE7AC}" destId="{ACE560CC-680F-F24D-856B-44F3CC52E3EC}" srcOrd="0" destOrd="0" presId="urn:microsoft.com/office/officeart/2005/8/layout/hierarchy1"/>
    <dgm:cxn modelId="{DA8E2A1E-502F-984C-9EB9-7543D3638836}" type="presParOf" srcId="{ACE560CC-680F-F24D-856B-44F3CC52E3EC}" destId="{A35C6ED2-AE34-FB44-B46B-C261F57C65ED}" srcOrd="0" destOrd="0" presId="urn:microsoft.com/office/officeart/2005/8/layout/hierarchy1"/>
    <dgm:cxn modelId="{87527DD7-4D9A-354F-A291-DA6E65587C7F}" type="presParOf" srcId="{ACE560CC-680F-F24D-856B-44F3CC52E3EC}" destId="{69969B9B-E22B-174C-AA04-69FF7A1394F7}" srcOrd="1" destOrd="0" presId="urn:microsoft.com/office/officeart/2005/8/layout/hierarchy1"/>
    <dgm:cxn modelId="{5C267E59-5007-0A4D-A896-32E6ADED6C17}" type="presParOf" srcId="{4F2ADCDC-D22C-2F43-9F19-D619C44CE7AC}" destId="{40D48D85-7490-6742-B8EB-E52AE4441C6A}" srcOrd="1" destOrd="0" presId="urn:microsoft.com/office/officeart/2005/8/layout/hierarchy1"/>
    <dgm:cxn modelId="{52A971C1-F5FB-9F4F-B6EF-F87154DB2B49}" type="presParOf" srcId="{40D48D85-7490-6742-B8EB-E52AE4441C6A}" destId="{4DC72E7C-2F18-C04D-88BD-3597729FD8ED}" srcOrd="0" destOrd="0" presId="urn:microsoft.com/office/officeart/2005/8/layout/hierarchy1"/>
    <dgm:cxn modelId="{175E655A-9A5A-A54C-B516-5B8B43E6D240}" type="presParOf" srcId="{40D48D85-7490-6742-B8EB-E52AE4441C6A}" destId="{96F2E3D3-215A-5744-B7A3-9A753E1FEEF9}" srcOrd="1" destOrd="0" presId="urn:microsoft.com/office/officeart/2005/8/layout/hierarchy1"/>
    <dgm:cxn modelId="{5A7FAB33-B914-EF4F-B91F-36E3224B94FF}" type="presParOf" srcId="{96F2E3D3-215A-5744-B7A3-9A753E1FEEF9}" destId="{4DF0BB91-CE16-1147-97CF-633C74573601}" srcOrd="0" destOrd="0" presId="urn:microsoft.com/office/officeart/2005/8/layout/hierarchy1"/>
    <dgm:cxn modelId="{3611A837-EE55-0A4A-97D5-80AF78ACCF1C}" type="presParOf" srcId="{4DF0BB91-CE16-1147-97CF-633C74573601}" destId="{853D9211-3353-8C4F-9042-46DC9240B2F8}" srcOrd="0" destOrd="0" presId="urn:microsoft.com/office/officeart/2005/8/layout/hierarchy1"/>
    <dgm:cxn modelId="{AEA371EB-4525-7A45-A545-273E43AE1458}" type="presParOf" srcId="{4DF0BB91-CE16-1147-97CF-633C74573601}" destId="{7CFFE6E1-3A88-4A46-931C-F49ABD97047C}" srcOrd="1" destOrd="0" presId="urn:microsoft.com/office/officeart/2005/8/layout/hierarchy1"/>
    <dgm:cxn modelId="{02CDDD35-02C1-AA48-AB53-4619A5E735FB}" type="presParOf" srcId="{96F2E3D3-215A-5744-B7A3-9A753E1FEEF9}" destId="{B3429E96-BA6D-D645-AD63-F99B267B9368}" srcOrd="1" destOrd="0" presId="urn:microsoft.com/office/officeart/2005/8/layout/hierarchy1"/>
    <dgm:cxn modelId="{5D6E4132-F0D3-6D41-8EDD-A498E8EAA07E}" type="presParOf" srcId="{A3B10CD6-0299-894E-BDDA-8BF17BAFCBB4}" destId="{EC95574C-A076-E048-BDBC-912FC6A4198C}" srcOrd="2" destOrd="0" presId="urn:microsoft.com/office/officeart/2005/8/layout/hierarchy1"/>
    <dgm:cxn modelId="{D16C2907-83B1-9149-86E5-6DD571A4C60D}" type="presParOf" srcId="{A3B10CD6-0299-894E-BDDA-8BF17BAFCBB4}" destId="{DC1A23B3-A980-814C-90E7-0B804ED07A68}" srcOrd="3" destOrd="0" presId="urn:microsoft.com/office/officeart/2005/8/layout/hierarchy1"/>
    <dgm:cxn modelId="{576717F0-A9FC-7A4B-9C48-7B5737EA0BD6}" type="presParOf" srcId="{DC1A23B3-A980-814C-90E7-0B804ED07A68}" destId="{D3E4269F-5025-B541-B39F-57DC34E03EB5}" srcOrd="0" destOrd="0" presId="urn:microsoft.com/office/officeart/2005/8/layout/hierarchy1"/>
    <dgm:cxn modelId="{62D4FF8F-6CF1-694D-9F71-C13137FD060D}" type="presParOf" srcId="{D3E4269F-5025-B541-B39F-57DC34E03EB5}" destId="{D11765B9-C694-974C-81CC-DEA19B098178}" srcOrd="0" destOrd="0" presId="urn:microsoft.com/office/officeart/2005/8/layout/hierarchy1"/>
    <dgm:cxn modelId="{547EA53E-518B-0749-9743-F9B09B8D6A9C}" type="presParOf" srcId="{D3E4269F-5025-B541-B39F-57DC34E03EB5}" destId="{BD59F3DD-837D-374F-BAEB-6D9664937D83}" srcOrd="1" destOrd="0" presId="urn:microsoft.com/office/officeart/2005/8/layout/hierarchy1"/>
    <dgm:cxn modelId="{8A3AAD68-DB37-D743-8729-99A823F2B34D}" type="presParOf" srcId="{DC1A23B3-A980-814C-90E7-0B804ED07A68}" destId="{CE29F191-BD7C-204F-9346-6257954F1A41}" srcOrd="1" destOrd="0" presId="urn:microsoft.com/office/officeart/2005/8/layout/hierarchy1"/>
    <dgm:cxn modelId="{C0635DA7-98D8-0C46-8B7A-0E4FD1F17EE4}" type="presParOf" srcId="{CE29F191-BD7C-204F-9346-6257954F1A41}" destId="{0F4178D9-1F3D-424D-8C49-3690854A0002}" srcOrd="0" destOrd="0" presId="urn:microsoft.com/office/officeart/2005/8/layout/hierarchy1"/>
    <dgm:cxn modelId="{B2335991-55B4-1842-A04E-274D7FD8EA76}" type="presParOf" srcId="{CE29F191-BD7C-204F-9346-6257954F1A41}" destId="{0FEEE6C7-2940-4E41-BA03-06C7D36EFEAA}" srcOrd="1" destOrd="0" presId="urn:microsoft.com/office/officeart/2005/8/layout/hierarchy1"/>
    <dgm:cxn modelId="{650155C6-77E7-1A46-ADA5-72BBE005C3EE}" type="presParOf" srcId="{0FEEE6C7-2940-4E41-BA03-06C7D36EFEAA}" destId="{5AC7D17E-867A-4842-B135-993BEC0ADC3A}" srcOrd="0" destOrd="0" presId="urn:microsoft.com/office/officeart/2005/8/layout/hierarchy1"/>
    <dgm:cxn modelId="{6C02637C-DAC1-B54B-9492-A1CA99937FD0}" type="presParOf" srcId="{5AC7D17E-867A-4842-B135-993BEC0ADC3A}" destId="{9F82A601-828A-904F-A9D9-FE5B9203FC3F}" srcOrd="0" destOrd="0" presId="urn:microsoft.com/office/officeart/2005/8/layout/hierarchy1"/>
    <dgm:cxn modelId="{BEB81235-C48B-C04F-9EEA-871D5106199E}" type="presParOf" srcId="{5AC7D17E-867A-4842-B135-993BEC0ADC3A}" destId="{7BF948CA-5B77-5A4F-8C2A-46F793FAE1DB}" srcOrd="1" destOrd="0" presId="urn:microsoft.com/office/officeart/2005/8/layout/hierarchy1"/>
    <dgm:cxn modelId="{8D9EDC51-C4B2-414B-A91E-A30E6007D9E6}" type="presParOf" srcId="{0FEEE6C7-2940-4E41-BA03-06C7D36EFEAA}" destId="{61B40BEC-61F2-E349-9BAE-96C103E0D6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1EC216-D354-1343-B69C-816549350E72}">
      <dgm:prSet phldrT="[Testo]" custT="1"/>
      <dgm:spPr/>
      <dgm:t>
        <a:bodyPr/>
        <a:lstStyle/>
        <a:p>
          <a:r>
            <a:rPr lang="en-US" sz="15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r>
            <a:rPr lang="en-US" sz="1500" b="1" noProof="0" dirty="0">
              <a:latin typeface="Calibri" panose="020F0502020204030204" pitchFamily="34" charset="0"/>
              <a:cs typeface="Calibri" panose="020F0502020204030204" pitchFamily="34" charset="0"/>
            </a:rPr>
            <a:t>debug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2021, Nov. – December. </a:t>
          </a:r>
        </a:p>
      </dgm:t>
    </dgm:pt>
    <dgm:pt modelId="{88CFBB18-B41F-0C44-B004-13D802BAF9B1}" type="parTrans" cxnId="{8F027E48-9C72-FC43-8616-7F9A95003F7E}">
      <dgm:prSet/>
      <dgm:spPr/>
      <dgm:t>
        <a:bodyPr/>
        <a:lstStyle/>
        <a:p>
          <a:endParaRPr lang="it-IT"/>
        </a:p>
      </dgm:t>
    </dgm:pt>
    <dgm:pt modelId="{1767E3C1-3747-0B49-90F0-42FF958696C3}" type="sibTrans" cxnId="{8F027E48-9C72-FC43-8616-7F9A95003F7E}">
      <dgm:prSet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b="1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pPr>
            <a:lnSpc>
              <a:spcPct val="100000"/>
            </a:lnSpc>
          </a:pPr>
          <a:r>
            <a:rPr lang="en-US" sz="1500" b="1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Optimization</a:t>
          </a:r>
        </a:p>
        <a:p>
          <a:pPr>
            <a:lnSpc>
              <a:spcPct val="100000"/>
            </a:lnSpc>
          </a:pPr>
          <a:r>
            <a:rPr lang="en-US" sz="1500" b="1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(while awaiting for DAFNE)</a:t>
          </a:r>
        </a:p>
        <a:p>
          <a:pPr>
            <a:lnSpc>
              <a:spcPct val="100000"/>
            </a:lnSpc>
          </a:pPr>
          <a:r>
            <a:rPr lang="en-US" sz="1500" b="1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HPGE </a:t>
          </a:r>
          <a:r>
            <a:rPr lang="en-US" sz="1500" b="1" noProof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activitty</a:t>
          </a:r>
          <a:endParaRPr lang="en-US" sz="1600" b="1" noProof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January – 7</a:t>
          </a:r>
          <a:r>
            <a:rPr lang="en-US" sz="1600" b="0" baseline="30000" noProof="0" dirty="0"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 April 2022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SIDDHARTA-2 debug with beam</a:t>
          </a:r>
          <a:endParaRPr lang="en-US" sz="16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7 – 13 April</a:t>
          </a:r>
        </a:p>
        <a:p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2022</a:t>
          </a:r>
        </a:p>
        <a:p>
          <a:endParaRPr lang="en-US" sz="1600" b="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run </a:t>
          </a:r>
        </a:p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end May/early June till July (as long as possible)</a:t>
          </a: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run</a:t>
          </a:r>
          <a:endParaRPr lang="it-IT" sz="1600" b="0" dirty="0"/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dgm:pt modelId="{32BA0D04-34BB-404F-9C05-2CCA2CA11078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dirty="0" err="1">
              <a:latin typeface="Calibri" panose="020F0502020204030204" pitchFamily="34" charset="0"/>
              <a:cs typeface="Calibri" panose="020F0502020204030204" pitchFamily="34" charset="0"/>
            </a:rPr>
            <a:t>KHe</a:t>
          </a: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 run</a:t>
          </a:r>
        </a:p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1600" b="1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 debug</a:t>
          </a:r>
        </a:p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while commissioning</a:t>
          </a:r>
          <a:b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dirty="0">
              <a:latin typeface="Calibri" panose="020F0502020204030204" pitchFamily="34" charset="0"/>
              <a:cs typeface="Calibri" panose="020F0502020204030204" pitchFamily="34" charset="0"/>
            </a:rPr>
            <a:t>7 April – </a:t>
          </a: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63</a:t>
          </a:r>
          <a:r>
            <a: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1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it-IT" sz="1600" b="1" dirty="0"/>
        </a:p>
      </dgm:t>
    </dgm:p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7D7663E3-11A9-7744-B373-33125A7C73A2}">
      <dgm:prSet phldrT="[Testo]" custT="1"/>
      <dgm:spPr/>
      <dgm:t>
        <a:bodyPr/>
        <a:lstStyle/>
        <a:p>
          <a:pPr>
            <a:lnSpc>
              <a:spcPct val="9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62nd LNF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lnSpc>
              <a:spcPct val="15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2022, Nov.</a:t>
          </a:r>
        </a:p>
      </dgm:t>
    </dgm:pt>
    <dgm:pt modelId="{6786D6D9-A935-2E46-B2CE-E08FCE7ABEB3}" type="sibTrans" cxnId="{08233881-EA63-3B43-A057-3328AFC29692}">
      <dgm:prSet/>
      <dgm:spPr/>
      <dgm:t>
        <a:bodyPr/>
        <a:lstStyle/>
        <a:p>
          <a:endParaRPr lang="it-IT"/>
        </a:p>
      </dgm:t>
    </dgm:pt>
    <dgm:pt modelId="{1A883CD8-3BDA-CA41-9433-56BF80C06E6C}" type="parTrans" cxnId="{08233881-EA63-3B43-A057-3328AFC29692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31A110D3-2703-EA4A-B9E8-4689F8F24736}" type="pres">
      <dgm:prSet presAssocID="{7D7663E3-11A9-7744-B373-33125A7C73A2}" presName="composite" presStyleCnt="0"/>
      <dgm:spPr/>
    </dgm:pt>
    <dgm:pt modelId="{A605956F-B76D-7244-8916-5FD44AC9C3A6}" type="pres">
      <dgm:prSet presAssocID="{7D7663E3-11A9-7744-B373-33125A7C73A2}" presName="LShape" presStyleLbl="alignNode1" presStyleIdx="0" presStyleCnt="11" custLinFactNeighborY="1324"/>
      <dgm:spPr/>
    </dgm:pt>
    <dgm:pt modelId="{B6664E16-6555-7142-8A1C-38E589C3FD15}" type="pres">
      <dgm:prSet presAssocID="{7D7663E3-11A9-7744-B373-33125A7C73A2}" presName="ParentText" presStyleLbl="revTx" presStyleIdx="0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9505F5BA-F6D1-7143-925A-3F10A08F5949}" type="pres">
      <dgm:prSet presAssocID="{7D7663E3-11A9-7744-B373-33125A7C73A2}" presName="Triangle" presStyleLbl="alignNode1" presStyleIdx="1" presStyleCnt="11" custLinFactNeighborY="4670"/>
      <dgm:spPr/>
    </dgm:pt>
    <dgm:pt modelId="{560B651C-F9B1-5D46-9F7F-0C9F2B37E9B1}" type="pres">
      <dgm:prSet presAssocID="{6786D6D9-A935-2E46-B2CE-E08FCE7ABEB3}" presName="sibTrans" presStyleCnt="0"/>
      <dgm:spPr/>
    </dgm:pt>
    <dgm:pt modelId="{3AC12BDB-ABBE-C143-9732-AF74CF152C69}" type="pres">
      <dgm:prSet presAssocID="{6786D6D9-A935-2E46-B2CE-E08FCE7ABEB3}" presName="space" presStyleCnt="0"/>
      <dgm:spPr/>
    </dgm:pt>
    <dgm:pt modelId="{821EFC95-4E26-5540-950D-E663982562F5}" type="pres">
      <dgm:prSet presAssocID="{AC1EC216-D354-1343-B69C-816549350E72}" presName="composite" presStyleCnt="0"/>
      <dgm:spPr/>
    </dgm:pt>
    <dgm:pt modelId="{F2DF652F-FD55-D14E-A757-559C94091F01}" type="pres">
      <dgm:prSet presAssocID="{AC1EC216-D354-1343-B69C-816549350E72}" presName="LShape" presStyleLbl="alignNode1" presStyleIdx="2" presStyleCnt="11" custLinFactNeighborY="1324"/>
      <dgm:spPr/>
    </dgm:pt>
    <dgm:pt modelId="{3893396E-B725-C645-946D-7CCB3CF58F51}" type="pres">
      <dgm:prSet presAssocID="{AC1EC216-D354-1343-B69C-816549350E72}" presName="ParentText" presStyleLbl="revTx" presStyleIdx="1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F28E866F-3BED-274E-87F9-A8710050AC3E}" type="pres">
      <dgm:prSet presAssocID="{AC1EC216-D354-1343-B69C-816549350E72}" presName="Triangle" presStyleLbl="alignNode1" presStyleIdx="3" presStyleCnt="11" custLinFactNeighborY="4670"/>
      <dgm:spPr/>
    </dgm:pt>
    <dgm:pt modelId="{589C1C77-2D63-1646-AEA8-7A8C5FD5D4DC}" type="pres">
      <dgm:prSet presAssocID="{1767E3C1-3747-0B49-90F0-42FF958696C3}" presName="sibTrans" presStyleCnt="0"/>
      <dgm:spPr/>
    </dgm:pt>
    <dgm:pt modelId="{0464D29F-16CE-4246-9591-94E0CC41076B}" type="pres">
      <dgm:prSet presAssocID="{1767E3C1-3747-0B49-90F0-42FF958696C3}" presName="space" presStyleCnt="0"/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4" presStyleCnt="11" custLinFactNeighborY="1324"/>
      <dgm:spPr/>
    </dgm:pt>
    <dgm:pt modelId="{407D3069-60A3-DA44-85A4-0FF0040954B1}" type="pres">
      <dgm:prSet presAssocID="{7EC76DF1-871A-E24A-B1B1-67D66FD515EF}" presName="ParentText" presStyleLbl="revTx" presStyleIdx="2" presStyleCnt="6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5" presStyleCnt="11" custLinFactNeighborY="4670"/>
      <dgm:spPr/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6" presStyleCnt="11" custLinFactNeighborY="1324"/>
      <dgm:spPr/>
    </dgm:pt>
    <dgm:pt modelId="{31C4B762-7D8D-E641-9088-2269B1572C2B}" type="pres">
      <dgm:prSet presAssocID="{BE8D98CE-1CB4-2D47-8C21-256F7C86907B}" presName="ParentText" presStyleLbl="revTx" presStyleIdx="3" presStyleCnt="6" custScaleX="125343" custScaleY="97382" custLinFactNeighborX="11016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7" presStyleCnt="11" custLinFactNeighborY="4670"/>
      <dgm:spPr/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8" presStyleCnt="11" custLinFactNeighborX="7100"/>
      <dgm:spPr/>
    </dgm:pt>
    <dgm:pt modelId="{03EC7F2E-3C66-064B-9BCF-0D78C6166A70}" type="pres">
      <dgm:prSet presAssocID="{32BA0D04-34BB-404F-9C05-2CCA2CA11078}" presName="ParentText" presStyleLbl="revTx" presStyleIdx="4" presStyleCnt="6" custScaleX="123639" custScaleY="107044" custLinFactNeighborX="1731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9" presStyleCnt="11"/>
      <dgm:spPr/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10" presStyleCnt="11"/>
      <dgm:spPr/>
    </dgm:pt>
    <dgm:pt modelId="{25547535-7DAC-3640-96DB-CDCB43FE19B5}" type="pres">
      <dgm:prSet presAssocID="{702BBC00-DEFE-7349-B3D6-E957F028DCC4}" presName="ParentText" presStyleLbl="revTx" presStyleIdx="5" presStyleCnt="6" custLinFactNeighborY="1005">
        <dgm:presLayoutVars>
          <dgm:chMax val="0"/>
          <dgm:chPref val="0"/>
          <dgm:bulletEnabled val="1"/>
        </dgm:presLayoutVars>
      </dgm:prSet>
      <dgm:spPr/>
    </dgm:pt>
  </dgm:ptLst>
  <dgm:cxnLst>
    <dgm:cxn modelId="{292E810E-CE2D-2545-A636-7A7C89EB581C}" type="presOf" srcId="{7D7663E3-11A9-7744-B373-33125A7C73A2}" destId="{B6664E16-6555-7142-8A1C-38E589C3FD15}" srcOrd="0" destOrd="0" presId="urn:microsoft.com/office/officeart/2009/3/layout/StepUpProcess"/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EFC66866-1393-6443-9589-33955F20F631}" srcId="{6F90BEBA-F6C9-9F4D-9B16-CE0E095D69EF}" destId="{32BA0D04-34BB-404F-9C05-2CCA2CA11078}" srcOrd="4" destOrd="0" parTransId="{D8582B64-76CA-8B49-90CD-C538B5911B20}" sibTransId="{56A87F6F-E0F2-0248-838A-78F23E94DB38}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8F027E48-9C72-FC43-8616-7F9A95003F7E}" srcId="{6F90BEBA-F6C9-9F4D-9B16-CE0E095D69EF}" destId="{AC1EC216-D354-1343-B69C-816549350E72}" srcOrd="1" destOrd="0" parTransId="{88CFBB18-B41F-0C44-B004-13D802BAF9B1}" sibTransId="{1767E3C1-3747-0B49-90F0-42FF958696C3}"/>
    <dgm:cxn modelId="{6E08E66D-354F-C34F-AD27-E2A2011A2ED0}" srcId="{6F90BEBA-F6C9-9F4D-9B16-CE0E095D69EF}" destId="{702BBC00-DEFE-7349-B3D6-E957F028DCC4}" srcOrd="5" destOrd="0" parTransId="{42166A18-8D3E-5047-8634-4DD53C4C93DF}" sibTransId="{8D60969B-68B6-4246-BF8C-EC9645585656}"/>
    <dgm:cxn modelId="{08233881-EA63-3B43-A057-3328AFC29692}" srcId="{6F90BEBA-F6C9-9F4D-9B16-CE0E095D69EF}" destId="{7D7663E3-11A9-7744-B373-33125A7C73A2}" srcOrd="0" destOrd="0" parTransId="{1A883CD8-3BDA-CA41-9433-56BF80C06E6C}" sibTransId="{6786D6D9-A935-2E46-B2CE-E08FCE7ABEB3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8365CBCB-5794-2B43-BDA5-1794FA3370A3}" type="presOf" srcId="{AC1EC216-D354-1343-B69C-816549350E72}" destId="{3893396E-B725-C645-946D-7CCB3CF58F51}" srcOrd="0" destOrd="0" presId="urn:microsoft.com/office/officeart/2009/3/layout/StepUpProcess"/>
    <dgm:cxn modelId="{AB2199D1-8F8A-804E-9DA5-ED3CF53C6563}" srcId="{6F90BEBA-F6C9-9F4D-9B16-CE0E095D69EF}" destId="{7EC76DF1-871A-E24A-B1B1-67D66FD515EF}" srcOrd="2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3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78203BA-64C0-3D48-BD1B-7F77A26B352B}" type="presParOf" srcId="{060E0CBB-4083-C04F-835B-1299138AC5C7}" destId="{31A110D3-2703-EA4A-B9E8-4689F8F24736}" srcOrd="0" destOrd="0" presId="urn:microsoft.com/office/officeart/2009/3/layout/StepUpProcess"/>
    <dgm:cxn modelId="{CAC235FB-2250-8649-BDFA-4FBA1F5F798F}" type="presParOf" srcId="{31A110D3-2703-EA4A-B9E8-4689F8F24736}" destId="{A605956F-B76D-7244-8916-5FD44AC9C3A6}" srcOrd="0" destOrd="0" presId="urn:microsoft.com/office/officeart/2009/3/layout/StepUpProcess"/>
    <dgm:cxn modelId="{9EBD9CD3-D6CB-774E-9154-883C583DE38F}" type="presParOf" srcId="{31A110D3-2703-EA4A-B9E8-4689F8F24736}" destId="{B6664E16-6555-7142-8A1C-38E589C3FD15}" srcOrd="1" destOrd="0" presId="urn:microsoft.com/office/officeart/2009/3/layout/StepUpProcess"/>
    <dgm:cxn modelId="{CF1DADA4-6645-994E-ABA2-86D159FDFF7F}" type="presParOf" srcId="{31A110D3-2703-EA4A-B9E8-4689F8F24736}" destId="{9505F5BA-F6D1-7143-925A-3F10A08F5949}" srcOrd="2" destOrd="0" presId="urn:microsoft.com/office/officeart/2009/3/layout/StepUpProcess"/>
    <dgm:cxn modelId="{F0D6EA50-B038-D544-9309-391153D69587}" type="presParOf" srcId="{060E0CBB-4083-C04F-835B-1299138AC5C7}" destId="{560B651C-F9B1-5D46-9F7F-0C9F2B37E9B1}" srcOrd="1" destOrd="0" presId="urn:microsoft.com/office/officeart/2009/3/layout/StepUpProcess"/>
    <dgm:cxn modelId="{E763A9D4-74CD-ED4B-8C15-28D8A6DD4F45}" type="presParOf" srcId="{560B651C-F9B1-5D46-9F7F-0C9F2B37E9B1}" destId="{3AC12BDB-ABBE-C143-9732-AF74CF152C69}" srcOrd="0" destOrd="0" presId="urn:microsoft.com/office/officeart/2009/3/layout/StepUpProcess"/>
    <dgm:cxn modelId="{ED981D20-933C-9E46-91B9-6CEDC4BB71BC}" type="presParOf" srcId="{060E0CBB-4083-C04F-835B-1299138AC5C7}" destId="{821EFC95-4E26-5540-950D-E663982562F5}" srcOrd="2" destOrd="0" presId="urn:microsoft.com/office/officeart/2009/3/layout/StepUpProcess"/>
    <dgm:cxn modelId="{1C86233A-E516-D54F-8234-64DA36ADEF6E}" type="presParOf" srcId="{821EFC95-4E26-5540-950D-E663982562F5}" destId="{F2DF652F-FD55-D14E-A757-559C94091F01}" srcOrd="0" destOrd="0" presId="urn:microsoft.com/office/officeart/2009/3/layout/StepUpProcess"/>
    <dgm:cxn modelId="{A462FE56-7109-3741-B734-3D9681A61C35}" type="presParOf" srcId="{821EFC95-4E26-5540-950D-E663982562F5}" destId="{3893396E-B725-C645-946D-7CCB3CF58F51}" srcOrd="1" destOrd="0" presId="urn:microsoft.com/office/officeart/2009/3/layout/StepUpProcess"/>
    <dgm:cxn modelId="{220ECB51-B208-C84C-B762-49B4852D34DA}" type="presParOf" srcId="{821EFC95-4E26-5540-950D-E663982562F5}" destId="{F28E866F-3BED-274E-87F9-A8710050AC3E}" srcOrd="2" destOrd="0" presId="urn:microsoft.com/office/officeart/2009/3/layout/StepUpProcess"/>
    <dgm:cxn modelId="{C66632A3-1885-3848-995C-26DFB107081D}" type="presParOf" srcId="{060E0CBB-4083-C04F-835B-1299138AC5C7}" destId="{589C1C77-2D63-1646-AEA8-7A8C5FD5D4DC}" srcOrd="3" destOrd="0" presId="urn:microsoft.com/office/officeart/2009/3/layout/StepUpProcess"/>
    <dgm:cxn modelId="{C4E3E8FF-6566-C74C-85D6-8E79E4C358E6}" type="presParOf" srcId="{589C1C77-2D63-1646-AEA8-7A8C5FD5D4DC}" destId="{0464D29F-16CE-4246-9591-94E0CC41076B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4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5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6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7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8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9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10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setup ready</a:t>
          </a: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End May 2022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Run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parasitic test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From end May – early June 2022</a:t>
          </a: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Continue the run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as soon as possible!</a:t>
          </a:r>
          <a:endParaRPr lang="it-IT" sz="24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32BA0D04-34BB-404F-9C05-2CCA2CA11078}">
          <dgm:prSet custT="1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it-IT" sz="1600" b="1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𝐃𝐀</m:t>
                  </m:r>
                  <m:r>
                    <a:rPr lang="it-IT" sz="1600" b="1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𝚽</m:t>
                  </m:r>
                  <m:r>
                    <a:rPr lang="it-IT" sz="1600" b="1" i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𝐍𝐄</m:t>
                  </m:r>
                </m:oMath>
              </a14:m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summer</a:t>
              </a:r>
            </a:p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shutdown</a:t>
              </a:r>
              <a:b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middle July 2022</a:t>
              </a:r>
              <a:endParaRPr lang="it-IT" sz="16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dgm:t>
        </dgm:pt>
      </mc:Choice>
      <mc:Fallback xmlns="">
        <dgm:pt modelId="{32BA0D04-34BB-404F-9C05-2CCA2CA11078}">
          <dgm:prSet custT="1"/>
          <dgm:spPr/>
          <dgm:t>
            <a:bodyPr/>
            <a:lstStyle/>
            <a:p>
              <a:r>
                <a:rPr lang="it-IT" sz="1600" b="1" i="0">
                  <a:solidFill>
                    <a:schemeClr val="tx1"/>
                  </a:solidFill>
                  <a:latin typeface="Cambria Math" panose="02040503050406030204" pitchFamily="18" charset="0"/>
                </a:rPr>
                <a:t>𝐃𝐀𝚽𝐍𝐄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summer</a:t>
              </a:r>
            </a:p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shutdown</a:t>
              </a:r>
              <a:b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middle July 2022</a:t>
              </a:r>
              <a:endParaRPr lang="it-IT" sz="16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dgm:t>
        </dgm:pt>
      </mc:Fallback>
    </mc:AlternateConten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0" presStyleCnt="7" custLinFactNeighborY="132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407D3069-60A3-DA44-85A4-0FF0040954B1}" type="pres">
      <dgm:prSet presAssocID="{7EC76DF1-871A-E24A-B1B1-67D66FD515EF}" presName="ParentText" presStyleLbl="revTx" presStyleIdx="0" presStyleCnt="4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1" presStyleCnt="7" custLinFactNeighborY="4670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2" presStyleCnt="7" custLinFactNeighborY="1324"/>
      <dgm:spPr>
        <a:solidFill>
          <a:srgbClr val="0070C0"/>
        </a:solidFill>
        <a:ln>
          <a:solidFill>
            <a:srgbClr val="0070C0"/>
          </a:solidFill>
        </a:ln>
      </dgm:spPr>
    </dgm:pt>
    <dgm:pt modelId="{31C4B762-7D8D-E641-9088-2269B1572C2B}" type="pres">
      <dgm:prSet presAssocID="{BE8D98CE-1CB4-2D47-8C21-256F7C86907B}" presName="ParentText" presStyleLbl="revTx" presStyleIdx="1" presStyleCnt="4" custLinFactNeighborX="0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3" presStyleCnt="7" custLinFactNeighborY="4670"/>
      <dgm:spPr>
        <a:solidFill>
          <a:srgbClr val="0070C0"/>
        </a:solidFill>
        <a:ln>
          <a:solidFill>
            <a:srgbClr val="0070C0"/>
          </a:solidFill>
        </a:ln>
      </dgm:spPr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4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03EC7F2E-3C66-064B-9BCF-0D78C6166A70}" type="pres">
      <dgm:prSet presAssocID="{32BA0D04-34BB-404F-9C05-2CCA2CA1107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5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6" presStyleCnt="7" custLinFactNeighborY="-2180"/>
      <dgm:spPr>
        <a:solidFill>
          <a:srgbClr val="0070C0"/>
        </a:solidFill>
        <a:ln>
          <a:solidFill>
            <a:srgbClr val="0070C0"/>
          </a:solidFill>
        </a:ln>
      </dgm:spPr>
    </dgm:pt>
    <dgm:pt modelId="{25547535-7DAC-3640-96DB-CDCB43FE19B5}" type="pres">
      <dgm:prSet presAssocID="{702BBC00-DEFE-7349-B3D6-E957F028DCC4}" presName="ParentText" presStyleLbl="revTx" presStyleIdx="3" presStyleCnt="4" custScaleX="98559" custScaleY="137837" custLinFactNeighborY="13479">
        <dgm:presLayoutVars>
          <dgm:chMax val="0"/>
          <dgm:chPref val="0"/>
          <dgm:bulletEnabled val="1"/>
        </dgm:presLayoutVars>
      </dgm:prSet>
      <dgm:spPr/>
    </dgm:pt>
  </dgm:ptLst>
  <dgm:cxnLst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EFC66866-1393-6443-9589-33955F20F631}" srcId="{6F90BEBA-F6C9-9F4D-9B16-CE0E095D69EF}" destId="{32BA0D04-34BB-404F-9C05-2CCA2CA11078}" srcOrd="2" destOrd="0" parTransId="{D8582B64-76CA-8B49-90CD-C538B5911B20}" sibTransId="{56A87F6F-E0F2-0248-838A-78F23E94DB38}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6E08E66D-354F-C34F-AD27-E2A2011A2ED0}" srcId="{6F90BEBA-F6C9-9F4D-9B16-CE0E095D69EF}" destId="{702BBC00-DEFE-7349-B3D6-E957F028DCC4}" srcOrd="3" destOrd="0" parTransId="{42166A18-8D3E-5047-8634-4DD53C4C93DF}" sibTransId="{8D60969B-68B6-4246-BF8C-EC9645585656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AB2199D1-8F8A-804E-9DA5-ED3CF53C6563}" srcId="{6F90BEBA-F6C9-9F4D-9B16-CE0E095D69EF}" destId="{7EC76DF1-871A-E24A-B1B1-67D66FD515EF}" srcOrd="0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1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0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1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2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3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4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5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6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90BEBA-F6C9-9F4D-9B16-CE0E095D69EF}" type="doc">
      <dgm:prSet loTypeId="urn:microsoft.com/office/officeart/2009/3/layout/StepUpProcess" loCatId="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it-IT"/>
        </a:p>
      </dgm:t>
    </dgm:pt>
    <dgm:pt modelId="{7EC76DF1-871A-E24A-B1B1-67D66FD515E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setup ready</a:t>
          </a:r>
        </a:p>
        <a:p>
          <a:pPr>
            <a:lnSpc>
              <a:spcPct val="100000"/>
            </a:lnSpc>
          </a:pP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End May 2022</a:t>
          </a:r>
        </a:p>
      </dgm:t>
    </dgm:pt>
    <dgm:pt modelId="{F8E87577-2283-774E-B30A-064F9C78DF75}" type="parTrans" cxnId="{AB2199D1-8F8A-804E-9DA5-ED3CF53C6563}">
      <dgm:prSet/>
      <dgm:spPr/>
      <dgm:t>
        <a:bodyPr/>
        <a:lstStyle/>
        <a:p>
          <a:endParaRPr lang="it-IT"/>
        </a:p>
      </dgm:t>
    </dgm:pt>
    <dgm:pt modelId="{580436D5-40B2-D14E-B36F-4D3F453DD52A}" type="sibTrans" cxnId="{AB2199D1-8F8A-804E-9DA5-ED3CF53C6563}">
      <dgm:prSet/>
      <dgm:spPr/>
      <dgm:t>
        <a:bodyPr/>
        <a:lstStyle/>
        <a:p>
          <a:endParaRPr lang="it-IT"/>
        </a:p>
      </dgm:t>
    </dgm:pt>
    <dgm:pt modelId="{BE8D98CE-1CB4-2D47-8C21-256F7C8690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Start Run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 parasitic test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noProof="0" dirty="0">
              <a:latin typeface="Calibri" panose="020F0502020204030204" pitchFamily="34" charset="0"/>
              <a:cs typeface="Calibri" panose="020F0502020204030204" pitchFamily="34" charset="0"/>
            </a:rPr>
            <a:t>From end May – early June 2022</a:t>
          </a:r>
        </a:p>
      </dgm:t>
    </dgm:pt>
    <dgm:pt modelId="{59CB19BA-00C5-A641-A63C-6E9C30811D48}" type="parTrans" cxnId="{6D6066DB-75EA-0C41-90F7-064F059CFF33}">
      <dgm:prSet/>
      <dgm:spPr/>
      <dgm:t>
        <a:bodyPr/>
        <a:lstStyle/>
        <a:p>
          <a:endParaRPr lang="it-IT"/>
        </a:p>
      </dgm:t>
    </dgm:pt>
    <dgm:pt modelId="{22C9E7C3-B024-0A43-9258-959FC8FC2B72}" type="sibTrans" cxnId="{6D6066DB-75EA-0C41-90F7-064F059CFF33}">
      <dgm:prSet/>
      <dgm:spPr/>
      <dgm:t>
        <a:bodyPr/>
        <a:lstStyle/>
        <a:p>
          <a:endParaRPr lang="it-IT"/>
        </a:p>
      </dgm:t>
    </dgm:pt>
    <dgm:pt modelId="{702BBC00-DEFE-7349-B3D6-E957F028DCC4}">
      <dgm:prSet custT="1"/>
      <dgm:spPr/>
      <dgm:t>
        <a:bodyPr/>
        <a:lstStyle/>
        <a:p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Continue the run </a:t>
          </a:r>
          <a:b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600" b="1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endParaRPr lang="en-US" sz="1600" b="1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br>
            <a:rPr lang="en-US" sz="16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as soon as possible!</a:t>
          </a:r>
          <a:endParaRPr lang="it-IT" sz="24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166A18-8D3E-5047-8634-4DD53C4C93DF}" type="parTrans" cxnId="{6E08E66D-354F-C34F-AD27-E2A2011A2ED0}">
      <dgm:prSet/>
      <dgm:spPr/>
      <dgm:t>
        <a:bodyPr/>
        <a:lstStyle/>
        <a:p>
          <a:endParaRPr lang="it-IT"/>
        </a:p>
      </dgm:t>
    </dgm:pt>
    <dgm:pt modelId="{8D60969B-68B6-4246-BF8C-EC9645585656}" type="sibTrans" cxnId="{6E08E66D-354F-C34F-AD27-E2A2011A2ED0}">
      <dgm:prSet/>
      <dgm:spPr/>
      <dgm:t>
        <a:bodyPr/>
        <a:lstStyle/>
        <a:p>
          <a:endParaRPr lang="it-IT"/>
        </a:p>
      </dgm:t>
    </dgm:pt>
    <dgm:pt modelId="{32BA0D04-34BB-404F-9C05-2CCA2CA11078}">
      <dgm:prSet custT="1"/>
      <dgm:spPr>
        <a:blipFill>
          <a:blip xmlns:r="http://schemas.openxmlformats.org/officeDocument/2006/relationships" r:embed="rId1"/>
          <a:stretch>
            <a:fillRect l="-3514" t="-1091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D8582B64-76CA-8B49-90CD-C538B5911B20}" type="parTrans" cxnId="{EFC66866-1393-6443-9589-33955F20F631}">
      <dgm:prSet/>
      <dgm:spPr/>
      <dgm:t>
        <a:bodyPr/>
        <a:lstStyle/>
        <a:p>
          <a:endParaRPr lang="it-IT"/>
        </a:p>
      </dgm:t>
    </dgm:pt>
    <dgm:pt modelId="{56A87F6F-E0F2-0248-838A-78F23E94DB38}" type="sibTrans" cxnId="{EFC66866-1393-6443-9589-33955F20F631}">
      <dgm:prSet/>
      <dgm:spPr/>
      <dgm:t>
        <a:bodyPr/>
        <a:lstStyle/>
        <a:p>
          <a:endParaRPr lang="it-IT"/>
        </a:p>
      </dgm:t>
    </dgm:pt>
    <dgm:pt modelId="{060E0CBB-4083-C04F-835B-1299138AC5C7}" type="pres">
      <dgm:prSet presAssocID="{6F90BEBA-F6C9-9F4D-9B16-CE0E095D69EF}" presName="rootnode" presStyleCnt="0">
        <dgm:presLayoutVars>
          <dgm:chMax/>
          <dgm:chPref/>
          <dgm:dir/>
          <dgm:animLvl val="lvl"/>
        </dgm:presLayoutVars>
      </dgm:prSet>
      <dgm:spPr/>
    </dgm:pt>
    <dgm:pt modelId="{74FA47A6-2FA4-B14A-8367-2AE553676A40}" type="pres">
      <dgm:prSet presAssocID="{7EC76DF1-871A-E24A-B1B1-67D66FD515EF}" presName="composite" presStyleCnt="0"/>
      <dgm:spPr/>
    </dgm:pt>
    <dgm:pt modelId="{90863351-C4DB-0345-A9B1-10CF145EA70F}" type="pres">
      <dgm:prSet presAssocID="{7EC76DF1-871A-E24A-B1B1-67D66FD515EF}" presName="LShape" presStyleLbl="alignNode1" presStyleIdx="0" presStyleCnt="7" custLinFactNeighborY="132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407D3069-60A3-DA44-85A4-0FF0040954B1}" type="pres">
      <dgm:prSet presAssocID="{7EC76DF1-871A-E24A-B1B1-67D66FD515EF}" presName="ParentText" presStyleLbl="revTx" presStyleIdx="0" presStyleCnt="4" custLinFactNeighborY="1005">
        <dgm:presLayoutVars>
          <dgm:chMax val="0"/>
          <dgm:chPref val="0"/>
          <dgm:bulletEnabled val="1"/>
        </dgm:presLayoutVars>
      </dgm:prSet>
      <dgm:spPr/>
    </dgm:pt>
    <dgm:pt modelId="{F9CDFA81-F673-9C4E-B8C8-64A4125B9E54}" type="pres">
      <dgm:prSet presAssocID="{7EC76DF1-871A-E24A-B1B1-67D66FD515EF}" presName="Triangle" presStyleLbl="alignNode1" presStyleIdx="1" presStyleCnt="7" custLinFactNeighborY="4670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C30B121D-5DCD-634B-8BE0-0586DAD1AD41}" type="pres">
      <dgm:prSet presAssocID="{580436D5-40B2-D14E-B36F-4D3F453DD52A}" presName="sibTrans" presStyleCnt="0"/>
      <dgm:spPr/>
    </dgm:pt>
    <dgm:pt modelId="{B471568D-9ED5-CF43-81A8-D3152A18F2B0}" type="pres">
      <dgm:prSet presAssocID="{580436D5-40B2-D14E-B36F-4D3F453DD52A}" presName="space" presStyleCnt="0"/>
      <dgm:spPr/>
    </dgm:pt>
    <dgm:pt modelId="{06F8F694-5A65-074A-9105-6EA2E1EA605E}" type="pres">
      <dgm:prSet presAssocID="{BE8D98CE-1CB4-2D47-8C21-256F7C86907B}" presName="composite" presStyleCnt="0"/>
      <dgm:spPr/>
    </dgm:pt>
    <dgm:pt modelId="{16FED6F8-69DB-344C-9D2E-8B8362287FDE}" type="pres">
      <dgm:prSet presAssocID="{BE8D98CE-1CB4-2D47-8C21-256F7C86907B}" presName="LShape" presStyleLbl="alignNode1" presStyleIdx="2" presStyleCnt="7" custLinFactNeighborY="1324"/>
      <dgm:spPr>
        <a:solidFill>
          <a:srgbClr val="0070C0"/>
        </a:solidFill>
        <a:ln>
          <a:solidFill>
            <a:srgbClr val="0070C0"/>
          </a:solidFill>
        </a:ln>
      </dgm:spPr>
    </dgm:pt>
    <dgm:pt modelId="{31C4B762-7D8D-E641-9088-2269B1572C2B}" type="pres">
      <dgm:prSet presAssocID="{BE8D98CE-1CB4-2D47-8C21-256F7C86907B}" presName="ParentText" presStyleLbl="revTx" presStyleIdx="1" presStyleCnt="4" custLinFactNeighborX="0" custLinFactNeighborY="1005">
        <dgm:presLayoutVars>
          <dgm:chMax val="0"/>
          <dgm:chPref val="0"/>
          <dgm:bulletEnabled val="1"/>
        </dgm:presLayoutVars>
      </dgm:prSet>
      <dgm:spPr/>
    </dgm:pt>
    <dgm:pt modelId="{00ED2908-0CEC-4648-AA8D-29BAC9A22699}" type="pres">
      <dgm:prSet presAssocID="{BE8D98CE-1CB4-2D47-8C21-256F7C86907B}" presName="Triangle" presStyleLbl="alignNode1" presStyleIdx="3" presStyleCnt="7" custLinFactNeighborY="4670"/>
      <dgm:spPr>
        <a:solidFill>
          <a:srgbClr val="0070C0"/>
        </a:solidFill>
        <a:ln>
          <a:solidFill>
            <a:srgbClr val="0070C0"/>
          </a:solidFill>
        </a:ln>
      </dgm:spPr>
    </dgm:pt>
    <dgm:pt modelId="{AD79BDED-B13C-F748-8564-31D5122BD620}" type="pres">
      <dgm:prSet presAssocID="{22C9E7C3-B024-0A43-9258-959FC8FC2B72}" presName="sibTrans" presStyleCnt="0"/>
      <dgm:spPr/>
    </dgm:pt>
    <dgm:pt modelId="{4C65306C-BE7C-1646-9B5D-F88186060E1B}" type="pres">
      <dgm:prSet presAssocID="{22C9E7C3-B024-0A43-9258-959FC8FC2B72}" presName="space" presStyleCnt="0"/>
      <dgm:spPr/>
    </dgm:pt>
    <dgm:pt modelId="{85B3DEC3-7DD1-DD41-9E54-B2A4B0477F50}" type="pres">
      <dgm:prSet presAssocID="{32BA0D04-34BB-404F-9C05-2CCA2CA11078}" presName="composite" presStyleCnt="0"/>
      <dgm:spPr/>
    </dgm:pt>
    <dgm:pt modelId="{D4999FCC-1E1B-A145-AF01-E9821AA484C9}" type="pres">
      <dgm:prSet presAssocID="{32BA0D04-34BB-404F-9C05-2CCA2CA11078}" presName="LShape" presStyleLbl="alignNode1" presStyleIdx="4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03EC7F2E-3C66-064B-9BCF-0D78C6166A70}" type="pres">
      <dgm:prSet presAssocID="{32BA0D04-34BB-404F-9C05-2CCA2CA1107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69564CB-BB94-5645-A8A2-056EFD188D98}" type="pres">
      <dgm:prSet presAssocID="{32BA0D04-34BB-404F-9C05-2CCA2CA11078}" presName="Triangle" presStyleLbl="alignNode1" presStyleIdx="5" presStyleCnt="7"/>
      <dgm:spPr>
        <a:solidFill>
          <a:srgbClr val="0070C0"/>
        </a:solidFill>
        <a:ln>
          <a:solidFill>
            <a:srgbClr val="0070C0"/>
          </a:solidFill>
        </a:ln>
      </dgm:spPr>
    </dgm:pt>
    <dgm:pt modelId="{8A50B207-4679-9D4D-8E45-13E105A9D228}" type="pres">
      <dgm:prSet presAssocID="{56A87F6F-E0F2-0248-838A-78F23E94DB38}" presName="sibTrans" presStyleCnt="0"/>
      <dgm:spPr/>
    </dgm:pt>
    <dgm:pt modelId="{2E03DA15-3BA5-EC4B-B415-080D33472BEF}" type="pres">
      <dgm:prSet presAssocID="{56A87F6F-E0F2-0248-838A-78F23E94DB38}" presName="space" presStyleCnt="0"/>
      <dgm:spPr/>
    </dgm:pt>
    <dgm:pt modelId="{1A7A8305-58EB-6345-ABE5-1A11E18140F5}" type="pres">
      <dgm:prSet presAssocID="{702BBC00-DEFE-7349-B3D6-E957F028DCC4}" presName="composite" presStyleCnt="0"/>
      <dgm:spPr/>
    </dgm:pt>
    <dgm:pt modelId="{1F7C55C5-B01F-5547-AD2F-2F5203C167B3}" type="pres">
      <dgm:prSet presAssocID="{702BBC00-DEFE-7349-B3D6-E957F028DCC4}" presName="LShape" presStyleLbl="alignNode1" presStyleIdx="6" presStyleCnt="7" custLinFactNeighborY="-2180"/>
      <dgm:spPr>
        <a:solidFill>
          <a:srgbClr val="0070C0"/>
        </a:solidFill>
        <a:ln>
          <a:solidFill>
            <a:srgbClr val="0070C0"/>
          </a:solidFill>
        </a:ln>
      </dgm:spPr>
    </dgm:pt>
    <dgm:pt modelId="{25547535-7DAC-3640-96DB-CDCB43FE19B5}" type="pres">
      <dgm:prSet presAssocID="{702BBC00-DEFE-7349-B3D6-E957F028DCC4}" presName="ParentText" presStyleLbl="revTx" presStyleIdx="3" presStyleCnt="4" custScaleX="98559" custScaleY="137837" custLinFactNeighborY="13479">
        <dgm:presLayoutVars>
          <dgm:chMax val="0"/>
          <dgm:chPref val="0"/>
          <dgm:bulletEnabled val="1"/>
        </dgm:presLayoutVars>
      </dgm:prSet>
      <dgm:spPr/>
    </dgm:pt>
  </dgm:ptLst>
  <dgm:cxnLst>
    <dgm:cxn modelId="{B12DC512-E44F-644E-9192-18879F8B16C4}" type="presOf" srcId="{702BBC00-DEFE-7349-B3D6-E957F028DCC4}" destId="{25547535-7DAC-3640-96DB-CDCB43FE19B5}" srcOrd="0" destOrd="0" presId="urn:microsoft.com/office/officeart/2009/3/layout/StepUpProcess"/>
    <dgm:cxn modelId="{EFC66866-1393-6443-9589-33955F20F631}" srcId="{6F90BEBA-F6C9-9F4D-9B16-CE0E095D69EF}" destId="{32BA0D04-34BB-404F-9C05-2CCA2CA11078}" srcOrd="2" destOrd="0" parTransId="{D8582B64-76CA-8B49-90CD-C538B5911B20}" sibTransId="{56A87F6F-E0F2-0248-838A-78F23E94DB38}"/>
    <dgm:cxn modelId="{AED92B48-A386-0D4C-A04F-6C3204E0DA2D}" type="presOf" srcId="{7EC76DF1-871A-E24A-B1B1-67D66FD515EF}" destId="{407D3069-60A3-DA44-85A4-0FF0040954B1}" srcOrd="0" destOrd="0" presId="urn:microsoft.com/office/officeart/2009/3/layout/StepUpProcess"/>
    <dgm:cxn modelId="{6E08E66D-354F-C34F-AD27-E2A2011A2ED0}" srcId="{6F90BEBA-F6C9-9F4D-9B16-CE0E095D69EF}" destId="{702BBC00-DEFE-7349-B3D6-E957F028DCC4}" srcOrd="3" destOrd="0" parTransId="{42166A18-8D3E-5047-8634-4DD53C4C93DF}" sibTransId="{8D60969B-68B6-4246-BF8C-EC9645585656}"/>
    <dgm:cxn modelId="{CC57208E-0287-0C42-85A3-14F6E964CBE7}" type="presOf" srcId="{6F90BEBA-F6C9-9F4D-9B16-CE0E095D69EF}" destId="{060E0CBB-4083-C04F-835B-1299138AC5C7}" srcOrd="0" destOrd="0" presId="urn:microsoft.com/office/officeart/2009/3/layout/StepUpProcess"/>
    <dgm:cxn modelId="{7BD7AC9C-7604-2842-A2AD-B08A1B6F41B4}" type="presOf" srcId="{BE8D98CE-1CB4-2D47-8C21-256F7C86907B}" destId="{31C4B762-7D8D-E641-9088-2269B1572C2B}" srcOrd="0" destOrd="0" presId="urn:microsoft.com/office/officeart/2009/3/layout/StepUpProcess"/>
    <dgm:cxn modelId="{AB2199D1-8F8A-804E-9DA5-ED3CF53C6563}" srcId="{6F90BEBA-F6C9-9F4D-9B16-CE0E095D69EF}" destId="{7EC76DF1-871A-E24A-B1B1-67D66FD515EF}" srcOrd="0" destOrd="0" parTransId="{F8E87577-2283-774E-B30A-064F9C78DF75}" sibTransId="{580436D5-40B2-D14E-B36F-4D3F453DD52A}"/>
    <dgm:cxn modelId="{6D6066DB-75EA-0C41-90F7-064F059CFF33}" srcId="{6F90BEBA-F6C9-9F4D-9B16-CE0E095D69EF}" destId="{BE8D98CE-1CB4-2D47-8C21-256F7C86907B}" srcOrd="1" destOrd="0" parTransId="{59CB19BA-00C5-A641-A63C-6E9C30811D48}" sibTransId="{22C9E7C3-B024-0A43-9258-959FC8FC2B72}"/>
    <dgm:cxn modelId="{123C18F8-8B7C-DD44-943D-C96107BD36AB}" type="presOf" srcId="{32BA0D04-34BB-404F-9C05-2CCA2CA11078}" destId="{03EC7F2E-3C66-064B-9BCF-0D78C6166A70}" srcOrd="0" destOrd="0" presId="urn:microsoft.com/office/officeart/2009/3/layout/StepUpProcess"/>
    <dgm:cxn modelId="{8E184FDE-CE3D-A148-B8D0-3BBDC6B4D814}" type="presParOf" srcId="{060E0CBB-4083-C04F-835B-1299138AC5C7}" destId="{74FA47A6-2FA4-B14A-8367-2AE553676A40}" srcOrd="0" destOrd="0" presId="urn:microsoft.com/office/officeart/2009/3/layout/StepUpProcess"/>
    <dgm:cxn modelId="{78655E1A-1291-E649-AAD1-4B0FC0A14B69}" type="presParOf" srcId="{74FA47A6-2FA4-B14A-8367-2AE553676A40}" destId="{90863351-C4DB-0345-A9B1-10CF145EA70F}" srcOrd="0" destOrd="0" presId="urn:microsoft.com/office/officeart/2009/3/layout/StepUpProcess"/>
    <dgm:cxn modelId="{330D804B-0261-B34A-B4E6-A05019E85EFE}" type="presParOf" srcId="{74FA47A6-2FA4-B14A-8367-2AE553676A40}" destId="{407D3069-60A3-DA44-85A4-0FF0040954B1}" srcOrd="1" destOrd="0" presId="urn:microsoft.com/office/officeart/2009/3/layout/StepUpProcess"/>
    <dgm:cxn modelId="{30BBFD66-FBA9-E646-8A98-D7E1A4CE4458}" type="presParOf" srcId="{74FA47A6-2FA4-B14A-8367-2AE553676A40}" destId="{F9CDFA81-F673-9C4E-B8C8-64A4125B9E54}" srcOrd="2" destOrd="0" presId="urn:microsoft.com/office/officeart/2009/3/layout/StepUpProcess"/>
    <dgm:cxn modelId="{85DCE61F-1645-3C4B-BD59-4DDD12C69CC9}" type="presParOf" srcId="{060E0CBB-4083-C04F-835B-1299138AC5C7}" destId="{C30B121D-5DCD-634B-8BE0-0586DAD1AD41}" srcOrd="1" destOrd="0" presId="urn:microsoft.com/office/officeart/2009/3/layout/StepUpProcess"/>
    <dgm:cxn modelId="{D6E449D7-CF74-494C-93AB-C6DB107FC8F5}" type="presParOf" srcId="{C30B121D-5DCD-634B-8BE0-0586DAD1AD41}" destId="{B471568D-9ED5-CF43-81A8-D3152A18F2B0}" srcOrd="0" destOrd="0" presId="urn:microsoft.com/office/officeart/2009/3/layout/StepUpProcess"/>
    <dgm:cxn modelId="{76D96DAF-6BA7-FF45-BC72-FADAAA428C6C}" type="presParOf" srcId="{060E0CBB-4083-C04F-835B-1299138AC5C7}" destId="{06F8F694-5A65-074A-9105-6EA2E1EA605E}" srcOrd="2" destOrd="0" presId="urn:microsoft.com/office/officeart/2009/3/layout/StepUpProcess"/>
    <dgm:cxn modelId="{CCDAEA8D-FB4B-5549-8DB8-4E4E7C3A34D0}" type="presParOf" srcId="{06F8F694-5A65-074A-9105-6EA2E1EA605E}" destId="{16FED6F8-69DB-344C-9D2E-8B8362287FDE}" srcOrd="0" destOrd="0" presId="urn:microsoft.com/office/officeart/2009/3/layout/StepUpProcess"/>
    <dgm:cxn modelId="{746E1D0D-E5A6-BF48-827C-4643BDED9C05}" type="presParOf" srcId="{06F8F694-5A65-074A-9105-6EA2E1EA605E}" destId="{31C4B762-7D8D-E641-9088-2269B1572C2B}" srcOrd="1" destOrd="0" presId="urn:microsoft.com/office/officeart/2009/3/layout/StepUpProcess"/>
    <dgm:cxn modelId="{1AF99B9C-E9B1-5143-AF2F-A77EE1A08EA0}" type="presParOf" srcId="{06F8F694-5A65-074A-9105-6EA2E1EA605E}" destId="{00ED2908-0CEC-4648-AA8D-29BAC9A22699}" srcOrd="2" destOrd="0" presId="urn:microsoft.com/office/officeart/2009/3/layout/StepUpProcess"/>
    <dgm:cxn modelId="{5DE57E73-B9F8-4744-AA2C-9F96F82DB497}" type="presParOf" srcId="{060E0CBB-4083-C04F-835B-1299138AC5C7}" destId="{AD79BDED-B13C-F748-8564-31D5122BD620}" srcOrd="3" destOrd="0" presId="urn:microsoft.com/office/officeart/2009/3/layout/StepUpProcess"/>
    <dgm:cxn modelId="{36FEA01C-C526-A84A-B9D6-671E945A4422}" type="presParOf" srcId="{AD79BDED-B13C-F748-8564-31D5122BD620}" destId="{4C65306C-BE7C-1646-9B5D-F88186060E1B}" srcOrd="0" destOrd="0" presId="urn:microsoft.com/office/officeart/2009/3/layout/StepUpProcess"/>
    <dgm:cxn modelId="{47F0540F-93D8-C54B-8638-CE61DE2246C8}" type="presParOf" srcId="{060E0CBB-4083-C04F-835B-1299138AC5C7}" destId="{85B3DEC3-7DD1-DD41-9E54-B2A4B0477F50}" srcOrd="4" destOrd="0" presId="urn:microsoft.com/office/officeart/2009/3/layout/StepUpProcess"/>
    <dgm:cxn modelId="{05842099-E4FE-A344-A13E-D56AAC66F482}" type="presParOf" srcId="{85B3DEC3-7DD1-DD41-9E54-B2A4B0477F50}" destId="{D4999FCC-1E1B-A145-AF01-E9821AA484C9}" srcOrd="0" destOrd="0" presId="urn:microsoft.com/office/officeart/2009/3/layout/StepUpProcess"/>
    <dgm:cxn modelId="{0E5996F3-5A6C-9C4F-A8FD-D449C1D5A571}" type="presParOf" srcId="{85B3DEC3-7DD1-DD41-9E54-B2A4B0477F50}" destId="{03EC7F2E-3C66-064B-9BCF-0D78C6166A70}" srcOrd="1" destOrd="0" presId="urn:microsoft.com/office/officeart/2009/3/layout/StepUpProcess"/>
    <dgm:cxn modelId="{B78EC12A-3B58-054B-941F-7D63EE3D4389}" type="presParOf" srcId="{85B3DEC3-7DD1-DD41-9E54-B2A4B0477F50}" destId="{769564CB-BB94-5645-A8A2-056EFD188D98}" srcOrd="2" destOrd="0" presId="urn:microsoft.com/office/officeart/2009/3/layout/StepUpProcess"/>
    <dgm:cxn modelId="{E08F8712-EBC5-D747-A13F-72C09D1DDA84}" type="presParOf" srcId="{060E0CBB-4083-C04F-835B-1299138AC5C7}" destId="{8A50B207-4679-9D4D-8E45-13E105A9D228}" srcOrd="5" destOrd="0" presId="urn:microsoft.com/office/officeart/2009/3/layout/StepUpProcess"/>
    <dgm:cxn modelId="{98BF7776-3425-104F-BDAF-9EB211609095}" type="presParOf" srcId="{8A50B207-4679-9D4D-8E45-13E105A9D228}" destId="{2E03DA15-3BA5-EC4B-B415-080D33472BEF}" srcOrd="0" destOrd="0" presId="urn:microsoft.com/office/officeart/2009/3/layout/StepUpProcess"/>
    <dgm:cxn modelId="{9FDE7560-4BBF-7F42-A6B0-E233EFF79EB5}" type="presParOf" srcId="{060E0CBB-4083-C04F-835B-1299138AC5C7}" destId="{1A7A8305-58EB-6345-ABE5-1A11E18140F5}" srcOrd="6" destOrd="0" presId="urn:microsoft.com/office/officeart/2009/3/layout/StepUpProcess"/>
    <dgm:cxn modelId="{58C0A6EF-CCE3-5846-9CAE-FC899113F230}" type="presParOf" srcId="{1A7A8305-58EB-6345-ABE5-1A11E18140F5}" destId="{1F7C55C5-B01F-5547-AD2F-2F5203C167B3}" srcOrd="0" destOrd="0" presId="urn:microsoft.com/office/officeart/2009/3/layout/StepUpProcess"/>
    <dgm:cxn modelId="{72E2360B-DE8C-F145-8ED1-43E4DB824687}" type="presParOf" srcId="{1A7A8305-58EB-6345-ABE5-1A11E18140F5}" destId="{25547535-7DAC-3640-96DB-CDCB43FE19B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9E6EE-8ABA-CA49-946D-76D2A909F44D}">
      <dsp:nvSpPr>
        <dsp:cNvPr id="0" name=""/>
        <dsp:cNvSpPr/>
      </dsp:nvSpPr>
      <dsp:spPr>
        <a:xfrm>
          <a:off x="0" y="2071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56F2-BE9B-EB4A-9DF7-09651005F371}">
      <dsp:nvSpPr>
        <dsp:cNvPr id="0" name=""/>
        <dsp:cNvSpPr/>
      </dsp:nvSpPr>
      <dsp:spPr>
        <a:xfrm>
          <a:off x="0" y="2071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LNF-INFN, Frascati, Italy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2071"/>
        <a:ext cx="3665594" cy="385367"/>
      </dsp:txXfrm>
    </dsp:sp>
    <dsp:sp modelId="{E8AF8C33-BE38-224C-A08F-291139013D27}">
      <dsp:nvSpPr>
        <dsp:cNvPr id="0" name=""/>
        <dsp:cNvSpPr/>
      </dsp:nvSpPr>
      <dsp:spPr>
        <a:xfrm>
          <a:off x="0" y="38743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92749-EAA2-2F4E-8F5E-942A048528B6}">
      <dsp:nvSpPr>
        <dsp:cNvPr id="0" name=""/>
        <dsp:cNvSpPr/>
      </dsp:nvSpPr>
      <dsp:spPr>
        <a:xfrm>
          <a:off x="0" y="38743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SMI-ÖAW, Vienna, Austria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387439"/>
        <a:ext cx="3665594" cy="385367"/>
      </dsp:txXfrm>
    </dsp:sp>
    <dsp:sp modelId="{5F82FB61-83E8-6B4E-BE4B-9CC3B195BFB2}">
      <dsp:nvSpPr>
        <dsp:cNvPr id="0" name=""/>
        <dsp:cNvSpPr/>
      </dsp:nvSpPr>
      <dsp:spPr>
        <a:xfrm>
          <a:off x="0" y="77280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EE703-CB42-184E-8188-2137342A805E}">
      <dsp:nvSpPr>
        <dsp:cNvPr id="0" name=""/>
        <dsp:cNvSpPr/>
      </dsp:nvSpPr>
      <dsp:spPr>
        <a:xfrm>
          <a:off x="0" y="77280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srgbClr val="002060"/>
              </a:solidFill>
            </a:rPr>
            <a:t>Politecnico</a:t>
          </a:r>
          <a:r>
            <a:rPr lang="en-GB" sz="1800" kern="1200" dirty="0">
              <a:solidFill>
                <a:srgbClr val="002060"/>
              </a:solidFill>
            </a:rPr>
            <a:t> di Milano, Italy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772806"/>
        <a:ext cx="3665594" cy="385367"/>
      </dsp:txXfrm>
    </dsp:sp>
    <dsp:sp modelId="{434C7982-4574-3948-98DE-19D9ACAB90FB}">
      <dsp:nvSpPr>
        <dsp:cNvPr id="0" name=""/>
        <dsp:cNvSpPr/>
      </dsp:nvSpPr>
      <dsp:spPr>
        <a:xfrm>
          <a:off x="0" y="115817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522C7-BF14-344E-A134-7CCE50CC4409}">
      <dsp:nvSpPr>
        <dsp:cNvPr id="0" name=""/>
        <dsp:cNvSpPr/>
      </dsp:nvSpPr>
      <dsp:spPr>
        <a:xfrm>
          <a:off x="0" y="115817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IFIN –HH, Bucharest, Romania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1158173"/>
        <a:ext cx="3665594" cy="385367"/>
      </dsp:txXfrm>
    </dsp:sp>
    <dsp:sp modelId="{09F65324-F560-7E41-BC75-95C05FB1D761}">
      <dsp:nvSpPr>
        <dsp:cNvPr id="0" name=""/>
        <dsp:cNvSpPr/>
      </dsp:nvSpPr>
      <dsp:spPr>
        <a:xfrm>
          <a:off x="0" y="1543540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75760-3A63-5647-8844-09E326D83805}">
      <dsp:nvSpPr>
        <dsp:cNvPr id="0" name=""/>
        <dsp:cNvSpPr/>
      </dsp:nvSpPr>
      <dsp:spPr>
        <a:xfrm>
          <a:off x="0" y="1543540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TUM, Munich, Germany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1543540"/>
        <a:ext cx="3665594" cy="385367"/>
      </dsp:txXfrm>
    </dsp:sp>
    <dsp:sp modelId="{50FE9168-4829-BC42-84D3-EBA46D9EA08A}">
      <dsp:nvSpPr>
        <dsp:cNvPr id="0" name=""/>
        <dsp:cNvSpPr/>
      </dsp:nvSpPr>
      <dsp:spPr>
        <a:xfrm>
          <a:off x="0" y="1928907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3AB2C-0CE0-1E4C-99A7-CB494E2816A9}">
      <dsp:nvSpPr>
        <dsp:cNvPr id="0" name=""/>
        <dsp:cNvSpPr/>
      </dsp:nvSpPr>
      <dsp:spPr>
        <a:xfrm>
          <a:off x="0" y="1928907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RIKEN, Japan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1928907"/>
        <a:ext cx="3665594" cy="385367"/>
      </dsp:txXfrm>
    </dsp:sp>
    <dsp:sp modelId="{019AE582-C39F-B24E-AE0E-F4CC39699529}">
      <dsp:nvSpPr>
        <dsp:cNvPr id="0" name=""/>
        <dsp:cNvSpPr/>
      </dsp:nvSpPr>
      <dsp:spPr>
        <a:xfrm>
          <a:off x="0" y="2314275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33BD4-8CC9-6743-B9D3-3B97E6CA4558}">
      <dsp:nvSpPr>
        <dsp:cNvPr id="0" name=""/>
        <dsp:cNvSpPr/>
      </dsp:nvSpPr>
      <dsp:spPr>
        <a:xfrm>
          <a:off x="0" y="2314275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Univ. Tokyo, Japan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2314275"/>
        <a:ext cx="3665594" cy="385367"/>
      </dsp:txXfrm>
    </dsp:sp>
    <dsp:sp modelId="{06DCF75B-14D0-1948-A0EA-E44989BA5B3B}">
      <dsp:nvSpPr>
        <dsp:cNvPr id="0" name=""/>
        <dsp:cNvSpPr/>
      </dsp:nvSpPr>
      <dsp:spPr>
        <a:xfrm>
          <a:off x="0" y="2699642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5F28-0281-8E45-AFB0-F2A26BDF1EFC}">
      <dsp:nvSpPr>
        <dsp:cNvPr id="0" name=""/>
        <dsp:cNvSpPr/>
      </dsp:nvSpPr>
      <dsp:spPr>
        <a:xfrm>
          <a:off x="0" y="2699642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Victoria Univ., Canada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2699642"/>
        <a:ext cx="3665594" cy="385367"/>
      </dsp:txXfrm>
    </dsp:sp>
    <dsp:sp modelId="{A25A547C-A8B3-0541-B0ED-4E6C4B2BB3CC}">
      <dsp:nvSpPr>
        <dsp:cNvPr id="0" name=""/>
        <dsp:cNvSpPr/>
      </dsp:nvSpPr>
      <dsp:spPr>
        <a:xfrm>
          <a:off x="0" y="3085009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DEFC9-75BF-3F4F-80DB-5D987FF00DBE}">
      <dsp:nvSpPr>
        <dsp:cNvPr id="0" name=""/>
        <dsp:cNvSpPr/>
      </dsp:nvSpPr>
      <dsp:spPr>
        <a:xfrm>
          <a:off x="0" y="3085009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Univ. Zagreb, Croatia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3085009"/>
        <a:ext cx="3665594" cy="385367"/>
      </dsp:txXfrm>
    </dsp:sp>
    <dsp:sp modelId="{16D7B010-99B8-DF42-83A9-759683F428C3}">
      <dsp:nvSpPr>
        <dsp:cNvPr id="0" name=""/>
        <dsp:cNvSpPr/>
      </dsp:nvSpPr>
      <dsp:spPr>
        <a:xfrm>
          <a:off x="0" y="3470376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1DE28-5F00-A34F-9622-847EA005D19F}">
      <dsp:nvSpPr>
        <dsp:cNvPr id="0" name=""/>
        <dsp:cNvSpPr/>
      </dsp:nvSpPr>
      <dsp:spPr>
        <a:xfrm>
          <a:off x="0" y="3470376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02060"/>
              </a:solidFill>
            </a:rPr>
            <a:t>Univ. Jagiellonian Krakow, Poland</a:t>
          </a:r>
          <a:endParaRPr lang="en-US" sz="1800" kern="1200">
            <a:solidFill>
              <a:srgbClr val="002060"/>
            </a:solidFill>
          </a:endParaRPr>
        </a:p>
      </dsp:txBody>
      <dsp:txXfrm>
        <a:off x="0" y="3470376"/>
        <a:ext cx="3665594" cy="385367"/>
      </dsp:txXfrm>
    </dsp:sp>
    <dsp:sp modelId="{416E9182-FA18-834A-9F74-2AC51A0C85A3}">
      <dsp:nvSpPr>
        <dsp:cNvPr id="0" name=""/>
        <dsp:cNvSpPr/>
      </dsp:nvSpPr>
      <dsp:spPr>
        <a:xfrm>
          <a:off x="0" y="3855743"/>
          <a:ext cx="3665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1A3-EE47-3441-8F45-8967ECC91A50}">
      <dsp:nvSpPr>
        <dsp:cNvPr id="0" name=""/>
        <dsp:cNvSpPr/>
      </dsp:nvSpPr>
      <dsp:spPr>
        <a:xfrm>
          <a:off x="0" y="3855743"/>
          <a:ext cx="3665594" cy="38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rgbClr val="002060"/>
              </a:solidFill>
            </a:rPr>
            <a:t>ELPH, Tohoku University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0" y="3855743"/>
        <a:ext cx="3665594" cy="385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5956F-B76D-7244-8916-5FD44AC9C3A6}">
      <dsp:nvSpPr>
        <dsp:cNvPr id="0" name=""/>
        <dsp:cNvSpPr/>
      </dsp:nvSpPr>
      <dsp:spPr>
        <a:xfrm rot="5400000">
          <a:off x="283543" y="2446626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64E16-6555-7142-8A1C-38E589C3FD15}">
      <dsp:nvSpPr>
        <dsp:cNvPr id="0" name=""/>
        <dsp:cNvSpPr/>
      </dsp:nvSpPr>
      <dsp:spPr>
        <a:xfrm>
          <a:off x="143160" y="2864738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61st LNF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May</a:t>
          </a:r>
        </a:p>
      </dsp:txBody>
      <dsp:txXfrm>
        <a:off x="143160" y="2864738"/>
        <a:ext cx="1263379" cy="1107426"/>
      </dsp:txXfrm>
    </dsp:sp>
    <dsp:sp modelId="{9505F5BA-F6D1-7143-925A-3F10A08F5949}">
      <dsp:nvSpPr>
        <dsp:cNvPr id="0" name=""/>
        <dsp:cNvSpPr/>
      </dsp:nvSpPr>
      <dsp:spPr>
        <a:xfrm>
          <a:off x="1168166" y="2343598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F652F-FD55-D14E-A757-559C94091F01}">
      <dsp:nvSpPr>
        <dsp:cNvPr id="0" name=""/>
        <dsp:cNvSpPr/>
      </dsp:nvSpPr>
      <dsp:spPr>
        <a:xfrm rot="5400000">
          <a:off x="1830166" y="2063913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3396E-B725-C645-946D-7CCB3CF58F51}">
      <dsp:nvSpPr>
        <dsp:cNvPr id="0" name=""/>
        <dsp:cNvSpPr/>
      </dsp:nvSpPr>
      <dsp:spPr>
        <a:xfrm>
          <a:off x="1689783" y="2482024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optimization run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June </a:t>
          </a:r>
        </a:p>
      </dsp:txBody>
      <dsp:txXfrm>
        <a:off x="1689783" y="2482024"/>
        <a:ext cx="1263379" cy="1107426"/>
      </dsp:txXfrm>
    </dsp:sp>
    <dsp:sp modelId="{F28E866F-3BED-274E-87F9-A8710050AC3E}">
      <dsp:nvSpPr>
        <dsp:cNvPr id="0" name=""/>
        <dsp:cNvSpPr/>
      </dsp:nvSpPr>
      <dsp:spPr>
        <a:xfrm>
          <a:off x="2714789" y="1960885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863351-C4DB-0345-A9B1-10CF145EA70F}">
      <dsp:nvSpPr>
        <dsp:cNvPr id="0" name=""/>
        <dsp:cNvSpPr/>
      </dsp:nvSpPr>
      <dsp:spPr>
        <a:xfrm rot="5400000">
          <a:off x="3376789" y="1681199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D3069-60A3-DA44-85A4-0FF0040954B1}">
      <dsp:nvSpPr>
        <dsp:cNvPr id="0" name=""/>
        <dsp:cNvSpPr/>
      </dsp:nvSpPr>
      <dsp:spPr>
        <a:xfrm>
          <a:off x="3236406" y="2099311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SIDDHARTINO</a:t>
          </a:r>
          <a:r>
            <a:rPr lang="en-US" sz="1600" b="1" kern="1200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K-</a:t>
          </a:r>
          <a:r>
            <a:rPr lang="en-US" sz="1600" b="1" kern="1200" baseline="30000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kern="1200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He run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24 June – 18 July</a:t>
          </a:r>
        </a:p>
      </dsp:txBody>
      <dsp:txXfrm>
        <a:off x="3236406" y="2099311"/>
        <a:ext cx="1263379" cy="1107426"/>
      </dsp:txXfrm>
    </dsp:sp>
    <dsp:sp modelId="{F9CDFA81-F673-9C4E-B8C8-64A4125B9E54}">
      <dsp:nvSpPr>
        <dsp:cNvPr id="0" name=""/>
        <dsp:cNvSpPr/>
      </dsp:nvSpPr>
      <dsp:spPr>
        <a:xfrm>
          <a:off x="4261412" y="1578172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ED6F8-69DB-344C-9D2E-8B8362287FDE}">
      <dsp:nvSpPr>
        <dsp:cNvPr id="0" name=""/>
        <dsp:cNvSpPr/>
      </dsp:nvSpPr>
      <dsp:spPr>
        <a:xfrm rot="5400000">
          <a:off x="4944684" y="1312982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4B762-7D8D-E641-9088-2269B1572C2B}">
      <dsp:nvSpPr>
        <dsp:cNvPr id="0" name=""/>
        <dsp:cNvSpPr/>
      </dsp:nvSpPr>
      <dsp:spPr>
        <a:xfrm>
          <a:off x="4783386" y="1745590"/>
          <a:ext cx="1583557" cy="1078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Start SIDDHARTA-2 installation: mechanics</a:t>
          </a:r>
          <a:endParaRPr lang="en-US" sz="16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August</a:t>
          </a:r>
        </a:p>
      </dsp:txBody>
      <dsp:txXfrm>
        <a:off x="4783386" y="1745590"/>
        <a:ext cx="1583557" cy="1078433"/>
      </dsp:txXfrm>
    </dsp:sp>
    <dsp:sp modelId="{00ED2908-0CEC-4648-AA8D-29BAC9A22699}">
      <dsp:nvSpPr>
        <dsp:cNvPr id="0" name=""/>
        <dsp:cNvSpPr/>
      </dsp:nvSpPr>
      <dsp:spPr>
        <a:xfrm>
          <a:off x="5829307" y="1209954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99FCC-1E1B-A145-AF01-E9821AA484C9}">
      <dsp:nvSpPr>
        <dsp:cNvPr id="0" name=""/>
        <dsp:cNvSpPr/>
      </dsp:nvSpPr>
      <dsp:spPr>
        <a:xfrm rot="5400000">
          <a:off x="6579900" y="880130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C7F2E-3C66-064B-9BCF-0D78C6166A70}">
      <dsp:nvSpPr>
        <dsp:cNvPr id="0" name=""/>
        <dsp:cNvSpPr/>
      </dsp:nvSpPr>
      <dsp:spPr>
        <a:xfrm>
          <a:off x="6409577" y="1259243"/>
          <a:ext cx="1562029" cy="118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Installation</a:t>
          </a: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and tests</a:t>
          </a:r>
          <a:b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2021, September -October</a:t>
          </a:r>
          <a:endParaRPr lang="it-IT" sz="1600" b="0" kern="1200" dirty="0"/>
        </a:p>
      </dsp:txBody>
      <dsp:txXfrm>
        <a:off x="6409577" y="1259243"/>
        <a:ext cx="1562029" cy="1185433"/>
      </dsp:txXfrm>
    </dsp:sp>
    <dsp:sp modelId="{769564CB-BB94-5645-A8A2-056EFD188D98}">
      <dsp:nvSpPr>
        <dsp:cNvPr id="0" name=""/>
        <dsp:cNvSpPr/>
      </dsp:nvSpPr>
      <dsp:spPr>
        <a:xfrm>
          <a:off x="7365166" y="777105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C55C5-B01F-5547-AD2F-2F5203C167B3}">
      <dsp:nvSpPr>
        <dsp:cNvPr id="0" name=""/>
        <dsp:cNvSpPr/>
      </dsp:nvSpPr>
      <dsp:spPr>
        <a:xfrm rot="5400000">
          <a:off x="8016659" y="497417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547535-7DAC-3640-96DB-CDCB43FE19B5}">
      <dsp:nvSpPr>
        <dsp:cNvPr id="0" name=""/>
        <dsp:cNvSpPr/>
      </dsp:nvSpPr>
      <dsp:spPr>
        <a:xfrm>
          <a:off x="7876276" y="926663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62nd LNF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b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November</a:t>
          </a:r>
          <a:endParaRPr lang="it-IT" sz="1600" b="0" kern="1200" dirty="0"/>
        </a:p>
      </dsp:txBody>
      <dsp:txXfrm>
        <a:off x="7876276" y="926663"/>
        <a:ext cx="1263379" cy="1107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178D9-1F3D-424D-8C49-3690854A0002}">
      <dsp:nvSpPr>
        <dsp:cNvPr id="0" name=""/>
        <dsp:cNvSpPr/>
      </dsp:nvSpPr>
      <dsp:spPr>
        <a:xfrm>
          <a:off x="3051113" y="2684634"/>
          <a:ext cx="91440" cy="4998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5574C-A076-E048-BDBC-912FC6A4198C}">
      <dsp:nvSpPr>
        <dsp:cNvPr id="0" name=""/>
        <dsp:cNvSpPr/>
      </dsp:nvSpPr>
      <dsp:spPr>
        <a:xfrm>
          <a:off x="2046462" y="1093321"/>
          <a:ext cx="1050371" cy="499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654"/>
              </a:lnTo>
              <a:lnTo>
                <a:pt x="1050371" y="340654"/>
              </a:lnTo>
              <a:lnTo>
                <a:pt x="1050371" y="4998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72E7C-2F18-C04D-88BD-3597729FD8ED}">
      <dsp:nvSpPr>
        <dsp:cNvPr id="0" name=""/>
        <dsp:cNvSpPr/>
      </dsp:nvSpPr>
      <dsp:spPr>
        <a:xfrm>
          <a:off x="950370" y="2684634"/>
          <a:ext cx="91440" cy="4998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8D6EC-04B1-A34E-9A72-3014173C4AD6}">
      <dsp:nvSpPr>
        <dsp:cNvPr id="0" name=""/>
        <dsp:cNvSpPr/>
      </dsp:nvSpPr>
      <dsp:spPr>
        <a:xfrm>
          <a:off x="996090" y="1093321"/>
          <a:ext cx="1050371" cy="499881"/>
        </a:xfrm>
        <a:custGeom>
          <a:avLst/>
          <a:gdLst/>
          <a:ahLst/>
          <a:cxnLst/>
          <a:rect l="0" t="0" r="0" b="0"/>
          <a:pathLst>
            <a:path>
              <a:moveTo>
                <a:pt x="1050371" y="0"/>
              </a:moveTo>
              <a:lnTo>
                <a:pt x="1050371" y="340654"/>
              </a:lnTo>
              <a:lnTo>
                <a:pt x="0" y="340654"/>
              </a:lnTo>
              <a:lnTo>
                <a:pt x="0" y="4998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885AD-BDBA-7B45-9A22-EBD9C70BD320}">
      <dsp:nvSpPr>
        <dsp:cNvPr id="0" name=""/>
        <dsp:cNvSpPr/>
      </dsp:nvSpPr>
      <dsp:spPr>
        <a:xfrm>
          <a:off x="1187067" y="1890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BC7706-E316-0E41-8196-E556576E622D}">
      <dsp:nvSpPr>
        <dsp:cNvPr id="0" name=""/>
        <dsp:cNvSpPr/>
      </dsp:nvSpPr>
      <dsp:spPr>
        <a:xfrm>
          <a:off x="1378043" y="183318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Total integrated luminosity: </a:t>
          </a:r>
          <a:br>
            <a:rPr lang="en-US" sz="1600" kern="1200" noProof="0" dirty="0"/>
          </a:br>
          <a:r>
            <a:rPr lang="en-US" sz="1600" kern="1200" noProof="0" dirty="0"/>
            <a:t>54 </a:t>
          </a:r>
          <a:r>
            <a:rPr lang="en-US" sz="1600" kern="1200" baseline="0" noProof="0" dirty="0"/>
            <a:t>pb</a:t>
          </a:r>
          <a:r>
            <a:rPr lang="en-US" sz="1600" kern="1200" baseline="30000" noProof="0" dirty="0"/>
            <a:t>-1</a:t>
          </a:r>
          <a:endParaRPr lang="en-US" sz="1600" kern="1200" baseline="0" noProof="0" dirty="0"/>
        </a:p>
      </dsp:txBody>
      <dsp:txXfrm>
        <a:off x="1410010" y="215285"/>
        <a:ext cx="1654855" cy="1027497"/>
      </dsp:txXfrm>
    </dsp:sp>
    <dsp:sp modelId="{A35C6ED2-AE34-FB44-B46B-C261F57C65ED}">
      <dsp:nvSpPr>
        <dsp:cNvPr id="0" name=""/>
        <dsp:cNvSpPr/>
      </dsp:nvSpPr>
      <dsp:spPr>
        <a:xfrm>
          <a:off x="136695" y="1593203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969B9B-E22B-174C-AA04-69FF7A1394F7}">
      <dsp:nvSpPr>
        <dsp:cNvPr id="0" name=""/>
        <dsp:cNvSpPr/>
      </dsp:nvSpPr>
      <dsp:spPr>
        <a:xfrm>
          <a:off x="327672" y="1774631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Optimization run:</a:t>
          </a:r>
          <a:br>
            <a:rPr lang="en-US" sz="1600" kern="1200" noProof="0" dirty="0"/>
          </a:br>
          <a:r>
            <a:rPr lang="en-US" sz="1600" kern="1200" noProof="0" dirty="0"/>
            <a:t>24 </a:t>
          </a:r>
          <a:r>
            <a:rPr lang="en-US" sz="1600" kern="1200" baseline="0" noProof="0" dirty="0"/>
            <a:t>pb</a:t>
          </a:r>
          <a:r>
            <a:rPr lang="en-US" sz="1600" kern="1200" baseline="30000" noProof="0" dirty="0"/>
            <a:t>-1</a:t>
          </a:r>
          <a:endParaRPr lang="en-US" sz="1600" kern="1200" noProof="0" dirty="0"/>
        </a:p>
      </dsp:txBody>
      <dsp:txXfrm>
        <a:off x="359639" y="1806598"/>
        <a:ext cx="1654855" cy="1027497"/>
      </dsp:txXfrm>
    </dsp:sp>
    <dsp:sp modelId="{853D9211-3353-8C4F-9042-46DC9240B2F8}">
      <dsp:nvSpPr>
        <dsp:cNvPr id="0" name=""/>
        <dsp:cNvSpPr/>
      </dsp:nvSpPr>
      <dsp:spPr>
        <a:xfrm>
          <a:off x="136695" y="3184516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FFE6E1-3A88-4A46-931C-F49ABD97047C}">
      <dsp:nvSpPr>
        <dsp:cNvPr id="0" name=""/>
        <dsp:cNvSpPr/>
      </dsp:nvSpPr>
      <dsp:spPr>
        <a:xfrm>
          <a:off x="327672" y="3365944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 dirty="0"/>
          </a:br>
          <a:r>
            <a:rPr lang="en-US" sz="1600" kern="1200" dirty="0"/>
            <a:t>Trigger, DAQ, SDD optimization</a:t>
          </a:r>
          <a:br>
            <a:rPr lang="en-US" sz="1600" kern="1200" dirty="0"/>
          </a:br>
          <a:endParaRPr lang="en-US" sz="1600" kern="1200" noProof="0" dirty="0"/>
        </a:p>
      </dsp:txBody>
      <dsp:txXfrm>
        <a:off x="359639" y="3397911"/>
        <a:ext cx="1654855" cy="1027497"/>
      </dsp:txXfrm>
    </dsp:sp>
    <dsp:sp modelId="{D11765B9-C694-974C-81CC-DEA19B098178}">
      <dsp:nvSpPr>
        <dsp:cNvPr id="0" name=""/>
        <dsp:cNvSpPr/>
      </dsp:nvSpPr>
      <dsp:spPr>
        <a:xfrm>
          <a:off x="2237438" y="1593203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59F3DD-837D-374F-BAEB-6D9664937D83}">
      <dsp:nvSpPr>
        <dsp:cNvPr id="0" name=""/>
        <dsp:cNvSpPr/>
      </dsp:nvSpPr>
      <dsp:spPr>
        <a:xfrm>
          <a:off x="2428415" y="1774631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noProof="0" dirty="0"/>
            <a:t>Kaonic </a:t>
          </a:r>
          <a:r>
            <a:rPr lang="en-US" sz="1600" kern="1200" baseline="30000" noProof="0" dirty="0"/>
            <a:t>4</a:t>
          </a:r>
          <a:r>
            <a:rPr lang="en-US" sz="1600" kern="1200" noProof="0" dirty="0"/>
            <a:t>He</a:t>
          </a:r>
          <a:br>
            <a:rPr lang="en-US" sz="1600" kern="1200" noProof="0" dirty="0"/>
          </a:br>
          <a:r>
            <a:rPr lang="en-US" sz="1600" kern="1200" noProof="0" dirty="0"/>
            <a:t>run: </a:t>
          </a:r>
          <a:br>
            <a:rPr lang="en-US" sz="1600" kern="1200" noProof="0" dirty="0"/>
          </a:br>
          <a:r>
            <a:rPr lang="en-US" sz="1600" kern="1200" noProof="0" dirty="0"/>
            <a:t>30 </a:t>
          </a:r>
          <a:r>
            <a:rPr lang="en-US" sz="1600" kern="1200" baseline="0" noProof="0" dirty="0"/>
            <a:t>pb</a:t>
          </a:r>
          <a:r>
            <a:rPr lang="en-US" sz="1600" kern="1200" baseline="30000" noProof="0" dirty="0"/>
            <a:t>-1</a:t>
          </a:r>
          <a:endParaRPr lang="en-US" sz="1600" kern="1200" noProof="0" dirty="0"/>
        </a:p>
      </dsp:txBody>
      <dsp:txXfrm>
        <a:off x="2460382" y="1806598"/>
        <a:ext cx="1654855" cy="1027497"/>
      </dsp:txXfrm>
    </dsp:sp>
    <dsp:sp modelId="{9F82A601-828A-904F-A9D9-FE5B9203FC3F}">
      <dsp:nvSpPr>
        <dsp:cNvPr id="0" name=""/>
        <dsp:cNvSpPr/>
      </dsp:nvSpPr>
      <dsp:spPr>
        <a:xfrm>
          <a:off x="2237438" y="3184516"/>
          <a:ext cx="1718789" cy="1091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F948CA-5B77-5A4F-8C2A-46F793FAE1DB}">
      <dsp:nvSpPr>
        <dsp:cNvPr id="0" name=""/>
        <dsp:cNvSpPr/>
      </dsp:nvSpPr>
      <dsp:spPr>
        <a:xfrm>
          <a:off x="2428415" y="3365944"/>
          <a:ext cx="1718789" cy="1091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Degrader optimization, low and high </a:t>
          </a:r>
          <a:r>
            <a:rPr lang="en-US" sz="1600" kern="1200" baseline="30000" noProof="0" dirty="0"/>
            <a:t>4</a:t>
          </a:r>
          <a:r>
            <a:rPr lang="en-US" sz="1600" kern="1200" noProof="0" dirty="0"/>
            <a:t>He density measure</a:t>
          </a:r>
        </a:p>
      </dsp:txBody>
      <dsp:txXfrm>
        <a:off x="2460382" y="3397911"/>
        <a:ext cx="1654855" cy="1027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5956F-B76D-7244-8916-5FD44AC9C3A6}">
      <dsp:nvSpPr>
        <dsp:cNvPr id="0" name=""/>
        <dsp:cNvSpPr/>
      </dsp:nvSpPr>
      <dsp:spPr>
        <a:xfrm rot="5400000">
          <a:off x="283543" y="2446626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64E16-6555-7142-8A1C-38E589C3FD15}">
      <dsp:nvSpPr>
        <dsp:cNvPr id="0" name=""/>
        <dsp:cNvSpPr/>
      </dsp:nvSpPr>
      <dsp:spPr>
        <a:xfrm>
          <a:off x="143160" y="2864738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62nd LNF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2022, Nov.</a:t>
          </a:r>
        </a:p>
      </dsp:txBody>
      <dsp:txXfrm>
        <a:off x="143160" y="2864738"/>
        <a:ext cx="1263379" cy="1107426"/>
      </dsp:txXfrm>
    </dsp:sp>
    <dsp:sp modelId="{9505F5BA-F6D1-7143-925A-3F10A08F5949}">
      <dsp:nvSpPr>
        <dsp:cNvPr id="0" name=""/>
        <dsp:cNvSpPr/>
      </dsp:nvSpPr>
      <dsp:spPr>
        <a:xfrm>
          <a:off x="1168166" y="2343598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F652F-FD55-D14E-A757-559C94091F01}">
      <dsp:nvSpPr>
        <dsp:cNvPr id="0" name=""/>
        <dsp:cNvSpPr/>
      </dsp:nvSpPr>
      <dsp:spPr>
        <a:xfrm rot="5400000">
          <a:off x="1830166" y="2063913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3396E-B725-C645-946D-7CCB3CF58F51}">
      <dsp:nvSpPr>
        <dsp:cNvPr id="0" name=""/>
        <dsp:cNvSpPr/>
      </dsp:nvSpPr>
      <dsp:spPr>
        <a:xfrm>
          <a:off x="1689783" y="2482024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debug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2021, Nov. – December. </a:t>
          </a:r>
        </a:p>
      </dsp:txBody>
      <dsp:txXfrm>
        <a:off x="1689783" y="2482024"/>
        <a:ext cx="1263379" cy="1107426"/>
      </dsp:txXfrm>
    </dsp:sp>
    <dsp:sp modelId="{F28E866F-3BED-274E-87F9-A8710050AC3E}">
      <dsp:nvSpPr>
        <dsp:cNvPr id="0" name=""/>
        <dsp:cNvSpPr/>
      </dsp:nvSpPr>
      <dsp:spPr>
        <a:xfrm>
          <a:off x="2714789" y="1960885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863351-C4DB-0345-A9B1-10CF145EA70F}">
      <dsp:nvSpPr>
        <dsp:cNvPr id="0" name=""/>
        <dsp:cNvSpPr/>
      </dsp:nvSpPr>
      <dsp:spPr>
        <a:xfrm rot="5400000">
          <a:off x="3376789" y="1681199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D3069-60A3-DA44-85A4-0FF0040954B1}">
      <dsp:nvSpPr>
        <dsp:cNvPr id="0" name=""/>
        <dsp:cNvSpPr/>
      </dsp:nvSpPr>
      <dsp:spPr>
        <a:xfrm>
          <a:off x="3236406" y="2099311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Optimization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(while awaiting for DAFNE)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HPGE </a:t>
          </a:r>
          <a:r>
            <a:rPr lang="en-US" sz="1500" b="1" kern="1200" noProof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activitty</a:t>
          </a:r>
          <a:endParaRPr lang="en-US" sz="1600" b="1" kern="1200" noProof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January – 7</a:t>
          </a:r>
          <a:r>
            <a:rPr lang="en-US" sz="1600" b="0" kern="1200" baseline="30000" noProof="0" dirty="0"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 April 2022</a:t>
          </a:r>
        </a:p>
      </dsp:txBody>
      <dsp:txXfrm>
        <a:off x="3236406" y="2099311"/>
        <a:ext cx="1263379" cy="1107426"/>
      </dsp:txXfrm>
    </dsp:sp>
    <dsp:sp modelId="{F9CDFA81-F673-9C4E-B8C8-64A4125B9E54}">
      <dsp:nvSpPr>
        <dsp:cNvPr id="0" name=""/>
        <dsp:cNvSpPr/>
      </dsp:nvSpPr>
      <dsp:spPr>
        <a:xfrm>
          <a:off x="4261412" y="1578172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ED6F8-69DB-344C-9D2E-8B8362287FDE}">
      <dsp:nvSpPr>
        <dsp:cNvPr id="0" name=""/>
        <dsp:cNvSpPr/>
      </dsp:nvSpPr>
      <dsp:spPr>
        <a:xfrm rot="5400000">
          <a:off x="4944684" y="1312982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4B762-7D8D-E641-9088-2269B1572C2B}">
      <dsp:nvSpPr>
        <dsp:cNvPr id="0" name=""/>
        <dsp:cNvSpPr/>
      </dsp:nvSpPr>
      <dsp:spPr>
        <a:xfrm>
          <a:off x="4783386" y="1745590"/>
          <a:ext cx="1583557" cy="1078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Start SIDDHARTA-2 debug with beam</a:t>
          </a:r>
          <a:endParaRPr lang="en-US" sz="16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7 – 13 April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2022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83386" y="1745590"/>
        <a:ext cx="1583557" cy="1078433"/>
      </dsp:txXfrm>
    </dsp:sp>
    <dsp:sp modelId="{00ED2908-0CEC-4648-AA8D-29BAC9A22699}">
      <dsp:nvSpPr>
        <dsp:cNvPr id="0" name=""/>
        <dsp:cNvSpPr/>
      </dsp:nvSpPr>
      <dsp:spPr>
        <a:xfrm>
          <a:off x="5829307" y="1209954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99FCC-1E1B-A145-AF01-E9821AA484C9}">
      <dsp:nvSpPr>
        <dsp:cNvPr id="0" name=""/>
        <dsp:cNvSpPr/>
      </dsp:nvSpPr>
      <dsp:spPr>
        <a:xfrm rot="5400000">
          <a:off x="6579900" y="880130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C7F2E-3C66-064B-9BCF-0D78C6166A70}">
      <dsp:nvSpPr>
        <dsp:cNvPr id="0" name=""/>
        <dsp:cNvSpPr/>
      </dsp:nvSpPr>
      <dsp:spPr>
        <a:xfrm>
          <a:off x="6409577" y="1259243"/>
          <a:ext cx="1562029" cy="118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KHe</a:t>
          </a: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run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debug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while commissioning</a:t>
          </a:r>
          <a:b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7 April – </a:t>
          </a: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63</a:t>
          </a:r>
          <a:r>
            <a:rPr lang="en-US" sz="16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SciCom</a:t>
          </a:r>
          <a:endParaRPr lang="it-IT" sz="1600" b="1" kern="1200" dirty="0"/>
        </a:p>
      </dsp:txBody>
      <dsp:txXfrm>
        <a:off x="6409577" y="1259243"/>
        <a:ext cx="1562029" cy="1185433"/>
      </dsp:txXfrm>
    </dsp:sp>
    <dsp:sp modelId="{769564CB-BB94-5645-A8A2-056EFD188D98}">
      <dsp:nvSpPr>
        <dsp:cNvPr id="0" name=""/>
        <dsp:cNvSpPr/>
      </dsp:nvSpPr>
      <dsp:spPr>
        <a:xfrm>
          <a:off x="7365166" y="777105"/>
          <a:ext cx="238373" cy="23837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C55C5-B01F-5547-AD2F-2F5203C167B3}">
      <dsp:nvSpPr>
        <dsp:cNvPr id="0" name=""/>
        <dsp:cNvSpPr/>
      </dsp:nvSpPr>
      <dsp:spPr>
        <a:xfrm rot="5400000">
          <a:off x="8016659" y="497417"/>
          <a:ext cx="840992" cy="139939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547535-7DAC-3640-96DB-CDCB43FE19B5}">
      <dsp:nvSpPr>
        <dsp:cNvPr id="0" name=""/>
        <dsp:cNvSpPr/>
      </dsp:nvSpPr>
      <dsp:spPr>
        <a:xfrm>
          <a:off x="7876276" y="926663"/>
          <a:ext cx="1263379" cy="1107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run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end May/early June till July (as long as possible)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run</a:t>
          </a:r>
          <a:endParaRPr lang="it-IT" sz="1600" b="0" kern="1200" dirty="0"/>
        </a:p>
      </dsp:txBody>
      <dsp:txXfrm>
        <a:off x="7876276" y="926663"/>
        <a:ext cx="1263379" cy="11074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63351-C4DB-0345-A9B1-10CF145EA70F}">
      <dsp:nvSpPr>
        <dsp:cNvPr id="0" name=""/>
        <dsp:cNvSpPr/>
      </dsp:nvSpPr>
      <dsp:spPr>
        <a:xfrm rot="5400000">
          <a:off x="430211" y="2101138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D3069-60A3-DA44-85A4-0FF0040954B1}">
      <dsp:nvSpPr>
        <dsp:cNvPr id="0" name=""/>
        <dsp:cNvSpPr/>
      </dsp:nvSpPr>
      <dsp:spPr>
        <a:xfrm>
          <a:off x="218042" y="2733057"/>
          <a:ext cx="1909425" cy="167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setup ready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End May 2022</a:t>
          </a:r>
        </a:p>
      </dsp:txBody>
      <dsp:txXfrm>
        <a:off x="218042" y="2733057"/>
        <a:ext cx="1909425" cy="1673723"/>
      </dsp:txXfrm>
    </dsp:sp>
    <dsp:sp modelId="{F9CDFA81-F673-9C4E-B8C8-64A4125B9E54}">
      <dsp:nvSpPr>
        <dsp:cNvPr id="0" name=""/>
        <dsp:cNvSpPr/>
      </dsp:nvSpPr>
      <dsp:spPr>
        <a:xfrm>
          <a:off x="1767199" y="1945426"/>
          <a:ext cx="360269" cy="360269"/>
        </a:xfrm>
        <a:prstGeom prst="triangle">
          <a:avLst>
            <a:gd name="adj" fmla="val 100000"/>
          </a:avLst>
        </a:pr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ED6F8-69DB-344C-9D2E-8B8362287FDE}">
      <dsp:nvSpPr>
        <dsp:cNvPr id="0" name=""/>
        <dsp:cNvSpPr/>
      </dsp:nvSpPr>
      <dsp:spPr>
        <a:xfrm rot="5400000">
          <a:off x="2767721" y="1522719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4B762-7D8D-E641-9088-2269B1572C2B}">
      <dsp:nvSpPr>
        <dsp:cNvPr id="0" name=""/>
        <dsp:cNvSpPr/>
      </dsp:nvSpPr>
      <dsp:spPr>
        <a:xfrm>
          <a:off x="2555552" y="2154638"/>
          <a:ext cx="1909425" cy="167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Start Run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 parasitic test 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0" kern="1200" noProof="0" dirty="0">
              <a:latin typeface="Calibri" panose="020F0502020204030204" pitchFamily="34" charset="0"/>
              <a:cs typeface="Calibri" panose="020F0502020204030204" pitchFamily="34" charset="0"/>
            </a:rPr>
            <a:t>From end May – early June 2022</a:t>
          </a:r>
        </a:p>
      </dsp:txBody>
      <dsp:txXfrm>
        <a:off x="2555552" y="2154638"/>
        <a:ext cx="1909425" cy="1673723"/>
      </dsp:txXfrm>
    </dsp:sp>
    <dsp:sp modelId="{00ED2908-0CEC-4648-AA8D-29BAC9A22699}">
      <dsp:nvSpPr>
        <dsp:cNvPr id="0" name=""/>
        <dsp:cNvSpPr/>
      </dsp:nvSpPr>
      <dsp:spPr>
        <a:xfrm>
          <a:off x="4104709" y="1367007"/>
          <a:ext cx="360269" cy="360269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99FCC-1E1B-A145-AF01-E9821AA484C9}">
      <dsp:nvSpPr>
        <dsp:cNvPr id="0" name=""/>
        <dsp:cNvSpPr/>
      </dsp:nvSpPr>
      <dsp:spPr>
        <a:xfrm rot="5400000">
          <a:off x="5105231" y="927471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C7F2E-3C66-064B-9BCF-0D78C6166A70}">
      <dsp:nvSpPr>
        <dsp:cNvPr id="0" name=""/>
        <dsp:cNvSpPr/>
      </dsp:nvSpPr>
      <dsp:spPr>
        <a:xfrm>
          <a:off x="4893062" y="1559397"/>
          <a:ext cx="1909425" cy="1673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it-IT" sz="1600" b="1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𝐃𝐀</m:t>
              </m:r>
              <m:r>
                <a:rPr lang="it-IT" sz="1600" b="1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𝚽</m:t>
              </m:r>
              <m:r>
                <a:rPr lang="it-IT" sz="1600" b="1" i="0" kern="120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𝐍𝐄</m:t>
              </m:r>
            </m:oMath>
          </a14:m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summer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shutdown</a:t>
          </a:r>
          <a:b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middle July 2022</a:t>
          </a:r>
          <a:endParaRPr lang="it-IT" sz="16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93062" y="1559397"/>
        <a:ext cx="1909425" cy="1673723"/>
      </dsp:txXfrm>
    </dsp:sp>
    <dsp:sp modelId="{769564CB-BB94-5645-A8A2-056EFD188D98}">
      <dsp:nvSpPr>
        <dsp:cNvPr id="0" name=""/>
        <dsp:cNvSpPr/>
      </dsp:nvSpPr>
      <dsp:spPr>
        <a:xfrm>
          <a:off x="6442219" y="771763"/>
          <a:ext cx="360269" cy="360269"/>
        </a:xfrm>
        <a:prstGeom prst="triangle">
          <a:avLst>
            <a:gd name="adj" fmla="val 10000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C55C5-B01F-5547-AD2F-2F5203C167B3}">
      <dsp:nvSpPr>
        <dsp:cNvPr id="0" name=""/>
        <dsp:cNvSpPr/>
      </dsp:nvSpPr>
      <dsp:spPr>
        <a:xfrm rot="5400000">
          <a:off x="7442741" y="4699"/>
          <a:ext cx="1271045" cy="2114991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9525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547535-7DAC-3640-96DB-CDCB43FE19B5}">
      <dsp:nvSpPr>
        <dsp:cNvPr id="0" name=""/>
        <dsp:cNvSpPr/>
      </dsp:nvSpPr>
      <dsp:spPr>
        <a:xfrm>
          <a:off x="7244330" y="573293"/>
          <a:ext cx="1881910" cy="230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Continue the run </a:t>
          </a:r>
          <a:b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6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SIDDHARTA-2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Kd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latin typeface="Calibri" panose="020F0502020204030204" pitchFamily="34" charset="0"/>
              <a:cs typeface="Calibri" panose="020F0502020204030204" pitchFamily="34" charset="0"/>
            </a:rPr>
            <a:t>HPGe</a:t>
          </a:r>
          <a:endParaRPr lang="en-US" sz="1600" b="1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400" b="1" kern="1200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as soon as possible!</a:t>
          </a:r>
          <a:endParaRPr lang="it-IT" sz="24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44330" y="573293"/>
        <a:ext cx="1881910" cy="2307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31320-DAD2-D04C-8452-201BB05E9BA1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FC401-E8EB-4342-8F73-C8544661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0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2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9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14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39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46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FC401-E8EB-4342-8F73-C85446618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4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69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6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0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43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51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FC401-E8EB-4342-8F73-C85446618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21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87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79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0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342">
            <a:extLst>
              <a:ext uri="{FF2B5EF4-FFF2-40B4-BE49-F238E27FC236}">
                <a16:creationId xmlns:a16="http://schemas.microsoft.com/office/drawing/2014/main" id="{727B47A6-06EF-4F34-ABFC-3B4BB9D85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Shape 343">
            <a:extLst>
              <a:ext uri="{FF2B5EF4-FFF2-40B4-BE49-F238E27FC236}">
                <a16:creationId xmlns:a16="http://schemas.microsoft.com/office/drawing/2014/main" id="{324256BA-0621-43E9-93C5-7DD4FC981B3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34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found the instruments In this contest we </a:t>
            </a:r>
            <a:r>
              <a:rPr lang="en-US" sz="1200" b="1" dirty="0" err="1"/>
              <a:t>achived</a:t>
            </a:r>
            <a:r>
              <a:rPr lang="en-US" sz="1200" b="1" dirty="0"/>
              <a:t> also </a:t>
            </a:r>
            <a:r>
              <a:rPr lang="en-US" sz="1200" b="1" dirty="0" err="1"/>
              <a:t>aour</a:t>
            </a:r>
            <a:r>
              <a:rPr lang="en-US" sz="1200" b="1" dirty="0"/>
              <a:t> </a:t>
            </a:r>
            <a:r>
              <a:rPr lang="en-US" sz="1200" b="1" dirty="0" err="1"/>
              <a:t>phisics</a:t>
            </a:r>
            <a:r>
              <a:rPr lang="en-US" sz="1200" b="1" dirty="0"/>
              <a:t> goal </a:t>
            </a:r>
            <a:r>
              <a:rPr lang="en-US" sz="1200" b="1" dirty="0" err="1"/>
              <a:t>performi</a:t>
            </a:r>
            <a:r>
              <a:rPr lang="en-US" sz="1200" b="1" dirty="0"/>
              <a:t> the most ..</a:t>
            </a:r>
          </a:p>
          <a:p>
            <a:r>
              <a:rPr lang="en-US" sz="1200" b="1" dirty="0"/>
              <a:t>We published about 10 articles and </a:t>
            </a:r>
            <a:r>
              <a:rPr lang="en-US" sz="1200" b="1" dirty="0" err="1"/>
              <a:t>otjer</a:t>
            </a:r>
            <a:r>
              <a:rPr lang="en-US" sz="1200" b="1" dirty="0"/>
              <a:t> 2 are in preparation.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79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kaonic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QCD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energy because compared to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scattering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experiments</a:t>
            </a:r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relative energy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MeV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CF18-6A99-044F-9E7E-6677AD023C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8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8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C3846-8D4C-4326-8BC7-9B455A036298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84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32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4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2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1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2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FC401-E8EB-4342-8F73-C85446618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3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FC401-E8EB-4342-8F73-C854466186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20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FC401-E8EB-4342-8F73-C85446618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07E5035-1C80-2E41-87B2-6686BF9F8ECA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DB41-9E4B-0249-9D42-5A3C67A78A77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0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41C9-424D-0B45-AC1D-C4C824FA9622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9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7A51-4FEA-8244-9374-DF83D2F4E18D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4974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5A9C2-835B-8F42-AA28-2EFB96E651BA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3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473-474C-504E-88FF-E7716C1A8EAA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74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2AF97-6341-644A-AC69-6B6D1B31401C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3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21C7-5D41-8642-9D02-A7749BEA2241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4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C91D5EEA-3383-9E41-9CDD-4A0513D01999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14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062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SIDDHARTA-2 technical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F0B8-1229-0444-84CF-770AE7B18EDE}" type="datetime1">
              <a:rPr lang="it-IT" smtClean="0"/>
              <a:t>15/05/2022</a:t>
            </a:fld>
            <a:endParaRPr kumimoji="0"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LNF Scientific Committee</a:t>
            </a:r>
          </a:p>
        </p:txBody>
      </p:sp>
    </p:spTree>
    <p:extLst>
      <p:ext uri="{BB962C8B-B14F-4D97-AF65-F5344CB8AC3E}">
        <p14:creationId xmlns:p14="http://schemas.microsoft.com/office/powerpoint/2010/main" val="172571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8F6-6D05-B648-9A12-7CD244F5E088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901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A4F4-BB3A-4045-B983-530B40E5F289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5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062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0F03-F282-1E42-8843-2117F7E451E2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1015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158-B24F-244B-B181-84FB66B23BC4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852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215" b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3429002"/>
            <a:ext cx="3820055" cy="2697163"/>
          </a:xfrm>
        </p:spPr>
        <p:txBody>
          <a:bodyPr/>
          <a:lstStyle>
            <a:lvl1pPr>
              <a:defRPr sz="1846"/>
            </a:lvl1pPr>
            <a:lvl2pPr>
              <a:defRPr sz="1662"/>
            </a:lvl2pPr>
            <a:lvl3pPr>
              <a:defRPr sz="1477"/>
            </a:lvl3pPr>
            <a:lvl4pPr>
              <a:defRPr sz="1292"/>
            </a:lvl4pPr>
            <a:lvl5pPr>
              <a:defRPr sz="1292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215" b="0" i="0">
                <a:solidFill>
                  <a:schemeClr val="tx2"/>
                </a:solidFill>
                <a:latin typeface="+mj-lt"/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1846"/>
            </a:lvl1pPr>
            <a:lvl2pPr>
              <a:defRPr sz="1662"/>
            </a:lvl2pPr>
            <a:lvl3pPr>
              <a:defRPr sz="1477"/>
            </a:lvl3pPr>
            <a:lvl4pPr>
              <a:defRPr sz="1292"/>
            </a:lvl4pPr>
            <a:lvl5pPr>
              <a:defRPr sz="1292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CBE-1197-434F-BE28-B75C63CBA38B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874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0B61-75D6-9D4D-B7FB-EE72CA2E4B5B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7382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B580-628E-AC47-9C70-89F4D40419C3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109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111B-FCF8-E74F-ADE7-8EC3869AFFE1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554"/>
              </a:spcAft>
              <a:buNone/>
              <a:defRPr sz="1662">
                <a:solidFill>
                  <a:schemeClr val="tx2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2954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031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846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662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477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477">
                <a:solidFill>
                  <a:schemeClr val="tx2"/>
                </a:solidFill>
              </a:defRPr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87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585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662">
                <a:solidFill>
                  <a:srgbClr val="FFFFFF"/>
                </a:solidFill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71E1-7594-134F-AB3C-F8A6AB343731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954">
                <a:solidFill>
                  <a:schemeClr val="bg1"/>
                </a:solidFill>
              </a:defRPr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66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9EAC-4748-D447-9BE9-D06AD151D655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638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E18C-B27B-214C-9177-197A58D429FA}" type="datetime1">
              <a:rPr lang="it-IT" smtClean="0"/>
              <a:t>15/05/2022</a:t>
            </a:fld>
            <a:endParaRPr kumimoji="0"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16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71630A8D-6BF5-413F-AD1A-9B0D8DF4DDE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A79019-94E7-4740-9AF7-AE5CDDB4A87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2595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8ADE6AE-576C-2D43-965F-3DA88C3476D0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94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30134F2B-D12F-4746-9E37-DECE03B65B0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0D09DA-0358-4480-A120-AB163CE4EAF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9500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CFFF13C6-3283-4E53-9E23-5CE93E9C632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8423275" y="6403975"/>
            <a:ext cx="263525" cy="269875"/>
          </a:xfrm>
        </p:spPr>
        <p:txBody>
          <a:bodyPr lIns="45718" tIns="45718" rIns="45718" bIns="45718"/>
          <a:lstStyle>
            <a:lvl1pPr indent="0">
              <a:defRPr spc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7824BB-6AE6-4F69-B512-4A624F07B96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1550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A02673-E987-4C58-9D7E-8BA366DF0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382CC-9032-B349-A0B2-CB3AABB08B27}" type="datetime1">
              <a:rPr lang="it-IT" smtClean="0"/>
              <a:t>15/05/2022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02C6B3-A39D-4567-9FDE-C832F6690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EF43C4-EDE3-48BA-B5CF-E27694AC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225" y="6446838"/>
            <a:ext cx="282575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A2632-510B-4B8F-946B-0B8248B6ED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4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954BBF-A7B9-4328-B6BF-F43ED9C4C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FA01-AA17-C648-BCEE-DD61C9230476}" type="datetime1">
              <a:rPr lang="it-IT" smtClean="0"/>
              <a:t>15/05/2022</a:t>
            </a:fld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186CE4-35DB-4D27-A0DB-3517B3DA7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4D6C469-4DBA-496E-88AA-D2F67E314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6B5B7-9879-4F16-B266-5E8F5C70D39E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65660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425F14-B8C5-481E-9974-24DAFA9B0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0CDF-AF63-7F4A-8446-7C910682E08F}" type="datetime1">
              <a:rPr lang="it-IT" smtClean="0"/>
              <a:t>15/05/2022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15342-C8C4-426D-99D9-537842D6F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1DF881-CA62-4099-8FA0-8BBA6DC97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FB0D-83EA-4F41-A39E-9EF90A03038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41383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5C8181-7B7D-4CA0-97BC-28E51FEF4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DA0DD-1258-AF4F-882C-135C4A3E2D99}" type="datetime1">
              <a:rPr lang="it-IT" smtClean="0"/>
              <a:t>15/05/2022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21D6BD-224F-4128-939B-1A73AF6CA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E569A-A76A-46A5-A577-1EC000AAB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74C4-7723-4647-8020-0D86479A68F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42341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1A98EF-99A3-47E2-A023-BF1121B4C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F9CE-C1E9-DD42-9265-0CB909A39226}" type="datetime1">
              <a:rPr lang="it-IT" smtClean="0"/>
              <a:t>15/05/2022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03DE41-2BFA-4839-9778-0E983EE79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912590-4E55-431E-9538-0BA5AA574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AA0A-C8A3-480F-ACEC-1A5D524664B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15014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25647-D444-4B18-8BF1-F149B31DD1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3D453-48B7-794B-BD60-5AC3531DBD13}" type="datetime1">
              <a:rPr lang="it-IT" smtClean="0"/>
              <a:t>15/05/2022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2DE2D-5B5D-433D-B7FA-63B8B4240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84AA9-8144-4612-92F4-B6047399E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DA096-DA02-4AD3-BD14-F6F4F5A0088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1461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BD362B-25BA-4783-91DE-E2D9D6AD5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91328-EFCB-6944-9151-C739021A7F0E}" type="datetime1">
              <a:rPr lang="it-IT" smtClean="0"/>
              <a:t>15/05/2022</a:t>
            </a:fld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D22866-3B2E-410B-A2EA-0CECD36CF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73ACA9-B655-4B9C-9D40-EFECCD99A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170E3-F749-4797-8A49-4818377CF285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05427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C528AA-3DD4-4085-BD8B-0339AFC32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854B4-5746-254E-B47B-945EE86E08B1}" type="datetime1">
              <a:rPr lang="it-IT" smtClean="0"/>
              <a:t>15/05/2022</a:t>
            </a:fld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509A12-305A-4016-91F7-242E88EF45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558616-A8B1-41B1-9E93-31C2B1ACC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FC45-40B3-498A-84B6-4425D1FF12F0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9064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DEFC-DF90-7147-8E7B-FA8170F9252A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04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FE20A6-755E-4FE4-9E60-B178DC9F0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FA714-033E-1040-9552-7415483CE9F3}" type="datetime1">
              <a:rPr lang="it-IT" smtClean="0"/>
              <a:t>15/05/2022</a:t>
            </a:fld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3C6BB6-B2FC-49FD-89A4-5BAC8BD39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F02BDE-EC01-427C-B3CF-636661580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FF561-ECF7-4CA0-89CB-4112F923A74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41895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35A4E-9D6C-428B-9B26-A14525E3D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F36A1-601B-E044-8335-40AE870DFBC0}" type="datetime1">
              <a:rPr lang="it-IT" smtClean="0"/>
              <a:t>15/05/2022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30054C-1433-494C-93EF-3F3C61AE2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EF94E-9CDC-4FE6-89DD-AC8B1B109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5FD8-07D8-4FA4-8552-0A5D1578A43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61972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9DAC1-E96C-4C92-AF23-AA44B435B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3B43B-7DCB-794E-B720-E1B00B5AB595}" type="datetime1">
              <a:rPr lang="it-IT" smtClean="0"/>
              <a:t>15/05/2022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5D069-0D2F-412C-A5AC-D7843B01AE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7F5DB-C971-4DD7-86D2-112BDB479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F2627-13D9-447C-BADD-E0104A964B8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51895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A0A82A-A4C4-4C7A-9408-6FF8B74DC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80FE4-441A-0A42-84C5-BA1682A21663}" type="datetime1">
              <a:rPr lang="it-IT" smtClean="0"/>
              <a:t>15/05/2022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0E21F-846D-4560-A37A-384DDFEE1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758899-0B41-4FBA-AF1D-49E0BF177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5DBC0-A078-4E24-9D48-517D6A741B75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88410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82CEF7-5D84-4BA8-9A81-B698B9B03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C044-0AF9-D949-B171-E9A0E6AC965B}" type="datetime1">
              <a:rPr lang="it-IT" smtClean="0"/>
              <a:t>15/05/2022</a:t>
            </a:fld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EA70AE-4DBF-4F7D-960C-24DE7A91A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8AFB29-A2FC-4C16-9BCD-8A327FE0D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09BB1-92AC-4B3C-922C-FB5C46271DE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3894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F3A570-A74F-491D-81C8-1102D8113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E27C7-2F7A-8141-8FD0-5783E408A80F}" type="datetime1">
              <a:rPr lang="it-IT" smtClean="0"/>
              <a:t>15/05/2022</a:t>
            </a:fld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A5E32A-E12B-4369-B8AF-3EA2B5568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2FC15E-F39E-4B9C-AE02-FED84F3DA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20AE-A41B-41F1-B493-E8B25A5E758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85716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297AD-D306-4FE4-9ABA-67E3F775A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9E55F-4E8F-3B49-9FB7-694532D6B7C6}" type="datetime1">
              <a:rPr lang="it-IT" smtClean="0"/>
              <a:t>15/05/2022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9183E-A6DB-44C5-8812-849B743203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8DF077-3CB2-433A-87F1-B5720277B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ECBE6-7082-47DE-8DA7-7873639E04E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89799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10117-D0C0-4172-B010-5BF50A5B95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AB9C8-069A-A94F-906C-F2C0A4F6C2B1}" type="datetime1">
              <a:rPr lang="it-IT" smtClean="0"/>
              <a:t>15/05/2022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C5179F-D831-41E9-888F-2E2361FF4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FE176-0AEA-4C7D-B57E-3C68FA412B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FF3B4-6ACC-495B-8959-6E014B8E7830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03182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BEF828C1-3534-4E0C-BEEB-8F999185659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10BBA-6965-4BB0-9500-A21A01598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52850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76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4CA9-4FAC-8443-9098-E367DC783E7A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25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604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15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877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744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22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176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250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43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993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71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D3D-2BD1-8341-8197-C05416DCFEF8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135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688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61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94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883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626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51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29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339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0118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91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BE27-2025-B941-9B9E-5340BAABB382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111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6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40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480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040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063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918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186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7125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9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0B03-8A48-7B46-95E5-5F9A3F70CE6F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75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29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78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837-0640-9C4D-ACD3-AF77419B4418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06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1E82F-7D76-FC42-A14B-B8F4CE26811E}" type="datetime1">
              <a:rPr lang="it-IT" smtClean="0"/>
              <a:t>15/05/2022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6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  <p:sldLayoutId id="214748438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SIDDHARTA-2 technical report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6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tx2"/>
                </a:solidFill>
              </a:defRPr>
            </a:lvl1pPr>
          </a:lstStyle>
          <a:p>
            <a:fld id="{766C2449-9F60-1347-99B3-74B18DE879D8}" type="datetime1">
              <a:rPr lang="it-IT" smtClean="0"/>
              <a:t>15/05/2022</a:t>
            </a:fld>
            <a:endParaRPr kumimoji="0"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71013" y="6250165"/>
            <a:ext cx="3218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3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61st meeting of the LNF Scientific Committee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48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ransition spd="slow">
    <p:fade/>
  </p:transition>
  <p:hf hdr="0" ftr="0" dt="0"/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3225" indent="-253225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15" kern="1200">
          <a:solidFill>
            <a:schemeClr val="tx2"/>
          </a:solidFill>
          <a:latin typeface="+mn-lt"/>
          <a:ea typeface="+mn-ea"/>
          <a:cs typeface="+mn-cs"/>
        </a:defRPr>
      </a:lvl1pPr>
      <a:lvl2pPr marL="531948" indent="-253225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31" kern="1200">
          <a:solidFill>
            <a:schemeClr val="tx2"/>
          </a:solidFill>
          <a:latin typeface="+mn-lt"/>
          <a:ea typeface="+mn-ea"/>
          <a:cs typeface="+mn-cs"/>
        </a:defRPr>
      </a:lvl2pPr>
      <a:lvl3pPr marL="789863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46" kern="1200">
          <a:solidFill>
            <a:schemeClr val="tx2"/>
          </a:solidFill>
          <a:latin typeface="+mn-lt"/>
          <a:ea typeface="+mn-ea"/>
          <a:cs typeface="+mn-cs"/>
        </a:defRPr>
      </a:lvl3pPr>
      <a:lvl4pPr marL="1055103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62" kern="1200">
          <a:solidFill>
            <a:schemeClr val="tx2"/>
          </a:solidFill>
          <a:latin typeface="+mn-lt"/>
          <a:ea typeface="+mn-ea"/>
          <a:cs typeface="+mn-cs"/>
        </a:defRPr>
      </a:lvl4pPr>
      <a:lvl5pPr marL="1350532" indent="-211021" algn="l" defTabSz="84408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477" kern="1200">
          <a:solidFill>
            <a:schemeClr val="tx2"/>
          </a:solidFill>
          <a:latin typeface="+mn-lt"/>
          <a:ea typeface="+mn-ea"/>
          <a:cs typeface="+mn-cs"/>
        </a:defRPr>
      </a:lvl5pPr>
      <a:lvl6pPr marL="1645961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6pPr>
      <a:lvl7pPr marL="1941390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7pPr>
      <a:lvl8pPr marL="2236819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8pPr>
      <a:lvl9pPr marL="2532248" indent="-211021" algn="l" defTabSz="844083" rtl="0" eaLnBrk="1" latinLnBrk="0" hangingPunct="1">
        <a:spcBef>
          <a:spcPts val="354"/>
        </a:spcBef>
        <a:buClr>
          <a:schemeClr val="accent1"/>
        </a:buClr>
        <a:buFont typeface="Symbol" pitchFamily="18" charset="2"/>
        <a:buChar char="*"/>
        <a:defRPr sz="1292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Text">
            <a:extLst>
              <a:ext uri="{FF2B5EF4-FFF2-40B4-BE49-F238E27FC236}">
                <a16:creationId xmlns:a16="http://schemas.microsoft.com/office/drawing/2014/main" id="{88F571C2-5BBF-4FAC-9719-3988428C8FF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Title Text</a:t>
            </a:r>
          </a:p>
        </p:txBody>
      </p:sp>
      <p:sp>
        <p:nvSpPr>
          <p:cNvPr id="4099" name="Body Level One…">
            <a:extLst>
              <a:ext uri="{FF2B5EF4-FFF2-40B4-BE49-F238E27FC236}">
                <a16:creationId xmlns:a16="http://schemas.microsoft.com/office/drawing/2014/main" id="{2DE9F57B-D4A2-4D0C-BE47-B63E6CD1D9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Body Level One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Body Level Two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Body Level Three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Body Level Four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C6B4D29-2E2B-49C4-9426-6B35D8F725E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413750" y="6450013"/>
            <a:ext cx="273050" cy="1778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indent="102870" algn="r">
              <a:defRPr sz="1200" b="0" spc="-1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fld id="{8EC24C14-778A-49DC-A566-94E20616336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67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4" r:id="rId5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01675" indent="-244475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44650" indent="-27305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1336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0287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-1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732674-757E-4E6A-BF0A-CD9821AA4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44F1D16-534F-4FF1-9BAE-A6AE19A72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674926E-A8FC-4B3C-8543-159C0EBC51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18C3CB-274C-7441-AB34-DEC226CCD465}" type="datetime1">
              <a:rPr lang="it-IT" smtClean="0"/>
              <a:t>15/05/2022</a:t>
            </a:fld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CE6D7F-6F62-4E28-A51B-40BD4F13C9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0D49FA-76E9-413E-AA0D-2FE7E23350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FD58C9-BEA6-4B8C-B4E5-3D796B4162A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3421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19" r:id="rId14"/>
    <p:sldLayoutId id="214748442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CA95-D252-9540-8956-131FDCFF7F7A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2BB9-8F1D-3A4D-B010-52D18707B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9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40C7-BDBC-4131-A13C-EEE454B39796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4B44-35E2-4B16-AA04-7E151A8EAB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49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DAAC4-B6DF-794E-B794-4122B387148F}" type="datetimeFigureOut">
              <a:rPr lang="en-GB" smtClean="0"/>
              <a:t>15/05/2022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F136C-B97A-5343-85B6-C5E4FC195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96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0.png"/><Relationship Id="rId11" Type="http://schemas.openxmlformats.org/officeDocument/2006/relationships/image" Target="../media/image42.png"/><Relationship Id="rId5" Type="http://schemas.openxmlformats.org/officeDocument/2006/relationships/image" Target="../media/image190.png"/><Relationship Id="rId10" Type="http://schemas.openxmlformats.org/officeDocument/2006/relationships/image" Target="../media/image33.png"/><Relationship Id="rId4" Type="http://schemas.openxmlformats.org/officeDocument/2006/relationships/image" Target="../media/image150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9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4.png"/><Relationship Id="rId4" Type="http://schemas.openxmlformats.org/officeDocument/2006/relationships/image" Target="../media/image3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5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4.png"/><Relationship Id="rId9" Type="http://schemas.openxmlformats.org/officeDocument/2006/relationships/diagramData" Target="../diagrams/data1.xml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4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10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E625F79A-7BA9-D24F-9163-A42BD177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3506" y="-1563721"/>
            <a:ext cx="12130391" cy="909779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A653147-672C-7943-8EB9-4098BF1EA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839" y="1724272"/>
            <a:ext cx="7505700" cy="71115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Catalina Curceanu, INFN – LNF</a:t>
            </a:r>
            <a:b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SIDDHARTA-2 Collaboration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686176-788F-1841-8E8E-BEBBC3571231}"/>
              </a:ext>
            </a:extLst>
          </p:cNvPr>
          <p:cNvSpPr txBox="1"/>
          <p:nvPr/>
        </p:nvSpPr>
        <p:spPr>
          <a:xfrm>
            <a:off x="931118" y="356478"/>
            <a:ext cx="7505700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9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SIDDHARTA-2 status report</a:t>
            </a: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8843F458-1570-434A-A52E-9C6963347059}"/>
              </a:ext>
            </a:extLst>
          </p:cNvPr>
          <p:cNvSpPr txBox="1">
            <a:spLocks/>
          </p:cNvSpPr>
          <p:nvPr/>
        </p:nvSpPr>
        <p:spPr>
          <a:xfrm>
            <a:off x="0" y="6048544"/>
            <a:ext cx="4572000" cy="711153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63rd LNF Scientific Committee Meeting 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16</a:t>
            </a:r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ADF88EB1-4381-064D-B294-AD0EEF30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62nd </a:t>
                </a:r>
                <a:r>
                  <a:rPr lang="en-US" dirty="0" err="1">
                    <a:solidFill>
                      <a:srgbClr val="002060"/>
                    </a:solidFill>
                  </a:rPr>
                  <a:t>SciCom</a:t>
                </a:r>
                <a:r>
                  <a:rPr lang="en-US" dirty="0">
                    <a:solidFill>
                      <a:srgbClr val="00206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SIDDHARTA-2 installation and first results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931" t="-2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FBA2E-9A95-F043-B7E6-0ADD7F24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Publications since last 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34CB65-26A7-DD4D-81EE-D1767856E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0" y="2112248"/>
            <a:ext cx="8877300" cy="4567622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Sirghi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GB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kaonic helium measurement in gas by SIDDHARTINO at the DAΦNE collider, </a:t>
            </a:r>
            <a:r>
              <a:rPr lang="en-GB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J.Phys.G</a:t>
            </a:r>
            <a:r>
              <a:rPr lang="en-GB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(2022) 5, 055106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Sirghi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Status and perspectives for low energy kaon-nucleon interaction studies at DA</a:t>
            </a:r>
            <a:r>
              <a:rPr lang="el-G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NE: from SIDDHARTA to SIDDHARTA-2,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PANIC2021 (2022) 200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Low energy kaon-nuclei interaction at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DAΦNE:The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SIDDHARTA-2 experiment, Il Nuovo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Cimento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 C (2021). 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Selected communication at 106° SIF Congress (best presentation: Marco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 with publication on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Rivista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il Nuovo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Cimento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accepted.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Scordo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HAPG mosaic crystal Von Hamos spectrometer for high precision exotic atoms spectroscopy,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PANIC2021 (2022) 195.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Sgaramella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SIDDHARTA-2 calibration method for high precision kaonic atoms X-ray spectroscopy measurements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e-Print: 2201.12101, submitted to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Scripta.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Napolitano et al.,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Atoms at the DAΦNE Collider with the SIDDHARTA-2 Experiment, e-Print:2201.11525, submitted to </a:t>
            </a:r>
            <a:r>
              <a:rPr lang="en-GB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Scripta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Hexh</a:t>
            </a:r>
            <a:r>
              <a:rPr lang="en-GB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 et al., Kaonic helium-4 L series X-rays yields in gas measured by SIDDHARTINO, under submission to Nuclear Physics A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5CF6D7A8-D626-AD48-A7BA-A4F37C15B84D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FBA2E-9A95-F043-B7E6-0ADD7F24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Publications since last 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34CB65-26A7-DD4D-81EE-D1767856E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0" y="2112248"/>
            <a:ext cx="8877300" cy="4567622"/>
          </a:xfrm>
        </p:spPr>
        <p:txBody>
          <a:bodyPr>
            <a:normAutofit/>
          </a:bodyPr>
          <a:lstStyle/>
          <a:p>
            <a:pPr marL="342900" indent="-342900">
              <a:buAutoNum type="arabicPeriod" startAt="8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Curceanu et al,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atoms measurements at the DAΦNE collider: the SIDDHARTA-2 experiment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EPJ Web Conf. 258 (2022) 07006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8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Tuechler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Features of the SIDDHARTA-2 Apparatus for Kaonic Deuterium X-Ray Measurements, </a:t>
            </a:r>
            <a:r>
              <a:rPr lang="nl-N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EPJ Web Conf. 262 (2022) 01016.</a:t>
            </a:r>
            <a:endParaRPr lang="en-GB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8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Piscicchia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GB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energy kaon-nuclei interaction studies at DAΦNE, </a:t>
            </a:r>
            <a:r>
              <a:rPr lang="nl-NL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EPJ Web Conf. 262 (2022) 01006.</a:t>
            </a:r>
          </a:p>
          <a:p>
            <a:pPr marL="342900" indent="-342900">
              <a:buAutoNum type="arabicPeriod" startAt="8"/>
            </a:pPr>
            <a:r>
              <a:rPr lang="nl-NL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Miliucci,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 drift detectors technology for high precision light Kaonic atoms spectroscopic measurements at the DAΦNE collider, 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AIP </a:t>
            </a:r>
            <a:r>
              <a:rPr lang="it-IT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Conf.Proc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2416 (2021) 1, 020009.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8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De Leo et al, Reflection efficiency and spectra resolutions ray-tracing simulations for the VOXES HAPG crystal based Von Hamos spectrometer,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Condens.Mat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 (2021) 1, 1.</a:t>
            </a:r>
          </a:p>
          <a:p>
            <a:pPr marL="342900" indent="-342900">
              <a:buAutoNum type="arabicPeriod" startAt="8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Miliucci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Silicon Drift Detectors’ Spectroscopic Response during the SIDDHARTA-2 Kaonic Helium Run at the DA</a:t>
            </a:r>
            <a:r>
              <a:rPr lang="el-G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Collider,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Condens.Mat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(2021) 4, 47.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other 4 articles submitted awaiting reviews</a:t>
            </a:r>
            <a:b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81F7DB2E-3418-8047-99CF-F5A94ADBA41D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12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AFE6-8825-07AF-94FE-2FBA8630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705" y="743377"/>
            <a:ext cx="7460878" cy="1090789"/>
          </a:xfrm>
        </p:spPr>
        <p:txBody>
          <a:bodyPr/>
          <a:lstStyle/>
          <a:p>
            <a:r>
              <a:rPr lang="en-GB" dirty="0"/>
              <a:t>Luca De </a:t>
            </a:r>
            <a:r>
              <a:rPr lang="en-GB" dirty="0" err="1"/>
              <a:t>Paolis</a:t>
            </a:r>
            <a:r>
              <a:rPr lang="en-GB" dirty="0"/>
              <a:t>: Best Poster award</a:t>
            </a: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80592C24-1061-D55C-32F1-C98BA760E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238837" y="2677346"/>
            <a:ext cx="4460838" cy="33494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C00CF-F2A5-75EE-20AD-71D872C7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 descr="A group of people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8D3E845A-536D-4A36-796B-A145C080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721" y="2069170"/>
            <a:ext cx="6017786" cy="45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9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62nd </a:t>
                </a:r>
                <a:r>
                  <a:rPr lang="en-US" dirty="0" err="1">
                    <a:solidFill>
                      <a:srgbClr val="FF0000"/>
                    </a:solidFill>
                  </a:rPr>
                  <a:t>SciCom</a:t>
                </a:r>
                <a:r>
                  <a:rPr lang="en-US" dirty="0">
                    <a:solidFill>
                      <a:srgbClr val="FF000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SIDDHARTA-2 installation and first results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931" t="-2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F41FC-E1A3-764A-8D7F-23116BEB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62</a:t>
            </a:r>
            <a:r>
              <a:rPr lang="en-US" sz="3200" baseline="30000" dirty="0">
                <a:solidFill>
                  <a:schemeClr val="accent1"/>
                </a:solidFill>
              </a:rPr>
              <a:t>nd</a:t>
            </a:r>
            <a:r>
              <a:rPr lang="en-US" sz="3200" dirty="0">
                <a:solidFill>
                  <a:schemeClr val="accent1"/>
                </a:solidFill>
              </a:rPr>
              <a:t> LNF Scientific Committee Meeting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EA944D-129A-594A-99FB-40C52455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2511972"/>
            <a:ext cx="8755299" cy="39897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SIDDHARTA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SIDDHARTA-2 team should start taking data with the present luminosity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working carefully on optimizing their S/B ratio as much as possible, like they have been doing in the past. Given the present background and machine conditions, it is important to know what is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minimum integrated luminosity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required to get sensible results for the kaonic deuterium measurement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address this question – data taking planned to be started end of May/early June 2022; need (probably) to go end of 2022 and/or  through 2023 to get sensible results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7388B17-4DE3-7241-B604-2233D6ACD1C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0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62nd </a:t>
                </a:r>
                <a:r>
                  <a:rPr lang="en-US" dirty="0" err="1">
                    <a:solidFill>
                      <a:srgbClr val="002060"/>
                    </a:solidFill>
                  </a:rPr>
                  <a:t>SciCom</a:t>
                </a:r>
                <a:r>
                  <a:rPr lang="en-US" dirty="0">
                    <a:solidFill>
                      <a:srgbClr val="00206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SIDDHARTINO run scientific outcomes - highlights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SIDDHARTA-2 installation and first results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931" t="-2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202E5D-5F28-AE4A-81AC-FE47884C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SIDDHARTINO run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91631AD-4B71-C14C-9995-F51B65073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4502"/>
            <a:ext cx="5659655" cy="303089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4D4C90-2A8B-F340-B1D6-9FDB1A397EB1}"/>
              </a:ext>
            </a:extLst>
          </p:cNvPr>
          <p:cNvSpPr txBox="1"/>
          <p:nvPr/>
        </p:nvSpPr>
        <p:spPr>
          <a:xfrm>
            <a:off x="298902" y="3609807"/>
            <a:ext cx="59455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VETO-1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F95595-B021-8249-825A-2E3A221869F6}"/>
              </a:ext>
            </a:extLst>
          </p:cNvPr>
          <p:cNvSpPr txBox="1"/>
          <p:nvPr/>
        </p:nvSpPr>
        <p:spPr>
          <a:xfrm>
            <a:off x="3609929" y="4255998"/>
            <a:ext cx="1147422" cy="2769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8 SDDs arrays</a:t>
            </a:r>
            <a:r>
              <a:rPr lang="en-GB" sz="12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8961AD-17A0-F24B-BF86-EBB366B2836A}"/>
              </a:ext>
            </a:extLst>
          </p:cNvPr>
          <p:cNvSpPr txBox="1"/>
          <p:nvPr/>
        </p:nvSpPr>
        <p:spPr>
          <a:xfrm>
            <a:off x="3496523" y="3722823"/>
            <a:ext cx="83288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TARGET CELL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A58242-8931-3A40-93F0-FEB3D1978680}"/>
              </a:ext>
            </a:extLst>
          </p:cNvPr>
          <p:cNvSpPr txBox="1"/>
          <p:nvPr/>
        </p:nvSpPr>
        <p:spPr>
          <a:xfrm>
            <a:off x="3609930" y="4782640"/>
            <a:ext cx="693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K-TRIGGER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72AAB0-742E-CB4B-8A2D-2E3769FA91CD}"/>
              </a:ext>
            </a:extLst>
          </p:cNvPr>
          <p:cNvSpPr txBox="1"/>
          <p:nvPr/>
        </p:nvSpPr>
        <p:spPr>
          <a:xfrm>
            <a:off x="893457" y="4999595"/>
            <a:ext cx="89748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LUMINOMETER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505164-BF9F-C740-BCF3-259B1A7B4D89}"/>
              </a:ext>
            </a:extLst>
          </p:cNvPr>
          <p:cNvSpPr txBox="1"/>
          <p:nvPr/>
        </p:nvSpPr>
        <p:spPr>
          <a:xfrm>
            <a:off x="4757351" y="3900288"/>
            <a:ext cx="8466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Pb LATERAL</a:t>
            </a:r>
          </a:p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   SHIELD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F93346A-B50A-504B-B691-915F4A628C40}"/>
              </a:ext>
            </a:extLst>
          </p:cNvPr>
          <p:cNvCxnSpPr>
            <a:cxnSpLocks/>
          </p:cNvCxnSpPr>
          <p:nvPr/>
        </p:nvCxnSpPr>
        <p:spPr>
          <a:xfrm>
            <a:off x="872920" y="3719164"/>
            <a:ext cx="429105" cy="472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B82B42A-21B2-F347-A66A-06B5DF447E6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3014846" y="4519383"/>
            <a:ext cx="595084" cy="3709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F4D0EB5-4EA7-B441-99E1-28FAAA7A2B1C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790943" y="4861128"/>
            <a:ext cx="877480" cy="2461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8640E03-B952-D840-9BA6-88EDBC9BA915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725563" y="4253758"/>
            <a:ext cx="884366" cy="1407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F9972F4-4D8D-B144-8CE3-6E5EAAB21075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014847" y="3830545"/>
            <a:ext cx="481676" cy="2002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88C453F-1575-BB41-B08F-F3E88A08D4C2}"/>
              </a:ext>
            </a:extLst>
          </p:cNvPr>
          <p:cNvSpPr txBox="1"/>
          <p:nvPr/>
        </p:nvSpPr>
        <p:spPr>
          <a:xfrm>
            <a:off x="3737753" y="2970398"/>
            <a:ext cx="9214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He cooling line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E2365F0-D681-1E49-9C13-8BA15A22084B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273157" y="3078120"/>
            <a:ext cx="4645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4B5FB0C2-29C1-5C45-8750-88B8CF51C8AE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014846" y="4890362"/>
            <a:ext cx="595084" cy="1796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1018FC3-6B73-574B-BA2C-DE0DE43D8E96}"/>
              </a:ext>
            </a:extLst>
          </p:cNvPr>
          <p:cNvCxnSpPr>
            <a:cxnSpLocks/>
          </p:cNvCxnSpPr>
          <p:nvPr/>
        </p:nvCxnSpPr>
        <p:spPr>
          <a:xfrm flipV="1">
            <a:off x="1790943" y="4607265"/>
            <a:ext cx="972780" cy="5000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6794F39-A820-5644-8296-9C8E36014427}"/>
              </a:ext>
            </a:extLst>
          </p:cNvPr>
          <p:cNvSpPr txBox="1"/>
          <p:nvPr/>
        </p:nvSpPr>
        <p:spPr>
          <a:xfrm>
            <a:off x="1458277" y="4118850"/>
            <a:ext cx="55026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VETO-2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BC7F5D3-B994-6D47-92C9-61BF94D1BB53}"/>
              </a:ext>
            </a:extLst>
          </p:cNvPr>
          <p:cNvCxnSpPr>
            <a:cxnSpLocks/>
          </p:cNvCxnSpPr>
          <p:nvPr/>
        </p:nvCxnSpPr>
        <p:spPr>
          <a:xfrm>
            <a:off x="2019830" y="4211848"/>
            <a:ext cx="55026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rnice 29">
            <a:extLst>
              <a:ext uri="{FF2B5EF4-FFF2-40B4-BE49-F238E27FC236}">
                <a16:creationId xmlns:a16="http://schemas.microsoft.com/office/drawing/2014/main" id="{1ACBA0B2-0D6A-DA4C-98BD-7EA21B1CEAAC}"/>
              </a:ext>
            </a:extLst>
          </p:cNvPr>
          <p:cNvSpPr/>
          <p:nvPr/>
        </p:nvSpPr>
        <p:spPr>
          <a:xfrm>
            <a:off x="2476561" y="3653426"/>
            <a:ext cx="269739" cy="864652"/>
          </a:xfrm>
          <a:prstGeom prst="frame">
            <a:avLst>
              <a:gd name="adj1" fmla="val 10460"/>
            </a:avLst>
          </a:prstGeom>
          <a:solidFill>
            <a:srgbClr val="FFFF00"/>
          </a:solidFill>
          <a:ln w="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1BE0916-C4B5-C549-B9BA-11D8F3E71481}"/>
              </a:ext>
            </a:extLst>
          </p:cNvPr>
          <p:cNvSpPr txBox="1"/>
          <p:nvPr/>
        </p:nvSpPr>
        <p:spPr>
          <a:xfrm>
            <a:off x="218148" y="2342530"/>
            <a:ext cx="522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Schematic representation of SIDDHARTINO setup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0058D382-E2F7-2847-8AB9-642555AB32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624" y="2048658"/>
            <a:ext cx="3305501" cy="4691679"/>
          </a:xfrm>
          <a:prstGeom prst="rect">
            <a:avLst/>
          </a:prstGeom>
        </p:spPr>
      </p:pic>
      <p:sp>
        <p:nvSpPr>
          <p:cNvPr id="38" name="Cornice 37">
            <a:extLst>
              <a:ext uri="{FF2B5EF4-FFF2-40B4-BE49-F238E27FC236}">
                <a16:creationId xmlns:a16="http://schemas.microsoft.com/office/drawing/2014/main" id="{A8E8F7D2-66A4-7B44-9D7D-17CA77C1A6DA}"/>
              </a:ext>
            </a:extLst>
          </p:cNvPr>
          <p:cNvSpPr/>
          <p:nvPr/>
        </p:nvSpPr>
        <p:spPr>
          <a:xfrm>
            <a:off x="7073555" y="4621701"/>
            <a:ext cx="636755" cy="2118636"/>
          </a:xfrm>
          <a:prstGeom prst="frame">
            <a:avLst>
              <a:gd name="adj1" fmla="val 6563"/>
            </a:avLst>
          </a:prstGeom>
          <a:solidFill>
            <a:srgbClr val="FFFF00"/>
          </a:solidFill>
          <a:ln w="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E63F840-2795-7F47-91EE-09A57E74017B}"/>
              </a:ext>
            </a:extLst>
          </p:cNvPr>
          <p:cNvSpPr txBox="1"/>
          <p:nvPr/>
        </p:nvSpPr>
        <p:spPr>
          <a:xfrm>
            <a:off x="8067157" y="6299200"/>
            <a:ext cx="7268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 Bus</a:t>
            </a:r>
          </a:p>
        </p:txBody>
      </p:sp>
      <p:sp>
        <p:nvSpPr>
          <p:cNvPr id="28" name="Segnaposto numero diapositiva 2">
            <a:extLst>
              <a:ext uri="{FF2B5EF4-FFF2-40B4-BE49-F238E27FC236}">
                <a16:creationId xmlns:a16="http://schemas.microsoft.com/office/drawing/2014/main" id="{1E377CFC-DF0C-3645-BC18-1BD994F68961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17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770BD-64E6-5F42-8E95-933E3C09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89" y="644371"/>
            <a:ext cx="7229393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SIDDHARTINO setup (1/6 SDDs)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6EAE487-3576-44FB-8E33-EF11CFD8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80" y="1632314"/>
            <a:ext cx="3960520" cy="52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A35075-0350-4328-AEC1-D2219DEB8F4B}"/>
              </a:ext>
            </a:extLst>
          </p:cNvPr>
          <p:cNvSpPr txBox="1"/>
          <p:nvPr/>
        </p:nvSpPr>
        <p:spPr>
          <a:xfrm>
            <a:off x="4497680" y="2113202"/>
            <a:ext cx="45819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Char char=""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Phase 1 with SIDDHARTINO: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Candara"/>
              <a:ea typeface="+mn-ea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during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commissioning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 of DAΦNE: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 optimization with the SIDDHARTINO setup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for the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K-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 measurement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  <a:sym typeface="Calibri"/>
              </a:rPr>
              <a:t>(with 8 SDD arrays)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BDA77D28-5BD3-144E-AF23-7AF470DB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18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35DDC-B7E1-B740-9F0C-8F7FFC08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549" y="632381"/>
            <a:ext cx="8297689" cy="118803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Project timeline –shown at the last </a:t>
            </a:r>
            <a:r>
              <a:rPr lang="en-US" sz="2800" dirty="0" err="1">
                <a:solidFill>
                  <a:schemeClr val="accent1"/>
                </a:solidFill>
              </a:rPr>
              <a:t>SciCom</a:t>
            </a:r>
            <a:endParaRPr lang="en-US" sz="28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92131BB-2091-804D-A6C7-20C2EAB4F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838743"/>
              </p:ext>
            </p:extLst>
          </p:nvPr>
        </p:nvGraphicFramePr>
        <p:xfrm>
          <a:off x="0" y="2120348"/>
          <a:ext cx="9143999" cy="473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45D1A1-0892-334F-8B9E-04E7FC32389D}"/>
              </a:ext>
            </a:extLst>
          </p:cNvPr>
          <p:cNvSpPr txBox="1"/>
          <p:nvPr/>
        </p:nvSpPr>
        <p:spPr>
          <a:xfrm>
            <a:off x="1597926" y="3238001"/>
            <a:ext cx="1536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and hardware optimization</a:t>
            </a:r>
          </a:p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back. reduction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B1E19-622C-8B4E-A8C5-AB15B7DBAA66}"/>
              </a:ext>
            </a:extLst>
          </p:cNvPr>
          <p:cNvSpPr txBox="1"/>
          <p:nvPr/>
        </p:nvSpPr>
        <p:spPr>
          <a:xfrm>
            <a:off x="3159275" y="2215803"/>
            <a:ext cx="13838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combinations of the degrader</a:t>
            </a:r>
            <a:b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thickness </a:t>
            </a:r>
            <a:b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different gas density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33F74-FBB4-EF4B-BBD3-8186EAE060AF}"/>
              </a:ext>
            </a:extLst>
          </p:cNvPr>
          <p:cNvSpPr txBox="1"/>
          <p:nvPr/>
        </p:nvSpPr>
        <p:spPr>
          <a:xfrm>
            <a:off x="4670309" y="2030895"/>
            <a:ext cx="14571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the SIDDHARTINO data. </a:t>
            </a:r>
          </a:p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SIDDHARTA-2 Installation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79E41904-9DFC-6D43-B736-820346433698}"/>
              </a:ext>
            </a:extLst>
          </p:cNvPr>
          <p:cNvCxnSpPr>
            <a:cxnSpLocks/>
          </p:cNvCxnSpPr>
          <p:nvPr/>
        </p:nvCxnSpPr>
        <p:spPr>
          <a:xfrm>
            <a:off x="1572768" y="3238001"/>
            <a:ext cx="0" cy="116931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84CD2B0-8727-BB4A-9EA8-D2F2182557B6}"/>
              </a:ext>
            </a:extLst>
          </p:cNvPr>
          <p:cNvCxnSpPr/>
          <p:nvPr/>
        </p:nvCxnSpPr>
        <p:spPr>
          <a:xfrm>
            <a:off x="3134117" y="2215803"/>
            <a:ext cx="0" cy="181588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A6CC510-B4F8-5946-9F8D-5FCD707D1498}"/>
              </a:ext>
            </a:extLst>
          </p:cNvPr>
          <p:cNvCxnSpPr>
            <a:cxnSpLocks/>
          </p:cNvCxnSpPr>
          <p:nvPr/>
        </p:nvCxnSpPr>
        <p:spPr>
          <a:xfrm>
            <a:off x="4685591" y="2120348"/>
            <a:ext cx="0" cy="15297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845E357-BC57-4746-90EE-23928D002BD8}"/>
              </a:ext>
            </a:extLst>
          </p:cNvPr>
          <p:cNvCxnSpPr>
            <a:cxnSpLocks/>
          </p:cNvCxnSpPr>
          <p:nvPr/>
        </p:nvCxnSpPr>
        <p:spPr>
          <a:xfrm>
            <a:off x="6254667" y="2049964"/>
            <a:ext cx="0" cy="1188037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9AD1A77-F973-094D-A0DC-6CEBFBF9A2B2}"/>
              </a:ext>
            </a:extLst>
          </p:cNvPr>
          <p:cNvSpPr txBox="1"/>
          <p:nvPr/>
        </p:nvSpPr>
        <p:spPr>
          <a:xfrm>
            <a:off x="6268235" y="2049964"/>
            <a:ext cx="13299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of SDD, veto and electronics. Update of the DAQ….</a:t>
            </a:r>
          </a:p>
        </p:txBody>
      </p:sp>
      <p:sp>
        <p:nvSpPr>
          <p:cNvPr id="15" name="CasellaDiTesto 17">
            <a:extLst>
              <a:ext uri="{FF2B5EF4-FFF2-40B4-BE49-F238E27FC236}">
                <a16:creationId xmlns:a16="http://schemas.microsoft.com/office/drawing/2014/main" id="{4175BCAA-EFC3-4929-A4FB-D4ED5253A9A6}"/>
              </a:ext>
            </a:extLst>
          </p:cNvPr>
          <p:cNvSpPr txBox="1"/>
          <p:nvPr/>
        </p:nvSpPr>
        <p:spPr>
          <a:xfrm>
            <a:off x="7738948" y="2255371"/>
            <a:ext cx="13299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Ready for run</a:t>
            </a:r>
          </a:p>
        </p:txBody>
      </p:sp>
      <p:sp>
        <p:nvSpPr>
          <p:cNvPr id="17" name="Segnaposto numero diapositiva 2">
            <a:extLst>
              <a:ext uri="{FF2B5EF4-FFF2-40B4-BE49-F238E27FC236}">
                <a16:creationId xmlns:a16="http://schemas.microsoft.com/office/drawing/2014/main" id="{FC993595-B04F-724F-ACFF-C49661DA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19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418D9E-0F08-AB29-B832-F22C2722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7" y="761434"/>
            <a:ext cx="6451439" cy="274694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7DC84791-D4ED-1BA3-721F-4B3CDC19E2D9}"/>
              </a:ext>
            </a:extLst>
          </p:cNvPr>
          <p:cNvSpPr/>
          <p:nvPr/>
        </p:nvSpPr>
        <p:spPr>
          <a:xfrm>
            <a:off x="1783657" y="0"/>
            <a:ext cx="55755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Kaonic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atom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Formation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rotWithShape="0">
                  <a:srgbClr val="002060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814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8A0356C-12F0-7947-BC2F-B4BD93FD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1985682"/>
            <a:ext cx="9144000" cy="4892197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4507622-2D18-414A-B785-9AC124C280F9}"/>
              </a:ext>
            </a:extLst>
          </p:cNvPr>
          <p:cNvCxnSpPr>
            <a:cxnSpLocks/>
          </p:cNvCxnSpPr>
          <p:nvPr/>
        </p:nvCxnSpPr>
        <p:spPr>
          <a:xfrm>
            <a:off x="233566" y="4844875"/>
            <a:ext cx="292732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6F5A0D3-7948-1D4D-8CFF-684690374FF2}"/>
              </a:ext>
            </a:extLst>
          </p:cNvPr>
          <p:cNvCxnSpPr>
            <a:cxnSpLocks/>
          </p:cNvCxnSpPr>
          <p:nvPr/>
        </p:nvCxnSpPr>
        <p:spPr>
          <a:xfrm>
            <a:off x="3160889" y="4845654"/>
            <a:ext cx="0" cy="75363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6281B3D-85C7-E541-BD0D-C7D207A5D785}"/>
              </a:ext>
            </a:extLst>
          </p:cNvPr>
          <p:cNvCxnSpPr>
            <a:cxnSpLocks/>
          </p:cNvCxnSpPr>
          <p:nvPr/>
        </p:nvCxnSpPr>
        <p:spPr>
          <a:xfrm>
            <a:off x="5334000" y="5370576"/>
            <a:ext cx="3708400" cy="4145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970401-008F-FF4E-B07C-CB92E8C17326}"/>
              </a:ext>
            </a:extLst>
          </p:cNvPr>
          <p:cNvSpPr txBox="1"/>
          <p:nvPr/>
        </p:nvSpPr>
        <p:spPr>
          <a:xfrm>
            <a:off x="2129150" y="2656062"/>
            <a:ext cx="513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Optimization of </a:t>
            </a:r>
            <a:r>
              <a:rPr lang="en-US" dirty="0" err="1">
                <a:solidFill>
                  <a:srgbClr val="FF0000"/>
                </a:solidFill>
              </a:rPr>
              <a:t>xray</a:t>
            </a:r>
            <a:r>
              <a:rPr lang="en-US" dirty="0">
                <a:solidFill>
                  <a:srgbClr val="FF0000"/>
                </a:solidFill>
              </a:rPr>
              <a:t>/cm2/pb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very visible!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4E1B319-4759-754B-8AE4-F6AA91733496}"/>
              </a:ext>
            </a:extLst>
          </p:cNvPr>
          <p:cNvCxnSpPr>
            <a:cxnSpLocks/>
          </p:cNvCxnSpPr>
          <p:nvPr/>
        </p:nvCxnSpPr>
        <p:spPr>
          <a:xfrm flipV="1">
            <a:off x="3160889" y="5587138"/>
            <a:ext cx="5881511" cy="1215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7C2847-6A79-644A-A930-AD9932DA52DD}"/>
              </a:ext>
            </a:extLst>
          </p:cNvPr>
          <p:cNvSpPr txBox="1"/>
          <p:nvPr/>
        </p:nvSpPr>
        <p:spPr>
          <a:xfrm>
            <a:off x="6450496" y="3123584"/>
            <a:ext cx="2544136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6.2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  <a:p>
            <a:pPr algn="ctr"/>
            <a:r>
              <a:rPr lang="en-US" b="1" dirty="0"/>
              <a:t>Factor nearly 3</a:t>
            </a:r>
          </a:p>
          <a:p>
            <a:pPr algn="ctr"/>
            <a:r>
              <a:rPr lang="en-US" b="1" dirty="0"/>
              <a:t>OK for SIDDHARTA-2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7AF6211-A12D-3141-A029-01A4793B6C4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722564" y="4046914"/>
            <a:ext cx="1319836" cy="1738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69FF52-6FBF-F947-9FD4-F33C357A90E0}"/>
              </a:ext>
            </a:extLst>
          </p:cNvPr>
          <p:cNvSpPr txBox="1"/>
          <p:nvPr/>
        </p:nvSpPr>
        <p:spPr>
          <a:xfrm>
            <a:off x="487923" y="4295177"/>
            <a:ext cx="241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D5A2EC1B-2E55-C649-96E9-36EBEF337E25}"/>
              </a:ext>
            </a:extLst>
          </p:cNvPr>
          <p:cNvSpPr txBox="1">
            <a:spLocks/>
          </p:cNvSpPr>
          <p:nvPr/>
        </p:nvSpPr>
        <p:spPr>
          <a:xfrm>
            <a:off x="385335" y="799937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>
                <a:solidFill>
                  <a:schemeClr val="accent1"/>
                </a:solidFill>
              </a:rPr>
              <a:t>SIDDHARTINO - </a:t>
            </a:r>
            <a:r>
              <a:rPr lang="en-US" sz="3400" dirty="0" err="1">
                <a:solidFill>
                  <a:schemeClr val="accent1"/>
                </a:solidFill>
              </a:rPr>
              <a:t>xray</a:t>
            </a:r>
            <a:r>
              <a:rPr lang="en-US" sz="3400" dirty="0">
                <a:solidFill>
                  <a:schemeClr val="accent1"/>
                </a:solidFill>
              </a:rPr>
              <a:t>/cm2/pb</a:t>
            </a:r>
            <a:r>
              <a:rPr lang="en-US" sz="3400" baseline="30000" dirty="0">
                <a:solidFill>
                  <a:schemeClr val="accent1"/>
                </a:solidFill>
              </a:rPr>
              <a:t>-1</a:t>
            </a:r>
            <a:endParaRPr lang="en-US" sz="3400" dirty="0">
              <a:solidFill>
                <a:schemeClr val="accent1"/>
              </a:solidFill>
            </a:endParaRPr>
          </a:p>
        </p:txBody>
      </p:sp>
      <p:sp>
        <p:nvSpPr>
          <p:cNvPr id="17" name="Segnaposto numero diapositiva 2">
            <a:extLst>
              <a:ext uri="{FF2B5EF4-FFF2-40B4-BE49-F238E27FC236}">
                <a16:creationId xmlns:a16="http://schemas.microsoft.com/office/drawing/2014/main" id="{3221A0B7-DD38-0047-AC3E-BC5807FC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20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A76A5-C524-5346-B51E-563289B8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8" y="765754"/>
            <a:ext cx="7210396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SIDDHARTINO data - Integrated Luminosity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8E74771C-19F1-6142-AD0F-9BF04AF6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334917"/>
              </p:ext>
            </p:extLst>
          </p:nvPr>
        </p:nvGraphicFramePr>
        <p:xfrm>
          <a:off x="0" y="2254685"/>
          <a:ext cx="4283901" cy="445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C82CF003-3B27-4948-943D-F18A4DF617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248" y="2721198"/>
            <a:ext cx="4504379" cy="28541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4CAAA8-3AC4-8E42-BEB4-02762016A567}"/>
              </a:ext>
            </a:extLst>
          </p:cNvPr>
          <p:cNvSpPr txBox="1"/>
          <p:nvPr/>
        </p:nvSpPr>
        <p:spPr>
          <a:xfrm>
            <a:off x="4876800" y="5664200"/>
            <a:ext cx="383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Kaon monitor and Luminometer measure at the end of SIDDHARTINO run </a:t>
            </a: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73C5B166-0060-E246-9B45-7B493000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21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4BF2A03-F64E-740A-44D4-3DCC97EC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8" y="6511925"/>
            <a:ext cx="9165456" cy="36512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bg1"/>
                </a:solidFill>
              </a:rPr>
              <a:t>22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Atoms with SIDDHARTA-2 at the DAFNE Collider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C4A8B350-0FA4-BFCD-9AA6-445BEB2DAB9A}"/>
              </a:ext>
            </a:extLst>
          </p:cNvPr>
          <p:cNvGrpSpPr/>
          <p:nvPr/>
        </p:nvGrpSpPr>
        <p:grpSpPr>
          <a:xfrm>
            <a:off x="103317" y="2096422"/>
            <a:ext cx="2872154" cy="2406855"/>
            <a:chOff x="0" y="3928889"/>
            <a:chExt cx="2872154" cy="2406855"/>
          </a:xfrm>
        </p:grpSpPr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48D23A4C-A007-14CA-1293-3E6852B9A976}"/>
                </a:ext>
              </a:extLst>
            </p:cNvPr>
            <p:cNvGrpSpPr/>
            <p:nvPr/>
          </p:nvGrpSpPr>
          <p:grpSpPr>
            <a:xfrm>
              <a:off x="207704" y="4011308"/>
              <a:ext cx="2376904" cy="2256358"/>
              <a:chOff x="215770" y="3626966"/>
              <a:chExt cx="2376904" cy="2256358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75A13C13-4DA3-D3E7-C6CE-1CBE51450439}"/>
                  </a:ext>
                </a:extLst>
              </p:cNvPr>
              <p:cNvGrpSpPr/>
              <p:nvPr/>
            </p:nvGrpSpPr>
            <p:grpSpPr>
              <a:xfrm>
                <a:off x="215770" y="4064187"/>
                <a:ext cx="2376904" cy="1819137"/>
                <a:chOff x="439322" y="4368987"/>
                <a:chExt cx="2376904" cy="1819137"/>
              </a:xfrm>
            </p:grpSpPr>
            <p:grpSp>
              <p:nvGrpSpPr>
                <p:cNvPr id="8" name="Gruppo 7">
                  <a:extLst>
                    <a:ext uri="{FF2B5EF4-FFF2-40B4-BE49-F238E27FC236}">
                      <a16:creationId xmlns:a16="http://schemas.microsoft.com/office/drawing/2014/main" id="{50F19A9B-C384-0F09-2224-6F874E517293}"/>
                    </a:ext>
                  </a:extLst>
                </p:cNvPr>
                <p:cNvGrpSpPr/>
                <p:nvPr/>
              </p:nvGrpSpPr>
              <p:grpSpPr>
                <a:xfrm>
                  <a:off x="439322" y="4368987"/>
                  <a:ext cx="2376904" cy="1819137"/>
                  <a:chOff x="817171" y="1855630"/>
                  <a:chExt cx="2376904" cy="1819137"/>
                </a:xfrm>
              </p:grpSpPr>
              <p:cxnSp>
                <p:nvCxnSpPr>
                  <p:cNvPr id="12" name="Connettore 2 11">
                    <a:extLst>
                      <a:ext uri="{FF2B5EF4-FFF2-40B4-BE49-F238E27FC236}">
                        <a16:creationId xmlns:a16="http://schemas.microsoft.com/office/drawing/2014/main" id="{31910F52-B72A-3366-C80B-8020149D23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7171" y="2728831"/>
                    <a:ext cx="972000" cy="0"/>
                  </a:xfrm>
                  <a:prstGeom prst="straightConnector1">
                    <a:avLst/>
                  </a:prstGeom>
                  <a:ln w="41275">
                    <a:solidFill>
                      <a:srgbClr val="0054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nettore 2 12">
                    <a:extLst>
                      <a:ext uri="{FF2B5EF4-FFF2-40B4-BE49-F238E27FC236}">
                        <a16:creationId xmlns:a16="http://schemas.microsoft.com/office/drawing/2014/main" id="{4A1AAEDC-6928-E1CF-B4E5-CE05C92E9DBC}"/>
                      </a:ext>
                    </a:extLst>
                  </p:cNvPr>
                  <p:cNvCxnSpPr>
                    <a:cxnSpLocks/>
                    <a:endCxn id="16" idx="1"/>
                  </p:cNvCxnSpPr>
                  <p:nvPr/>
                </p:nvCxnSpPr>
                <p:spPr>
                  <a:xfrm flipH="1" flipV="1">
                    <a:off x="1998523" y="2733336"/>
                    <a:ext cx="972000" cy="0"/>
                  </a:xfrm>
                  <a:prstGeom prst="straightConnector1">
                    <a:avLst/>
                  </a:prstGeom>
                  <a:ln w="412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CasellaDiTesto 13">
                    <a:extLst>
                      <a:ext uri="{FF2B5EF4-FFF2-40B4-BE49-F238E27FC236}">
                        <a16:creationId xmlns:a16="http://schemas.microsoft.com/office/drawing/2014/main" id="{D29A9D05-8792-04D2-32B0-208A15971DE5}"/>
                      </a:ext>
                    </a:extLst>
                  </p:cNvPr>
                  <p:cNvSpPr txBox="1"/>
                  <p:nvPr/>
                </p:nvSpPr>
                <p:spPr>
                  <a:xfrm>
                    <a:off x="2730354" y="2359727"/>
                    <a:ext cx="463721" cy="2806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lang="en-US" sz="2000" b="1" baseline="30000" dirty="0">
                        <a:solidFill>
                          <a:srgbClr val="FF0000"/>
                        </a:solidFill>
                      </a:rPr>
                      <a:t>+</a:t>
                    </a:r>
                    <a:endParaRPr lang="en-US" sz="20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0CBE833C-7BE0-04FD-7033-961650723338}"/>
                      </a:ext>
                    </a:extLst>
                  </p:cNvPr>
                  <p:cNvSpPr txBox="1"/>
                  <p:nvPr/>
                </p:nvSpPr>
                <p:spPr>
                  <a:xfrm>
                    <a:off x="817171" y="2351996"/>
                    <a:ext cx="463721" cy="2806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>
                        <a:solidFill>
                          <a:srgbClr val="0054FF"/>
                        </a:solidFill>
                      </a:rPr>
                      <a:t>e</a:t>
                    </a:r>
                    <a:r>
                      <a:rPr lang="en-US" sz="2000" b="1" baseline="30000" dirty="0">
                        <a:solidFill>
                          <a:srgbClr val="0054FF"/>
                        </a:solidFill>
                      </a:rPr>
                      <a:t>-</a:t>
                    </a:r>
                    <a:endParaRPr lang="en-US" sz="2000" b="1" dirty="0">
                      <a:solidFill>
                        <a:srgbClr val="0054FF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" name="Stella a 12 punte 15">
                        <a:extLst>
                          <a:ext uri="{FF2B5EF4-FFF2-40B4-BE49-F238E27FC236}">
                            <a16:creationId xmlns:a16="http://schemas.microsoft.com/office/drawing/2014/main" id="{D088A26F-7430-1044-C621-09BE3ADFC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80863" y="2646538"/>
                        <a:ext cx="217660" cy="173595"/>
                      </a:xfrm>
                      <a:prstGeom prst="star12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GB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" name="Stella a 12 punte 15">
                        <a:extLst>
                          <a:ext uri="{FF2B5EF4-FFF2-40B4-BE49-F238E27FC236}">
                            <a16:creationId xmlns:a16="http://schemas.microsoft.com/office/drawing/2014/main" id="{D088A26F-7430-1044-C621-09BE3ADFCB1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80863" y="2646538"/>
                        <a:ext cx="217660" cy="173595"/>
                      </a:xfrm>
                      <a:prstGeom prst="star12">
                        <a:avLst/>
                      </a:prstGeom>
                      <a:blipFill>
                        <a:blip r:embed="rId4"/>
                        <a:stretch>
                          <a:fillRect t="-11765" b="-41176"/>
                        </a:stretch>
                      </a:blipFill>
                      <a:ln>
                        <a:solidFill>
                          <a:schemeClr val="accent4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7" name="Connettore 2 16">
                    <a:extLst>
                      <a:ext uri="{FF2B5EF4-FFF2-40B4-BE49-F238E27FC236}">
                        <a16:creationId xmlns:a16="http://schemas.microsoft.com/office/drawing/2014/main" id="{61D7B98C-C9C4-3215-66AA-A38BB18321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89693" y="2739837"/>
                    <a:ext cx="0" cy="753223"/>
                  </a:xfrm>
                  <a:prstGeom prst="straightConnector1">
                    <a:avLst/>
                  </a:prstGeom>
                  <a:ln w="317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CasellaDiTesto 17">
                        <a:extLst>
                          <a:ext uri="{FF2B5EF4-FFF2-40B4-BE49-F238E27FC236}">
                            <a16:creationId xmlns:a16="http://schemas.microsoft.com/office/drawing/2014/main" id="{FE5FE605-3F7F-B92B-5051-2F93754A2CC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4018" y="1855630"/>
                        <a:ext cx="285970" cy="1942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GB" dirty="0">
                          <a:solidFill>
                            <a:schemeClr val="accent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8" name="CasellaDiTesto 17">
                        <a:extLst>
                          <a:ext uri="{FF2B5EF4-FFF2-40B4-BE49-F238E27FC236}">
                            <a16:creationId xmlns:a16="http://schemas.microsoft.com/office/drawing/2014/main" id="{FE5FE605-3F7F-B92B-5051-2F93754A2CC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4018" y="1855630"/>
                        <a:ext cx="285970" cy="194273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26087" r="-17391" b="-4705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CasellaDiTesto 18">
                        <a:extLst>
                          <a:ext uri="{FF2B5EF4-FFF2-40B4-BE49-F238E27FC236}">
                            <a16:creationId xmlns:a16="http://schemas.microsoft.com/office/drawing/2014/main" id="{4201817C-DC6F-C78C-D08E-B512D13255B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87639" y="3480494"/>
                        <a:ext cx="285970" cy="1942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GB" dirty="0">
                          <a:solidFill>
                            <a:schemeClr val="accent2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9" name="CasellaDiTesto 18">
                        <a:extLst>
                          <a:ext uri="{FF2B5EF4-FFF2-40B4-BE49-F238E27FC236}">
                            <a16:creationId xmlns:a16="http://schemas.microsoft.com/office/drawing/2014/main" id="{4201817C-DC6F-C78C-D08E-B512D13255B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587639" y="3480494"/>
                        <a:ext cx="285970" cy="194273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25000" r="-20833" b="-4117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0" name="Connettore 2 19">
                    <a:extLst>
                      <a:ext uri="{FF2B5EF4-FFF2-40B4-BE49-F238E27FC236}">
                        <a16:creationId xmlns:a16="http://schemas.microsoft.com/office/drawing/2014/main" id="{6B93CDD7-7E63-34BE-C040-3343C54CA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886022" y="1974105"/>
                    <a:ext cx="7342" cy="770692"/>
                  </a:xfrm>
                  <a:prstGeom prst="straightConnector1">
                    <a:avLst/>
                  </a:prstGeom>
                  <a:ln w="31750">
                    <a:solidFill>
                      <a:schemeClr val="accent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Rettangolo 31">
                      <a:extLst>
                        <a:ext uri="{FF2B5EF4-FFF2-40B4-BE49-F238E27FC236}">
                          <a16:creationId xmlns:a16="http://schemas.microsoft.com/office/drawing/2014/main" id="{1BDA3C7B-7EF5-19F6-91DE-7FA58F4406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9606" y="5064022"/>
                      <a:ext cx="41870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Φ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2" name="Rettangolo 31">
                      <a:extLst>
                        <a:ext uri="{FF2B5EF4-FFF2-40B4-BE49-F238E27FC236}">
                          <a16:creationId xmlns:a16="http://schemas.microsoft.com/office/drawing/2014/main" id="{1BDA3C7B-7EF5-19F6-91DE-7FA58F44068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9606" y="5064022"/>
                      <a:ext cx="41870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CasellaDiTesto 33">
                    <a:extLst>
                      <a:ext uri="{FF2B5EF4-FFF2-40B4-BE49-F238E27FC236}">
                        <a16:creationId xmlns:a16="http://schemas.microsoft.com/office/drawing/2014/main" id="{6F3B603F-8DF9-0B90-6730-ECEB6B7F7CCC}"/>
                      </a:ext>
                    </a:extLst>
                  </p:cNvPr>
                  <p:cNvSpPr txBox="1"/>
                  <p:nvPr/>
                </p:nvSpPr>
                <p:spPr>
                  <a:xfrm>
                    <a:off x="472987" y="3626966"/>
                    <a:ext cx="171926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dirty="0"/>
                      <a:t>DA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Φ</m:t>
                        </m:r>
                      </m:oMath>
                    </a14:m>
                    <a:r>
                      <a:rPr lang="en-GB" dirty="0"/>
                      <a:t>NE Collider</a:t>
                    </a:r>
                  </a:p>
                </p:txBody>
              </p:sp>
            </mc:Choice>
            <mc:Fallback xmlns="">
              <p:sp>
                <p:nvSpPr>
                  <p:cNvPr id="34" name="CasellaDiTesto 33">
                    <a:extLst>
                      <a:ext uri="{FF2B5EF4-FFF2-40B4-BE49-F238E27FC236}">
                        <a16:creationId xmlns:a16="http://schemas.microsoft.com/office/drawing/2014/main" id="{6F3B603F-8DF9-0B90-6730-ECEB6B7F7C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987" y="3626966"/>
                    <a:ext cx="171926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35" t="-6667" r="-1471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7" name="Rettangolo 106">
              <a:extLst>
                <a:ext uri="{FF2B5EF4-FFF2-40B4-BE49-F238E27FC236}">
                  <a16:creationId xmlns:a16="http://schemas.microsoft.com/office/drawing/2014/main" id="{48FAEF84-86E8-C4ED-9398-CACC4F6EABDD}"/>
                </a:ext>
              </a:extLst>
            </p:cNvPr>
            <p:cNvSpPr/>
            <p:nvPr/>
          </p:nvSpPr>
          <p:spPr>
            <a:xfrm>
              <a:off x="0" y="3928889"/>
              <a:ext cx="2872154" cy="240685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AE5BFD-431B-9AF4-CD77-AAA4A6196CBC}"/>
              </a:ext>
            </a:extLst>
          </p:cNvPr>
          <p:cNvGrpSpPr/>
          <p:nvPr/>
        </p:nvGrpSpPr>
        <p:grpSpPr>
          <a:xfrm>
            <a:off x="4460389" y="1979226"/>
            <a:ext cx="5055571" cy="2741373"/>
            <a:chOff x="3168584" y="2118751"/>
            <a:chExt cx="5055571" cy="2741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CasellaDiTesto 110">
                  <a:extLst>
                    <a:ext uri="{FF2B5EF4-FFF2-40B4-BE49-F238E27FC236}">
                      <a16:creationId xmlns:a16="http://schemas.microsoft.com/office/drawing/2014/main" id="{77E653F7-0623-02B5-B8F1-B4EA60610B50}"/>
                    </a:ext>
                  </a:extLst>
                </p:cNvPr>
                <p:cNvSpPr txBox="1"/>
                <p:nvPr/>
              </p:nvSpPr>
              <p:spPr>
                <a:xfrm>
                  <a:off x="3168584" y="3070697"/>
                  <a:ext cx="35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CasellaDiTesto 110">
                  <a:extLst>
                    <a:ext uri="{FF2B5EF4-FFF2-40B4-BE49-F238E27FC236}">
                      <a16:creationId xmlns:a16="http://schemas.microsoft.com/office/drawing/2014/main" id="{77E653F7-0623-02B5-B8F1-B4EA60610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584" y="3070697"/>
                  <a:ext cx="35824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241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Rettangolo 111">
              <a:extLst>
                <a:ext uri="{FF2B5EF4-FFF2-40B4-BE49-F238E27FC236}">
                  <a16:creationId xmlns:a16="http://schemas.microsoft.com/office/drawing/2014/main" id="{4CA493C6-6A62-E474-879D-1B50B2803925}"/>
                </a:ext>
              </a:extLst>
            </p:cNvPr>
            <p:cNvSpPr/>
            <p:nvPr/>
          </p:nvSpPr>
          <p:spPr>
            <a:xfrm>
              <a:off x="4253286" y="2772393"/>
              <a:ext cx="180000" cy="13304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FC2E4A1F-F4C1-E5D1-74C6-71D716C4FF35}"/>
                </a:ext>
              </a:extLst>
            </p:cNvPr>
            <p:cNvSpPr/>
            <p:nvPr/>
          </p:nvSpPr>
          <p:spPr>
            <a:xfrm>
              <a:off x="4468658" y="2772393"/>
              <a:ext cx="95976" cy="133590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ettangolo 113">
              <a:extLst>
                <a:ext uri="{FF2B5EF4-FFF2-40B4-BE49-F238E27FC236}">
                  <a16:creationId xmlns:a16="http://schemas.microsoft.com/office/drawing/2014/main" id="{49092626-B72B-BA34-C8B7-9BC77D5D3080}"/>
                </a:ext>
              </a:extLst>
            </p:cNvPr>
            <p:cNvSpPr/>
            <p:nvPr/>
          </p:nvSpPr>
          <p:spPr>
            <a:xfrm>
              <a:off x="4620892" y="2772393"/>
              <a:ext cx="1699846" cy="13304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0" name="Connettore 2 109">
              <a:extLst>
                <a:ext uri="{FF2B5EF4-FFF2-40B4-BE49-F238E27FC236}">
                  <a16:creationId xmlns:a16="http://schemas.microsoft.com/office/drawing/2014/main" id="{A9434915-AAF8-3D36-1CE7-BF006B4DD3F5}"/>
                </a:ext>
              </a:extLst>
            </p:cNvPr>
            <p:cNvCxnSpPr>
              <a:cxnSpLocks/>
            </p:cNvCxnSpPr>
            <p:nvPr/>
          </p:nvCxnSpPr>
          <p:spPr>
            <a:xfrm>
              <a:off x="3168584" y="3423520"/>
              <a:ext cx="1696493" cy="0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2 115">
              <a:extLst>
                <a:ext uri="{FF2B5EF4-FFF2-40B4-BE49-F238E27FC236}">
                  <a16:creationId xmlns:a16="http://schemas.microsoft.com/office/drawing/2014/main" id="{49EF5BF0-2AA3-B945-9FE0-48CA589399B5}"/>
                </a:ext>
              </a:extLst>
            </p:cNvPr>
            <p:cNvCxnSpPr>
              <a:cxnSpLocks/>
            </p:cNvCxnSpPr>
            <p:nvPr/>
          </p:nvCxnSpPr>
          <p:spPr>
            <a:xfrm>
              <a:off x="4841631" y="3437607"/>
              <a:ext cx="216877" cy="174030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2 117">
              <a:extLst>
                <a:ext uri="{FF2B5EF4-FFF2-40B4-BE49-F238E27FC236}">
                  <a16:creationId xmlns:a16="http://schemas.microsoft.com/office/drawing/2014/main" id="{5DB87E4F-4178-BB51-3359-4B5745912616}"/>
                </a:ext>
              </a:extLst>
            </p:cNvPr>
            <p:cNvCxnSpPr>
              <a:cxnSpLocks/>
            </p:cNvCxnSpPr>
            <p:nvPr/>
          </p:nvCxnSpPr>
          <p:spPr>
            <a:xfrm>
              <a:off x="5017477" y="3590007"/>
              <a:ext cx="293077" cy="43261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2 119">
              <a:extLst>
                <a:ext uri="{FF2B5EF4-FFF2-40B4-BE49-F238E27FC236}">
                  <a16:creationId xmlns:a16="http://schemas.microsoft.com/office/drawing/2014/main" id="{F388A3EC-1AB7-966F-C869-F34B629DB1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8831" y="3437607"/>
              <a:ext cx="219157" cy="188117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Gruppo 128">
              <a:extLst>
                <a:ext uri="{FF2B5EF4-FFF2-40B4-BE49-F238E27FC236}">
                  <a16:creationId xmlns:a16="http://schemas.microsoft.com/office/drawing/2014/main" id="{A7911761-7891-77F5-424C-FB9701F0E502}"/>
                </a:ext>
              </a:extLst>
            </p:cNvPr>
            <p:cNvGrpSpPr/>
            <p:nvPr/>
          </p:nvGrpSpPr>
          <p:grpSpPr>
            <a:xfrm>
              <a:off x="5491100" y="3247174"/>
              <a:ext cx="298800" cy="299561"/>
              <a:chOff x="6744600" y="1498073"/>
              <a:chExt cx="900000" cy="904100"/>
            </a:xfrm>
          </p:grpSpPr>
          <p:sp>
            <p:nvSpPr>
              <p:cNvPr id="126" name="Ovale 125">
                <a:extLst>
                  <a:ext uri="{FF2B5EF4-FFF2-40B4-BE49-F238E27FC236}">
                    <a16:creationId xmlns:a16="http://schemas.microsoft.com/office/drawing/2014/main" id="{7D24F762-23AA-F4B8-C62A-B97B573EFBA1}"/>
                  </a:ext>
                </a:extLst>
              </p:cNvPr>
              <p:cNvSpPr/>
              <p:nvPr/>
            </p:nvSpPr>
            <p:spPr>
              <a:xfrm>
                <a:off x="6744600" y="1502173"/>
                <a:ext cx="900000" cy="90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Ovale 126">
                <a:extLst>
                  <a:ext uri="{FF2B5EF4-FFF2-40B4-BE49-F238E27FC236}">
                    <a16:creationId xmlns:a16="http://schemas.microsoft.com/office/drawing/2014/main" id="{E12D8D38-ADB3-752F-1691-B8CF15066745}"/>
                  </a:ext>
                </a:extLst>
              </p:cNvPr>
              <p:cNvSpPr/>
              <p:nvPr/>
            </p:nvSpPr>
            <p:spPr>
              <a:xfrm>
                <a:off x="7086600" y="1850174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8" name="Ovale 127">
                <a:extLst>
                  <a:ext uri="{FF2B5EF4-FFF2-40B4-BE49-F238E27FC236}">
                    <a16:creationId xmlns:a16="http://schemas.microsoft.com/office/drawing/2014/main" id="{4A838B78-64B8-0BAE-A7B6-9E08B093D215}"/>
                  </a:ext>
                </a:extLst>
              </p:cNvPr>
              <p:cNvSpPr/>
              <p:nvPr/>
            </p:nvSpPr>
            <p:spPr>
              <a:xfrm>
                <a:off x="7311969" y="1498073"/>
                <a:ext cx="153658" cy="15420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36" name="Immagine 135">
              <a:extLst>
                <a:ext uri="{FF2B5EF4-FFF2-40B4-BE49-F238E27FC236}">
                  <a16:creationId xmlns:a16="http://schemas.microsoft.com/office/drawing/2014/main" id="{98449F6F-4E7C-DB74-B0CD-8E68E1E9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4488206">
              <a:off x="5817930" y="2746448"/>
              <a:ext cx="449508" cy="795545"/>
            </a:xfrm>
            <a:prstGeom prst="rect">
              <a:avLst/>
            </a:prstGeom>
          </p:spPr>
        </p:pic>
        <p:sp>
          <p:nvSpPr>
            <p:cNvPr id="140" name="Rettangolo 139">
              <a:extLst>
                <a:ext uri="{FF2B5EF4-FFF2-40B4-BE49-F238E27FC236}">
                  <a16:creationId xmlns:a16="http://schemas.microsoft.com/office/drawing/2014/main" id="{951B23A8-CC9F-3014-D7A4-5748D8F6AFA5}"/>
                </a:ext>
              </a:extLst>
            </p:cNvPr>
            <p:cNvSpPr/>
            <p:nvPr/>
          </p:nvSpPr>
          <p:spPr>
            <a:xfrm>
              <a:off x="4633787" y="2638260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ttangolo 140">
              <a:extLst>
                <a:ext uri="{FF2B5EF4-FFF2-40B4-BE49-F238E27FC236}">
                  <a16:creationId xmlns:a16="http://schemas.microsoft.com/office/drawing/2014/main" id="{A76D2675-EEDE-BD1F-E9F2-1E2572C243C2}"/>
                </a:ext>
              </a:extLst>
            </p:cNvPr>
            <p:cNvSpPr/>
            <p:nvPr/>
          </p:nvSpPr>
          <p:spPr>
            <a:xfrm>
              <a:off x="5061266" y="2638260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ttangolo 141">
              <a:extLst>
                <a:ext uri="{FF2B5EF4-FFF2-40B4-BE49-F238E27FC236}">
                  <a16:creationId xmlns:a16="http://schemas.microsoft.com/office/drawing/2014/main" id="{F535704E-33AF-DE2E-997D-E08968E52CCC}"/>
                </a:ext>
              </a:extLst>
            </p:cNvPr>
            <p:cNvSpPr/>
            <p:nvPr/>
          </p:nvSpPr>
          <p:spPr>
            <a:xfrm>
              <a:off x="5488745" y="2636729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ttangolo 142">
              <a:extLst>
                <a:ext uri="{FF2B5EF4-FFF2-40B4-BE49-F238E27FC236}">
                  <a16:creationId xmlns:a16="http://schemas.microsoft.com/office/drawing/2014/main" id="{4E9DFD00-6911-93E0-A463-0E4294308E7D}"/>
                </a:ext>
              </a:extLst>
            </p:cNvPr>
            <p:cNvSpPr/>
            <p:nvPr/>
          </p:nvSpPr>
          <p:spPr>
            <a:xfrm>
              <a:off x="5912188" y="2635880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ttangolo 143">
              <a:extLst>
                <a:ext uri="{FF2B5EF4-FFF2-40B4-BE49-F238E27FC236}">
                  <a16:creationId xmlns:a16="http://schemas.microsoft.com/office/drawing/2014/main" id="{BF5BC765-FC03-B5F9-4969-F113CFDE7D5E}"/>
                </a:ext>
              </a:extLst>
            </p:cNvPr>
            <p:cNvSpPr/>
            <p:nvPr/>
          </p:nvSpPr>
          <p:spPr>
            <a:xfrm>
              <a:off x="4639167" y="4130164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ttangolo 144">
              <a:extLst>
                <a:ext uri="{FF2B5EF4-FFF2-40B4-BE49-F238E27FC236}">
                  <a16:creationId xmlns:a16="http://schemas.microsoft.com/office/drawing/2014/main" id="{3673D0FD-38D9-2FE2-6A15-CCA39ABFFC2E}"/>
                </a:ext>
              </a:extLst>
            </p:cNvPr>
            <p:cNvSpPr/>
            <p:nvPr/>
          </p:nvSpPr>
          <p:spPr>
            <a:xfrm>
              <a:off x="5066646" y="4130164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ettangolo 145">
              <a:extLst>
                <a:ext uri="{FF2B5EF4-FFF2-40B4-BE49-F238E27FC236}">
                  <a16:creationId xmlns:a16="http://schemas.microsoft.com/office/drawing/2014/main" id="{2C765868-944D-2145-7BDA-DEAE98B35357}"/>
                </a:ext>
              </a:extLst>
            </p:cNvPr>
            <p:cNvSpPr/>
            <p:nvPr/>
          </p:nvSpPr>
          <p:spPr>
            <a:xfrm>
              <a:off x="5494125" y="4128633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ettangolo 146">
              <a:extLst>
                <a:ext uri="{FF2B5EF4-FFF2-40B4-BE49-F238E27FC236}">
                  <a16:creationId xmlns:a16="http://schemas.microsoft.com/office/drawing/2014/main" id="{F83740EE-413C-BB2D-0543-8D082DA0C8EF}"/>
                </a:ext>
              </a:extLst>
            </p:cNvPr>
            <p:cNvSpPr/>
            <p:nvPr/>
          </p:nvSpPr>
          <p:spPr>
            <a:xfrm>
              <a:off x="5917568" y="4127784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ttangolo 147">
              <a:extLst>
                <a:ext uri="{FF2B5EF4-FFF2-40B4-BE49-F238E27FC236}">
                  <a16:creationId xmlns:a16="http://schemas.microsoft.com/office/drawing/2014/main" id="{DCA74FC7-4D65-F461-991E-56FC4B3B91D9}"/>
                </a:ext>
              </a:extLst>
            </p:cNvPr>
            <p:cNvSpPr/>
            <p:nvPr/>
          </p:nvSpPr>
          <p:spPr>
            <a:xfrm rot="5400000">
              <a:off x="6210746" y="4001949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ttangolo 148">
              <a:extLst>
                <a:ext uri="{FF2B5EF4-FFF2-40B4-BE49-F238E27FC236}">
                  <a16:creationId xmlns:a16="http://schemas.microsoft.com/office/drawing/2014/main" id="{C2543DA9-52A7-4AA2-1043-2BBAC01C79A2}"/>
                </a:ext>
              </a:extLst>
            </p:cNvPr>
            <p:cNvSpPr/>
            <p:nvPr/>
          </p:nvSpPr>
          <p:spPr>
            <a:xfrm rot="5400000">
              <a:off x="6212736" y="3592290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ttangolo 149">
              <a:extLst>
                <a:ext uri="{FF2B5EF4-FFF2-40B4-BE49-F238E27FC236}">
                  <a16:creationId xmlns:a16="http://schemas.microsoft.com/office/drawing/2014/main" id="{453CFD86-9F53-7784-DDA4-2C1BC1EBE352}"/>
                </a:ext>
              </a:extLst>
            </p:cNvPr>
            <p:cNvSpPr/>
            <p:nvPr/>
          </p:nvSpPr>
          <p:spPr>
            <a:xfrm rot="5400000">
              <a:off x="6213088" y="3180985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ttangolo 150">
              <a:extLst>
                <a:ext uri="{FF2B5EF4-FFF2-40B4-BE49-F238E27FC236}">
                  <a16:creationId xmlns:a16="http://schemas.microsoft.com/office/drawing/2014/main" id="{9028D3F7-9676-43AA-A44D-B43ECE9418AC}"/>
                </a:ext>
              </a:extLst>
            </p:cNvPr>
            <p:cNvSpPr/>
            <p:nvPr/>
          </p:nvSpPr>
          <p:spPr>
            <a:xfrm rot="5400000">
              <a:off x="6213553" y="2771474"/>
              <a:ext cx="383690" cy="1125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A39E94CF-C7F6-B536-2B06-D819F4A016A2}"/>
                </a:ext>
              </a:extLst>
            </p:cNvPr>
            <p:cNvSpPr txBox="1"/>
            <p:nvPr/>
          </p:nvSpPr>
          <p:spPr>
            <a:xfrm>
              <a:off x="6093135" y="4489484"/>
              <a:ext cx="1714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X-ray detectors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CasellaDiTesto 152">
                  <a:extLst>
                    <a:ext uri="{FF2B5EF4-FFF2-40B4-BE49-F238E27FC236}">
                      <a16:creationId xmlns:a16="http://schemas.microsoft.com/office/drawing/2014/main" id="{8EEC86AC-86AA-8492-54EF-B07BA1574B1B}"/>
                    </a:ext>
                  </a:extLst>
                </p:cNvPr>
                <p:cNvSpPr txBox="1"/>
                <p:nvPr/>
              </p:nvSpPr>
              <p:spPr>
                <a:xfrm>
                  <a:off x="5912188" y="2850213"/>
                  <a:ext cx="1809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3" name="CasellaDiTesto 152">
                  <a:extLst>
                    <a:ext uri="{FF2B5EF4-FFF2-40B4-BE49-F238E27FC236}">
                      <a16:creationId xmlns:a16="http://schemas.microsoft.com/office/drawing/2014/main" id="{8EEC86AC-86AA-8492-54EF-B07BA1574B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2188" y="2850213"/>
                  <a:ext cx="180947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34483" r="-27586" b="-2444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84F40336-8B25-B5B1-454A-B20568F7FC0D}"/>
                </a:ext>
              </a:extLst>
            </p:cNvPr>
            <p:cNvSpPr txBox="1"/>
            <p:nvPr/>
          </p:nvSpPr>
          <p:spPr>
            <a:xfrm>
              <a:off x="5661180" y="3472594"/>
              <a:ext cx="74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Kaonic </a:t>
              </a:r>
              <a:br>
                <a:rPr lang="en-GB" sz="1200" dirty="0"/>
              </a:br>
              <a:r>
                <a:rPr lang="en-GB" sz="1200" dirty="0"/>
                <a:t>atom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C24E3D4B-1229-D66E-3890-A33E39C3EE4A}"/>
                </a:ext>
              </a:extLst>
            </p:cNvPr>
            <p:cNvSpPr txBox="1"/>
            <p:nvPr/>
          </p:nvSpPr>
          <p:spPr>
            <a:xfrm>
              <a:off x="4659401" y="2807922"/>
              <a:ext cx="570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Target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32304265-4AD3-97DF-1D55-0F2A0BA63DD4}"/>
                </a:ext>
              </a:extLst>
            </p:cNvPr>
            <p:cNvSpPr txBox="1"/>
            <p:nvPr/>
          </p:nvSpPr>
          <p:spPr>
            <a:xfrm>
              <a:off x="4098424" y="4490792"/>
              <a:ext cx="1714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Trigger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55309FBD-2220-A180-130B-2C711493624B}"/>
                </a:ext>
              </a:extLst>
            </p:cNvPr>
            <p:cNvSpPr txBox="1"/>
            <p:nvPr/>
          </p:nvSpPr>
          <p:spPr>
            <a:xfrm>
              <a:off x="3343697" y="2142195"/>
              <a:ext cx="171481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6"/>
                  </a:solidFill>
                </a:rPr>
                <a:t>Degrader</a:t>
              </a:r>
            </a:p>
          </p:txBody>
        </p:sp>
        <p:sp>
          <p:nvSpPr>
            <p:cNvPr id="158" name="Cornice 157">
              <a:extLst>
                <a:ext uri="{FF2B5EF4-FFF2-40B4-BE49-F238E27FC236}">
                  <a16:creationId xmlns:a16="http://schemas.microsoft.com/office/drawing/2014/main" id="{34281359-E7AE-53E0-47E3-E0118ED8A94E}"/>
                </a:ext>
              </a:extLst>
            </p:cNvPr>
            <p:cNvSpPr/>
            <p:nvPr/>
          </p:nvSpPr>
          <p:spPr>
            <a:xfrm>
              <a:off x="4086623" y="2484394"/>
              <a:ext cx="2537201" cy="1943126"/>
            </a:xfrm>
            <a:prstGeom prst="frame">
              <a:avLst>
                <a:gd name="adj1" fmla="val 528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7288F9C9-171B-238C-2D88-4538E671B5B3}"/>
                </a:ext>
              </a:extLst>
            </p:cNvPr>
            <p:cNvSpPr txBox="1"/>
            <p:nvPr/>
          </p:nvSpPr>
          <p:spPr>
            <a:xfrm>
              <a:off x="6509344" y="2118751"/>
              <a:ext cx="1714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2"/>
                  </a:solidFill>
                </a:rPr>
                <a:t>Veto system</a:t>
              </a:r>
            </a:p>
          </p:txBody>
        </p:sp>
        <p:cxnSp>
          <p:nvCxnSpPr>
            <p:cNvPr id="161" name="Connettore 2 160">
              <a:extLst>
                <a:ext uri="{FF2B5EF4-FFF2-40B4-BE49-F238E27FC236}">
                  <a16:creationId xmlns:a16="http://schemas.microsoft.com/office/drawing/2014/main" id="{DA360800-6BF2-D452-1B0C-86BA78694D2D}"/>
                </a:ext>
              </a:extLst>
            </p:cNvPr>
            <p:cNvCxnSpPr>
              <a:stCxn id="113" idx="2"/>
            </p:cNvCxnSpPr>
            <p:nvPr/>
          </p:nvCxnSpPr>
          <p:spPr>
            <a:xfrm>
              <a:off x="4516646" y="4108302"/>
              <a:ext cx="0" cy="484255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2 161">
              <a:extLst>
                <a:ext uri="{FF2B5EF4-FFF2-40B4-BE49-F238E27FC236}">
                  <a16:creationId xmlns:a16="http://schemas.microsoft.com/office/drawing/2014/main" id="{183E9A52-795D-8316-C95C-F1BBD3B7C410}"/>
                </a:ext>
              </a:extLst>
            </p:cNvPr>
            <p:cNvCxnSpPr>
              <a:cxnSpLocks/>
              <a:stCxn id="112" idx="0"/>
            </p:cNvCxnSpPr>
            <p:nvPr/>
          </p:nvCxnSpPr>
          <p:spPr>
            <a:xfrm flipH="1" flipV="1">
              <a:off x="3825175" y="2421122"/>
              <a:ext cx="518111" cy="351271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2 164">
              <a:extLst>
                <a:ext uri="{FF2B5EF4-FFF2-40B4-BE49-F238E27FC236}">
                  <a16:creationId xmlns:a16="http://schemas.microsoft.com/office/drawing/2014/main" id="{3E191CBF-EC1D-151C-9D07-73D9457CE203}"/>
                </a:ext>
              </a:extLst>
            </p:cNvPr>
            <p:cNvCxnSpPr>
              <a:cxnSpLocks/>
            </p:cNvCxnSpPr>
            <p:nvPr/>
          </p:nvCxnSpPr>
          <p:spPr>
            <a:xfrm>
              <a:off x="6292563" y="4240286"/>
              <a:ext cx="442774" cy="35227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0C0CA320-88D8-82EC-0C7E-88601835B06B}"/>
              </a:ext>
            </a:extLst>
          </p:cNvPr>
          <p:cNvSpPr txBox="1"/>
          <p:nvPr/>
        </p:nvSpPr>
        <p:spPr>
          <a:xfrm>
            <a:off x="2994408" y="3349913"/>
            <a:ext cx="1990846" cy="11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Monochromatic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6"/>
                </a:solidFill>
              </a:rPr>
              <a:t>Low energy kaons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FF0000"/>
                </a:solidFill>
              </a:rPr>
              <a:t>Solid angle</a:t>
            </a: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096EA4A9-1F6C-7F63-2E4E-3DF11B37E175}"/>
              </a:ext>
            </a:extLst>
          </p:cNvPr>
          <p:cNvSpPr/>
          <p:nvPr/>
        </p:nvSpPr>
        <p:spPr>
          <a:xfrm>
            <a:off x="853328" y="-26781"/>
            <a:ext cx="7436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4400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Experimental Principle</a:t>
            </a:r>
          </a:p>
        </p:txBody>
      </p:sp>
    </p:spTree>
    <p:extLst>
      <p:ext uri="{BB962C8B-B14F-4D97-AF65-F5344CB8AC3E}">
        <p14:creationId xmlns:p14="http://schemas.microsoft.com/office/powerpoint/2010/main" val="2290531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54D1AF-8FD1-244B-BBDB-E4EFAC77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Degrader Optimization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C07F8F-EA2F-1A40-9A43-3397EBE2CAA3}"/>
              </a:ext>
            </a:extLst>
          </p:cNvPr>
          <p:cNvSpPr txBox="1"/>
          <p:nvPr/>
        </p:nvSpPr>
        <p:spPr>
          <a:xfrm>
            <a:off x="867089" y="5157579"/>
            <a:ext cx="3023857" cy="16312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Degrader thickness optimization is fundamental to maximize the number of stopped kaons in the target</a:t>
            </a:r>
          </a:p>
        </p:txBody>
      </p:sp>
      <p:pic>
        <p:nvPicPr>
          <p:cNvPr id="13" name="Immagine 12" descr="Immagine che contiene mugnaio&#10;&#10;Descrizione generata automaticamente">
            <a:extLst>
              <a:ext uri="{FF2B5EF4-FFF2-40B4-BE49-F238E27FC236}">
                <a16:creationId xmlns:a16="http://schemas.microsoft.com/office/drawing/2014/main" id="{2F6D69F5-AD17-1949-9BA3-8350308F8F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341" y="3641534"/>
            <a:ext cx="4066188" cy="30496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F4E4A97-3BE6-8B4E-9E7A-8EA30823C2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63" y="2135999"/>
            <a:ext cx="1285959" cy="1293001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E66060A-BC87-C341-AFF4-2644B979B72F}"/>
              </a:ext>
            </a:extLst>
          </p:cNvPr>
          <p:cNvCxnSpPr>
            <a:cxnSpLocks/>
          </p:cNvCxnSpPr>
          <p:nvPr/>
        </p:nvCxnSpPr>
        <p:spPr>
          <a:xfrm flipH="1">
            <a:off x="6871855" y="3103418"/>
            <a:ext cx="1209963" cy="16533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DAB3F4-8742-714D-877A-DCC4B51C07A4}"/>
              </a:ext>
            </a:extLst>
          </p:cNvPr>
          <p:cNvSpPr txBox="1"/>
          <p:nvPr/>
        </p:nvSpPr>
        <p:spPr>
          <a:xfrm>
            <a:off x="7776268" y="4257919"/>
            <a:ext cx="891809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Trigger up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C5DF7B3-DA99-FC48-9246-AC890FDC928A}"/>
              </a:ext>
            </a:extLst>
          </p:cNvPr>
          <p:cNvSpPr txBox="1"/>
          <p:nvPr/>
        </p:nvSpPr>
        <p:spPr>
          <a:xfrm>
            <a:off x="6236610" y="6231213"/>
            <a:ext cx="1076850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Trigger down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1D2439F-4F48-C74D-B5D4-04EAA9D7B6B8}"/>
              </a:ext>
            </a:extLst>
          </p:cNvPr>
          <p:cNvSpPr txBox="1"/>
          <p:nvPr/>
        </p:nvSpPr>
        <p:spPr>
          <a:xfrm>
            <a:off x="4941455" y="2225964"/>
            <a:ext cx="2486718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degrader is composed of mylar foil (micron) and is placed below the trigger up</a:t>
            </a:r>
          </a:p>
        </p:txBody>
      </p:sp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2F5628F1-1594-954D-9929-577D15BE4330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23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6D4009-519F-5C4D-962F-5444CA930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73" y="2034048"/>
            <a:ext cx="4392687" cy="29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3020E-2D19-6B00-9A9E-E9DDCC5C7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Content Placeholder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A01859-7B0A-6F94-6ABB-B2B38909EA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08721"/>
            <a:ext cx="3892323" cy="1279871"/>
          </a:xfr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C238E89-8EDF-F3FC-59CB-92CF022A7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7902"/>
            <a:ext cx="4149550" cy="3479882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E31A5624-615C-3174-AE8C-F2E715054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812" y="731286"/>
            <a:ext cx="4938188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425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3020E-2D19-6B00-9A9E-E9DDCC5C7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Content Placeholder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A01859-7B0A-6F94-6ABB-B2B38909EA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7689"/>
            <a:ext cx="3892323" cy="1279871"/>
          </a:xfrm>
        </p:spPr>
      </p:pic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66730C0-2C47-6A6E-5FB7-E87E46E3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287" y="387701"/>
            <a:ext cx="5293538" cy="6165769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9C348D-1B86-EBBF-9662-DA6E38D9E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65" y="1398997"/>
            <a:ext cx="4627522" cy="351818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471ACC4-C7B4-9636-7DF1-C19FF81FE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2" y="5180182"/>
            <a:ext cx="4189830" cy="624017"/>
          </a:xfrm>
          <a:prstGeom prst="rect">
            <a:avLst/>
          </a:prstGeom>
          <a:solidFill>
            <a:srgbClr val="FFFF00"/>
          </a:solidFill>
          <a:effectLst>
            <a:outerShdw blurRad="50800" dist="50800" dir="5400000" algn="ctr" rotWithShape="0">
              <a:srgbClr val="FFFF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1" name="Rettangolo 77">
            <a:extLst>
              <a:ext uri="{FF2B5EF4-FFF2-40B4-BE49-F238E27FC236}">
                <a16:creationId xmlns:a16="http://schemas.microsoft.com/office/drawing/2014/main" id="{D0009386-9035-5FEE-6EC9-0A876A5F1C58}"/>
              </a:ext>
            </a:extLst>
          </p:cNvPr>
          <p:cNvSpPr/>
          <p:nvPr/>
        </p:nvSpPr>
        <p:spPr>
          <a:xfrm>
            <a:off x="-484829" y="5825636"/>
            <a:ext cx="5096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3200" kern="0" dirty="0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 most precise </a:t>
            </a:r>
            <a:r>
              <a:rPr lang="en-GB" sz="3200" kern="0" dirty="0" err="1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KHe</a:t>
            </a:r>
            <a:r>
              <a:rPr lang="en-GB" sz="3200" kern="0" dirty="0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measurement in gas</a:t>
            </a:r>
          </a:p>
        </p:txBody>
      </p:sp>
    </p:spTree>
    <p:extLst>
      <p:ext uri="{BB962C8B-B14F-4D97-AF65-F5344CB8AC3E}">
        <p14:creationId xmlns:p14="http://schemas.microsoft.com/office/powerpoint/2010/main" val="182415911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A8715-52F3-B255-635F-096D9CFDE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A10BBA-6965-4BB0-9500-A21A015983EB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116A749-76C5-65B3-ADBD-AED7DD30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08" y="152400"/>
            <a:ext cx="5874183" cy="1088203"/>
          </a:xfrm>
          <a:prstGeom prst="rect">
            <a:avLst/>
          </a:prstGeom>
        </p:spPr>
      </p:pic>
      <p:sp>
        <p:nvSpPr>
          <p:cNvPr id="5" name="Rettangolo 77">
            <a:extLst>
              <a:ext uri="{FF2B5EF4-FFF2-40B4-BE49-F238E27FC236}">
                <a16:creationId xmlns:a16="http://schemas.microsoft.com/office/drawing/2014/main" id="{AF09DFE8-50E6-166C-DC8B-852EC47D71E4}"/>
              </a:ext>
            </a:extLst>
          </p:cNvPr>
          <p:cNvSpPr/>
          <p:nvPr/>
        </p:nvSpPr>
        <p:spPr>
          <a:xfrm>
            <a:off x="0" y="1240603"/>
            <a:ext cx="8527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3200" kern="0" dirty="0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Kaonic atoms cascade processes (yields)</a:t>
            </a:r>
          </a:p>
        </p:txBody>
      </p:sp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BF67E12C-E8E1-82F4-10F9-A30A798C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26" y="2013630"/>
            <a:ext cx="8259417" cy="46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6305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A8715-52F3-B255-635F-096D9CFDE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A10BBA-6965-4BB0-9500-A21A015983EB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116A749-76C5-65B3-ADBD-AED7DD30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08" y="152400"/>
            <a:ext cx="5874183" cy="1088203"/>
          </a:xfrm>
          <a:prstGeom prst="rect">
            <a:avLst/>
          </a:prstGeom>
        </p:spPr>
      </p:pic>
      <p:sp>
        <p:nvSpPr>
          <p:cNvPr id="5" name="Rettangolo 77">
            <a:extLst>
              <a:ext uri="{FF2B5EF4-FFF2-40B4-BE49-F238E27FC236}">
                <a16:creationId xmlns:a16="http://schemas.microsoft.com/office/drawing/2014/main" id="{AF09DFE8-50E6-166C-DC8B-852EC47D71E4}"/>
              </a:ext>
            </a:extLst>
          </p:cNvPr>
          <p:cNvSpPr/>
          <p:nvPr/>
        </p:nvSpPr>
        <p:spPr>
          <a:xfrm>
            <a:off x="-69574" y="1266707"/>
            <a:ext cx="8527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2800" kern="0" dirty="0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Kaonic atoms cascade processes (yields) for </a:t>
            </a:r>
            <a:r>
              <a:rPr lang="en-GB" sz="2800" kern="0" dirty="0" err="1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Nucl</a:t>
            </a:r>
            <a:r>
              <a:rPr lang="en-GB" sz="2800" kern="0" dirty="0">
                <a:solidFill>
                  <a:srgbClr val="FF000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Phys A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C9CD081-C13A-7386-7B2C-71EC8E515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1" y="1958160"/>
            <a:ext cx="8813827" cy="43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2269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62nd </a:t>
                </a:r>
                <a:r>
                  <a:rPr lang="en-US" dirty="0" err="1">
                    <a:solidFill>
                      <a:srgbClr val="002060"/>
                    </a:solidFill>
                  </a:rPr>
                  <a:t>SciCom</a:t>
                </a:r>
                <a:r>
                  <a:rPr lang="en-US" dirty="0">
                    <a:solidFill>
                      <a:srgbClr val="00206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Since </a:t>
                </a:r>
                <a:r>
                  <a:rPr lang="en-US" dirty="0" err="1">
                    <a:solidFill>
                      <a:srgbClr val="FF0000"/>
                    </a:solidFill>
                  </a:rPr>
                  <a:t>Novembre</a:t>
                </a:r>
                <a:r>
                  <a:rPr lang="en-US" dirty="0">
                    <a:solidFill>
                      <a:srgbClr val="FF0000"/>
                    </a:solidFill>
                  </a:rPr>
                  <a:t> - 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– SIDDHARTA-2 installation, </a:t>
                </a:r>
                <a:r>
                  <a:rPr lang="en-US" dirty="0" err="1">
                    <a:solidFill>
                      <a:srgbClr val="FF0000"/>
                    </a:solidFill>
                  </a:rPr>
                  <a:t>debog</a:t>
                </a:r>
                <a:r>
                  <a:rPr lang="en-US" dirty="0">
                    <a:solidFill>
                      <a:srgbClr val="FF0000"/>
                    </a:solidFill>
                  </a:rPr>
                  <a:t>  and first results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931" t="-2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0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53810-EADD-DB4B-85FB-E81DDE5C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563556" cy="1080938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Installation of </a:t>
            </a:r>
            <a:r>
              <a:rPr lang="en-US" sz="3200" dirty="0">
                <a:solidFill>
                  <a:schemeClr val="accent1"/>
                </a:solidFill>
              </a:rPr>
              <a:t>SIDDHARTA-2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10ED30-4E40-3849-A8FA-83BA822F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" y="2505456"/>
            <a:ext cx="4861502" cy="35993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detectors installation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 installation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electronic installation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Veto-1 installation</a:t>
            </a:r>
          </a:p>
          <a:p>
            <a:pPr>
              <a:buFont typeface="Wingdings" pitchFamily="2" charset="2"/>
              <a:buChar char="Ø"/>
            </a:pPr>
            <a:endParaRPr lang="en-US" b="1" dirty="0"/>
          </a:p>
          <a:p>
            <a:pPr>
              <a:buFont typeface="Wingdings" pitchFamily="2" charset="2"/>
              <a:buChar char="Ø"/>
            </a:pPr>
            <a:endParaRPr lang="en-US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7872B3-0CE0-C44F-ADF8-EC230D4088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224" y="2002863"/>
            <a:ext cx="3652238" cy="4869651"/>
          </a:xfrm>
          <a:prstGeom prst="rect">
            <a:avLst/>
          </a:prstGeom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85B8714B-393F-1940-852C-229EB447A84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29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DFFBA43-A620-AF8F-1A65-D4F4263D7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7" y="748150"/>
            <a:ext cx="6451439" cy="2760751"/>
          </a:xfrm>
          <a:prstGeom prst="rect">
            <a:avLst/>
          </a:prstGeom>
        </p:spPr>
      </p:pic>
      <p:pic>
        <p:nvPicPr>
          <p:cNvPr id="12" name="Segnaposto contenuto 8">
            <a:extLst>
              <a:ext uri="{FF2B5EF4-FFF2-40B4-BE49-F238E27FC236}">
                <a16:creationId xmlns:a16="http://schemas.microsoft.com/office/drawing/2014/main" id="{ED4E3E90-FED7-CBCF-AB91-A9AD02DF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91" y="3100171"/>
            <a:ext cx="5137910" cy="339932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6CC7231-896C-647B-5DD8-FD0DE8730FC4}"/>
              </a:ext>
            </a:extLst>
          </p:cNvPr>
          <p:cNvSpPr/>
          <p:nvPr/>
        </p:nvSpPr>
        <p:spPr>
          <a:xfrm>
            <a:off x="1783657" y="0"/>
            <a:ext cx="55755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Kaonic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atom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Formation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rotWithShape="0">
                  <a:srgbClr val="002060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120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C63C1-735D-A44E-AE8C-783921C5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SDD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D1D45-5805-D540-91B4-046BDC5F6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660" y="2283618"/>
            <a:ext cx="4105340" cy="4855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installed around the target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510A0AC-4B6A-6A48-92C2-9C1AB7849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476" y="2283618"/>
            <a:ext cx="3400708" cy="46084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60CDC5-043E-514C-8E18-9762887C0E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184" y="2948651"/>
            <a:ext cx="4268816" cy="32016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C8C66F-EF05-8342-AE2C-947C3AA283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3212"/>
            <a:ext cx="2314937" cy="23363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33773A-3E17-D149-A50D-FE24C4A58486}"/>
              </a:ext>
            </a:extLst>
          </p:cNvPr>
          <p:cNvSpPr txBox="1"/>
          <p:nvPr/>
        </p:nvSpPr>
        <p:spPr>
          <a:xfrm>
            <a:off x="513708" y="1980924"/>
            <a:ext cx="1801229" cy="33855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calibration target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FC951A0-0210-704C-BC70-8504FFD33448}"/>
              </a:ext>
            </a:extLst>
          </p:cNvPr>
          <p:cNvCxnSpPr>
            <a:cxnSpLocks/>
          </p:cNvCxnSpPr>
          <p:nvPr/>
        </p:nvCxnSpPr>
        <p:spPr>
          <a:xfrm flipH="1">
            <a:off x="1171254" y="2319478"/>
            <a:ext cx="303222" cy="752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B61CC993-227F-1745-8863-784087C5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30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AAD180-EA2B-9B43-AC1A-6B92F1C3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197977"/>
            <a:ext cx="4247909" cy="4907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Wrap for thermal isolation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80821E6-620E-DD4C-A3B2-B6C77BA1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SDD installation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EAE13A-C3BF-464A-B7AD-1F0E449733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7977"/>
            <a:ext cx="3770131" cy="3084653"/>
          </a:xfrm>
          <a:prstGeom prst="rect">
            <a:avLst/>
          </a:prstGeom>
        </p:spPr>
      </p:pic>
      <p:pic>
        <p:nvPicPr>
          <p:cNvPr id="9" name="Immagine 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A3EFBFD8-39F8-AD48-A3E7-0B9EDAC904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131" y="2688701"/>
            <a:ext cx="5373869" cy="4030402"/>
          </a:xfrm>
          <a:prstGeom prst="rect">
            <a:avLst/>
          </a:prstGeom>
        </p:spPr>
      </p:pic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31C714D8-A645-5942-92F0-34AD57E52A78}"/>
              </a:ext>
            </a:extLst>
          </p:cNvPr>
          <p:cNvSpPr txBox="1">
            <a:spLocks/>
          </p:cNvSpPr>
          <p:nvPr/>
        </p:nvSpPr>
        <p:spPr>
          <a:xfrm>
            <a:off x="8740241" y="6608615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interni, negozio&#10;&#10;Descrizione generata automaticamente">
            <a:extLst>
              <a:ext uri="{FF2B5EF4-FFF2-40B4-BE49-F238E27FC236}">
                <a16:creationId xmlns:a16="http://schemas.microsoft.com/office/drawing/2014/main" id="{064B78E4-F8FF-524E-BB9D-2D8AB09EC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15" y="4520413"/>
            <a:ext cx="3079459" cy="2309594"/>
          </a:xfrm>
        </p:spPr>
      </p:pic>
      <p:pic>
        <p:nvPicPr>
          <p:cNvPr id="7" name="Immagine 6" descr="Immagine che contiene testo, antenna&#10;&#10;Descrizione generata automaticamente">
            <a:extLst>
              <a:ext uri="{FF2B5EF4-FFF2-40B4-BE49-F238E27FC236}">
                <a16:creationId xmlns:a16="http://schemas.microsoft.com/office/drawing/2014/main" id="{0FE67308-A223-5E41-9FDE-DD399EACE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446" y="3013340"/>
            <a:ext cx="4603532" cy="2879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5EF07E6-F68B-0C4D-991D-88500E683B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17" y="2033641"/>
            <a:ext cx="3275860" cy="2425795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F2E6E755-A9AD-864B-935E-814C58B3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7898"/>
            <a:ext cx="7590773" cy="1080938"/>
          </a:xfrm>
          <a:noFill/>
          <a:effectLst>
            <a:softEdge rad="1221635"/>
          </a:effectLst>
          <a:scene3d>
            <a:camera prst="orthographicFront"/>
            <a:lightRig rig="threePt" dir="t"/>
          </a:scene3d>
          <a:sp3d extrusionH="76200" prstMaterial="matte">
            <a:bevelB w="0" h="0" prst="angle"/>
            <a:extrusionClr>
              <a:schemeClr val="bg1">
                <a:lumMod val="50000"/>
              </a:schemeClr>
            </a:extrusionClr>
          </a:sp3d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Veto-2 installation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A02894-0577-AA4D-981E-C6E7C92C6598}"/>
              </a:ext>
            </a:extLst>
          </p:cNvPr>
          <p:cNvSpPr txBox="1"/>
          <p:nvPr/>
        </p:nvSpPr>
        <p:spPr>
          <a:xfrm>
            <a:off x="4082836" y="2425960"/>
            <a:ext cx="428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Working principle of veto-2 system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A426D1D0-5CC7-F548-BF5D-359308035BF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32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0AF05C-7F3A-C140-9B6E-A407A83E59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0810" y="4519050"/>
            <a:ext cx="2137381" cy="16026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7EAC7E9-FDD8-8749-8C3C-DB0E40C532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4187"/>
            <a:ext cx="3535067" cy="4713422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FC124C8-72E5-B049-B1AA-092D6AECD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98358" y="3703167"/>
            <a:ext cx="2450019" cy="3598863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47D244-ECE6-A44B-8A7E-3983FB6906B9}"/>
              </a:ext>
            </a:extLst>
          </p:cNvPr>
          <p:cNvSpPr txBox="1"/>
          <p:nvPr/>
        </p:nvSpPr>
        <p:spPr>
          <a:xfrm>
            <a:off x="3678186" y="6390720"/>
            <a:ext cx="1742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 single unit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347FD2-77E7-7B4D-BDBD-94262C3B9056}"/>
              </a:ext>
            </a:extLst>
          </p:cNvPr>
          <p:cNvSpPr txBox="1"/>
          <p:nvPr/>
        </p:nvSpPr>
        <p:spPr>
          <a:xfrm>
            <a:off x="5932071" y="4108312"/>
            <a:ext cx="2615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 Calibration spectrum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B86634-366A-EC4B-9C4F-78319A67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7898"/>
            <a:ext cx="7590773" cy="1080938"/>
          </a:xfrm>
          <a:noFill/>
          <a:effectLst>
            <a:softEdge rad="1221635"/>
          </a:effectLst>
          <a:scene3d>
            <a:camera prst="orthographicFront"/>
            <a:lightRig rig="threePt" dir="t"/>
          </a:scene3d>
          <a:sp3d extrusionH="76200" prstMaterial="matte">
            <a:bevelB w="0" h="0" prst="angle"/>
            <a:extrusionClr>
              <a:schemeClr val="bg1">
                <a:lumMod val="50000"/>
              </a:schemeClr>
            </a:extrusionClr>
          </a:sp3d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Veto-2 installation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894903-DBE2-4446-943C-4D5E6CF9B005}"/>
              </a:ext>
            </a:extLst>
          </p:cNvPr>
          <p:cNvSpPr txBox="1"/>
          <p:nvPr/>
        </p:nvSpPr>
        <p:spPr>
          <a:xfrm>
            <a:off x="3883068" y="2062574"/>
            <a:ext cx="51397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</a:rPr>
              <a:t>The installation of veto 2 has been completed and the correct operation of each unit has been verified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6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</a:rPr>
              <a:t>Each veto-2 unit is equipped with an LED that will allow to calibrate and verify the correct functioning of the system with and without beams</a:t>
            </a: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217B6EB9-7872-5546-8873-DCC2AF789C20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33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9EB3B-5EDB-FF40-BB2D-D3999F0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753228"/>
            <a:ext cx="719594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Front-end electronics installation</a:t>
            </a:r>
          </a:p>
        </p:txBody>
      </p:sp>
      <p:pic>
        <p:nvPicPr>
          <p:cNvPr id="4" name="Immagine 3" descr="Immagine che contiene interni, contatore, cucinando, mugnaio&#10;&#10;Descrizione generata automaticamente">
            <a:extLst>
              <a:ext uri="{FF2B5EF4-FFF2-40B4-BE49-F238E27FC236}">
                <a16:creationId xmlns:a16="http://schemas.microsoft.com/office/drawing/2014/main" id="{D147364D-950C-1A4D-834B-0DF7BF552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60" y="2062977"/>
            <a:ext cx="6123144" cy="4721451"/>
          </a:xfrm>
          <a:prstGeom prst="rect">
            <a:avLst/>
          </a:prstGeom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DE76155-B21F-3E43-A8EB-427963920EFF}"/>
              </a:ext>
            </a:extLst>
          </p:cNvPr>
          <p:cNvSpPr txBox="1">
            <a:spLocks/>
          </p:cNvSpPr>
          <p:nvPr/>
        </p:nvSpPr>
        <p:spPr>
          <a:xfrm>
            <a:off x="2425371" y="6031899"/>
            <a:ext cx="2099394" cy="5735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Front-end connector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1D12898-C7E8-6C41-8A05-4903492F4322}"/>
              </a:ext>
            </a:extLst>
          </p:cNvPr>
          <p:cNvSpPr txBox="1">
            <a:spLocks/>
          </p:cNvSpPr>
          <p:nvPr/>
        </p:nvSpPr>
        <p:spPr>
          <a:xfrm>
            <a:off x="4091200" y="3529568"/>
            <a:ext cx="2099393" cy="57053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power supply connector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1BFA2957-30F2-7D40-8D77-FA61830B8B52}"/>
              </a:ext>
            </a:extLst>
          </p:cNvPr>
          <p:cNvSpPr txBox="1">
            <a:spLocks/>
          </p:cNvSpPr>
          <p:nvPr/>
        </p:nvSpPr>
        <p:spPr>
          <a:xfrm>
            <a:off x="621815" y="3529567"/>
            <a:ext cx="1238965" cy="5705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Veto2</a:t>
            </a:r>
            <a:b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connectors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FBE627-B9AD-D449-9336-8C09D43E0773}"/>
              </a:ext>
            </a:extLst>
          </p:cNvPr>
          <p:cNvSpPr txBox="1"/>
          <p:nvPr/>
        </p:nvSpPr>
        <p:spPr>
          <a:xfrm>
            <a:off x="6516414" y="3638437"/>
            <a:ext cx="263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setup before the installation of electronic components</a:t>
            </a:r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7234F470-91A3-BA47-B5FA-15250F3FBCBF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34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9EB3B-5EDB-FF40-BB2D-D3999F0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753228"/>
            <a:ext cx="719594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Front-end electronics installation</a:t>
            </a:r>
          </a:p>
        </p:txBody>
      </p:sp>
      <p:pic>
        <p:nvPicPr>
          <p:cNvPr id="11" name="Immagine 10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C83B48E4-FE18-BE4F-8D88-918E0CF1E6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3817" y="4081009"/>
            <a:ext cx="3001813" cy="225136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A844998-BD4F-FF47-81AB-851B0E186E10}"/>
              </a:ext>
            </a:extLst>
          </p:cNvPr>
          <p:cNvSpPr txBox="1">
            <a:spLocks/>
          </p:cNvSpPr>
          <p:nvPr/>
        </p:nvSpPr>
        <p:spPr>
          <a:xfrm>
            <a:off x="3910286" y="3019619"/>
            <a:ext cx="1871691" cy="5535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Front-end electronics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DCE35A4-4E51-A04D-A091-BF4DEAF883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9" y="2395410"/>
            <a:ext cx="3494921" cy="4431060"/>
          </a:xfrm>
          <a:prstGeom prst="rect">
            <a:avLst/>
          </a:prstGeom>
        </p:spPr>
      </p:pic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60E51178-52FE-6740-9B91-558B6A52738D}"/>
              </a:ext>
            </a:extLst>
          </p:cNvPr>
          <p:cNvSpPr txBox="1">
            <a:spLocks/>
          </p:cNvSpPr>
          <p:nvPr/>
        </p:nvSpPr>
        <p:spPr>
          <a:xfrm>
            <a:off x="928614" y="2046628"/>
            <a:ext cx="2087855" cy="34878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  Box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7A0A4E-3A7C-5E43-BFE2-D27ADF1C49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803" y="2738545"/>
            <a:ext cx="3053478" cy="2111856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FFFAC79-AAED-6E4A-9E77-6E153F4A8A02}"/>
              </a:ext>
            </a:extLst>
          </p:cNvPr>
          <p:cNvSpPr txBox="1">
            <a:spLocks/>
          </p:cNvSpPr>
          <p:nvPr/>
        </p:nvSpPr>
        <p:spPr>
          <a:xfrm>
            <a:off x="6234332" y="5042418"/>
            <a:ext cx="2652419" cy="5535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Front-end electronics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A9B0469-2F6B-8047-9161-8C6C064A5E7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9EB3B-5EDB-FF40-BB2D-D3999F0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753228"/>
            <a:ext cx="7195944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Front-end electronics installation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F1814C6-87D7-2243-97A7-7ECC172010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82" y="1982772"/>
            <a:ext cx="6277691" cy="4875228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759C4F29-3C92-224A-9BEB-7BB14D8548ED}"/>
              </a:ext>
            </a:extLst>
          </p:cNvPr>
          <p:cNvSpPr txBox="1">
            <a:spLocks/>
          </p:cNvSpPr>
          <p:nvPr/>
        </p:nvSpPr>
        <p:spPr>
          <a:xfrm>
            <a:off x="1457783" y="5015710"/>
            <a:ext cx="1344012" cy="453688"/>
          </a:xfrm>
          <a:prstGeom prst="rect">
            <a:avLst/>
          </a:prstGeom>
          <a:solidFill>
            <a:schemeClr val="bg1">
              <a:alpha val="63999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Veto2</a:t>
            </a:r>
            <a:b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1D12898-C7E8-6C41-8A05-4903492F4322}"/>
              </a:ext>
            </a:extLst>
          </p:cNvPr>
          <p:cNvSpPr txBox="1">
            <a:spLocks/>
          </p:cNvSpPr>
          <p:nvPr/>
        </p:nvSpPr>
        <p:spPr>
          <a:xfrm>
            <a:off x="6034905" y="4577156"/>
            <a:ext cx="1344012" cy="536946"/>
          </a:xfrm>
          <a:prstGeom prst="rect">
            <a:avLst/>
          </a:prstGeom>
          <a:solidFill>
            <a:schemeClr val="bg1">
              <a:alpha val="63999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power supply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DE76155-B21F-3E43-A8EB-427963920EFF}"/>
              </a:ext>
            </a:extLst>
          </p:cNvPr>
          <p:cNvSpPr txBox="1">
            <a:spLocks/>
          </p:cNvSpPr>
          <p:nvPr/>
        </p:nvSpPr>
        <p:spPr>
          <a:xfrm>
            <a:off x="3109096" y="4562022"/>
            <a:ext cx="1757953" cy="453688"/>
          </a:xfrm>
          <a:prstGeom prst="rect">
            <a:avLst/>
          </a:prstGeom>
          <a:solidFill>
            <a:schemeClr val="bg1">
              <a:alpha val="63999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 Front-end electronics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4C0CB1B8-5442-1148-91EB-9DF7110109AE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36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FE1F-E2D5-FD46-8586-EB720AF1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SDD calibration spectrum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acquired with SIDDHARTA-2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1DFB2E-5258-9C40-94E2-A7D0F0F10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2065068"/>
            <a:ext cx="6148013" cy="4553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336C3CA-5A40-D64A-893C-00D8ADEC94DD}"/>
                  </a:ext>
                </a:extLst>
              </p:cNvPr>
              <p:cNvSpPr txBox="1"/>
              <p:nvPr/>
            </p:nvSpPr>
            <p:spPr>
              <a:xfrm>
                <a:off x="2766358" y="5717084"/>
                <a:ext cx="5913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TiK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336C3CA-5A40-D64A-893C-00D8ADEC9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358" y="5717084"/>
                <a:ext cx="591380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25610E4-670F-894C-BEA1-78FDF188041D}"/>
                  </a:ext>
                </a:extLst>
              </p:cNvPr>
              <p:cNvSpPr txBox="1"/>
              <p:nvPr/>
            </p:nvSpPr>
            <p:spPr>
              <a:xfrm>
                <a:off x="3893438" y="2368176"/>
                <a:ext cx="6982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CuK</a:t>
                </a: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25610E4-670F-894C-BEA1-78FDF1880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438" y="2368176"/>
                <a:ext cx="698275" cy="307777"/>
              </a:xfrm>
              <a:prstGeom prst="rect">
                <a:avLst/>
              </a:prstGeom>
              <a:blipFill>
                <a:blip r:embed="rId4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09B251-F727-DB48-BC13-98B9FB2FCD89}"/>
                  </a:ext>
                </a:extLst>
              </p:cNvPr>
              <p:cNvSpPr txBox="1"/>
              <p:nvPr/>
            </p:nvSpPr>
            <p:spPr>
              <a:xfrm>
                <a:off x="4812276" y="5592932"/>
                <a:ext cx="58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BiL</a:t>
                </a: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D09B251-F727-DB48-BC13-98B9FB2FC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276" y="5592932"/>
                <a:ext cx="580679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2EF0B5E-38C7-E645-8AFA-7BBF6005CC8D}"/>
                  </a:ext>
                </a:extLst>
              </p:cNvPr>
              <p:cNvSpPr txBox="1"/>
              <p:nvPr/>
            </p:nvSpPr>
            <p:spPr>
              <a:xfrm>
                <a:off x="2513299" y="5123098"/>
                <a:ext cx="6050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TiK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2EF0B5E-38C7-E645-8AFA-7BBF6005C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99" y="5123098"/>
                <a:ext cx="605021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4EEBE88-4A27-104E-8747-484E6EA045B7}"/>
                  </a:ext>
                </a:extLst>
              </p:cNvPr>
              <p:cNvSpPr txBox="1"/>
              <p:nvPr/>
            </p:nvSpPr>
            <p:spPr>
              <a:xfrm>
                <a:off x="4234110" y="5123098"/>
                <a:ext cx="6050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Cu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4EEBE88-4A27-104E-8747-484E6EA04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110" y="5123098"/>
                <a:ext cx="605021" cy="307777"/>
              </a:xfrm>
              <a:prstGeom prst="rect">
                <a:avLst/>
              </a:prstGeom>
              <a:blipFill>
                <a:blip r:embed="rId7"/>
                <a:stretch>
                  <a:fillRect l="-204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C2D307C-E664-FC4C-9441-3BEBE11155D5}"/>
                  </a:ext>
                </a:extLst>
              </p:cNvPr>
              <p:cNvSpPr txBox="1"/>
              <p:nvPr/>
            </p:nvSpPr>
            <p:spPr>
              <a:xfrm>
                <a:off x="5539545" y="5627524"/>
                <a:ext cx="58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BiL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C2D307C-E664-FC4C-9441-3BEBE1115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545" y="5627524"/>
                <a:ext cx="580679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8610AB-1FD0-AC4E-A3CE-063EA54CD7E9}"/>
              </a:ext>
            </a:extLst>
          </p:cNvPr>
          <p:cNvSpPr txBox="1"/>
          <p:nvPr/>
        </p:nvSpPr>
        <p:spPr>
          <a:xfrm rot="20469044">
            <a:off x="3955573" y="3406248"/>
            <a:ext cx="316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Preliminary calibration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29/10/2021</a:t>
            </a:r>
          </a:p>
        </p:txBody>
      </p:sp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C3D40473-11D8-274A-A8E1-3889DEF834BB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37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B5D29-38BB-9848-AA0E-CE7A90BA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Veto-1 system installation</a:t>
            </a:r>
          </a:p>
        </p:txBody>
      </p:sp>
      <p:pic>
        <p:nvPicPr>
          <p:cNvPr id="8" name="Immagine 7" descr="Immagine che contiene pavimento, articoli&#10;&#10;Descrizione generata automaticamente">
            <a:extLst>
              <a:ext uri="{FF2B5EF4-FFF2-40B4-BE49-F238E27FC236}">
                <a16:creationId xmlns:a16="http://schemas.microsoft.com/office/drawing/2014/main" id="{BD6C4D29-96DD-E245-92CB-565CCD2C6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81" y="4501922"/>
            <a:ext cx="2940047" cy="22050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EFB35ED-FB97-8B4B-8877-93E20BAD07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14" y="2059279"/>
            <a:ext cx="3026182" cy="23574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D716DE-B945-A446-9C2E-E16AC7122B84}"/>
              </a:ext>
            </a:extLst>
          </p:cNvPr>
          <p:cNvSpPr txBox="1"/>
          <p:nvPr/>
        </p:nvSpPr>
        <p:spPr>
          <a:xfrm>
            <a:off x="184798" y="2174879"/>
            <a:ext cx="126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Veto-1 single unit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964D8A-DF09-0841-B395-331FC2FA0FA7}"/>
              </a:ext>
            </a:extLst>
          </p:cNvPr>
          <p:cNvSpPr txBox="1"/>
          <p:nvPr/>
        </p:nvSpPr>
        <p:spPr>
          <a:xfrm>
            <a:off x="7603368" y="2330044"/>
            <a:ext cx="14307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Drawing of the veto-1 elements placed around the vacuum</a:t>
            </a:r>
          </a:p>
          <a:p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chamber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9260471-BCE5-1246-B262-AC289B9B71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65" y="2144509"/>
            <a:ext cx="4108904" cy="23574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879D675-B89E-F94A-BF71-9458323516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879" y="4965576"/>
            <a:ext cx="3208294" cy="177571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3CC9C1-8B54-7E48-9CA6-C9068C2C1612}"/>
              </a:ext>
            </a:extLst>
          </p:cNvPr>
          <p:cNvSpPr txBox="1"/>
          <p:nvPr/>
        </p:nvSpPr>
        <p:spPr>
          <a:xfrm>
            <a:off x="3682650" y="4565466"/>
            <a:ext cx="428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Working principle of veto-1 system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843FC9-61AF-6242-90A0-BFA7B57299FC}"/>
              </a:ext>
            </a:extLst>
          </p:cNvPr>
          <p:cNvSpPr txBox="1"/>
          <p:nvPr/>
        </p:nvSpPr>
        <p:spPr>
          <a:xfrm>
            <a:off x="4394974" y="6501740"/>
            <a:ext cx="3208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Bazzi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, 2013 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JINST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 T11003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94070565-3F17-1C4F-90E0-CB4E6DFFFC58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38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B5D29-38BB-9848-AA0E-CE7A90BA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Veto-1 system installation</a:t>
            </a:r>
          </a:p>
        </p:txBody>
      </p:sp>
      <p:pic>
        <p:nvPicPr>
          <p:cNvPr id="7" name="Immagine 6" descr="Immagine che contiene persona, interni, ingombro&#10;&#10;Descrizione generata automaticamente">
            <a:extLst>
              <a:ext uri="{FF2B5EF4-FFF2-40B4-BE49-F238E27FC236}">
                <a16:creationId xmlns:a16="http://schemas.microsoft.com/office/drawing/2014/main" id="{6D3F5C81-623C-0D42-A545-1CA30C8040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80763" y="2664201"/>
            <a:ext cx="4764163" cy="3573123"/>
          </a:xfrm>
          <a:prstGeom prst="rect">
            <a:avLst/>
          </a:prstGeom>
        </p:spPr>
      </p:pic>
      <p:pic>
        <p:nvPicPr>
          <p:cNvPr id="9" name="Immagine 8" descr="Immagine che contiene interni, motore&#10;&#10;Descrizione generata automaticamente">
            <a:extLst>
              <a:ext uri="{FF2B5EF4-FFF2-40B4-BE49-F238E27FC236}">
                <a16:creationId xmlns:a16="http://schemas.microsoft.com/office/drawing/2014/main" id="{EFE3475C-4C66-9046-8053-CB0F620544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3" y="2068680"/>
            <a:ext cx="5266707" cy="395003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BD2C42-E8D7-6C45-9A3A-38A2B5F47579}"/>
              </a:ext>
            </a:extLst>
          </p:cNvPr>
          <p:cNvSpPr txBox="1"/>
          <p:nvPr/>
        </p:nvSpPr>
        <p:spPr>
          <a:xfrm>
            <a:off x="355668" y="6161217"/>
            <a:ext cx="4744555" cy="44627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</a:rPr>
              <a:t>Veto-1 system installed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C622B139-6272-3A46-8F09-A37A32E77AF0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39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76A1A53-F23A-2823-F43D-11B27F39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" y="739468"/>
            <a:ext cx="6451439" cy="2748371"/>
          </a:xfrm>
          <a:prstGeom prst="rect">
            <a:avLst/>
          </a:prstGeom>
        </p:spPr>
      </p:pic>
      <p:pic>
        <p:nvPicPr>
          <p:cNvPr id="12" name="Segnaposto contenuto 8">
            <a:extLst>
              <a:ext uri="{FF2B5EF4-FFF2-40B4-BE49-F238E27FC236}">
                <a16:creationId xmlns:a16="http://schemas.microsoft.com/office/drawing/2014/main" id="{ED4E3E90-FED7-CBCF-AB91-A9AD02DF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91" y="3100171"/>
            <a:ext cx="5137910" cy="339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A0F1E9-84AB-8A59-C013-AC9E834610EB}"/>
                  </a:ext>
                </a:extLst>
              </p:cNvPr>
              <p:cNvSpPr txBox="1"/>
              <p:nvPr/>
            </p:nvSpPr>
            <p:spPr>
              <a:xfrm>
                <a:off x="231494" y="4339944"/>
                <a:ext cx="350712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shift </a:t>
                </a:r>
                <a14:m>
                  <m:oMath xmlns:m="http://schemas.openxmlformats.org/officeDocument/2006/math">
                    <m:r>
                      <a:rPr kumimoji="0" lang="en-GB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obtained by measuring the X-rays emitted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A0F1E9-84AB-8A59-C013-AC9E83461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4" y="4339944"/>
                <a:ext cx="3507129" cy="1292662"/>
              </a:xfrm>
              <a:prstGeom prst="rect">
                <a:avLst/>
              </a:prstGeom>
              <a:blipFill>
                <a:blip r:embed="rId5"/>
                <a:stretch>
                  <a:fillRect l="-3249" t="-3883" b="-116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nello 2">
            <a:extLst>
              <a:ext uri="{FF2B5EF4-FFF2-40B4-BE49-F238E27FC236}">
                <a16:creationId xmlns:a16="http://schemas.microsoft.com/office/drawing/2014/main" id="{C860E4FD-8C64-32EC-764D-20995585C15B}"/>
              </a:ext>
            </a:extLst>
          </p:cNvPr>
          <p:cNvSpPr/>
          <p:nvPr/>
        </p:nvSpPr>
        <p:spPr>
          <a:xfrm>
            <a:off x="1157468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nello 14">
            <a:extLst>
              <a:ext uri="{FF2B5EF4-FFF2-40B4-BE49-F238E27FC236}">
                <a16:creationId xmlns:a16="http://schemas.microsoft.com/office/drawing/2014/main" id="{8124E722-0F97-15EF-9259-7B41B3BD3193}"/>
              </a:ext>
            </a:extLst>
          </p:cNvPr>
          <p:cNvSpPr/>
          <p:nvPr/>
        </p:nvSpPr>
        <p:spPr>
          <a:xfrm>
            <a:off x="2652477" y="4358431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6E90365C-D042-4365-374E-F9C05BC95E1C}"/>
              </a:ext>
            </a:extLst>
          </p:cNvPr>
          <p:cNvCxnSpPr>
            <a:cxnSpLocks/>
          </p:cNvCxnSpPr>
          <p:nvPr/>
        </p:nvCxnSpPr>
        <p:spPr>
          <a:xfrm>
            <a:off x="1446835" y="4683211"/>
            <a:ext cx="3032568" cy="1349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9456124-40BC-24F5-E534-EF2514E3EDF2}"/>
              </a:ext>
            </a:extLst>
          </p:cNvPr>
          <p:cNvCxnSpPr>
            <a:cxnSpLocks/>
          </p:cNvCxnSpPr>
          <p:nvPr/>
        </p:nvCxnSpPr>
        <p:spPr>
          <a:xfrm>
            <a:off x="2941844" y="4683211"/>
            <a:ext cx="2556913" cy="1435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77388910-6766-5DDD-496D-BC6D8462579E}"/>
              </a:ext>
            </a:extLst>
          </p:cNvPr>
          <p:cNvSpPr/>
          <p:nvPr/>
        </p:nvSpPr>
        <p:spPr>
          <a:xfrm>
            <a:off x="539730" y="0"/>
            <a:ext cx="80634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Kaonic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atoms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 and the QCD </a:t>
            </a:r>
            <a:r>
              <a:rPr kumimoji="0" lang="it-IT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effects</a:t>
            </a: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rotWithShape="0">
                  <a:srgbClr val="002060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360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Francesco Sgaramella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5C47BD-41D5-08D2-AC28-FABEBC24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8" y="104643"/>
            <a:ext cx="8363095" cy="64488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2F50B9-BAA2-0FF0-E457-7CD690F17933}"/>
              </a:ext>
            </a:extLst>
          </p:cNvPr>
          <p:cNvSpPr txBox="1"/>
          <p:nvPr/>
        </p:nvSpPr>
        <p:spPr>
          <a:xfrm>
            <a:off x="2400300" y="764495"/>
            <a:ext cx="128413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Cooling line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210C601-C398-FD70-B265-AF948F968916}"/>
              </a:ext>
            </a:extLst>
          </p:cNvPr>
          <p:cNvCxnSpPr>
            <a:cxnSpLocks/>
          </p:cNvCxnSpPr>
          <p:nvPr/>
        </p:nvCxnSpPr>
        <p:spPr>
          <a:xfrm flipH="1" flipV="1">
            <a:off x="148590" y="3429000"/>
            <a:ext cx="8102753" cy="2251710"/>
          </a:xfrm>
          <a:prstGeom prst="straightConnector1">
            <a:avLst/>
          </a:prstGeom>
          <a:ln w="38100">
            <a:solidFill>
              <a:srgbClr val="FF0000">
                <a:alpha val="69000"/>
              </a:srgb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121D0866-D697-C4CC-B2C3-B1EBA8C08F00}"/>
              </a:ext>
            </a:extLst>
          </p:cNvPr>
          <p:cNvCxnSpPr>
            <a:cxnSpLocks/>
          </p:cNvCxnSpPr>
          <p:nvPr/>
        </p:nvCxnSpPr>
        <p:spPr>
          <a:xfrm flipH="1" flipV="1">
            <a:off x="148590" y="3431050"/>
            <a:ext cx="2527154" cy="698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E880E158-28A0-8DA3-0E65-07501A805B8D}"/>
              </a:ext>
            </a:extLst>
          </p:cNvPr>
          <p:cNvCxnSpPr>
            <a:cxnSpLocks/>
          </p:cNvCxnSpPr>
          <p:nvPr/>
        </p:nvCxnSpPr>
        <p:spPr>
          <a:xfrm>
            <a:off x="66174" y="3723989"/>
            <a:ext cx="2609570" cy="51797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4BAB9586-E664-3684-B6B6-7BD3519E726B}"/>
              </a:ext>
            </a:extLst>
          </p:cNvPr>
          <p:cNvCxnSpPr>
            <a:cxnSpLocks/>
          </p:cNvCxnSpPr>
          <p:nvPr/>
        </p:nvCxnSpPr>
        <p:spPr>
          <a:xfrm>
            <a:off x="3593534" y="4429193"/>
            <a:ext cx="4656425" cy="930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40FCC470-CCC8-3BBE-FEC7-46CFAFF64669}"/>
              </a:ext>
            </a:extLst>
          </p:cNvPr>
          <p:cNvCxnSpPr>
            <a:cxnSpLocks/>
          </p:cNvCxnSpPr>
          <p:nvPr/>
        </p:nvCxnSpPr>
        <p:spPr>
          <a:xfrm>
            <a:off x="66174" y="3723989"/>
            <a:ext cx="8183785" cy="163592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CD51ABB4-CBE8-D49E-F4BB-83377EED5015}"/>
              </a:ext>
            </a:extLst>
          </p:cNvPr>
          <p:cNvCxnSpPr>
            <a:cxnSpLocks/>
          </p:cNvCxnSpPr>
          <p:nvPr/>
        </p:nvCxnSpPr>
        <p:spPr>
          <a:xfrm>
            <a:off x="3642527" y="4396154"/>
            <a:ext cx="4607432" cy="1284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0EE9B482-8F1F-86CA-04CD-88A7B4F9D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740" y="859694"/>
            <a:ext cx="3157086" cy="2458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Monitor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 Trigger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gaseous target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SDD detectors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Veto-2 system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Veto-1 system</a:t>
            </a:r>
          </a:p>
          <a:p>
            <a:pPr>
              <a:buFont typeface="Wingdings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tella a 12 punte 21">
                <a:extLst>
                  <a:ext uri="{FF2B5EF4-FFF2-40B4-BE49-F238E27FC236}">
                    <a16:creationId xmlns:a16="http://schemas.microsoft.com/office/drawing/2014/main" id="{A0A9DA23-BE8E-96E4-62C4-B41031AAA2DA}"/>
                  </a:ext>
                </a:extLst>
              </p:cNvPr>
              <p:cNvSpPr/>
              <p:nvPr/>
            </p:nvSpPr>
            <p:spPr>
              <a:xfrm>
                <a:off x="4076734" y="4461172"/>
                <a:ext cx="272776" cy="247467"/>
              </a:xfrm>
              <a:prstGeom prst="star12">
                <a:avLst/>
              </a:prstGeom>
              <a:solidFill>
                <a:srgbClr val="FFFF00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it-IT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Φ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Stella a 12 punte 21">
                <a:extLst>
                  <a:ext uri="{FF2B5EF4-FFF2-40B4-BE49-F238E27FC236}">
                    <a16:creationId xmlns:a16="http://schemas.microsoft.com/office/drawing/2014/main" id="{A0A9DA23-BE8E-96E4-62C4-B41031AAA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34" y="4461172"/>
                <a:ext cx="272776" cy="247467"/>
              </a:xfrm>
              <a:prstGeom prst="star12">
                <a:avLst/>
              </a:prstGeom>
              <a:blipFill>
                <a:blip r:embed="rId4"/>
                <a:stretch>
                  <a:fillRect l="-20833" b="-18182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E7AE3E59-B0E8-15DA-D01D-AFA5624B9C0B}"/>
              </a:ext>
            </a:extLst>
          </p:cNvPr>
          <p:cNvGrpSpPr/>
          <p:nvPr/>
        </p:nvGrpSpPr>
        <p:grpSpPr>
          <a:xfrm rot="18450054">
            <a:off x="4166531" y="3499934"/>
            <a:ext cx="185339" cy="184800"/>
            <a:chOff x="6744600" y="1498073"/>
            <a:chExt cx="900000" cy="904100"/>
          </a:xfrm>
        </p:grpSpPr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9B022E5A-5FAE-E317-38FF-16F563BD123A}"/>
                </a:ext>
              </a:extLst>
            </p:cNvPr>
            <p:cNvSpPr/>
            <p:nvPr/>
          </p:nvSpPr>
          <p:spPr>
            <a:xfrm>
              <a:off x="6744600" y="1502173"/>
              <a:ext cx="900000" cy="9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89220D88-B510-3FF8-6B5B-71F5960E6710}"/>
                </a:ext>
              </a:extLst>
            </p:cNvPr>
            <p:cNvSpPr/>
            <p:nvPr/>
          </p:nvSpPr>
          <p:spPr>
            <a:xfrm>
              <a:off x="7086600" y="1850174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6C72D230-D1B0-3890-DFA3-7EDD33A2A3CB}"/>
                </a:ext>
              </a:extLst>
            </p:cNvPr>
            <p:cNvSpPr/>
            <p:nvPr/>
          </p:nvSpPr>
          <p:spPr>
            <a:xfrm>
              <a:off x="7311969" y="1498073"/>
              <a:ext cx="153658" cy="1542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B4A03E5-FC44-9EA6-EA1D-27BF83FA4C1F}"/>
              </a:ext>
            </a:extLst>
          </p:cNvPr>
          <p:cNvSpPr txBox="1"/>
          <p:nvPr/>
        </p:nvSpPr>
        <p:spPr>
          <a:xfrm>
            <a:off x="555479" y="4878758"/>
            <a:ext cx="2038516" cy="307777"/>
          </a:xfrm>
          <a:prstGeom prst="rect">
            <a:avLst/>
          </a:prstGeom>
          <a:solidFill>
            <a:schemeClr val="bg1">
              <a:alpha val="84068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 Trigger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C27B94A5-4384-2F0A-797A-234F039B6EDA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593995" y="5032647"/>
            <a:ext cx="1166390" cy="3049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214B5BB9-06C4-B732-4A4F-9F3E43096C6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593995" y="4000499"/>
            <a:ext cx="1260495" cy="10321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648AFE6-46BD-3D5A-643E-4821A9201248}"/>
              </a:ext>
            </a:extLst>
          </p:cNvPr>
          <p:cNvSpPr txBox="1"/>
          <p:nvPr/>
        </p:nvSpPr>
        <p:spPr>
          <a:xfrm>
            <a:off x="4754320" y="5876535"/>
            <a:ext cx="2038516" cy="523220"/>
          </a:xfrm>
          <a:prstGeom prst="rect">
            <a:avLst/>
          </a:prstGeom>
          <a:solidFill>
            <a:schemeClr val="bg1">
              <a:alpha val="84068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SIDDHARTA-2 luminosity monitor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CA960A00-0404-E0C2-5801-DE247D4B7090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4971918" y="4433293"/>
            <a:ext cx="801660" cy="144324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0D8D778-922F-DF69-61C8-1DE0D47BC1A5}"/>
              </a:ext>
            </a:extLst>
          </p:cNvPr>
          <p:cNvSpPr txBox="1"/>
          <p:nvPr/>
        </p:nvSpPr>
        <p:spPr>
          <a:xfrm>
            <a:off x="6304692" y="4171683"/>
            <a:ext cx="2038516" cy="523220"/>
          </a:xfrm>
          <a:prstGeom prst="rect">
            <a:avLst/>
          </a:prstGeom>
          <a:solidFill>
            <a:schemeClr val="bg1">
              <a:alpha val="83505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DAFNE luminosity monitor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04958F62-25D0-7301-5351-4CCAD26A91A5}"/>
              </a:ext>
            </a:extLst>
          </p:cNvPr>
          <p:cNvCxnSpPr>
            <a:cxnSpLocks/>
          </p:cNvCxnSpPr>
          <p:nvPr/>
        </p:nvCxnSpPr>
        <p:spPr>
          <a:xfrm flipH="1" flipV="1">
            <a:off x="4170259" y="5269230"/>
            <a:ext cx="1603319" cy="60730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A2BFAF4-5732-81A7-C693-C38BCC81219D}"/>
              </a:ext>
            </a:extLst>
          </p:cNvPr>
          <p:cNvSpPr txBox="1"/>
          <p:nvPr/>
        </p:nvSpPr>
        <p:spPr>
          <a:xfrm>
            <a:off x="4298464" y="2661590"/>
            <a:ext cx="866858" cy="307777"/>
          </a:xfrm>
          <a:prstGeom prst="rect">
            <a:avLst/>
          </a:prstGeom>
          <a:solidFill>
            <a:schemeClr val="bg1">
              <a:alpha val="84068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28E31FF-EA85-61A2-64C8-203247FA9326}"/>
              </a:ext>
            </a:extLst>
          </p:cNvPr>
          <p:cNvSpPr txBox="1"/>
          <p:nvPr/>
        </p:nvSpPr>
        <p:spPr>
          <a:xfrm>
            <a:off x="2249466" y="3371927"/>
            <a:ext cx="866858" cy="307777"/>
          </a:xfrm>
          <a:prstGeom prst="rect">
            <a:avLst/>
          </a:prstGeom>
          <a:solidFill>
            <a:schemeClr val="bg1">
              <a:alpha val="84068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Veto-2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542E5DF2-6796-D335-68A0-6D0528FD2659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116324" y="3463074"/>
            <a:ext cx="620577" cy="6274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AA356738-1C5C-7FA6-4C1D-C2125D47F1C0}"/>
              </a:ext>
            </a:extLst>
          </p:cNvPr>
          <p:cNvCxnSpPr>
            <a:cxnSpLocks/>
            <a:endCxn id="25" idx="7"/>
          </p:cNvCxnSpPr>
          <p:nvPr/>
        </p:nvCxnSpPr>
        <p:spPr>
          <a:xfrm>
            <a:off x="4229452" y="3525815"/>
            <a:ext cx="28244" cy="45541"/>
          </a:xfrm>
          <a:prstGeom prst="straightConnector1">
            <a:avLst/>
          </a:prstGeom>
          <a:ln w="15875">
            <a:solidFill>
              <a:schemeClr val="accent4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D0E53D3A-8557-CA2A-DD76-7536C78FD1BA}"/>
                  </a:ext>
                </a:extLst>
              </p:cNvPr>
              <p:cNvSpPr txBox="1"/>
              <p:nvPr/>
            </p:nvSpPr>
            <p:spPr>
              <a:xfrm>
                <a:off x="2718519" y="2829852"/>
                <a:ext cx="1727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D0E53D3A-8557-CA2A-DD76-7536C78FD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519" y="2829852"/>
                <a:ext cx="172740" cy="246221"/>
              </a:xfrm>
              <a:prstGeom prst="rect">
                <a:avLst/>
              </a:prstGeom>
              <a:blipFill>
                <a:blip r:embed="rId5"/>
                <a:stretch>
                  <a:fillRect l="-14286" r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DC7DEBD-7AE4-A2E6-7A78-15A6D0BBF382}"/>
              </a:ext>
            </a:extLst>
          </p:cNvPr>
          <p:cNvCxnSpPr>
            <a:cxnSpLocks/>
            <a:stCxn id="25" idx="4"/>
          </p:cNvCxnSpPr>
          <p:nvPr/>
        </p:nvCxnSpPr>
        <p:spPr>
          <a:xfrm flipH="1" flipV="1">
            <a:off x="2720503" y="3039032"/>
            <a:ext cx="1557516" cy="56774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E74D29BD-4892-8674-A655-CC7D0A9D6F15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4246966" y="3154926"/>
            <a:ext cx="639340" cy="45605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B50EE3A-76BE-16E0-4374-30EF3BDC51D1}"/>
              </a:ext>
            </a:extLst>
          </p:cNvPr>
          <p:cNvSpPr txBox="1"/>
          <p:nvPr/>
        </p:nvSpPr>
        <p:spPr>
          <a:xfrm>
            <a:off x="1512097" y="2295338"/>
            <a:ext cx="1263556" cy="307777"/>
          </a:xfrm>
          <a:prstGeom prst="rect">
            <a:avLst/>
          </a:prstGeom>
          <a:solidFill>
            <a:schemeClr val="bg1">
              <a:alpha val="84068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Veto-1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10C3CD8D-40D0-1B1C-4499-3B2772610A9D}"/>
              </a:ext>
            </a:extLst>
          </p:cNvPr>
          <p:cNvSpPr/>
          <p:nvPr/>
        </p:nvSpPr>
        <p:spPr>
          <a:xfrm>
            <a:off x="792193" y="-4522"/>
            <a:ext cx="743622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SIDDHARTA-2 setup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EC4693A-193C-8F6B-95C3-8F68E8E429D3}"/>
              </a:ext>
            </a:extLst>
          </p:cNvPr>
          <p:cNvSpPr txBox="1"/>
          <p:nvPr/>
        </p:nvSpPr>
        <p:spPr>
          <a:xfrm>
            <a:off x="3043419" y="2411881"/>
            <a:ext cx="1081683" cy="307777"/>
          </a:xfrm>
          <a:prstGeom prst="rect">
            <a:avLst/>
          </a:prstGeom>
          <a:solidFill>
            <a:schemeClr val="bg1">
              <a:alpha val="84068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384 SDDs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10EB093A-84CD-1020-C65A-A7A485EB09B8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3584261" y="2719658"/>
            <a:ext cx="358909" cy="5481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556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776654A5-19D7-A94F-A762-A0DDC152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686176-788F-1841-8E8E-BEBBC3571231}"/>
              </a:ext>
            </a:extLst>
          </p:cNvPr>
          <p:cNvSpPr txBox="1"/>
          <p:nvPr/>
        </p:nvSpPr>
        <p:spPr>
          <a:xfrm>
            <a:off x="1234541" y="-70333"/>
            <a:ext cx="7505700" cy="280076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SIDDHARTA-2 setup</a:t>
            </a:r>
          </a:p>
          <a:p>
            <a:pPr algn="ctr"/>
            <a:r>
              <a:rPr lang="en-US" sz="44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Installed on DAFNE within early November 2022</a:t>
            </a:r>
          </a:p>
          <a:p>
            <a:pPr algn="ctr"/>
            <a:r>
              <a:rPr lang="en-US" sz="44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Ready for Run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922CEC6E-6557-644D-B60D-7FF89A23D4B2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41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35DDC-B7E1-B740-9F0C-8F7FFC08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549" y="632381"/>
            <a:ext cx="8297689" cy="118803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Project timeline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A92131BB-2091-804D-A6C7-20C2EAB4F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632835"/>
              </p:ext>
            </p:extLst>
          </p:nvPr>
        </p:nvGraphicFramePr>
        <p:xfrm>
          <a:off x="0" y="2120348"/>
          <a:ext cx="9143999" cy="473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45D1A1-0892-334F-8B9E-04E7FC32389D}"/>
              </a:ext>
            </a:extLst>
          </p:cNvPr>
          <p:cNvSpPr txBox="1"/>
          <p:nvPr/>
        </p:nvSpPr>
        <p:spPr>
          <a:xfrm>
            <a:off x="1597926" y="3238001"/>
            <a:ext cx="1536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SDD calibration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DAQ optimization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B1E19-622C-8B4E-A8C5-AB15B7DBAA66}"/>
              </a:ext>
            </a:extLst>
          </p:cNvPr>
          <p:cNvSpPr txBox="1"/>
          <p:nvPr/>
        </p:nvSpPr>
        <p:spPr>
          <a:xfrm>
            <a:off x="3159275" y="2215803"/>
            <a:ext cx="1383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 of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cryo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and </a:t>
            </a:r>
            <a:r>
              <a:rPr lang="en-US" sz="15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</a:t>
            </a: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15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33F74-FBB4-EF4B-BBD3-8186EAE060AF}"/>
              </a:ext>
            </a:extLst>
          </p:cNvPr>
          <p:cNvSpPr txBox="1"/>
          <p:nvPr/>
        </p:nvSpPr>
        <p:spPr>
          <a:xfrm>
            <a:off x="4670309" y="2030895"/>
            <a:ext cx="1457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Debog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system with beam (trigger and luminometer)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79E41904-9DFC-6D43-B736-820346433698}"/>
              </a:ext>
            </a:extLst>
          </p:cNvPr>
          <p:cNvCxnSpPr>
            <a:cxnSpLocks/>
          </p:cNvCxnSpPr>
          <p:nvPr/>
        </p:nvCxnSpPr>
        <p:spPr>
          <a:xfrm>
            <a:off x="1572768" y="3238001"/>
            <a:ext cx="0" cy="116931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84CD2B0-8727-BB4A-9EA8-D2F2182557B6}"/>
              </a:ext>
            </a:extLst>
          </p:cNvPr>
          <p:cNvCxnSpPr/>
          <p:nvPr/>
        </p:nvCxnSpPr>
        <p:spPr>
          <a:xfrm>
            <a:off x="3134117" y="2215803"/>
            <a:ext cx="0" cy="181588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A6CC510-B4F8-5946-9F8D-5FCD707D1498}"/>
              </a:ext>
            </a:extLst>
          </p:cNvPr>
          <p:cNvCxnSpPr>
            <a:cxnSpLocks/>
          </p:cNvCxnSpPr>
          <p:nvPr/>
        </p:nvCxnSpPr>
        <p:spPr>
          <a:xfrm>
            <a:off x="4685591" y="2120348"/>
            <a:ext cx="0" cy="15297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845E357-BC57-4746-90EE-23928D002BD8}"/>
              </a:ext>
            </a:extLst>
          </p:cNvPr>
          <p:cNvCxnSpPr>
            <a:cxnSpLocks/>
          </p:cNvCxnSpPr>
          <p:nvPr/>
        </p:nvCxnSpPr>
        <p:spPr>
          <a:xfrm>
            <a:off x="6254667" y="2049964"/>
            <a:ext cx="0" cy="1188037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9AD1A77-F973-094D-A0DC-6CEBFBF9A2B2}"/>
              </a:ext>
            </a:extLst>
          </p:cNvPr>
          <p:cNvSpPr txBox="1"/>
          <p:nvPr/>
        </p:nvSpPr>
        <p:spPr>
          <a:xfrm>
            <a:off x="6268235" y="2049964"/>
            <a:ext cx="13299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Kaonic helium runs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Degrader, SDD </a:t>
            </a:r>
            <a:r>
              <a:rPr lang="en-US" sz="15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</a:t>
            </a:r>
            <a:r>
              <a:rPr lang="en-US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trigger, veto…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CasellaDiTesto 17">
            <a:extLst>
              <a:ext uri="{FF2B5EF4-FFF2-40B4-BE49-F238E27FC236}">
                <a16:creationId xmlns:a16="http://schemas.microsoft.com/office/drawing/2014/main" id="{4175BCAA-EFC3-4929-A4FB-D4ED5253A9A6}"/>
              </a:ext>
            </a:extLst>
          </p:cNvPr>
          <p:cNvSpPr txBox="1"/>
          <p:nvPr/>
        </p:nvSpPr>
        <p:spPr>
          <a:xfrm>
            <a:off x="7706117" y="1909871"/>
            <a:ext cx="1329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Ready for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run (DAFNE optimization continued)</a:t>
            </a:r>
          </a:p>
        </p:txBody>
      </p:sp>
      <p:sp>
        <p:nvSpPr>
          <p:cNvPr id="17" name="Segnaposto numero diapositiva 2">
            <a:extLst>
              <a:ext uri="{FF2B5EF4-FFF2-40B4-BE49-F238E27FC236}">
                <a16:creationId xmlns:a16="http://schemas.microsoft.com/office/drawing/2014/main" id="{FC993595-B04F-724F-ACFF-C49661DA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lorin\Desktop\63_SCLNF\cooling improvem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24" y="44604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484784"/>
            <a:ext cx="31375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2022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Cooling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improvement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the Al bars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cooling head and the target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 descr="C:\Users\florin\Desktop\63_SCLNF\cooling improvements_detai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>
            <a:endCxn id="10" idx="1"/>
          </p:cNvCxnSpPr>
          <p:nvPr/>
        </p:nvCxnSpPr>
        <p:spPr>
          <a:xfrm>
            <a:off x="2011364" y="2656770"/>
            <a:ext cx="1819994" cy="144320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2"/>
          </p:cNvCxnSpPr>
          <p:nvPr/>
        </p:nvCxnSpPr>
        <p:spPr>
          <a:xfrm>
            <a:off x="2036339" y="2685113"/>
            <a:ext cx="1815581" cy="29041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741348" y="4005064"/>
            <a:ext cx="614627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C:\Users\florin\Desktop\63_SCLNF\cooling improvements_detail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72" y="2756872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2" idx="2"/>
          </p:cNvCxnSpPr>
          <p:nvPr/>
        </p:nvCxnSpPr>
        <p:spPr>
          <a:xfrm>
            <a:off x="2036339" y="2685113"/>
            <a:ext cx="4767909" cy="88790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50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484784"/>
            <a:ext cx="34739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2022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cabling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SFERA ASIC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(high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SCSI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connectors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3074" name="Picture 2" descr="C:\Users\florin\Desktop\63_SCLNF\S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7874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lorin\Desktop\63_SCLNF\ramps_s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4" y="2756952"/>
            <a:ext cx="4736544" cy="35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486916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signals from CUBE preamplifier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483768" y="4328354"/>
            <a:ext cx="3096344" cy="86397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851920" y="1484784"/>
            <a:ext cx="2772308" cy="79208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132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lorin\Desktop\63_SCLNF\newcooling_s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7184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469266"/>
            <a:ext cx="34855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2022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SDD  arrays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 finger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cooling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9" name="Picture 3" descr="C:\Users\florin\Desktop\63_SCLNF\sdd_targ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4"/>
          <a:stretch/>
        </p:blipFill>
        <p:spPr bwMode="auto">
          <a:xfrm>
            <a:off x="3563848" y="3429000"/>
            <a:ext cx="2880360" cy="33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florin\Desktop\63_SCLNF\targ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72" y="2492896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62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8" y="1556792"/>
            <a:ext cx="8853284" cy="451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358" y="404664"/>
            <a:ext cx="3919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monitoring for setup parameters</a:t>
            </a:r>
          </a:p>
        </p:txBody>
      </p:sp>
    </p:spTree>
    <p:extLst>
      <p:ext uri="{BB962C8B-B14F-4D97-AF65-F5344CB8AC3E}">
        <p14:creationId xmlns:p14="http://schemas.microsoft.com/office/powerpoint/2010/main" val="353569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5D44C-85D2-483F-A689-AC7DFF88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7CCCB-D229-A169-532A-358815B5A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8364" y="0"/>
            <a:ext cx="7593013" cy="1081088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SIDDHARTA-2: Run History April – May 2022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AA19000-E6B9-74F3-B6FB-414689B7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868"/>
            <a:ext cx="9144000" cy="43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5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5D44C-85D2-483F-A689-AC7DFF88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7CCCB-D229-A169-532A-358815B5A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8364" y="0"/>
            <a:ext cx="7593013" cy="1081088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SIDDHARTA-2: Run History April – May 2022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39DDDDCC-8C93-5601-B2A5-F0B034ABAA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8650" y="868312"/>
            <a:ext cx="8151779" cy="5700816"/>
          </a:xfrm>
        </p:spPr>
      </p:pic>
    </p:spTree>
    <p:extLst>
      <p:ext uri="{BB962C8B-B14F-4D97-AF65-F5344CB8AC3E}">
        <p14:creationId xmlns:p14="http://schemas.microsoft.com/office/powerpoint/2010/main" val="2155854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5D44C-85D2-483F-A689-AC7DFF88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7CCCB-D229-A169-532A-358815B5A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8364" y="0"/>
            <a:ext cx="7593013" cy="1081088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SIDDHARTA-2: Run History April – May 2022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12631A6-43E8-03A5-EB92-F743FF8F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27" y="747211"/>
            <a:ext cx="8611346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3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9312-A408-2F44-94AC-FB09AB31EC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9334" y="65173"/>
            <a:ext cx="7137400" cy="969972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SIDDHARTA-2 Collaboration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ED2DCC-14BA-6240-A12B-490E3A87537B}"/>
              </a:ext>
            </a:extLst>
          </p:cNvPr>
          <p:cNvSpPr/>
          <p:nvPr/>
        </p:nvSpPr>
        <p:spPr>
          <a:xfrm>
            <a:off x="220643" y="1147772"/>
            <a:ext cx="5794131" cy="71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licon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rift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etectors for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adronic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tom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esearch by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iming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pplication</a:t>
            </a:r>
            <a:endParaRPr lang="it-IT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2732F0-D685-694E-9F89-A786D9774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2880194"/>
            <a:ext cx="1810103" cy="7848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6AE172-5777-D144-B741-7A52BA6F48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4171710"/>
            <a:ext cx="1841500" cy="9398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5F789E5-769B-AB45-93EA-B2F91EB132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836" y="5336765"/>
            <a:ext cx="2921000" cy="5715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EF50897-9815-744B-9535-7A1AD01374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172" y="6070600"/>
            <a:ext cx="2146300" cy="787400"/>
          </a:xfrm>
          <a:prstGeom prst="rect">
            <a:avLst/>
          </a:prstGeom>
        </p:spPr>
      </p:pic>
      <p:pic>
        <p:nvPicPr>
          <p:cNvPr id="20" name="Segnaposto contenuto 36">
            <a:extLst>
              <a:ext uri="{FF2B5EF4-FFF2-40B4-BE49-F238E27FC236}">
                <a16:creationId xmlns:a16="http://schemas.microsoft.com/office/drawing/2014/main" id="{EDAF599E-E985-4A4E-9921-34DCBD6178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934" y="1953456"/>
            <a:ext cx="2209800" cy="14755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410CE36-CB84-1847-ACCF-546926A747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20" y="3728836"/>
            <a:ext cx="2209800" cy="495300"/>
          </a:xfrm>
          <a:prstGeom prst="rect">
            <a:avLst/>
          </a:prstGeom>
        </p:spPr>
      </p:pic>
      <p:graphicFrame>
        <p:nvGraphicFramePr>
          <p:cNvPr id="22" name="CasellaDiTesto 15">
            <a:extLst>
              <a:ext uri="{FF2B5EF4-FFF2-40B4-BE49-F238E27FC236}">
                <a16:creationId xmlns:a16="http://schemas.microsoft.com/office/drawing/2014/main" id="{1B4673A6-5B72-B443-BF43-9160E5C35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600165"/>
              </p:ext>
            </p:extLst>
          </p:nvPr>
        </p:nvGraphicFramePr>
        <p:xfrm>
          <a:off x="180749" y="2264879"/>
          <a:ext cx="3665594" cy="42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3" name="Immagine 22">
            <a:extLst>
              <a:ext uri="{FF2B5EF4-FFF2-40B4-BE49-F238E27FC236}">
                <a16:creationId xmlns:a16="http://schemas.microsoft.com/office/drawing/2014/main" id="{F87FD93C-0021-FE47-8C8C-07F97FAFDA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190" y="4386471"/>
            <a:ext cx="1872061" cy="847487"/>
          </a:xfrm>
          <a:prstGeom prst="rect">
            <a:avLst/>
          </a:prstGeom>
        </p:spPr>
      </p:pic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5E110BAF-7963-DA4C-8E5C-554DFE786015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5D44C-85D2-483F-A689-AC7DFF88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7CCCB-D229-A169-532A-358815B5A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8364" y="0"/>
            <a:ext cx="7593013" cy="1081088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SIDDHARTA-2: Run History April – May 2022 (ex 1 May)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125095-EC4B-67EC-FB3C-1D267A02B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677"/>
            <a:ext cx="9027268" cy="53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07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E43C-98AB-4E52-D121-78CF25946704}"/>
              </a:ext>
            </a:extLst>
          </p:cNvPr>
          <p:cNvSpPr txBox="1">
            <a:spLocks/>
          </p:cNvSpPr>
          <p:nvPr/>
        </p:nvSpPr>
        <p:spPr>
          <a:xfrm>
            <a:off x="1548364" y="0"/>
            <a:ext cx="7593013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F0000"/>
                </a:solidFill>
              </a:rPr>
              <a:t>Optimization of working regime</a:t>
            </a:r>
            <a:endParaRPr lang="en-GB" sz="24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4BA7A3B-964D-413B-E496-FC7DF4996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268"/>
            <a:ext cx="9144000" cy="5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30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E43C-98AB-4E52-D121-78CF25946704}"/>
              </a:ext>
            </a:extLst>
          </p:cNvPr>
          <p:cNvSpPr txBox="1">
            <a:spLocks/>
          </p:cNvSpPr>
          <p:nvPr/>
        </p:nvSpPr>
        <p:spPr>
          <a:xfrm>
            <a:off x="1548364" y="0"/>
            <a:ext cx="7593013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F0000"/>
                </a:solidFill>
              </a:rPr>
              <a:t>Optimization of working regime</a:t>
            </a:r>
            <a:endParaRPr lang="en-GB" sz="24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B946B11-50C9-7B33-927D-4DA9E491F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749"/>
            <a:ext cx="9144000" cy="50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36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E43C-98AB-4E52-D121-78CF25946704}"/>
              </a:ext>
            </a:extLst>
          </p:cNvPr>
          <p:cNvSpPr txBox="1">
            <a:spLocks/>
          </p:cNvSpPr>
          <p:nvPr/>
        </p:nvSpPr>
        <p:spPr>
          <a:xfrm>
            <a:off x="1548364" y="0"/>
            <a:ext cx="7593013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F0000"/>
                </a:solidFill>
              </a:rPr>
              <a:t>Optimization of working regime</a:t>
            </a:r>
            <a:endParaRPr lang="en-GB" sz="24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D7528B-DADB-A515-0082-24DDC747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830"/>
            <a:ext cx="9144000" cy="49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99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6DED06B-F590-0351-D6C1-D57B16BD8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4631"/>
            <a:ext cx="9144000" cy="4786367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F2EA70F5-ABDD-782D-0053-DE5F0E4DD651}"/>
              </a:ext>
            </a:extLst>
          </p:cNvPr>
          <p:cNvSpPr txBox="1"/>
          <p:nvPr/>
        </p:nvSpPr>
        <p:spPr>
          <a:xfrm>
            <a:off x="812429" y="119083"/>
            <a:ext cx="4495518" cy="13099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SIDDHARTA-2 </a:t>
            </a:r>
            <a:r>
              <a:rPr kumimoji="0" lang="it-IT" sz="1600" b="1" i="0" u="none" strike="noStrike" kern="1200" cap="none" spc="-4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KHe</a:t>
            </a:r>
            <a:r>
              <a:rPr kumimoji="0" lang="it-IT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1.4% </a:t>
            </a:r>
            <a:endParaRPr kumimoji="0" lang="en-GB" sz="1600" b="0" i="0" u="none" strike="noStrike" kern="1200" cap="none" spc="-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Degraders: 475um (new) + 600 um</a:t>
            </a: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N° SDDs: 319 </a:t>
            </a:r>
            <a:b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600" b="0" i="0" u="none" strike="noStrike" kern="1200" cap="none" spc="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bkg</a:t>
            </a:r>
            <a: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function: pol1</a:t>
            </a: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600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L=</a:t>
            </a:r>
            <a:r>
              <a:rPr kumimoji="0" lang="en-GB" sz="16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12.06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pb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14">
                <a:extLst>
                  <a:ext uri="{FF2B5EF4-FFF2-40B4-BE49-F238E27FC236}">
                    <a16:creationId xmlns:a16="http://schemas.microsoft.com/office/drawing/2014/main" id="{87F1E5EF-B95D-F6F2-799B-F69EDCA78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4693244"/>
                  </p:ext>
                </p:extLst>
              </p:nvPr>
            </p:nvGraphicFramePr>
            <p:xfrm>
              <a:off x="3760034" y="38060"/>
              <a:ext cx="5344300" cy="13603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9248">
                      <a:extLst>
                        <a:ext uri="{9D8B030D-6E8A-4147-A177-3AD203B41FA5}">
                          <a16:colId xmlns:a16="http://schemas.microsoft.com/office/drawing/2014/main" val="2574567216"/>
                        </a:ext>
                      </a:extLst>
                    </a:gridCol>
                    <a:gridCol w="1029635">
                      <a:extLst>
                        <a:ext uri="{9D8B030D-6E8A-4147-A177-3AD203B41FA5}">
                          <a16:colId xmlns:a16="http://schemas.microsoft.com/office/drawing/2014/main" val="3873120238"/>
                        </a:ext>
                      </a:extLst>
                    </a:gridCol>
                    <a:gridCol w="1382653">
                      <a:extLst>
                        <a:ext uri="{9D8B030D-6E8A-4147-A177-3AD203B41FA5}">
                          <a16:colId xmlns:a16="http://schemas.microsoft.com/office/drawing/2014/main" val="2769517816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2534736925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3577926908"/>
                        </a:ext>
                      </a:extLst>
                    </a:gridCol>
                  </a:tblGrid>
                  <a:tr h="33053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e.m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. </a:t>
                          </a:r>
                          <a:r>
                            <a:rPr lang="en-GB" sz="1400" baseline="0" dirty="0">
                              <a:latin typeface="+mn-lt"/>
                            </a:rPr>
                            <a:t>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exp</a:t>
                          </a:r>
                          <a:r>
                            <a:rPr lang="en-GB" sz="1400" dirty="0">
                              <a:latin typeface="+mn-lt"/>
                            </a:rPr>
                            <a:t> 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Amp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931552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latin typeface="+mn-lt"/>
                              <a:cs typeface="Times New Roman" panose="02020603050405020304" pitchFamily="18" charset="0"/>
                            </a:rPr>
                            <a:t>KHe</a:t>
                          </a:r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3-&gt;2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6463.5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6462.5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416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1705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83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7598633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latin typeface="+mn-lt"/>
                            </a:rPr>
                            <a:t> 8-&gt;7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</a:rPr>
                            <a:t>10435.1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/>
                            <a:t>10460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</a:rPr>
                            <a:t> 40 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i="0" dirty="0">
                              <a:latin typeface="+mn-lt"/>
                            </a:rPr>
                            <a:t>12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</a:rPr>
                            <a:t> 4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55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3518837"/>
                      </a:ext>
                    </a:extLst>
                  </a:tr>
                  <a:tr h="330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latin typeface="+mn-lt"/>
                            </a:rPr>
                            <a:t> 7-&gt;6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</a:rPr>
                            <a:t>16088.3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</a:rPr>
                            <a:t>16082.5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</a:rPr>
                            <a:t> 14 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</a:rPr>
                            <a:t>33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</a:rPr>
                            <a:t> 3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183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4310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14">
                <a:extLst>
                  <a:ext uri="{FF2B5EF4-FFF2-40B4-BE49-F238E27FC236}">
                    <a16:creationId xmlns:a16="http://schemas.microsoft.com/office/drawing/2014/main" id="{87F1E5EF-B95D-F6F2-799B-F69EDCA78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4693244"/>
                  </p:ext>
                </p:extLst>
              </p:nvPr>
            </p:nvGraphicFramePr>
            <p:xfrm>
              <a:off x="3760034" y="38060"/>
              <a:ext cx="5344300" cy="13603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9248">
                      <a:extLst>
                        <a:ext uri="{9D8B030D-6E8A-4147-A177-3AD203B41FA5}">
                          <a16:colId xmlns:a16="http://schemas.microsoft.com/office/drawing/2014/main" val="2574567216"/>
                        </a:ext>
                      </a:extLst>
                    </a:gridCol>
                    <a:gridCol w="1029635">
                      <a:extLst>
                        <a:ext uri="{9D8B030D-6E8A-4147-A177-3AD203B41FA5}">
                          <a16:colId xmlns:a16="http://schemas.microsoft.com/office/drawing/2014/main" val="3873120238"/>
                        </a:ext>
                      </a:extLst>
                    </a:gridCol>
                    <a:gridCol w="1382653">
                      <a:extLst>
                        <a:ext uri="{9D8B030D-6E8A-4147-A177-3AD203B41FA5}">
                          <a16:colId xmlns:a16="http://schemas.microsoft.com/office/drawing/2014/main" val="2769517816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2534736925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3577926908"/>
                        </a:ext>
                      </a:extLst>
                    </a:gridCol>
                  </a:tblGrid>
                  <a:tr h="33053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e.m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. </a:t>
                          </a:r>
                          <a:r>
                            <a:rPr lang="en-GB" sz="1400" baseline="0" dirty="0">
                              <a:latin typeface="+mn-lt"/>
                            </a:rPr>
                            <a:t>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exp</a:t>
                          </a:r>
                          <a:r>
                            <a:rPr lang="en-GB" sz="1400" dirty="0">
                              <a:latin typeface="+mn-lt"/>
                            </a:rPr>
                            <a:t> 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Amp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931552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latin typeface="+mn-lt"/>
                              <a:cs typeface="Times New Roman" panose="02020603050405020304" pitchFamily="18" charset="0"/>
                            </a:rPr>
                            <a:t>KHe</a:t>
                          </a:r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 3-&gt;2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  <a:cs typeface="Times New Roman" panose="02020603050405020304" pitchFamily="18" charset="0"/>
                            </a:rPr>
                            <a:t>6463.5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96552" r="-1378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96552" r="-103247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96552" r="-25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7598633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latin typeface="+mn-lt"/>
                            </a:rPr>
                            <a:t> 8-&gt;7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</a:rPr>
                            <a:t>10435.1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196552" r="-13788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196552" r="-10324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196552" r="-258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518837"/>
                      </a:ext>
                    </a:extLst>
                  </a:tr>
                  <a:tr h="330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latin typeface="+mn-lt"/>
                            </a:rPr>
                            <a:t> 7-&gt;6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latin typeface="+mn-lt"/>
                            </a:rPr>
                            <a:t>16088.3</a:t>
                          </a:r>
                          <a:endParaRPr lang="en-GB" sz="14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318519" r="-137885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318519" r="-103247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318519" r="-2581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4310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object 12">
            <a:extLst>
              <a:ext uri="{FF2B5EF4-FFF2-40B4-BE49-F238E27FC236}">
                <a16:creationId xmlns:a16="http://schemas.microsoft.com/office/drawing/2014/main" id="{3723E2B1-010E-E8E8-85FE-2D9E6F2CF614}"/>
              </a:ext>
            </a:extLst>
          </p:cNvPr>
          <p:cNvSpPr txBox="1"/>
          <p:nvPr/>
        </p:nvSpPr>
        <p:spPr>
          <a:xfrm>
            <a:off x="5797908" y="4807690"/>
            <a:ext cx="653711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KN5-&gt;4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9D4B17D0-DD5C-DEDD-A784-915E499504B0}"/>
              </a:ext>
            </a:extLst>
          </p:cNvPr>
          <p:cNvSpPr txBox="1"/>
          <p:nvPr/>
        </p:nvSpPr>
        <p:spPr>
          <a:xfrm>
            <a:off x="3799698" y="3643072"/>
            <a:ext cx="647858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KC5-&gt;4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9929B8A1-1489-9A85-1E71-3D92803CF4B9}"/>
              </a:ext>
            </a:extLst>
          </p:cNvPr>
          <p:cNvSpPr txBox="1"/>
          <p:nvPr/>
        </p:nvSpPr>
        <p:spPr>
          <a:xfrm>
            <a:off x="7162237" y="4677231"/>
            <a:ext cx="1115047" cy="45284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&gt;6</a:t>
            </a:r>
            <a:endParaRPr kumimoji="0" lang="it-IT" sz="1400" b="1" i="0" u="none" strike="noStrike" kern="1200" cap="none" spc="-8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(16088 </a:t>
            </a:r>
            <a:r>
              <a:rPr kumimoji="0" lang="it-IT" sz="1400" b="1" i="0" u="none" strike="noStrike" kern="1200" cap="none" spc="-8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FE892DB0-5103-64B0-95AD-F52DEFFB6F52}"/>
              </a:ext>
            </a:extLst>
          </p:cNvPr>
          <p:cNvSpPr txBox="1"/>
          <p:nvPr/>
        </p:nvSpPr>
        <p:spPr>
          <a:xfrm>
            <a:off x="8216611" y="4951776"/>
            <a:ext cx="647858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5FF0CDEF-F998-D52B-15B1-8F5B38FB17D1}"/>
              </a:ext>
            </a:extLst>
          </p:cNvPr>
          <p:cNvSpPr txBox="1"/>
          <p:nvPr/>
        </p:nvSpPr>
        <p:spPr>
          <a:xfrm>
            <a:off x="4508273" y="4964464"/>
            <a:ext cx="1078133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lang="it-IT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L-high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0ADF13C9-C0D6-68D9-4E20-330167C087EA}"/>
                  </a:ext>
                </a:extLst>
              </p:cNvPr>
              <p:cNvSpPr/>
              <p:nvPr/>
            </p:nvSpPr>
            <p:spPr>
              <a:xfrm>
                <a:off x="3321393" y="4689107"/>
                <a:ext cx="78468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-4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KHeL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1400" b="1" i="1" u="none" strike="noStrike" kern="1200" cap="none" spc="-4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γ</m:t>
                    </m:r>
                  </m:oMath>
                </a14:m>
                <a:endParaRPr kumimoji="0" lang="it-IT" sz="1400" b="1" i="0" u="none" strike="noStrike" kern="120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-5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K</a:t>
                </a:r>
                <a:r>
                  <a:rPr kumimoji="0" lang="it-IT" sz="1400" b="1" i="0" u="none" strike="noStrike" kern="1200" cap="none" spc="-4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O</a:t>
                </a:r>
                <a:r>
                  <a:rPr kumimoji="0" lang="it-IT" sz="1400" b="1" i="0" u="none" strike="noStrike" kern="1200" cap="none" spc="-11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6</a:t>
                </a:r>
                <a:r>
                  <a:rPr kumimoji="0" lang="it-IT" sz="1400" b="1" i="0" u="none" strike="noStrike" kern="1200" cap="none" spc="-4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-</a:t>
                </a:r>
                <a:r>
                  <a:rPr kumimoji="0" lang="it-IT" sz="1400" b="1" i="0" u="none" strike="noStrike" kern="1200" cap="none" spc="-8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&gt;5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0ADF13C9-C0D6-68D9-4E20-330167C08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393" y="4689107"/>
                <a:ext cx="784682" cy="523220"/>
              </a:xfrm>
              <a:prstGeom prst="rect">
                <a:avLst/>
              </a:prstGeom>
              <a:blipFill>
                <a:blip r:embed="rId4"/>
                <a:stretch>
                  <a:fillRect l="-1587" t="-2381" b="-1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>
            <a:extLst>
              <a:ext uri="{FF2B5EF4-FFF2-40B4-BE49-F238E27FC236}">
                <a16:creationId xmlns:a16="http://schemas.microsoft.com/office/drawing/2014/main" id="{1C102A5B-6678-9982-7AD7-4A9F68EA9ACE}"/>
              </a:ext>
            </a:extLst>
          </p:cNvPr>
          <p:cNvSpPr/>
          <p:nvPr/>
        </p:nvSpPr>
        <p:spPr>
          <a:xfrm>
            <a:off x="6476917" y="4941062"/>
            <a:ext cx="9888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KC6-&gt;4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83BACD27-B28F-DED2-57F4-34F79D6C27F8}"/>
              </a:ext>
            </a:extLst>
          </p:cNvPr>
          <p:cNvSpPr txBox="1"/>
          <p:nvPr/>
        </p:nvSpPr>
        <p:spPr>
          <a:xfrm>
            <a:off x="2233735" y="1951300"/>
            <a:ext cx="565249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KHe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93C44416-81B8-BAF4-DB3E-8F634F5EE024}"/>
              </a:ext>
            </a:extLst>
          </p:cNvPr>
          <p:cNvSpPr txBox="1"/>
          <p:nvPr/>
        </p:nvSpPr>
        <p:spPr>
          <a:xfrm>
            <a:off x="2922354" y="4512688"/>
            <a:ext cx="617937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KHeLb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F429DDA6-6867-E344-A1AD-30C6D09A4442}"/>
              </a:ext>
            </a:extLst>
          </p:cNvPr>
          <p:cNvSpPr txBox="1"/>
          <p:nvPr/>
        </p:nvSpPr>
        <p:spPr>
          <a:xfrm>
            <a:off x="1316342" y="4852174"/>
            <a:ext cx="653711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KN6-&gt;5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9912AF83-940D-C2D4-6AA0-05F1A59DB1E8}"/>
              </a:ext>
            </a:extLst>
          </p:cNvPr>
          <p:cNvSpPr txBox="1"/>
          <p:nvPr/>
        </p:nvSpPr>
        <p:spPr>
          <a:xfrm>
            <a:off x="4234863" y="4462683"/>
            <a:ext cx="1115047" cy="45284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 </a:t>
            </a:r>
          </a:p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(10435 </a:t>
            </a:r>
            <a:r>
              <a:rPr kumimoji="0" lang="it-IT" sz="1400" b="1" i="0" u="none" strike="noStrike" kern="1200" cap="none" spc="-8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F15F4BD-D6AA-76B5-CFC8-60BABFAF2C4D}"/>
              </a:ext>
            </a:extLst>
          </p:cNvPr>
          <p:cNvCxnSpPr>
            <a:cxnSpLocks/>
          </p:cNvCxnSpPr>
          <p:nvPr/>
        </p:nvCxnSpPr>
        <p:spPr>
          <a:xfrm flipH="1">
            <a:off x="4194871" y="4853976"/>
            <a:ext cx="218078" cy="731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12">
            <a:extLst>
              <a:ext uri="{FF2B5EF4-FFF2-40B4-BE49-F238E27FC236}">
                <a16:creationId xmlns:a16="http://schemas.microsoft.com/office/drawing/2014/main" id="{5DD712FC-8D17-8410-A069-4F7EDF23B43D}"/>
              </a:ext>
            </a:extLst>
          </p:cNvPr>
          <p:cNvSpPr txBox="1"/>
          <p:nvPr/>
        </p:nvSpPr>
        <p:spPr>
          <a:xfrm>
            <a:off x="2406477" y="5100036"/>
            <a:ext cx="653711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-&gt;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594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B1158E-3B75-9470-D95B-DCF24723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460"/>
            <a:ext cx="9144000" cy="4879696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31C5450C-C72B-0144-25D6-713D94EBCD92}"/>
              </a:ext>
            </a:extLst>
          </p:cNvPr>
          <p:cNvSpPr txBox="1"/>
          <p:nvPr/>
        </p:nvSpPr>
        <p:spPr>
          <a:xfrm>
            <a:off x="4939390" y="1744462"/>
            <a:ext cx="1285783" cy="2553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ctr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</a:t>
            </a:r>
            <a:r>
              <a:rPr kumimoji="0" sz="16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</a:t>
            </a:r>
            <a:r>
              <a:rPr kumimoji="0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6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&gt;6</a:t>
            </a:r>
            <a:endParaRPr kumimoji="0" lang="it-IT" sz="1600" b="1" i="0" u="none" strike="noStrike" kern="1200" cap="none" spc="-8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24D9095-B3FD-2E82-BE2C-F70E92913B71}"/>
              </a:ext>
            </a:extLst>
          </p:cNvPr>
          <p:cNvSpPr/>
          <p:nvPr/>
        </p:nvSpPr>
        <p:spPr>
          <a:xfrm>
            <a:off x="2347716" y="2181770"/>
            <a:ext cx="1122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KC6-&gt;4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15F591C-CC24-297A-B44A-62EB12FFAFDF}"/>
              </a:ext>
            </a:extLst>
          </p:cNvPr>
          <p:cNvSpPr/>
          <p:nvPr/>
        </p:nvSpPr>
        <p:spPr>
          <a:xfrm>
            <a:off x="4572000" y="5418269"/>
            <a:ext cx="1122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KO7-&gt;5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CA7C67F-34F7-5E6E-86C0-E8407BAF5890}"/>
              </a:ext>
            </a:extLst>
          </p:cNvPr>
          <p:cNvSpPr txBox="1"/>
          <p:nvPr/>
        </p:nvSpPr>
        <p:spPr>
          <a:xfrm>
            <a:off x="812429" y="119083"/>
            <a:ext cx="4495518" cy="13099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SIDDHARTA-2 </a:t>
            </a:r>
            <a:r>
              <a:rPr kumimoji="0" lang="it-IT" sz="1600" b="1" i="0" u="none" strike="noStrike" kern="1200" cap="none" spc="-4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KHe</a:t>
            </a:r>
            <a:r>
              <a:rPr kumimoji="0" lang="it-IT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1.4% </a:t>
            </a:r>
            <a:endParaRPr kumimoji="0" lang="en-GB" sz="1600" b="0" i="0" u="none" strike="noStrike" kern="1200" cap="none" spc="-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Degraders: 475um (new) + 600 um</a:t>
            </a: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N° SDDs: 319 </a:t>
            </a:r>
            <a:b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600" b="0" i="0" u="none" strike="noStrike" kern="1200" cap="none" spc="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bkg</a:t>
            </a:r>
            <a: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function: pol1</a:t>
            </a: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600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L=</a:t>
            </a:r>
            <a:r>
              <a:rPr kumimoji="0" lang="en-GB" sz="16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12.06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pb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F096A39F-9FAA-0804-34AE-1766599736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5440730"/>
                  </p:ext>
                </p:extLst>
              </p:nvPr>
            </p:nvGraphicFramePr>
            <p:xfrm>
              <a:off x="3760034" y="38060"/>
              <a:ext cx="5344300" cy="13603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9248">
                      <a:extLst>
                        <a:ext uri="{9D8B030D-6E8A-4147-A177-3AD203B41FA5}">
                          <a16:colId xmlns:a16="http://schemas.microsoft.com/office/drawing/2014/main" val="2574567216"/>
                        </a:ext>
                      </a:extLst>
                    </a:gridCol>
                    <a:gridCol w="1029635">
                      <a:extLst>
                        <a:ext uri="{9D8B030D-6E8A-4147-A177-3AD203B41FA5}">
                          <a16:colId xmlns:a16="http://schemas.microsoft.com/office/drawing/2014/main" val="3873120238"/>
                        </a:ext>
                      </a:extLst>
                    </a:gridCol>
                    <a:gridCol w="1382653">
                      <a:extLst>
                        <a:ext uri="{9D8B030D-6E8A-4147-A177-3AD203B41FA5}">
                          <a16:colId xmlns:a16="http://schemas.microsoft.com/office/drawing/2014/main" val="2769517816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2534736925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3577926908"/>
                        </a:ext>
                      </a:extLst>
                    </a:gridCol>
                  </a:tblGrid>
                  <a:tr h="33053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e.m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. </a:t>
                          </a:r>
                          <a:r>
                            <a:rPr lang="en-GB" sz="1400" baseline="0" dirty="0">
                              <a:latin typeface="+mn-lt"/>
                            </a:rPr>
                            <a:t>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exp</a:t>
                          </a:r>
                          <a:r>
                            <a:rPr lang="en-GB" sz="1400" dirty="0">
                              <a:latin typeface="+mn-lt"/>
                            </a:rPr>
                            <a:t> 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Amp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931552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  <a:cs typeface="Times New Roman" panose="02020603050405020304" pitchFamily="18" charset="0"/>
                            </a:rPr>
                            <a:t>KHe</a:t>
                          </a:r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3-&gt;2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6463.5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6462.5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416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1705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83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7598633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KAl</a:t>
                          </a:r>
                          <a:r>
                            <a:rPr lang="en-GB" sz="1400" dirty="0">
                              <a:latin typeface="+mn-lt"/>
                            </a:rPr>
                            <a:t> 8-&gt;7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10435.1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0" dirty="0"/>
                            <a:t>10460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</a:rPr>
                            <a:t> 40 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0" i="0" dirty="0">
                              <a:latin typeface="+mn-lt"/>
                            </a:rPr>
                            <a:t>12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</a:rPr>
                            <a:t> 4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55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3518837"/>
                      </a:ext>
                    </a:extLst>
                  </a:tr>
                  <a:tr h="330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7-&gt;6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16088.3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16082.5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14 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33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3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183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 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4310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F096A39F-9FAA-0804-34AE-1766599736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5440730"/>
                  </p:ext>
                </p:extLst>
              </p:nvPr>
            </p:nvGraphicFramePr>
            <p:xfrm>
              <a:off x="3760034" y="38060"/>
              <a:ext cx="5344300" cy="13603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9248">
                      <a:extLst>
                        <a:ext uri="{9D8B030D-6E8A-4147-A177-3AD203B41FA5}">
                          <a16:colId xmlns:a16="http://schemas.microsoft.com/office/drawing/2014/main" val="2574567216"/>
                        </a:ext>
                      </a:extLst>
                    </a:gridCol>
                    <a:gridCol w="1029635">
                      <a:extLst>
                        <a:ext uri="{9D8B030D-6E8A-4147-A177-3AD203B41FA5}">
                          <a16:colId xmlns:a16="http://schemas.microsoft.com/office/drawing/2014/main" val="3873120238"/>
                        </a:ext>
                      </a:extLst>
                    </a:gridCol>
                    <a:gridCol w="1382653">
                      <a:extLst>
                        <a:ext uri="{9D8B030D-6E8A-4147-A177-3AD203B41FA5}">
                          <a16:colId xmlns:a16="http://schemas.microsoft.com/office/drawing/2014/main" val="2769517816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2534736925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3577926908"/>
                        </a:ext>
                      </a:extLst>
                    </a:gridCol>
                  </a:tblGrid>
                  <a:tr h="33053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e.m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. </a:t>
                          </a:r>
                          <a:r>
                            <a:rPr lang="en-GB" sz="1400" baseline="0" dirty="0">
                              <a:latin typeface="+mn-lt"/>
                            </a:rPr>
                            <a:t>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exp</a:t>
                          </a:r>
                          <a:r>
                            <a:rPr lang="en-GB" sz="1400" dirty="0">
                              <a:latin typeface="+mn-lt"/>
                            </a:rPr>
                            <a:t> 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Amp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931552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  <a:cs typeface="Times New Roman" panose="02020603050405020304" pitchFamily="18" charset="0"/>
                            </a:rPr>
                            <a:t>KHe</a:t>
                          </a:r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3-&gt;2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6463.5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96552" r="-1378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96552" r="-103247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96552" r="-25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7598633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KAl</a:t>
                          </a:r>
                          <a:r>
                            <a:rPr lang="en-GB" sz="1400" dirty="0">
                              <a:latin typeface="+mn-lt"/>
                            </a:rPr>
                            <a:t> 8-&gt;7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10435.1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196552" r="-13788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196552" r="-10324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196552" r="-258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518837"/>
                      </a:ext>
                    </a:extLst>
                  </a:tr>
                  <a:tr h="330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7-&gt;6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16088.3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318519" r="-137885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318519" r="-103247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318519" r="-2581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43103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8571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6089-CA8F-FD0A-EE7E-537DC5E3B636}"/>
              </a:ext>
            </a:extLst>
          </p:cNvPr>
          <p:cNvSpPr txBox="1">
            <a:spLocks/>
          </p:cNvSpPr>
          <p:nvPr/>
        </p:nvSpPr>
        <p:spPr>
          <a:xfrm>
            <a:off x="1052254" y="1926077"/>
            <a:ext cx="7430266" cy="3064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FF0000"/>
                </a:solidFill>
              </a:rPr>
              <a:t>SIDDHARTA-2: first scientific outcomes: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3200" b="1" dirty="0">
                <a:solidFill>
                  <a:srgbClr val="FF0000"/>
                </a:solidFill>
              </a:rPr>
              <a:t>An improved </a:t>
            </a:r>
            <a:r>
              <a:rPr lang="en-GB" sz="3200" b="1" dirty="0" err="1">
                <a:solidFill>
                  <a:srgbClr val="FF0000"/>
                </a:solidFill>
              </a:rPr>
              <a:t>Khe</a:t>
            </a:r>
            <a:r>
              <a:rPr lang="en-GB" sz="3200" b="1" dirty="0">
                <a:solidFill>
                  <a:srgbClr val="FF0000"/>
                </a:solidFill>
              </a:rPr>
              <a:t> measurement with higher precision</a:t>
            </a:r>
          </a:p>
          <a:p>
            <a:pPr marL="342900" indent="-342900">
              <a:buFontTx/>
              <a:buChar char="-"/>
            </a:pPr>
            <a:r>
              <a:rPr lang="en-GB" sz="3200" b="1" dirty="0">
                <a:solidFill>
                  <a:srgbClr val="FF0000"/>
                </a:solidFill>
              </a:rPr>
              <a:t>The most precise kaonic aluminium measurement</a:t>
            </a:r>
          </a:p>
          <a:p>
            <a:pPr marL="342900" indent="-342900">
              <a:buFontTx/>
              <a:buChar char="-"/>
            </a:pPr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0000FF"/>
                </a:solidFill>
                <a:highlight>
                  <a:srgbClr val="FFFF00"/>
                </a:highlight>
              </a:rPr>
              <a:t>Plan to prepare 1-2 new articles!</a:t>
            </a:r>
            <a:endParaRPr lang="en-GB" sz="3200" dirty="0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830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62nd </a:t>
                </a:r>
                <a:r>
                  <a:rPr lang="en-US" dirty="0" err="1">
                    <a:solidFill>
                      <a:srgbClr val="002060"/>
                    </a:solidFill>
                  </a:rPr>
                  <a:t>SciCom</a:t>
                </a:r>
                <a:r>
                  <a:rPr lang="en-US" dirty="0">
                    <a:solidFill>
                      <a:srgbClr val="00206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SIDDHARTA-2 installation and first results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HPGe</a:t>
                </a:r>
                <a:r>
                  <a:rPr lang="en-US" dirty="0">
                    <a:solidFill>
                      <a:srgbClr val="FF000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1288" t="-25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57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FA6E-EB4E-35E5-C29D-E4345083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GB" dirty="0"/>
              <a:t>Charged kaon mass puzzle: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E94F5E-7898-CC83-29A9-055B2A5AF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98" y="1065386"/>
            <a:ext cx="8993301" cy="5111577"/>
          </a:xfrm>
        </p:spPr>
      </p:pic>
    </p:spTree>
    <p:extLst>
      <p:ext uri="{BB962C8B-B14F-4D97-AF65-F5344CB8AC3E}">
        <p14:creationId xmlns:p14="http://schemas.microsoft.com/office/powerpoint/2010/main" val="1610993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orin\Desktop\63_SCLNF\Ge_structu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of </a:t>
            </a:r>
            <a:r>
              <a:rPr lang="en-US" dirty="0" err="1"/>
              <a:t>HpGe</a:t>
            </a:r>
            <a:r>
              <a:rPr lang="en-US" dirty="0"/>
              <a:t> structures and preliminary shielding</a:t>
            </a:r>
          </a:p>
        </p:txBody>
      </p:sp>
      <p:pic>
        <p:nvPicPr>
          <p:cNvPr id="1027" name="Picture 3" descr="C:\Users\florin\Desktop\63_SCLNF\Ge_schie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/>
          <a:stretch/>
        </p:blipFill>
        <p:spPr bwMode="auto">
          <a:xfrm>
            <a:off x="107504" y="1616496"/>
            <a:ext cx="3749353" cy="32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lorin\Desktop\63_SCLNF\Pb_target_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11544"/>
          <a:stretch/>
        </p:blipFill>
        <p:spPr bwMode="auto">
          <a:xfrm>
            <a:off x="2483768" y="4967785"/>
            <a:ext cx="1494186" cy="165138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>
            <a:stCxn id="1028" idx="3"/>
          </p:cNvCxnSpPr>
          <p:nvPr/>
        </p:nvCxnSpPr>
        <p:spPr>
          <a:xfrm flipV="1">
            <a:off x="3977954" y="1327994"/>
            <a:ext cx="4050430" cy="446548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9484" y="5434475"/>
            <a:ext cx="17182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Pb</a:t>
            </a:r>
            <a:r>
              <a:rPr lang="en-US" dirty="0"/>
              <a:t> target support behind </a:t>
            </a:r>
            <a:r>
              <a:rPr lang="en-US" dirty="0" err="1"/>
              <a:t>luminomiter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046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1318CB-3C1B-00A9-C6E9-B667A688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288" y="837999"/>
            <a:ext cx="9165455" cy="56698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the </a:t>
            </a:r>
            <a:r>
              <a:rPr lang="en-GB" sz="18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ever of kaonic deuterium X-ray</a:t>
            </a:r>
            <a:r>
              <a:rPr lang="en-GB" sz="1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ground state (1s-level) such as to determine its shift and width induced by the presence of the strong interaction.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spc="-5" dirty="0">
                <a:uFill>
                  <a:solidFill>
                    <a:srgbClr val="001F5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565D3DC-BFFC-B578-5718-72637C441D3D}"/>
              </a:ext>
            </a:extLst>
          </p:cNvPr>
          <p:cNvSpPr/>
          <p:nvPr/>
        </p:nvSpPr>
        <p:spPr>
          <a:xfrm>
            <a:off x="853327" y="0"/>
            <a:ext cx="7436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SIDDHARTA-2 Scientific Goal</a:t>
            </a:r>
          </a:p>
        </p:txBody>
      </p:sp>
    </p:spTree>
    <p:extLst>
      <p:ext uri="{BB962C8B-B14F-4D97-AF65-F5344CB8AC3E}">
        <p14:creationId xmlns:p14="http://schemas.microsoft.com/office/powerpoint/2010/main" val="1981718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lorin\Desktop\63_SCLNF\Ge_fil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8124"/>
            <a:ext cx="4176504" cy="55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Ge</a:t>
            </a:r>
            <a:r>
              <a:rPr lang="en-US" dirty="0">
                <a:solidFill>
                  <a:srgbClr val="FF0000"/>
                </a:solidFill>
              </a:rPr>
              <a:t> refilling </a:t>
            </a:r>
          </a:p>
          <a:p>
            <a:r>
              <a:rPr lang="en-US" dirty="0">
                <a:solidFill>
                  <a:srgbClr val="FF0000"/>
                </a:solidFill>
              </a:rPr>
              <a:t>establish procedure to be done each 7-10 days</a:t>
            </a:r>
          </a:p>
        </p:txBody>
      </p:sp>
      <p:pic>
        <p:nvPicPr>
          <p:cNvPr id="5123" name="Picture 3" descr="C:\Users\florin\Desktop\63_SCLNF\Ge_fill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8" y="2060848"/>
            <a:ext cx="288036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498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lorin\Desktop\63_SCLNF\setu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r="22831" b="7374"/>
          <a:stretch/>
        </p:blipFill>
        <p:spPr bwMode="auto">
          <a:xfrm>
            <a:off x="1939552" y="64917"/>
            <a:ext cx="5728791" cy="67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13285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 status</a:t>
            </a:r>
          </a:p>
        </p:txBody>
      </p:sp>
    </p:spTree>
    <p:extLst>
      <p:ext uri="{BB962C8B-B14F-4D97-AF65-F5344CB8AC3E}">
        <p14:creationId xmlns:p14="http://schemas.microsoft.com/office/powerpoint/2010/main" val="1122796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4C24-5E3E-810F-5AE1-AF5C57E9BE96}"/>
              </a:ext>
            </a:extLst>
          </p:cNvPr>
          <p:cNvSpPr txBox="1">
            <a:spLocks/>
          </p:cNvSpPr>
          <p:nvPr/>
        </p:nvSpPr>
        <p:spPr>
          <a:xfrm>
            <a:off x="1548364" y="0"/>
            <a:ext cx="7593013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F0000"/>
                </a:solidFill>
              </a:rPr>
              <a:t>First </a:t>
            </a:r>
            <a:r>
              <a:rPr lang="en-GB" sz="2400" b="1" dirty="0" err="1">
                <a:solidFill>
                  <a:srgbClr val="FF0000"/>
                </a:solidFill>
              </a:rPr>
              <a:t>HPGe</a:t>
            </a:r>
            <a:r>
              <a:rPr lang="en-GB" sz="2400" b="1" dirty="0">
                <a:solidFill>
                  <a:srgbClr val="FF0000"/>
                </a:solidFill>
              </a:rPr>
              <a:t> spectrum (we plan a technical paper)</a:t>
            </a:r>
            <a:endParaRPr lang="en-GB" sz="24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32E7BE5-4CAC-E29F-0806-3D5A0B67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78" y="1051354"/>
            <a:ext cx="8329630" cy="55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56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CE9FD-85D0-A993-4731-84BBFA0B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6E370D8-06B2-8ED3-7FE1-E2B8A847A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395" y="1079770"/>
            <a:ext cx="9547065" cy="4977409"/>
          </a:xfrm>
        </p:spPr>
      </p:pic>
    </p:spTree>
    <p:extLst>
      <p:ext uri="{BB962C8B-B14F-4D97-AF65-F5344CB8AC3E}">
        <p14:creationId xmlns:p14="http://schemas.microsoft.com/office/powerpoint/2010/main" val="1959345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62nd </a:t>
                </a:r>
                <a:r>
                  <a:rPr lang="en-US" dirty="0" err="1">
                    <a:solidFill>
                      <a:srgbClr val="002060"/>
                    </a:solidFill>
                  </a:rPr>
                  <a:t>SciCom</a:t>
                </a:r>
                <a:r>
                  <a:rPr lang="en-US" dirty="0">
                    <a:solidFill>
                      <a:srgbClr val="00206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SIDDHARTA-2 installation and first results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Future plans, requests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1288" t="-25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64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Segnaposto contenuto 4">
                <a:extLst>
                  <a:ext uri="{FF2B5EF4-FFF2-40B4-BE49-F238E27FC236}">
                    <a16:creationId xmlns:a16="http://schemas.microsoft.com/office/drawing/2014/main" id="{454DE38E-0C32-AE40-876A-298B4870001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6901569"/>
                  </p:ext>
                </p:extLst>
              </p:nvPr>
            </p:nvGraphicFramePr>
            <p:xfrm>
              <a:off x="0" y="2532639"/>
              <a:ext cx="9143999" cy="47376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7" name="Segnaposto contenuto 4">
                <a:extLst>
                  <a:ext uri="{FF2B5EF4-FFF2-40B4-BE49-F238E27FC236}">
                    <a16:creationId xmlns:a16="http://schemas.microsoft.com/office/drawing/2014/main" id="{454DE38E-0C32-AE40-876A-298B4870001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6901569"/>
                  </p:ext>
                </p:extLst>
              </p:nvPr>
            </p:nvGraphicFramePr>
            <p:xfrm>
              <a:off x="0" y="2532639"/>
              <a:ext cx="9143999" cy="47376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2" name="Titolo 1">
            <a:extLst>
              <a:ext uri="{FF2B5EF4-FFF2-40B4-BE49-F238E27FC236}">
                <a16:creationId xmlns:a16="http://schemas.microsoft.com/office/drawing/2014/main" id="{47335DDC-B7E1-B740-9F0C-8F7FFC08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Project timeline – future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33F74-FBB4-EF4B-BBD3-8186EAE060AF}"/>
              </a:ext>
            </a:extLst>
          </p:cNvPr>
          <p:cNvSpPr txBox="1"/>
          <p:nvPr/>
        </p:nvSpPr>
        <p:spPr>
          <a:xfrm>
            <a:off x="2522486" y="2201779"/>
            <a:ext cx="6699335" cy="6617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SIDDHARTA-2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run: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1 (requested 300 pb</a:t>
            </a:r>
            <a:r>
              <a:rPr lang="en-US" sz="17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pb</a:t>
            </a:r>
            <a:r>
              <a:rPr lang="en-US" sz="17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r>
              <a:rPr lang="en-US" sz="17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run 2/3 (700 pb</a:t>
            </a:r>
            <a:r>
              <a:rPr lang="en-US" sz="17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with optimized components</a:t>
            </a:r>
            <a:endParaRPr lang="en-US" sz="17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0A6CC510-B4F8-5946-9F8D-5FCD707D1498}"/>
              </a:ext>
            </a:extLst>
          </p:cNvPr>
          <p:cNvCxnSpPr>
            <a:cxnSpLocks/>
          </p:cNvCxnSpPr>
          <p:nvPr/>
        </p:nvCxnSpPr>
        <p:spPr>
          <a:xfrm>
            <a:off x="2446902" y="2201779"/>
            <a:ext cx="0" cy="2150716"/>
          </a:xfrm>
          <a:prstGeom prst="line">
            <a:avLst/>
          </a:prstGeom>
          <a:ln w="603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83B2780-BB0B-CC45-8093-5837BE63774C}"/>
              </a:ext>
            </a:extLst>
          </p:cNvPr>
          <p:cNvSpPr txBox="1"/>
          <p:nvPr/>
        </p:nvSpPr>
        <p:spPr>
          <a:xfrm>
            <a:off x="2446902" y="2967500"/>
            <a:ext cx="1830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of the data taking kaonic deuterium SIDDHARTA-2 run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D2BD70A2-12E5-1641-9C44-201F0C69DCDE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65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feld 11">
            <a:extLst>
              <a:ext uri="{FF2B5EF4-FFF2-40B4-BE49-F238E27FC236}">
                <a16:creationId xmlns:a16="http://schemas.microsoft.com/office/drawing/2014/main" id="{05A00DC6-D34F-42E5-B815-1CD5CB37A072}"/>
              </a:ext>
            </a:extLst>
          </p:cNvPr>
          <p:cNvSpPr txBox="1"/>
          <p:nvPr/>
        </p:nvSpPr>
        <p:spPr>
          <a:xfrm>
            <a:off x="1757388" y="115888"/>
            <a:ext cx="5641925" cy="58477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SIDDHARTA-2  K-d measurement</a:t>
            </a:r>
          </a:p>
        </p:txBody>
      </p:sp>
      <p:grpSp>
        <p:nvGrpSpPr>
          <p:cNvPr id="77827" name="Picture 2">
            <a:extLst>
              <a:ext uri="{FF2B5EF4-FFF2-40B4-BE49-F238E27FC236}">
                <a16:creationId xmlns:a16="http://schemas.microsoft.com/office/drawing/2014/main" id="{636C1BDA-5494-4130-ADA2-A29F841B4607}"/>
              </a:ext>
            </a:extLst>
          </p:cNvPr>
          <p:cNvGrpSpPr>
            <a:grpSpLocks/>
          </p:cNvGrpSpPr>
          <p:nvPr/>
        </p:nvGrpSpPr>
        <p:grpSpPr bwMode="auto">
          <a:xfrm>
            <a:off x="4095750" y="1620838"/>
            <a:ext cx="4943475" cy="4467225"/>
            <a:chOff x="0" y="0"/>
            <a:chExt cx="4943596" cy="4467061"/>
          </a:xfrm>
        </p:grpSpPr>
        <p:pic>
          <p:nvPicPr>
            <p:cNvPr id="77832" name="Picture 2" descr="Picture 2">
              <a:extLst>
                <a:ext uri="{FF2B5EF4-FFF2-40B4-BE49-F238E27FC236}">
                  <a16:creationId xmlns:a16="http://schemas.microsoft.com/office/drawing/2014/main" id="{E16AC5AC-D55D-47D5-8472-EA76888E3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" y="101600"/>
              <a:ext cx="4727698" cy="412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77833" name="Picture 2" descr="Picture 2">
              <a:extLst>
                <a:ext uri="{FF2B5EF4-FFF2-40B4-BE49-F238E27FC236}">
                  <a16:creationId xmlns:a16="http://schemas.microsoft.com/office/drawing/2014/main" id="{456C73B0-0593-481B-ADDA-4659860CB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4943598" cy="446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77828" name="achievable precision">
            <a:extLst>
              <a:ext uri="{FF2B5EF4-FFF2-40B4-BE49-F238E27FC236}">
                <a16:creationId xmlns:a16="http://schemas.microsoft.com/office/drawing/2014/main" id="{4760E3F4-210E-422C-8824-6E7D7D133157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631825"/>
            <a:ext cx="1838325" cy="914400"/>
            <a:chOff x="0" y="0"/>
            <a:chExt cx="1838575" cy="914125"/>
          </a:xfrm>
        </p:grpSpPr>
        <p:sp>
          <p:nvSpPr>
            <p:cNvPr id="338" name="Quote Bubble">
              <a:extLst>
                <a:ext uri="{FF2B5EF4-FFF2-40B4-BE49-F238E27FC236}">
                  <a16:creationId xmlns:a16="http://schemas.microsoft.com/office/drawing/2014/main" id="{E09047DA-C93A-4301-9119-9037646F7DA5}"/>
                </a:ext>
              </a:extLst>
            </p:cNvPr>
            <p:cNvSpPr/>
            <p:nvPr/>
          </p:nvSpPr>
          <p:spPr>
            <a:xfrm>
              <a:off x="0" y="0"/>
              <a:ext cx="1838575" cy="914125"/>
            </a:xfrm>
            <a:prstGeom prst="wedgeEllipseCallout">
              <a:avLst>
                <a:gd name="adj1" fmla="val -79097"/>
                <a:gd name="adj2" fmla="val 108777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lIns="45718" tIns="45718" rIns="45718" bIns="45718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39" name="achievable precision">
              <a:extLst>
                <a:ext uri="{FF2B5EF4-FFF2-40B4-BE49-F238E27FC236}">
                  <a16:creationId xmlns:a16="http://schemas.microsoft.com/office/drawing/2014/main" id="{D5BB91EB-0810-448E-898C-72124813046A}"/>
                </a:ext>
              </a:extLst>
            </p:cNvPr>
            <p:cNvSpPr txBox="1"/>
            <p:nvPr/>
          </p:nvSpPr>
          <p:spPr>
            <a:xfrm>
              <a:off x="269912" y="133310"/>
              <a:ext cx="1298752" cy="676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>
              <a:spAutoFit/>
            </a:bodyPr>
            <a:lstStyle>
              <a:lvl1pPr algn="ctr"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alatino Linotype"/>
                  <a:sym typeface="Palatino Linotype"/>
                </a:rPr>
                <a:t>achievable precision</a:t>
              </a:r>
            </a:p>
          </p:txBody>
        </p:sp>
      </p:grpSp>
      <p:sp>
        <p:nvSpPr>
          <p:cNvPr id="341" name="Rechteck 1">
            <a:extLst>
              <a:ext uri="{FF2B5EF4-FFF2-40B4-BE49-F238E27FC236}">
                <a16:creationId xmlns:a16="http://schemas.microsoft.com/office/drawing/2014/main" id="{11507744-6589-49F6-AA8B-D56460C27B4A}"/>
              </a:ext>
            </a:extLst>
          </p:cNvPr>
          <p:cNvSpPr txBox="1"/>
          <p:nvPr/>
        </p:nvSpPr>
        <p:spPr>
          <a:xfrm>
            <a:off x="-13585" y="1441450"/>
            <a:ext cx="4189216" cy="50783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Kaonic deuterium run in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202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2/3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for an integrated luminosity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sz="2400" b="1" i="1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to perform the first measurement of the strong interaction  induced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energy  shift  and  width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of  the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 kaonic  deuterium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ground  state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(similar precision as K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p)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400" b="1" kern="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Arial"/>
                <a:cs typeface="Arial"/>
                <a:sym typeface="Arial"/>
              </a:rPr>
              <a:t>When significative?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400" b="1" kern="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Arial"/>
                <a:cs typeface="Arial"/>
                <a:sym typeface="Arial"/>
              </a:rPr>
              <a:t>Depends on yield (unknown)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400" b="1" kern="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Arial"/>
                <a:cs typeface="Arial"/>
                <a:sym typeface="Arial"/>
              </a:rPr>
              <a:t>Not less than 500 pb </a:t>
            </a:r>
            <a:r>
              <a:rPr lang="en-GB" sz="2400" b="1" kern="0" baseline="300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Arial"/>
                <a:cs typeface="Arial"/>
                <a:sym typeface="Arial"/>
              </a:rPr>
              <a:t>-1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A88531-E1EA-A84F-841A-2A2571B4B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D09DA-0358-4480-A120-AB163CE4EAFA}" type="slidenum">
              <a:rPr lang="it-IT" smtClean="0"/>
              <a:pPr>
                <a:defRPr/>
              </a:pPr>
              <a:t>66</a:t>
            </a:fld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Grafik 4">
            <a:extLst>
              <a:ext uri="{FF2B5EF4-FFF2-40B4-BE49-F238E27FC236}">
                <a16:creationId xmlns:a16="http://schemas.microsoft.com/office/drawing/2014/main" id="{62DB8BD0-BA6D-4A45-A3B3-FAA28DFC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863" y="1157288"/>
            <a:ext cx="621030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6D721F3-8B94-4C6A-8B81-FACD0F7832E7}"/>
              </a:ext>
            </a:extLst>
          </p:cNvPr>
          <p:cNvSpPr/>
          <p:nvPr/>
        </p:nvSpPr>
        <p:spPr>
          <a:xfrm>
            <a:off x="6159500" y="1627188"/>
            <a:ext cx="596900" cy="1073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9C5D1FD-51E8-424F-BCC1-D624223BB30D}"/>
              </a:ext>
            </a:extLst>
          </p:cNvPr>
          <p:cNvSpPr/>
          <p:nvPr/>
        </p:nvSpPr>
        <p:spPr>
          <a:xfrm>
            <a:off x="1939925" y="1627188"/>
            <a:ext cx="563563" cy="1077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A270EF2-955B-4BDC-8940-E7DA155C4B07}"/>
              </a:ext>
            </a:extLst>
          </p:cNvPr>
          <p:cNvSpPr/>
          <p:nvPr/>
        </p:nvSpPr>
        <p:spPr>
          <a:xfrm>
            <a:off x="4940300" y="4224338"/>
            <a:ext cx="579438" cy="1062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878" name="Textfeld 1">
                <a:extLst>
                  <a:ext uri="{FF2B5EF4-FFF2-40B4-BE49-F238E27FC236}">
                    <a16:creationId xmlns:a16="http://schemas.microsoft.com/office/drawing/2014/main" id="{6C56264A-0F49-46CA-B511-826AFE195E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750" y="373063"/>
                <a:ext cx="8447088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lvl="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kumimoji="0" lang="en-GB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SIDDHARTA-2 kaonic deuterium at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𝐃𝐀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𝐍𝐄</m:t>
                    </m:r>
                  </m:oMath>
                </a14:m>
                <a:endPara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878" name="Textfeld 1">
                <a:extLst>
                  <a:ext uri="{FF2B5EF4-FFF2-40B4-BE49-F238E27FC236}">
                    <a16:creationId xmlns:a16="http://schemas.microsoft.com/office/drawing/2014/main" id="{6C56264A-0F49-46CA-B511-826AFE195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373063"/>
                <a:ext cx="8447088" cy="584200"/>
              </a:xfrm>
              <a:prstGeom prst="rect">
                <a:avLst/>
              </a:prstGeom>
              <a:blipFill>
                <a:blip r:embed="rId4"/>
                <a:stretch>
                  <a:fillRect l="-1802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879" name="Textfeld 2">
            <a:extLst>
              <a:ext uri="{FF2B5EF4-FFF2-40B4-BE49-F238E27FC236}">
                <a16:creationId xmlns:a16="http://schemas.microsoft.com/office/drawing/2014/main" id="{0667EFF6-E968-4DC9-B46C-A8C0CEC5F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0" y="5905500"/>
            <a:ext cx="1500188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 [eV]</a:t>
            </a:r>
          </a:p>
        </p:txBody>
      </p:sp>
      <p:sp>
        <p:nvSpPr>
          <p:cNvPr id="79880" name="Textfeld 9">
            <a:extLst>
              <a:ext uri="{FF2B5EF4-FFF2-40B4-BE49-F238E27FC236}">
                <a16:creationId xmlns:a16="http://schemas.microsoft.com/office/drawing/2014/main" id="{2F303DD5-5963-4402-9A89-34CD4608FB2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7363" y="3414712"/>
            <a:ext cx="16525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width [eV]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42F6AB-F773-434A-A480-4100053E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67</a:t>
            </a:fld>
            <a:endParaRPr lang="it-IT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4BF2A03-F64E-740A-44D4-3DCC97EC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8" y="6511925"/>
            <a:ext cx="9165456" cy="36512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bg1"/>
                </a:solidFill>
              </a:rPr>
              <a:t>68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Kaonic Atoms with SIDDHARTA-2 at the DAFNE Collider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Textfeld 11">
            <a:extLst>
              <a:ext uri="{FF2B5EF4-FFF2-40B4-BE49-F238E27FC236}">
                <a16:creationId xmlns:a16="http://schemas.microsoft.com/office/drawing/2014/main" id="{4B03A6A4-6567-2FB8-1BE6-2585B4E98851}"/>
              </a:ext>
            </a:extLst>
          </p:cNvPr>
          <p:cNvSpPr txBox="1"/>
          <p:nvPr/>
        </p:nvSpPr>
        <p:spPr>
          <a:xfrm>
            <a:off x="877341" y="3767"/>
            <a:ext cx="7402022" cy="70788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SIDDHARTA-2  K-d measurement</a:t>
            </a:r>
          </a:p>
        </p:txBody>
      </p:sp>
      <p:grpSp>
        <p:nvGrpSpPr>
          <p:cNvPr id="12" name="Freccia a destra rientrata 2">
            <a:extLst>
              <a:ext uri="{FF2B5EF4-FFF2-40B4-BE49-F238E27FC236}">
                <a16:creationId xmlns:a16="http://schemas.microsoft.com/office/drawing/2014/main" id="{34FDA9C0-07A2-C0BD-7552-69B57DAFE6BE}"/>
              </a:ext>
            </a:extLst>
          </p:cNvPr>
          <p:cNvGrpSpPr>
            <a:grpSpLocks/>
          </p:cNvGrpSpPr>
          <p:nvPr/>
        </p:nvGrpSpPr>
        <p:grpSpPr bwMode="auto">
          <a:xfrm>
            <a:off x="-11288" y="2498155"/>
            <a:ext cx="3300763" cy="1692275"/>
            <a:chOff x="-2" y="-2"/>
            <a:chExt cx="2674797" cy="917079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0D092C3F-3DE0-75D2-C807-EADD4B45E8C3}"/>
                </a:ext>
              </a:extLst>
            </p:cNvPr>
            <p:cNvSpPr/>
            <p:nvPr/>
          </p:nvSpPr>
          <p:spPr>
            <a:xfrm>
              <a:off x="-2" y="-2"/>
              <a:ext cx="1943814" cy="91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6506" y="5400"/>
                  </a:lnTo>
                  <a:lnTo>
                    <a:pt x="16506" y="0"/>
                  </a:lnTo>
                  <a:lnTo>
                    <a:pt x="21600" y="10800"/>
                  </a:lnTo>
                  <a:lnTo>
                    <a:pt x="16506" y="21600"/>
                  </a:lnTo>
                  <a:lnTo>
                    <a:pt x="16506" y="16200"/>
                  </a:lnTo>
                  <a:lnTo>
                    <a:pt x="0" y="16200"/>
                  </a:lnTo>
                  <a:lnTo>
                    <a:pt x="2547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hueOff val="263624"/>
                    <a:satOff val="55948"/>
                    <a:lumOff val="27907"/>
                  </a:schemeClr>
                </a:gs>
                <a:gs pos="35000">
                  <a:srgbClr val="E4FDBF"/>
                </a:gs>
                <a:gs pos="100000">
                  <a:schemeClr val="accent3">
                    <a:hueOff val="321486"/>
                    <a:satOff val="58119"/>
                    <a:lumOff val="40966"/>
                  </a:schemeClr>
                </a:gs>
              </a:gsLst>
              <a:lin ang="16200000" scaled="0"/>
            </a:gradFill>
            <a:ln w="9525" cap="flat">
              <a:solidFill>
                <a:srgbClr val="98B955"/>
              </a:solidFill>
              <a:prstDash val="solid"/>
              <a:round/>
            </a:ln>
            <a:effectLst/>
          </p:spPr>
          <p:txBody>
            <a:bodyPr lIns="45718" tIns="45718" rIns="45718" bIns="45718"/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sz="2400" u="none" kern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endParaRPr>
            </a:p>
          </p:txBody>
        </p:sp>
        <p:sp>
          <p:nvSpPr>
            <p:cNvPr id="14" name="Phase 2">
              <a:extLst>
                <a:ext uri="{FF2B5EF4-FFF2-40B4-BE49-F238E27FC236}">
                  <a16:creationId xmlns:a16="http://schemas.microsoft.com/office/drawing/2014/main" id="{9591CE47-6268-CEB3-DD65-FD98081CAF3E}"/>
                </a:ext>
              </a:extLst>
            </p:cNvPr>
            <p:cNvSpPr txBox="1"/>
            <p:nvPr/>
          </p:nvSpPr>
          <p:spPr>
            <a:xfrm>
              <a:off x="267862" y="353314"/>
              <a:ext cx="2406933" cy="250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>
              <a:spAutoFit/>
            </a:bodyPr>
            <a:lstStyle>
              <a:lvl1pPr>
                <a:defRPr i="1" u="sng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kern="0" dirty="0">
                  <a:solidFill>
                    <a:srgbClr val="FF0000"/>
                  </a:solidFill>
                </a:rPr>
                <a:t>SIDDHARTA-2</a:t>
              </a:r>
              <a:endParaRPr sz="2400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Elaborazione alternativa 5">
            <a:extLst>
              <a:ext uri="{FF2B5EF4-FFF2-40B4-BE49-F238E27FC236}">
                <a16:creationId xmlns:a16="http://schemas.microsoft.com/office/drawing/2014/main" id="{B1848FD5-BB88-15BB-102F-34D0ED2185B9}"/>
              </a:ext>
            </a:extLst>
          </p:cNvPr>
          <p:cNvGrpSpPr>
            <a:grpSpLocks/>
          </p:cNvGrpSpPr>
          <p:nvPr/>
        </p:nvGrpSpPr>
        <p:grpSpPr bwMode="auto">
          <a:xfrm>
            <a:off x="2387425" y="768998"/>
            <a:ext cx="6935251" cy="5223240"/>
            <a:chOff x="-1" y="-1451234"/>
            <a:chExt cx="6165530" cy="3286545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8575A8BB-2A9A-BBDD-B025-6C652C6DCAEC}"/>
                </a:ext>
              </a:extLst>
            </p:cNvPr>
            <p:cNvSpPr/>
            <p:nvPr/>
          </p:nvSpPr>
          <p:spPr>
            <a:xfrm>
              <a:off x="-1" y="-1451234"/>
              <a:ext cx="6165530" cy="328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480" y="0"/>
                    <a:pt x="1072" y="0"/>
                  </a:cubicBezTo>
                  <a:lnTo>
                    <a:pt x="20528" y="0"/>
                  </a:lnTo>
                  <a:cubicBezTo>
                    <a:pt x="21120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120" y="21600"/>
                    <a:pt x="20528" y="21600"/>
                  </a:cubicBezTo>
                  <a:lnTo>
                    <a:pt x="1072" y="21600"/>
                  </a:lnTo>
                  <a:cubicBezTo>
                    <a:pt x="480" y="21600"/>
                    <a:pt x="0" y="19988"/>
                    <a:pt x="0" y="18000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lIns="45718" tIns="45718" rIns="45718" bIns="45718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sz="2400" u="none" kern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endParaRPr>
            </a:p>
          </p:txBody>
        </p:sp>
        <p:sp>
          <p:nvSpPr>
            <p:cNvPr id="17" name="when DAΦNE operating condition…">
              <a:extLst>
                <a:ext uri="{FF2B5EF4-FFF2-40B4-BE49-F238E27FC236}">
                  <a16:creationId xmlns:a16="http://schemas.microsoft.com/office/drawing/2014/main" id="{D4A1CA13-81E4-C94C-A1E4-1DA2D28A338E}"/>
                </a:ext>
              </a:extLst>
            </p:cNvPr>
            <p:cNvSpPr txBox="1"/>
            <p:nvPr/>
          </p:nvSpPr>
          <p:spPr>
            <a:xfrm>
              <a:off x="31026" y="-1240267"/>
              <a:ext cx="5990536" cy="2825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8" tIns="45718" rIns="45718" bIns="45718"/>
            <a:lstStyle/>
            <a:p>
              <a:pPr marL="0" lvl="2" eaLnBrk="1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sz="2800" u="none" kern="0" dirty="0">
                  <a:solidFill>
                    <a:srgbClr val="FF0000"/>
                  </a:solidFill>
                  <a:latin typeface="Calibri"/>
                  <a:ea typeface="+mj-ea"/>
                  <a:cs typeface="Calibri"/>
                  <a:sym typeface="Calibri"/>
                </a:rPr>
                <a:t>SIDDHARTA-2 setup ready for Kaonic deuterium first ever measurement:</a:t>
              </a:r>
            </a:p>
            <a:p>
              <a:pPr marL="0" lvl="2" eaLnBrk="1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srgbClr val="FF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sz="2800" kern="0" dirty="0">
                  <a:solidFill>
                    <a:srgbClr val="FF0000"/>
                  </a:solidFill>
                  <a:latin typeface="Calibri"/>
                  <a:ea typeface="+mj-ea"/>
                  <a:cs typeface="Calibri"/>
                  <a:sym typeface="Calibri"/>
                </a:rPr>
                <a:t>Plans and requests</a:t>
              </a:r>
              <a:endParaRPr lang="en-US" sz="2800" u="none" kern="0" dirty="0">
                <a:solidFill>
                  <a:srgbClr val="4F81BD">
                    <a:satOff val="-4409"/>
                    <a:lumOff val="-10509"/>
                  </a:srgbClr>
                </a:solidFill>
                <a:latin typeface="Calibri"/>
                <a:ea typeface="+mj-ea"/>
                <a:cs typeface="Calibri"/>
                <a:sym typeface="Calibri"/>
              </a:endParaRPr>
            </a:p>
            <a:p>
              <a:pPr marL="240631" indent="-240631" eaLnBrk="1" fontAlgn="auto"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Char char="•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lang="en-US" u="none" kern="0" dirty="0">
                <a:solidFill>
                  <a:srgbClr val="FF0000"/>
                </a:solidFill>
                <a:latin typeface="Calibri"/>
                <a:ea typeface="+mj-ea"/>
                <a:cs typeface="Calibri"/>
                <a:sym typeface="Calibri"/>
              </a:endParaRPr>
            </a:p>
            <a:p>
              <a:pPr marL="240631" indent="-240631" eaLnBrk="1" fontAlgn="auto"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Char char="•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sz="2000" u="none" kern="0" dirty="0">
                  <a:solidFill>
                    <a:srgbClr val="FF0000"/>
                  </a:solidFill>
                  <a:latin typeface="Calibri"/>
                  <a:ea typeface="+mj-ea"/>
                  <a:cs typeface="Calibri"/>
                  <a:sym typeface="Calibri"/>
                </a:rPr>
                <a:t>Optimization of veto systems </a:t>
              </a:r>
              <a:r>
                <a:rPr lang="en-US" sz="2000" u="none" kern="0" dirty="0">
                  <a:latin typeface="Calibri"/>
                  <a:ea typeface="+mj-ea"/>
                  <a:cs typeface="Calibri"/>
                  <a:sym typeface="Calibri"/>
                </a:rPr>
                <a:t>integration: end May 2022</a:t>
              </a:r>
            </a:p>
            <a:p>
              <a:pPr eaLnBrk="1" fontAlgn="auto">
                <a:spcBef>
                  <a:spcPts val="0"/>
                </a:spcBef>
                <a:spcAft>
                  <a:spcPts val="0"/>
                </a:spcAft>
                <a:buSzPct val="100000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lang="en-US" sz="2000" u="none" kern="0" dirty="0">
                <a:latin typeface="Calibri"/>
                <a:ea typeface="+mj-ea"/>
                <a:cs typeface="Calibri"/>
                <a:sym typeface="Calibri"/>
              </a:endParaRPr>
            </a:p>
            <a:p>
              <a:pPr marL="240631" indent="-240631" eaLnBrk="1" fontAlgn="auto"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Char char="•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sz="2000" u="none" kern="0" dirty="0">
                  <a:solidFill>
                    <a:srgbClr val="FF0000"/>
                  </a:solidFill>
                  <a:latin typeface="Calibri"/>
                  <a:ea typeface="+mj-ea"/>
                  <a:cs typeface="Calibri"/>
                  <a:sym typeface="Calibri"/>
                </a:rPr>
                <a:t>First run 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with SIDDHARTA-2 setup </a:t>
              </a:r>
              <a:r>
                <a:rPr lang="en-US" sz="2000" u="none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originally planned for </a:t>
              </a:r>
            </a:p>
            <a:p>
              <a:pPr eaLnBrk="1" fontAlgn="auto">
                <a:spcBef>
                  <a:spcPts val="0"/>
                </a:spcBef>
                <a:spcAft>
                  <a:spcPts val="0"/>
                </a:spcAft>
                <a:buSzPct val="100000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sz="2000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a</a:t>
              </a:r>
              <a:r>
                <a:rPr lang="en-US" sz="2000" u="none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bout 300 pb</a:t>
              </a:r>
              <a:r>
                <a:rPr lang="en-US" sz="2000" u="none" kern="0" baseline="29833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-1</a:t>
              </a:r>
              <a:r>
                <a:rPr lang="en-US" sz="2000" u="none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 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integrated</a:t>
              </a:r>
              <a:r>
                <a:rPr lang="en-US" sz="2000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 luminosity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; </a:t>
              </a:r>
              <a:r>
                <a:rPr lang="en-US" sz="2000" u="none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we now realistically can envisage  </a:t>
              </a:r>
              <a:r>
                <a:rPr lang="en-US" sz="2000" u="none" kern="0" dirty="0" err="1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ia</a:t>
              </a:r>
              <a:r>
                <a:rPr lang="en-US" sz="2000" u="none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 first run to start </a:t>
              </a:r>
              <a:r>
                <a:rPr lang="en-US" sz="2000" b="1" u="none" kern="0" dirty="0">
                  <a:solidFill>
                    <a:srgbClr val="0000FF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June 2022 (till July </a:t>
              </a:r>
              <a:r>
                <a:rPr lang="en-US" sz="2000" b="1" u="none" kern="0" dirty="0" err="1">
                  <a:solidFill>
                    <a:srgbClr val="0000FF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tbd</a:t>
              </a:r>
              <a:r>
                <a:rPr lang="en-US" sz="2000" b="1" u="none" kern="0" dirty="0">
                  <a:solidFill>
                    <a:srgbClr val="0000FF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) </a:t>
              </a:r>
              <a:r>
                <a:rPr lang="en-US" sz="2000" u="none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– 100 pb</a:t>
              </a:r>
              <a:r>
                <a:rPr lang="en-US" sz="2000" u="none" kern="0" baseline="30000" dirty="0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-1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?</a:t>
              </a:r>
            </a:p>
            <a:p>
              <a:pPr eaLnBrk="1" fontAlgn="auto">
                <a:spcBef>
                  <a:spcPts val="0"/>
                </a:spcBef>
                <a:spcAft>
                  <a:spcPts val="0"/>
                </a:spcAft>
                <a:buSzPct val="100000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lang="en-US" sz="2000" u="none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endParaRPr>
            </a:p>
            <a:p>
              <a:pPr marL="240631" indent="-240631" eaLnBrk="1" fontAlgn="auto"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Char char="•"/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sz="2000" u="none" kern="0" dirty="0">
                  <a:solidFill>
                    <a:srgbClr val="FF0000"/>
                  </a:solidFill>
                  <a:latin typeface="Calibri"/>
                  <a:ea typeface="+mj-ea"/>
                  <a:cs typeface="Calibri"/>
                  <a:sym typeface="Calibri"/>
                </a:rPr>
                <a:t>Second and Third (?) runs 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with </a:t>
              </a:r>
              <a:r>
                <a:rPr lang="en-US" sz="2000" u="none" kern="0" dirty="0">
                  <a:solidFill>
                    <a:srgbClr val="250A9A"/>
                  </a:solidFill>
                  <a:latin typeface="Calibri"/>
                  <a:ea typeface="+mj-ea"/>
                  <a:cs typeface="Calibri"/>
                  <a:sym typeface="Calibri"/>
                </a:rPr>
                <a:t>optimized shielding, readout electronics and other necessary optimizations; 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(for remaining integrated luminosity, i.e. about 700 pb</a:t>
              </a:r>
              <a:r>
                <a:rPr lang="en-US" sz="2000" u="none" kern="0" baseline="3000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-1</a:t>
              </a:r>
              <a:r>
                <a:rPr lang="en-US" sz="2000" u="none" kern="0" dirty="0">
                  <a:solidFill>
                    <a:srgbClr val="000000"/>
                  </a:solidFill>
                  <a:latin typeface="Calibri"/>
                  <a:ea typeface="+mj-ea"/>
                  <a:cs typeface="Calibri"/>
                  <a:sym typeface="Calibri"/>
                </a:rPr>
                <a:t>) </a:t>
              </a:r>
              <a:r>
                <a:rPr lang="en-US" sz="2000" b="1" u="none" kern="0" dirty="0">
                  <a:solidFill>
                    <a:srgbClr val="0000FF"/>
                  </a:solidFill>
                  <a:highlight>
                    <a:srgbClr val="FFFF00"/>
                  </a:highlight>
                  <a:latin typeface="Calibri"/>
                  <a:ea typeface="+mj-ea"/>
                  <a:cs typeface="Calibri"/>
                  <a:sym typeface="Calibri"/>
                </a:rPr>
                <a:t>– as soon as 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1681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32F0CD-5D1D-98EF-073A-6A00A431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69</a:t>
            </a:fld>
            <a:endParaRPr lang="it-IT" alt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472231-FC7E-71E8-317F-48734977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1" y="394546"/>
            <a:ext cx="8822987" cy="60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1318CB-3C1B-00A9-C6E9-B667A688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288" y="837999"/>
            <a:ext cx="9165455" cy="56698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the </a:t>
            </a:r>
            <a:r>
              <a:rPr lang="en-GB" sz="18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ever of kaonic deuterium X-ray</a:t>
            </a:r>
            <a:r>
              <a:rPr lang="en-GB" sz="1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</a:t>
            </a: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ground state (1s-level) such as to determine its shift and width induced by the presence of the strong interaction.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nalysis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measurements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deuterium and </a:t>
            </a:r>
            <a:r>
              <a:rPr lang="en-GB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kaonic </a:t>
            </a:r>
            <a: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br>
              <a:rPr lang="en-GB"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GB" sz="1800" spc="-5" dirty="0">
                <a:uFill>
                  <a:solidFill>
                    <a:srgbClr val="001F5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C54CF456-3BC8-CCB9-B54B-2662CDD0D83E}"/>
              </a:ext>
            </a:extLst>
          </p:cNvPr>
          <p:cNvSpPr/>
          <p:nvPr/>
        </p:nvSpPr>
        <p:spPr>
          <a:xfrm>
            <a:off x="4398164" y="1720906"/>
            <a:ext cx="346550" cy="503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52A416-388B-A1D8-91CB-22B574A15F03}"/>
              </a:ext>
            </a:extLst>
          </p:cNvPr>
          <p:cNvSpPr txBox="1"/>
          <p:nvPr/>
        </p:nvSpPr>
        <p:spPr>
          <a:xfrm>
            <a:off x="358255" y="5890344"/>
            <a:ext cx="8426370" cy="492443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completely solve Isospin-dependent K-N scattering length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F01016-6C0F-D0DA-1451-BFAC914C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19" y="2518897"/>
            <a:ext cx="5936840" cy="324641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853327" y="0"/>
            <a:ext cx="7436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SIDDHARTA-2 Scientific Goal</a:t>
            </a:r>
          </a:p>
        </p:txBody>
      </p:sp>
    </p:spTree>
    <p:extLst>
      <p:ext uri="{BB962C8B-B14F-4D97-AF65-F5344CB8AC3E}">
        <p14:creationId xmlns:p14="http://schemas.microsoft.com/office/powerpoint/2010/main" val="35833713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3FB04-BD61-E298-A3BC-3D32DF0A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70</a:t>
            </a:fld>
            <a:endParaRPr lang="it-IT" altLang="en-US"/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856A027-1FFF-8903-436C-8636CF6F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2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2782D-CC79-C81B-3098-42D3303A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FF561-ECF7-4CA0-89CB-4112F923A744}" type="slidenum">
              <a:rPr lang="it-IT" altLang="en-US" smtClean="0"/>
              <a:pPr>
                <a:defRPr/>
              </a:pPr>
              <a:t>71</a:t>
            </a:fld>
            <a:endParaRPr lang="it-IT" alt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A3EFDF-18ED-41BB-BE0C-1F1F1A8D9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7" y="712362"/>
            <a:ext cx="8920264" cy="54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00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A220F-2D99-374A-839D-D9FFC31E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4" name="Rettangolo 2">
            <a:extLst>
              <a:ext uri="{FF2B5EF4-FFF2-40B4-BE49-F238E27FC236}">
                <a16:creationId xmlns:a16="http://schemas.microsoft.com/office/drawing/2014/main" id="{D9CEB276-25C8-4BA5-B4FE-12681D5F4462}"/>
              </a:ext>
            </a:extLst>
          </p:cNvPr>
          <p:cNvSpPr/>
          <p:nvPr/>
        </p:nvSpPr>
        <p:spPr>
          <a:xfrm>
            <a:off x="1" y="1980521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6531" indent="-316531">
              <a:buFont typeface="Arial" pitchFamily="34" charset="0"/>
              <a:buChar char="•"/>
            </a:pPr>
            <a:r>
              <a:rPr lang="en-US" sz="2000" b="1" dirty="0"/>
              <a:t>Despite the difficult period, we have been able to follow our plan and Sci Com </a:t>
            </a:r>
            <a:r>
              <a:rPr lang="en-US" sz="2000" b="1" dirty="0" err="1"/>
              <a:t>recom</a:t>
            </a:r>
            <a:r>
              <a:rPr lang="en-US" sz="2000" b="1" dirty="0"/>
              <a:t>. and  perform our activities along the schedule @SC62</a:t>
            </a:r>
          </a:p>
          <a:p>
            <a:endParaRPr lang="en-US" sz="2000" b="1" dirty="0"/>
          </a:p>
          <a:p>
            <a:pPr marL="316531" indent="-316531">
              <a:buFont typeface="Arial" pitchFamily="34" charset="0"/>
              <a:buChar char="•"/>
            </a:pPr>
            <a:r>
              <a:rPr lang="en-US" sz="2000" b="1" dirty="0"/>
              <a:t>In particular we: </a:t>
            </a:r>
            <a:r>
              <a:rPr lang="en-US" sz="2000" b="1" dirty="0">
                <a:solidFill>
                  <a:srgbClr val="FF0000"/>
                </a:solidFill>
              </a:rPr>
              <a:t>performed the most precise </a:t>
            </a:r>
            <a:r>
              <a:rPr lang="en-US" sz="2000" b="1" dirty="0" err="1">
                <a:solidFill>
                  <a:srgbClr val="FF0000"/>
                </a:solidFill>
              </a:rPr>
              <a:t>KHe</a:t>
            </a:r>
            <a:r>
              <a:rPr lang="en-US" sz="2000" b="1" dirty="0">
                <a:solidFill>
                  <a:srgbClr val="FF0000"/>
                </a:solidFill>
              </a:rPr>
              <a:t> measurement in gas and the measurement of yields at lowest density </a:t>
            </a:r>
          </a:p>
          <a:p>
            <a:pPr marL="316531" indent="-316531">
              <a:buFont typeface="Arial" pitchFamily="34" charset="0"/>
              <a:buChar char="•"/>
            </a:pPr>
            <a:endParaRPr lang="en-US" sz="2000" b="1" dirty="0"/>
          </a:p>
          <a:p>
            <a:pPr marL="316531" indent="-316531">
              <a:buFont typeface="Arial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17 articles </a:t>
            </a:r>
            <a:r>
              <a:rPr lang="en-GB" sz="2000" b="1" dirty="0">
                <a:solidFill>
                  <a:srgbClr val="4D25F7"/>
                </a:solidFill>
              </a:rPr>
              <a:t>were published/submitted  since the last Sci Com – important scientific outcome, </a:t>
            </a:r>
            <a:r>
              <a:rPr lang="en-GB" sz="2000" b="1" dirty="0">
                <a:solidFill>
                  <a:srgbClr val="FF0000"/>
                </a:solidFill>
              </a:rPr>
              <a:t>2 are in preparation</a:t>
            </a:r>
          </a:p>
          <a:p>
            <a:pPr marL="316531" indent="-316531">
              <a:buFont typeface="Arial" pitchFamily="34" charset="0"/>
              <a:buChar char="•"/>
            </a:pPr>
            <a:endParaRPr lang="en-US" sz="2000" b="1" dirty="0"/>
          </a:p>
          <a:p>
            <a:pPr marL="316531" indent="-316531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We are ready and very motivated to start the </a:t>
            </a:r>
            <a:r>
              <a:rPr lang="en-US" sz="2400" b="1" dirty="0">
                <a:highlight>
                  <a:srgbClr val="FFFF00"/>
                </a:highlight>
              </a:rPr>
              <a:t>SIDDHARTA-2 planned first </a:t>
            </a:r>
            <a:r>
              <a:rPr lang="en-US" sz="2400" b="1" dirty="0" err="1">
                <a:highlight>
                  <a:srgbClr val="FFFF00"/>
                </a:highlight>
              </a:rPr>
              <a:t>Kd</a:t>
            </a:r>
            <a:r>
              <a:rPr lang="en-US" sz="2400" b="1" dirty="0">
                <a:highlight>
                  <a:srgbClr val="FFFF00"/>
                </a:highlight>
              </a:rPr>
              <a:t> measurement as soon as possible</a:t>
            </a:r>
          </a:p>
          <a:p>
            <a:pPr marL="316531" indent="-316531">
              <a:buFont typeface="Arial" pitchFamily="34" charset="0"/>
              <a:buChar char="•"/>
            </a:pPr>
            <a:endParaRPr lang="en-US" sz="2000" b="1" dirty="0"/>
          </a:p>
          <a:p>
            <a:pPr marL="316531" indent="-316531">
              <a:buFont typeface="Arial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We put forward proposal for solid targets measurements with SIDDHARTA-2 setup for 100-150 pb</a:t>
            </a:r>
            <a:r>
              <a:rPr lang="en-US" sz="2000" b="1" baseline="30000" dirty="0">
                <a:solidFill>
                  <a:srgbClr val="0000FF"/>
                </a:solidFill>
              </a:rPr>
              <a:t>-1</a:t>
            </a:r>
            <a:r>
              <a:rPr lang="en-US" sz="2000" b="1" dirty="0">
                <a:solidFill>
                  <a:srgbClr val="0000FF"/>
                </a:solidFill>
              </a:rPr>
              <a:t> after </a:t>
            </a:r>
            <a:r>
              <a:rPr lang="en-US" sz="2000" b="1" dirty="0" err="1">
                <a:solidFill>
                  <a:srgbClr val="0000FF"/>
                </a:solidFill>
              </a:rPr>
              <a:t>Kd</a:t>
            </a:r>
            <a:r>
              <a:rPr lang="en-US" sz="2000" b="1" dirty="0">
                <a:solidFill>
                  <a:srgbClr val="0000FF"/>
                </a:solidFill>
              </a:rPr>
              <a:t> run - @SC62 as well as </a:t>
            </a:r>
            <a:r>
              <a:rPr lang="en-US" sz="2000" b="1" dirty="0">
                <a:solidFill>
                  <a:srgbClr val="FF0000"/>
                </a:solidFill>
              </a:rPr>
              <a:t>future measurements proposal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55E5645-C883-6148-A58B-042BBC5A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489865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72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4BF2A03-F64E-740A-44D4-3DCC97EC8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8" y="6511925"/>
            <a:ext cx="9165456" cy="36512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09FC68-339B-6C09-1454-C3CF2DA694AB}"/>
              </a:ext>
            </a:extLst>
          </p:cNvPr>
          <p:cNvSpPr txBox="1"/>
          <p:nvPr/>
        </p:nvSpPr>
        <p:spPr>
          <a:xfrm>
            <a:off x="1946092" y="2712338"/>
            <a:ext cx="5244982" cy="1446550"/>
          </a:xfrm>
          <a:prstGeom prst="rect">
            <a:avLst/>
          </a:prstGeom>
          <a:solidFill>
            <a:srgbClr val="1B33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Kaonic atoms </a:t>
            </a:r>
            <a:b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Kaon-nuclei interactions  </a:t>
            </a:r>
            <a:b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(scattering and nuclear interactions) 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DF8F140-5C5E-5EDB-8433-0F43027EB1A8}"/>
              </a:ext>
            </a:extLst>
          </p:cNvPr>
          <p:cNvSpPr/>
          <p:nvPr/>
        </p:nvSpPr>
        <p:spPr>
          <a:xfrm>
            <a:off x="42908" y="1328656"/>
            <a:ext cx="3806367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Part. and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QCD @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low-energy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Lattice 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B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EAC445-B842-62C5-733D-3711214D1A9D}"/>
              </a:ext>
            </a:extLst>
          </p:cNvPr>
          <p:cNvSpPr/>
          <p:nvPr/>
        </p:nvSpPr>
        <p:spPr>
          <a:xfrm>
            <a:off x="0" y="794273"/>
            <a:ext cx="38063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Kaonic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Investigate Global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Breaking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Symmetry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(2020) 4, 547 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FA02F4E-0D92-18DF-56D4-3838EC6F0A58}"/>
              </a:ext>
            </a:extLst>
          </p:cNvPr>
          <p:cNvSpPr/>
          <p:nvPr/>
        </p:nvSpPr>
        <p:spPr>
          <a:xfrm>
            <a:off x="5104830" y="1367140"/>
            <a:ext cx="380636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New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B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B0AD72E-ADA2-15AC-9E8B-24BE47E22E12}"/>
              </a:ext>
            </a:extLst>
          </p:cNvPr>
          <p:cNvSpPr/>
          <p:nvPr/>
        </p:nvSpPr>
        <p:spPr>
          <a:xfrm>
            <a:off x="4965539" y="842470"/>
            <a:ext cx="40892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era of light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kaonic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Rev.Mod.Phys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91 (2019) 2, 025006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CDD2BE-66AB-D2AB-3EF0-9DCA151CFBD5}"/>
              </a:ext>
            </a:extLst>
          </p:cNvPr>
          <p:cNvSpPr/>
          <p:nvPr/>
        </p:nvSpPr>
        <p:spPr>
          <a:xfrm>
            <a:off x="5189850" y="5081711"/>
            <a:ext cx="380636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Astrophysics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EOS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Stars 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B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708AAE0-0DF8-9E75-823F-B120936B0642}"/>
              </a:ext>
            </a:extLst>
          </p:cNvPr>
          <p:cNvSpPr/>
          <p:nvPr/>
        </p:nvSpPr>
        <p:spPr>
          <a:xfrm>
            <a:off x="5104830" y="4479832"/>
            <a:ext cx="397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state of dense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Stiff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soft, or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Astron.Nachr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340 (2019) 1-3, 189 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2A42BCB-C6C3-38C0-AB89-82A6F668492A}"/>
              </a:ext>
            </a:extLst>
          </p:cNvPr>
          <p:cNvSpPr/>
          <p:nvPr/>
        </p:nvSpPr>
        <p:spPr>
          <a:xfrm>
            <a:off x="110652" y="5359235"/>
            <a:ext cx="380636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B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B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860996B-7C42-2885-ABFC-2149BC8F15EE}"/>
              </a:ext>
            </a:extLst>
          </p:cNvPr>
          <p:cNvSpPr/>
          <p:nvPr/>
        </p:nvSpPr>
        <p:spPr>
          <a:xfrm>
            <a:off x="110652" y="4513316"/>
            <a:ext cx="38063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self-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gravitating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strange dark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halos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galaxies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Phys.Rev.D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102 (2020) 8, 083015 </a:t>
            </a:r>
          </a:p>
        </p:txBody>
      </p:sp>
    </p:spTree>
    <p:extLst>
      <p:ext uri="{BB962C8B-B14F-4D97-AF65-F5344CB8AC3E}">
        <p14:creationId xmlns:p14="http://schemas.microsoft.com/office/powerpoint/2010/main" val="34339742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2">
            <a:extLst>
              <a:ext uri="{FF2B5EF4-FFF2-40B4-BE49-F238E27FC236}">
                <a16:creationId xmlns:a16="http://schemas.microsoft.com/office/drawing/2014/main" id="{8C4443B2-E3ED-4946-ABD2-138099FC7156}"/>
              </a:ext>
            </a:extLst>
          </p:cNvPr>
          <p:cNvSpPr/>
          <p:nvPr/>
        </p:nvSpPr>
        <p:spPr>
          <a:xfrm>
            <a:off x="3417341" y="1107831"/>
            <a:ext cx="2069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Thank you!</a:t>
            </a:r>
            <a:endParaRPr lang="it-IT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</p:txBody>
      </p:sp>
      <p:sp>
        <p:nvSpPr>
          <p:cNvPr id="6" name="Rettangolo 2">
            <a:extLst>
              <a:ext uri="{FF2B5EF4-FFF2-40B4-BE49-F238E27FC236}">
                <a16:creationId xmlns:a16="http://schemas.microsoft.com/office/drawing/2014/main" id="{5822FC55-8082-432B-9A32-2A609F94CC3D}"/>
              </a:ext>
            </a:extLst>
          </p:cNvPr>
          <p:cNvSpPr/>
          <p:nvPr/>
        </p:nvSpPr>
        <p:spPr>
          <a:xfrm>
            <a:off x="281354" y="474785"/>
            <a:ext cx="8932985" cy="71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/>
            <a:r>
              <a:rPr lang="en-US" sz="4062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Part of the SIDDHARTA-2 collaboration</a:t>
            </a:r>
            <a:endParaRPr lang="it-IT" sz="4062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62B37-FAB4-4193-97E2-378A4354BD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1" y="1649482"/>
            <a:ext cx="9068799" cy="48582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C71429-E51B-CA41-A45C-E7ECDF9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74</a:t>
            </a:fld>
            <a:endParaRPr kumimoji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9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B1139-99CC-C144-AA78-4E86D0A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3613C1-89EB-2749-B951-204E5BC9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337911-EE98-0045-93CC-8A164BD9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6571" y="-136368"/>
            <a:ext cx="9953897" cy="69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5AFD863-3C74-EF45-B33E-9829403E8E61}"/>
                  </a:ext>
                </a:extLst>
              </p:cNvPr>
              <p:cNvSpPr/>
              <p:nvPr/>
            </p:nvSpPr>
            <p:spPr>
              <a:xfrm>
                <a:off x="-326571" y="95228"/>
                <a:ext cx="9674241" cy="3477875"/>
              </a:xfrm>
              <a:prstGeom prst="rect">
                <a:avLst/>
              </a:prstGeom>
              <a:solidFill>
                <a:srgbClr val="FFFF00">
                  <a:alpha val="28819"/>
                </a:srgb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Special thanks to the accelerator, research and technical divisions, </a:t>
                </a:r>
                <a:b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and in particular to</a:t>
                </a:r>
                <a:b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the DA</a:t>
                </a:r>
                <a14:m>
                  <m:oMath xmlns:m="http://schemas.openxmlformats.org/officeDocument/2006/math">
                    <m:r>
                      <a:rPr lang="it-IT" sz="4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𝛷</m:t>
                    </m:r>
                  </m:oMath>
                </a14:m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NE staff and</a:t>
                </a:r>
                <a:b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400" b="1" i="1" dirty="0">
                    <a:solidFill>
                      <a:srgbClr val="0000FF"/>
                    </a:solidFill>
                    <a:effectLst>
                      <a:outerShdw blurRad="50800" dist="50800" dir="5400000" algn="ctr" rotWithShape="0">
                        <a:schemeClr val="bg1">
                          <a:lumMod val="85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to the LNF Director </a:t>
                </a:r>
                <a:endParaRPr lang="en-US" sz="4400" dirty="0">
                  <a:solidFill>
                    <a:srgbClr val="0000FF"/>
                  </a:solidFill>
                  <a:effectLst>
                    <a:outerShdw blurRad="50800" dist="50800" dir="5400000" algn="ctr" rotWithShape="0">
                      <a:schemeClr val="bg1">
                        <a:lumMod val="85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E5AFD863-3C74-EF45-B33E-9829403E8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6571" y="95228"/>
                <a:ext cx="9674241" cy="3477875"/>
              </a:xfrm>
              <a:prstGeom prst="rect">
                <a:avLst/>
              </a:prstGeom>
              <a:blipFill>
                <a:blip r:embed="rId3"/>
                <a:stretch>
                  <a:fillRect t="-3684" b="-9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48A6-514A-24E6-C188-3011A538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53079-367D-FFCF-5246-C38E13213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F0131-D576-2F1B-BB60-FF6CE1C3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868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260EF7-D383-9E8D-4F0C-60058ECE6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311"/>
            <a:ext cx="9144000" cy="4806644"/>
          </a:xfrm>
          <a:prstGeom prst="rect">
            <a:avLst/>
          </a:prstGeom>
        </p:spPr>
      </p:pic>
      <p:sp>
        <p:nvSpPr>
          <p:cNvPr id="7" name="object 14">
            <a:extLst>
              <a:ext uri="{FF2B5EF4-FFF2-40B4-BE49-F238E27FC236}">
                <a16:creationId xmlns:a16="http://schemas.microsoft.com/office/drawing/2014/main" id="{E4308580-B2CA-B545-BC70-763A90604C21}"/>
              </a:ext>
            </a:extLst>
          </p:cNvPr>
          <p:cNvSpPr txBox="1"/>
          <p:nvPr/>
        </p:nvSpPr>
        <p:spPr>
          <a:xfrm>
            <a:off x="4128699" y="1813472"/>
            <a:ext cx="886602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KC5-&gt;4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DCCCF49-946D-C941-8F32-F08CAFBD443D}"/>
              </a:ext>
            </a:extLst>
          </p:cNvPr>
          <p:cNvSpPr/>
          <p:nvPr/>
        </p:nvSpPr>
        <p:spPr>
          <a:xfrm>
            <a:off x="2533944" y="4170733"/>
            <a:ext cx="711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K</a:t>
            </a:r>
            <a:r>
              <a:rPr kumimoji="0" lang="it-IT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</a:t>
            </a:r>
            <a:r>
              <a:rPr kumimoji="0" lang="it-IT" sz="14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6</a:t>
            </a:r>
            <a:r>
              <a:rPr kumimoji="0" lang="it-IT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-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&gt;5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7B2257E5-5845-294A-A9D5-B45D5B72D94D}"/>
              </a:ext>
            </a:extLst>
          </p:cNvPr>
          <p:cNvSpPr txBox="1"/>
          <p:nvPr/>
        </p:nvSpPr>
        <p:spPr>
          <a:xfrm>
            <a:off x="4811577" y="5298973"/>
            <a:ext cx="917383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KAl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9FFB702-FD3E-C638-C164-165A4307DDA5}"/>
              </a:ext>
            </a:extLst>
          </p:cNvPr>
          <p:cNvSpPr txBox="1"/>
          <p:nvPr/>
        </p:nvSpPr>
        <p:spPr>
          <a:xfrm>
            <a:off x="6704040" y="4227719"/>
            <a:ext cx="789382" cy="2245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4572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</a:t>
            </a:r>
            <a:r>
              <a:rPr kumimoji="0" lang="it-IT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4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14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L-high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C94213C-D9A0-3BB1-157F-364026EB6563}"/>
              </a:ext>
            </a:extLst>
          </p:cNvPr>
          <p:cNvSpPr txBox="1"/>
          <p:nvPr/>
        </p:nvSpPr>
        <p:spPr>
          <a:xfrm>
            <a:off x="812429" y="119083"/>
            <a:ext cx="4495518" cy="13099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SIDDHARTA-2 </a:t>
            </a:r>
            <a:r>
              <a:rPr kumimoji="0" lang="it-IT" sz="1600" b="1" i="0" u="none" strike="noStrike" kern="1200" cap="none" spc="-4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KHe</a:t>
            </a:r>
            <a:r>
              <a:rPr kumimoji="0" lang="it-IT" sz="1600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1.4% </a:t>
            </a:r>
            <a:endParaRPr kumimoji="0" lang="en-GB" sz="1600" b="0" i="0" u="none" strike="noStrike" kern="1200" cap="none" spc="-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Degraders: 475um (new) + 600 um</a:t>
            </a: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N° SDDs: 319 </a:t>
            </a:r>
            <a:b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GB" sz="1600" b="0" i="0" u="none" strike="noStrike" kern="1200" cap="none" spc="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bkg</a:t>
            </a:r>
            <a: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function: pol1</a:t>
            </a:r>
          </a:p>
          <a:p>
            <a:pPr marL="9525" marR="3810" lvl="0" indent="-476" algn="l" defTabSz="4572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600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L=</a:t>
            </a:r>
            <a:r>
              <a:rPr kumimoji="0" lang="en-GB" sz="16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12.06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pb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14">
                <a:extLst>
                  <a:ext uri="{FF2B5EF4-FFF2-40B4-BE49-F238E27FC236}">
                    <a16:creationId xmlns:a16="http://schemas.microsoft.com/office/drawing/2014/main" id="{D03E1100-EDDD-6485-22E3-3747DC33F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935824"/>
                  </p:ext>
                </p:extLst>
              </p:nvPr>
            </p:nvGraphicFramePr>
            <p:xfrm>
              <a:off x="3760034" y="38060"/>
              <a:ext cx="5344300" cy="13603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9248">
                      <a:extLst>
                        <a:ext uri="{9D8B030D-6E8A-4147-A177-3AD203B41FA5}">
                          <a16:colId xmlns:a16="http://schemas.microsoft.com/office/drawing/2014/main" val="2574567216"/>
                        </a:ext>
                      </a:extLst>
                    </a:gridCol>
                    <a:gridCol w="1029635">
                      <a:extLst>
                        <a:ext uri="{9D8B030D-6E8A-4147-A177-3AD203B41FA5}">
                          <a16:colId xmlns:a16="http://schemas.microsoft.com/office/drawing/2014/main" val="3873120238"/>
                        </a:ext>
                      </a:extLst>
                    </a:gridCol>
                    <a:gridCol w="1382653">
                      <a:extLst>
                        <a:ext uri="{9D8B030D-6E8A-4147-A177-3AD203B41FA5}">
                          <a16:colId xmlns:a16="http://schemas.microsoft.com/office/drawing/2014/main" val="2769517816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2534736925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3577926908"/>
                        </a:ext>
                      </a:extLst>
                    </a:gridCol>
                  </a:tblGrid>
                  <a:tr h="33053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e.m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. </a:t>
                          </a:r>
                          <a:r>
                            <a:rPr lang="en-GB" sz="1400" baseline="0" dirty="0">
                              <a:latin typeface="+mn-lt"/>
                            </a:rPr>
                            <a:t>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exp</a:t>
                          </a:r>
                          <a:r>
                            <a:rPr lang="en-GB" sz="1400" dirty="0">
                              <a:latin typeface="+mn-lt"/>
                            </a:rPr>
                            <a:t> 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Amp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931552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  <a:cs typeface="Times New Roman" panose="02020603050405020304" pitchFamily="18" charset="0"/>
                            </a:rPr>
                            <a:t>KHe</a:t>
                          </a:r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3-&gt;2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6463.5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6462.5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416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1705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83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7598633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8-&gt;7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10435.1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>
                              <a:solidFill>
                                <a:srgbClr val="FF0000"/>
                              </a:solidFill>
                            </a:rPr>
                            <a:t>10460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40 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i="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12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4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4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55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 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3518837"/>
                      </a:ext>
                    </a:extLst>
                  </a:tr>
                  <a:tr h="330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KAl</a:t>
                          </a:r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7-&gt;6</a:t>
                          </a:r>
                          <a:endParaRPr lang="en-GB" sz="1400" b="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16088.3</a:t>
                          </a:r>
                          <a:endParaRPr lang="en-GB" sz="1400" b="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16082.5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14 </a:t>
                          </a:r>
                          <a:endParaRPr lang="en-GB" sz="1400" b="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3</a:t>
                          </a:r>
                          <a:endParaRPr lang="en-GB" sz="1400" b="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183 </a:t>
                          </a:r>
                          <a14:m>
                            <m:oMath xmlns:m="http://schemas.openxmlformats.org/officeDocument/2006/math">
                              <m:r>
                                <a:rPr lang="it-IT" sz="14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 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4310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14">
                <a:extLst>
                  <a:ext uri="{FF2B5EF4-FFF2-40B4-BE49-F238E27FC236}">
                    <a16:creationId xmlns:a16="http://schemas.microsoft.com/office/drawing/2014/main" id="{D03E1100-EDDD-6485-22E3-3747DC33F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935824"/>
                  </p:ext>
                </p:extLst>
              </p:nvPr>
            </p:nvGraphicFramePr>
            <p:xfrm>
              <a:off x="3760034" y="38060"/>
              <a:ext cx="5344300" cy="13603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49248">
                      <a:extLst>
                        <a:ext uri="{9D8B030D-6E8A-4147-A177-3AD203B41FA5}">
                          <a16:colId xmlns:a16="http://schemas.microsoft.com/office/drawing/2014/main" val="2574567216"/>
                        </a:ext>
                      </a:extLst>
                    </a:gridCol>
                    <a:gridCol w="1029635">
                      <a:extLst>
                        <a:ext uri="{9D8B030D-6E8A-4147-A177-3AD203B41FA5}">
                          <a16:colId xmlns:a16="http://schemas.microsoft.com/office/drawing/2014/main" val="3873120238"/>
                        </a:ext>
                      </a:extLst>
                    </a:gridCol>
                    <a:gridCol w="1382653">
                      <a:extLst>
                        <a:ext uri="{9D8B030D-6E8A-4147-A177-3AD203B41FA5}">
                          <a16:colId xmlns:a16="http://schemas.microsoft.com/office/drawing/2014/main" val="2769517816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2534736925"/>
                        </a:ext>
                      </a:extLst>
                    </a:gridCol>
                    <a:gridCol w="941382">
                      <a:extLst>
                        <a:ext uri="{9D8B030D-6E8A-4147-A177-3AD203B41FA5}">
                          <a16:colId xmlns:a16="http://schemas.microsoft.com/office/drawing/2014/main" val="3577926908"/>
                        </a:ext>
                      </a:extLst>
                    </a:gridCol>
                  </a:tblGrid>
                  <a:tr h="33053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e.m</a:t>
                          </a:r>
                          <a:r>
                            <a:rPr lang="en-GB" sz="1400" baseline="-25000" dirty="0">
                              <a:latin typeface="+mn-lt"/>
                            </a:rPr>
                            <a:t>. </a:t>
                          </a:r>
                          <a:r>
                            <a:rPr lang="en-GB" sz="1400" baseline="0" dirty="0">
                              <a:latin typeface="+mn-lt"/>
                            </a:rPr>
                            <a:t>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</a:rPr>
                            <a:t>E</a:t>
                          </a:r>
                          <a:r>
                            <a:rPr lang="en-GB" sz="1400" baseline="-25000" dirty="0" err="1">
                              <a:latin typeface="+mn-lt"/>
                            </a:rPr>
                            <a:t>exp</a:t>
                          </a:r>
                          <a:r>
                            <a:rPr lang="en-GB" sz="1400" dirty="0">
                              <a:latin typeface="+mn-lt"/>
                            </a:rPr>
                            <a:t> [eV]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</a:rPr>
                            <a:t>Amp</a:t>
                          </a:r>
                          <a:endParaRPr lang="en-GB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9931552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 err="1">
                              <a:latin typeface="+mn-lt"/>
                              <a:cs typeface="Times New Roman" panose="02020603050405020304" pitchFamily="18" charset="0"/>
                            </a:rPr>
                            <a:t>KHe</a:t>
                          </a:r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 3-&gt;2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>
                              <a:latin typeface="+mn-lt"/>
                              <a:cs typeface="Times New Roman" panose="02020603050405020304" pitchFamily="18" charset="0"/>
                            </a:rPr>
                            <a:t>6463.5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96552" r="-1378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96552" r="-103247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96552" r="-258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7598633"/>
                      </a:ext>
                    </a:extLst>
                  </a:tr>
                  <a:tr h="349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KAl</a:t>
                          </a:r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8-&gt;7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10435.1</a:t>
                          </a:r>
                          <a:endParaRPr lang="en-GB" sz="1400" b="1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196552" r="-13788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196552" r="-10324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196552" r="-258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3518837"/>
                      </a:ext>
                    </a:extLst>
                  </a:tr>
                  <a:tr h="3305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KAl</a:t>
                          </a:r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7-&gt;6</a:t>
                          </a:r>
                          <a:endParaRPr lang="en-GB" sz="1400" b="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16088.3</a:t>
                          </a:r>
                          <a:endParaRPr lang="en-GB" sz="1400" b="0" dirty="0">
                            <a:solidFill>
                              <a:schemeClr val="tx1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101" t="-318519" r="-137885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130" t="-318519" r="-103247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7097" t="-318519" r="-2581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43103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805789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770BD-64E6-5F42-8E95-933E3C09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1" y="617936"/>
            <a:ext cx="7229393" cy="10809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Back. reduction: reinforced shielding around the setup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5" name="Segnaposto contenuto 4" descr="Immagine che contiene mugnaio&#10;&#10;Descrizione generata automaticamente">
            <a:extLst>
              <a:ext uri="{FF2B5EF4-FFF2-40B4-BE49-F238E27FC236}">
                <a16:creationId xmlns:a16="http://schemas.microsoft.com/office/drawing/2014/main" id="{1C546AB1-2BCD-A641-BD5C-0C86872FE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471" y="2344217"/>
            <a:ext cx="4876803" cy="365760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C906E5-3EDE-AF42-B2B5-372BA7E70655}"/>
              </a:ext>
            </a:extLst>
          </p:cNvPr>
          <p:cNvSpPr txBox="1"/>
          <p:nvPr/>
        </p:nvSpPr>
        <p:spPr>
          <a:xfrm>
            <a:off x="583878" y="3526687"/>
            <a:ext cx="1842052" cy="64633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Lead foil near the beam pipe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019ECE6-ABEB-D24D-B71E-1562426F2E57}"/>
              </a:ext>
            </a:extLst>
          </p:cNvPr>
          <p:cNvCxnSpPr>
            <a:cxnSpLocks/>
          </p:cNvCxnSpPr>
          <p:nvPr/>
        </p:nvCxnSpPr>
        <p:spPr>
          <a:xfrm>
            <a:off x="2425930" y="3861594"/>
            <a:ext cx="521087" cy="3114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6E38C750-0FC6-F040-AF2B-000C2A2D0A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6216" y="2344217"/>
            <a:ext cx="4876805" cy="365760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853491-0161-514B-B4F5-7E353941109D}"/>
              </a:ext>
            </a:extLst>
          </p:cNvPr>
          <p:cNvSpPr txBox="1"/>
          <p:nvPr/>
        </p:nvSpPr>
        <p:spPr>
          <a:xfrm>
            <a:off x="5979855" y="1806101"/>
            <a:ext cx="2381139" cy="646331"/>
          </a:xfrm>
          <a:prstGeom prst="rect">
            <a:avLst/>
          </a:prstGeom>
          <a:solidFill>
            <a:schemeClr val="bg1">
              <a:alpha val="6486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Lead bricks around the vacuum chamber</a:t>
            </a:r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C0055AD0-6FD1-8D47-9CF5-002584847E9F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78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8A0356C-12F0-7947-BC2F-B4BD93FD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1965803"/>
            <a:ext cx="9144000" cy="48921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40AF23-66F2-254D-BEFD-3429F9B0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35" y="799937"/>
            <a:ext cx="6896534" cy="1080938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accent1"/>
                </a:solidFill>
              </a:rPr>
              <a:t>SIDDHARTINO - </a:t>
            </a:r>
            <a:r>
              <a:rPr lang="en-US" sz="3400" dirty="0" err="1">
                <a:solidFill>
                  <a:schemeClr val="accent1"/>
                </a:solidFill>
              </a:rPr>
              <a:t>xray</a:t>
            </a:r>
            <a:r>
              <a:rPr lang="en-US" sz="3400" dirty="0">
                <a:solidFill>
                  <a:schemeClr val="accent1"/>
                </a:solidFill>
              </a:rPr>
              <a:t>/cm2/pb</a:t>
            </a:r>
            <a:r>
              <a:rPr lang="en-US" sz="3400" baseline="30000" dirty="0">
                <a:solidFill>
                  <a:schemeClr val="accent1"/>
                </a:solidFill>
              </a:rPr>
              <a:t>-1</a:t>
            </a:r>
            <a:endParaRPr lang="en-US" sz="3400" dirty="0">
              <a:solidFill>
                <a:schemeClr val="accent1"/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4507622-2D18-414A-B785-9AC124C280F9}"/>
              </a:ext>
            </a:extLst>
          </p:cNvPr>
          <p:cNvCxnSpPr>
            <a:cxnSpLocks/>
          </p:cNvCxnSpPr>
          <p:nvPr/>
        </p:nvCxnSpPr>
        <p:spPr>
          <a:xfrm>
            <a:off x="233566" y="4834365"/>
            <a:ext cx="292732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6F5A0D3-7948-1D4D-8CFF-684690374FF2}"/>
              </a:ext>
            </a:extLst>
          </p:cNvPr>
          <p:cNvCxnSpPr>
            <a:cxnSpLocks/>
          </p:cNvCxnSpPr>
          <p:nvPr/>
        </p:nvCxnSpPr>
        <p:spPr>
          <a:xfrm>
            <a:off x="3160889" y="4845654"/>
            <a:ext cx="0" cy="75363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B030E78C-A57D-5544-93F9-D2751BD74486}"/>
              </a:ext>
            </a:extLst>
          </p:cNvPr>
          <p:cNvCxnSpPr>
            <a:cxnSpLocks/>
          </p:cNvCxnSpPr>
          <p:nvPr/>
        </p:nvCxnSpPr>
        <p:spPr>
          <a:xfrm flipV="1">
            <a:off x="3160889" y="5587138"/>
            <a:ext cx="5881511" cy="1215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7EE287-5D2E-0741-9E8D-1C139ECDD0C7}"/>
              </a:ext>
            </a:extLst>
          </p:cNvPr>
          <p:cNvSpPr txBox="1"/>
          <p:nvPr/>
        </p:nvSpPr>
        <p:spPr>
          <a:xfrm>
            <a:off x="487923" y="4295177"/>
            <a:ext cx="241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83D06E-99BF-4E4F-915E-D165E214B4A9}"/>
              </a:ext>
            </a:extLst>
          </p:cNvPr>
          <p:cNvSpPr txBox="1"/>
          <p:nvPr/>
        </p:nvSpPr>
        <p:spPr>
          <a:xfrm>
            <a:off x="4129494" y="5089318"/>
            <a:ext cx="247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 </a:t>
            </a:r>
            <a:r>
              <a:rPr lang="en-US" b="1" dirty="0" err="1"/>
              <a:t>xray</a:t>
            </a:r>
            <a:r>
              <a:rPr lang="en-US" b="1" dirty="0"/>
              <a:t>/cm2/pb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883002-FF39-EB45-888A-B20BE9032D60}"/>
              </a:ext>
            </a:extLst>
          </p:cNvPr>
          <p:cNvSpPr txBox="1"/>
          <p:nvPr/>
        </p:nvSpPr>
        <p:spPr>
          <a:xfrm>
            <a:off x="3415248" y="3729752"/>
            <a:ext cx="5009423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Background lowered by a factor 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8EE8D7-BA93-784D-9744-C53619319F70}"/>
              </a:ext>
            </a:extLst>
          </p:cNvPr>
          <p:cNvSpPr txBox="1"/>
          <p:nvPr/>
        </p:nvSpPr>
        <p:spPr>
          <a:xfrm>
            <a:off x="1951585" y="2617283"/>
            <a:ext cx="241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reinforced shielding around the setup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5629B7C-4E74-584E-B70A-602812588BC1}"/>
              </a:ext>
            </a:extLst>
          </p:cNvPr>
          <p:cNvCxnSpPr>
            <a:cxnSpLocks/>
          </p:cNvCxnSpPr>
          <p:nvPr/>
        </p:nvCxnSpPr>
        <p:spPr>
          <a:xfrm>
            <a:off x="3160889" y="3263614"/>
            <a:ext cx="0" cy="15049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0C57A942-6BE5-1E4D-B2E1-1F9D0962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79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0DB4E-B1D1-62F2-244A-8A414E53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5BAA8E-232E-E5CC-9F84-4BB1CF011C0D}"/>
              </a:ext>
            </a:extLst>
          </p:cNvPr>
          <p:cNvSpPr/>
          <p:nvPr/>
        </p:nvSpPr>
        <p:spPr>
          <a:xfrm>
            <a:off x="3043419" y="65692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Kaonic Atoms with SIDDHARTA-2 at the DAFNE Collider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837571-2E78-C021-F5D8-411A7C349930}"/>
              </a:ext>
            </a:extLst>
          </p:cNvPr>
          <p:cNvSpPr/>
          <p:nvPr/>
        </p:nvSpPr>
        <p:spPr>
          <a:xfrm>
            <a:off x="-11288" y="6573373"/>
            <a:ext cx="5207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Francesco Sgaramella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F34E1CD-864F-41D1-4D60-00249247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2" y="1096480"/>
            <a:ext cx="9144000" cy="5257349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D4DB67C8-8A22-19A7-F893-4F84AA6F7638}"/>
              </a:ext>
            </a:extLst>
          </p:cNvPr>
          <p:cNvSpPr/>
          <p:nvPr/>
        </p:nvSpPr>
        <p:spPr>
          <a:xfrm>
            <a:off x="2245488" y="2523281"/>
            <a:ext cx="462987" cy="462987"/>
          </a:xfrm>
          <a:prstGeom prst="ellipse">
            <a:avLst/>
          </a:prstGeom>
          <a:noFill/>
          <a:ln w="60325">
            <a:solidFill>
              <a:srgbClr val="00E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3962B84-6D1C-BDC9-08DF-4BF5C6AA2D0B}"/>
              </a:ext>
            </a:extLst>
          </p:cNvPr>
          <p:cNvSpPr/>
          <p:nvPr/>
        </p:nvSpPr>
        <p:spPr>
          <a:xfrm>
            <a:off x="5223256" y="2432612"/>
            <a:ext cx="462987" cy="462987"/>
          </a:xfrm>
          <a:prstGeom prst="ellipse">
            <a:avLst/>
          </a:prstGeom>
          <a:noFill/>
          <a:ln w="60325">
            <a:solidFill>
              <a:srgbClr val="00E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E34D5C2-AB8C-473A-AA20-B05F127AE03E}"/>
              </a:ext>
            </a:extLst>
          </p:cNvPr>
          <p:cNvSpPr/>
          <p:nvPr/>
        </p:nvSpPr>
        <p:spPr>
          <a:xfrm>
            <a:off x="2245487" y="3871733"/>
            <a:ext cx="462987" cy="1348449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606C1A9-B0FF-EB89-85EF-D1BA703D8053}"/>
              </a:ext>
            </a:extLst>
          </p:cNvPr>
          <p:cNvSpPr/>
          <p:nvPr/>
        </p:nvSpPr>
        <p:spPr>
          <a:xfrm>
            <a:off x="5259908" y="3642167"/>
            <a:ext cx="462987" cy="141597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5641F9D-7956-CEBD-226F-A08F8AA996E0}"/>
              </a:ext>
            </a:extLst>
          </p:cNvPr>
          <p:cNvSpPr/>
          <p:nvPr/>
        </p:nvSpPr>
        <p:spPr>
          <a:xfrm>
            <a:off x="7303625" y="4375230"/>
            <a:ext cx="520861" cy="532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85A1F8E-CDDC-E3FF-5E29-77D32EE834A1}"/>
              </a:ext>
            </a:extLst>
          </p:cNvPr>
          <p:cNvSpPr/>
          <p:nvPr/>
        </p:nvSpPr>
        <p:spPr>
          <a:xfrm>
            <a:off x="-99462" y="0"/>
            <a:ext cx="9308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Kaonic atoms – scattering amplitudes</a:t>
            </a:r>
          </a:p>
        </p:txBody>
      </p:sp>
    </p:spTree>
    <p:extLst>
      <p:ext uri="{BB962C8B-B14F-4D97-AF65-F5344CB8AC3E}">
        <p14:creationId xmlns:p14="http://schemas.microsoft.com/office/powerpoint/2010/main" val="746722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EB6BA-44ED-3D4C-8770-F3F34FE9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7428173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Luminosity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measurement to monitor also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EE2E2-573C-114E-A2D4-D5785B4D638C}"/>
              </a:ext>
            </a:extLst>
          </p:cNvPr>
          <p:cNvSpPr txBox="1">
            <a:spLocks/>
          </p:cNvSpPr>
          <p:nvPr/>
        </p:nvSpPr>
        <p:spPr>
          <a:xfrm>
            <a:off x="178183" y="2141997"/>
            <a:ext cx="5134708" cy="206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Luminosity detector: </a:t>
            </a:r>
          </a:p>
          <a:p>
            <a:pPr marL="0" indent="0">
              <a:buFont typeface="Arial" panose="020B0604020202020204" pitchFamily="34" charset="0"/>
              <a:buNone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-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SIDDHARTA-2 luminometer used for back: kaons/MIPS</a:t>
            </a:r>
          </a:p>
          <a:p>
            <a:pPr marL="0" indent="0">
              <a:buFont typeface="Arial" panose="020B0604020202020204" pitchFamily="34" charset="0"/>
              <a:buNone/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rPr>
              <a:t>- luminosity delivery</a:t>
            </a:r>
          </a:p>
        </p:txBody>
      </p:sp>
      <p:pic>
        <p:nvPicPr>
          <p:cNvPr id="5" name="Picture 2" descr="G:\Siddharta2\2019_LNFSC\lumi.png">
            <a:extLst>
              <a:ext uri="{FF2B5EF4-FFF2-40B4-BE49-F238E27FC236}">
                <a16:creationId xmlns:a16="http://schemas.microsoft.com/office/drawing/2014/main" id="{69CE22FB-CFE2-9C4B-AB2D-5F8FD92D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291" y="2793625"/>
            <a:ext cx="4008526" cy="24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B74683-7A02-E54B-8F7A-F84A34635F80}"/>
              </a:ext>
            </a:extLst>
          </p:cNvPr>
          <p:cNvSpPr txBox="1"/>
          <p:nvPr/>
        </p:nvSpPr>
        <p:spPr>
          <a:xfrm>
            <a:off x="5445272" y="5428366"/>
            <a:ext cx="3415270" cy="66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US" sz="1846" dirty="0">
                <a:solidFill>
                  <a:srgbClr val="002060"/>
                </a:solidFill>
                <a:latin typeface="Candara"/>
              </a:rPr>
              <a:t>Back to plastic scintillators  in coincidence with RF/4 signal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7085BF-72E7-6547-9D83-5D9A69025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9" y="4305300"/>
            <a:ext cx="3666655" cy="2214372"/>
          </a:xfrm>
          <a:prstGeom prst="rect">
            <a:avLst/>
          </a:prstGeom>
        </p:spPr>
      </p:pic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6DCF45D9-D705-674D-A69B-6DCA5492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0241" y="6501740"/>
            <a:ext cx="403759" cy="356260"/>
          </a:xfrm>
        </p:spPr>
        <p:txBody>
          <a:bodyPr/>
          <a:lstStyle/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t>80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449FD6-B176-104F-B9FE-0C583A8A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Background levels monitor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B18358-A36C-E94A-8640-A42E9917AA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9239"/>
            <a:ext cx="9144000" cy="291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08883E-7362-BF4B-8BDC-28DA583F6F10}"/>
                  </a:ext>
                </a:extLst>
              </p:cNvPr>
              <p:cNvSpPr txBox="1"/>
              <p:nvPr/>
            </p:nvSpPr>
            <p:spPr>
              <a:xfrm>
                <a:off x="271670" y="5154721"/>
                <a:ext cx="860066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Background levels were monitored online </a:t>
                </a:r>
                <a:r>
                  <a:rPr lang="en-US" dirty="0">
                    <a:solidFill>
                      <a:srgbClr val="002060"/>
                    </a:solidFill>
                  </a:rPr>
                  <a:t>by a counter based on Kaon/</a:t>
                </a:r>
                <a:r>
                  <a:rPr lang="en-US" dirty="0" err="1">
                    <a:solidFill>
                      <a:srgbClr val="002060"/>
                    </a:solidFill>
                  </a:rPr>
                  <a:t>Mip</a:t>
                </a:r>
                <a:r>
                  <a:rPr lang="en-US" dirty="0">
                    <a:solidFill>
                      <a:srgbClr val="002060"/>
                    </a:solidFill>
                  </a:rPr>
                  <a:t> rate and a second based on Kaon/SDD rate.</a:t>
                </a:r>
              </a:p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Shared with the </a:t>
                </a:r>
                <a14:m>
                  <m:oMath xmlns:m="http://schemas.openxmlformats.org/officeDocument/2006/math">
                    <m:r>
                      <a:rPr lang="it-IT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𝐃𝐀</m:t>
                    </m:r>
                    <m:r>
                      <a:rPr lang="it-IT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𝚽</m:t>
                    </m:r>
                    <m:r>
                      <a:rPr lang="it-IT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𝐍𝐄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</a:rPr>
                  <a:t> staff to optimize the background</a:t>
                </a:r>
                <a:br>
                  <a:rPr lang="en-US" dirty="0">
                    <a:solidFill>
                      <a:srgbClr val="002060"/>
                    </a:solidFill>
                  </a:rPr>
                </a:b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08883E-7362-BF4B-8BDC-28DA583F6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70" y="5154721"/>
                <a:ext cx="8600660" cy="1754326"/>
              </a:xfrm>
              <a:prstGeom prst="rect">
                <a:avLst/>
              </a:prstGeom>
              <a:blipFill>
                <a:blip r:embed="rId4"/>
                <a:stretch>
                  <a:fillRect t="-2174" r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4233DE5-64F4-514C-BF0E-48A27B043B88}"/>
              </a:ext>
            </a:extLst>
          </p:cNvPr>
          <p:cNvCxnSpPr>
            <a:cxnSpLocks/>
          </p:cNvCxnSpPr>
          <p:nvPr/>
        </p:nvCxnSpPr>
        <p:spPr>
          <a:xfrm>
            <a:off x="4532244" y="5756697"/>
            <a:ext cx="0" cy="543339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883E4D39-5C1D-424A-AF3B-60B29BC95956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81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AFD65-8206-0F41-B900-093F8C25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Publications since last SC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62nd </a:t>
                </a:r>
                <a:r>
                  <a:rPr lang="en-US" dirty="0" err="1">
                    <a:solidFill>
                      <a:srgbClr val="002060"/>
                    </a:solidFill>
                  </a:rPr>
                  <a:t>SciCom</a:t>
                </a:r>
                <a:r>
                  <a:rPr lang="en-US" dirty="0">
                    <a:solidFill>
                      <a:srgbClr val="002060"/>
                    </a:solidFill>
                  </a:rPr>
                  <a:t> recommendations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SIDDHARTINO run outcomes 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Activities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DAΦNE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– SIDDHARTA-2 installation and first results</a:t>
                </a:r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HPGe</a:t>
                </a:r>
                <a:r>
                  <a:rPr lang="en-US" dirty="0">
                    <a:solidFill>
                      <a:srgbClr val="002060"/>
                    </a:solidFill>
                  </a:rPr>
                  <a:t> Detector: test run for kaonic lead (kaon mass)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Future plans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6A3FD11-465A-8744-A971-5D9D4CF972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918" y="2336872"/>
                <a:ext cx="8513323" cy="3845267"/>
              </a:xfrm>
              <a:blipFill>
                <a:blip r:embed="rId3"/>
                <a:stretch>
                  <a:fillRect l="-931" t="-2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C1B9C34-D42E-D94D-B9F0-5C036BF3ED8C}"/>
              </a:ext>
            </a:extLst>
          </p:cNvPr>
          <p:cNvSpPr txBox="1">
            <a:spLocks/>
          </p:cNvSpPr>
          <p:nvPr/>
        </p:nvSpPr>
        <p:spPr>
          <a:xfrm>
            <a:off x="8740241" y="6501740"/>
            <a:ext cx="403759" cy="356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CD31F4-64FA-4BA0-9498-67783267A8C8}" type="slidenum">
              <a:rPr lang="en-US" sz="1000" smtClean="0">
                <a:solidFill>
                  <a:schemeClr val="tx1"/>
                </a:solidFill>
              </a:rPr>
              <a:pPr/>
              <a:t>9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QNEFOha65AcJnopmApIDZ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1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31B4836E-259F-EC4E-B24E-3134A75C6022}" vid="{2E03E03D-6664-8049-8332-A12396321E6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{2036A091-9BF7-D44F-8708-5B83D0439640}tf10001057</Template>
  <TotalTime>5266</TotalTime>
  <Words>3102</Words>
  <Application>Microsoft Office PowerPoint</Application>
  <PresentationFormat>On-screen Show (4:3)</PresentationFormat>
  <Paragraphs>586</Paragraphs>
  <Slides>81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Arial</vt:lpstr>
      <vt:lpstr>Calibri</vt:lpstr>
      <vt:lpstr>Calibri Light</vt:lpstr>
      <vt:lpstr>Cambria Math</vt:lpstr>
      <vt:lpstr>Candara</vt:lpstr>
      <vt:lpstr>Century Gothic</vt:lpstr>
      <vt:lpstr>Helvetica</vt:lpstr>
      <vt:lpstr>Palatino Linotype</vt:lpstr>
      <vt:lpstr>Symbol</vt:lpstr>
      <vt:lpstr>Times New Roman</vt:lpstr>
      <vt:lpstr>Trebuchet MS</vt:lpstr>
      <vt:lpstr>Wingdings</vt:lpstr>
      <vt:lpstr>Berlino</vt:lpstr>
      <vt:lpstr>Waveform</vt:lpstr>
      <vt:lpstr>2_Office Theme</vt:lpstr>
      <vt:lpstr>1_Default Design</vt:lpstr>
      <vt:lpstr>Tema1</vt:lpstr>
      <vt:lpstr>Office Theme</vt:lpstr>
      <vt:lpstr>Tema di Office</vt:lpstr>
      <vt:lpstr>PowerPoint Presentation</vt:lpstr>
      <vt:lpstr>PowerPoint Presentation</vt:lpstr>
      <vt:lpstr>PowerPoint Presentation</vt:lpstr>
      <vt:lpstr>PowerPoint Presentation</vt:lpstr>
      <vt:lpstr>SIDDHARTA-2 Collaboration</vt:lpstr>
      <vt:lpstr>PowerPoint Presentation</vt:lpstr>
      <vt:lpstr>PowerPoint Presentation</vt:lpstr>
      <vt:lpstr>PowerPoint Presentation</vt:lpstr>
      <vt:lpstr>Contents</vt:lpstr>
      <vt:lpstr>Contents</vt:lpstr>
      <vt:lpstr>Publications since last SC</vt:lpstr>
      <vt:lpstr>Publications since last SC</vt:lpstr>
      <vt:lpstr>Luca De Paolis: Best Poster award</vt:lpstr>
      <vt:lpstr>Contents</vt:lpstr>
      <vt:lpstr>62nd LNF Scientific Committee Meeting</vt:lpstr>
      <vt:lpstr>Contents</vt:lpstr>
      <vt:lpstr>SIDDHARTINO run</vt:lpstr>
      <vt:lpstr>SIDDHARTINO setup (1/6 SDDs)</vt:lpstr>
      <vt:lpstr>Project timeline –shown at the last SciCom</vt:lpstr>
      <vt:lpstr>PowerPoint Presentation</vt:lpstr>
      <vt:lpstr>SIDDHARTINO data - Integrated Luminosity</vt:lpstr>
      <vt:lpstr>PowerPoint Presentation</vt:lpstr>
      <vt:lpstr>Degrader Optimization</vt:lpstr>
      <vt:lpstr>PowerPoint Presentation</vt:lpstr>
      <vt:lpstr>PowerPoint Presentation</vt:lpstr>
      <vt:lpstr>PowerPoint Presentation</vt:lpstr>
      <vt:lpstr>PowerPoint Presentation</vt:lpstr>
      <vt:lpstr>Contents</vt:lpstr>
      <vt:lpstr>Installation of SIDDHARTA-2</vt:lpstr>
      <vt:lpstr>SDD installation</vt:lpstr>
      <vt:lpstr>SDD installation</vt:lpstr>
      <vt:lpstr>Veto-2 installation</vt:lpstr>
      <vt:lpstr>Veto-2 installation</vt:lpstr>
      <vt:lpstr>Front-end electronics installation</vt:lpstr>
      <vt:lpstr>Front-end electronics installation</vt:lpstr>
      <vt:lpstr>Front-end electronics installation</vt:lpstr>
      <vt:lpstr>SDD calibration spectrum acquired with SIDDHARTA-2</vt:lpstr>
      <vt:lpstr>Veto-1 system installation</vt:lpstr>
      <vt:lpstr>Veto-1 system installation</vt:lpstr>
      <vt:lpstr>PowerPoint Presentation</vt:lpstr>
      <vt:lpstr>PowerPoint Presentation</vt:lpstr>
      <vt:lpstr>Project timeline</vt:lpstr>
      <vt:lpstr>PowerPoint Presentation</vt:lpstr>
      <vt:lpstr>PowerPoint Presentation</vt:lpstr>
      <vt:lpstr>PowerPoint Presentation</vt:lpstr>
      <vt:lpstr>PowerPoint Presentation</vt:lpstr>
      <vt:lpstr>SIDDHARTA-2: Run History April – May 2022 </vt:lpstr>
      <vt:lpstr>SIDDHARTA-2: Run History April – May 2022 </vt:lpstr>
      <vt:lpstr>SIDDHARTA-2: Run History April – May 2022 </vt:lpstr>
      <vt:lpstr>SIDDHARTA-2: Run History April – May 2022 (ex 1 May)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Charged kaon mass puzzle: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Project timeline –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spares</vt:lpstr>
      <vt:lpstr>PowerPoint Presentation</vt:lpstr>
      <vt:lpstr>Back. reduction: reinforced shielding around the setup</vt:lpstr>
      <vt:lpstr>SIDDHARTINO - xray/cm2/pb-1</vt:lpstr>
      <vt:lpstr>Luminosity  measurement to monitor also background</vt:lpstr>
      <vt:lpstr>Background levels monitor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sgaramella</dc:creator>
  <cp:lastModifiedBy>Catalina Curceanu</cp:lastModifiedBy>
  <cp:revision>253</cp:revision>
  <dcterms:created xsi:type="dcterms:W3CDTF">2021-10-31T14:54:25Z</dcterms:created>
  <dcterms:modified xsi:type="dcterms:W3CDTF">2022-05-15T15:24:08Z</dcterms:modified>
</cp:coreProperties>
</file>