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5" r:id="rId2"/>
  </p:sldMasterIdLst>
  <p:notesMasterIdLst>
    <p:notesMasterId r:id="rId8"/>
  </p:notesMasterIdLst>
  <p:handoutMasterIdLst>
    <p:handoutMasterId r:id="rId9"/>
  </p:handoutMasterIdLst>
  <p:sldIdLst>
    <p:sldId id="256" r:id="rId3"/>
    <p:sldId id="369" r:id="rId4"/>
    <p:sldId id="378" r:id="rId5"/>
    <p:sldId id="386" r:id="rId6"/>
    <p:sldId id="365" r:id="rId7"/>
  </p:sldIdLst>
  <p:sldSz cx="9907588" cy="6858000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66"/>
    <a:srgbClr val="FFCCFF"/>
    <a:srgbClr val="FF99CC"/>
    <a:srgbClr val="FF3300"/>
    <a:srgbClr val="99FFCC"/>
    <a:srgbClr val="FFFF99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144" autoAdjust="0"/>
    <p:restoredTop sz="94523" autoAdjust="0"/>
  </p:normalViewPr>
  <p:slideViewPr>
    <p:cSldViewPr>
      <p:cViewPr varScale="1">
        <p:scale>
          <a:sx n="126" d="100"/>
          <a:sy n="126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08" y="-102"/>
      </p:cViewPr>
      <p:guideLst>
        <p:guide orient="horz" pos="2976"/>
        <p:guide pos="22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466725" eaLnBrk="1" hangingPunct="1">
              <a:lnSpc>
                <a:spcPct val="5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466725" eaLnBrk="1" hangingPunct="1">
              <a:lnSpc>
                <a:spcPct val="5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466725" eaLnBrk="1" hangingPunct="1">
              <a:lnSpc>
                <a:spcPct val="5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466725" eaLnBrk="1" hangingPunct="1">
              <a:lnSpc>
                <a:spcPct val="5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2E3C407-644A-4C08-BAB5-FDC2DA34080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55938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55" tIns="48649" rIns="93555" bIns="48649" numCol="1" anchor="t" anchorCtr="0" compatLnSpc="1">
            <a:prstTxWarp prst="textNoShape">
              <a:avLst/>
            </a:prstTxWarp>
          </a:bodyPr>
          <a:lstStyle>
            <a:lvl1pPr defTabSz="466725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8588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69013" algn="l"/>
                <a:tab pos="6535738" algn="l"/>
                <a:tab pos="7004050" algn="l"/>
                <a:tab pos="7470775" algn="l"/>
                <a:tab pos="7937500" algn="l"/>
                <a:tab pos="8404225" algn="l"/>
                <a:tab pos="8870950" algn="l"/>
                <a:tab pos="93392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5435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55" tIns="48649" rIns="93555" bIns="48649" numCol="1" anchor="t" anchorCtr="0" compatLnSpc="1">
            <a:prstTxWarp prst="textNoShape">
              <a:avLst/>
            </a:prstTxWarp>
          </a:bodyPr>
          <a:lstStyle>
            <a:lvl1pPr algn="r" defTabSz="466725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8588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69013" algn="l"/>
                <a:tab pos="6535738" algn="l"/>
                <a:tab pos="7004050" algn="l"/>
                <a:tab pos="7470775" algn="l"/>
                <a:tab pos="7937500" algn="l"/>
                <a:tab pos="8404225" algn="l"/>
                <a:tab pos="8870950" algn="l"/>
                <a:tab pos="93392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64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82638" y="768350"/>
            <a:ext cx="5513387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56263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55938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55" tIns="48649" rIns="93555" bIns="48649" numCol="1" anchor="b" anchorCtr="0" compatLnSpc="1">
            <a:prstTxWarp prst="textNoShape">
              <a:avLst/>
            </a:prstTxWarp>
          </a:bodyPr>
          <a:lstStyle>
            <a:lvl1pPr defTabSz="466725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8588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69013" algn="l"/>
                <a:tab pos="6535738" algn="l"/>
                <a:tab pos="7004050" algn="l"/>
                <a:tab pos="7470775" algn="l"/>
                <a:tab pos="7937500" algn="l"/>
                <a:tab pos="8404225" algn="l"/>
                <a:tab pos="8870950" algn="l"/>
                <a:tab pos="93392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543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55" tIns="48649" rIns="93555" bIns="48649" numCol="1" anchor="b" anchorCtr="0" compatLnSpc="1">
            <a:prstTxWarp prst="textNoShape">
              <a:avLst/>
            </a:prstTxWarp>
          </a:bodyPr>
          <a:lstStyle>
            <a:lvl1pPr algn="r" defTabSz="466725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8588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69013" algn="l"/>
                <a:tab pos="6535738" algn="l"/>
                <a:tab pos="7004050" algn="l"/>
                <a:tab pos="7470775" algn="l"/>
                <a:tab pos="7937500" algn="l"/>
                <a:tab pos="8404225" algn="l"/>
                <a:tab pos="8870950" algn="l"/>
                <a:tab pos="93392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F356D63-1156-4BE7-A1D4-3556D12F7648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45C91-53AF-4AEE-9A12-F4AB5B85923B}" type="slidenum">
              <a:rPr lang="en-GB"/>
              <a:pPr/>
              <a:t>1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38188" y="768350"/>
            <a:ext cx="5622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57850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052" tIns="47526" rIns="95052" bIns="47526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356D63-1156-4BE7-A1D4-3556D12F764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3069" y="2130428"/>
            <a:ext cx="842145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Rettangolo 7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Rettangolo 7"/>
          <p:cNvSpPr/>
          <p:nvPr userDrawn="1"/>
        </p:nvSpPr>
        <p:spPr>
          <a:xfrm>
            <a:off x="1810522" y="6500858"/>
            <a:ext cx="6357982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249686" y="6429396"/>
            <a:ext cx="3490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Phone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Meeting – October 29,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1" y="4406903"/>
            <a:ext cx="84214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1" y="2906713"/>
            <a:ext cx="84214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81" y="1600203"/>
            <a:ext cx="43758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6357" y="1600203"/>
            <a:ext cx="43758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Rettangolo 8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5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5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917" y="1535113"/>
            <a:ext cx="43792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917" y="2174875"/>
            <a:ext cx="43792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Rettangolo 10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1667646" y="6500858"/>
            <a:ext cx="6500858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249686" y="6429396"/>
            <a:ext cx="3490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Phone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Meeting – October 29,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5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93" y="273053"/>
            <a:ext cx="55386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80" y="1435103"/>
            <a:ext cx="32595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956" y="4800600"/>
            <a:ext cx="59445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956" y="612775"/>
            <a:ext cx="59445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956" y="5367338"/>
            <a:ext cx="59445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3001" y="274641"/>
            <a:ext cx="2229207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81" y="274641"/>
            <a:ext cx="6522495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Line 3"/>
          <p:cNvSpPr>
            <a:spLocks noChangeShapeType="1"/>
          </p:cNvSpPr>
          <p:nvPr userDrawn="1"/>
        </p:nvSpPr>
        <p:spPr bwMode="auto">
          <a:xfrm>
            <a:off x="1017588" y="6413500"/>
            <a:ext cx="74406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30404" name="Text Box 4"/>
          <p:cNvSpPr txBox="1">
            <a:spLocks noChangeArrowheads="1"/>
          </p:cNvSpPr>
          <p:nvPr userDrawn="1"/>
        </p:nvSpPr>
        <p:spPr bwMode="auto">
          <a:xfrm>
            <a:off x="2044700" y="6451600"/>
            <a:ext cx="561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omic Sans MS" pitchFamily="66" charset="0"/>
              </a:rPr>
              <a:t>Laboratorio di Strumentazione Elettronica</a:t>
            </a:r>
          </a:p>
        </p:txBody>
      </p:sp>
      <p:pic>
        <p:nvPicPr>
          <p:cNvPr id="230405" name="Picture 5" descr="logo_unip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9700" y="6016625"/>
            <a:ext cx="774700" cy="765175"/>
          </a:xfrm>
          <a:prstGeom prst="rect">
            <a:avLst/>
          </a:prstGeom>
          <a:noFill/>
        </p:spPr>
      </p:pic>
      <p:pic>
        <p:nvPicPr>
          <p:cNvPr id="6" name="Immagine 5" descr="logo_LSE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51578" y="6286520"/>
            <a:ext cx="1260000" cy="380931"/>
          </a:xfrm>
          <a:prstGeom prst="rect">
            <a:avLst/>
          </a:prstGeom>
        </p:spPr>
      </p:pic>
      <p:cxnSp>
        <p:nvCxnSpPr>
          <p:cNvPr id="8" name="Connettore 1 7"/>
          <p:cNvCxnSpPr/>
          <p:nvPr userDrawn="1"/>
        </p:nvCxnSpPr>
        <p:spPr bwMode="auto">
          <a:xfrm>
            <a:off x="1739084" y="2000240"/>
            <a:ext cx="607223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ttangolo 8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ctr" defTabSz="449263" rtl="0" fontAlgn="base">
        <a:lnSpc>
          <a:spcPct val="5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22263" indent="-322263" algn="l" defTabSz="449263" rtl="0" fontAlgn="base">
        <a:lnSpc>
          <a:spcPct val="5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65113" algn="l" defTabSz="449263" rtl="0" fontAlgn="base">
        <a:lnSpc>
          <a:spcPct val="5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5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5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81" y="274638"/>
            <a:ext cx="8916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81" y="1600203"/>
            <a:ext cx="89168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79" y="6356353"/>
            <a:ext cx="231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11AD-62ED-4964-BC93-F92CB62BA3FD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5094" y="6356353"/>
            <a:ext cx="3137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100439" y="6356353"/>
            <a:ext cx="231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317F-428C-4CBE-AC73-96568148C66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017588" y="6413500"/>
            <a:ext cx="74406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2044700" y="6451600"/>
            <a:ext cx="561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omic Sans MS" pitchFamily="66" charset="0"/>
              </a:rPr>
              <a:t>Laboratorio di Strumentazione Elettronica</a:t>
            </a:r>
          </a:p>
        </p:txBody>
      </p:sp>
      <p:pic>
        <p:nvPicPr>
          <p:cNvPr id="9" name="Picture 5" descr="logo_unip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9700" y="6016625"/>
            <a:ext cx="774700" cy="765175"/>
          </a:xfrm>
          <a:prstGeom prst="rect">
            <a:avLst/>
          </a:prstGeom>
          <a:noFill/>
        </p:spPr>
      </p:pic>
      <p:pic>
        <p:nvPicPr>
          <p:cNvPr id="10" name="Immagine 9" descr="logo_LSE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51578" y="6286520"/>
            <a:ext cx="1260000" cy="380931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2382026" y="6500858"/>
            <a:ext cx="4857784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1739084" y="6429396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Annual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Report of Activities – </a:t>
            </a:r>
            <a:r>
              <a:rPr lang="en-GB" sz="1600" baseline="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a.a</a:t>
            </a:r>
            <a:r>
              <a:rPr lang="en-GB" sz="1600" baseline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2009/2010 – October 15, 2010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33413" y="2727325"/>
            <a:ext cx="885666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Characterization of Superpix0 chips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Noise scan results</a:t>
            </a:r>
            <a:endParaRPr lang="it-IT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91532" y="3857628"/>
            <a:ext cx="5940425" cy="3869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A.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Manazza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G.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Traversi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L.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Ratti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71613" y="196833"/>
            <a:ext cx="7010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UNIVERSITA’ DEGLI STUDI </a:t>
            </a:r>
            <a:r>
              <a:rPr lang="it-IT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PAVIA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Laboratorio di Strumentazione Elettronica</a:t>
            </a:r>
            <a:endParaRPr lang="it-I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10324" y="1000108"/>
            <a:ext cx="921550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463" y="260350"/>
            <a:ext cx="88201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73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SuperPix0 - Fine Pitch Hybrid Pixel Sensor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59834" y="784206"/>
            <a:ext cx="921550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025232" y="1160462"/>
            <a:ext cx="4643470" cy="519749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 prototype chip contains 4096 readout cells of 50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μm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× 50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μm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arranged in a         32 × 128 matrix and organized in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MacroPixels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(MP)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We have tested 3 chips with no sensor connected: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CHIP4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CHIP6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CHIP7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Courier New" pitchFamily="49" charset="0"/>
              <a:buChar char="o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mmagine 4" descr="foto_superpix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00" y="3338926"/>
            <a:ext cx="4320000" cy="1273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la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200" y="1552336"/>
            <a:ext cx="4320000" cy="129253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898902" y="121442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SuperPix0 layout</a:t>
            </a:r>
            <a:endParaRPr lang="en-GB" sz="12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93342" y="3000372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Photograph of the prototype</a:t>
            </a:r>
            <a:endParaRPr lang="en-GB" sz="12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Immagine 9" descr="cross sectional view of rou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9612" y="4479477"/>
            <a:ext cx="3240000" cy="152129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175509" y="4100460"/>
            <a:ext cx="263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Cross sectional view of the metal layers used in the layout of the </a:t>
            </a:r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SuperPix0 chip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668570" y="4500570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8557571" y="4468663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ALUCAP</a:t>
            </a:r>
            <a:endParaRPr lang="en-GB" sz="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gnaposto contenuto 5"/>
          <p:cNvSpPr txBox="1">
            <a:spLocks/>
          </p:cNvSpPr>
          <p:nvPr/>
        </p:nvSpPr>
        <p:spPr>
          <a:xfrm>
            <a:off x="453200" y="4920087"/>
            <a:ext cx="4729956" cy="1419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CHIP1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could not be tested because some bonding wires were damaged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739744" y="3929081"/>
          <a:ext cx="2519363" cy="2214563"/>
        </p:xfrm>
        <a:graphic>
          <a:graphicData uri="http://schemas.openxmlformats.org/presentationml/2006/ole">
            <p:oleObj spid="_x0000_s3076" name="KGPlot" r:id="rId4" imgW="5562360" imgH="4889520" progId="KGraph_Plot">
              <p:embed/>
            </p:oleObj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463" y="260350"/>
            <a:ext cx="88201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73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SuperPix0 - </a:t>
            </a:r>
            <a:r>
              <a:rPr lang="en-GB" sz="24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Analog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Cell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59834" y="784206"/>
            <a:ext cx="921550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uppo 106"/>
          <p:cNvGrpSpPr/>
          <p:nvPr/>
        </p:nvGrpSpPr>
        <p:grpSpPr>
          <a:xfrm>
            <a:off x="2711538" y="1000108"/>
            <a:ext cx="7171478" cy="2433173"/>
            <a:chOff x="-481480" y="909216"/>
            <a:chExt cx="10332938" cy="3505808"/>
          </a:xfrm>
        </p:grpSpPr>
        <p:sp>
          <p:nvSpPr>
            <p:cNvPr id="418" name="Line 185"/>
            <p:cNvSpPr>
              <a:spLocks noChangeShapeType="1"/>
            </p:cNvSpPr>
            <p:nvPr/>
          </p:nvSpPr>
          <p:spPr bwMode="auto">
            <a:xfrm flipV="1">
              <a:off x="708594" y="3556381"/>
              <a:ext cx="108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406" name="Line 185"/>
            <p:cNvSpPr>
              <a:spLocks noChangeShapeType="1"/>
            </p:cNvSpPr>
            <p:nvPr/>
          </p:nvSpPr>
          <p:spPr bwMode="auto">
            <a:xfrm flipV="1">
              <a:off x="717024" y="4020728"/>
              <a:ext cx="108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400" name="Line 185"/>
            <p:cNvSpPr>
              <a:spLocks noChangeShapeType="1"/>
            </p:cNvSpPr>
            <p:nvPr/>
          </p:nvSpPr>
          <p:spPr bwMode="auto">
            <a:xfrm flipV="1">
              <a:off x="7780956" y="3020596"/>
              <a:ext cx="180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95" name="Line 185"/>
            <p:cNvSpPr>
              <a:spLocks noChangeShapeType="1"/>
            </p:cNvSpPr>
            <p:nvPr/>
          </p:nvSpPr>
          <p:spPr bwMode="auto">
            <a:xfrm flipV="1">
              <a:off x="6857882" y="3342067"/>
              <a:ext cx="36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82" name="Line 146"/>
            <p:cNvSpPr>
              <a:spLocks noChangeShapeType="1"/>
            </p:cNvSpPr>
            <p:nvPr/>
          </p:nvSpPr>
          <p:spPr bwMode="auto">
            <a:xfrm>
              <a:off x="4357188" y="3244426"/>
              <a:ext cx="0" cy="419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9" name="Line 148"/>
            <p:cNvSpPr>
              <a:spLocks noChangeShapeType="1"/>
            </p:cNvSpPr>
            <p:nvPr/>
          </p:nvSpPr>
          <p:spPr bwMode="auto">
            <a:xfrm flipV="1">
              <a:off x="4354018" y="2734844"/>
              <a:ext cx="8636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1" name="Line 150"/>
            <p:cNvSpPr>
              <a:spLocks noChangeShapeType="1"/>
            </p:cNvSpPr>
            <p:nvPr/>
          </p:nvSpPr>
          <p:spPr bwMode="auto">
            <a:xfrm>
              <a:off x="4827912" y="2776117"/>
              <a:ext cx="0" cy="6858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2" name="Line 151"/>
            <p:cNvSpPr>
              <a:spLocks noChangeShapeType="1"/>
            </p:cNvSpPr>
            <p:nvPr/>
          </p:nvSpPr>
          <p:spPr bwMode="auto">
            <a:xfrm flipV="1">
              <a:off x="4815212" y="3461917"/>
              <a:ext cx="7874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3" name="Line 152"/>
            <p:cNvSpPr>
              <a:spLocks noChangeShapeType="1"/>
            </p:cNvSpPr>
            <p:nvPr/>
          </p:nvSpPr>
          <p:spPr bwMode="auto">
            <a:xfrm flipV="1">
              <a:off x="5602613" y="3309517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4" name="Line 153"/>
            <p:cNvSpPr>
              <a:spLocks noChangeShapeType="1"/>
            </p:cNvSpPr>
            <p:nvPr/>
          </p:nvSpPr>
          <p:spPr bwMode="auto">
            <a:xfrm flipV="1">
              <a:off x="5678813" y="3309517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5" name="Line 154"/>
            <p:cNvSpPr>
              <a:spLocks noChangeShapeType="1"/>
            </p:cNvSpPr>
            <p:nvPr/>
          </p:nvSpPr>
          <p:spPr bwMode="auto">
            <a:xfrm flipV="1">
              <a:off x="5678813" y="3461917"/>
              <a:ext cx="723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6" name="Line 155"/>
            <p:cNvSpPr>
              <a:spLocks noChangeShapeType="1"/>
            </p:cNvSpPr>
            <p:nvPr/>
          </p:nvSpPr>
          <p:spPr bwMode="auto">
            <a:xfrm flipV="1">
              <a:off x="6402713" y="2750717"/>
              <a:ext cx="0" cy="7239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7" name="Line 156"/>
            <p:cNvSpPr>
              <a:spLocks noChangeShapeType="1"/>
            </p:cNvSpPr>
            <p:nvPr/>
          </p:nvSpPr>
          <p:spPr bwMode="auto">
            <a:xfrm flipV="1">
              <a:off x="6059813" y="2742780"/>
              <a:ext cx="3556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8" name="Oval 157"/>
            <p:cNvSpPr>
              <a:spLocks noChangeArrowheads="1"/>
            </p:cNvSpPr>
            <p:nvPr/>
          </p:nvSpPr>
          <p:spPr bwMode="auto">
            <a:xfrm flipV="1">
              <a:off x="4789812" y="2703887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09" name="Line 158"/>
            <p:cNvSpPr>
              <a:spLocks noChangeShapeType="1"/>
            </p:cNvSpPr>
            <p:nvPr/>
          </p:nvSpPr>
          <p:spPr bwMode="auto">
            <a:xfrm>
              <a:off x="4827912" y="1950616"/>
              <a:ext cx="0" cy="8255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0" name="Line 159"/>
            <p:cNvSpPr>
              <a:spLocks noChangeShapeType="1"/>
            </p:cNvSpPr>
            <p:nvPr/>
          </p:nvSpPr>
          <p:spPr bwMode="auto">
            <a:xfrm>
              <a:off x="6390013" y="998116"/>
              <a:ext cx="12700" cy="1790701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1" name="Line 160"/>
            <p:cNvSpPr>
              <a:spLocks noChangeShapeType="1"/>
            </p:cNvSpPr>
            <p:nvPr/>
          </p:nvSpPr>
          <p:spPr bwMode="auto">
            <a:xfrm>
              <a:off x="4827912" y="1963316"/>
              <a:ext cx="508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2" name="Line 161"/>
            <p:cNvSpPr>
              <a:spLocks noChangeShapeType="1"/>
            </p:cNvSpPr>
            <p:nvPr/>
          </p:nvSpPr>
          <p:spPr bwMode="auto">
            <a:xfrm flipV="1">
              <a:off x="5323212" y="1696616"/>
              <a:ext cx="0" cy="2667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3" name="Line 162"/>
            <p:cNvSpPr>
              <a:spLocks noChangeShapeType="1"/>
            </p:cNvSpPr>
            <p:nvPr/>
          </p:nvSpPr>
          <p:spPr bwMode="auto">
            <a:xfrm>
              <a:off x="5882013" y="1963316"/>
              <a:ext cx="508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4" name="Line 163"/>
            <p:cNvSpPr>
              <a:spLocks noChangeShapeType="1"/>
            </p:cNvSpPr>
            <p:nvPr/>
          </p:nvSpPr>
          <p:spPr bwMode="auto">
            <a:xfrm flipV="1">
              <a:off x="5894713" y="1696616"/>
              <a:ext cx="0" cy="2667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5" name="Line 164"/>
            <p:cNvSpPr>
              <a:spLocks noChangeShapeType="1"/>
            </p:cNvSpPr>
            <p:nvPr/>
          </p:nvSpPr>
          <p:spPr bwMode="auto">
            <a:xfrm flipV="1">
              <a:off x="5310512" y="1683916"/>
              <a:ext cx="596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6" name="Line 165"/>
            <p:cNvSpPr>
              <a:spLocks noChangeShapeType="1"/>
            </p:cNvSpPr>
            <p:nvPr/>
          </p:nvSpPr>
          <p:spPr bwMode="auto">
            <a:xfrm flipV="1">
              <a:off x="5310512" y="1633116"/>
              <a:ext cx="596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7" name="Oval 166"/>
            <p:cNvSpPr>
              <a:spLocks noChangeArrowheads="1"/>
            </p:cNvSpPr>
            <p:nvPr/>
          </p:nvSpPr>
          <p:spPr bwMode="auto">
            <a:xfrm flipV="1">
              <a:off x="6364613" y="2700713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18" name="Line 167"/>
            <p:cNvSpPr>
              <a:spLocks noChangeShapeType="1"/>
            </p:cNvSpPr>
            <p:nvPr/>
          </p:nvSpPr>
          <p:spPr bwMode="auto">
            <a:xfrm flipV="1">
              <a:off x="5602613" y="1455316"/>
              <a:ext cx="0" cy="165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9" name="Line 168"/>
            <p:cNvSpPr>
              <a:spLocks noChangeShapeType="1"/>
            </p:cNvSpPr>
            <p:nvPr/>
          </p:nvSpPr>
          <p:spPr bwMode="auto">
            <a:xfrm>
              <a:off x="5310512" y="1010816"/>
              <a:ext cx="0" cy="2667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0" name="Line 169"/>
            <p:cNvSpPr>
              <a:spLocks noChangeShapeType="1"/>
            </p:cNvSpPr>
            <p:nvPr/>
          </p:nvSpPr>
          <p:spPr bwMode="auto">
            <a:xfrm>
              <a:off x="5882013" y="1010816"/>
              <a:ext cx="0" cy="2667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1" name="Line 170"/>
            <p:cNvSpPr>
              <a:spLocks noChangeShapeType="1"/>
            </p:cNvSpPr>
            <p:nvPr/>
          </p:nvSpPr>
          <p:spPr bwMode="auto">
            <a:xfrm>
              <a:off x="5297812" y="1290216"/>
              <a:ext cx="596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2" name="Line 171"/>
            <p:cNvSpPr>
              <a:spLocks noChangeShapeType="1"/>
            </p:cNvSpPr>
            <p:nvPr/>
          </p:nvSpPr>
          <p:spPr bwMode="auto">
            <a:xfrm>
              <a:off x="5297812" y="1341016"/>
              <a:ext cx="596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3" name="Line 172"/>
            <p:cNvSpPr>
              <a:spLocks noChangeShapeType="1"/>
            </p:cNvSpPr>
            <p:nvPr/>
          </p:nvSpPr>
          <p:spPr bwMode="auto">
            <a:xfrm>
              <a:off x="5602613" y="1341016"/>
              <a:ext cx="0" cy="165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4" name="Line 173"/>
            <p:cNvSpPr>
              <a:spLocks noChangeShapeType="1"/>
            </p:cNvSpPr>
            <p:nvPr/>
          </p:nvSpPr>
          <p:spPr bwMode="auto">
            <a:xfrm>
              <a:off x="5869313" y="1010816"/>
              <a:ext cx="5207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5" name="Line 174"/>
            <p:cNvSpPr>
              <a:spLocks noChangeShapeType="1"/>
            </p:cNvSpPr>
            <p:nvPr/>
          </p:nvSpPr>
          <p:spPr bwMode="auto">
            <a:xfrm flipH="1" flipV="1">
              <a:off x="4802512" y="1023516"/>
              <a:ext cx="508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6" name="Line 175"/>
            <p:cNvSpPr>
              <a:spLocks noChangeShapeType="1"/>
            </p:cNvSpPr>
            <p:nvPr/>
          </p:nvSpPr>
          <p:spPr bwMode="auto">
            <a:xfrm flipH="1" flipV="1">
              <a:off x="5081912" y="1480716"/>
              <a:ext cx="508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7" name="Line 176"/>
            <p:cNvSpPr>
              <a:spLocks noChangeShapeType="1"/>
            </p:cNvSpPr>
            <p:nvPr/>
          </p:nvSpPr>
          <p:spPr bwMode="auto">
            <a:xfrm>
              <a:off x="5094612" y="1023516"/>
              <a:ext cx="0" cy="4699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28" name="Oval 177"/>
            <p:cNvSpPr>
              <a:spLocks noChangeArrowheads="1"/>
            </p:cNvSpPr>
            <p:nvPr/>
          </p:nvSpPr>
          <p:spPr bwMode="auto">
            <a:xfrm flipV="1">
              <a:off x="5564513" y="1437854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9" name="Oval 178"/>
            <p:cNvSpPr>
              <a:spLocks noChangeArrowheads="1"/>
            </p:cNvSpPr>
            <p:nvPr/>
          </p:nvSpPr>
          <p:spPr bwMode="auto">
            <a:xfrm flipV="1">
              <a:off x="5056512" y="993354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grpSp>
          <p:nvGrpSpPr>
            <p:cNvPr id="5" name="Group 179"/>
            <p:cNvGrpSpPr>
              <a:grpSpLocks/>
            </p:cNvGrpSpPr>
            <p:nvPr/>
          </p:nvGrpSpPr>
          <p:grpSpPr bwMode="auto">
            <a:xfrm rot="16200000" flipV="1">
              <a:off x="4650112" y="921917"/>
              <a:ext cx="127000" cy="190500"/>
              <a:chOff x="1776" y="2968"/>
              <a:chExt cx="80" cy="120"/>
            </a:xfrm>
          </p:grpSpPr>
          <p:sp>
            <p:nvSpPr>
              <p:cNvPr id="341" name="Oval 180"/>
              <p:cNvSpPr>
                <a:spLocks noChangeArrowheads="1"/>
              </p:cNvSpPr>
              <p:nvPr/>
            </p:nvSpPr>
            <p:spPr bwMode="auto">
              <a:xfrm>
                <a:off x="1776" y="2968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2" name="Oval 181"/>
              <p:cNvSpPr>
                <a:spLocks noChangeArrowheads="1"/>
              </p:cNvSpPr>
              <p:nvPr/>
            </p:nvSpPr>
            <p:spPr bwMode="auto">
              <a:xfrm>
                <a:off x="1776" y="3008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31" name="Line 182"/>
            <p:cNvSpPr>
              <a:spLocks noChangeShapeType="1"/>
            </p:cNvSpPr>
            <p:nvPr/>
          </p:nvSpPr>
          <p:spPr bwMode="auto">
            <a:xfrm rot="5400000" flipV="1">
              <a:off x="4700912" y="1048916"/>
              <a:ext cx="0" cy="2286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32" name="Line 183"/>
            <p:cNvSpPr>
              <a:spLocks noChangeShapeType="1"/>
            </p:cNvSpPr>
            <p:nvPr/>
          </p:nvSpPr>
          <p:spPr bwMode="auto">
            <a:xfrm flipH="1" flipV="1">
              <a:off x="4345312" y="1023516"/>
              <a:ext cx="2667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33" name="Oval 184"/>
            <p:cNvSpPr>
              <a:spLocks noChangeArrowheads="1"/>
            </p:cNvSpPr>
            <p:nvPr/>
          </p:nvSpPr>
          <p:spPr bwMode="auto">
            <a:xfrm flipV="1">
              <a:off x="6364613" y="1920454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34" name="Line 185"/>
            <p:cNvSpPr>
              <a:spLocks noChangeShapeType="1"/>
            </p:cNvSpPr>
            <p:nvPr/>
          </p:nvSpPr>
          <p:spPr bwMode="auto">
            <a:xfrm flipV="1">
              <a:off x="6400316" y="2742780"/>
              <a:ext cx="108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6" name="Group 186"/>
            <p:cNvGrpSpPr>
              <a:grpSpLocks/>
            </p:cNvGrpSpPr>
            <p:nvPr/>
          </p:nvGrpSpPr>
          <p:grpSpPr bwMode="auto">
            <a:xfrm rot="16200000" flipV="1">
              <a:off x="4154812" y="947316"/>
              <a:ext cx="228600" cy="152400"/>
              <a:chOff x="768" y="2080"/>
              <a:chExt cx="144" cy="96"/>
            </a:xfrm>
          </p:grpSpPr>
          <p:sp>
            <p:nvSpPr>
              <p:cNvPr id="337" name="Line 187"/>
              <p:cNvSpPr>
                <a:spLocks noChangeShapeType="1"/>
              </p:cNvSpPr>
              <p:nvPr/>
            </p:nvSpPr>
            <p:spPr bwMode="auto">
              <a:xfrm flipV="1">
                <a:off x="768" y="208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38" name="Line 188"/>
              <p:cNvSpPr>
                <a:spLocks noChangeShapeType="1"/>
              </p:cNvSpPr>
              <p:nvPr/>
            </p:nvSpPr>
            <p:spPr bwMode="auto">
              <a:xfrm flipV="1">
                <a:off x="784" y="2112"/>
                <a:ext cx="11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39" name="Line 189"/>
              <p:cNvSpPr>
                <a:spLocks noChangeShapeType="1"/>
              </p:cNvSpPr>
              <p:nvPr/>
            </p:nvSpPr>
            <p:spPr bwMode="auto">
              <a:xfrm flipV="1">
                <a:off x="800" y="2144"/>
                <a:ext cx="7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0" name="Line 190"/>
              <p:cNvSpPr>
                <a:spLocks noChangeShapeType="1"/>
              </p:cNvSpPr>
              <p:nvPr/>
            </p:nvSpPr>
            <p:spPr bwMode="auto">
              <a:xfrm flipV="1">
                <a:off x="824" y="2176"/>
                <a:ext cx="3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52" name="Triangolo isoscele 351"/>
            <p:cNvSpPr/>
            <p:nvPr/>
          </p:nvSpPr>
          <p:spPr>
            <a:xfrm rot="5400000">
              <a:off x="5110461" y="2270497"/>
              <a:ext cx="1000132" cy="92869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Line 152"/>
            <p:cNvSpPr>
              <a:spLocks noChangeShapeType="1"/>
            </p:cNvSpPr>
            <p:nvPr/>
          </p:nvSpPr>
          <p:spPr bwMode="auto">
            <a:xfrm rot="5400000" flipV="1">
              <a:off x="4357188" y="3082506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6" name="Line 153"/>
            <p:cNvSpPr>
              <a:spLocks noChangeShapeType="1"/>
            </p:cNvSpPr>
            <p:nvPr/>
          </p:nvSpPr>
          <p:spPr bwMode="auto">
            <a:xfrm rot="5400000" flipV="1">
              <a:off x="4357188" y="3007894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7" name="Line 146"/>
            <p:cNvSpPr>
              <a:spLocks noChangeShapeType="1"/>
            </p:cNvSpPr>
            <p:nvPr/>
          </p:nvSpPr>
          <p:spPr bwMode="auto">
            <a:xfrm>
              <a:off x="4357188" y="2734844"/>
              <a:ext cx="0" cy="419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7" name="Group 186"/>
            <p:cNvGrpSpPr>
              <a:grpSpLocks/>
            </p:cNvGrpSpPr>
            <p:nvPr/>
          </p:nvGrpSpPr>
          <p:grpSpPr bwMode="auto">
            <a:xfrm rot="10800000" flipV="1">
              <a:off x="4242889" y="3663538"/>
              <a:ext cx="228600" cy="152400"/>
              <a:chOff x="768" y="2080"/>
              <a:chExt cx="144" cy="96"/>
            </a:xfrm>
          </p:grpSpPr>
          <p:sp>
            <p:nvSpPr>
              <p:cNvPr id="359" name="Line 187"/>
              <p:cNvSpPr>
                <a:spLocks noChangeShapeType="1"/>
              </p:cNvSpPr>
              <p:nvPr/>
            </p:nvSpPr>
            <p:spPr bwMode="auto">
              <a:xfrm flipV="1">
                <a:off x="768" y="208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60" name="Line 188"/>
              <p:cNvSpPr>
                <a:spLocks noChangeShapeType="1"/>
              </p:cNvSpPr>
              <p:nvPr/>
            </p:nvSpPr>
            <p:spPr bwMode="auto">
              <a:xfrm flipV="1">
                <a:off x="784" y="2112"/>
                <a:ext cx="11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61" name="Line 189"/>
              <p:cNvSpPr>
                <a:spLocks noChangeShapeType="1"/>
              </p:cNvSpPr>
              <p:nvPr/>
            </p:nvSpPr>
            <p:spPr bwMode="auto">
              <a:xfrm flipV="1">
                <a:off x="800" y="2144"/>
                <a:ext cx="7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62" name="Line 190"/>
              <p:cNvSpPr>
                <a:spLocks noChangeShapeType="1"/>
              </p:cNvSpPr>
              <p:nvPr/>
            </p:nvSpPr>
            <p:spPr bwMode="auto">
              <a:xfrm flipV="1">
                <a:off x="824" y="2176"/>
                <a:ext cx="3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63" name="Line 151"/>
            <p:cNvSpPr>
              <a:spLocks noChangeShapeType="1"/>
            </p:cNvSpPr>
            <p:nvPr/>
          </p:nvSpPr>
          <p:spPr bwMode="auto">
            <a:xfrm flipV="1">
              <a:off x="2762558" y="2738018"/>
              <a:ext cx="7874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64" name="Line 152"/>
            <p:cNvSpPr>
              <a:spLocks noChangeShapeType="1"/>
            </p:cNvSpPr>
            <p:nvPr/>
          </p:nvSpPr>
          <p:spPr bwMode="auto">
            <a:xfrm flipV="1">
              <a:off x="3549959" y="2591968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65" name="Line 153"/>
            <p:cNvSpPr>
              <a:spLocks noChangeShapeType="1"/>
            </p:cNvSpPr>
            <p:nvPr/>
          </p:nvSpPr>
          <p:spPr bwMode="auto">
            <a:xfrm flipV="1">
              <a:off x="3626159" y="2591968"/>
              <a:ext cx="0" cy="2921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66" name="Line 154"/>
            <p:cNvSpPr>
              <a:spLocks noChangeShapeType="1"/>
            </p:cNvSpPr>
            <p:nvPr/>
          </p:nvSpPr>
          <p:spPr bwMode="auto">
            <a:xfrm flipV="1">
              <a:off x="3626159" y="2738018"/>
              <a:ext cx="7239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73" name="CasellaDiTesto 372"/>
            <p:cNvSpPr txBox="1"/>
            <p:nvPr/>
          </p:nvSpPr>
          <p:spPr>
            <a:xfrm>
              <a:off x="5217618" y="2591968"/>
              <a:ext cx="499351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PA</a:t>
              </a:r>
              <a:endParaRPr lang="en-GB" sz="1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74" name="CasellaDiTesto 373"/>
            <p:cNvSpPr txBox="1"/>
            <p:nvPr/>
          </p:nvSpPr>
          <p:spPr>
            <a:xfrm>
              <a:off x="4503237" y="1163208"/>
              <a:ext cx="520137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</a:t>
              </a:r>
              <a:r>
                <a:rPr lang="en-GB" sz="1000" baseline="-25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FB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75" name="Oval 184"/>
            <p:cNvSpPr>
              <a:spLocks noChangeArrowheads="1"/>
            </p:cNvSpPr>
            <p:nvPr/>
          </p:nvSpPr>
          <p:spPr bwMode="auto">
            <a:xfrm flipV="1">
              <a:off x="4319088" y="2703887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grpSp>
          <p:nvGrpSpPr>
            <p:cNvPr id="8" name="Gruppo 383"/>
            <p:cNvGrpSpPr/>
            <p:nvPr/>
          </p:nvGrpSpPr>
          <p:grpSpPr>
            <a:xfrm rot="16200000" flipH="1">
              <a:off x="1815586" y="3350795"/>
              <a:ext cx="1562101" cy="330200"/>
              <a:chOff x="4930802" y="5359415"/>
              <a:chExt cx="1562101" cy="330200"/>
            </a:xfrm>
          </p:grpSpPr>
          <p:sp>
            <p:nvSpPr>
              <p:cNvPr id="377" name="Line 160"/>
              <p:cNvSpPr>
                <a:spLocks noChangeShapeType="1"/>
              </p:cNvSpPr>
              <p:nvPr/>
            </p:nvSpPr>
            <p:spPr bwMode="auto">
              <a:xfrm>
                <a:off x="4930802" y="5689615"/>
                <a:ext cx="508000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8" name="Line 161"/>
              <p:cNvSpPr>
                <a:spLocks noChangeShapeType="1"/>
              </p:cNvSpPr>
              <p:nvPr/>
            </p:nvSpPr>
            <p:spPr bwMode="auto">
              <a:xfrm flipV="1">
                <a:off x="5426102" y="5422915"/>
                <a:ext cx="0" cy="26670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9" name="Line 162"/>
              <p:cNvSpPr>
                <a:spLocks noChangeShapeType="1"/>
              </p:cNvSpPr>
              <p:nvPr/>
            </p:nvSpPr>
            <p:spPr bwMode="auto">
              <a:xfrm>
                <a:off x="5984903" y="5689615"/>
                <a:ext cx="508000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0" name="Line 163"/>
              <p:cNvSpPr>
                <a:spLocks noChangeShapeType="1"/>
              </p:cNvSpPr>
              <p:nvPr/>
            </p:nvSpPr>
            <p:spPr bwMode="auto">
              <a:xfrm rot="10800000" flipH="1" flipV="1">
                <a:off x="5997603" y="5422915"/>
                <a:ext cx="0" cy="26670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1" name="Line 164"/>
              <p:cNvSpPr>
                <a:spLocks noChangeShapeType="1"/>
              </p:cNvSpPr>
              <p:nvPr/>
            </p:nvSpPr>
            <p:spPr bwMode="auto">
              <a:xfrm flipV="1">
                <a:off x="5413402" y="5410215"/>
                <a:ext cx="596900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2" name="Line 165"/>
              <p:cNvSpPr>
                <a:spLocks noChangeShapeType="1"/>
              </p:cNvSpPr>
              <p:nvPr/>
            </p:nvSpPr>
            <p:spPr bwMode="auto">
              <a:xfrm flipV="1">
                <a:off x="5413402" y="5359415"/>
                <a:ext cx="596900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85" name="CasellaDiTesto 384"/>
            <p:cNvSpPr txBox="1"/>
            <p:nvPr/>
          </p:nvSpPr>
          <p:spPr>
            <a:xfrm>
              <a:off x="3121090" y="2201341"/>
              <a:ext cx="714150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C</a:t>
              </a:r>
              <a:r>
                <a:rPr lang="en-GB" sz="1000" baseline="-25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inject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86" name="CasellaDiTesto 385"/>
            <p:cNvSpPr txBox="1"/>
            <p:nvPr/>
          </p:nvSpPr>
          <p:spPr>
            <a:xfrm>
              <a:off x="3503106" y="3163473"/>
              <a:ext cx="885065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C</a:t>
              </a:r>
              <a:r>
                <a:rPr lang="en-GB" sz="1000" baseline="-25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detector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87" name="CasellaDiTesto 386"/>
            <p:cNvSpPr txBox="1"/>
            <p:nvPr/>
          </p:nvSpPr>
          <p:spPr>
            <a:xfrm>
              <a:off x="5382543" y="3610737"/>
              <a:ext cx="529375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C</a:t>
              </a:r>
              <a:r>
                <a:rPr lang="en-GB" sz="1000" baseline="-25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FB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90" name="Pentagono 389"/>
            <p:cNvSpPr/>
            <p:nvPr/>
          </p:nvSpPr>
          <p:spPr>
            <a:xfrm>
              <a:off x="6715006" y="3306348"/>
              <a:ext cx="142876" cy="7143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uppo 392"/>
            <p:cNvGrpSpPr/>
            <p:nvPr/>
          </p:nvGrpSpPr>
          <p:grpSpPr>
            <a:xfrm>
              <a:off x="7135383" y="2520530"/>
              <a:ext cx="939755" cy="1000132"/>
              <a:chOff x="7514501" y="3500438"/>
              <a:chExt cx="939755" cy="1000132"/>
            </a:xfrm>
          </p:grpSpPr>
          <p:sp>
            <p:nvSpPr>
              <p:cNvPr id="388" name="Triangolo isoscele 387"/>
              <p:cNvSpPr/>
              <p:nvPr/>
            </p:nvSpPr>
            <p:spPr>
              <a:xfrm rot="5400000">
                <a:off x="7489843" y="3536157"/>
                <a:ext cx="1000132" cy="928694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CasellaDiTesto 388"/>
              <p:cNvSpPr txBox="1"/>
              <p:nvPr/>
            </p:nvSpPr>
            <p:spPr>
              <a:xfrm>
                <a:off x="7547489" y="3857629"/>
                <a:ext cx="739557" cy="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GB" sz="10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DISC</a:t>
                </a:r>
                <a:endParaRPr lang="en-GB" sz="1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1" name="CasellaDiTesto 390"/>
              <p:cNvSpPr txBox="1"/>
              <p:nvPr/>
            </p:nvSpPr>
            <p:spPr>
              <a:xfrm>
                <a:off x="7514501" y="3571878"/>
                <a:ext cx="390796" cy="44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+</a:t>
                </a:r>
                <a:endParaRPr lang="en-GB" sz="1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2" name="CasellaDiTesto 391"/>
              <p:cNvSpPr txBox="1"/>
              <p:nvPr/>
            </p:nvSpPr>
            <p:spPr>
              <a:xfrm>
                <a:off x="7522584" y="3978054"/>
                <a:ext cx="374630" cy="44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-</a:t>
                </a:r>
                <a:endParaRPr lang="en-GB" sz="1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96" name="CasellaDiTesto 395"/>
            <p:cNvSpPr txBox="1"/>
            <p:nvPr/>
          </p:nvSpPr>
          <p:spPr>
            <a:xfrm>
              <a:off x="6525551" y="3377786"/>
              <a:ext cx="564022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V</a:t>
              </a:r>
              <a:r>
                <a:rPr lang="en-GB" sz="1000" baseline="-25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TH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99" name="Rettangolo 398"/>
            <p:cNvSpPr/>
            <p:nvPr/>
          </p:nvSpPr>
          <p:spPr>
            <a:xfrm>
              <a:off x="8360890" y="2806282"/>
              <a:ext cx="785818" cy="10715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01" name="Line 185"/>
            <p:cNvSpPr>
              <a:spLocks noChangeShapeType="1"/>
            </p:cNvSpPr>
            <p:nvPr/>
          </p:nvSpPr>
          <p:spPr bwMode="auto">
            <a:xfrm flipV="1">
              <a:off x="1359966" y="3556381"/>
              <a:ext cx="10800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97" name="Rettangolo 396"/>
            <p:cNvSpPr/>
            <p:nvPr/>
          </p:nvSpPr>
          <p:spPr>
            <a:xfrm>
              <a:off x="1145652" y="3163472"/>
              <a:ext cx="785818" cy="10715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CasellaDiTesto 402"/>
            <p:cNvSpPr txBox="1"/>
            <p:nvPr/>
          </p:nvSpPr>
          <p:spPr>
            <a:xfrm>
              <a:off x="1217089" y="3610736"/>
              <a:ext cx="626383" cy="35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FFD</a:t>
              </a:r>
              <a:endParaRPr lang="en-GB" sz="1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04" name="Triangolo isoscele 403"/>
            <p:cNvSpPr/>
            <p:nvPr/>
          </p:nvSpPr>
          <p:spPr>
            <a:xfrm rot="5400000">
              <a:off x="1145652" y="3949290"/>
              <a:ext cx="142876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Pentagono 404"/>
            <p:cNvSpPr/>
            <p:nvPr/>
          </p:nvSpPr>
          <p:spPr>
            <a:xfrm>
              <a:off x="565718" y="3985009"/>
              <a:ext cx="142876" cy="7143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CasellaDiTesto 406"/>
            <p:cNvSpPr txBox="1"/>
            <p:nvPr/>
          </p:nvSpPr>
          <p:spPr>
            <a:xfrm>
              <a:off x="-481480" y="4060259"/>
              <a:ext cx="1723474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InjectMaskClock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08" name="CasellaDiTesto 407"/>
            <p:cNvSpPr txBox="1"/>
            <p:nvPr/>
          </p:nvSpPr>
          <p:spPr>
            <a:xfrm>
              <a:off x="8267619" y="2976088"/>
              <a:ext cx="991309" cy="798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In-pixel</a:t>
              </a:r>
            </a:p>
            <a:p>
              <a:pPr algn="ctr"/>
              <a:r>
                <a:rPr lang="en-GB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digital</a:t>
              </a:r>
            </a:p>
            <a:p>
              <a:pPr algn="ctr"/>
              <a:r>
                <a:rPr lang="en-GB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logic</a:t>
              </a:r>
              <a:endParaRPr lang="en-GB" sz="1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10" name="Pentagono 409"/>
            <p:cNvSpPr/>
            <p:nvPr/>
          </p:nvSpPr>
          <p:spPr>
            <a:xfrm>
              <a:off x="9432460" y="2984877"/>
              <a:ext cx="142876" cy="7143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CasellaDiTesto 410"/>
            <p:cNvSpPr txBox="1"/>
            <p:nvPr/>
          </p:nvSpPr>
          <p:spPr>
            <a:xfrm>
              <a:off x="9218146" y="3092035"/>
              <a:ext cx="633312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HIT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12" name="Pentagono 411"/>
            <p:cNvSpPr/>
            <p:nvPr/>
          </p:nvSpPr>
          <p:spPr>
            <a:xfrm rot="16200000">
              <a:off x="2681569" y="4270761"/>
              <a:ext cx="142876" cy="7143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CasellaDiTesto 413"/>
            <p:cNvSpPr txBox="1"/>
            <p:nvPr/>
          </p:nvSpPr>
          <p:spPr>
            <a:xfrm>
              <a:off x="2793507" y="4027451"/>
              <a:ext cx="764962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Q</a:t>
              </a:r>
              <a:r>
                <a:rPr lang="en-GB" sz="1000" baseline="-25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inject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16" name="CasellaDiTesto 415"/>
            <p:cNvSpPr txBox="1"/>
            <p:nvPr/>
          </p:nvSpPr>
          <p:spPr>
            <a:xfrm>
              <a:off x="1514081" y="3306348"/>
              <a:ext cx="427750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Comic Sans MS" pitchFamily="66" charset="0"/>
                </a:rPr>
                <a:t>Q</a:t>
              </a:r>
              <a:endParaRPr lang="en-GB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17" name="CasellaDiTesto 416"/>
            <p:cNvSpPr txBox="1"/>
            <p:nvPr/>
          </p:nvSpPr>
          <p:spPr>
            <a:xfrm>
              <a:off x="1136130" y="3306348"/>
              <a:ext cx="400034" cy="35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Comic Sans MS" pitchFamily="66" charset="0"/>
                </a:rPr>
                <a:t>D</a:t>
              </a:r>
              <a:endParaRPr lang="en-GB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19" name="Pentagono 418"/>
            <p:cNvSpPr/>
            <p:nvPr/>
          </p:nvSpPr>
          <p:spPr>
            <a:xfrm>
              <a:off x="565718" y="3520662"/>
              <a:ext cx="142876" cy="7143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CasellaDiTesto 419"/>
            <p:cNvSpPr txBox="1"/>
            <p:nvPr/>
          </p:nvSpPr>
          <p:spPr>
            <a:xfrm>
              <a:off x="-314625" y="3204007"/>
              <a:ext cx="1469411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InjectMaskIn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23" name="Oval 184"/>
            <p:cNvSpPr>
              <a:spLocks noChangeArrowheads="1"/>
            </p:cNvSpPr>
            <p:nvPr/>
          </p:nvSpPr>
          <p:spPr bwMode="auto">
            <a:xfrm flipV="1">
              <a:off x="2141022" y="3523837"/>
              <a:ext cx="76200" cy="6826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434" name="Line 159"/>
            <p:cNvSpPr>
              <a:spLocks noChangeShapeType="1"/>
            </p:cNvSpPr>
            <p:nvPr/>
          </p:nvSpPr>
          <p:spPr bwMode="auto">
            <a:xfrm flipH="1">
              <a:off x="2172772" y="1864100"/>
              <a:ext cx="12700" cy="172800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10" name="Gruppo 440"/>
            <p:cNvGrpSpPr/>
            <p:nvPr/>
          </p:nvGrpSpPr>
          <p:grpSpPr>
            <a:xfrm flipH="1">
              <a:off x="2167712" y="1857364"/>
              <a:ext cx="1222876" cy="71438"/>
              <a:chOff x="668608" y="2285992"/>
              <a:chExt cx="1222876" cy="71438"/>
            </a:xfrm>
          </p:grpSpPr>
          <p:sp>
            <p:nvSpPr>
              <p:cNvPr id="439" name="Line 185"/>
              <p:cNvSpPr>
                <a:spLocks noChangeShapeType="1"/>
              </p:cNvSpPr>
              <p:nvPr/>
            </p:nvSpPr>
            <p:spPr bwMode="auto">
              <a:xfrm flipV="1">
                <a:off x="811484" y="2321711"/>
                <a:ext cx="1080000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0" name="Pentagono 439"/>
              <p:cNvSpPr/>
              <p:nvPr/>
            </p:nvSpPr>
            <p:spPr>
              <a:xfrm>
                <a:off x="668608" y="2285992"/>
                <a:ext cx="142876" cy="71438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2" name="CasellaDiTesto 441"/>
            <p:cNvSpPr txBox="1"/>
            <p:nvPr/>
          </p:nvSpPr>
          <p:spPr>
            <a:xfrm>
              <a:off x="2626150" y="1557118"/>
              <a:ext cx="1603372" cy="35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err="1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InjectMaskOut</a:t>
              </a:r>
              <a:endParaRPr lang="en-GB" sz="10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109" name="Immagine 108" descr="layout_pix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324" y="1297558"/>
            <a:ext cx="2286016" cy="2274318"/>
          </a:xfrm>
          <a:prstGeom prst="rect">
            <a:avLst/>
          </a:prstGeom>
        </p:spPr>
      </p:pic>
      <p:sp>
        <p:nvSpPr>
          <p:cNvPr id="111" name="CasellaDiTesto 110"/>
          <p:cNvSpPr txBox="1"/>
          <p:nvPr/>
        </p:nvSpPr>
        <p:spPr>
          <a:xfrm>
            <a:off x="96010" y="1000108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Pixel layout integrated in the </a:t>
            </a:r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SuperPix0 chip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703629" y="3943369"/>
          <a:ext cx="2520950" cy="2185987"/>
        </p:xfrm>
        <a:graphic>
          <a:graphicData uri="http://schemas.openxmlformats.org/presentationml/2006/ole">
            <p:oleObj spid="_x0000_s3073" name="KGPlot" r:id="rId6" imgW="5664240" imgH="4914720" progId="KGraph_Plot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24638" y="3948131"/>
          <a:ext cx="2520950" cy="2176462"/>
        </p:xfrm>
        <a:graphic>
          <a:graphicData uri="http://schemas.openxmlformats.org/presentationml/2006/ole">
            <p:oleObj spid="_x0000_s3074" name="KGPlot" r:id="rId7" imgW="5676840" imgH="4902120" progId="KGraph_Plot">
              <p:embed/>
            </p:oleObj>
          </a:graphicData>
        </a:graphic>
      </p:graphicFrame>
      <p:sp>
        <p:nvSpPr>
          <p:cNvPr id="113" name="CasellaDiTesto 112"/>
          <p:cNvSpPr txBox="1"/>
          <p:nvPr/>
        </p:nvSpPr>
        <p:spPr>
          <a:xfrm>
            <a:off x="7096934" y="5572140"/>
            <a:ext cx="1643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ENC = 90 e- @</a:t>
            </a:r>
            <a:r>
              <a:rPr lang="en-GB" sz="800" dirty="0" err="1" smtClean="0">
                <a:solidFill>
                  <a:srgbClr val="FF0000"/>
                </a:solidFill>
                <a:latin typeface="Comic Sans MS" pitchFamily="66" charset="0"/>
              </a:rPr>
              <a:t>Cd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=0</a:t>
            </a:r>
          </a:p>
        </p:txBody>
      </p:sp>
      <p:cxnSp>
        <p:nvCxnSpPr>
          <p:cNvPr id="115" name="Connettore 2 114"/>
          <p:cNvCxnSpPr/>
          <p:nvPr/>
        </p:nvCxnSpPr>
        <p:spPr>
          <a:xfrm rot="10800000">
            <a:off x="7168372" y="5357826"/>
            <a:ext cx="285752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sellaDiTesto 118"/>
          <p:cNvSpPr txBox="1"/>
          <p:nvPr/>
        </p:nvSpPr>
        <p:spPr>
          <a:xfrm>
            <a:off x="1551349" y="5357826"/>
            <a:ext cx="830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Comic Sans MS" pitchFamily="66" charset="0"/>
              </a:rPr>
              <a:t>Q = 66000 e-</a:t>
            </a:r>
          </a:p>
        </p:txBody>
      </p:sp>
      <p:cxnSp>
        <p:nvCxnSpPr>
          <p:cNvPr id="120" name="Connettore 2 119"/>
          <p:cNvCxnSpPr/>
          <p:nvPr/>
        </p:nvCxnSpPr>
        <p:spPr>
          <a:xfrm rot="16200000" flipH="1">
            <a:off x="2096274" y="5572140"/>
            <a:ext cx="214314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/>
          <p:cNvSpPr txBox="1"/>
          <p:nvPr/>
        </p:nvSpPr>
        <p:spPr>
          <a:xfrm>
            <a:off x="7096934" y="4499440"/>
            <a:ext cx="164307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ENC = 120 e- @</a:t>
            </a:r>
            <a:r>
              <a:rPr lang="en-GB" sz="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Cd</a:t>
            </a:r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=0</a:t>
            </a:r>
          </a:p>
        </p:txBody>
      </p:sp>
      <p:cxnSp>
        <p:nvCxnSpPr>
          <p:cNvPr id="124" name="Connettore 2 123"/>
          <p:cNvCxnSpPr/>
          <p:nvPr/>
        </p:nvCxnSpPr>
        <p:spPr>
          <a:xfrm rot="5400000">
            <a:off x="7167807" y="4715449"/>
            <a:ext cx="358320" cy="35719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117"/>
          <p:cNvSpPr txBox="1"/>
          <p:nvPr/>
        </p:nvSpPr>
        <p:spPr>
          <a:xfrm>
            <a:off x="7096934" y="4000504"/>
            <a:ext cx="18478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ENC = 120 e- </a:t>
            </a:r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+ 0.51 e-/</a:t>
            </a:r>
            <a:r>
              <a:rPr lang="en-GB" sz="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fC</a:t>
            </a:r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GB" sz="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Cd</a:t>
            </a:r>
            <a:endParaRPr lang="en-GB" sz="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7096934" y="4143380"/>
            <a:ext cx="18478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ENC = 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0 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e- 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+ 0.55 e-/</a:t>
            </a:r>
            <a:r>
              <a:rPr lang="en-GB" sz="800" dirty="0" err="1" smtClean="0">
                <a:solidFill>
                  <a:srgbClr val="FF0000"/>
                </a:solidFill>
                <a:latin typeface="Comic Sans MS" pitchFamily="66" charset="0"/>
              </a:rPr>
              <a:t>fC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GB" sz="800" dirty="0" err="1" smtClean="0">
                <a:solidFill>
                  <a:srgbClr val="FF0000"/>
                </a:solidFill>
                <a:latin typeface="Comic Sans MS" pitchFamily="66" charset="0"/>
              </a:rPr>
              <a:t>Cd</a:t>
            </a:r>
            <a:endParaRPr lang="en-GB" sz="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463" y="260350"/>
            <a:ext cx="88201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73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Noise Scan Measurements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10324" y="784206"/>
            <a:ext cx="921550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Immagine 22" descr="Noise scan sequ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81" y="875253"/>
            <a:ext cx="2340000" cy="14821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" name="Immagine 23" descr="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16" y="2426786"/>
            <a:ext cx="2486130" cy="1764000"/>
          </a:xfrm>
          <a:prstGeom prst="rect">
            <a:avLst/>
          </a:prstGeom>
        </p:spPr>
      </p:pic>
      <p:sp>
        <p:nvSpPr>
          <p:cNvPr id="26" name="Segnaposto contenuto 5"/>
          <p:cNvSpPr txBox="1">
            <a:spLocks/>
          </p:cNvSpPr>
          <p:nvPr/>
        </p:nvSpPr>
        <p:spPr>
          <a:xfrm>
            <a:off x="3096406" y="2571744"/>
            <a:ext cx="6559375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measured the occupancy as a function of the comparator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US" sz="1600" b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hreshold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and we fitted the histogram and extracted noise and dispersion parameters with the function:</a:t>
            </a: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endParaRPr lang="en-US" sz="1600" baseline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	O(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V</a:t>
            </a:r>
            <a:r>
              <a:rPr lang="en-US" sz="1600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th</a:t>
            </a:r>
            <a:r>
              <a:rPr lang="en-US" sz="1600" baseline="-25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V</a:t>
            </a:r>
            <a:r>
              <a:rPr lang="en-US" sz="1600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bl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) = 1 – exp [-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r>
              <a:rPr lang="en-US" sz="1600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oss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l-G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ν</a:t>
            </a:r>
            <a:r>
              <a:rPr lang="en-US" sz="1600" baseline="-25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 exp (-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1600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</a:t>
            </a:r>
            <a:r>
              <a:rPr lang="en-US" sz="1600" baseline="-25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1600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bl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)/2 </a:t>
            </a:r>
            <a:r>
              <a:rPr lang="el-G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σ</a:t>
            </a:r>
            <a:r>
              <a:rPr lang="it-IT" sz="1600" baseline="30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)]</a:t>
            </a: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endParaRPr lang="it-IT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endParaRPr kumimoji="0" lang="it-IT" sz="1600" b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endParaRPr kumimoji="0" lang="it-IT" sz="1600" b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There are 8 pixels that have larger occupancy than the others. This happens only for pixels in a particular position in the MP</a:t>
            </a: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fastOR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and the latch enable lines run below the bump bonding pad and when they change state it is like the pixel is injected</a:t>
            </a: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</a:pPr>
            <a:endParaRPr lang="it-IT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77" name="Picture 5" descr="\\172.16.30.24\alessia\SuperPix0\Analysis_SuperPix0\results\04_0016\Presentazione\occupancy_40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2884" y="875253"/>
            <a:ext cx="2160000" cy="146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\\172.16.30.24\alessia\SuperPix0\Analysis_SuperPix0\results\04_0016\Presentazione\occupancy_40_16_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36802" y="875253"/>
            <a:ext cx="2160000" cy="146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6360764" y="4193358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Frequency</a:t>
            </a:r>
          </a:p>
          <a:p>
            <a:pPr algn="ctr"/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at zero threshold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75916" y="4193358"/>
            <a:ext cx="112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Observation</a:t>
            </a:r>
          </a:p>
          <a:p>
            <a:pPr algn="ctr"/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window (120 </a:t>
            </a:r>
            <a:r>
              <a:rPr lang="el-GR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μ</a:t>
            </a:r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s)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882752" y="442913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Baseline</a:t>
            </a:r>
            <a:r>
              <a:rPr lang="it-IT" sz="1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it-IT" sz="1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voltage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454256" y="4214818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Noise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 flipH="1" flipV="1">
            <a:off x="7989909" y="4179099"/>
            <a:ext cx="358778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68504" y="4357694"/>
            <a:ext cx="28575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V="1">
            <a:off x="7382686" y="4357693"/>
            <a:ext cx="571504" cy="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668438" y="4641858"/>
            <a:ext cx="28575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5989645" y="4179099"/>
            <a:ext cx="358778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168240" y="4357694"/>
            <a:ext cx="28575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5400000" flipH="1" flipV="1">
            <a:off x="5632455" y="4179099"/>
            <a:ext cx="358778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525298" y="4356106"/>
            <a:ext cx="28575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Immagine 32" descr="linee_bu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481" y="4214818"/>
            <a:ext cx="2520000" cy="17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463" y="260350"/>
            <a:ext cx="88201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73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Noise scan results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10324" y="784206"/>
            <a:ext cx="921550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81762" y="1071547"/>
          <a:ext cx="4320000" cy="2428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000"/>
                <a:gridCol w="864000"/>
                <a:gridCol w="864000"/>
                <a:gridCol w="864000"/>
                <a:gridCol w="864000"/>
              </a:tblGrid>
              <a:tr h="629839"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Simulations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CHIP</a:t>
                      </a:r>
                      <a:r>
                        <a:rPr lang="en-GB" sz="1000" b="1" baseline="0" dirty="0" smtClean="0"/>
                        <a:t> 4</a:t>
                      </a:r>
                      <a:endParaRPr lang="en-GB" sz="1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CHIP 6</a:t>
                      </a:r>
                      <a:endParaRPr lang="en-GB" sz="1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CHIP 7</a:t>
                      </a:r>
                      <a:endParaRPr lang="en-GB" sz="1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342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THRESHOLD</a:t>
                      </a:r>
                    </a:p>
                    <a:p>
                      <a:pPr algn="ctr"/>
                      <a:r>
                        <a:rPr lang="en-GB" sz="1000" b="1" dirty="0" smtClean="0"/>
                        <a:t>[mV]</a:t>
                      </a: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180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208.3 ± 0.2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207.3 ± 0.2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207.8 ± 0.2</a:t>
                      </a:r>
                      <a:endParaRPr lang="en-GB" sz="1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766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THRESHOLD DISPERSION</a:t>
                      </a:r>
                    </a:p>
                    <a:p>
                      <a:pPr algn="ctr"/>
                      <a:r>
                        <a:rPr lang="en-GB" sz="1000" b="1" dirty="0" smtClean="0"/>
                        <a:t>[mV]</a:t>
                      </a: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2.52</a:t>
                      </a:r>
                    </a:p>
                    <a:p>
                      <a:pPr algn="ctr"/>
                      <a:r>
                        <a:rPr lang="en-GB" sz="1000" b="1" dirty="0" smtClean="0"/>
                        <a:t>(350 e-)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2.43 ± 0.17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2.19</a:t>
                      </a:r>
                      <a:r>
                        <a:rPr lang="en-GB" sz="1000" b="1" baseline="0" dirty="0" smtClean="0"/>
                        <a:t> ± 0.15</a:t>
                      </a:r>
                      <a:endParaRPr lang="en-GB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1.98 ± 0.13</a:t>
                      </a:r>
                      <a:endParaRPr lang="en-GB" sz="1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79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NOISE</a:t>
                      </a:r>
                    </a:p>
                    <a:p>
                      <a:pPr algn="ctr"/>
                      <a:r>
                        <a:rPr lang="en-GB" sz="1000" b="1" dirty="0" smtClean="0"/>
                        <a:t>[mV]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0.63</a:t>
                      </a:r>
                    </a:p>
                    <a:p>
                      <a:pPr algn="ctr"/>
                      <a:r>
                        <a:rPr lang="en-GB" sz="1000" b="1" dirty="0" smtClean="0"/>
                        <a:t>(90 e-)</a:t>
                      </a:r>
                      <a:endParaRPr lang="en-GB" sz="1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0.51 ± 0.01</a:t>
                      </a:r>
                      <a:endParaRPr lang="en-GB" sz="1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0.503 ± 0.01</a:t>
                      </a:r>
                      <a:endParaRPr lang="en-GB" sz="1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0.504 ± 0.01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Picture 2" descr="\\172.16.30.24\alessia\SuperPix0\Analysis_SuperPix0\results\04_0016\Presentazione\v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704" y="3786190"/>
            <a:ext cx="3600000" cy="2441379"/>
          </a:xfrm>
          <a:prstGeom prst="rect">
            <a:avLst/>
          </a:prstGeom>
          <a:noFill/>
        </p:spPr>
      </p:pic>
      <p:pic>
        <p:nvPicPr>
          <p:cNvPr id="24" name="Picture 3" descr="\\172.16.30.24\alessia\SuperPix0\Analysis_SuperPix0\results\04_0016\Presentazione\Presentnoi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546" y="3786190"/>
            <a:ext cx="3600000" cy="2441379"/>
          </a:xfrm>
          <a:prstGeom prst="rect">
            <a:avLst/>
          </a:prstGeom>
          <a:noFill/>
        </p:spPr>
      </p:pic>
      <p:sp>
        <p:nvSpPr>
          <p:cNvPr id="25" name="Segnaposto contenuto 5"/>
          <p:cNvSpPr txBox="1">
            <a:spLocks/>
          </p:cNvSpPr>
          <p:nvPr/>
        </p:nvSpPr>
        <p:spPr>
          <a:xfrm>
            <a:off x="5025232" y="1571612"/>
            <a:ext cx="4857784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 threshold dispersion and the ENC parameters are calculated with post-layout charge sensitivity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Gq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= 44 mV/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342900" lvl="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 threshold and noise histograms            are referred to chip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312</Words>
  <Application>Microsoft Office PowerPoint</Application>
  <PresentationFormat>Personalizzato</PresentationFormat>
  <Paragraphs>90</Paragraphs>
  <Slides>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1_Struttura predefinita</vt:lpstr>
      <vt:lpstr>Tema di Office</vt:lpstr>
      <vt:lpstr>KaleidaGraph Plot</vt:lpstr>
      <vt:lpstr>KGPlot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calipso</dc:creator>
  <cp:lastModifiedBy>selecta</cp:lastModifiedBy>
  <cp:revision>469</cp:revision>
  <dcterms:modified xsi:type="dcterms:W3CDTF">2010-10-29T07:33:38Z</dcterms:modified>
</cp:coreProperties>
</file>