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70" r:id="rId4"/>
    <p:sldId id="286" r:id="rId5"/>
    <p:sldId id="282" r:id="rId6"/>
    <p:sldId id="284" r:id="rId7"/>
    <p:sldId id="287" r:id="rId8"/>
    <p:sldId id="292" r:id="rId9"/>
    <p:sldId id="293" r:id="rId10"/>
    <p:sldId id="294" r:id="rId11"/>
    <p:sldId id="295" r:id="rId12"/>
    <p:sldId id="296" r:id="rId13"/>
    <p:sldId id="297" r:id="rId14"/>
    <p:sldId id="291" r:id="rId15"/>
    <p:sldId id="298" r:id="rId16"/>
    <p:sldId id="285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BF718-F1C1-4D88-9DB8-51EAB4569BB0}" v="5" dt="2022-03-23T13:48:19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Passeri" userId="24bfc5e2-739b-41d5-93d5-2aa0ba8e7d1f" providerId="ADAL" clId="{63ABF718-F1C1-4D88-9DB8-51EAB4569BB0}"/>
    <pc:docChg chg="custSel addSld delSld modSld">
      <pc:chgData name="Daniele Passeri" userId="24bfc5e2-739b-41d5-93d5-2aa0ba8e7d1f" providerId="ADAL" clId="{63ABF718-F1C1-4D88-9DB8-51EAB4569BB0}" dt="2022-03-23T16:03:09.322" v="438" actId="6549"/>
      <pc:docMkLst>
        <pc:docMk/>
      </pc:docMkLst>
      <pc:sldChg chg="modSp mod">
        <pc:chgData name="Daniele Passeri" userId="24bfc5e2-739b-41d5-93d5-2aa0ba8e7d1f" providerId="ADAL" clId="{63ABF718-F1C1-4D88-9DB8-51EAB4569BB0}" dt="2022-03-23T16:03:09.322" v="438" actId="6549"/>
        <pc:sldMkLst>
          <pc:docMk/>
          <pc:sldMk cId="3157681213" sldId="256"/>
        </pc:sldMkLst>
        <pc:spChg chg="mod">
          <ac:chgData name="Daniele Passeri" userId="24bfc5e2-739b-41d5-93d5-2aa0ba8e7d1f" providerId="ADAL" clId="{63ABF718-F1C1-4D88-9DB8-51EAB4569BB0}" dt="2022-03-23T16:03:09.322" v="438" actId="6549"/>
          <ac:spMkLst>
            <pc:docMk/>
            <pc:sldMk cId="3157681213" sldId="256"/>
            <ac:spMk id="2" creationId="{00000000-0000-0000-0000-000000000000}"/>
          </ac:spMkLst>
        </pc:spChg>
        <pc:spChg chg="mod">
          <ac:chgData name="Daniele Passeri" userId="24bfc5e2-739b-41d5-93d5-2aa0ba8e7d1f" providerId="ADAL" clId="{63ABF718-F1C1-4D88-9DB8-51EAB4569BB0}" dt="2022-03-23T13:55:39.992" v="392" actId="20577"/>
          <ac:spMkLst>
            <pc:docMk/>
            <pc:sldMk cId="3157681213" sldId="256"/>
            <ac:spMk id="3" creationId="{00000000-0000-0000-0000-000000000000}"/>
          </ac:spMkLst>
        </pc:spChg>
      </pc:sldChg>
      <pc:sldChg chg="del">
        <pc:chgData name="Daniele Passeri" userId="24bfc5e2-739b-41d5-93d5-2aa0ba8e7d1f" providerId="ADAL" clId="{63ABF718-F1C1-4D88-9DB8-51EAB4569BB0}" dt="2022-03-23T13:34:48.838" v="16" actId="47"/>
        <pc:sldMkLst>
          <pc:docMk/>
          <pc:sldMk cId="3968249274" sldId="258"/>
        </pc:sldMkLst>
      </pc:sldChg>
      <pc:sldChg chg="del">
        <pc:chgData name="Daniele Passeri" userId="24bfc5e2-739b-41d5-93d5-2aa0ba8e7d1f" providerId="ADAL" clId="{63ABF718-F1C1-4D88-9DB8-51EAB4569BB0}" dt="2022-03-23T13:34:50.225" v="17" actId="47"/>
        <pc:sldMkLst>
          <pc:docMk/>
          <pc:sldMk cId="584564785" sldId="259"/>
        </pc:sldMkLst>
      </pc:sldChg>
      <pc:sldChg chg="del">
        <pc:chgData name="Daniele Passeri" userId="24bfc5e2-739b-41d5-93d5-2aa0ba8e7d1f" providerId="ADAL" clId="{63ABF718-F1C1-4D88-9DB8-51EAB4569BB0}" dt="2022-03-23T13:29:36.104" v="4" actId="47"/>
        <pc:sldMkLst>
          <pc:docMk/>
          <pc:sldMk cId="2784395558" sldId="264"/>
        </pc:sldMkLst>
      </pc:sldChg>
      <pc:sldChg chg="del">
        <pc:chgData name="Daniele Passeri" userId="24bfc5e2-739b-41d5-93d5-2aa0ba8e7d1f" providerId="ADAL" clId="{63ABF718-F1C1-4D88-9DB8-51EAB4569BB0}" dt="2022-03-23T13:29:37.929" v="5" actId="47"/>
        <pc:sldMkLst>
          <pc:docMk/>
          <pc:sldMk cId="2203396473" sldId="265"/>
        </pc:sldMkLst>
      </pc:sldChg>
      <pc:sldChg chg="del">
        <pc:chgData name="Daniele Passeri" userId="24bfc5e2-739b-41d5-93d5-2aa0ba8e7d1f" providerId="ADAL" clId="{63ABF718-F1C1-4D88-9DB8-51EAB4569BB0}" dt="2022-03-23T13:29:39.036" v="6" actId="47"/>
        <pc:sldMkLst>
          <pc:docMk/>
          <pc:sldMk cId="3052325229" sldId="266"/>
        </pc:sldMkLst>
      </pc:sldChg>
      <pc:sldChg chg="del">
        <pc:chgData name="Daniele Passeri" userId="24bfc5e2-739b-41d5-93d5-2aa0ba8e7d1f" providerId="ADAL" clId="{63ABF718-F1C1-4D88-9DB8-51EAB4569BB0}" dt="2022-03-23T13:29:39.990" v="7" actId="47"/>
        <pc:sldMkLst>
          <pc:docMk/>
          <pc:sldMk cId="2577399067" sldId="267"/>
        </pc:sldMkLst>
      </pc:sldChg>
      <pc:sldChg chg="del">
        <pc:chgData name="Daniele Passeri" userId="24bfc5e2-739b-41d5-93d5-2aa0ba8e7d1f" providerId="ADAL" clId="{63ABF718-F1C1-4D88-9DB8-51EAB4569BB0}" dt="2022-03-23T13:29:41.126" v="8" actId="47"/>
        <pc:sldMkLst>
          <pc:docMk/>
          <pc:sldMk cId="1757236587" sldId="268"/>
        </pc:sldMkLst>
      </pc:sldChg>
      <pc:sldChg chg="del">
        <pc:chgData name="Daniele Passeri" userId="24bfc5e2-739b-41d5-93d5-2aa0ba8e7d1f" providerId="ADAL" clId="{63ABF718-F1C1-4D88-9DB8-51EAB4569BB0}" dt="2022-03-23T13:34:46.270" v="15" actId="47"/>
        <pc:sldMkLst>
          <pc:docMk/>
          <pc:sldMk cId="2398392460" sldId="269"/>
        </pc:sldMkLst>
      </pc:sldChg>
      <pc:sldChg chg="modSp mod">
        <pc:chgData name="Daniele Passeri" userId="24bfc5e2-739b-41d5-93d5-2aa0ba8e7d1f" providerId="ADAL" clId="{63ABF718-F1C1-4D88-9DB8-51EAB4569BB0}" dt="2022-03-23T13:57:33.807" v="437" actId="20577"/>
        <pc:sldMkLst>
          <pc:docMk/>
          <pc:sldMk cId="45420526" sldId="270"/>
        </pc:sldMkLst>
        <pc:spChg chg="mod">
          <ac:chgData name="Daniele Passeri" userId="24bfc5e2-739b-41d5-93d5-2aa0ba8e7d1f" providerId="ADAL" clId="{63ABF718-F1C1-4D88-9DB8-51EAB4569BB0}" dt="2022-03-23T13:57:33.807" v="437" actId="20577"/>
          <ac:spMkLst>
            <pc:docMk/>
            <pc:sldMk cId="45420526" sldId="270"/>
            <ac:spMk id="2" creationId="{00000000-0000-0000-0000-000000000000}"/>
          </ac:spMkLst>
        </pc:spChg>
      </pc:sldChg>
      <pc:sldChg chg="modSp mod">
        <pc:chgData name="Daniele Passeri" userId="24bfc5e2-739b-41d5-93d5-2aa0ba8e7d1f" providerId="ADAL" clId="{63ABF718-F1C1-4D88-9DB8-51EAB4569BB0}" dt="2022-03-23T13:55:44.753" v="393" actId="20577"/>
        <pc:sldMkLst>
          <pc:docMk/>
          <pc:sldMk cId="830445116" sldId="271"/>
        </pc:sldMkLst>
        <pc:spChg chg="mod">
          <ac:chgData name="Daniele Passeri" userId="24bfc5e2-739b-41d5-93d5-2aa0ba8e7d1f" providerId="ADAL" clId="{63ABF718-F1C1-4D88-9DB8-51EAB4569BB0}" dt="2022-03-23T13:55:44.753" v="393" actId="20577"/>
          <ac:spMkLst>
            <pc:docMk/>
            <pc:sldMk cId="830445116" sldId="271"/>
            <ac:spMk id="3" creationId="{00000000-0000-0000-0000-000000000000}"/>
          </ac:spMkLst>
        </pc:spChg>
      </pc:sldChg>
      <pc:sldChg chg="del">
        <pc:chgData name="Daniele Passeri" userId="24bfc5e2-739b-41d5-93d5-2aa0ba8e7d1f" providerId="ADAL" clId="{63ABF718-F1C1-4D88-9DB8-51EAB4569BB0}" dt="2022-03-23T13:34:32.247" v="10" actId="47"/>
        <pc:sldMkLst>
          <pc:docMk/>
          <pc:sldMk cId="106422418" sldId="272"/>
        </pc:sldMkLst>
      </pc:sldChg>
      <pc:sldChg chg="del">
        <pc:chgData name="Daniele Passeri" userId="24bfc5e2-739b-41d5-93d5-2aa0ba8e7d1f" providerId="ADAL" clId="{63ABF718-F1C1-4D88-9DB8-51EAB4569BB0}" dt="2022-03-23T13:29:42.233" v="9" actId="47"/>
        <pc:sldMkLst>
          <pc:docMk/>
          <pc:sldMk cId="1063010431" sldId="273"/>
        </pc:sldMkLst>
      </pc:sldChg>
      <pc:sldChg chg="add">
        <pc:chgData name="Daniele Passeri" userId="24bfc5e2-739b-41d5-93d5-2aa0ba8e7d1f" providerId="ADAL" clId="{63ABF718-F1C1-4D88-9DB8-51EAB4569BB0}" dt="2022-03-23T13:35:20.558" v="18"/>
        <pc:sldMkLst>
          <pc:docMk/>
          <pc:sldMk cId="2866092004" sldId="282"/>
        </pc:sldMkLst>
      </pc:sldChg>
      <pc:sldChg chg="add del">
        <pc:chgData name="Daniele Passeri" userId="24bfc5e2-739b-41d5-93d5-2aa0ba8e7d1f" providerId="ADAL" clId="{63ABF718-F1C1-4D88-9DB8-51EAB4569BB0}" dt="2022-03-23T13:47:30.282" v="390" actId="47"/>
        <pc:sldMkLst>
          <pc:docMk/>
          <pc:sldMk cId="1024906445" sldId="283"/>
        </pc:sldMkLst>
      </pc:sldChg>
      <pc:sldChg chg="add">
        <pc:chgData name="Daniele Passeri" userId="24bfc5e2-739b-41d5-93d5-2aa0ba8e7d1f" providerId="ADAL" clId="{63ABF718-F1C1-4D88-9DB8-51EAB4569BB0}" dt="2022-03-23T13:35:20.558" v="18"/>
        <pc:sldMkLst>
          <pc:docMk/>
          <pc:sldMk cId="2703927194" sldId="284"/>
        </pc:sldMkLst>
      </pc:sldChg>
      <pc:sldChg chg="addSp modSp add mod">
        <pc:chgData name="Daniele Passeri" userId="24bfc5e2-739b-41d5-93d5-2aa0ba8e7d1f" providerId="ADAL" clId="{63ABF718-F1C1-4D88-9DB8-51EAB4569BB0}" dt="2022-03-23T13:41:06.584" v="383" actId="20577"/>
        <pc:sldMkLst>
          <pc:docMk/>
          <pc:sldMk cId="2053855345" sldId="285"/>
        </pc:sldMkLst>
        <pc:spChg chg="mod">
          <ac:chgData name="Daniele Passeri" userId="24bfc5e2-739b-41d5-93d5-2aa0ba8e7d1f" providerId="ADAL" clId="{63ABF718-F1C1-4D88-9DB8-51EAB4569BB0}" dt="2022-03-23T13:41:06.584" v="383" actId="20577"/>
          <ac:spMkLst>
            <pc:docMk/>
            <pc:sldMk cId="2053855345" sldId="285"/>
            <ac:spMk id="3" creationId="{1227163B-E106-4FB4-A530-716CA305E351}"/>
          </ac:spMkLst>
        </pc:spChg>
        <pc:picChg chg="add mod">
          <ac:chgData name="Daniele Passeri" userId="24bfc5e2-739b-41d5-93d5-2aa0ba8e7d1f" providerId="ADAL" clId="{63ABF718-F1C1-4D88-9DB8-51EAB4569BB0}" dt="2022-03-23T13:40:38.694" v="352" actId="1076"/>
          <ac:picMkLst>
            <pc:docMk/>
            <pc:sldMk cId="2053855345" sldId="285"/>
            <ac:picMk id="4" creationId="{A31C9578-5E4A-45D8-8499-BCA81EE7A478}"/>
          </ac:picMkLst>
        </pc:picChg>
      </pc:sldChg>
      <pc:sldChg chg="add">
        <pc:chgData name="Daniele Passeri" userId="24bfc5e2-739b-41d5-93d5-2aa0ba8e7d1f" providerId="ADAL" clId="{63ABF718-F1C1-4D88-9DB8-51EAB4569BB0}" dt="2022-03-23T13:35:20.558" v="18"/>
        <pc:sldMkLst>
          <pc:docMk/>
          <pc:sldMk cId="3462646136" sldId="286"/>
        </pc:sldMkLst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1231505563" sldId="287"/>
        </pc:sldMkLst>
      </pc:sldChg>
      <pc:sldChg chg="add">
        <pc:chgData name="Daniele Passeri" userId="24bfc5e2-739b-41d5-93d5-2aa0ba8e7d1f" providerId="ADAL" clId="{63ABF718-F1C1-4D88-9DB8-51EAB4569BB0}" dt="2022-03-23T13:48:19.460" v="391"/>
        <pc:sldMkLst>
          <pc:docMk/>
          <pc:sldMk cId="181038790" sldId="291"/>
        </pc:sldMkLst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608329931" sldId="292"/>
        </pc:sldMkLst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163202328" sldId="293"/>
        </pc:sldMkLst>
      </pc:sldChg>
      <pc:sldChg chg="delSp modSp add mod">
        <pc:chgData name="Daniele Passeri" userId="24bfc5e2-739b-41d5-93d5-2aa0ba8e7d1f" providerId="ADAL" clId="{63ABF718-F1C1-4D88-9DB8-51EAB4569BB0}" dt="2022-03-23T13:46:52.817" v="389" actId="20577"/>
        <pc:sldMkLst>
          <pc:docMk/>
          <pc:sldMk cId="1257922104" sldId="294"/>
        </pc:sldMkLst>
        <pc:spChg chg="del">
          <ac:chgData name="Daniele Passeri" userId="24bfc5e2-739b-41d5-93d5-2aa0ba8e7d1f" providerId="ADAL" clId="{63ABF718-F1C1-4D88-9DB8-51EAB4569BB0}" dt="2022-03-23T13:46:42.752" v="386" actId="478"/>
          <ac:spMkLst>
            <pc:docMk/>
            <pc:sldMk cId="1257922104" sldId="294"/>
            <ac:spMk id="3" creationId="{5C6F3174-6728-4800-9ED2-2AB655F5B4B8}"/>
          </ac:spMkLst>
        </pc:spChg>
        <pc:spChg chg="mod">
          <ac:chgData name="Daniele Passeri" userId="24bfc5e2-739b-41d5-93d5-2aa0ba8e7d1f" providerId="ADAL" clId="{63ABF718-F1C1-4D88-9DB8-51EAB4569BB0}" dt="2022-03-23T13:46:52.817" v="389" actId="20577"/>
          <ac:spMkLst>
            <pc:docMk/>
            <pc:sldMk cId="1257922104" sldId="294"/>
            <ac:spMk id="12" creationId="{18B8F507-B89F-4561-B8DF-2E494FEABF89}"/>
          </ac:spMkLst>
        </pc:spChg>
        <pc:cxnChg chg="del mod">
          <ac:chgData name="Daniele Passeri" userId="24bfc5e2-739b-41d5-93d5-2aa0ba8e7d1f" providerId="ADAL" clId="{63ABF718-F1C1-4D88-9DB8-51EAB4569BB0}" dt="2022-03-23T13:46:43.749" v="387" actId="478"/>
          <ac:cxnSpMkLst>
            <pc:docMk/>
            <pc:sldMk cId="1257922104" sldId="294"/>
            <ac:cxnSpMk id="5" creationId="{27B964F7-D348-4EC6-9705-624336C5BF67}"/>
          </ac:cxnSpMkLst>
        </pc:cxnChg>
        <pc:cxnChg chg="del">
          <ac:chgData name="Daniele Passeri" userId="24bfc5e2-739b-41d5-93d5-2aa0ba8e7d1f" providerId="ADAL" clId="{63ABF718-F1C1-4D88-9DB8-51EAB4569BB0}" dt="2022-03-23T13:46:44.527" v="388" actId="478"/>
          <ac:cxnSpMkLst>
            <pc:docMk/>
            <pc:sldMk cId="1257922104" sldId="294"/>
            <ac:cxnSpMk id="13" creationId="{2358D08D-4874-43B6-A168-CE28CC4806C6}"/>
          </ac:cxnSpMkLst>
        </pc:cxnChg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3310385087" sldId="295"/>
        </pc:sldMkLst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2501501817" sldId="296"/>
        </pc:sldMkLst>
      </pc:sldChg>
      <pc:sldChg chg="add">
        <pc:chgData name="Daniele Passeri" userId="24bfc5e2-739b-41d5-93d5-2aa0ba8e7d1f" providerId="ADAL" clId="{63ABF718-F1C1-4D88-9DB8-51EAB4569BB0}" dt="2022-03-23T13:46:06.880" v="384"/>
        <pc:sldMkLst>
          <pc:docMk/>
          <pc:sldMk cId="1246219390" sldId="297"/>
        </pc:sldMkLst>
      </pc:sldChg>
      <pc:sldChg chg="add">
        <pc:chgData name="Daniele Passeri" userId="24bfc5e2-739b-41d5-93d5-2aa0ba8e7d1f" providerId="ADAL" clId="{63ABF718-F1C1-4D88-9DB8-51EAB4569BB0}" dt="2022-03-23T13:48:19.460" v="391"/>
        <pc:sldMkLst>
          <pc:docMk/>
          <pc:sldMk cId="3334677558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A074-3F86-4687-8594-BB4ED1D2F52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5730-44DD-472A-BA2E-BA3ED3918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47E-3E91-4A5D-84CF-0D6F6936504B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0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16BE-309B-4112-8C2A-3A6EF1D91623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603-4E70-467D-95E0-DAB9C5121E84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3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C0-56D7-49F7-AAF4-D78818871489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7B0A-25B9-48F4-B284-1C3E69CF9FC0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8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87C-FCF0-4B22-8A73-B705A4BE2FED}" type="datetime1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3A91-8EE5-4F93-BACC-EC018971E518}" type="datetime1">
              <a:rPr lang="it-IT" smtClean="0"/>
              <a:t>23/03/2022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0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AFA-910B-40A6-AB2B-005B2F28CC68}" type="datetime1">
              <a:rPr lang="it-IT" smtClean="0"/>
              <a:t>23/03/2022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9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AACF-C6EE-451B-933B-62D1DF1213BD}" type="datetime1">
              <a:rPr lang="it-IT" smtClean="0"/>
              <a:t>23/03/2022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4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28AC-FF1D-47E6-BE84-11E59409EFB0}" type="datetime1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5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2057-94A0-481A-9BC9-FB60C101EB47}" type="datetime1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0344-9B11-48D7-BE6C-A562DB24C66B}" type="datetime1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9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HASPIDE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WP3 </a:t>
            </a:r>
            <a:r>
              <a:rPr lang="it-IT" dirty="0" err="1">
                <a:solidFill>
                  <a:srgbClr val="0070C0"/>
                </a:solidFill>
              </a:rPr>
              <a:t>Simulation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24/03/2022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86FDF6-3717-450B-8577-30ACB6B8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A*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10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0019E4E-1C38-41F6-97D6-F87E20C16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5" y="1573408"/>
            <a:ext cx="6453689" cy="45289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3DB6A4-EF5D-49BC-B304-5F137410D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4" b="8345"/>
          <a:stretch/>
        </p:blipFill>
        <p:spPr>
          <a:xfrm>
            <a:off x="4774308" y="744581"/>
            <a:ext cx="3614575" cy="89198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34E55C05-3215-4617-8F7B-446B4BF53A24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B8F507-B89F-4561-B8DF-2E494FEABF89}"/>
              </a:ext>
            </a:extLst>
          </p:cNvPr>
          <p:cNvSpPr txBox="1"/>
          <p:nvPr/>
        </p:nvSpPr>
        <p:spPr>
          <a:xfrm>
            <a:off x="7368209" y="2705725"/>
            <a:ext cx="385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i="1" dirty="0"/>
              <a:t>b</a:t>
            </a:r>
            <a:r>
              <a:rPr lang="it-IT" sz="2200" dirty="0"/>
              <a:t> and temperature are </a:t>
            </a:r>
            <a:r>
              <a:rPr lang="it-IT" sz="2200" dirty="0" err="1"/>
              <a:t>fixed</a:t>
            </a:r>
            <a:endParaRPr lang="it-IT" sz="2200" dirty="0"/>
          </a:p>
          <a:p>
            <a:pPr algn="just"/>
            <a:endParaRPr lang="it-IT" sz="22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i="1" dirty="0"/>
              <a:t>A* </a:t>
            </a:r>
            <a:r>
              <a:rPr lang="it-IT" sz="2200" dirty="0" err="1"/>
              <a:t>effect</a:t>
            </a:r>
            <a:r>
              <a:rPr lang="it-IT" sz="2200" dirty="0"/>
              <a:t> …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12579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A*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11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43D794-6C04-4EE2-B374-8BBB184C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39" y="1566925"/>
            <a:ext cx="6375068" cy="44737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A99C37-33B5-4964-A144-E9AE38A37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10" y="1711724"/>
            <a:ext cx="3244151" cy="39862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3A4DE9-2978-4F81-AEA3-E3EAE4457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84" y="731470"/>
            <a:ext cx="3716594" cy="923852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9D4C4A69-4452-43D7-83A6-F2AAC9C0E615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2171A11-EC4B-4483-B6D2-63FF2B791E54}"/>
              </a:ext>
            </a:extLst>
          </p:cNvPr>
          <p:cNvSpPr/>
          <p:nvPr/>
        </p:nvSpPr>
        <p:spPr>
          <a:xfrm>
            <a:off x="6017481" y="898602"/>
            <a:ext cx="172278" cy="397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38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A*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12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43D794-6C04-4EE2-B374-8BBB184C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39" y="1566925"/>
            <a:ext cx="6375068" cy="44737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3A4DE9-2978-4F81-AEA3-E3EAE4457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4" y="731470"/>
            <a:ext cx="3716594" cy="92385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98071EB-CFD9-45CC-BE02-ABDE44524F5B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248F09-8F51-43CE-967A-370EDFEF1069}"/>
              </a:ext>
            </a:extLst>
          </p:cNvPr>
          <p:cNvSpPr txBox="1"/>
          <p:nvPr/>
        </p:nvSpPr>
        <p:spPr>
          <a:xfrm>
            <a:off x="7554854" y="2069927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/>
              <a:t>Note: </a:t>
            </a:r>
            <a:r>
              <a:rPr lang="en-US" sz="2000" dirty="0"/>
              <a:t>each group of curves is represented in the same graph to understand the extent of the change between different A* values.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Lowering</a:t>
            </a:r>
            <a:r>
              <a:rPr lang="it-IT" sz="2000" dirty="0"/>
              <a:t> the </a:t>
            </a:r>
            <a:r>
              <a:rPr lang="it-IT" sz="2000" dirty="0" err="1"/>
              <a:t>dependence</a:t>
            </a:r>
            <a:r>
              <a:rPr lang="it-IT" sz="2000" dirty="0"/>
              <a:t> on </a:t>
            </a:r>
            <a:r>
              <a:rPr lang="it-IT" sz="2000" i="1" dirty="0"/>
              <a:t>T</a:t>
            </a:r>
            <a:r>
              <a:rPr lang="it-IT" sz="2000" dirty="0"/>
              <a:t> </a:t>
            </a:r>
            <a:r>
              <a:rPr lang="en-US" sz="2000" dirty="0"/>
              <a:t>while varying the value of </a:t>
            </a:r>
            <a:r>
              <a:rPr lang="en-US" sz="2000" i="1" dirty="0"/>
              <a:t>A*</a:t>
            </a:r>
            <a:r>
              <a:rPr lang="en-US" sz="2000" dirty="0"/>
              <a:t> doesn’t reduce the spacing between the curves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250150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A*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13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3A4DE9-2978-4F81-AEA3-E3EAE445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4" y="731470"/>
            <a:ext cx="3716594" cy="9238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AAA47D-249B-4C66-9B25-76A5C4E8C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3" y="1616484"/>
            <a:ext cx="6313528" cy="4430545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C18698BA-9DF3-456D-A7CB-B5E4AA172105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0FF616-2EB4-47DD-8B67-3ACB912BE49D}"/>
              </a:ext>
            </a:extLst>
          </p:cNvPr>
          <p:cNvSpPr txBox="1"/>
          <p:nvPr/>
        </p:nvSpPr>
        <p:spPr>
          <a:xfrm>
            <a:off x="7390479" y="1892562"/>
            <a:ext cx="4000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CMR12"/>
              </a:rPr>
              <a:t>A</a:t>
            </a:r>
            <a:r>
              <a:rPr lang="en-US" sz="2000" dirty="0">
                <a:latin typeface="CMR12"/>
              </a:rPr>
              <a:t>* = 2.89 and </a:t>
            </a:r>
            <a:r>
              <a:rPr lang="en-US" sz="2000" i="1" dirty="0">
                <a:latin typeface="CMR12"/>
              </a:rPr>
              <a:t>b</a:t>
            </a:r>
            <a:r>
              <a:rPr lang="en-US" sz="2000" dirty="0">
                <a:latin typeface="CMR12"/>
              </a:rPr>
              <a:t> = 3.86, temperature variations according to the values ​​of the “legacy” experimental measurements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MR1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MR12"/>
              </a:rPr>
              <a:t>The results are perfectly superimposable with what as already been observed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MR1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MR12"/>
              </a:rPr>
              <a:t>Experimental data is represented by the dashed curves</a:t>
            </a:r>
            <a:endParaRPr lang="it-IT" sz="2000" dirty="0">
              <a:latin typeface="CMR12"/>
            </a:endParaRPr>
          </a:p>
        </p:txBody>
      </p:sp>
    </p:spTree>
    <p:extLst>
      <p:ext uri="{BB962C8B-B14F-4D97-AF65-F5344CB8AC3E}">
        <p14:creationId xmlns:p14="http://schemas.microsoft.com/office/powerpoint/2010/main" val="124621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2D3FB9F8-6836-4055-9D60-85DBAEB56750}"/>
              </a:ext>
            </a:extLst>
          </p:cNvPr>
          <p:cNvSpPr txBox="1">
            <a:spLocks/>
          </p:cNvSpPr>
          <p:nvPr/>
        </p:nvSpPr>
        <p:spPr>
          <a:xfrm>
            <a:off x="624115" y="331489"/>
            <a:ext cx="10729686" cy="597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i="1" dirty="0">
                <a:solidFill>
                  <a:srgbClr val="26348C"/>
                </a:solidFill>
              </a:rPr>
              <a:t>Diode C </a:t>
            </a:r>
            <a:r>
              <a:rPr lang="en-GB" dirty="0">
                <a:solidFill>
                  <a:srgbClr val="26348C"/>
                </a:solidFill>
              </a:rPr>
              <a:t>new measurements</a:t>
            </a:r>
            <a:endParaRPr lang="en-GB" i="1" dirty="0">
              <a:solidFill>
                <a:srgbClr val="26348C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4299880B-56B7-405A-BE25-DA88047FE1AD}"/>
              </a:ext>
            </a:extLst>
          </p:cNvPr>
          <p:cNvSpPr txBox="1">
            <a:spLocks/>
          </p:cNvSpPr>
          <p:nvPr/>
        </p:nvSpPr>
        <p:spPr>
          <a:xfrm>
            <a:off x="10789921" y="6260210"/>
            <a:ext cx="76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14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71FD28-8F46-4729-BFE9-E4475FB8F159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2469895-FEB2-482C-9FFF-10874307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2480FFB-427B-4F62-8F69-17EC327EF2B6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pic>
        <p:nvPicPr>
          <p:cNvPr id="12" name="Immagine 11" descr="Immagine che contiene testo, interni, parete, elettronico&#10;&#10;Descrizione generata automaticamente">
            <a:extLst>
              <a:ext uri="{FF2B5EF4-FFF2-40B4-BE49-F238E27FC236}">
                <a16:creationId xmlns:a16="http://schemas.microsoft.com/office/drawing/2014/main" id="{7B44342C-0168-448E-9A28-5FDA15DC3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>
          <a:xfrm rot="5400000">
            <a:off x="7895739" y="1841027"/>
            <a:ext cx="4790248" cy="296625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Immagine 13" descr="Immagine che contiene testo, interni, aperto&#10;&#10;Descrizione generata automaticamente">
            <a:extLst>
              <a:ext uri="{FF2B5EF4-FFF2-40B4-BE49-F238E27FC236}">
                <a16:creationId xmlns:a16="http://schemas.microsoft.com/office/drawing/2014/main" id="{72331FFA-CB59-47BD-96DD-281037F36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17237"/>
          <a:stretch/>
        </p:blipFill>
        <p:spPr>
          <a:xfrm>
            <a:off x="624115" y="1672930"/>
            <a:ext cx="2783044" cy="300925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DF353E-163F-4391-86E5-296149DD6D02}"/>
              </a:ext>
            </a:extLst>
          </p:cNvPr>
          <p:cNvSpPr txBox="1"/>
          <p:nvPr/>
        </p:nvSpPr>
        <p:spPr>
          <a:xfrm>
            <a:off x="3733645" y="1622864"/>
            <a:ext cx="4699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MR12"/>
              </a:rPr>
              <a:t>New set of measurements on “Diode C” structure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MR1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MR12"/>
              </a:rPr>
              <a:t>Measurements performed on 8/03/2022 at INFN’s Clean Room in Perugia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MR1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>
                <a:latin typeface="CMR12"/>
              </a:rPr>
              <a:t>Structure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stabilization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at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each</a:t>
            </a:r>
            <a:r>
              <a:rPr lang="it-IT" sz="2000" dirty="0">
                <a:latin typeface="CMR12"/>
              </a:rPr>
              <a:t> temperature of 30 minutes, 5 minutes </a:t>
            </a:r>
            <a:r>
              <a:rPr lang="it-IT" sz="2000" dirty="0" err="1">
                <a:latin typeface="CMR12"/>
              </a:rPr>
              <a:t>stabilization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between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voltage</a:t>
            </a:r>
            <a:r>
              <a:rPr lang="it-IT" sz="2000" dirty="0">
                <a:latin typeface="CMR12"/>
              </a:rPr>
              <a:t> </a:t>
            </a:r>
            <a:r>
              <a:rPr lang="it-IT" sz="2000" dirty="0" err="1">
                <a:latin typeface="CMR12"/>
              </a:rPr>
              <a:t>variations</a:t>
            </a:r>
            <a:endParaRPr lang="it-IT" sz="2000" dirty="0">
              <a:latin typeface="CMR12"/>
            </a:endParaRPr>
          </a:p>
        </p:txBody>
      </p:sp>
    </p:spTree>
    <p:extLst>
      <p:ext uri="{BB962C8B-B14F-4D97-AF65-F5344CB8AC3E}">
        <p14:creationId xmlns:p14="http://schemas.microsoft.com/office/powerpoint/2010/main" val="18103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2D3FB9F8-6836-4055-9D60-85DBAEB56750}"/>
              </a:ext>
            </a:extLst>
          </p:cNvPr>
          <p:cNvSpPr txBox="1">
            <a:spLocks/>
          </p:cNvSpPr>
          <p:nvPr/>
        </p:nvSpPr>
        <p:spPr>
          <a:xfrm>
            <a:off x="624115" y="331489"/>
            <a:ext cx="10729686" cy="597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i="1" dirty="0">
                <a:solidFill>
                  <a:srgbClr val="26348C"/>
                </a:solidFill>
              </a:rPr>
              <a:t>Diode C </a:t>
            </a:r>
            <a:r>
              <a:rPr lang="en-GB" dirty="0">
                <a:solidFill>
                  <a:srgbClr val="26348C"/>
                </a:solidFill>
              </a:rPr>
              <a:t>new measurements</a:t>
            </a:r>
            <a:endParaRPr lang="en-GB" i="1" dirty="0">
              <a:solidFill>
                <a:srgbClr val="26348C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4299880B-56B7-405A-BE25-DA88047FE1AD}"/>
              </a:ext>
            </a:extLst>
          </p:cNvPr>
          <p:cNvSpPr txBox="1">
            <a:spLocks/>
          </p:cNvSpPr>
          <p:nvPr/>
        </p:nvSpPr>
        <p:spPr>
          <a:xfrm>
            <a:off x="10789921" y="6260210"/>
            <a:ext cx="76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15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71FD28-8F46-4729-BFE9-E4475FB8F159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2469895-FEB2-482C-9FFF-10874307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2480FFB-427B-4F62-8F69-17EC327EF2B6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EA8920-A55F-4B0B-B6E9-0EE4D9739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2" y="798059"/>
            <a:ext cx="10729686" cy="51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AE4FE8-BB9D-4179-ACFD-0E6FB429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16</a:t>
            </a:fld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27163B-E106-4FB4-A530-716CA305E351}"/>
              </a:ext>
            </a:extLst>
          </p:cNvPr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Conclusions and future work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  </a:t>
            </a:r>
          </a:p>
          <a:p>
            <a:pPr lvl="2">
              <a:spcBef>
                <a:spcPts val="1800"/>
              </a:spcBef>
            </a:pPr>
            <a:r>
              <a:rPr lang="en-GB" dirty="0"/>
              <a:t>good predictive capabilities / measurement agreement.</a:t>
            </a:r>
          </a:p>
          <a:p>
            <a:pPr lvl="2">
              <a:spcBef>
                <a:spcPts val="1800"/>
              </a:spcBef>
            </a:pPr>
            <a:r>
              <a:rPr lang="en-GB" dirty="0"/>
              <a:t>Physically grounded (V, E, doping, T)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Effects of @T under study…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New fitting parameters  A and b</a:t>
            </a:r>
          </a:p>
          <a:p>
            <a:pPr lvl="2">
              <a:spcBef>
                <a:spcPts val="1800"/>
              </a:spcBef>
            </a:pPr>
            <a:r>
              <a:rPr lang="en-GB" dirty="0"/>
              <a:t>Dimensional Consistency / Units [A]! -&gt; range…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New measurements (cross-check with old data)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Future work: Transient Analysis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1C9578-5E4A-45D8-8499-BCA81EE7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39" y="648691"/>
            <a:ext cx="3718882" cy="9205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85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BACKUP</a:t>
            </a:r>
            <a:br>
              <a:rPr lang="it-IT" dirty="0"/>
            </a:br>
            <a:r>
              <a:rPr lang="it-IT" dirty="0"/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24/03/2022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CDED24-B849-40A7-81C2-BA527C99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</a:rPr>
              <a:t>WP3 Simulations – </a:t>
            </a:r>
            <a:r>
              <a:rPr lang="en-US" dirty="0">
                <a:solidFill>
                  <a:srgbClr val="0070C0"/>
                </a:solidFill>
              </a:rPr>
              <a:t>Status and short term plans</a:t>
            </a:r>
            <a:endParaRPr lang="en-GB" dirty="0">
              <a:solidFill>
                <a:srgbClr val="0070C0"/>
              </a:solidFill>
            </a:endParaRPr>
          </a:p>
          <a:p>
            <a:pPr lvl="1">
              <a:spcBef>
                <a:spcPts val="1200"/>
              </a:spcBef>
            </a:pPr>
            <a:endParaRPr lang="en-US" sz="1200" b="1" dirty="0"/>
          </a:p>
          <a:p>
            <a:pPr lvl="1">
              <a:spcBef>
                <a:spcPts val="1200"/>
              </a:spcBef>
            </a:pPr>
            <a:r>
              <a:rPr lang="en-US" b="1" dirty="0"/>
              <a:t>Technology CAD (TCAD) </a:t>
            </a:r>
            <a:r>
              <a:rPr lang="en-US" dirty="0"/>
              <a:t>approach (</a:t>
            </a:r>
            <a:r>
              <a:rPr lang="en-US" b="1" dirty="0" err="1"/>
              <a:t>Sentaurus</a:t>
            </a:r>
            <a:r>
              <a:rPr lang="en-US" b="1" dirty="0"/>
              <a:t> Synopsys TCAD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aiming at accurate description of: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   - the charge transport within </a:t>
            </a:r>
            <a:r>
              <a:rPr lang="en-US" dirty="0" err="1"/>
              <a:t>a-Si:H</a:t>
            </a:r>
            <a:r>
              <a:rPr lang="en-US" dirty="0"/>
              <a:t> material;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   - the device electrical response (DC, transient simulations).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33383F-C4AB-4A01-8931-4AB31C71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2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8"/>
            <a:ext cx="10943771" cy="5962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Study of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>
                <a:solidFill>
                  <a:srgbClr val="0070C0"/>
                </a:solidFill>
              </a:rPr>
              <a:t> MOBILITY models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Interplay between carriers lifetimes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mobility models on current densities computation (e.g. simulation findings to be compared with measurements).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New mobility model for </a:t>
            </a:r>
            <a:r>
              <a:rPr lang="en-GB" dirty="0" err="1"/>
              <a:t>a-Si:H</a:t>
            </a: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801780C-432B-4D3F-AAD4-299E2C9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2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4E7886-1D8D-4CF6-A0A3-FA4B4772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9D8852-E27F-4AC1-A7DD-C249C6FC0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96" t="30561" r="22894" b="38277"/>
          <a:stretch/>
        </p:blipFill>
        <p:spPr>
          <a:xfrm>
            <a:off x="1839073" y="1556143"/>
            <a:ext cx="9185097" cy="436187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4A3FC122-2738-4A46-B0CA-1CABBBA03729}"/>
              </a:ext>
            </a:extLst>
          </p:cNvPr>
          <p:cNvSpPr txBox="1">
            <a:spLocks/>
          </p:cNvSpPr>
          <p:nvPr/>
        </p:nvSpPr>
        <p:spPr>
          <a:xfrm>
            <a:off x="611611" y="520269"/>
            <a:ext cx="10943771" cy="597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Simulated structure reference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56089D7-0A82-4611-9728-59C4EFFDB977}"/>
              </a:ext>
            </a:extLst>
          </p:cNvPr>
          <p:cNvSpPr/>
          <p:nvPr/>
        </p:nvSpPr>
        <p:spPr>
          <a:xfrm>
            <a:off x="7709836" y="2117558"/>
            <a:ext cx="1049153" cy="1039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6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4" y="553751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Analyses of carriers LIFETIMES + </a:t>
            </a:r>
            <a:r>
              <a:rPr lang="en-GB" dirty="0">
                <a:solidFill>
                  <a:srgbClr val="FF0000"/>
                </a:solidFill>
              </a:rPr>
              <a:t>MOBILITIES</a:t>
            </a:r>
            <a:r>
              <a:rPr lang="en-GB" dirty="0">
                <a:solidFill>
                  <a:srgbClr val="0070C0"/>
                </a:solidFill>
              </a:rPr>
              <a:t> (PMI ad hoc) models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0BDA886-09CB-4740-BD5B-A1B64126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5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8EF4C5-218F-4620-A1B2-156138266DA5}"/>
              </a:ext>
            </a:extLst>
          </p:cNvPr>
          <p:cNvSpPr txBox="1"/>
          <p:nvPr/>
        </p:nvSpPr>
        <p:spPr>
          <a:xfrm>
            <a:off x="8642504" y="1134297"/>
            <a:ext cx="277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After </a:t>
            </a:r>
            <a:r>
              <a:rPr lang="it-IT" dirty="0">
                <a:solidFill>
                  <a:srgbClr val="FF0000"/>
                </a:solidFill>
              </a:rPr>
              <a:t>Riccardo </a:t>
            </a:r>
            <a:r>
              <a:rPr lang="it-IT" dirty="0" err="1">
                <a:solidFill>
                  <a:srgbClr val="FF0000"/>
                </a:solidFill>
              </a:rPr>
              <a:t>Vinti</a:t>
            </a:r>
            <a:r>
              <a:rPr lang="it-IT" dirty="0" err="1"/>
              <a:t>’s</a:t>
            </a:r>
            <a:r>
              <a:rPr lang="it-IT" dirty="0"/>
              <a:t> </a:t>
            </a:r>
            <a:r>
              <a:rPr lang="it-IT" dirty="0" err="1"/>
              <a:t>Thesis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FC5DC44-614E-49E0-80F6-B4049210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4" t="17681" r="32874" b="73612"/>
          <a:stretch/>
        </p:blipFill>
        <p:spPr>
          <a:xfrm>
            <a:off x="4767272" y="938462"/>
            <a:ext cx="3721315" cy="9203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40FC11-1BEA-42D2-AAAF-91C560159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1" t="19228" r="14105" b="3327"/>
          <a:stretch/>
        </p:blipFill>
        <p:spPr>
          <a:xfrm>
            <a:off x="481263" y="1790299"/>
            <a:ext cx="5447899" cy="41292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CC6B00-A89A-485F-AE7B-824B9CFAF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03" t="27104" r="25157" b="14948"/>
          <a:stretch/>
        </p:blipFill>
        <p:spPr>
          <a:xfrm>
            <a:off x="3865551" y="3354405"/>
            <a:ext cx="1803442" cy="16447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B53A93D-A6BC-47DB-B9E9-5F53CD2369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2" t="25005" r="21447" b="19018"/>
          <a:stretch/>
        </p:blipFill>
        <p:spPr>
          <a:xfrm>
            <a:off x="5929162" y="1858834"/>
            <a:ext cx="5424638" cy="407450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A977D2C8-2EAE-475B-824D-76ED22F8469D}"/>
              </a:ext>
            </a:extLst>
          </p:cNvPr>
          <p:cNvSpPr/>
          <p:nvPr/>
        </p:nvSpPr>
        <p:spPr>
          <a:xfrm>
            <a:off x="9586762" y="4081112"/>
            <a:ext cx="144379" cy="154004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106613F-9254-4BE6-BE08-67CC1C7CA257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9658952" y="2382894"/>
            <a:ext cx="659330" cy="1698218"/>
          </a:xfrm>
          <a:prstGeom prst="straightConnector1">
            <a:avLst/>
          </a:prstGeom>
          <a:ln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5BC502B-3735-4717-B953-A54017E7E8E3}"/>
              </a:ext>
            </a:extLst>
          </p:cNvPr>
          <p:cNvCxnSpPr/>
          <p:nvPr/>
        </p:nvCxnSpPr>
        <p:spPr>
          <a:xfrm>
            <a:off x="10763250" y="2501900"/>
            <a:ext cx="0" cy="11049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49EA60C-0090-4738-AAF7-0BBC0F5269B4}"/>
              </a:ext>
            </a:extLst>
          </p:cNvPr>
          <p:cNvSpPr txBox="1"/>
          <p:nvPr/>
        </p:nvSpPr>
        <p:spPr>
          <a:xfrm>
            <a:off x="10614812" y="3606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660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4" y="553751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0070C0"/>
                </a:solidFill>
              </a:rPr>
              <a:t>Temperature Analyses: measurements vs. simulations</a:t>
            </a:r>
            <a:endParaRPr lang="en-GB" dirty="0"/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8EF4C5-218F-4620-A1B2-156138266DA5}"/>
              </a:ext>
            </a:extLst>
          </p:cNvPr>
          <p:cNvSpPr txBox="1"/>
          <p:nvPr/>
        </p:nvSpPr>
        <p:spPr>
          <a:xfrm>
            <a:off x="9220020" y="184419"/>
            <a:ext cx="277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After </a:t>
            </a:r>
            <a:r>
              <a:rPr lang="it-IT" dirty="0">
                <a:solidFill>
                  <a:srgbClr val="FF0000"/>
                </a:solidFill>
              </a:rPr>
              <a:t>Riccardo </a:t>
            </a:r>
            <a:r>
              <a:rPr lang="it-IT" dirty="0" err="1">
                <a:solidFill>
                  <a:srgbClr val="FF0000"/>
                </a:solidFill>
              </a:rPr>
              <a:t>Vinti</a:t>
            </a:r>
            <a:r>
              <a:rPr lang="it-IT" dirty="0" err="1"/>
              <a:t>’s</a:t>
            </a:r>
            <a:r>
              <a:rPr lang="it-IT" dirty="0"/>
              <a:t> </a:t>
            </a:r>
            <a:r>
              <a:rPr lang="it-IT" dirty="0" err="1"/>
              <a:t>Thesis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FC5DC44-614E-49E0-80F6-B4049210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4" t="17681" r="32874" b="73612"/>
          <a:stretch/>
        </p:blipFill>
        <p:spPr>
          <a:xfrm>
            <a:off x="7816712" y="1466413"/>
            <a:ext cx="3721315" cy="9203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2AC0CA-C1F3-4EBA-BCE5-95086AADB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5" t="26527" r="20816" b="10877"/>
          <a:stretch/>
        </p:blipFill>
        <p:spPr>
          <a:xfrm>
            <a:off x="798896" y="1147811"/>
            <a:ext cx="6679933" cy="5397193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7868DE5F-EB72-4D82-B72F-E03859163C98}"/>
              </a:ext>
            </a:extLst>
          </p:cNvPr>
          <p:cNvSpPr/>
          <p:nvPr/>
        </p:nvSpPr>
        <p:spPr>
          <a:xfrm>
            <a:off x="1944303" y="3994484"/>
            <a:ext cx="182880" cy="972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256FD1-E467-4E0E-9293-BF221E503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10" t="43088" r="31237" b="23930"/>
          <a:stretch/>
        </p:blipFill>
        <p:spPr>
          <a:xfrm>
            <a:off x="7947259" y="2627505"/>
            <a:ext cx="2871538" cy="2261937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C5DA3F5-0C62-4F60-8ED0-86C52B060D7E}"/>
              </a:ext>
            </a:extLst>
          </p:cNvPr>
          <p:cNvSpPr/>
          <p:nvPr/>
        </p:nvSpPr>
        <p:spPr>
          <a:xfrm>
            <a:off x="8474211" y="1676343"/>
            <a:ext cx="37140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896B15F-B871-4B57-8330-C96D0BD249D0}"/>
              </a:ext>
            </a:extLst>
          </p:cNvPr>
          <p:cNvSpPr/>
          <p:nvPr/>
        </p:nvSpPr>
        <p:spPr>
          <a:xfrm>
            <a:off x="9677369" y="1685968"/>
            <a:ext cx="371406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b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474CBC-E46A-44FF-8E19-9E32E5E0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5" y="1708946"/>
            <a:ext cx="6201914" cy="435222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964369E-6949-424E-B447-4A332DED3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31" t="44670" r="4190" b="17772"/>
          <a:stretch/>
        </p:blipFill>
        <p:spPr>
          <a:xfrm>
            <a:off x="7827637" y="2263137"/>
            <a:ext cx="3147479" cy="23121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73A12B-7020-4CCC-8E54-051F94F930B3}"/>
              </a:ext>
            </a:extLst>
          </p:cNvPr>
          <p:cNvSpPr/>
          <p:nvPr/>
        </p:nvSpPr>
        <p:spPr>
          <a:xfrm>
            <a:off x="4323807" y="3705542"/>
            <a:ext cx="2444484" cy="158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7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F38034-B1F6-4781-9F95-EE96F8CB3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4" b="8345"/>
          <a:stretch/>
        </p:blipFill>
        <p:spPr>
          <a:xfrm>
            <a:off x="4774308" y="744581"/>
            <a:ext cx="3614575" cy="891982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9337F5F9-7D7B-4C97-8824-C5BF3F487BA8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</p:spTree>
    <p:extLst>
      <p:ext uri="{BB962C8B-B14F-4D97-AF65-F5344CB8AC3E}">
        <p14:creationId xmlns:p14="http://schemas.microsoft.com/office/powerpoint/2010/main" val="123150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b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474CBC-E46A-44FF-8E19-9E32E5E0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5" y="1708946"/>
            <a:ext cx="6201914" cy="435222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73A12B-7020-4CCC-8E54-051F94F930B3}"/>
              </a:ext>
            </a:extLst>
          </p:cNvPr>
          <p:cNvSpPr/>
          <p:nvPr/>
        </p:nvSpPr>
        <p:spPr>
          <a:xfrm>
            <a:off x="4323807" y="3705542"/>
            <a:ext cx="2444484" cy="158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8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9E7EF70-1E18-40EC-BA5D-D7371574E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4" b="8345"/>
          <a:stretch/>
        </p:blipFill>
        <p:spPr>
          <a:xfrm>
            <a:off x="4774308" y="744581"/>
            <a:ext cx="3614575" cy="89198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A914C70-9339-406D-8733-AB57188475EA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29C4FA-C403-46F3-9957-A3E947C0A1A6}"/>
              </a:ext>
            </a:extLst>
          </p:cNvPr>
          <p:cNvSpPr txBox="1"/>
          <p:nvPr/>
        </p:nvSpPr>
        <p:spPr>
          <a:xfrm>
            <a:off x="7368209" y="2705725"/>
            <a:ext cx="4004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i="1" dirty="0"/>
              <a:t>A*</a:t>
            </a:r>
            <a:r>
              <a:rPr lang="it-IT" sz="2200" dirty="0"/>
              <a:t> and temperature are </a:t>
            </a:r>
            <a:r>
              <a:rPr lang="it-IT" sz="2200" dirty="0" err="1"/>
              <a:t>fixed</a:t>
            </a:r>
            <a:endParaRPr lang="it-IT" sz="2200" dirty="0"/>
          </a:p>
          <a:p>
            <a:endParaRPr lang="it-IT" sz="2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i="1" dirty="0"/>
              <a:t>b </a:t>
            </a:r>
            <a:r>
              <a:rPr lang="it-IT" sz="2200" dirty="0" err="1"/>
              <a:t>seems</a:t>
            </a:r>
            <a:r>
              <a:rPr lang="it-IT" sz="2200" dirty="0"/>
              <a:t> to </a:t>
            </a:r>
            <a:r>
              <a:rPr lang="it-IT" sz="2200" dirty="0" err="1"/>
              <a:t>affect</a:t>
            </a:r>
            <a:r>
              <a:rPr lang="it-IT" sz="2200" dirty="0"/>
              <a:t> </a:t>
            </a:r>
            <a:r>
              <a:rPr lang="it-IT" sz="2200" dirty="0" err="1"/>
              <a:t>solely</a:t>
            </a:r>
            <a:r>
              <a:rPr lang="it-IT" sz="2200" dirty="0"/>
              <a:t> the </a:t>
            </a:r>
            <a:r>
              <a:rPr lang="it-IT" sz="2200" dirty="0" err="1"/>
              <a:t>curve’s</a:t>
            </a:r>
            <a:r>
              <a:rPr lang="it-IT" sz="2200" dirty="0"/>
              <a:t> </a:t>
            </a:r>
            <a:r>
              <a:rPr lang="it-IT" sz="2200" dirty="0" err="1"/>
              <a:t>slope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60832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24113" y="357916"/>
            <a:ext cx="10943771" cy="1161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dirty="0">
                <a:solidFill>
                  <a:srgbClr val="26348C"/>
                </a:solidFill>
              </a:rPr>
              <a:t>Variations on the fitting parameters:</a:t>
            </a:r>
            <a:r>
              <a:rPr lang="en-GB" i="1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26348C"/>
                </a:solidFill>
              </a:rPr>
              <a:t>influence analysis on </a:t>
            </a:r>
            <a:r>
              <a:rPr lang="en-GB" i="1" dirty="0">
                <a:solidFill>
                  <a:srgbClr val="FF0000"/>
                </a:solidFill>
              </a:rPr>
              <a:t>A*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en-GB" dirty="0"/>
              <a:t>Reference mobility model</a:t>
            </a:r>
          </a:p>
          <a:p>
            <a:pPr lvl="1">
              <a:spcBef>
                <a:spcPts val="1800"/>
              </a:spcBef>
            </a:pPr>
            <a:endParaRPr lang="en-GB" dirty="0"/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9948379-36A8-44B8-8CC2-1EECCD16EE38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9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B9262B1-C93C-413A-9AAC-CC6494BB0A83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EFBFE1E-9EE1-4F2C-AEB0-BEBF4DDD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0019E4E-1C38-41F6-97D6-F87E20C16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5" y="1573408"/>
            <a:ext cx="6453689" cy="45289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36352F-F1CC-406D-A56D-283529BB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41" y="2263137"/>
            <a:ext cx="3082954" cy="24860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C716F9F-8A2F-40F6-B635-491EB5CE7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4" b="8345"/>
          <a:stretch/>
        </p:blipFill>
        <p:spPr>
          <a:xfrm>
            <a:off x="4774308" y="744581"/>
            <a:ext cx="3614575" cy="891982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39062687-25F4-4CA3-9E0E-87CD65CA6501}"/>
              </a:ext>
            </a:extLst>
          </p:cNvPr>
          <p:cNvSpPr txBox="1">
            <a:spLocks/>
          </p:cNvSpPr>
          <p:nvPr/>
        </p:nvSpPr>
        <p:spPr>
          <a:xfrm>
            <a:off x="3975350" y="6267859"/>
            <a:ext cx="4216291" cy="34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TCAD </a:t>
            </a:r>
            <a:r>
              <a:rPr lang="it-IT" sz="1800" i="1" dirty="0" err="1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Simulations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3D-SiAm </a:t>
            </a:r>
            <a:r>
              <a:rPr lang="it-IT" sz="1800" i="1" dirty="0">
                <a:solidFill>
                  <a:srgbClr val="263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sz="1800" i="1" dirty="0">
                <a:solidFill>
                  <a:srgbClr val="26348C"/>
                </a:solidFill>
                <a:latin typeface="+mn-lt"/>
                <a:cs typeface="Aharoni" panose="020B0604020202020204" pitchFamily="2" charset="-79"/>
              </a:rPr>
              <a:t> 24/03/2022</a:t>
            </a:r>
          </a:p>
        </p:txBody>
      </p:sp>
    </p:spTree>
    <p:extLst>
      <p:ext uri="{BB962C8B-B14F-4D97-AF65-F5344CB8AC3E}">
        <p14:creationId xmlns:p14="http://schemas.microsoft.com/office/powerpoint/2010/main" val="163202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509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CMR12</vt:lpstr>
      <vt:lpstr>Times New Roman</vt:lpstr>
      <vt:lpstr>Tema di Office</vt:lpstr>
      <vt:lpstr>HASPIDE  WP3 Simulation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HAPSPID WP3 Simulation</dc:title>
  <dc:creator>Daniele PASSERI</dc:creator>
  <cp:lastModifiedBy>Daniele Passeri</cp:lastModifiedBy>
  <cp:revision>11</cp:revision>
  <dcterms:created xsi:type="dcterms:W3CDTF">2021-02-24T07:31:13Z</dcterms:created>
  <dcterms:modified xsi:type="dcterms:W3CDTF">2022-03-23T16:03:12Z</dcterms:modified>
</cp:coreProperties>
</file>