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0" r:id="rId4"/>
  </p:sldMasterIdLst>
  <p:notesMasterIdLst>
    <p:notesMasterId r:id="rId28"/>
  </p:notesMasterIdLst>
  <p:sldIdLst>
    <p:sldId id="256" r:id="rId5"/>
    <p:sldId id="292" r:id="rId6"/>
    <p:sldId id="257" r:id="rId7"/>
    <p:sldId id="276" r:id="rId8"/>
    <p:sldId id="283" r:id="rId9"/>
    <p:sldId id="285" r:id="rId10"/>
    <p:sldId id="288" r:id="rId11"/>
    <p:sldId id="291" r:id="rId12"/>
    <p:sldId id="268" r:id="rId13"/>
    <p:sldId id="259" r:id="rId14"/>
    <p:sldId id="270" r:id="rId15"/>
    <p:sldId id="261" r:id="rId16"/>
    <p:sldId id="274" r:id="rId17"/>
    <p:sldId id="277" r:id="rId18"/>
    <p:sldId id="264" r:id="rId19"/>
    <p:sldId id="278" r:id="rId20"/>
    <p:sldId id="267" r:id="rId21"/>
    <p:sldId id="272" r:id="rId22"/>
    <p:sldId id="263" r:id="rId23"/>
    <p:sldId id="280" r:id="rId24"/>
    <p:sldId id="293" r:id="rId25"/>
    <p:sldId id="309" r:id="rId26"/>
    <p:sldId id="31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8"/>
    <p:restoredTop sz="96405"/>
  </p:normalViewPr>
  <p:slideViewPr>
    <p:cSldViewPr snapToGrid="0" snapToObjects="1">
      <p:cViewPr varScale="1">
        <p:scale>
          <a:sx n="77" d="100"/>
          <a:sy n="77" d="100"/>
        </p:scale>
        <p:origin x="168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5B409-EC04-0246-A210-76D5B8D1986F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23F7F-7D46-4743-8DB7-613A3F53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8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3D79-BFBC-5E4A-845A-0FF66453D3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1893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INFN ACCELERATORI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D1AA1-E58E-9B41-A7BF-C7D7340B8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89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F996DAB-32B6-2B4B-8FD7-0B6C9373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14 aprile 2022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E465798-0D90-444A-9F1C-828EEBCC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it-IT"/>
              <a:t>L. Rossi - Workshop Nazionale INFN-A a Milano - CdS Milano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45C565D-28A8-FF4B-AB41-CCCB78F9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47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1BB55-BFAF-794C-B58F-2339CAB0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D57D7-5A07-A84E-B680-D1E422F6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A1507-D883-EE41-AF3A-4D44B5DD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685BA-FAA5-6148-9160-E6DB251D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258" y="224983"/>
            <a:ext cx="8404541" cy="1239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882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8D0A-04CF-234F-B9CC-BD2466BB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114" y="321277"/>
            <a:ext cx="8128686" cy="1050324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06843-C516-9E4B-BC99-8805CBFB8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9CA23-8B12-FD48-8AC7-715A21AE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62361-1726-A04B-9595-41367915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9DF38-3E22-0C44-9DA6-0A50D8AB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8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27A69-BEC6-8D4C-B462-1AC17D56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73C57-BB83-E141-BA10-3B19AD8B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1F41F-7095-6C46-9BB9-AE5484A0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BE2F0-52CA-1345-9BF5-11E92E31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24E55-4704-CD47-AA79-74B5A26D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3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5898-C840-1F4C-8027-10D509CD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222423"/>
            <a:ext cx="8178114" cy="1272745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BEF6-84D7-DE42-83D3-2BE541BC9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83A8D-8288-A347-A12A-62A868655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658CC-0A0E-0B48-BB6E-967D5B96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9DE06-EEC9-3F40-BAC6-1266561F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337AC-C991-A148-A6A2-C11EA391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0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80B5-9B8B-0642-BE15-66DFE1AA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084" y="365126"/>
            <a:ext cx="8275304" cy="1001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10C4F-3FC9-5248-8CE7-CE0DA4EAE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7"/>
            <a:ext cx="5159375" cy="8143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CBD1B-E5E7-4A4C-8536-C47214999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61013-BF64-2840-8C98-5CA2AA4F7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C470F-7A03-C74F-8EEB-7B7207F62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2AAEA-BBC2-B542-8D95-4586546F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04988-025D-264C-A37C-BAFDE8DD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1B269D-E8CA-5C45-A834-D5BB0D06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7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F0DD-AD1A-CB48-98B6-2A3E158F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F3FE6-D0A8-C045-8F01-076B895C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9FC60-3A2F-1543-B820-C2F18D9D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ADEBE-BDCE-C14F-893D-47E33051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6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DB2AE-D1C9-6C46-AFC1-1395EFA68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6AC99-62F4-C84A-B084-E4CB32ED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18371-B71D-084E-8F4D-96CFB050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4B1E20-5FF9-204D-A0EA-37625DFE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258" y="224983"/>
            <a:ext cx="8404541" cy="1239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26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61B9-69A1-9145-BFBF-D15A7BD0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606" y="355133"/>
            <a:ext cx="8069194" cy="9697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D9160-F10D-254B-8700-6E8D6358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43" y="1694046"/>
            <a:ext cx="10689657" cy="43698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1D3B6-5CD5-CD4A-9785-EA385B16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89FAB-6D91-C842-A559-C681392F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2B170-C4BE-C341-90A6-786CEB0F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4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2F91-CA4D-DB4D-A470-B9CEDF40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258" y="224983"/>
            <a:ext cx="8404541" cy="11033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7840D-9EFA-1A40-A1F9-E8A76E56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D1D1C-EC6E-E34D-A312-4F2C647F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C6ACF-15A7-A742-B725-4A4309B6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7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603B3A6-70F9-A242-99AD-F38612B58483}"/>
              </a:ext>
            </a:extLst>
          </p:cNvPr>
          <p:cNvSpPr/>
          <p:nvPr userDrawn="1"/>
        </p:nvSpPr>
        <p:spPr>
          <a:xfrm>
            <a:off x="0" y="6252519"/>
            <a:ext cx="12192000" cy="605481"/>
          </a:xfrm>
          <a:prstGeom prst="rect">
            <a:avLst/>
          </a:prstGeom>
          <a:gradFill>
            <a:gsLst>
              <a:gs pos="0">
                <a:schemeClr val="tx1">
                  <a:lumMod val="73000"/>
                  <a:lumOff val="27000"/>
                </a:schemeClr>
              </a:gs>
              <a:gs pos="95000">
                <a:schemeClr val="tx1"/>
              </a:gs>
              <a:gs pos="32000">
                <a:schemeClr val="bg2">
                  <a:alpha val="22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BBEE97-636F-C147-A655-AEC27628BF26}"/>
              </a:ext>
            </a:extLst>
          </p:cNvPr>
          <p:cNvSpPr/>
          <p:nvPr userDrawn="1"/>
        </p:nvSpPr>
        <p:spPr>
          <a:xfrm>
            <a:off x="0" y="0"/>
            <a:ext cx="12192000" cy="1359243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5000">
                <a:schemeClr val="tx1"/>
              </a:gs>
              <a:gs pos="88000">
                <a:schemeClr val="accent1">
                  <a:lumMod val="75000"/>
                  <a:alpha val="16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DABBE0-71FF-C14C-909C-C74CEA6B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258" y="224983"/>
            <a:ext cx="8404541" cy="1239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INFN ACCELERATORI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734F4-61A0-ED43-8A14-47B197CA5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C051A-F2AD-8740-9CD8-A19D219B4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32860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it-IT"/>
              <a:t>L. Rossi - Workshop Nazionale INFN-A a Milano - CdS Milano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E1A14-242B-014A-A324-129D06C18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7892B85-A679-1943-821F-72C61F748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E532072-342C-D843-BED9-CA7751483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791730"/>
            <a:ext cx="10676466" cy="424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A57311-5F58-4E45-A771-F18A9896E08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233417" y="3602"/>
            <a:ext cx="4466280" cy="25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2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800" r:id="rId9"/>
    <p:sldLayoutId id="2147483801" r:id="rId10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andora.infn.it/public/b2c8c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cceleratori.infn.it/it/reti-acceleratori/rete-magneti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cceleratori.infn.it/it/reti-acceleratori/reti-medicale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event/28137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iina.Benson@mi.infn.it" TargetMode="External"/><Relationship Id="rId2" Type="http://schemas.openxmlformats.org/officeDocument/2006/relationships/hyperlink" Target="https://acceleratori.infn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9024-62F7-BA4D-919A-EF47DCBC7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390" y="1818933"/>
            <a:ext cx="10435590" cy="2387600"/>
          </a:xfrm>
        </p:spPr>
        <p:txBody>
          <a:bodyPr>
            <a:normAutofit/>
          </a:bodyPr>
          <a:lstStyle/>
          <a:p>
            <a:r>
              <a:rPr lang="it-IT" sz="4000" i="1" dirty="0"/>
              <a:t> Workshop Nazionale INFN-Acceleratori</a:t>
            </a:r>
            <a:br>
              <a:rPr lang="it-IT" sz="4000" i="1" dirty="0"/>
            </a:br>
            <a:r>
              <a:rPr lang="it-IT" sz="4000" i="1" dirty="0" err="1"/>
              <a:t>outcome</a:t>
            </a:r>
            <a:r>
              <a:rPr lang="it-IT" sz="4000" i="1" dirty="0"/>
              <a:t> per </a:t>
            </a:r>
            <a:r>
              <a:rPr lang="it-IT" sz="4000" i="1" dirty="0" err="1"/>
              <a:t>CdS</a:t>
            </a:r>
            <a:r>
              <a:rPr lang="it-IT" sz="4000" i="1" dirty="0"/>
              <a:t> Mi 14 aprile 2022</a:t>
            </a:r>
            <a:br>
              <a:rPr lang="it-IT" sz="4000" i="1" dirty="0"/>
            </a:br>
            <a:endParaRPr lang="en-US" sz="40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9FBC5-C5F0-A543-8612-D4983AACE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Lucio Rossi</a:t>
            </a:r>
          </a:p>
          <a:p>
            <a:r>
              <a:rPr lang="it-IT" dirty="0"/>
              <a:t>Università di Milano-</a:t>
            </a:r>
            <a:r>
              <a:rPr lang="it-IT" dirty="0" err="1"/>
              <a:t>Dip</a:t>
            </a:r>
            <a:r>
              <a:rPr lang="it-IT" dirty="0"/>
              <a:t>. Fisica e INFN-</a:t>
            </a:r>
            <a:r>
              <a:rPr lang="it-IT" dirty="0" err="1"/>
              <a:t>Sez.di</a:t>
            </a:r>
            <a:r>
              <a:rPr lang="it-IT" dirty="0"/>
              <a:t> Milano-LASA</a:t>
            </a:r>
          </a:p>
          <a:p>
            <a:r>
              <a:rPr lang="it-IT" dirty="0"/>
              <a:t>Coordinatore comitato INFN-Acceleratori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8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C86C-83E3-4FC1-883F-1F682B6D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</a:t>
            </a:r>
            <a:r>
              <a:rPr lang="en-US" dirty="0" err="1"/>
              <a:t>industrie</a:t>
            </a:r>
            <a:r>
              <a:rPr lang="en-US" dirty="0"/>
              <a:t> e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2D0A3-AD07-EF45-8F81-D990D1500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Gruppo di lavoro: T. Benson, P. Fabbricatore, D. Giove, G. </a:t>
            </a:r>
            <a:r>
              <a:rPr lang="it-IT" dirty="0" err="1"/>
              <a:t>Keppel</a:t>
            </a:r>
            <a:r>
              <a:rPr lang="it-IT" dirty="0"/>
              <a:t>, G. </a:t>
            </a:r>
            <a:r>
              <a:rPr lang="it-IT" dirty="0" err="1"/>
              <a:t>Torrisi</a:t>
            </a:r>
            <a:endParaRPr lang="it-IT" dirty="0"/>
          </a:p>
          <a:p>
            <a:r>
              <a:rPr lang="it-IT" dirty="0"/>
              <a:t>Compilazione di una lista di possibili fornitori basata su </a:t>
            </a:r>
            <a:r>
              <a:rPr lang="it-IT" dirty="0" err="1"/>
              <a:t>survey</a:t>
            </a:r>
            <a:r>
              <a:rPr lang="it-IT" dirty="0"/>
              <a:t> passate ed input dai laboratori</a:t>
            </a:r>
          </a:p>
          <a:p>
            <a:r>
              <a:rPr lang="it-IT" dirty="0"/>
              <a:t>Uso di </a:t>
            </a:r>
            <a:r>
              <a:rPr lang="it-IT" dirty="0" err="1"/>
              <a:t>keywords</a:t>
            </a:r>
            <a:r>
              <a:rPr lang="it-IT" dirty="0"/>
              <a:t> associate a codici di </a:t>
            </a:r>
            <a:r>
              <a:rPr lang="it-IT" dirty="0" err="1"/>
              <a:t>procurement</a:t>
            </a:r>
            <a:r>
              <a:rPr lang="it-IT" dirty="0"/>
              <a:t> (basati su CERN </a:t>
            </a:r>
            <a:r>
              <a:rPr lang="it-IT" dirty="0" err="1"/>
              <a:t>Procurement</a:t>
            </a:r>
            <a:r>
              <a:rPr lang="it-IT" dirty="0"/>
              <a:t> </a:t>
            </a:r>
            <a:r>
              <a:rPr lang="it-IT" dirty="0" err="1"/>
              <a:t>Codes</a:t>
            </a:r>
            <a:r>
              <a:rPr lang="it-IT" dirty="0"/>
              <a:t>) e con una classificazione per </a:t>
            </a:r>
            <a:r>
              <a:rPr lang="it-IT" dirty="0" err="1"/>
              <a:t>mapping</a:t>
            </a:r>
            <a:r>
              <a:rPr lang="it-IT" dirty="0"/>
              <a:t> alle attività per identificare potenziali fornitori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B29C5-FB2A-A74D-9AEB-FA8C59A8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E01BA-B329-684F-AA47-722A12FD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D8288-7A32-FC44-A915-CD2CB325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6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343C-17DC-48BA-A1EB-0ED71B2E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Lancio reti tematiche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8B7BD-8D53-44EB-8D49-FE23038F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39" y="1624819"/>
            <a:ext cx="5609734" cy="4514437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Statuto: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Uno dei compiti del Comitato è di promuovere tra gli esperti di acceleratori la formazione di reti  di competenza costituite da nodi tematicamente affini su argomenti di rilevante interesse.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Una rete è in generale intesa come un laboratorio allargato di competenze o funzioni affini, nei vari settori degli acceleratori dell’INFN.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Due tipologie di reti: </a:t>
            </a:r>
          </a:p>
          <a:p>
            <a:pPr lvl="2">
              <a:lnSpc>
                <a:spcPct val="120000"/>
              </a:lnSpc>
            </a:pPr>
            <a:r>
              <a:rPr lang="it-IT" dirty="0"/>
              <a:t>1) Reti di competenza (tematica) specifica: con molte applicazioni; superconduttività magneti e </a:t>
            </a:r>
            <a:r>
              <a:rPr lang="it-IT" dirty="0" err="1"/>
              <a:t>rf</a:t>
            </a:r>
            <a:r>
              <a:rPr lang="it-IT" dirty="0"/>
              <a:t>,  alto gradiente e strumentazione ancillare, sorgenti, diagnostica, vuoto   </a:t>
            </a:r>
          </a:p>
          <a:p>
            <a:pPr lvl="2">
              <a:lnSpc>
                <a:spcPct val="120000"/>
              </a:lnSpc>
            </a:pPr>
            <a:r>
              <a:rPr lang="it-IT" dirty="0"/>
              <a:t>2) Reti funzionali con molte tecnologie trasversali (simulazioni, teoria, RF, magneti, vuoto, ...)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Scopo: </a:t>
            </a:r>
            <a:r>
              <a:rPr lang="fr-FR" dirty="0" err="1"/>
              <a:t>Favorire</a:t>
            </a:r>
            <a:r>
              <a:rPr lang="fr-FR" dirty="0"/>
              <a:t> l’</a:t>
            </a:r>
            <a:r>
              <a:rPr lang="fr-FR" dirty="0" err="1"/>
              <a:t>aggregazione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comunità</a:t>
            </a:r>
            <a:r>
              <a:rPr lang="fr-FR" dirty="0"/>
              <a:t> </a:t>
            </a:r>
            <a:r>
              <a:rPr lang="fr-FR" dirty="0" err="1"/>
              <a:t>degli</a:t>
            </a:r>
            <a:r>
              <a:rPr lang="fr-FR" dirty="0"/>
              <a:t> </a:t>
            </a:r>
            <a:r>
              <a:rPr lang="fr-FR" dirty="0" err="1"/>
              <a:t>acceleratori</a:t>
            </a:r>
            <a:r>
              <a:rPr lang="fr-FR" dirty="0"/>
              <a:t> </a:t>
            </a:r>
            <a:r>
              <a:rPr lang="fr-FR" dirty="0" err="1"/>
              <a:t>dell’INFN</a:t>
            </a:r>
            <a:r>
              <a:rPr lang="fr-FR" dirty="0"/>
              <a:t> in cluster </a:t>
            </a:r>
            <a:r>
              <a:rPr lang="fr-FR" dirty="0" err="1"/>
              <a:t>nazionali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operino</a:t>
            </a:r>
            <a:r>
              <a:rPr lang="fr-FR" dirty="0"/>
              <a:t> in modo </a:t>
            </a:r>
            <a:r>
              <a:rPr lang="fr-FR" dirty="0" err="1"/>
              <a:t>coeso</a:t>
            </a:r>
            <a:endParaRPr lang="it-IT" dirty="0"/>
          </a:p>
          <a:p>
            <a:pPr lvl="1"/>
            <a:r>
              <a:rPr lang="it-IT" dirty="0"/>
              <a:t>Maggiori dettagli: </a:t>
            </a:r>
            <a:r>
              <a:rPr lang="it-IT" dirty="0">
                <a:hlinkClick r:id="rId2"/>
              </a:rPr>
              <a:t>https://pandora.infn.it/public/b2c8c3</a:t>
            </a:r>
            <a:r>
              <a:rPr lang="it-IT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69B29-722C-6343-944D-D6B70C4B809D}"/>
              </a:ext>
            </a:extLst>
          </p:cNvPr>
          <p:cNvSpPr txBox="1"/>
          <p:nvPr/>
        </p:nvSpPr>
        <p:spPr>
          <a:xfrm>
            <a:off x="11558016" y="6775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E722A-0199-7340-A362-9241ECE1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95F97-04CD-6948-9FF6-B3FE46F9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886C1-8641-C942-B90C-925D24B6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7A252D-86DD-42BF-A3CD-C06CEA9FF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479" y="2381251"/>
            <a:ext cx="6351521" cy="302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5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343C-17DC-48BA-A1EB-0ED71B2E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Lancio reti tematiche/Magneti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8B7BD-8D53-44EB-8D49-FE23038F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91" y="1688306"/>
            <a:ext cx="643518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Pagine web in sviluppo</a:t>
            </a:r>
          </a:p>
          <a:p>
            <a:pPr lvl="2"/>
            <a:r>
              <a:rPr lang="it-IT" dirty="0">
                <a:hlinkClick r:id="rId2"/>
              </a:rPr>
              <a:t>https://acceleratori.infn.it/it/reti-acceleratori/rete-magneti.html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6 Ott. 2021 Prima riunione della rete INFN-A di </a:t>
            </a:r>
            <a:r>
              <a:rPr lang="it-IT" b="1" dirty="0">
                <a:solidFill>
                  <a:srgbClr val="C00000"/>
                </a:solidFill>
              </a:rPr>
              <a:t>Magneti Superconduttori e Tecnologie Associate</a:t>
            </a:r>
          </a:p>
          <a:p>
            <a:pPr lvl="1"/>
            <a:r>
              <a:rPr lang="it-IT" dirty="0"/>
              <a:t>18 Ottobre 2021 – Team di coordinamento composto da </a:t>
            </a:r>
            <a:r>
              <a:rPr lang="it-IT" dirty="0" err="1"/>
              <a:t>P.Fabbricatore</a:t>
            </a:r>
            <a:r>
              <a:rPr lang="it-IT" dirty="0"/>
              <a:t>  (coordinatore pro-tempore), </a:t>
            </a:r>
            <a:r>
              <a:rPr lang="it-IT" dirty="0" err="1"/>
              <a:t>U.Gambardella</a:t>
            </a:r>
            <a:r>
              <a:rPr lang="it-IT" dirty="0"/>
              <a:t> (Sa), </a:t>
            </a:r>
            <a:r>
              <a:rPr lang="it-IT" dirty="0" err="1"/>
              <a:t>R.Musenich</a:t>
            </a:r>
            <a:r>
              <a:rPr lang="it-IT" dirty="0"/>
              <a:t> (</a:t>
            </a:r>
            <a:r>
              <a:rPr lang="it-IT" dirty="0" err="1"/>
              <a:t>Ge</a:t>
            </a:r>
            <a:r>
              <a:rPr lang="it-IT" dirty="0"/>
              <a:t>) e </a:t>
            </a:r>
            <a:r>
              <a:rPr lang="it-IT" dirty="0" err="1"/>
              <a:t>M.Statera</a:t>
            </a:r>
            <a:r>
              <a:rPr lang="it-IT" dirty="0"/>
              <a:t> (Mi-Lasa)</a:t>
            </a:r>
          </a:p>
          <a:p>
            <a:pPr lvl="1"/>
            <a:r>
              <a:rPr lang="it-IT" dirty="0"/>
              <a:t>Seminari di rete (digià 3)</a:t>
            </a:r>
          </a:p>
          <a:p>
            <a:pPr lvl="1"/>
            <a:r>
              <a:rPr lang="it-IT" dirty="0"/>
              <a:t>Individuati </a:t>
            </a:r>
            <a:r>
              <a:rPr lang="it-IT" dirty="0">
                <a:solidFill>
                  <a:srgbClr val="C00000"/>
                </a:solidFill>
              </a:rPr>
              <a:t>8 otto corsi di formazione </a:t>
            </a:r>
            <a:r>
              <a:rPr lang="it-IT" dirty="0"/>
              <a:t>prevalentemente su codici di calcolo numerico per problemi magnetici, meccanici e termici. </a:t>
            </a:r>
            <a:r>
              <a:rPr lang="it-IT" b="1" dirty="0">
                <a:solidFill>
                  <a:srgbClr val="0070C0"/>
                </a:solidFill>
              </a:rPr>
              <a:t>Primo su ANSYS (34 manifestazioni interesse) S. </a:t>
            </a:r>
            <a:r>
              <a:rPr lang="it-IT" b="1" dirty="0" err="1">
                <a:solidFill>
                  <a:srgbClr val="0070C0"/>
                </a:solidFill>
              </a:rPr>
              <a:t>Farinon</a:t>
            </a:r>
            <a:r>
              <a:rPr lang="it-IT" b="1" dirty="0">
                <a:solidFill>
                  <a:srgbClr val="0070C0"/>
                </a:solidFill>
              </a:rPr>
              <a:t> (GE)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6253D-FBB1-DF42-8AAA-D72FB638EE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5" y="1908331"/>
            <a:ext cx="5842715" cy="362958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99FEC-7DFC-2449-B39E-8F6F08FA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E405B-4563-A240-8F06-89B666D7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70200-FED9-934E-B729-85C2E331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0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343C-17DC-48BA-A1EB-0ED71B2E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Lancio</a:t>
            </a:r>
            <a:r>
              <a:rPr lang="en-US" dirty="0"/>
              <a:t> </a:t>
            </a:r>
            <a:r>
              <a:rPr lang="en-US" dirty="0" err="1"/>
              <a:t>reti</a:t>
            </a:r>
            <a:r>
              <a:rPr lang="en-US" dirty="0"/>
              <a:t> </a:t>
            </a:r>
            <a:r>
              <a:rPr lang="en-US" dirty="0" err="1"/>
              <a:t>tematiche</a:t>
            </a:r>
            <a:br>
              <a:rPr lang="en-US" dirty="0"/>
            </a:br>
            <a:r>
              <a:rPr lang="en-US" dirty="0" err="1"/>
              <a:t>medicale</a:t>
            </a:r>
            <a:r>
              <a:rPr lang="en-US" dirty="0"/>
              <a:t> e 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8B7BD-8D53-44EB-8D49-FE23038F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9734" cy="4351338"/>
          </a:xfrm>
        </p:spPr>
        <p:txBody>
          <a:bodyPr>
            <a:normAutofit/>
          </a:bodyPr>
          <a:lstStyle/>
          <a:p>
            <a:pPr lvl="0"/>
            <a:r>
              <a:rPr lang="it-IT" b="1" dirty="0">
                <a:solidFill>
                  <a:srgbClr val="0070C0"/>
                </a:solidFill>
              </a:rPr>
              <a:t>Rete medicale </a:t>
            </a:r>
            <a:r>
              <a:rPr lang="it-IT" dirty="0"/>
              <a:t>(Dario Giove, Mi-LASA) in </a:t>
            </a:r>
            <a:r>
              <a:rPr lang="it-IT" dirty="0" err="1"/>
              <a:t>coord</a:t>
            </a:r>
            <a:r>
              <a:rPr lang="it-IT" dirty="0"/>
              <a:t>. con INFN4LS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Pagine web in sviluppo</a:t>
            </a:r>
          </a:p>
          <a:p>
            <a:pPr lvl="2"/>
            <a:r>
              <a:rPr lang="it-IT" dirty="0">
                <a:hlinkClick r:id="rId2"/>
              </a:rPr>
              <a:t>https://acceleratori.infn.it/it/reti-acceleratori/reti-medicale.html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I Seminari Nazionali Acceleratori hanno coperto già delle tematiche di questa rete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69B29-722C-6343-944D-D6B70C4B809D}"/>
              </a:ext>
            </a:extLst>
          </p:cNvPr>
          <p:cNvSpPr txBox="1"/>
          <p:nvPr/>
        </p:nvSpPr>
        <p:spPr>
          <a:xfrm>
            <a:off x="11558016" y="6775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D498F8-38D7-5A47-894F-7488AE7C7D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57" y="1825625"/>
            <a:ext cx="4560036" cy="343453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AB566-0F7D-084F-8D89-1F4D88DEF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C71EF-F7BC-B84E-8AAD-BDF11348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BD461-64D7-A34E-8F78-56B586A9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30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3E4-BE8F-4424-B15F-39D5C1E7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 Grande </a:t>
            </a:r>
            <a:r>
              <a:rPr lang="en-US" dirty="0" err="1"/>
              <a:t>Unificazione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unire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RFisti</a:t>
            </a:r>
            <a:r>
              <a:rPr lang="en-US" dirty="0"/>
              <a:t>!)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7E37C-41A8-451D-A652-96CA8089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37470-B69C-4540-81A5-09C20134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AEC92-C701-4442-89EB-5C74EF35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4FAEA1-5403-2846-B1BE-B6EA629B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669" y="1734916"/>
            <a:ext cx="4848750" cy="394958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6DF3D1F-499C-6242-BC2F-2FD238586D71}"/>
              </a:ext>
            </a:extLst>
          </p:cNvPr>
          <p:cNvSpPr txBox="1">
            <a:spLocks/>
          </p:cNvSpPr>
          <p:nvPr/>
        </p:nvSpPr>
        <p:spPr>
          <a:xfrm>
            <a:off x="405581" y="1734916"/>
            <a:ext cx="599623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/>
              <a:t>Proto-Rete RF (G. </a:t>
            </a:r>
            <a:r>
              <a:rPr lang="it-IT" sz="2400" dirty="0" err="1"/>
              <a:t>Bisoffi</a:t>
            </a:r>
            <a:r>
              <a:rPr lang="it-IT" sz="2400" dirty="0"/>
              <a:t>, A. Gallo</a:t>
            </a:r>
            <a:r>
              <a:rPr lang="it-IT" dirty="0"/>
              <a:t>) </a:t>
            </a:r>
          </a:p>
          <a:p>
            <a:pPr lvl="1"/>
            <a:r>
              <a:rPr lang="de-CH" dirty="0" err="1"/>
              <a:t>Organizzata</a:t>
            </a:r>
            <a:r>
              <a:rPr lang="de-CH" dirty="0"/>
              <a:t>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giornata</a:t>
            </a:r>
            <a:r>
              <a:rPr lang="de-CH" dirty="0"/>
              <a:t> </a:t>
            </a:r>
            <a:r>
              <a:rPr lang="de-CH" dirty="0" err="1"/>
              <a:t>nazionale</a:t>
            </a:r>
            <a:r>
              <a:rPr lang="de-CH" dirty="0"/>
              <a:t> RF </a:t>
            </a:r>
            <a:r>
              <a:rPr lang="de-CH" dirty="0" err="1"/>
              <a:t>dedicata</a:t>
            </a:r>
            <a:r>
              <a:rPr lang="de-CH" dirty="0"/>
              <a:t> ad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panoramica</a:t>
            </a:r>
            <a:r>
              <a:rPr lang="de-CH" dirty="0"/>
              <a:t> </a:t>
            </a:r>
            <a:r>
              <a:rPr lang="de-CH" dirty="0" err="1"/>
              <a:t>dei</a:t>
            </a:r>
            <a:r>
              <a:rPr lang="de-CH" dirty="0"/>
              <a:t> </a:t>
            </a:r>
            <a:r>
              <a:rPr lang="de-CH" dirty="0" err="1"/>
              <a:t>progetti</a:t>
            </a:r>
            <a:r>
              <a:rPr lang="de-CH" dirty="0"/>
              <a:t> e </a:t>
            </a:r>
            <a:r>
              <a:rPr lang="de-CH" dirty="0" err="1"/>
              <a:t>discussioni</a:t>
            </a:r>
            <a:br>
              <a:rPr lang="de-CH" dirty="0"/>
            </a:b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https://agenda.infn.it/event/28137/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settembre 2021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Secondo meeting per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Muon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 in </a:t>
            </a:r>
            <a:r>
              <a:rPr lang="it-IT" sz="2200" dirty="0">
                <a:solidFill>
                  <a:prstClr val="black"/>
                </a:solidFill>
                <a:latin typeface="Calibri" panose="020F0502020204030204"/>
              </a:rPr>
              <a:t>febbraio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‘22</a:t>
            </a:r>
          </a:p>
          <a:p>
            <a:pPr marL="457200" lvl="1" indent="0">
              <a:buNone/>
            </a:pPr>
            <a:endParaRPr lang="de-CH" dirty="0"/>
          </a:p>
          <a:p>
            <a:pPr lvl="1"/>
            <a:r>
              <a:rPr lang="de-CH" dirty="0"/>
              <a:t>Interesse ad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seguito</a:t>
            </a:r>
            <a:r>
              <a:rPr lang="de-CH" dirty="0"/>
              <a:t> e </a:t>
            </a:r>
            <a:r>
              <a:rPr lang="de-CH" dirty="0" err="1"/>
              <a:t>possibilmente</a:t>
            </a:r>
            <a:r>
              <a:rPr lang="de-CH" dirty="0"/>
              <a:t> </a:t>
            </a:r>
            <a:r>
              <a:rPr lang="de-CH" dirty="0" err="1"/>
              <a:t>futura</a:t>
            </a:r>
            <a:r>
              <a:rPr lang="de-CH" dirty="0"/>
              <a:t> </a:t>
            </a:r>
            <a:r>
              <a:rPr lang="de-CH" dirty="0" err="1"/>
              <a:t>finalizzazione</a:t>
            </a:r>
            <a:r>
              <a:rPr lang="de-CH" dirty="0"/>
              <a:t> in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Rete</a:t>
            </a:r>
            <a:r>
              <a:rPr lang="de-CH" dirty="0"/>
              <a:t> RF</a:t>
            </a:r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09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BB96-7D90-4628-9D89-4498BB17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Seminari Nazionali Acceleratori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8CF6C-2F71-45DA-B427-8A4ACB63D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012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/>
              <a:t>Seminari nazionali acceleratori</a:t>
            </a:r>
            <a:r>
              <a:rPr lang="it-IT" sz="2000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400" dirty="0"/>
              <a:t>Scopo : promuovere la conoscenza e il dibattito su temi di ricerca, idee e progetti significativi dal punto di vista scientifico e/o tecnologico per la comunità nazionale. Trasparenze in inglese, seminario in italiano o inglese. </a:t>
            </a:r>
          </a:p>
          <a:p>
            <a:pPr marL="0" indent="0">
              <a:lnSpc>
                <a:spcPct val="120000"/>
              </a:lnSpc>
              <a:buNone/>
            </a:pPr>
            <a:endParaRPr lang="it-IT" sz="14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1400" dirty="0"/>
              <a:t>Speakers nazionali e internazionali ma con particolare riguardo a speakers della comunità INFN.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400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400" dirty="0"/>
              <a:t>Date: 1 volta al mese il venerdì alle 15.30. Formato: talk 45 </a:t>
            </a:r>
            <a:r>
              <a:rPr lang="it-IT" sz="1400" dirty="0" err="1"/>
              <a:t>min</a:t>
            </a:r>
            <a:r>
              <a:rPr lang="it-IT" sz="1400" dirty="0"/>
              <a:t> – 30 </a:t>
            </a:r>
            <a:r>
              <a:rPr lang="it-IT" sz="1400" dirty="0" err="1"/>
              <a:t>min</a:t>
            </a:r>
            <a:r>
              <a:rPr lang="it-IT" sz="1400" dirty="0"/>
              <a:t> discussione. Presentazione on-line con video registrazioni. Pdf </a:t>
            </a:r>
            <a:r>
              <a:rPr lang="it-IT" sz="1400" dirty="0" err="1"/>
              <a:t>slides</a:t>
            </a:r>
            <a:r>
              <a:rPr lang="it-IT" sz="1400" dirty="0"/>
              <a:t> e video messi a disposizione in apposito spazio pubblico sul sito INFN-A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400" dirty="0"/>
              <a:t>Inizio:  1 ottobre 2021</a:t>
            </a:r>
          </a:p>
          <a:p>
            <a:pPr marL="0" indent="0">
              <a:buNone/>
            </a:pPr>
            <a:r>
              <a:rPr lang="it-IT" sz="1400" dirty="0"/>
              <a:t> </a:t>
            </a:r>
          </a:p>
          <a:p>
            <a:pPr marL="0" indent="0">
              <a:buNone/>
            </a:pPr>
            <a:r>
              <a:rPr lang="it-IT" sz="600" dirty="0"/>
              <a:t> </a:t>
            </a:r>
          </a:p>
          <a:p>
            <a:endParaRPr lang="it-IT" sz="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33E81-46E5-044E-A6AF-E436CF7CE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6858" y="2636330"/>
            <a:ext cx="3736942" cy="232216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it-IT" sz="2000" u="sng" dirty="0"/>
              <a:t>Comitato scientifico e organizzativo</a:t>
            </a:r>
            <a:endParaRPr lang="it-IT" sz="20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it-IT" sz="2000" dirty="0"/>
              <a:t>Lucio Rossi, (INFN-A </a:t>
            </a:r>
            <a:r>
              <a:rPr lang="it-IT" sz="2000" dirty="0" err="1"/>
              <a:t>chair</a:t>
            </a:r>
            <a:r>
              <a:rPr lang="it-IT" sz="2000" dirty="0"/>
              <a:t>, ex-officio) 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2000" dirty="0"/>
              <a:t>Tiina </a:t>
            </a:r>
            <a:r>
              <a:rPr lang="it-IT" sz="2000" dirty="0" err="1"/>
              <a:t>Benson</a:t>
            </a:r>
            <a:r>
              <a:rPr lang="it-IT" sz="2000" dirty="0"/>
              <a:t> (INFN-A, </a:t>
            </a:r>
            <a:r>
              <a:rPr lang="it-IT" sz="2000" dirty="0" err="1"/>
              <a:t>scientific</a:t>
            </a:r>
            <a:r>
              <a:rPr lang="it-IT" sz="2000" dirty="0"/>
              <a:t> </a:t>
            </a:r>
            <a:r>
              <a:rPr lang="it-IT" sz="2000" dirty="0" err="1"/>
              <a:t>secretary</a:t>
            </a:r>
            <a:r>
              <a:rPr lang="it-IT" sz="2000" dirty="0"/>
              <a:t>) 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2000" dirty="0" err="1"/>
              <a:t>Iaia</a:t>
            </a:r>
            <a:r>
              <a:rPr lang="it-IT" sz="2000" dirty="0"/>
              <a:t> Masullo, Napoli 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2000" dirty="0"/>
              <a:t>Mauro Migliorati, Roma1 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2000" dirty="0"/>
              <a:t>Cristian Pira di LNL 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2000" dirty="0"/>
              <a:t>Giuseppe </a:t>
            </a:r>
            <a:r>
              <a:rPr lang="it-IT" sz="2000" dirty="0" err="1"/>
              <a:t>Torrisi</a:t>
            </a:r>
            <a:r>
              <a:rPr lang="it-IT" sz="2000" dirty="0"/>
              <a:t> LNS 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C7341-79B2-D942-8515-3E47D562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D21A4-1562-8F4D-B2DD-391CBE23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05981-9DCC-1D42-9792-F2300ADA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6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392D-B9BA-4366-AD28-55E46054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Seminari</a:t>
            </a:r>
            <a:r>
              <a:rPr lang="en-US" dirty="0"/>
              <a:t> a venire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FE9E0-A0A7-4C01-B8D0-9DE401434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13/05/2022 H:15.30</a:t>
            </a:r>
            <a:br>
              <a:rPr lang="en-US" dirty="0"/>
            </a:br>
            <a:r>
              <a:rPr lang="en-US" dirty="0"/>
              <a:t>Dr. Nadia </a:t>
            </a:r>
            <a:r>
              <a:rPr lang="en-US" dirty="0" err="1"/>
              <a:t>Pastrone</a:t>
            </a:r>
            <a:r>
              <a:rPr lang="en-US" dirty="0"/>
              <a:t>, INFN-TO</a:t>
            </a:r>
            <a:br>
              <a:rPr lang="en-US" dirty="0"/>
            </a:br>
            <a:r>
              <a:rPr lang="en-US" dirty="0"/>
              <a:t>Muon Colliders: a challenging opportunity </a:t>
            </a:r>
          </a:p>
          <a:p>
            <a:endParaRPr lang="en-US" dirty="0"/>
          </a:p>
          <a:p>
            <a:r>
              <a:rPr lang="en-US" dirty="0"/>
              <a:t>10/06/2022 H:15.30</a:t>
            </a:r>
            <a:br>
              <a:rPr lang="en-US" dirty="0"/>
            </a:br>
            <a:r>
              <a:rPr lang="en-US" dirty="0"/>
              <a:t>Dr. Danilo </a:t>
            </a:r>
            <a:r>
              <a:rPr lang="en-US" dirty="0" err="1"/>
              <a:t>Rifuggiato</a:t>
            </a:r>
            <a:r>
              <a:rPr lang="en-US" dirty="0"/>
              <a:t>, LNS</a:t>
            </a:r>
            <a:br>
              <a:rPr lang="en-US" dirty="0"/>
            </a:br>
            <a:r>
              <a:rPr lang="en-US" dirty="0"/>
              <a:t>SPES: technological challenges and prospective for new applications at LNL 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69E8C-07EB-47E8-AC6C-F3784A7E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942A9-A557-4290-87EC-4B1F0C51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869C7-5CDC-4EB5-893C-53ACC398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4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C58E-C346-4D03-BE5A-48541A21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Workshop Nazionale INFN-</a:t>
            </a:r>
            <a:r>
              <a:rPr lang="en-US" sz="3200" dirty="0" err="1"/>
              <a:t>Acceleratori</a:t>
            </a:r>
            <a:br>
              <a:rPr lang="en-US" sz="3200" dirty="0"/>
            </a:br>
            <a:r>
              <a:rPr lang="en-US" sz="3200" dirty="0"/>
              <a:t>            7-8 </a:t>
            </a:r>
            <a:r>
              <a:rPr lang="en-US" sz="3200" dirty="0" err="1"/>
              <a:t>Aprile</a:t>
            </a:r>
            <a:r>
              <a:rPr lang="en-US" sz="3200" dirty="0"/>
              <a:t> : </a:t>
            </a:r>
            <a:r>
              <a:rPr lang="en-US" sz="3200" dirty="0" err="1"/>
              <a:t>Programma</a:t>
            </a:r>
            <a:endParaRPr 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34B7C-7494-5C48-A8CF-C6406D53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4DD59-F750-0F4A-93BA-ADFAE95C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148B7-24CA-2440-941C-ABF433EF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3DB6E5-2E41-E848-B17E-B3DFDF0A5F06}"/>
              </a:ext>
            </a:extLst>
          </p:cNvPr>
          <p:cNvSpPr txBox="1"/>
          <p:nvPr/>
        </p:nvSpPr>
        <p:spPr>
          <a:xfrm>
            <a:off x="6063743" y="1464821"/>
            <a:ext cx="5880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Primo giorno: </a:t>
            </a:r>
            <a:r>
              <a:rPr lang="it-IT" sz="2400" dirty="0">
                <a:solidFill>
                  <a:srgbClr val="FF0000"/>
                </a:solidFill>
              </a:rPr>
              <a:t>Politica scientifica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Review Lab Naz e grandi progetti finanziati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5E04B-08E6-42B6-96E4-F212F3CD9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924"/>
            <a:ext cx="5473192" cy="5996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92009-4A65-4052-823F-698AE24CB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251" y="2618845"/>
            <a:ext cx="6311099" cy="343235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68B2A08-59AE-4996-B788-84CADE242C86}"/>
              </a:ext>
            </a:extLst>
          </p:cNvPr>
          <p:cNvSpPr/>
          <p:nvPr/>
        </p:nvSpPr>
        <p:spPr>
          <a:xfrm>
            <a:off x="10759858" y="3404122"/>
            <a:ext cx="1052186" cy="50493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5C8075-9480-418E-A44C-DA2888AC57DF}"/>
              </a:ext>
            </a:extLst>
          </p:cNvPr>
          <p:cNvSpPr/>
          <p:nvPr/>
        </p:nvSpPr>
        <p:spPr>
          <a:xfrm>
            <a:off x="10777995" y="4262254"/>
            <a:ext cx="1052186" cy="50493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F96238-11BB-40AC-A022-E1F2F03E0E6E}"/>
              </a:ext>
            </a:extLst>
          </p:cNvPr>
          <p:cNvSpPr/>
          <p:nvPr/>
        </p:nvSpPr>
        <p:spPr>
          <a:xfrm>
            <a:off x="6219173" y="5546259"/>
            <a:ext cx="1052186" cy="50493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55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C4A5D-68D2-5B45-A4F0-819E58E6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582" y="1395414"/>
            <a:ext cx="5395938" cy="150812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Secondo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giorno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inizio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alle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09:00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Scopo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Progetti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 CSN5 e di come la </a:t>
            </a:r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politica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 </a:t>
            </a:r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strategia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scientifica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abbiano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impatto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anche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CNS5 (e le alter CSN)</a:t>
            </a:r>
          </a:p>
          <a:p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di </a:t>
            </a:r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alcuni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progetti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“</a:t>
            </a:r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crescita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9C58E-C346-4D03-BE5A-48541A21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634" y="257269"/>
            <a:ext cx="8128686" cy="1050324"/>
          </a:xfrm>
        </p:spPr>
        <p:txBody>
          <a:bodyPr>
            <a:normAutofit/>
          </a:bodyPr>
          <a:lstStyle/>
          <a:p>
            <a:r>
              <a:rPr lang="en-US" sz="3200" dirty="0"/>
              <a:t>Workshop Nazionale INFN-</a:t>
            </a:r>
            <a:r>
              <a:rPr lang="en-US" sz="3200" dirty="0" err="1"/>
              <a:t>Acceleratori</a:t>
            </a:r>
            <a:br>
              <a:rPr lang="en-US" sz="3200" dirty="0"/>
            </a:br>
            <a:r>
              <a:rPr lang="en-US" sz="3200" dirty="0"/>
              <a:t>                          7-8 </a:t>
            </a:r>
            <a:r>
              <a:rPr lang="en-US" sz="3200" dirty="0" err="1"/>
              <a:t>Aprile</a:t>
            </a:r>
            <a:r>
              <a:rPr lang="en-US" sz="3200" dirty="0"/>
              <a:t> : </a:t>
            </a:r>
            <a:r>
              <a:rPr lang="en-US" sz="3200" dirty="0" err="1"/>
              <a:t>Programma</a:t>
            </a:r>
            <a:endParaRPr 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8A953-93C5-F74B-BDB6-47F7C978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3AAF3-6A0C-FD48-8613-F638EA96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92130-2C79-8746-9A02-3E61CE7A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46AB4C-7D00-476D-A5A4-D2F7E62C2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96009"/>
            <a:ext cx="6095999" cy="61619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A9AB02-5A14-42C4-B3AA-15E120E88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291" y="3679996"/>
            <a:ext cx="6096000" cy="160637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73E0C75-FD9C-4C2A-A256-5473B30D6944}"/>
              </a:ext>
            </a:extLst>
          </p:cNvPr>
          <p:cNvSpPr/>
          <p:nvPr/>
        </p:nvSpPr>
        <p:spPr>
          <a:xfrm>
            <a:off x="4770523" y="4609579"/>
            <a:ext cx="1052186" cy="47817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2BCB33-D367-4B7C-83BC-0A4A827EA1DB}"/>
              </a:ext>
            </a:extLst>
          </p:cNvPr>
          <p:cNvSpPr/>
          <p:nvPr/>
        </p:nvSpPr>
        <p:spPr>
          <a:xfrm>
            <a:off x="4918105" y="3438743"/>
            <a:ext cx="1052186" cy="50493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3C224C-F9F3-4241-B5B2-48CCB3116E94}"/>
              </a:ext>
            </a:extLst>
          </p:cNvPr>
          <p:cNvSpPr/>
          <p:nvPr/>
        </p:nvSpPr>
        <p:spPr>
          <a:xfrm>
            <a:off x="4770523" y="1327794"/>
            <a:ext cx="1052186" cy="50493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FDC9-912E-4DBE-938A-57828E85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321277"/>
            <a:ext cx="8572499" cy="1050324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Lancio temi o supporto a progetti strategici e Fondi Esterni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87A3B-56AD-460C-9159-EA7EDBE61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3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H2020-I.FAST (</a:t>
            </a:r>
            <a:r>
              <a:rPr lang="it-IT" dirty="0">
                <a:solidFill>
                  <a:srgbClr val="0070C0"/>
                </a:solidFill>
              </a:rPr>
              <a:t>preparata da </a:t>
            </a:r>
            <a:r>
              <a:rPr lang="it-IT" dirty="0" err="1">
                <a:solidFill>
                  <a:srgbClr val="0070C0"/>
                </a:solidFill>
              </a:rPr>
              <a:t>AccTeCo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>
                <a:solidFill>
                  <a:srgbClr val="0070C0"/>
                </a:solidFill>
                <a:sym typeface="Wingdings" panose="05000000000000000000" pitchFamily="2" charset="2"/>
              </a:rPr>
              <a:t> G. Bisoffi, LNL</a:t>
            </a:r>
            <a:r>
              <a:rPr lang="it-IT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it-IT" dirty="0">
                <a:sym typeface="Wingdings" panose="05000000000000000000" pitchFamily="2" charset="2"/>
              </a:rPr>
              <a:t>Grande successo. INFN maggior beneficiario (dopo CERN ovviamente)</a:t>
            </a:r>
          </a:p>
          <a:p>
            <a:pPr lvl="1"/>
            <a:r>
              <a:rPr lang="it-IT" i="1" dirty="0">
                <a:solidFill>
                  <a:srgbClr val="C00000"/>
                </a:solidFill>
                <a:sym typeface="Wingdings" panose="05000000000000000000" pitchFamily="2" charset="2"/>
              </a:rPr>
              <a:t>INFN   1010 k€ ma </a:t>
            </a:r>
            <a:r>
              <a:rPr lang="it-IT" i="1" dirty="0" err="1">
                <a:solidFill>
                  <a:srgbClr val="C00000"/>
                </a:solidFill>
                <a:sym typeface="Wingdings" panose="05000000000000000000" pitchFamily="2" charset="2"/>
              </a:rPr>
              <a:t>traindo</a:t>
            </a:r>
            <a:r>
              <a:rPr lang="it-IT" i="1" dirty="0">
                <a:solidFill>
                  <a:srgbClr val="C00000"/>
                </a:solidFill>
                <a:sym typeface="Wingdings" panose="05000000000000000000" pitchFamily="2" charset="2"/>
              </a:rPr>
              <a:t> altri 780 k€  Italia </a:t>
            </a:r>
            <a:r>
              <a:rPr lang="it-IT" dirty="0">
                <a:sym typeface="Wingdings" panose="05000000000000000000" pitchFamily="2" charset="2"/>
              </a:rPr>
              <a:t>(industria, Elettra, CNR, </a:t>
            </a:r>
            <a:r>
              <a:rPr lang="it-IT" dirty="0" err="1">
                <a:sym typeface="Wingdings" panose="05000000000000000000" pitchFamily="2" charset="2"/>
              </a:rPr>
              <a:t>Polimi</a:t>
            </a:r>
            <a:r>
              <a:rPr lang="it-IT" dirty="0">
                <a:sym typeface="Wingdings" panose="05000000000000000000" pitchFamily="2" charset="2"/>
              </a:rPr>
              <a:t>…)</a:t>
            </a:r>
          </a:p>
          <a:p>
            <a:r>
              <a:rPr lang="it-IT" dirty="0">
                <a:sym typeface="Wingdings" panose="05000000000000000000" pitchFamily="2" charset="2"/>
              </a:rPr>
              <a:t>H2020-Hitri</a:t>
            </a:r>
            <a:r>
              <a:rPr lang="it-IT" i="1" dirty="0">
                <a:sym typeface="Wingdings" panose="05000000000000000000" pitchFamily="2" charset="2"/>
              </a:rPr>
              <a:t>Plus</a:t>
            </a:r>
            <a:r>
              <a:rPr lang="it-IT" dirty="0">
                <a:sym typeface="Wingdings" panose="05000000000000000000" pitchFamily="2" charset="2"/>
              </a:rPr>
              <a:t> (adroterapia, coordinata da </a:t>
            </a:r>
            <a:r>
              <a:rPr lang="it-IT" dirty="0" err="1">
                <a:sym typeface="Wingdings" panose="05000000000000000000" pitchFamily="2" charset="2"/>
              </a:rPr>
              <a:t>Cnao</a:t>
            </a:r>
            <a:r>
              <a:rPr lang="it-IT" dirty="0">
                <a:sym typeface="Wingdings" panose="05000000000000000000" pitchFamily="2" charset="2"/>
              </a:rPr>
              <a:t>),  </a:t>
            </a:r>
          </a:p>
          <a:p>
            <a:pPr lvl="1"/>
            <a:r>
              <a:rPr lang="it-IT" i="1" dirty="0">
                <a:sym typeface="Wingdings" panose="05000000000000000000" pitchFamily="2" charset="2"/>
              </a:rPr>
              <a:t>INFN 180 k€</a:t>
            </a:r>
          </a:p>
          <a:p>
            <a:r>
              <a:rPr lang="it-IT" dirty="0"/>
              <a:t>HE-</a:t>
            </a:r>
            <a:r>
              <a:rPr lang="it-IT" dirty="0" err="1"/>
              <a:t>Eurolabs</a:t>
            </a:r>
            <a:r>
              <a:rPr lang="it-IT" dirty="0"/>
              <a:t> </a:t>
            </a:r>
            <a:r>
              <a:rPr lang="it-IT" dirty="0" err="1"/>
              <a:t>application</a:t>
            </a:r>
            <a:r>
              <a:rPr lang="it-IT" dirty="0"/>
              <a:t> (Paolo Giacomelli Project Coordinator)</a:t>
            </a:r>
          </a:p>
          <a:p>
            <a:pPr lvl="1"/>
            <a:r>
              <a:rPr lang="it-IT" dirty="0"/>
              <a:t>G. Bisoffi, A. Gallo, D. Giove et al. </a:t>
            </a:r>
            <a:r>
              <a:rPr lang="it-IT" dirty="0">
                <a:sym typeface="Wingdings" panose="05000000000000000000" pitchFamily="2" charset="2"/>
              </a:rPr>
              <a:t> azione per acceleratori – </a:t>
            </a:r>
            <a:r>
              <a:rPr lang="it-IT" dirty="0" err="1">
                <a:sym typeface="Wingdings" panose="05000000000000000000" pitchFamily="2" charset="2"/>
              </a:rPr>
              <a:t>Transnational</a:t>
            </a:r>
            <a:r>
              <a:rPr lang="it-IT" dirty="0">
                <a:sym typeface="Wingdings" panose="05000000000000000000" pitchFamily="2" charset="2"/>
              </a:rPr>
              <a:t> access</a:t>
            </a:r>
            <a:r>
              <a:rPr lang="it-IT" dirty="0"/>
              <a:t>)</a:t>
            </a:r>
          </a:p>
          <a:p>
            <a:pPr lvl="1"/>
            <a:r>
              <a:rPr lang="it-IT" dirty="0">
                <a:solidFill>
                  <a:srgbClr val="C00000"/>
                </a:solidFill>
              </a:rPr>
              <a:t>700 </a:t>
            </a:r>
            <a:r>
              <a:rPr lang="it-IT" dirty="0" err="1">
                <a:solidFill>
                  <a:srgbClr val="C00000"/>
                </a:solidFill>
              </a:rPr>
              <a:t>kE</a:t>
            </a:r>
            <a:r>
              <a:rPr lang="it-IT" dirty="0">
                <a:solidFill>
                  <a:srgbClr val="C00000"/>
                </a:solidFill>
              </a:rPr>
              <a:t> + 25% </a:t>
            </a:r>
            <a:r>
              <a:rPr lang="it-IT" dirty="0" err="1">
                <a:solidFill>
                  <a:srgbClr val="C00000"/>
                </a:solidFill>
              </a:rPr>
              <a:t>ovhds</a:t>
            </a:r>
            <a:r>
              <a:rPr lang="it-IT" dirty="0">
                <a:solidFill>
                  <a:srgbClr val="C00000"/>
                </a:solidFill>
              </a:rPr>
              <a:t> per: LNF-BTF, LNF-SPARCLAB, Mi-LASA, Na-G.C.SA-THOR</a:t>
            </a:r>
          </a:p>
          <a:p>
            <a:r>
              <a:rPr lang="it-IT" dirty="0"/>
              <a:t>EIC contatti con i proponenti (A. Gallo &amp; R. Cimmino)</a:t>
            </a:r>
          </a:p>
          <a:p>
            <a:pPr lvl="1"/>
            <a:r>
              <a:rPr lang="it-IT" dirty="0"/>
              <a:t>Diversi meetings con comunità INFN-A. Per fare serio in-</a:t>
            </a:r>
            <a:r>
              <a:rPr lang="it-IT" dirty="0" err="1"/>
              <a:t>kind</a:t>
            </a:r>
            <a:r>
              <a:rPr lang="it-IT" dirty="0"/>
              <a:t> occorre trovare la… carota!</a:t>
            </a:r>
          </a:p>
          <a:p>
            <a:r>
              <a:rPr lang="it-IT" dirty="0"/>
              <a:t>H2020-FCC-IS studio orientato a FCC-</a:t>
            </a:r>
            <a:r>
              <a:rPr lang="it-IT" dirty="0" err="1"/>
              <a:t>ee</a:t>
            </a:r>
            <a:r>
              <a:rPr lang="it-IT" dirty="0"/>
              <a:t> ; </a:t>
            </a:r>
            <a:r>
              <a:rPr lang="it-IT" i="1" dirty="0"/>
              <a:t>285 </a:t>
            </a:r>
            <a:r>
              <a:rPr lang="it-IT" i="1" dirty="0" err="1"/>
              <a:t>kE</a:t>
            </a:r>
            <a:r>
              <a:rPr lang="it-IT" i="1" dirty="0"/>
              <a:t> per INFN (M. Boscolo)</a:t>
            </a:r>
          </a:p>
          <a:p>
            <a:r>
              <a:rPr lang="it-IT" dirty="0"/>
              <a:t>recente discussione dedicata all’impegno INFN anche acceleratori </a:t>
            </a:r>
          </a:p>
          <a:p>
            <a:r>
              <a:rPr lang="it-IT" dirty="0" err="1"/>
              <a:t>Transmutex</a:t>
            </a:r>
            <a:r>
              <a:rPr lang="it-IT" dirty="0"/>
              <a:t> (con INFN-E : sta marcando il passo…)</a:t>
            </a:r>
          </a:p>
          <a:p>
            <a:pPr lvl="1"/>
            <a:r>
              <a:rPr lang="it-IT" dirty="0" err="1"/>
              <a:t>Newcleo</a:t>
            </a:r>
            <a:r>
              <a:rPr lang="it-IT" dirty="0"/>
              <a:t> di S. Buono possibile nuova linea di collaborazione sul acceleratore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7B790-156B-5445-8432-21133603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52289-6CF7-0E4D-AD07-0621AAAF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/>
              <a:t>L. Rossi - Workshop Nazionale INFN-A a Milano - CdS Milano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6EEC8-0B56-2347-94C0-B1D0D668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19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E0AA19-ADF7-4500-8927-7335BCE4B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9750" y="1255713"/>
            <a:ext cx="2762250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7E7AED-FEAF-46E6-8D95-570A3B672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412" y="1913729"/>
            <a:ext cx="1838325" cy="831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D53458-94F4-49C4-9CF5-750F70275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7917" y="2924215"/>
            <a:ext cx="2119313" cy="847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F31D4A-414F-42E3-BE62-F1056ED9E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1277" y="4969988"/>
            <a:ext cx="1868807" cy="1180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E3538D-F15C-4203-97C4-1D17EDB948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5225" y="3907356"/>
            <a:ext cx="2371512" cy="9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2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68B530-F707-4537-A0B8-A6192E66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INFN-</a:t>
            </a:r>
            <a:r>
              <a:rPr lang="en-US" dirty="0" err="1"/>
              <a:t>Acceleratori</a:t>
            </a:r>
            <a:r>
              <a:rPr lang="en-US" dirty="0"/>
              <a:t> : </a:t>
            </a:r>
            <a:r>
              <a:rPr lang="en-US" dirty="0" err="1"/>
              <a:t>scopo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CA1B6-D9BE-4248-8513-55383AE98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1248B-93BF-4EF8-9B3B-26D7B582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419B6-772B-48E2-81D0-554531F2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C29075-53A8-496D-A3F7-7D2B5F3EA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59" y="1646893"/>
            <a:ext cx="11534632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01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BDE18-466F-4292-B08A-C1021FA4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Progetti</a:t>
            </a:r>
            <a:r>
              <a:rPr lang="en-US" dirty="0"/>
              <a:t> EU 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8FD97-23E8-4B57-B7C2-E136A3500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/>
              <a:t>Muon</a:t>
            </a:r>
            <a:r>
              <a:rPr lang="it-IT" dirty="0"/>
              <a:t> Collider con riunione dedicate con contatti CERN</a:t>
            </a:r>
          </a:p>
          <a:p>
            <a:pPr lvl="1"/>
            <a:r>
              <a:rPr lang="it-IT" dirty="0"/>
              <a:t>Meeting con comunità INFN-A  e seminario prossimo</a:t>
            </a:r>
          </a:p>
          <a:p>
            <a:pPr lvl="1"/>
            <a:r>
              <a:rPr lang="it-IT" dirty="0"/>
              <a:t>Forte coordinazione per preparare una forte presenza INFN per </a:t>
            </a:r>
            <a:r>
              <a:rPr lang="it-IT" dirty="0" err="1"/>
              <a:t>MuCol</a:t>
            </a:r>
            <a:r>
              <a:rPr lang="it-IT" dirty="0"/>
              <a:t>, una DS </a:t>
            </a:r>
            <a:r>
              <a:rPr lang="it-IT" dirty="0" err="1"/>
              <a:t>application</a:t>
            </a:r>
            <a:r>
              <a:rPr lang="it-IT" dirty="0"/>
              <a:t> a HE-INFRA-DEV (22 aprile)</a:t>
            </a:r>
          </a:p>
          <a:p>
            <a:pPr lvl="1"/>
            <a:r>
              <a:rPr lang="it-IT" dirty="0"/>
              <a:t>Richieste ca. </a:t>
            </a:r>
            <a:r>
              <a:rPr lang="it-IT" i="1" dirty="0"/>
              <a:t>500 k€ </a:t>
            </a:r>
            <a:r>
              <a:rPr lang="it-IT" i="1" dirty="0">
                <a:solidFill>
                  <a:srgbClr val="FF0000"/>
                </a:solidFill>
              </a:rPr>
              <a:t>(220k€ su Mi)</a:t>
            </a:r>
            <a:r>
              <a:rPr lang="it-IT" i="1" dirty="0"/>
              <a:t> per INFN, trainanti altri &gt; 400 k€ per </a:t>
            </a:r>
            <a:r>
              <a:rPr lang="it-IT" i="1" dirty="0" err="1"/>
              <a:t>Unimi</a:t>
            </a:r>
            <a:r>
              <a:rPr lang="it-IT" i="1" dirty="0"/>
              <a:t> </a:t>
            </a:r>
            <a:r>
              <a:rPr lang="it-IT" i="1" dirty="0">
                <a:solidFill>
                  <a:srgbClr val="FF0000"/>
                </a:solidFill>
              </a:rPr>
              <a:t>(300k)</a:t>
            </a:r>
            <a:r>
              <a:rPr lang="it-IT" i="1" dirty="0"/>
              <a:t> , </a:t>
            </a:r>
            <a:r>
              <a:rPr lang="it-IT" i="1" dirty="0" err="1"/>
              <a:t>Unipd</a:t>
            </a:r>
            <a:r>
              <a:rPr lang="it-IT" i="1" dirty="0"/>
              <a:t>, </a:t>
            </a:r>
            <a:r>
              <a:rPr lang="it-IT" i="1" dirty="0" err="1"/>
              <a:t>Unibo</a:t>
            </a:r>
            <a:r>
              <a:rPr lang="it-IT" i="1" dirty="0"/>
              <a:t>.</a:t>
            </a:r>
          </a:p>
          <a:p>
            <a:pPr lvl="1"/>
            <a:r>
              <a:rPr lang="it-IT" dirty="0"/>
              <a:t>Il tutto coordinato da INFN (Nadia Pastrone)</a:t>
            </a:r>
          </a:p>
          <a:p>
            <a:r>
              <a:rPr lang="it-IT" dirty="0"/>
              <a:t>Paolo </a:t>
            </a:r>
            <a:r>
              <a:rPr lang="it-IT" dirty="0" err="1"/>
              <a:t>Lenisa</a:t>
            </a:r>
            <a:r>
              <a:rPr lang="it-IT" dirty="0"/>
              <a:t> (FE) project coordinator: </a:t>
            </a:r>
          </a:p>
          <a:p>
            <a:pPr lvl="1"/>
            <a:r>
              <a:rPr lang="it-IT" dirty="0"/>
              <a:t>Proposta HE-INFRA-DEV  Design Study </a:t>
            </a:r>
            <a:r>
              <a:rPr lang="it-IT" dirty="0" err="1"/>
              <a:t>application</a:t>
            </a:r>
            <a:r>
              <a:rPr lang="it-IT" dirty="0"/>
              <a:t> (22 aprile)</a:t>
            </a:r>
          </a:p>
          <a:p>
            <a:pPr lvl="1"/>
            <a:r>
              <a:rPr lang="en-GB" dirty="0"/>
              <a:t>Pathfinder Facility for a New Class of Precision-Physics Storage Rings (PRESTO)</a:t>
            </a:r>
          </a:p>
          <a:p>
            <a:pPr lvl="1"/>
            <a:r>
              <a:rPr lang="it-IT" dirty="0"/>
              <a:t>Facility per studio momento elettrico di dipolo in storage ring (</a:t>
            </a:r>
            <a:r>
              <a:rPr lang="it-IT" b="1" dirty="0"/>
              <a:t>Elettrostatico</a:t>
            </a:r>
            <a:r>
              <a:rPr lang="it-IT" dirty="0"/>
              <a:t>) per protoni</a:t>
            </a:r>
          </a:p>
          <a:p>
            <a:pPr lvl="1"/>
            <a:r>
              <a:rPr lang="it-IT" dirty="0"/>
              <a:t>INFN : </a:t>
            </a:r>
            <a:r>
              <a:rPr lang="it-IT" i="1" dirty="0"/>
              <a:t>ca. 500 k€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E6A1C-BFF8-41AF-AF66-CD9163F7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BD395-24D5-460C-BEDD-91285F6E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3CA03-91EA-4179-B5DF-1501F0AA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191E3F-A5D7-4B48-9D6D-5E942DA48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672" y="1371601"/>
            <a:ext cx="1237595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81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D62D-8AF5-43AB-868A-D0BDB2F9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222423"/>
            <a:ext cx="5358714" cy="1272745"/>
          </a:xfrm>
        </p:spPr>
        <p:txBody>
          <a:bodyPr/>
          <a:lstStyle/>
          <a:p>
            <a:r>
              <a:rPr lang="en-US" dirty="0"/>
              <a:t>PNRR </a:t>
            </a:r>
            <a:r>
              <a:rPr lang="en-US" dirty="0">
                <a:sym typeface="Wingdings" panose="05000000000000000000" pitchFamily="2" charset="2"/>
              </a:rPr>
              <a:t> IRIS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1CE14-B0F1-457C-ADF8-90E4B873B5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I</a:t>
            </a:r>
            <a:r>
              <a:rPr lang="en-GB" dirty="0"/>
              <a:t>nnovative </a:t>
            </a:r>
            <a:r>
              <a:rPr lang="en-GB" b="1" dirty="0">
                <a:solidFill>
                  <a:srgbClr val="0070C0"/>
                </a:solidFill>
              </a:rPr>
              <a:t>R</a:t>
            </a:r>
            <a:r>
              <a:rPr lang="en-GB" dirty="0"/>
              <a:t>esearch </a:t>
            </a:r>
            <a:r>
              <a:rPr lang="en-GB" b="1" dirty="0">
                <a:solidFill>
                  <a:srgbClr val="0070C0"/>
                </a:solidFill>
              </a:rPr>
              <a:t>I</a:t>
            </a:r>
            <a:r>
              <a:rPr lang="en-GB" dirty="0"/>
              <a:t>nfrastructure on applied </a:t>
            </a:r>
            <a:r>
              <a:rPr lang="en-GB" b="1" dirty="0">
                <a:solidFill>
                  <a:srgbClr val="0070C0"/>
                </a:solidFill>
              </a:rPr>
              <a:t>S</a:t>
            </a:r>
            <a:r>
              <a:rPr lang="en-GB" dirty="0"/>
              <a:t>uperconductivity</a:t>
            </a:r>
          </a:p>
          <a:p>
            <a:r>
              <a:rPr lang="en-GB" dirty="0"/>
              <a:t>Distributed R.I., 6 poles </a:t>
            </a:r>
          </a:p>
          <a:p>
            <a:pPr lvl="1"/>
            <a:r>
              <a:rPr lang="en-GB" i="1" dirty="0"/>
              <a:t>MI-LASA (INFN &amp; </a:t>
            </a:r>
            <a:r>
              <a:rPr lang="en-GB" i="1" dirty="0" err="1"/>
              <a:t>Unimi</a:t>
            </a:r>
            <a:r>
              <a:rPr lang="en-GB" i="1" dirty="0"/>
              <a:t>) HUB</a:t>
            </a:r>
          </a:p>
          <a:p>
            <a:pPr lvl="1"/>
            <a:r>
              <a:rPr lang="en-GB" dirty="0"/>
              <a:t>Genova (INFN, </a:t>
            </a:r>
            <a:r>
              <a:rPr lang="en-GB" dirty="0" err="1"/>
              <a:t>Unige</a:t>
            </a:r>
            <a:r>
              <a:rPr lang="en-GB" dirty="0"/>
              <a:t> &amp; CNR)</a:t>
            </a:r>
          </a:p>
          <a:p>
            <a:pPr lvl="1"/>
            <a:r>
              <a:rPr lang="en-GB" dirty="0"/>
              <a:t>Frascati (INFN-LNF)</a:t>
            </a:r>
          </a:p>
          <a:p>
            <a:pPr lvl="1"/>
            <a:r>
              <a:rPr lang="en-GB" dirty="0"/>
              <a:t>Napoli (</a:t>
            </a:r>
            <a:r>
              <a:rPr lang="en-GB" dirty="0" err="1"/>
              <a:t>Unina</a:t>
            </a:r>
            <a:r>
              <a:rPr lang="en-GB" dirty="0"/>
              <a:t> &amp; CNR)</a:t>
            </a:r>
          </a:p>
          <a:p>
            <a:pPr lvl="1"/>
            <a:r>
              <a:rPr lang="en-GB" dirty="0"/>
              <a:t>Salento (Lecce, Univ.)</a:t>
            </a:r>
          </a:p>
          <a:p>
            <a:pPr lvl="1"/>
            <a:r>
              <a:rPr lang="en-GB" dirty="0"/>
              <a:t>Salerno (INFN, Unisa, CNR)</a:t>
            </a:r>
          </a:p>
          <a:p>
            <a:r>
              <a:rPr lang="en-GB" dirty="0"/>
              <a:t>Application posted on 25 Feb. answer in April</a:t>
            </a:r>
          </a:p>
          <a:p>
            <a:r>
              <a:rPr lang="en-GB" dirty="0"/>
              <a:t>Time 2.5 years to go, only!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EC7BD-9F15-4001-BCA3-DCA9DEA90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516147"/>
            <a:ext cx="552449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Special Instruments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HTS dipoles 10 T -150 mm @20 K!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dirty="0"/>
              <a:t>Demo for energy saving HF magnets for FCC and for medical application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SC line (150 m) 50kA-20kV @20K </a:t>
            </a:r>
            <a:r>
              <a:rPr lang="en-US" dirty="0"/>
              <a:t>as demo for energy transmission line (green transition) and HV back2back system (smart grid)</a:t>
            </a:r>
          </a:p>
          <a:p>
            <a:r>
              <a:rPr lang="en-US" dirty="0"/>
              <a:t>75 M€ </a:t>
            </a:r>
          </a:p>
          <a:p>
            <a:pPr lvl="1"/>
            <a:r>
              <a:rPr lang="en-US" dirty="0"/>
              <a:t>50 M€ for the infrastructure 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(5.2 INFN-Mi, 5.8 </a:t>
            </a:r>
            <a:r>
              <a:rPr lang="en-US" dirty="0" err="1">
                <a:solidFill>
                  <a:srgbClr val="FF0000"/>
                </a:solidFill>
              </a:rPr>
              <a:t>Unimi</a:t>
            </a:r>
            <a:r>
              <a:rPr lang="en-US" dirty="0">
                <a:solidFill>
                  <a:srgbClr val="FF0000"/>
                </a:solidFill>
              </a:rPr>
              <a:t>-DIFI)</a:t>
            </a:r>
          </a:p>
          <a:p>
            <a:pPr lvl="1"/>
            <a:r>
              <a:rPr lang="en-US" dirty="0"/>
              <a:t>25 M€ for special </a:t>
            </a:r>
            <a:r>
              <a:rPr lang="en-US" dirty="0" err="1"/>
              <a:t>instrum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(tutti </a:t>
            </a:r>
            <a:r>
              <a:rPr lang="en-US" dirty="0" err="1">
                <a:solidFill>
                  <a:srgbClr val="FF0000"/>
                </a:solidFill>
              </a:rPr>
              <a:t>su</a:t>
            </a:r>
            <a:r>
              <a:rPr lang="en-US" dirty="0">
                <a:solidFill>
                  <a:srgbClr val="FF0000"/>
                </a:solidFill>
              </a:rPr>
              <a:t> MI)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087EF-38A4-4481-A00A-E0CE9012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CF10B-3818-4A06-AD2B-857237FA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F0345-A708-4FD6-A395-5603826A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21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8D49A3-E7AE-4B8C-A73F-C1EA12AFF767}"/>
              </a:ext>
            </a:extLst>
          </p:cNvPr>
          <p:cNvSpPr/>
          <p:nvPr/>
        </p:nvSpPr>
        <p:spPr>
          <a:xfrm>
            <a:off x="8610600" y="132153"/>
            <a:ext cx="3086099" cy="1204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57187A-A2A8-466E-99E1-A2708FBF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379" y="161151"/>
            <a:ext cx="1370647" cy="1204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4161A4-480A-4CA1-B275-D74A1B788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026" y="311540"/>
            <a:ext cx="1370647" cy="991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F13E73-274F-4CCC-8AEA-160F242A7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192" y="4955598"/>
            <a:ext cx="1908808" cy="1271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4CBB1A-EC78-4242-841B-3EF32C152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326" y="4997344"/>
            <a:ext cx="2519874" cy="12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13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EEEE7-D3D3-424D-B04A-6295DA1B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234" y="126332"/>
            <a:ext cx="7153326" cy="1050324"/>
          </a:xfrm>
        </p:spPr>
        <p:txBody>
          <a:bodyPr>
            <a:normAutofit/>
          </a:bodyPr>
          <a:lstStyle/>
          <a:p>
            <a:r>
              <a:rPr lang="en-US" dirty="0" err="1"/>
              <a:t>Punti</a:t>
            </a:r>
            <a:r>
              <a:rPr lang="en-US" dirty="0"/>
              <a:t> </a:t>
            </a:r>
            <a:r>
              <a:rPr lang="en-US" dirty="0" err="1"/>
              <a:t>salienti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188A5-B80F-431E-9FAA-18720EC4C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753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Vivacità</a:t>
            </a:r>
            <a:r>
              <a:rPr lang="en-US" dirty="0"/>
              <a:t> e </a:t>
            </a:r>
            <a:r>
              <a:rPr lang="en-US" dirty="0" err="1"/>
              <a:t>ampio</a:t>
            </a:r>
            <a:r>
              <a:rPr lang="en-US" dirty="0"/>
              <a:t> </a:t>
            </a:r>
            <a:r>
              <a:rPr lang="en-US" dirty="0" err="1"/>
              <a:t>spettro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comunità</a:t>
            </a:r>
            <a:r>
              <a:rPr lang="en-US" dirty="0"/>
              <a:t> </a:t>
            </a:r>
            <a:r>
              <a:rPr lang="en-US" dirty="0" err="1"/>
              <a:t>acceleratori</a:t>
            </a:r>
            <a:r>
              <a:rPr lang="en-US" dirty="0"/>
              <a:t> </a:t>
            </a:r>
            <a:r>
              <a:rPr lang="en-US" dirty="0" err="1"/>
              <a:t>italiana</a:t>
            </a:r>
            <a:endParaRPr lang="en-US" dirty="0"/>
          </a:p>
          <a:p>
            <a:r>
              <a:rPr lang="en-US" dirty="0" err="1"/>
              <a:t>Ampliare</a:t>
            </a:r>
            <a:r>
              <a:rPr lang="en-US" dirty="0"/>
              <a:t> la </a:t>
            </a:r>
            <a:r>
              <a:rPr lang="en-US" dirty="0" err="1"/>
              <a:t>dinamica</a:t>
            </a:r>
            <a:r>
              <a:rPr lang="en-US" dirty="0"/>
              <a:t> di </a:t>
            </a:r>
            <a:r>
              <a:rPr lang="en-US" dirty="0" err="1"/>
              <a:t>interlocuzione</a:t>
            </a:r>
            <a:r>
              <a:rPr lang="en-US" dirty="0"/>
              <a:t> con </a:t>
            </a:r>
            <a:r>
              <a:rPr lang="en-US" dirty="0" err="1"/>
              <a:t>gli</a:t>
            </a:r>
            <a:r>
              <a:rPr lang="en-US" dirty="0"/>
              <a:t> stakeholders</a:t>
            </a:r>
          </a:p>
          <a:p>
            <a:pPr lvl="1"/>
            <a:r>
              <a:rPr lang="en-US" dirty="0"/>
              <a:t>GE</a:t>
            </a:r>
          </a:p>
          <a:p>
            <a:pPr lvl="1"/>
            <a:r>
              <a:rPr lang="en-US" dirty="0"/>
              <a:t>CSN1,3,5  (ma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2!)</a:t>
            </a:r>
          </a:p>
          <a:p>
            <a:r>
              <a:rPr lang="en-US" dirty="0" err="1"/>
              <a:t>Riconoscimento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acceleratori</a:t>
            </a:r>
            <a:r>
              <a:rPr lang="en-US" dirty="0"/>
              <a:t> come </a:t>
            </a:r>
            <a:r>
              <a:rPr lang="en-US" dirty="0" err="1"/>
              <a:t>volano</a:t>
            </a:r>
            <a:r>
              <a:rPr lang="en-US" dirty="0"/>
              <a:t> </a:t>
            </a:r>
            <a:r>
              <a:rPr lang="en-US" dirty="0" err="1"/>
              <a:t>tecnologico</a:t>
            </a:r>
            <a:endParaRPr lang="en-US" dirty="0"/>
          </a:p>
          <a:p>
            <a:r>
              <a:rPr lang="en-US" dirty="0" err="1"/>
              <a:t>Consolidamento</a:t>
            </a:r>
            <a:r>
              <a:rPr lang="en-US" dirty="0"/>
              <a:t> del rapport </a:t>
            </a:r>
            <a:r>
              <a:rPr lang="en-US" dirty="0" err="1"/>
              <a:t>tra</a:t>
            </a:r>
            <a:r>
              <a:rPr lang="en-US" dirty="0"/>
              <a:t> INFN-A e CSN5 (</a:t>
            </a:r>
            <a:r>
              <a:rPr lang="en-US" dirty="0" err="1"/>
              <a:t>ottimo</a:t>
            </a:r>
            <a:r>
              <a:rPr lang="en-US" dirty="0"/>
              <a:t> </a:t>
            </a:r>
            <a:r>
              <a:rPr lang="en-US" dirty="0" err="1"/>
              <a:t>lavoro</a:t>
            </a:r>
            <a:r>
              <a:rPr lang="en-US" dirty="0"/>
              <a:t> di Dario!)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necessità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coordinamento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tra</a:t>
            </a:r>
            <a:r>
              <a:rPr lang="en-US" dirty="0">
                <a:sym typeface="Wingdings" panose="05000000000000000000" pitchFamily="2" charset="2"/>
              </a:rPr>
              <a:t> R&amp;D e </a:t>
            </a:r>
            <a:r>
              <a:rPr lang="en-US" dirty="0" err="1">
                <a:sym typeface="Wingdings" panose="05000000000000000000" pitchFamily="2" charset="2"/>
              </a:rPr>
              <a:t>grandi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progetti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coordinamento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nazionale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azioni</a:t>
            </a:r>
            <a:r>
              <a:rPr lang="en-US" dirty="0">
                <a:sym typeface="Wingdings" panose="05000000000000000000" pitchFamily="2" charset="2"/>
              </a:rPr>
              <a:t> bottom-up e </a:t>
            </a:r>
            <a:r>
              <a:rPr lang="en-US" dirty="0" err="1">
                <a:sym typeface="Wingdings" panose="05000000000000000000" pitchFamily="2" charset="2"/>
              </a:rPr>
              <a:t>sviluppo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strategia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 la call è un </a:t>
            </a:r>
            <a:r>
              <a:rPr lang="en-US" dirty="0" err="1">
                <a:sym typeface="Wingdings" panose="05000000000000000000" pitchFamily="2" charset="2"/>
              </a:rPr>
              <a:t>ottimo</a:t>
            </a:r>
            <a:r>
              <a:rPr lang="en-US" dirty="0">
                <a:sym typeface="Wingdings" panose="05000000000000000000" pitchFamily="2" charset="2"/>
              </a:rPr>
              <a:t> punto di </a:t>
            </a:r>
            <a:r>
              <a:rPr lang="en-US" dirty="0" err="1">
                <a:sym typeface="Wingdings" panose="05000000000000000000" pitchFamily="2" charset="2"/>
              </a:rPr>
              <a:t>partenza</a:t>
            </a:r>
            <a:r>
              <a:rPr lang="en-US" dirty="0">
                <a:sym typeface="Wingdings" panose="05000000000000000000" pitchFamily="2" charset="2"/>
              </a:rPr>
              <a:t> ma non </a:t>
            </a:r>
            <a:r>
              <a:rPr lang="en-US" dirty="0" err="1">
                <a:sym typeface="Wingdings" panose="05000000000000000000" pitchFamily="2" charset="2"/>
              </a:rPr>
              <a:t>suifficiente</a:t>
            </a:r>
            <a:r>
              <a:rPr lang="en-US" dirty="0">
                <a:sym typeface="Wingdings" panose="05000000000000000000" pitchFamily="2" charset="2"/>
              </a:rPr>
              <a:t> per R&amp;D </a:t>
            </a:r>
            <a:r>
              <a:rPr lang="en-US" dirty="0" err="1">
                <a:sym typeface="Wingdings" panose="05000000000000000000" pitchFamily="2" charset="2"/>
              </a:rPr>
              <a:t>volto</a:t>
            </a:r>
            <a:r>
              <a:rPr lang="en-US" dirty="0">
                <a:sym typeface="Wingdings" panose="05000000000000000000" pitchFamily="2" charset="2"/>
              </a:rPr>
              <a:t> a </a:t>
            </a:r>
            <a:r>
              <a:rPr lang="en-US" dirty="0" err="1">
                <a:sym typeface="Wingdings" panose="05000000000000000000" pitchFamily="2" charset="2"/>
              </a:rPr>
              <a:t>progetti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Troppe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sigle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>
                <a:sym typeface="Wingdings" panose="05000000000000000000" pitchFamily="2" charset="2"/>
              </a:rPr>
              <a:t>acceleratori</a:t>
            </a:r>
            <a:r>
              <a:rPr lang="en-US" dirty="0">
                <a:sym typeface="Wingdings" panose="05000000000000000000" pitchFamily="2" charset="2"/>
              </a:rPr>
              <a:t> in CSN5 !!!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D. </a:t>
            </a:r>
            <a:r>
              <a:rPr lang="en-US" dirty="0" err="1">
                <a:sym typeface="Wingdings" panose="05000000000000000000" pitchFamily="2" charset="2"/>
              </a:rPr>
              <a:t>Giove</a:t>
            </a:r>
            <a:r>
              <a:rPr lang="en-US" dirty="0">
                <a:sym typeface="Wingdings" panose="05000000000000000000" pitchFamily="2" charset="2"/>
              </a:rPr>
              <a:t> e L. Serafini </a:t>
            </a:r>
            <a:r>
              <a:rPr lang="en-US" dirty="0" err="1">
                <a:sym typeface="Wingdings" panose="05000000000000000000" pitchFamily="2" charset="2"/>
              </a:rPr>
              <a:t>hanno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consegnato</a:t>
            </a:r>
            <a:r>
              <a:rPr lang="en-US" dirty="0">
                <a:sym typeface="Wingdings" panose="05000000000000000000" pitchFamily="2" charset="2"/>
              </a:rPr>
              <a:t> il TDR </a:t>
            </a:r>
            <a:r>
              <a:rPr lang="en-US" dirty="0" err="1">
                <a:sym typeface="Wingdings" panose="05000000000000000000" pitchFamily="2" charset="2"/>
              </a:rPr>
              <a:t>BriXino</a:t>
            </a:r>
            <a:r>
              <a:rPr lang="en-US" dirty="0">
                <a:sym typeface="Wingdings" panose="05000000000000000000" pitchFamily="2" charset="2"/>
              </a:rPr>
              <a:t> a P. Campana (GE)</a:t>
            </a:r>
            <a:endParaRPr lang="en-US" dirty="0"/>
          </a:p>
          <a:p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reclutamento</a:t>
            </a:r>
            <a:r>
              <a:rPr lang="en-US" dirty="0"/>
              <a:t> come punto </a:t>
            </a:r>
            <a:r>
              <a:rPr lang="en-US" dirty="0" err="1"/>
              <a:t>caldo</a:t>
            </a:r>
            <a:r>
              <a:rPr lang="en-US" dirty="0"/>
              <a:t>! Sia come numeri (</a:t>
            </a:r>
            <a:r>
              <a:rPr lang="en-US" dirty="0" err="1"/>
              <a:t>troppo</a:t>
            </a:r>
            <a:r>
              <a:rPr lang="en-US" dirty="0"/>
              <a:t> </a:t>
            </a:r>
            <a:r>
              <a:rPr lang="en-US" dirty="0" err="1"/>
              <a:t>pochi</a:t>
            </a:r>
            <a:r>
              <a:rPr lang="en-US" dirty="0"/>
              <a:t>!)  ma </a:t>
            </a:r>
            <a:r>
              <a:rPr lang="en-US" dirty="0" err="1"/>
              <a:t>anche</a:t>
            </a:r>
            <a:r>
              <a:rPr lang="en-US" dirty="0"/>
              <a:t> e </a:t>
            </a:r>
            <a:r>
              <a:rPr lang="en-US" dirty="0" err="1"/>
              <a:t>soprattutto</a:t>
            </a:r>
            <a:r>
              <a:rPr lang="en-US" dirty="0"/>
              <a:t> come procedure e tempi. </a:t>
            </a:r>
            <a:r>
              <a:rPr lang="en-US" dirty="0">
                <a:sym typeface="Wingdings" panose="05000000000000000000" pitchFamily="2" charset="2"/>
              </a:rPr>
              <a:t> fare </a:t>
            </a:r>
            <a:r>
              <a:rPr lang="en-US" dirty="0" err="1">
                <a:sym typeface="Wingdings" panose="05000000000000000000" pitchFamily="2" charset="2"/>
              </a:rPr>
              <a:t>proposte</a:t>
            </a:r>
            <a:r>
              <a:rPr lang="en-US" dirty="0">
                <a:sym typeface="Wingdings" panose="05000000000000000000" pitchFamily="2" charset="2"/>
              </a:rPr>
              <a:t>!</a:t>
            </a:r>
            <a:endParaRPr lang="en-US" dirty="0"/>
          </a:p>
          <a:p>
            <a:r>
              <a:rPr lang="en-US" dirty="0" err="1"/>
              <a:t>Presenza</a:t>
            </a:r>
            <a:r>
              <a:rPr lang="en-US" dirty="0"/>
              <a:t> in </a:t>
            </a:r>
            <a:r>
              <a:rPr lang="en-US" dirty="0" err="1"/>
              <a:t>università</a:t>
            </a:r>
            <a:r>
              <a:rPr lang="en-US" dirty="0"/>
              <a:t> – </a:t>
            </a:r>
            <a:r>
              <a:rPr lang="en-US" dirty="0" err="1"/>
              <a:t>essenziale</a:t>
            </a:r>
            <a:r>
              <a:rPr lang="en-US" dirty="0"/>
              <a:t> per INFN - e </a:t>
            </a:r>
            <a:r>
              <a:rPr lang="en-US" dirty="0" err="1"/>
              <a:t>formazione</a:t>
            </a:r>
            <a:r>
              <a:rPr lang="en-US" dirty="0"/>
              <a:t>…</a:t>
            </a:r>
          </a:p>
          <a:p>
            <a:r>
              <a:rPr lang="en-US" dirty="0" err="1"/>
              <a:t>Organizzata</a:t>
            </a:r>
            <a:r>
              <a:rPr lang="en-US" dirty="0"/>
              <a:t> </a:t>
            </a:r>
            <a:r>
              <a:rPr lang="en-US" dirty="0" err="1"/>
              <a:t>visita</a:t>
            </a:r>
            <a:r>
              <a:rPr lang="en-US" dirty="0"/>
              <a:t> </a:t>
            </a:r>
            <a:r>
              <a:rPr lang="en-US" dirty="0" err="1"/>
              <a:t>Presidente</a:t>
            </a:r>
            <a:r>
              <a:rPr lang="en-US" dirty="0"/>
              <a:t> </a:t>
            </a:r>
            <a:r>
              <a:rPr lang="en-US" dirty="0" err="1"/>
              <a:t>Zoccoli</a:t>
            </a:r>
            <a:r>
              <a:rPr lang="en-US" dirty="0"/>
              <a:t> a </a:t>
            </a:r>
            <a:r>
              <a:rPr lang="en-US" dirty="0" err="1"/>
              <a:t>Rettore</a:t>
            </a:r>
            <a:r>
              <a:rPr lang="en-US" dirty="0"/>
              <a:t> </a:t>
            </a:r>
            <a:r>
              <a:rPr lang="en-US" dirty="0" err="1"/>
              <a:t>Franzini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F94CF-BED1-4F36-A0B2-214D7BC58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07191-1FAB-4E1A-B8A2-7507D065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0E17A-F433-4E6D-9469-A2A46B30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52F43-2665-447E-B8AA-24A9B51F2D0D}"/>
              </a:ext>
            </a:extLst>
          </p:cNvPr>
          <p:cNvSpPr txBox="1"/>
          <p:nvPr/>
        </p:nvSpPr>
        <p:spPr>
          <a:xfrm>
            <a:off x="6903720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77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BFE23-129E-4B71-A7F0-A6E34986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https://home.infn.it/it/news-infn/news-comunita/4863-primo-workshop-infn-acceleratori-una-risorsa-tecnologica-per-la-scienza-e-la-societa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F0DA3-B531-4B56-B4EA-11B9F503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138B4-D2F4-498B-836B-7578187D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BCFC7-A63F-4FA5-B68F-B071EE06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F056E6-5778-4921-B702-72D371D81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227" y="1491744"/>
            <a:ext cx="6676373" cy="45315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5D9A4E-E43A-45A2-BA1D-E744320380F7}"/>
              </a:ext>
            </a:extLst>
          </p:cNvPr>
          <p:cNvSpPr txBox="1"/>
          <p:nvPr/>
        </p:nvSpPr>
        <p:spPr>
          <a:xfrm>
            <a:off x="8805798" y="2993721"/>
            <a:ext cx="3206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Immediata</a:t>
            </a:r>
            <a:r>
              <a:rPr lang="en-US" dirty="0"/>
              <a:t> News INFN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attenzione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della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Presidenza</a:t>
            </a:r>
            <a:r>
              <a:rPr lang="en-US" dirty="0">
                <a:sym typeface="Wingdings" panose="05000000000000000000" pitchFamily="2" charset="2"/>
              </a:rPr>
              <a:t>...</a:t>
            </a:r>
          </a:p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SIF prima </a:t>
            </a:r>
            <a:r>
              <a:rPr lang="en-US" dirty="0" err="1">
                <a:sym typeface="Wingdings" panose="05000000000000000000" pitchFamily="2" charset="2"/>
              </a:rPr>
              <a:t>pagina</a:t>
            </a:r>
            <a:r>
              <a:rPr lang="en-US" dirty="0">
                <a:sym typeface="Wingdings" panose="05000000000000000000" pitchFamily="2" charset="2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8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AEDC-5D14-458B-9247-CDBA58C2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INFN-A </a:t>
            </a:r>
            <a:r>
              <a:rPr lang="en-US" dirty="0" err="1"/>
              <a:t>Composizione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1CC48-52F0-F64C-941F-F3CECCCA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CH" dirty="0">
                <a:highlight>
                  <a:srgbClr val="FFFF00"/>
                </a:highlight>
              </a:rPr>
              <a:t>Lucio Rossi (Uni Milano &amp; INFN MI LASA), </a:t>
            </a:r>
            <a:r>
              <a:rPr lang="de-CH" dirty="0" err="1">
                <a:highlight>
                  <a:srgbClr val="FFFF00"/>
                </a:highlight>
              </a:rPr>
              <a:t>Coordinatore</a:t>
            </a:r>
            <a:endParaRPr lang="de-CH" dirty="0">
              <a:highlight>
                <a:srgbClr val="FFFF00"/>
              </a:highlight>
            </a:endParaRPr>
          </a:p>
          <a:p>
            <a:r>
              <a:rPr lang="de-CH" dirty="0"/>
              <a:t>Giovanni </a:t>
            </a:r>
            <a:r>
              <a:rPr lang="de-CH" dirty="0" err="1"/>
              <a:t>Bisoffi</a:t>
            </a:r>
            <a:r>
              <a:rPr lang="de-CH" dirty="0"/>
              <a:t> (LNL)</a:t>
            </a:r>
          </a:p>
          <a:p>
            <a:r>
              <a:rPr lang="de-CH" dirty="0"/>
              <a:t>Alessia </a:t>
            </a:r>
            <a:r>
              <a:rPr lang="de-CH" dirty="0" err="1"/>
              <a:t>D`Orazio</a:t>
            </a:r>
            <a:r>
              <a:rPr lang="de-CH" dirty="0"/>
              <a:t> (INFN BO) F.E.</a:t>
            </a:r>
          </a:p>
          <a:p>
            <a:r>
              <a:rPr lang="de-CH" dirty="0"/>
              <a:t>Pasquale </a:t>
            </a:r>
            <a:r>
              <a:rPr lang="de-CH" dirty="0" err="1"/>
              <a:t>Fabbricatore</a:t>
            </a:r>
            <a:r>
              <a:rPr lang="de-CH" dirty="0"/>
              <a:t> (INFN GE)</a:t>
            </a:r>
            <a:endParaRPr lang="fr-FR" dirty="0"/>
          </a:p>
          <a:p>
            <a:r>
              <a:rPr lang="de-CH" dirty="0"/>
              <a:t>Alessandro Gallo (LNF)</a:t>
            </a:r>
          </a:p>
          <a:p>
            <a:r>
              <a:rPr lang="de-CH" dirty="0">
                <a:highlight>
                  <a:srgbClr val="00FF00"/>
                </a:highlight>
              </a:rPr>
              <a:t>Dario </a:t>
            </a:r>
            <a:r>
              <a:rPr lang="de-CH" dirty="0" err="1">
                <a:highlight>
                  <a:srgbClr val="00FF00"/>
                </a:highlight>
              </a:rPr>
              <a:t>Giove</a:t>
            </a:r>
            <a:r>
              <a:rPr lang="de-CH" dirty="0">
                <a:highlight>
                  <a:srgbClr val="00FF00"/>
                </a:highlight>
              </a:rPr>
              <a:t> (INFN MI LASA)</a:t>
            </a:r>
          </a:p>
          <a:p>
            <a:r>
              <a:rPr lang="de-CH" dirty="0"/>
              <a:t>Susanna </a:t>
            </a:r>
            <a:r>
              <a:rPr lang="de-CH" dirty="0" err="1"/>
              <a:t>Guiducci</a:t>
            </a:r>
            <a:r>
              <a:rPr lang="de-CH" dirty="0"/>
              <a:t> (LNF)</a:t>
            </a:r>
          </a:p>
          <a:p>
            <a:r>
              <a:rPr lang="de-CH" dirty="0"/>
              <a:t>Giorgio Keppel (LNL) </a:t>
            </a:r>
            <a:r>
              <a:rPr lang="de-CH" dirty="0" err="1"/>
              <a:t>osservatore</a:t>
            </a:r>
            <a:r>
              <a:rPr lang="de-CH" dirty="0"/>
              <a:t> CNTT</a:t>
            </a:r>
            <a:endParaRPr lang="fr-FR" dirty="0"/>
          </a:p>
          <a:p>
            <a:r>
              <a:rPr lang="de-CH" dirty="0"/>
              <a:t>Franca </a:t>
            </a:r>
            <a:r>
              <a:rPr lang="de-CH" dirty="0" err="1"/>
              <a:t>Masciulli</a:t>
            </a:r>
            <a:r>
              <a:rPr lang="de-CH" dirty="0"/>
              <a:t> (LNGS) F.E. (</a:t>
            </a:r>
            <a:r>
              <a:rPr lang="de-CH" dirty="0">
                <a:sym typeface="Wingdings" panose="05000000000000000000" pitchFamily="2" charset="2"/>
              </a:rPr>
              <a:t> V. Valsecchi MiB)</a:t>
            </a:r>
            <a:endParaRPr lang="de-CH" dirty="0"/>
          </a:p>
          <a:p>
            <a:r>
              <a:rPr lang="de-CH" dirty="0"/>
              <a:t>Giuseppe </a:t>
            </a:r>
            <a:r>
              <a:rPr lang="de-CH" dirty="0" err="1"/>
              <a:t>Torrisi</a:t>
            </a:r>
            <a:r>
              <a:rPr lang="de-CH" dirty="0"/>
              <a:t> (LNS) (</a:t>
            </a:r>
            <a:r>
              <a:rPr lang="de-CH" dirty="0" err="1"/>
              <a:t>succede</a:t>
            </a:r>
            <a:r>
              <a:rPr lang="de-CH" dirty="0"/>
              <a:t> a David </a:t>
            </a:r>
            <a:r>
              <a:rPr lang="de-CH" dirty="0" err="1"/>
              <a:t>Mascali</a:t>
            </a:r>
            <a:r>
              <a:rPr lang="de-CH" dirty="0"/>
              <a:t> da </a:t>
            </a:r>
            <a:r>
              <a:rPr lang="de-CH" dirty="0" err="1"/>
              <a:t>settembre</a:t>
            </a:r>
            <a:r>
              <a:rPr lang="de-CH" dirty="0"/>
              <a:t> 2021)</a:t>
            </a:r>
          </a:p>
          <a:p>
            <a:r>
              <a:rPr lang="fr-FR" i="1" dirty="0"/>
              <a:t>ex-</a:t>
            </a:r>
            <a:r>
              <a:rPr lang="fr-FR" i="1" dirty="0" err="1"/>
              <a:t>officio</a:t>
            </a:r>
            <a:r>
              <a:rPr lang="fr-FR" i="1" dirty="0"/>
              <a:t>: P. Campana (Giunta INFN)</a:t>
            </a:r>
            <a:endParaRPr lang="de-CH" i="1" dirty="0"/>
          </a:p>
          <a:p>
            <a:r>
              <a:rPr lang="fr-FR" i="1" dirty="0" err="1"/>
              <a:t>Invitati</a:t>
            </a:r>
            <a:r>
              <a:rPr lang="fr-FR" i="1" dirty="0"/>
              <a:t>: G. </a:t>
            </a:r>
            <a:r>
              <a:rPr lang="fr-FR" i="1" dirty="0" err="1"/>
              <a:t>Cuttone</a:t>
            </a:r>
            <a:r>
              <a:rPr lang="fr-FR" i="1" dirty="0"/>
              <a:t> (LNS, INFN4LS), E. </a:t>
            </a:r>
            <a:r>
              <a:rPr lang="fr-FR" i="1" dirty="0" err="1"/>
              <a:t>Nappi</a:t>
            </a:r>
            <a:r>
              <a:rPr lang="fr-FR" i="1" dirty="0"/>
              <a:t> (INFN-BA, INFN-E)</a:t>
            </a:r>
          </a:p>
          <a:p>
            <a:r>
              <a:rPr lang="de-CH" b="1" dirty="0">
                <a:solidFill>
                  <a:srgbClr val="0070C0"/>
                </a:solidFill>
              </a:rPr>
              <a:t>Tiina Benson (INFN MI LASA) </a:t>
            </a:r>
            <a:r>
              <a:rPr lang="de-CH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de-CH" b="1" dirty="0" err="1">
                <a:solidFill>
                  <a:srgbClr val="0070C0"/>
                </a:solidFill>
                <a:sym typeface="Wingdings" panose="05000000000000000000" pitchFamily="2" charset="2"/>
              </a:rPr>
              <a:t>Tecnologo</a:t>
            </a:r>
            <a:r>
              <a:rPr lang="de-CH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>
                <a:solidFill>
                  <a:srgbClr val="0070C0"/>
                </a:solidFill>
                <a:sym typeface="Wingdings" panose="05000000000000000000" pitchFamily="2" charset="2"/>
              </a:rPr>
              <a:t>AdR</a:t>
            </a:r>
            <a:r>
              <a:rPr lang="de-CH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>
                <a:solidFill>
                  <a:srgbClr val="0070C0"/>
                </a:solidFill>
                <a:sym typeface="Wingdings" panose="05000000000000000000" pitchFamily="2" charset="2"/>
              </a:rPr>
              <a:t>assunto</a:t>
            </a:r>
            <a:r>
              <a:rPr lang="de-CH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>
                <a:solidFill>
                  <a:srgbClr val="0070C0"/>
                </a:solidFill>
                <a:sym typeface="Wingdings" panose="05000000000000000000" pitchFamily="2" charset="2"/>
              </a:rPr>
              <a:t>come</a:t>
            </a:r>
            <a:r>
              <a:rPr lang="de-CH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>
                <a:solidFill>
                  <a:srgbClr val="0070C0"/>
                </a:solidFill>
                <a:sym typeface="Wingdings" panose="05000000000000000000" pitchFamily="2" charset="2"/>
              </a:rPr>
              <a:t>project</a:t>
            </a:r>
            <a:r>
              <a:rPr lang="de-CH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>
                <a:solidFill>
                  <a:srgbClr val="0070C0"/>
                </a:solidFill>
                <a:sym typeface="Wingdings" panose="05000000000000000000" pitchFamily="2" charset="2"/>
              </a:rPr>
              <a:t>assitant</a:t>
            </a:r>
            <a:endParaRPr lang="de-CH" b="1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6F252F-F73C-6145-A1C5-104EDD91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AFBB3-98DB-F94E-ADB3-73EF4EA1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89270-57B9-2742-B415-3BD93CE0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1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C2BA-7718-0C47-BC18-BF4697EB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Pagina</a:t>
            </a:r>
            <a:r>
              <a:rPr lang="en-GB" dirty="0"/>
              <a:t> web </a:t>
            </a:r>
            <a:r>
              <a:rPr lang="en-GB" dirty="0" err="1"/>
              <a:t>dedicata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5022-178A-D841-AEFD-61D989B6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252274" cy="3095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https://acceleratori.infn.it/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2000" dirty="0"/>
              <a:t>Contiene tutte le informazioni pubbliche ed alcune informazioni ad accesso ristretto prima della pubblicazione</a:t>
            </a:r>
          </a:p>
          <a:p>
            <a:pPr marL="0" indent="0">
              <a:buNone/>
            </a:pPr>
            <a:r>
              <a:rPr lang="it-IT" sz="2000" dirty="0">
                <a:hlinkClick r:id="rId3"/>
              </a:rPr>
              <a:t>Tiina.Benson@mi.infn.it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C96B6-2B0B-F940-9998-86DF1342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5F9B4-04E0-4E4F-BDA1-A7B45278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C5D46-EBAC-6646-947E-24B2767D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C810D8-44CE-384C-9AD5-B8DAE5087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231" y="1371601"/>
            <a:ext cx="6108569" cy="47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1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1B303-2877-904C-BB28-6CAEC544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7FB6B-8B84-6D42-A235-14B6466F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A1192-CBB0-364E-88D6-CB3CDA3F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5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EAC4E2F-DB99-6B43-8DF0-6EB0CA33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 al database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9FBC5-C5F0-A543-8612-D4983AACEEC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639888"/>
            <a:ext cx="4699000" cy="421481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Accesso al database in base </a:t>
            </a:r>
            <a:r>
              <a:rPr lang="en-US" dirty="0" err="1"/>
              <a:t>all’utilizzo</a:t>
            </a:r>
            <a:r>
              <a:rPr lang="en-US" dirty="0"/>
              <a:t> da </a:t>
            </a:r>
            <a:r>
              <a:rPr lang="en-US" dirty="0" err="1"/>
              <a:t>Reti</a:t>
            </a:r>
            <a:r>
              <a:rPr lang="en-US" dirty="0"/>
              <a:t> o </a:t>
            </a:r>
            <a:r>
              <a:rPr lang="en-US" dirty="0" err="1"/>
              <a:t>puramente</a:t>
            </a:r>
            <a:r>
              <a:rPr lang="en-US" dirty="0"/>
              <a:t> </a:t>
            </a:r>
            <a:r>
              <a:rPr lang="en-US" dirty="0" err="1"/>
              <a:t>Mappatura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L’accesso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protetto</a:t>
            </a:r>
            <a:r>
              <a:rPr lang="en-US" dirty="0"/>
              <a:t> da password</a:t>
            </a: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DDB5E7B-CB14-B74F-B77F-5AD50828D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896" y="1639957"/>
            <a:ext cx="5348670" cy="421482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B160C20-2FFA-7B46-9AA3-3E6C70B38288}"/>
              </a:ext>
            </a:extLst>
          </p:cNvPr>
          <p:cNvSpPr/>
          <p:nvPr/>
        </p:nvSpPr>
        <p:spPr>
          <a:xfrm>
            <a:off x="8153400" y="3259015"/>
            <a:ext cx="767862" cy="410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1E2E24-EC7D-9641-A402-91C4F06FF376}"/>
              </a:ext>
            </a:extLst>
          </p:cNvPr>
          <p:cNvSpPr/>
          <p:nvPr/>
        </p:nvSpPr>
        <p:spPr>
          <a:xfrm>
            <a:off x="6647096" y="3276599"/>
            <a:ext cx="767862" cy="410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6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1B303-2877-904C-BB28-6CAEC544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7FB6B-8B84-6D42-A235-14B6466F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A1192-CBB0-364E-88D6-CB3CDA3F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93E70-724D-7049-8A13-C0F36579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 al database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9FBC5-C5F0-A543-8612-D4983AACEEC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768475"/>
            <a:ext cx="5075238" cy="4086225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Pagina</a:t>
            </a:r>
            <a:r>
              <a:rPr lang="en-US" dirty="0"/>
              <a:t> di accesso </a:t>
            </a:r>
            <a:r>
              <a:rPr lang="en-US" dirty="0" err="1"/>
              <a:t>generica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varie</a:t>
            </a:r>
            <a:r>
              <a:rPr lang="en-US" dirty="0"/>
              <a:t> </a:t>
            </a:r>
            <a:r>
              <a:rPr lang="en-US" dirty="0" err="1"/>
              <a:t>tavole</a:t>
            </a:r>
            <a:r>
              <a:rPr lang="en-US" dirty="0"/>
              <a:t> e </a:t>
            </a:r>
            <a:r>
              <a:rPr lang="en-US" dirty="0" err="1"/>
              <a:t>viste</a:t>
            </a:r>
            <a:r>
              <a:rPr lang="en-US" dirty="0"/>
              <a:t> </a:t>
            </a:r>
            <a:r>
              <a:rPr lang="en-US" dirty="0" err="1"/>
              <a:t>dinamiche</a:t>
            </a:r>
            <a:r>
              <a:rPr lang="en-US" dirty="0"/>
              <a:t> del database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Use cases per </a:t>
            </a:r>
            <a:r>
              <a:rPr lang="en-US" dirty="0" err="1"/>
              <a:t>scegliere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di </a:t>
            </a:r>
            <a:r>
              <a:rPr lang="en-US" dirty="0" err="1"/>
              <a:t>applicazione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estrarre</a:t>
            </a:r>
            <a:r>
              <a:rPr lang="en-US" dirty="0"/>
              <a:t> </a:t>
            </a:r>
            <a:r>
              <a:rPr lang="en-US" dirty="0" err="1"/>
              <a:t>dinamicamente</a:t>
            </a:r>
            <a:r>
              <a:rPr lang="en-US" dirty="0"/>
              <a:t> </a:t>
            </a:r>
            <a:r>
              <a:rPr lang="en-US" dirty="0" err="1"/>
              <a:t>tutta</a:t>
            </a:r>
            <a:r>
              <a:rPr lang="en-US" dirty="0"/>
              <a:t> </a:t>
            </a:r>
            <a:r>
              <a:rPr lang="en-US" dirty="0" err="1"/>
              <a:t>l’informazione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, </a:t>
            </a:r>
            <a:r>
              <a:rPr lang="en-US" dirty="0" err="1"/>
              <a:t>strumentazione</a:t>
            </a:r>
            <a:r>
              <a:rPr lang="en-US" dirty="0"/>
              <a:t> e </a:t>
            </a:r>
            <a:r>
              <a:rPr lang="en-US" dirty="0" err="1"/>
              <a:t>competenze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allo</a:t>
            </a:r>
            <a:r>
              <a:rPr lang="en-US" dirty="0"/>
              <a:t> </a:t>
            </a:r>
            <a:r>
              <a:rPr lang="en-US" dirty="0" err="1"/>
              <a:t>steso</a:t>
            </a:r>
            <a:r>
              <a:rPr lang="en-US" dirty="0"/>
              <a:t> tempo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 </a:t>
            </a:r>
            <a:r>
              <a:rPr lang="en-US" dirty="0" err="1"/>
              <a:t>competenti</a:t>
            </a:r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D1D0B01-4950-CB4B-991E-0555CCF29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90" y="1719909"/>
            <a:ext cx="5061025" cy="41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0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29FBC5-C5F0-A543-8612-D4983AACE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288441"/>
            <a:ext cx="3809541" cy="7043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E05073-3FD3-D34E-83C9-0E1119A63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78" y="1709548"/>
            <a:ext cx="7016193" cy="3438903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5533304-6211-994F-8276-0BF4AE25C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474" y="3201223"/>
            <a:ext cx="3624649" cy="2528305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C1B6AE-143C-A849-827C-3E2EFB3B1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22" y="530633"/>
            <a:ext cx="3832952" cy="274944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4E84B0-C879-7B46-9F52-6463691F612C}"/>
              </a:ext>
            </a:extLst>
          </p:cNvPr>
          <p:cNvCxnSpPr>
            <a:cxnSpLocks/>
          </p:cNvCxnSpPr>
          <p:nvPr/>
        </p:nvCxnSpPr>
        <p:spPr>
          <a:xfrm>
            <a:off x="1210962" y="3577921"/>
            <a:ext cx="6639521" cy="1171949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E56FEB-EF6C-1348-A486-43660B01FE32}"/>
              </a:ext>
            </a:extLst>
          </p:cNvPr>
          <p:cNvCxnSpPr>
            <a:cxnSpLocks/>
          </p:cNvCxnSpPr>
          <p:nvPr/>
        </p:nvCxnSpPr>
        <p:spPr>
          <a:xfrm flipV="1">
            <a:off x="1144971" y="2256863"/>
            <a:ext cx="6809664" cy="944360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16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29FBC5-C5F0-A543-8612-D4983AACE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288441"/>
            <a:ext cx="3809541" cy="7043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C83DC29-EA4A-0D45-92DA-E0FD38DF3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14" y="2063578"/>
            <a:ext cx="6070669" cy="2267492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CA6ABE-421D-EF46-A2A8-7283128F6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028" y="2769374"/>
            <a:ext cx="5029102" cy="31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1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8DDA-4732-424E-A360-0B7548D4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Mappatura competenze, attività e strumentazione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AFF3-5E42-D44E-867C-EF3FBA708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aprile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A5C02-C135-A64C-8FCF-E6DD447C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 - Workshop Nazionale INFN-A a Milano - CdS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C86B4-54DB-9A43-8A43-379F6285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C5693-1AC1-9E4C-9B19-9E9E2D1A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99" y="1943264"/>
            <a:ext cx="4785875" cy="384142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1D2A71-8E7F-3042-8359-920F645C5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57" y="1433540"/>
            <a:ext cx="6865856" cy="243043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5FD016-564A-7045-A8EB-9A503ED28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482" y="3232754"/>
            <a:ext cx="6187126" cy="175183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37B95C-1D16-8649-B7A1-294961C6D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156446"/>
            <a:ext cx="4405460" cy="201851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287597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N_ACCELERATORI_Lightblue" id="{408A6064-80D4-194D-8253-334A08340F45}" vid="{85113180-F049-BF49-8322-36DC064340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7409D6C37E8445800C5B72E88BF051" ma:contentTypeVersion="11" ma:contentTypeDescription="Create a new document." ma:contentTypeScope="" ma:versionID="d19c7fe6d90db3bd686f789cae24a3b2">
  <xsd:schema xmlns:xsd="http://www.w3.org/2001/XMLSchema" xmlns:xs="http://www.w3.org/2001/XMLSchema" xmlns:p="http://schemas.microsoft.com/office/2006/metadata/properties" xmlns:ns2="b54cb66a-0687-4087-b916-9fe4529546d7" xmlns:ns3="262aeeb5-d0c0-46ee-853b-13f0c3f3017e" targetNamespace="http://schemas.microsoft.com/office/2006/metadata/properties" ma:root="true" ma:fieldsID="edb5f8642ed11c7068d6e91a4584b8de" ns2:_="" ns3:_="">
    <xsd:import namespace="b54cb66a-0687-4087-b916-9fe4529546d7"/>
    <xsd:import namespace="262aeeb5-d0c0-46ee-853b-13f0c3f301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cb66a-0687-4087-b916-9fe452954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aeeb5-d0c0-46ee-853b-13f0c3f30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6F8C28-0669-409E-B218-D6CCDFF3100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86155A0-03BD-4CCE-BBF3-8214FD28E9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364166-454B-48A4-80BD-EF53AD3CA1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cb66a-0687-4087-b916-9fe4529546d7"/>
    <ds:schemaRef ds:uri="262aeeb5-d0c0-46ee-853b-13f0c3f301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1033</TotalTime>
  <Words>1950</Words>
  <Application>Microsoft Office PowerPoint</Application>
  <PresentationFormat>Widescreen</PresentationFormat>
  <Paragraphs>214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Helvetica Neue</vt:lpstr>
      <vt:lpstr>Helvetica Neue Medium</vt:lpstr>
      <vt:lpstr>Office Theme</vt:lpstr>
      <vt:lpstr> Workshop Nazionale INFN-Acceleratori outcome per CdS Mi 14 aprile 2022 </vt:lpstr>
      <vt:lpstr>INFN-Acceleratori : scopo</vt:lpstr>
      <vt:lpstr>INFN-A Composizione</vt:lpstr>
      <vt:lpstr>Pagina web dedicata</vt:lpstr>
      <vt:lpstr>Accesso al database</vt:lpstr>
      <vt:lpstr>Accesso al database</vt:lpstr>
      <vt:lpstr>PowerPoint Presentation</vt:lpstr>
      <vt:lpstr>PowerPoint Presentation</vt:lpstr>
      <vt:lpstr>Mappatura competenze, attività e strumentazione</vt:lpstr>
      <vt:lpstr>Database industrie e mapping</vt:lpstr>
      <vt:lpstr>Lancio reti tematiche</vt:lpstr>
      <vt:lpstr>Lancio reti tematiche/Magneti </vt:lpstr>
      <vt:lpstr>Lancio reti tematiche medicale e RF</vt:lpstr>
      <vt:lpstr>La Grande Unificazione  (unire gli RFisti!)</vt:lpstr>
      <vt:lpstr>Seminari Nazionali Acceleratori</vt:lpstr>
      <vt:lpstr>Seminari a venire</vt:lpstr>
      <vt:lpstr>Workshop Nazionale INFN-Acceleratori             7-8 Aprile : Programma</vt:lpstr>
      <vt:lpstr>Workshop Nazionale INFN-Acceleratori                           7-8 Aprile : Programma</vt:lpstr>
      <vt:lpstr>Lancio temi o supporto a progetti strategici e Fondi Esterni</vt:lpstr>
      <vt:lpstr>Progetti EU , cont.</vt:lpstr>
      <vt:lpstr>PNRR  IRIS </vt:lpstr>
      <vt:lpstr>Punti salienti</vt:lpstr>
      <vt:lpstr>https://home.infn.it/it/news-infn/news-comunita/4863-primo-workshop-infn-acceleratori-una-risorsa-tecnologica-per-la-scienza-e-la-societa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INFN-Acceleratori report per GE-INFN</dc:title>
  <dc:subject/>
  <dc:creator>Tiina Benson</dc:creator>
  <cp:keywords/>
  <dc:description/>
  <cp:lastModifiedBy>Lucio Rossi</cp:lastModifiedBy>
  <cp:revision>34</cp:revision>
  <dcterms:created xsi:type="dcterms:W3CDTF">2022-01-18T12:51:20Z</dcterms:created>
  <dcterms:modified xsi:type="dcterms:W3CDTF">2022-04-14T09:34:13Z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0x010100A07409D6C37E8445800C5B72E88BF051</vt:lpwstr>
  </property>
</Properties>
</file>