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78" r:id="rId3"/>
    <p:sldId id="280" r:id="rId4"/>
    <p:sldId id="277" r:id="rId5"/>
    <p:sldId id="279" r:id="rId6"/>
    <p:sldId id="281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13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F6C3A-F612-4C5B-80C8-05AD62C2A982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85A44-D4D0-4D8D-AEC0-E9B15FF71D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2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85A44-D4D0-4D8D-AEC0-E9B15FF71DB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41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65201F-B9DD-4BF9-9C00-BFEBB72C0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760FE48-120E-4BA1-949F-826F1D1BE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F62790-E013-4C42-8A82-0B13692C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25D-10C7-414E-8A98-86CC6BA0F291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CFA989-DC21-46A0-ADBF-F36C86BC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85CCF6-3C6C-4567-8356-5BBC0B19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773D-91E7-445E-88D8-A6D0F1C84C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63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FA0BE6-BCF0-4EED-82B1-83AF6D8D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FC35EE7-32C2-4BEE-9697-89022E7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1BED38-04A0-4A4C-87FA-E9A3D4AE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25D-10C7-414E-8A98-86CC6BA0F291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ABD0C6-2095-4C5C-850C-935CDC5B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521A71-C0E4-4962-9551-1020F86C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773D-91E7-445E-88D8-A6D0F1C84C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63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A2EEB1B-F006-44C0-8D4F-DADBEFCAC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00EB8B-F5E6-4A56-AC9C-60528354C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E2F74C-7D30-44AF-9284-D5FDF829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25D-10C7-414E-8A98-86CC6BA0F291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5D8D36-1283-463E-A9B4-C0B76C5A0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F4D542-2E0F-41EE-A417-FCC5AC84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773D-91E7-445E-88D8-A6D0F1C84C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41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1C001-8C01-4E02-A5F3-A8572AF0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E46E35-2DAC-4E13-9CB8-813EC282F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F940E9-986A-487E-B7A9-50F2018F0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25D-10C7-414E-8A98-86CC6BA0F291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7F9D23-A658-4ED0-AE20-49596EEF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2AE3E6-DFA8-46E3-ABAC-E7497C0D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773D-91E7-445E-88D8-A6D0F1C84C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28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171FBC-D6E5-4033-B829-9733CF97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C2E5B1-66B4-4DC3-9FA6-FC35FD212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88904A-DCA3-40D9-B43F-56C677B1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25D-10C7-414E-8A98-86CC6BA0F291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EF6435-F355-49C5-BE94-2FAFD706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2F287A-9C68-41D3-9AD1-07A76D95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773D-91E7-445E-88D8-A6D0F1C84C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4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BF5AE3-8FA3-449D-97C5-8F1F3B7A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11B2C-2AA2-415B-B865-257804FDE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6F367E-79FB-4874-8999-DA2D7443B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2B15CA-02DB-4D7F-AF4D-06229A13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25D-10C7-414E-8A98-86CC6BA0F291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B6261F-E642-4FBF-B37A-1B03F3F2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5C1B49-7EC3-43C9-8FC3-57F97187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773D-91E7-445E-88D8-A6D0F1C84C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49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A10FD8-B1C8-48E9-A7D0-21199D67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7AAC1C-6ACC-4F48-A7D4-3D990E684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B0855E-6471-4B50-BE57-1C0E314E8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0DECA9-BDC6-4EF3-8410-C54FEAA87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069DD8E-2692-4E85-8E7F-4F5AD2E99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5168FF7-7262-45EB-A0D6-7A862E7E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25D-10C7-414E-8A98-86CC6BA0F291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C612773-7DBC-485F-8D37-8CBF56AC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53DC9DA-8F49-432F-93F8-F3BC91CB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773D-91E7-445E-88D8-A6D0F1C84C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74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28B77-EC45-4628-9446-D053F033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C7BC645-1A73-4630-A229-F1B05616B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25D-10C7-414E-8A98-86CC6BA0F291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85EC41-EEE7-4F6E-BA05-4755DF0E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95FDA5-AAEC-44C6-9BD2-D0A240A1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773D-91E7-445E-88D8-A6D0F1C84C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14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99B6927-126E-4223-ACA1-18F8642C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25D-10C7-414E-8A98-86CC6BA0F291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F51D2F1-9A7E-4CC9-AF79-FEF28125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AF70A1-C5DB-41AE-B386-854F1D25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773D-91E7-445E-88D8-A6D0F1C84C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98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16C358-271E-4CA5-997A-FB06BE9D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F2F0F8-9446-4C2D-9FB3-75EB751C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2AEACC-3987-4E6B-AC96-FB16D7ADA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A1AEDD-2A91-4AB7-A32A-E253DD10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25D-10C7-414E-8A98-86CC6BA0F291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CEFA4F-34D3-46F3-ACAF-2BA4FC7C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FDAEEC-0082-4C22-9280-324BEB10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773D-91E7-445E-88D8-A6D0F1C84C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52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B6287A-74FA-4E94-8172-0575E905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005B72A-1C3C-4262-AD3A-F98AF5890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0CF092-54EF-42AA-A7B2-5D6B85064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A8FF9C-498A-456B-BC43-CF7D62FD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25D-10C7-414E-8A98-86CC6BA0F291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CEEDC3-B73A-458D-BF2E-A87AA292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A4CE5A-2D44-4B23-B596-373B5061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773D-91E7-445E-88D8-A6D0F1C84C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26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C2D7C34-9A6A-4BD4-9A5A-C492EBF3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96A1C2-B960-4EF3-9DEF-128EA584C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8EEC69-8721-4F5E-8B0E-C7DC108CC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5225D-10C7-414E-8A98-86CC6BA0F291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18122C-CFF0-409A-BCB8-75F23F5E4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5A9C5A-D646-461E-981D-F3BB5F2D7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773D-91E7-445E-88D8-A6D0F1C84C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20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04A980-D82D-4509-8F10-D15F70B1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" y="345512"/>
            <a:ext cx="11109960" cy="1325563"/>
          </a:xfrm>
        </p:spPr>
        <p:txBody>
          <a:bodyPr>
            <a:normAutofit/>
          </a:bodyPr>
          <a:lstStyle/>
          <a:p>
            <a:r>
              <a:rPr lang="it-IT" sz="3600" dirty="0"/>
              <a:t>New </a:t>
            </a:r>
            <a:r>
              <a:rPr lang="it-IT" sz="3600" dirty="0" err="1"/>
              <a:t>NbTiN</a:t>
            </a:r>
            <a:r>
              <a:rPr lang="it-IT" sz="3600" dirty="0"/>
              <a:t> </a:t>
            </a:r>
            <a:r>
              <a:rPr lang="it-IT" sz="3600" dirty="0" err="1"/>
              <a:t>thin</a:t>
            </a:r>
            <a:r>
              <a:rPr lang="it-IT" sz="3600" dirty="0"/>
              <a:t> </a:t>
            </a:r>
            <a:r>
              <a:rPr lang="it-IT" sz="3600" dirty="0" err="1"/>
              <a:t>films</a:t>
            </a:r>
            <a:r>
              <a:rPr lang="it-IT" sz="3600" dirty="0"/>
              <a:t> (</a:t>
            </a:r>
            <a:r>
              <a:rPr lang="it-IT" sz="3600" dirty="0">
                <a:sym typeface="Symbol" panose="05050102010706020507" pitchFamily="18" charset="2"/>
              </a:rPr>
              <a:t></a:t>
            </a:r>
            <a:r>
              <a:rPr lang="it-IT" sz="3600" dirty="0"/>
              <a:t>20 nm) + test </a:t>
            </a:r>
            <a:r>
              <a:rPr lang="it-IT" sz="3600" dirty="0" err="1"/>
              <a:t>structures</a:t>
            </a:r>
            <a:r>
              <a:rPr lang="it-IT" sz="3600" dirty="0"/>
              <a:t> (</a:t>
            </a:r>
            <a:r>
              <a:rPr lang="it-IT" sz="3600" dirty="0" err="1"/>
              <a:t>resonators</a:t>
            </a:r>
            <a:r>
              <a:rPr lang="it-IT" sz="3600" dirty="0"/>
              <a:t>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037FD2-DBF0-4194-A59A-D2AB5EF5C45F}"/>
              </a:ext>
            </a:extLst>
          </p:cNvPr>
          <p:cNvSpPr txBox="1"/>
          <p:nvPr/>
        </p:nvSpPr>
        <p:spPr>
          <a:xfrm>
            <a:off x="655320" y="2048456"/>
            <a:ext cx="1099566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Goal: </a:t>
            </a:r>
            <a:r>
              <a:rPr lang="it-IT" sz="2800" dirty="0" err="1">
                <a:solidFill>
                  <a:srgbClr val="FF0000"/>
                </a:solidFill>
              </a:rPr>
              <a:t>determine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all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material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parameters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relevant</a:t>
            </a:r>
            <a:r>
              <a:rPr lang="it-IT" sz="2800" dirty="0">
                <a:solidFill>
                  <a:srgbClr val="FF0000"/>
                </a:solidFill>
              </a:rPr>
              <a:t> to the design of KI-TWPA</a:t>
            </a:r>
          </a:p>
          <a:p>
            <a:endParaRPr lang="it-IT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/>
              <a:t>Transition</a:t>
            </a:r>
            <a:r>
              <a:rPr lang="it-IT" sz="2800" dirty="0"/>
              <a:t> Temperature </a:t>
            </a:r>
            <a:r>
              <a:rPr lang="it-IT" sz="2800" dirty="0" err="1"/>
              <a:t>T</a:t>
            </a:r>
            <a:r>
              <a:rPr lang="it-IT" sz="2800" baseline="-25000" dirty="0" err="1"/>
              <a:t>c</a:t>
            </a:r>
            <a:r>
              <a:rPr lang="it-IT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/>
              <a:t>Kinetic</a:t>
            </a:r>
            <a:r>
              <a:rPr lang="it-IT" sz="2800" dirty="0"/>
              <a:t> </a:t>
            </a:r>
            <a:r>
              <a:rPr lang="it-IT" sz="2800" dirty="0" err="1"/>
              <a:t>inductance</a:t>
            </a:r>
            <a:r>
              <a:rPr lang="it-IT" sz="2800" dirty="0"/>
              <a:t> (per </a:t>
            </a:r>
            <a:r>
              <a:rPr lang="it-IT" sz="2800" dirty="0" err="1"/>
              <a:t>square</a:t>
            </a:r>
            <a:r>
              <a:rPr lang="it-IT" sz="2800" dirty="0"/>
              <a:t>)  </a:t>
            </a:r>
            <a:r>
              <a:rPr lang="it-IT" sz="2800" dirty="0" err="1"/>
              <a:t>L</a:t>
            </a:r>
            <a:r>
              <a:rPr lang="it-IT" sz="2800" baseline="-25000" dirty="0" err="1"/>
              <a:t>k</a:t>
            </a:r>
            <a:r>
              <a:rPr lang="it-IT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/>
              <a:t>Dissipation</a:t>
            </a:r>
            <a:r>
              <a:rPr lang="it-IT" sz="2800" dirty="0"/>
              <a:t>/</a:t>
            </a:r>
            <a:r>
              <a:rPr lang="it-IT" sz="2800" dirty="0" err="1"/>
              <a:t>quality</a:t>
            </a:r>
            <a:r>
              <a:rPr lang="it-IT" sz="2800" dirty="0"/>
              <a:t> </a:t>
            </a:r>
            <a:r>
              <a:rPr lang="it-IT" sz="2800" dirty="0" err="1"/>
              <a:t>factor</a:t>
            </a:r>
            <a:r>
              <a:rPr lang="it-IT" sz="2800" dirty="0"/>
              <a:t> 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/>
              <a:t>Nonlinearity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Critical </a:t>
            </a:r>
            <a:r>
              <a:rPr lang="it-IT" sz="2800" dirty="0" err="1"/>
              <a:t>current</a:t>
            </a:r>
            <a:endParaRPr lang="it-IT" sz="2800" dirty="0"/>
          </a:p>
          <a:p>
            <a:endParaRPr lang="it-IT" sz="2800" baseline="-25000" dirty="0"/>
          </a:p>
          <a:p>
            <a:endParaRPr lang="it-IT" sz="2800" baseline="-25000" dirty="0"/>
          </a:p>
          <a:p>
            <a:r>
              <a:rPr lang="it-IT" sz="2800" u="sng" dirty="0"/>
              <a:t>Film </a:t>
            </a:r>
            <a:r>
              <a:rPr lang="it-IT" sz="2800" u="sng" dirty="0" err="1"/>
              <a:t>thickness</a:t>
            </a:r>
            <a:r>
              <a:rPr lang="it-IT" sz="2800" u="sng" dirty="0"/>
              <a:t> </a:t>
            </a:r>
            <a:r>
              <a:rPr lang="it-IT" sz="2800" u="sng" dirty="0" err="1"/>
              <a:t>reduced</a:t>
            </a:r>
            <a:r>
              <a:rPr lang="it-IT" sz="2800" u="sng" dirty="0"/>
              <a:t> from </a:t>
            </a:r>
            <a:r>
              <a:rPr lang="it-IT" sz="2800" u="sng" dirty="0">
                <a:sym typeface="Symbol" panose="05050102010706020507" pitchFamily="18" charset="2"/>
              </a:rPr>
              <a:t>10</a:t>
            </a:r>
            <a:r>
              <a:rPr lang="it-IT" sz="2800" u="sng" dirty="0"/>
              <a:t>0 nm to </a:t>
            </a:r>
            <a:r>
              <a:rPr lang="it-IT" sz="2800" u="sng" dirty="0">
                <a:sym typeface="Symbol" panose="05050102010706020507" pitchFamily="18" charset="2"/>
              </a:rPr>
              <a:t></a:t>
            </a:r>
            <a:r>
              <a:rPr lang="it-IT" sz="2800" u="sng" dirty="0"/>
              <a:t>20 nm</a:t>
            </a:r>
            <a:r>
              <a:rPr lang="it-IT" sz="2800" dirty="0"/>
              <a:t> in order to </a:t>
            </a:r>
            <a:r>
              <a:rPr lang="it-IT" sz="2800" dirty="0" err="1"/>
              <a:t>enhance</a:t>
            </a:r>
            <a:r>
              <a:rPr lang="it-IT" sz="2800" dirty="0"/>
              <a:t>  </a:t>
            </a:r>
            <a:r>
              <a:rPr lang="it-IT" sz="2800" dirty="0" err="1"/>
              <a:t>L</a:t>
            </a:r>
            <a:r>
              <a:rPr lang="it-IT" sz="2800" baseline="-25000" dirty="0" err="1"/>
              <a:t>k</a:t>
            </a:r>
            <a:endParaRPr lang="it-IT" sz="2800" baseline="-250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baseline="-25000" dirty="0"/>
          </a:p>
          <a:p>
            <a:endParaRPr lang="it-IT" sz="2800" baseline="-25000" dirty="0"/>
          </a:p>
          <a:p>
            <a:endParaRPr lang="it-IT" sz="2800" dirty="0"/>
          </a:p>
          <a:p>
            <a:endParaRPr lang="it-IT" sz="2800" baseline="-25000" dirty="0"/>
          </a:p>
          <a:p>
            <a:endParaRPr lang="it-IT" sz="2800" baseline="-25000" dirty="0"/>
          </a:p>
          <a:p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185521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98511B-A8AD-4DC9-B281-65AFE6B9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50" y="-238191"/>
            <a:ext cx="10515600" cy="1325563"/>
          </a:xfrm>
        </p:spPr>
        <p:txBody>
          <a:bodyPr/>
          <a:lstStyle/>
          <a:p>
            <a:pPr algn="ctr"/>
            <a:r>
              <a:rPr lang="it-IT" dirty="0" err="1"/>
              <a:t>Finally</a:t>
            </a:r>
            <a:r>
              <a:rPr lang="it-IT" dirty="0"/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t-IT" dirty="0"/>
              <a:t> vs </a:t>
            </a:r>
            <a:r>
              <a:rPr lang="it-IT" dirty="0" err="1"/>
              <a:t>resonator</a:t>
            </a:r>
            <a:r>
              <a:rPr lang="it-IT" dirty="0"/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baseline="30000" dirty="0"/>
              <a:t>2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30CFF7-FF02-45E3-87EC-4891D8E3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95" y="1245680"/>
            <a:ext cx="6772198" cy="4994169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F141A15E-8CFB-411E-AA33-FE32F8F9D2A2}"/>
              </a:ext>
            </a:extLst>
          </p:cNvPr>
          <p:cNvSpPr/>
          <p:nvPr/>
        </p:nvSpPr>
        <p:spPr>
          <a:xfrm>
            <a:off x="7277493" y="2988297"/>
            <a:ext cx="1442301" cy="59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9B2E4CB-7637-4535-811E-68F9F464F7A1}"/>
                  </a:ext>
                </a:extLst>
              </p:cNvPr>
              <p:cNvSpPr txBox="1"/>
              <p:nvPr/>
            </p:nvSpPr>
            <p:spPr>
              <a:xfrm>
                <a:off x="9095363" y="2918564"/>
                <a:ext cx="2918298" cy="1648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±2</m:t>
                          </m:r>
                        </m:e>
                      </m:d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9B2E4CB-7637-4535-811E-68F9F464F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363" y="2918564"/>
                <a:ext cx="2918298" cy="1648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CF2184-F32D-4445-8A19-25B4DB406290}"/>
              </a:ext>
            </a:extLst>
          </p:cNvPr>
          <p:cNvSpPr txBox="1"/>
          <p:nvPr/>
        </p:nvSpPr>
        <p:spPr>
          <a:xfrm>
            <a:off x="7841322" y="1391503"/>
            <a:ext cx="4350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RESONATOR 1  -   f</a:t>
            </a:r>
            <a:r>
              <a:rPr lang="it-IT" baseline="-25000" dirty="0"/>
              <a:t>0</a:t>
            </a:r>
            <a:r>
              <a:rPr lang="it-IT" dirty="0"/>
              <a:t>=4.55 GHz</a:t>
            </a:r>
          </a:p>
          <a:p>
            <a:r>
              <a:rPr lang="it-IT" dirty="0" err="1"/>
              <a:t>NbTiN</a:t>
            </a:r>
            <a:r>
              <a:rPr lang="it-IT" dirty="0"/>
              <a:t> FILM W6  (</a:t>
            </a:r>
            <a:r>
              <a:rPr lang="it-IT" dirty="0" err="1"/>
              <a:t>highest</a:t>
            </a:r>
            <a:r>
              <a:rPr lang="it-IT" dirty="0"/>
              <a:t> </a:t>
            </a:r>
            <a:r>
              <a:rPr lang="it-IT" dirty="0" err="1"/>
              <a:t>kinetic</a:t>
            </a:r>
            <a:r>
              <a:rPr lang="it-IT" dirty="0"/>
              <a:t> </a:t>
            </a:r>
            <a:r>
              <a:rPr lang="it-IT" dirty="0" err="1"/>
              <a:t>inductance</a:t>
            </a:r>
            <a:r>
              <a:rPr lang="it-IT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5594BB1-D6B9-4102-AAB1-4011F4D4CBA2}"/>
                  </a:ext>
                </a:extLst>
              </p:cNvPr>
              <p:cNvSpPr txBox="1"/>
              <p:nvPr/>
            </p:nvSpPr>
            <p:spPr>
              <a:xfrm>
                <a:off x="7841322" y="5447694"/>
                <a:ext cx="3961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(  @NIST: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=7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</m:t>
                    </m:r>
                  </m:oMath>
                </a14:m>
                <a:r>
                  <a:rPr lang="it-IT" dirty="0"/>
                  <a:t>  for a 1 </a:t>
                </a:r>
                <a:r>
                  <a:rPr lang="it-IT" dirty="0" err="1"/>
                  <a:t>um</a:t>
                </a:r>
                <a:r>
                  <a:rPr lang="it-IT" dirty="0"/>
                  <a:t> </a:t>
                </a:r>
                <a:r>
                  <a:rPr lang="it-IT" dirty="0" err="1"/>
                  <a:t>width</a:t>
                </a:r>
                <a:r>
                  <a:rPr lang="it-IT" dirty="0"/>
                  <a:t>  ) 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5594BB1-D6B9-4102-AAB1-4011F4D4C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322" y="5447694"/>
                <a:ext cx="3961405" cy="369332"/>
              </a:xfrm>
              <a:prstGeom prst="rect">
                <a:avLst/>
              </a:prstGeom>
              <a:blipFill>
                <a:blip r:embed="rId4"/>
                <a:stretch>
                  <a:fillRect l="-1231" t="-10000" r="-46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63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3556CE-D3A6-4ADC-9976-A63CCABC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8" y="-134382"/>
            <a:ext cx="10515600" cy="1325563"/>
          </a:xfrm>
        </p:spPr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 film W6  (</a:t>
            </a:r>
            <a:r>
              <a:rPr lang="it-IT" dirty="0" err="1"/>
              <a:t>resonator</a:t>
            </a:r>
            <a:r>
              <a:rPr lang="it-IT" dirty="0"/>
              <a:t> </a:t>
            </a:r>
            <a:r>
              <a:rPr lang="it-IT" dirty="0" err="1"/>
              <a:t>width</a:t>
            </a:r>
            <a:r>
              <a:rPr lang="it-IT" dirty="0"/>
              <a:t> 5 </a:t>
            </a:r>
            <a:r>
              <a:rPr lang="it-IT" dirty="0">
                <a:latin typeface="Symbol" panose="05050102010706020507" pitchFamily="18" charset="2"/>
              </a:rPr>
              <a:t>m</a:t>
            </a:r>
            <a:r>
              <a:rPr lang="it-IT" dirty="0"/>
              <a:t>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6">
                <a:extLst>
                  <a:ext uri="{FF2B5EF4-FFF2-40B4-BE49-F238E27FC236}">
                    <a16:creationId xmlns:a16="http://schemas.microsoft.com/office/drawing/2014/main" id="{876C7D7E-6D18-472D-9CA8-30E09EC6F8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5663158"/>
                  </p:ext>
                </p:extLst>
              </p:nvPr>
            </p:nvGraphicFramePr>
            <p:xfrm>
              <a:off x="1312153" y="1060134"/>
              <a:ext cx="8127999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3988938053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31390458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3775373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Resonator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it-IT" b="0" i="1" baseline="-25000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 panose="02040503050406030204" pitchFamily="18" charset="0"/>
                                  </a:rPr>
                                  <m:t>GHz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it-IT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</m:t>
                                </m:r>
                                <m:r>
                                  <m:rPr>
                                    <m:nor/>
                                  </m:rPr>
                                  <a:rPr lang="it-IT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1633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4.55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19±2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02124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20±2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4496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6">
                <a:extLst>
                  <a:ext uri="{FF2B5EF4-FFF2-40B4-BE49-F238E27FC236}">
                    <a16:creationId xmlns:a16="http://schemas.microsoft.com/office/drawing/2014/main" id="{876C7D7E-6D18-472D-9CA8-30E09EC6F8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5663158"/>
                  </p:ext>
                </p:extLst>
              </p:nvPr>
            </p:nvGraphicFramePr>
            <p:xfrm>
              <a:off x="1312153" y="1060134"/>
              <a:ext cx="8127999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3988938053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31390458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3775373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Resonator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450" t="-8197" r="-101126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8197" r="-899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1633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4.55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19±2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02124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20±2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4496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tolo 1">
            <a:extLst>
              <a:ext uri="{FF2B5EF4-FFF2-40B4-BE49-F238E27FC236}">
                <a16:creationId xmlns:a16="http://schemas.microsoft.com/office/drawing/2014/main" id="{6A0640A7-EF15-4E53-99EC-475E81AF23DA}"/>
              </a:ext>
            </a:extLst>
          </p:cNvPr>
          <p:cNvSpPr txBox="1">
            <a:spLocks/>
          </p:cNvSpPr>
          <p:nvPr/>
        </p:nvSpPr>
        <p:spPr>
          <a:xfrm>
            <a:off x="1038877" y="33671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Results</a:t>
            </a:r>
            <a:r>
              <a:rPr lang="it-IT" dirty="0"/>
              <a:t> film W5  (</a:t>
            </a:r>
            <a:r>
              <a:rPr lang="it-IT" dirty="0" err="1"/>
              <a:t>resonator</a:t>
            </a:r>
            <a:r>
              <a:rPr lang="it-IT" dirty="0"/>
              <a:t> </a:t>
            </a:r>
            <a:r>
              <a:rPr lang="it-IT" dirty="0" err="1"/>
              <a:t>width</a:t>
            </a:r>
            <a:r>
              <a:rPr lang="it-IT" dirty="0"/>
              <a:t> 5 </a:t>
            </a:r>
            <a:r>
              <a:rPr lang="it-IT" dirty="0">
                <a:latin typeface="Symbol" panose="05050102010706020507" pitchFamily="18" charset="2"/>
              </a:rPr>
              <a:t>m</a:t>
            </a:r>
            <a:r>
              <a:rPr lang="it-IT" dirty="0"/>
              <a:t>m)  </a:t>
            </a:r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a 6">
                <a:extLst>
                  <a:ext uri="{FF2B5EF4-FFF2-40B4-BE49-F238E27FC236}">
                    <a16:creationId xmlns:a16="http://schemas.microsoft.com/office/drawing/2014/main" id="{62A7FE60-19FB-46C9-B4F8-593D5F7691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4461876"/>
                  </p:ext>
                </p:extLst>
              </p:nvPr>
            </p:nvGraphicFramePr>
            <p:xfrm>
              <a:off x="1221362" y="4490756"/>
              <a:ext cx="8127999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3988938053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31390458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3775373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Resonator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it-IT" b="0" i="1" baseline="-25000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 panose="02040503050406030204" pitchFamily="18" charset="0"/>
                                  </a:rPr>
                                  <m:t>GHz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it-IT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</m:t>
                                </m:r>
                                <m:r>
                                  <m:rPr>
                                    <m:nor/>
                                  </m:rPr>
                                  <a:rPr lang="it-IT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1633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18±3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4496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a 6">
                <a:extLst>
                  <a:ext uri="{FF2B5EF4-FFF2-40B4-BE49-F238E27FC236}">
                    <a16:creationId xmlns:a16="http://schemas.microsoft.com/office/drawing/2014/main" id="{62A7FE60-19FB-46C9-B4F8-593D5F7691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4461876"/>
                  </p:ext>
                </p:extLst>
              </p:nvPr>
            </p:nvGraphicFramePr>
            <p:xfrm>
              <a:off x="1221362" y="4490756"/>
              <a:ext cx="8127999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3988938053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31390458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3775373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Resonator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8065" r="-101126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8065" r="-899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1633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18±3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44963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843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8A6D50-AA8C-4FE9-9FBB-1438CFF9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38" y="-322164"/>
            <a:ext cx="10515600" cy="1325563"/>
          </a:xfrm>
        </p:spPr>
        <p:txBody>
          <a:bodyPr/>
          <a:lstStyle/>
          <a:p>
            <a:r>
              <a:rPr lang="it-IT" dirty="0"/>
              <a:t>Critical </a:t>
            </a:r>
            <a:r>
              <a:rPr lang="it-IT" dirty="0" err="1"/>
              <a:t>current</a:t>
            </a:r>
            <a:r>
              <a:rPr lang="it-IT" dirty="0"/>
              <a:t> of </a:t>
            </a:r>
            <a:r>
              <a:rPr lang="it-IT" dirty="0" err="1"/>
              <a:t>NbTiN</a:t>
            </a:r>
            <a:r>
              <a:rPr lang="it-IT" dirty="0"/>
              <a:t>  (SC to </a:t>
            </a:r>
            <a:r>
              <a:rPr lang="it-IT" dirty="0" err="1"/>
              <a:t>normal</a:t>
            </a:r>
            <a:r>
              <a:rPr lang="it-IT" dirty="0"/>
              <a:t>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E83E4-6F2C-4756-BBBB-A279D8304569}"/>
              </a:ext>
            </a:extLst>
          </p:cNvPr>
          <p:cNvSpPr txBox="1"/>
          <p:nvPr/>
        </p:nvSpPr>
        <p:spPr>
          <a:xfrm>
            <a:off x="467662" y="658043"/>
            <a:ext cx="85532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Increase</a:t>
            </a:r>
            <a:r>
              <a:rPr lang="it-IT" dirty="0"/>
              <a:t>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slowly</a:t>
            </a:r>
            <a:r>
              <a:rPr lang="it-IT" dirty="0"/>
              <a:t> </a:t>
            </a:r>
            <a:r>
              <a:rPr lang="it-IT" dirty="0" err="1"/>
              <a:t>until</a:t>
            </a:r>
            <a:r>
              <a:rPr lang="it-IT" dirty="0"/>
              <a:t> </a:t>
            </a:r>
            <a:r>
              <a:rPr lang="it-IT" dirty="0" err="1"/>
              <a:t>voltage</a:t>
            </a:r>
            <a:r>
              <a:rPr lang="it-IT" dirty="0"/>
              <a:t> </a:t>
            </a:r>
            <a:r>
              <a:rPr lang="it-IT" dirty="0" err="1"/>
              <a:t>jumps</a:t>
            </a:r>
            <a:r>
              <a:rPr lang="it-IT" dirty="0"/>
              <a:t> (</a:t>
            </a:r>
            <a:r>
              <a:rPr lang="it-IT" dirty="0" err="1"/>
              <a:t>normal</a:t>
            </a:r>
            <a:r>
              <a:rPr lang="it-IT" dirty="0"/>
              <a:t> state)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Measured</a:t>
            </a:r>
            <a:r>
              <a:rPr lang="it-IT" dirty="0"/>
              <a:t> with film </a:t>
            </a:r>
            <a:r>
              <a:rPr lang="it-IT" dirty="0" err="1"/>
              <a:t>immersed</a:t>
            </a:r>
            <a:r>
              <a:rPr lang="it-IT" dirty="0"/>
              <a:t> in </a:t>
            </a:r>
            <a:r>
              <a:rPr lang="it-IT" dirty="0" err="1"/>
              <a:t>liquid</a:t>
            </a:r>
            <a:r>
              <a:rPr lang="it-IT" dirty="0"/>
              <a:t> </a:t>
            </a:r>
            <a:r>
              <a:rPr lang="it-IT" dirty="0" err="1"/>
              <a:t>helium</a:t>
            </a:r>
            <a:r>
              <a:rPr lang="it-IT" dirty="0"/>
              <a:t> to </a:t>
            </a:r>
            <a:r>
              <a:rPr lang="it-IT" dirty="0" err="1"/>
              <a:t>minimize</a:t>
            </a:r>
            <a:r>
              <a:rPr lang="it-IT" dirty="0"/>
              <a:t> self-</a:t>
            </a:r>
            <a:r>
              <a:rPr lang="it-IT" dirty="0" err="1"/>
              <a:t>heating</a:t>
            </a:r>
            <a:r>
              <a:rPr lang="it-IT" dirty="0"/>
              <a:t> </a:t>
            </a:r>
            <a:r>
              <a:rPr lang="it-IT" dirty="0" err="1"/>
              <a:t>effects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Correct</a:t>
            </a:r>
            <a:r>
              <a:rPr lang="it-IT" dirty="0"/>
              <a:t> to zero temperature with Ginzburg-Landau </a:t>
            </a:r>
            <a:r>
              <a:rPr lang="it-IT" dirty="0" err="1"/>
              <a:t>prediction</a:t>
            </a:r>
            <a:r>
              <a:rPr lang="it-IT" dirty="0"/>
              <a:t>, </a:t>
            </a:r>
            <a:r>
              <a:rPr lang="it-IT" dirty="0" err="1"/>
              <a:t>modified</a:t>
            </a:r>
            <a:r>
              <a:rPr lang="it-IT" dirty="0"/>
              <a:t> for </a:t>
            </a:r>
            <a:r>
              <a:rPr lang="it-IT" dirty="0" err="1"/>
              <a:t>thin</a:t>
            </a:r>
            <a:r>
              <a:rPr lang="it-IT" dirty="0"/>
              <a:t> </a:t>
            </a:r>
            <a:r>
              <a:rPr lang="it-IT" dirty="0" err="1"/>
              <a:t>films</a:t>
            </a:r>
            <a:r>
              <a:rPr lang="it-IT" dirty="0"/>
              <a:t>: </a:t>
            </a:r>
          </a:p>
          <a:p>
            <a:r>
              <a:rPr lang="it-IT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24A490FC-C316-42E6-935D-142EEA4A9AC0}"/>
                  </a:ext>
                </a:extLst>
              </p:cNvPr>
              <p:cNvSpPr txBox="1"/>
              <p:nvPr/>
            </p:nvSpPr>
            <p:spPr>
              <a:xfrm>
                <a:off x="1269686" y="2061382"/>
                <a:ext cx="4152900" cy="383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24A490FC-C316-42E6-935D-142EEA4A9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86" y="2061382"/>
                <a:ext cx="4152900" cy="383118"/>
              </a:xfrm>
              <a:prstGeom prst="rect">
                <a:avLst/>
              </a:prstGeom>
              <a:blipFill>
                <a:blip r:embed="rId2"/>
                <a:stretch>
                  <a:fillRect t="-6349" b="-126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B4A7D64-1364-40B8-AB5F-8AE2321955E6}"/>
                  </a:ext>
                </a:extLst>
              </p:cNvPr>
              <p:cNvSpPr txBox="1"/>
              <p:nvPr/>
            </p:nvSpPr>
            <p:spPr>
              <a:xfrm>
                <a:off x="5282205" y="2066728"/>
                <a:ext cx="848359" cy="565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B4A7D64-1364-40B8-AB5F-8AE232195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05" y="2066728"/>
                <a:ext cx="848359" cy="565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>
            <a:extLst>
              <a:ext uri="{FF2B5EF4-FFF2-40B4-BE49-F238E27FC236}">
                <a16:creationId xmlns:a16="http://schemas.microsoft.com/office/drawing/2014/main" id="{47FED589-FFDA-438F-AF22-9C6B26F07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62" y="2764207"/>
            <a:ext cx="5496362" cy="4093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859276B-5AF6-476C-9AF4-683E9CCBE186}"/>
                  </a:ext>
                </a:extLst>
              </p:cNvPr>
              <p:cNvSpPr txBox="1"/>
              <p:nvPr/>
            </p:nvSpPr>
            <p:spPr>
              <a:xfrm>
                <a:off x="7126664" y="3548942"/>
                <a:ext cx="3074688" cy="47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/>
                  <a:t>Roughly</a:t>
                </a:r>
                <a:r>
                  <a:rPr lang="it-IT" dirty="0"/>
                  <a:t> </a:t>
                </a:r>
                <a:r>
                  <a:rPr lang="it-IT" dirty="0" err="1"/>
                  <a:t>expected</a:t>
                </a:r>
                <a:r>
                  <a:rPr lang="it-IT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859276B-5AF6-476C-9AF4-683E9CCBE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664" y="3548942"/>
                <a:ext cx="3074688" cy="470385"/>
              </a:xfrm>
              <a:prstGeom prst="rect">
                <a:avLst/>
              </a:prstGeom>
              <a:blipFill>
                <a:blip r:embed="rId5"/>
                <a:stretch>
                  <a:fillRect l="-1587" b="-207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A4CD5EC-D0A0-4253-8154-12215FE0819A}"/>
              </a:ext>
            </a:extLst>
          </p:cNvPr>
          <p:cNvSpPr txBox="1"/>
          <p:nvPr/>
        </p:nvSpPr>
        <p:spPr>
          <a:xfrm>
            <a:off x="6789190" y="4189694"/>
            <a:ext cx="5494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density</a:t>
            </a:r>
            <a:r>
              <a:rPr lang="it-IT" dirty="0"/>
              <a:t> </a:t>
            </a:r>
            <a:r>
              <a:rPr lang="it-IT" dirty="0" err="1"/>
              <a:t>increases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strip </a:t>
            </a:r>
            <a:r>
              <a:rPr lang="it-IT" dirty="0" err="1"/>
              <a:t>edges</a:t>
            </a:r>
            <a:r>
              <a:rPr lang="it-IT" dirty="0"/>
              <a:t> … ) </a:t>
            </a:r>
          </a:p>
        </p:txBody>
      </p:sp>
    </p:spTree>
    <p:extLst>
      <p:ext uri="{BB962C8B-B14F-4D97-AF65-F5344CB8AC3E}">
        <p14:creationId xmlns:p14="http://schemas.microsoft.com/office/powerpoint/2010/main" val="334740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547226-AC53-4C2F-9761-63613741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55" y="-24569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Ratio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2814DF-0322-4ABF-9A85-4596BF511906}"/>
              </a:ext>
            </a:extLst>
          </p:cNvPr>
          <p:cNvSpPr txBox="1"/>
          <p:nvPr/>
        </p:nvSpPr>
        <p:spPr>
          <a:xfrm>
            <a:off x="470555" y="8578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D7236DE-3588-4BA8-85A9-D4336701A9F0}"/>
                  </a:ext>
                </a:extLst>
              </p:cNvPr>
              <p:cNvSpPr txBox="1"/>
              <p:nvPr/>
            </p:nvSpPr>
            <p:spPr>
              <a:xfrm>
                <a:off x="934988" y="1210572"/>
                <a:ext cx="11112467" cy="972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</m:oMath>
                </a14:m>
                <a:r>
                  <a:rPr lang="it-IT" dirty="0"/>
                  <a:t>MAXIMUM ACHIEVABLE NONLINEARITY  </a:t>
                </a:r>
                <a:r>
                  <a:rPr lang="it-IT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it-IT" sz="3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it-IT" sz="32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3200" dirty="0"/>
                  <a:t>  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D7236DE-3588-4BA8-85A9-D4336701A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88" y="1210572"/>
                <a:ext cx="11112467" cy="972830"/>
              </a:xfrm>
              <a:prstGeom prst="rect">
                <a:avLst/>
              </a:prstGeom>
              <a:blipFill>
                <a:blip r:embed="rId2"/>
                <a:stretch>
                  <a:fillRect b="-4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2CBDD490-A808-4AAF-B2A8-C2338895CC6D}"/>
              </a:ext>
            </a:extLst>
          </p:cNvPr>
          <p:cNvSpPr/>
          <p:nvPr/>
        </p:nvSpPr>
        <p:spPr>
          <a:xfrm>
            <a:off x="4364610" y="1602557"/>
            <a:ext cx="1074656" cy="33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4BFD5F-7DA2-4193-8486-7CCA2E4D2358}"/>
              </a:ext>
            </a:extLst>
          </p:cNvPr>
          <p:cNvSpPr txBox="1"/>
          <p:nvPr/>
        </p:nvSpPr>
        <p:spPr>
          <a:xfrm>
            <a:off x="934989" y="752375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 err="1"/>
              <a:t>Why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it</a:t>
            </a:r>
            <a:r>
              <a:rPr lang="it-IT" sz="2800" dirty="0"/>
              <a:t> </a:t>
            </a:r>
            <a:r>
              <a:rPr lang="it-IT" sz="2800" dirty="0" err="1"/>
              <a:t>important</a:t>
            </a:r>
            <a:r>
              <a:rPr lang="it-IT" sz="2800" dirty="0"/>
              <a:t>?</a:t>
            </a:r>
          </a:p>
        </p:txBody>
      </p:sp>
      <p:graphicFrame>
        <p:nvGraphicFramePr>
          <p:cNvPr id="11" name="Tabella 11">
            <a:extLst>
              <a:ext uri="{FF2B5EF4-FFF2-40B4-BE49-F238E27FC236}">
                <a16:creationId xmlns:a16="http://schemas.microsoft.com/office/drawing/2014/main" id="{CB0EB5EE-DA80-4061-B45B-AE42EC435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49653"/>
              </p:ext>
            </p:extLst>
          </p:nvPr>
        </p:nvGraphicFramePr>
        <p:xfrm>
          <a:off x="1198938" y="2718148"/>
          <a:ext cx="8128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248">
                  <a:extLst>
                    <a:ext uri="{9D8B030D-6E8A-4147-A177-3AD203B41FA5}">
                      <a16:colId xmlns:a16="http://schemas.microsoft.com/office/drawing/2014/main" val="72111275"/>
                    </a:ext>
                  </a:extLst>
                </a:gridCol>
                <a:gridCol w="1680752">
                  <a:extLst>
                    <a:ext uri="{9D8B030D-6E8A-4147-A177-3AD203B41FA5}">
                      <a16:colId xmlns:a16="http://schemas.microsoft.com/office/drawing/2014/main" val="17760004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783679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64319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NbTiN</a:t>
                      </a:r>
                      <a:r>
                        <a:rPr lang="it-IT" dirty="0"/>
                        <a:t> film (</a:t>
                      </a:r>
                      <a:r>
                        <a:rPr lang="it-IT" dirty="0" err="1"/>
                        <a:t>width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it-IT" sz="2400" b="0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it-IT" sz="2400" b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it-IT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it-IT" sz="2400" b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it-IT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it-IT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it-IT" sz="2400" b="0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it-IT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/I</a:t>
                      </a:r>
                      <a:r>
                        <a:rPr lang="it-IT" sz="2400" b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83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W5  (5 </a:t>
                      </a:r>
                      <a:r>
                        <a:rPr lang="it-IT" dirty="0" err="1"/>
                        <a:t>um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14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W6  (5 </a:t>
                      </a:r>
                      <a:r>
                        <a:rPr lang="it-IT" dirty="0" err="1"/>
                        <a:t>um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0.09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37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NIST (1 </a:t>
                      </a:r>
                      <a:r>
                        <a:rPr lang="it-IT" dirty="0" err="1"/>
                        <a:t>um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0.34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07085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178854D-45D8-49B8-833B-045C36FF5D09}"/>
              </a:ext>
            </a:extLst>
          </p:cNvPr>
          <p:cNvSpPr txBox="1"/>
          <p:nvPr/>
        </p:nvSpPr>
        <p:spPr>
          <a:xfrm>
            <a:off x="1857080" y="5041049"/>
            <a:ext cx="579645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COULD BE A PROBLEM !</a:t>
            </a:r>
          </a:p>
          <a:p>
            <a:endParaRPr lang="it-IT" dirty="0"/>
          </a:p>
          <a:p>
            <a:r>
              <a:rPr lang="it-IT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8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</a:t>
            </a:r>
            <a:r>
              <a:rPr lang="it-IT" sz="18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it-IT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it-IT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slightly</a:t>
            </a:r>
            <a:r>
              <a:rPr lang="it-IT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it-IT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it-IT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it-IT" sz="1800" b="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r>
              <a:rPr lang="it-IT" dirty="0"/>
              <a:t>NEED TO EVALUATE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2000" dirty="0"/>
              <a:t> </a:t>
            </a:r>
            <a:r>
              <a:rPr lang="it-IT" dirty="0"/>
              <a:t>&amp;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dirty="0"/>
              <a:t> FOR THE FINAL WIDTH </a:t>
            </a:r>
            <a:r>
              <a:rPr lang="it-IT" dirty="0">
                <a:sym typeface="Symbol" panose="05050102010706020507" pitchFamily="18" charset="2"/>
              </a:rPr>
              <a:t></a:t>
            </a:r>
            <a:r>
              <a:rPr lang="it-IT" dirty="0"/>
              <a:t> 1 </a:t>
            </a:r>
            <a:r>
              <a:rPr lang="it-IT" dirty="0">
                <a:latin typeface="Symbol" panose="05050102010706020507" pitchFamily="18" charset="2"/>
              </a:rPr>
              <a:t>m</a:t>
            </a:r>
            <a:r>
              <a:rPr lang="it-IT" dirty="0"/>
              <a:t>m  !!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676B01EC-644B-4FEB-B6A8-5592652859FC}"/>
              </a:ext>
            </a:extLst>
          </p:cNvPr>
          <p:cNvSpPr/>
          <p:nvPr/>
        </p:nvSpPr>
        <p:spPr>
          <a:xfrm>
            <a:off x="4901938" y="4446618"/>
            <a:ext cx="273377" cy="474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22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AD9B7F-4EF8-4B21-83A8-F3EEE64D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070" y="-273603"/>
            <a:ext cx="10515600" cy="1325563"/>
          </a:xfrm>
        </p:spPr>
        <p:txBody>
          <a:bodyPr/>
          <a:lstStyle/>
          <a:p>
            <a:r>
              <a:rPr lang="it-IT" dirty="0"/>
              <a:t>Film </a:t>
            </a:r>
            <a:r>
              <a:rPr lang="it-IT" dirty="0" err="1"/>
              <a:t>parameters</a:t>
            </a:r>
            <a:r>
              <a:rPr lang="it-IT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62749C4-BCC8-4EF6-ACA7-E46D6D6D7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402"/>
            <a:ext cx="12192000" cy="118441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8E5C305-0EFF-4A18-A0F0-7AC6E8754D6A}"/>
              </a:ext>
            </a:extLst>
          </p:cNvPr>
          <p:cNvSpPr/>
          <p:nvPr/>
        </p:nvSpPr>
        <p:spPr>
          <a:xfrm>
            <a:off x="7645941" y="1260402"/>
            <a:ext cx="807395" cy="1184413"/>
          </a:xfrm>
          <a:prstGeom prst="rect">
            <a:avLst/>
          </a:prstGeom>
          <a:solidFill>
            <a:srgbClr val="FFFF0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088EAD4-2D22-483C-9973-9C2073A26C35}"/>
              </a:ext>
            </a:extLst>
          </p:cNvPr>
          <p:cNvSpPr/>
          <p:nvPr/>
        </p:nvSpPr>
        <p:spPr>
          <a:xfrm>
            <a:off x="9435831" y="1274992"/>
            <a:ext cx="807395" cy="1184413"/>
          </a:xfrm>
          <a:prstGeom prst="rect">
            <a:avLst/>
          </a:prstGeom>
          <a:solidFill>
            <a:srgbClr val="FFFF0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A1F4158-2946-4521-B9F0-9FA99174C901}"/>
              </a:ext>
            </a:extLst>
          </p:cNvPr>
          <p:cNvSpPr/>
          <p:nvPr/>
        </p:nvSpPr>
        <p:spPr>
          <a:xfrm>
            <a:off x="11128443" y="1245812"/>
            <a:ext cx="1019415" cy="1184413"/>
          </a:xfrm>
          <a:prstGeom prst="rect">
            <a:avLst/>
          </a:prstGeom>
          <a:solidFill>
            <a:srgbClr val="FFFF0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F9D7D28-2C17-423A-999F-08811B9E1D2D}"/>
              </a:ext>
            </a:extLst>
          </p:cNvPr>
          <p:cNvSpPr/>
          <p:nvPr/>
        </p:nvSpPr>
        <p:spPr>
          <a:xfrm>
            <a:off x="194553" y="1536460"/>
            <a:ext cx="11953305" cy="126460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F9665CF-DADE-40A9-AAC7-A7933C7C2789}"/>
              </a:ext>
            </a:extLst>
          </p:cNvPr>
          <p:cNvSpPr/>
          <p:nvPr/>
        </p:nvSpPr>
        <p:spPr>
          <a:xfrm>
            <a:off x="194552" y="2036033"/>
            <a:ext cx="11953305" cy="126460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56E2BD9-9DAC-4840-B7F6-AAC511E14A8D}"/>
              </a:ext>
            </a:extLst>
          </p:cNvPr>
          <p:cNvSpPr/>
          <p:nvPr/>
        </p:nvSpPr>
        <p:spPr>
          <a:xfrm>
            <a:off x="194551" y="2162493"/>
            <a:ext cx="11953305" cy="126460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42DC19-B210-4279-AF90-ADDCC45F3445}"/>
              </a:ext>
            </a:extLst>
          </p:cNvPr>
          <p:cNvSpPr txBox="1"/>
          <p:nvPr/>
        </p:nvSpPr>
        <p:spPr>
          <a:xfrm>
            <a:off x="6858000" y="466927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A07194D-AA34-4115-B4F9-CE5F5C53F02F}"/>
              </a:ext>
            </a:extLst>
          </p:cNvPr>
          <p:cNvSpPr txBox="1"/>
          <p:nvPr/>
        </p:nvSpPr>
        <p:spPr>
          <a:xfrm>
            <a:off x="5739319" y="466927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W5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FC451D0-E83F-47B4-A939-02AB9A89E09F}"/>
              </a:ext>
            </a:extLst>
          </p:cNvPr>
          <p:cNvSpPr txBox="1"/>
          <p:nvPr/>
        </p:nvSpPr>
        <p:spPr>
          <a:xfrm>
            <a:off x="3051619" y="4564415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FF"/>
                </a:solidFill>
              </a:rPr>
              <a:t>W6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38D92DEF-3B57-473A-ACC6-E554477FA7A7}"/>
                  </a:ext>
                </a:extLst>
              </p:cNvPr>
              <p:cNvSpPr txBox="1"/>
              <p:nvPr/>
            </p:nvSpPr>
            <p:spPr>
              <a:xfrm>
                <a:off x="8453336" y="232354"/>
                <a:ext cx="4320379" cy="7636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1.76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38D92DEF-3B57-473A-ACC6-E554477FA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336" y="232354"/>
                <a:ext cx="4320379" cy="7636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magine 19">
            <a:extLst>
              <a:ext uri="{FF2B5EF4-FFF2-40B4-BE49-F238E27FC236}">
                <a16:creationId xmlns:a16="http://schemas.microsoft.com/office/drawing/2014/main" id="{0E8C874A-AE13-41F6-82C5-57D929427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47" y="2703461"/>
            <a:ext cx="9555480" cy="3970020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662068FE-F457-40A6-96CB-CC19B75B89BD}"/>
              </a:ext>
            </a:extLst>
          </p:cNvPr>
          <p:cNvSpPr/>
          <p:nvPr/>
        </p:nvSpPr>
        <p:spPr>
          <a:xfrm>
            <a:off x="2709155" y="1274992"/>
            <a:ext cx="758758" cy="1155233"/>
          </a:xfrm>
          <a:prstGeom prst="rect">
            <a:avLst/>
          </a:prstGeom>
          <a:solidFill>
            <a:srgbClr val="FFFF0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73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22490-BD7E-4065-860E-CF6509F4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268" y="-226244"/>
            <a:ext cx="10515600" cy="1325563"/>
          </a:xfrm>
        </p:spPr>
        <p:txBody>
          <a:bodyPr/>
          <a:lstStyle/>
          <a:p>
            <a:r>
              <a:rPr lang="it-IT" dirty="0"/>
              <a:t>KID test devices layout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7B8AD8D-A98E-4D1B-9F43-136EC8F98DC1}"/>
              </a:ext>
            </a:extLst>
          </p:cNvPr>
          <p:cNvGrpSpPr/>
          <p:nvPr/>
        </p:nvGrpSpPr>
        <p:grpSpPr>
          <a:xfrm>
            <a:off x="1031940" y="830098"/>
            <a:ext cx="9068096" cy="5768665"/>
            <a:chOff x="362636" y="905512"/>
            <a:chExt cx="10729505" cy="7729441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53AFDCF4-9DC1-48D9-98CC-2518E4EF4D19}"/>
                </a:ext>
              </a:extLst>
            </p:cNvPr>
            <p:cNvGrpSpPr/>
            <p:nvPr/>
          </p:nvGrpSpPr>
          <p:grpSpPr>
            <a:xfrm>
              <a:off x="362636" y="905512"/>
              <a:ext cx="10729505" cy="3611630"/>
              <a:chOff x="362636" y="905512"/>
              <a:chExt cx="10729505" cy="3611630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1CC9080F-5C91-4BA0-83FD-1E7548067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0685" y="905512"/>
                <a:ext cx="2551456" cy="3611630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1D0FEF04-E412-47C8-A6D9-7E826672D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36" y="940563"/>
                <a:ext cx="7111447" cy="3576578"/>
              </a:xfrm>
              <a:prstGeom prst="rect">
                <a:avLst/>
              </a:prstGeom>
            </p:spPr>
          </p:pic>
        </p:grp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414CAF7-FC43-43A8-A775-68DD1BD9A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315" y="4747308"/>
              <a:ext cx="10186377" cy="3887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686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393504A-2C44-4678-B13F-73B93EF14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52" y="758473"/>
            <a:ext cx="7619182" cy="288312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84701F-4E3C-475A-B30B-8F2E5D8F6A04}"/>
              </a:ext>
            </a:extLst>
          </p:cNvPr>
          <p:cNvSpPr txBox="1"/>
          <p:nvPr/>
        </p:nvSpPr>
        <p:spPr>
          <a:xfrm>
            <a:off x="4089987" y="0"/>
            <a:ext cx="3288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VNA </a:t>
            </a:r>
            <a:r>
              <a:rPr lang="it-IT" sz="2800" dirty="0" err="1"/>
              <a:t>Characterization</a:t>
            </a:r>
            <a:endParaRPr lang="it-IT" sz="28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96B19D3-1DDE-4246-A622-A99423916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252" y="3823481"/>
            <a:ext cx="7704022" cy="294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3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153CF5-8561-48A8-814D-6616825D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892" y="-125069"/>
            <a:ext cx="11020720" cy="1325563"/>
          </a:xfrm>
        </p:spPr>
        <p:txBody>
          <a:bodyPr/>
          <a:lstStyle/>
          <a:p>
            <a:r>
              <a:rPr lang="it-IT" dirty="0" err="1"/>
              <a:t>Kinetic</a:t>
            </a:r>
            <a:r>
              <a:rPr lang="it-IT" dirty="0"/>
              <a:t> </a:t>
            </a:r>
            <a:r>
              <a:rPr lang="it-IT" dirty="0" err="1"/>
              <a:t>Inductance</a:t>
            </a:r>
            <a:r>
              <a:rPr lang="it-IT" dirty="0"/>
              <a:t> from f</a:t>
            </a:r>
            <a:r>
              <a:rPr lang="it-IT" baseline="-25000" dirty="0"/>
              <a:t>0</a:t>
            </a:r>
            <a:r>
              <a:rPr lang="it-IT" dirty="0"/>
              <a:t> and </a:t>
            </a:r>
            <a:r>
              <a:rPr lang="it-IT" dirty="0" err="1"/>
              <a:t>T</a:t>
            </a:r>
            <a:r>
              <a:rPr lang="it-IT" baseline="-25000" dirty="0" err="1"/>
              <a:t>c</a:t>
            </a:r>
            <a:endParaRPr lang="it-IT" baseline="-25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756FCF2-E0CF-4677-9F8C-064445055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0" y="1304267"/>
            <a:ext cx="11099695" cy="514517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F9B5B4-4701-42B3-A341-9554DFDF63E1}"/>
              </a:ext>
            </a:extLst>
          </p:cNvPr>
          <p:cNvSpPr txBox="1"/>
          <p:nvPr/>
        </p:nvSpPr>
        <p:spPr>
          <a:xfrm>
            <a:off x="1714892" y="476655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AF358B-AA2B-4E7E-9C50-E960BD6A5390}"/>
              </a:ext>
            </a:extLst>
          </p:cNvPr>
          <p:cNvSpPr txBox="1"/>
          <p:nvPr/>
        </p:nvSpPr>
        <p:spPr>
          <a:xfrm>
            <a:off x="4562273" y="34290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497834-093A-4C2B-B483-1C5D22AD15CE}"/>
              </a:ext>
            </a:extLst>
          </p:cNvPr>
          <p:cNvSpPr txBox="1"/>
          <p:nvPr/>
        </p:nvSpPr>
        <p:spPr>
          <a:xfrm>
            <a:off x="9925322" y="151791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W6</a:t>
            </a:r>
          </a:p>
        </p:txBody>
      </p:sp>
    </p:spTree>
    <p:extLst>
      <p:ext uri="{BB962C8B-B14F-4D97-AF65-F5344CB8AC3E}">
        <p14:creationId xmlns:p14="http://schemas.microsoft.com/office/powerpoint/2010/main" val="268830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D05657-41BD-4E95-8CFA-FF22FAF2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966" y="-156643"/>
            <a:ext cx="10515600" cy="1325563"/>
          </a:xfrm>
        </p:spPr>
        <p:txBody>
          <a:bodyPr/>
          <a:lstStyle/>
          <a:p>
            <a:r>
              <a:rPr lang="it-IT" dirty="0"/>
              <a:t>Frequency shift  vs  Power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80BA70C-2CE0-4955-91CB-59C0BCCD9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92" y="1368164"/>
            <a:ext cx="10528865" cy="414794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CB8D4A-B7B0-4C3C-8532-D07117A1CF64}"/>
              </a:ext>
            </a:extLst>
          </p:cNvPr>
          <p:cNvSpPr txBox="1"/>
          <p:nvPr/>
        </p:nvSpPr>
        <p:spPr>
          <a:xfrm>
            <a:off x="4251489" y="998832"/>
            <a:ext cx="2415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Film W6  -   </a:t>
            </a:r>
            <a:r>
              <a:rPr lang="it-IT" dirty="0" err="1"/>
              <a:t>Resonator</a:t>
            </a:r>
            <a:r>
              <a:rPr lang="it-IT" dirty="0"/>
              <a:t>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B66B2E2-B138-40A7-A1D5-6E9589FBD726}"/>
                  </a:ext>
                </a:extLst>
              </p:cNvPr>
              <p:cNvSpPr txBox="1"/>
              <p:nvPr/>
            </p:nvSpPr>
            <p:spPr>
              <a:xfrm>
                <a:off x="2091966" y="5862604"/>
                <a:ext cx="6301818" cy="817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B66B2E2-B138-40A7-A1D5-6E9589FBD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966" y="5862604"/>
                <a:ext cx="6301818" cy="8174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54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63E394-34A9-4C91-A76F-A48D6E19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09" y="152062"/>
            <a:ext cx="10515600" cy="528976"/>
          </a:xfrm>
        </p:spPr>
        <p:txBody>
          <a:bodyPr>
            <a:normAutofit fontScale="90000"/>
          </a:bodyPr>
          <a:lstStyle/>
          <a:p>
            <a:r>
              <a:rPr lang="it-IT" sz="3600" dirty="0" err="1"/>
              <a:t>Kinetic</a:t>
            </a:r>
            <a:r>
              <a:rPr lang="it-IT" sz="3600" dirty="0"/>
              <a:t> </a:t>
            </a:r>
            <a:r>
              <a:rPr lang="it-IT" sz="3600" dirty="0" err="1"/>
              <a:t>Inductance</a:t>
            </a:r>
            <a:r>
              <a:rPr lang="it-IT" sz="3600" dirty="0"/>
              <a:t> </a:t>
            </a:r>
            <a:r>
              <a:rPr lang="it-IT" sz="3600" dirty="0" err="1"/>
              <a:t>Nonlinearity</a:t>
            </a:r>
            <a:r>
              <a:rPr lang="it-IT" sz="3600" dirty="0"/>
              <a:t>: first </a:t>
            </a:r>
            <a:r>
              <a:rPr lang="it-IT" sz="3600" dirty="0" err="1"/>
              <a:t>estimation</a:t>
            </a:r>
            <a:endParaRPr lang="it-IT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9A1F598-0F8F-4D3A-A227-54A80981A4AB}"/>
                  </a:ext>
                </a:extLst>
              </p:cNvPr>
              <p:cNvSpPr txBox="1"/>
              <p:nvPr/>
            </p:nvSpPr>
            <p:spPr>
              <a:xfrm>
                <a:off x="7297444" y="1056443"/>
                <a:ext cx="4385570" cy="29833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b="0" dirty="0"/>
              </a:p>
              <a:p>
                <a:endParaRPr lang="it-IT" dirty="0"/>
              </a:p>
              <a:p>
                <a:r>
                  <a:rPr lang="it-IT" dirty="0" err="1"/>
                  <a:t>Need</a:t>
                </a:r>
                <a:r>
                  <a:rPr lang="it-IT" dirty="0"/>
                  <a:t> to calibrate:</a:t>
                </a:r>
              </a:p>
              <a:p>
                <a:endParaRPr lang="it-IT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/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it-I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it-I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↔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it-IT" dirty="0"/>
                  <a:t>	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9A1F598-0F8F-4D3A-A227-54A80981A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444" y="1056443"/>
                <a:ext cx="4385570" cy="2983381"/>
              </a:xfrm>
              <a:prstGeom prst="rect">
                <a:avLst/>
              </a:prstGeom>
              <a:blipFill>
                <a:blip r:embed="rId2"/>
                <a:stretch>
                  <a:fillRect l="-31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C7408C-543C-447B-9009-405A9F860F80}"/>
              </a:ext>
            </a:extLst>
          </p:cNvPr>
          <p:cNvSpPr txBox="1"/>
          <p:nvPr/>
        </p:nvSpPr>
        <p:spPr>
          <a:xfrm>
            <a:off x="8443809" y="3393875"/>
            <a:ext cx="357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Need</a:t>
            </a:r>
            <a:r>
              <a:rPr lang="it-IT" dirty="0"/>
              <a:t> to relate Power in the </a:t>
            </a:r>
            <a:r>
              <a:rPr lang="it-IT" dirty="0" err="1"/>
              <a:t>feedline</a:t>
            </a:r>
            <a:r>
              <a:rPr lang="it-IT" dirty="0"/>
              <a:t> to I</a:t>
            </a:r>
            <a:r>
              <a:rPr lang="it-IT" baseline="30000" dirty="0"/>
              <a:t>2</a:t>
            </a:r>
            <a:r>
              <a:rPr lang="it-IT" dirty="0"/>
              <a:t>  in the </a:t>
            </a:r>
            <a:r>
              <a:rPr lang="it-IT" dirty="0" err="1"/>
              <a:t>resonator</a:t>
            </a:r>
            <a:r>
              <a:rPr lang="it-IT" dirty="0"/>
              <a:t>!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34EF80-7D39-42EB-965A-E60384074125}"/>
              </a:ext>
            </a:extLst>
          </p:cNvPr>
          <p:cNvSpPr txBox="1"/>
          <p:nvPr/>
        </p:nvSpPr>
        <p:spPr>
          <a:xfrm>
            <a:off x="8107052" y="5118755"/>
            <a:ext cx="3940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+  </a:t>
            </a:r>
            <a:r>
              <a:rPr lang="it-IT" dirty="0" err="1"/>
              <a:t>Uncertainty</a:t>
            </a:r>
            <a:r>
              <a:rPr lang="it-IT" dirty="0"/>
              <a:t> </a:t>
            </a:r>
            <a:r>
              <a:rPr lang="it-IT" dirty="0">
                <a:sym typeface="Symbol" panose="05050102010706020507" pitchFamily="18" charset="2"/>
              </a:rPr>
              <a:t> 20% on </a:t>
            </a:r>
            <a:r>
              <a:rPr lang="it-IT" dirty="0" err="1">
                <a:sym typeface="Symbol" panose="05050102010706020507" pitchFamily="18" charset="2"/>
              </a:rPr>
              <a:t>Feedline</a:t>
            </a:r>
            <a:r>
              <a:rPr lang="it-IT" dirty="0">
                <a:sym typeface="Symbol" panose="05050102010706020507" pitchFamily="18" charset="2"/>
              </a:rPr>
              <a:t> power</a:t>
            </a:r>
          </a:p>
          <a:p>
            <a:endParaRPr lang="it-IT" dirty="0">
              <a:sym typeface="Symbol" panose="05050102010706020507" pitchFamily="18" charset="2"/>
            </a:endParaRPr>
          </a:p>
          <a:p>
            <a:r>
              <a:rPr lang="it-IT" dirty="0">
                <a:sym typeface="Symbol" panose="05050102010706020507" pitchFamily="18" charset="2"/>
              </a:rPr>
              <a:t>(</a:t>
            </a:r>
            <a:r>
              <a:rPr lang="it-IT" dirty="0" err="1">
                <a:sym typeface="Symbol" panose="05050102010706020507" pitchFamily="18" charset="2"/>
              </a:rPr>
              <a:t>Attenuators</a:t>
            </a:r>
            <a:r>
              <a:rPr lang="it-IT" dirty="0">
                <a:sym typeface="Symbol" panose="05050102010706020507" pitchFamily="18" charset="2"/>
              </a:rPr>
              <a:t>, Cable </a:t>
            </a:r>
            <a:r>
              <a:rPr lang="it-IT" dirty="0" err="1">
                <a:sym typeface="Symbol" panose="05050102010706020507" pitchFamily="18" charset="2"/>
              </a:rPr>
              <a:t>loss</a:t>
            </a:r>
            <a:r>
              <a:rPr lang="it-IT" dirty="0">
                <a:sym typeface="Symbol" panose="05050102010706020507" pitchFamily="18" charset="2"/>
              </a:rPr>
              <a:t> … )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74FAF0B-3BEA-46D2-9E2C-34897AC12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7" y="904312"/>
            <a:ext cx="7123345" cy="5307952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C504932B-C054-4E12-BCD4-162757D0C7BA}"/>
              </a:ext>
            </a:extLst>
          </p:cNvPr>
          <p:cNvSpPr/>
          <p:nvPr/>
        </p:nvSpPr>
        <p:spPr>
          <a:xfrm>
            <a:off x="10275903" y="2384981"/>
            <a:ext cx="753458" cy="7315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C19410E-E050-4D92-9B9E-5FE937BCE625}"/>
              </a:ext>
            </a:extLst>
          </p:cNvPr>
          <p:cNvCxnSpPr>
            <a:stCxn id="10" idx="0"/>
          </p:cNvCxnSpPr>
          <p:nvPr/>
        </p:nvCxnSpPr>
        <p:spPr>
          <a:xfrm flipV="1">
            <a:off x="10652632" y="1989056"/>
            <a:ext cx="150486" cy="3959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BD059AD-65E7-48C9-B8C3-15EAB2F3D043}"/>
              </a:ext>
            </a:extLst>
          </p:cNvPr>
          <p:cNvSpPr txBox="1"/>
          <p:nvPr/>
        </p:nvSpPr>
        <p:spPr>
          <a:xfrm>
            <a:off x="10609410" y="1516064"/>
            <a:ext cx="96532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SONNET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E0F90C4-2A18-4CD1-8461-A8212D2A740F}"/>
              </a:ext>
            </a:extLst>
          </p:cNvPr>
          <p:cNvSpPr/>
          <p:nvPr/>
        </p:nvSpPr>
        <p:spPr>
          <a:xfrm>
            <a:off x="8238218" y="3098887"/>
            <a:ext cx="3783291" cy="1229263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688153D4-424C-4BD4-ADE4-B8D885DE2762}"/>
              </a:ext>
            </a:extLst>
          </p:cNvPr>
          <p:cNvCxnSpPr/>
          <p:nvPr/>
        </p:nvCxnSpPr>
        <p:spPr>
          <a:xfrm>
            <a:off x="10564238" y="4328150"/>
            <a:ext cx="379379" cy="3411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FF432D0-F13D-48C0-BC33-0FB6EEC5E118}"/>
              </a:ext>
            </a:extLst>
          </p:cNvPr>
          <p:cNvSpPr txBox="1"/>
          <p:nvPr/>
        </p:nvSpPr>
        <p:spPr>
          <a:xfrm>
            <a:off x="10943617" y="4408296"/>
            <a:ext cx="7168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QUCS</a:t>
            </a:r>
          </a:p>
        </p:txBody>
      </p:sp>
    </p:spTree>
    <p:extLst>
      <p:ext uri="{BB962C8B-B14F-4D97-AF65-F5344CB8AC3E}">
        <p14:creationId xmlns:p14="http://schemas.microsoft.com/office/powerpoint/2010/main" val="16332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4A9AC7-7119-4A4B-ACCE-DE3C03C366EE}"/>
              </a:ext>
            </a:extLst>
          </p:cNvPr>
          <p:cNvSpPr txBox="1"/>
          <p:nvPr/>
        </p:nvSpPr>
        <p:spPr>
          <a:xfrm>
            <a:off x="1541195" y="226244"/>
            <a:ext cx="8475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SONNET Separate </a:t>
            </a:r>
            <a:r>
              <a:rPr lang="it-IT" sz="3200" dirty="0" err="1"/>
              <a:t>simulation</a:t>
            </a:r>
            <a:r>
              <a:rPr lang="it-IT" sz="3200" dirty="0"/>
              <a:t> of the L&amp;C </a:t>
            </a:r>
            <a:r>
              <a:rPr lang="it-IT" sz="3200" dirty="0" err="1"/>
              <a:t>elements</a:t>
            </a:r>
            <a:endParaRPr lang="it-IT" sz="32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76596D-2353-4E2D-B07C-DA402895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8620" y="811019"/>
            <a:ext cx="5428286" cy="29313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9DA675E-AC9F-4AB8-B792-C42E837FD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3" y="3847747"/>
            <a:ext cx="5155440" cy="278400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29FC860-9928-4560-BCEE-D267EB713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472" y="864789"/>
            <a:ext cx="4305611" cy="282381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D8074B9-5DAF-46E3-BEE3-C95CDA34D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962" y="3833892"/>
            <a:ext cx="4287172" cy="281171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4DA0483-989B-4E3D-84AC-12C7DED9D9A4}"/>
              </a:ext>
            </a:extLst>
          </p:cNvPr>
          <p:cNvSpPr txBox="1"/>
          <p:nvPr/>
        </p:nvSpPr>
        <p:spPr>
          <a:xfrm>
            <a:off x="10301591" y="2733472"/>
            <a:ext cx="1794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Quite</a:t>
            </a:r>
            <a:r>
              <a:rPr lang="it-IT" dirty="0"/>
              <a:t> </a:t>
            </a:r>
            <a:r>
              <a:rPr lang="it-IT" dirty="0" err="1"/>
              <a:t>Consistent</a:t>
            </a:r>
            <a:r>
              <a:rPr lang="it-IT" dirty="0"/>
              <a:t> </a:t>
            </a:r>
          </a:p>
          <a:p>
            <a:r>
              <a:rPr lang="it-IT" dirty="0"/>
              <a:t>With full LC !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2DC5510-A0A3-4864-A31B-602E3C47732C}"/>
              </a:ext>
            </a:extLst>
          </p:cNvPr>
          <p:cNvSpPr txBox="1"/>
          <p:nvPr/>
        </p:nvSpPr>
        <p:spPr>
          <a:xfrm>
            <a:off x="3213533" y="944388"/>
            <a:ext cx="205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    (In the </a:t>
            </a:r>
            <a:r>
              <a:rPr lang="it-IT" dirty="0" err="1"/>
              <a:t>resonator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are 2 C in </a:t>
            </a:r>
            <a:r>
              <a:rPr lang="it-IT" dirty="0" err="1"/>
              <a:t>series</a:t>
            </a:r>
            <a:r>
              <a:rPr lang="it-IT" dirty="0"/>
              <a:t>!)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2A2615D-CE34-4536-9ED9-4CAA031697EA}"/>
              </a:ext>
            </a:extLst>
          </p:cNvPr>
          <p:cNvSpPr txBox="1"/>
          <p:nvPr/>
        </p:nvSpPr>
        <p:spPr>
          <a:xfrm>
            <a:off x="3696511" y="442608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18649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628449-D59A-4534-818C-F9521267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85" y="-181629"/>
            <a:ext cx="10515600" cy="1325563"/>
          </a:xfrm>
        </p:spPr>
        <p:txBody>
          <a:bodyPr/>
          <a:lstStyle/>
          <a:p>
            <a:r>
              <a:rPr lang="it-IT" dirty="0" err="1"/>
              <a:t>Lumped</a:t>
            </a:r>
            <a:r>
              <a:rPr lang="it-IT" dirty="0"/>
              <a:t> model of the system (</a:t>
            </a:r>
            <a:r>
              <a:rPr lang="it-IT" dirty="0" err="1"/>
              <a:t>Qucs</a:t>
            </a:r>
            <a:r>
              <a:rPr lang="it-IT" dirty="0"/>
              <a:t>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F613BE-E201-4FEA-A939-7CF08A054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5" y="862053"/>
            <a:ext cx="5025580" cy="29454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7FE2CD-E9A3-4330-8C9F-4E3F16585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35" y="862053"/>
            <a:ext cx="6280180" cy="4273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43C5705-29A1-46F7-95AA-DD3AEDA1F8B2}"/>
                  </a:ext>
                </a:extLst>
              </p:cNvPr>
              <p:cNvSpPr txBox="1"/>
              <p:nvPr/>
            </p:nvSpPr>
            <p:spPr>
              <a:xfrm>
                <a:off x="540062" y="4887951"/>
                <a:ext cx="1891415" cy="1430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Sonnet</m:t>
                      </m:r>
                    </m:oMath>
                  </m:oMathPara>
                </a14:m>
                <a:endParaRPr lang="it-IT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it-IT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it-IT" i="1" dirty="0">
                    <a:latin typeface="Cambria Math" panose="02040503050406030204" pitchFamily="18" charset="0"/>
                  </a:rPr>
                  <a:t>   </a:t>
                </a:r>
                <a:r>
                  <a:rPr lang="it-IT" dirty="0">
                    <a:latin typeface="Cambria Math" panose="02040503050406030204" pitchFamily="18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it-IT" b="0" i="1" baseline="-25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from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43C5705-29A1-46F7-95AA-DD3AEDA1F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2" y="4887951"/>
                <a:ext cx="1891415" cy="1430135"/>
              </a:xfrm>
              <a:prstGeom prst="rect">
                <a:avLst/>
              </a:prstGeom>
              <a:blipFill>
                <a:blip r:embed="rId4"/>
                <a:stretch>
                  <a:fillRect l="-4516" r="-968" b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A12CDD-40EB-4DD6-8F99-131222D8F565}"/>
              </a:ext>
            </a:extLst>
          </p:cNvPr>
          <p:cNvSpPr txBox="1"/>
          <p:nvPr/>
        </p:nvSpPr>
        <p:spPr>
          <a:xfrm>
            <a:off x="395926" y="4524866"/>
            <a:ext cx="378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err="1"/>
              <a:t>Adapt</a:t>
            </a:r>
            <a:r>
              <a:rPr lang="it-IT" u="sng" dirty="0"/>
              <a:t> </a:t>
            </a:r>
            <a:r>
              <a:rPr lang="it-IT" u="sng" dirty="0" err="1"/>
              <a:t>parameters</a:t>
            </a:r>
            <a:r>
              <a:rPr lang="it-IT" u="sng" dirty="0"/>
              <a:t> to </a:t>
            </a:r>
            <a:r>
              <a:rPr lang="it-IT" u="sng" dirty="0" err="1"/>
              <a:t>experimental</a:t>
            </a:r>
            <a:r>
              <a:rPr lang="it-IT" u="sng" dirty="0"/>
              <a:t> </a:t>
            </a:r>
            <a:r>
              <a:rPr lang="it-IT" u="sng" dirty="0" err="1"/>
              <a:t>fit</a:t>
            </a:r>
            <a:endParaRPr lang="it-IT" u="sng" dirty="0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8D6CE02E-7E44-4E31-BA9C-CA89AD4BE545}"/>
              </a:ext>
            </a:extLst>
          </p:cNvPr>
          <p:cNvSpPr/>
          <p:nvPr/>
        </p:nvSpPr>
        <p:spPr>
          <a:xfrm>
            <a:off x="8673320" y="5225483"/>
            <a:ext cx="424206" cy="680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742399A-422D-43C7-9150-97BD3D1F28DB}"/>
                  </a:ext>
                </a:extLst>
              </p:cNvPr>
              <p:cNvSpPr txBox="1"/>
              <p:nvPr/>
            </p:nvSpPr>
            <p:spPr>
              <a:xfrm>
                <a:off x="6123673" y="5995947"/>
                <a:ext cx="5183663" cy="587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Conversion </a:t>
                </a:r>
                <a:r>
                  <a:rPr lang="it-IT" dirty="0" err="1"/>
                  <a:t>factor</a:t>
                </a:r>
                <a:r>
                  <a:rPr lang="it-IT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Current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resonator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Current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power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feedline</m:t>
                        </m:r>
                      </m:den>
                    </m:f>
                  </m:oMath>
                </a14:m>
                <a:endParaRPr lang="it-IT" u="sng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742399A-422D-43C7-9150-97BD3D1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673" y="5995947"/>
                <a:ext cx="5183663" cy="587469"/>
              </a:xfrm>
              <a:prstGeom prst="rect">
                <a:avLst/>
              </a:prstGeom>
              <a:blipFill>
                <a:blip r:embed="rId5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594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464</Words>
  <Application>Microsoft Office PowerPoint</Application>
  <PresentationFormat>Widescreen</PresentationFormat>
  <Paragraphs>121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Times New Roman</vt:lpstr>
      <vt:lpstr>Tema di Office</vt:lpstr>
      <vt:lpstr>New NbTiN thin films (20 nm) + test structures (resonators)</vt:lpstr>
      <vt:lpstr>Film parameters </vt:lpstr>
      <vt:lpstr>KID test devices layout</vt:lpstr>
      <vt:lpstr>Presentazione standard di PowerPoint</vt:lpstr>
      <vt:lpstr>Kinetic Inductance from f0 and Tc</vt:lpstr>
      <vt:lpstr>Frequency shift  vs  Power</vt:lpstr>
      <vt:lpstr>Kinetic Inductance Nonlinearity: first estimation</vt:lpstr>
      <vt:lpstr>Presentazione standard di PowerPoint</vt:lpstr>
      <vt:lpstr>Lumped model of the system (Qucs)</vt:lpstr>
      <vt:lpstr>Finally, Lk vs resonator I2 </vt:lpstr>
      <vt:lpstr>Results film W6  (resonator width 5 mm)</vt:lpstr>
      <vt:lpstr>Critical current of NbTiN  (SC to normal)</vt:lpstr>
      <vt:lpstr>Ratio Ic/I*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DARTWARS WP3</dc:title>
  <dc:creator>Andrea Vinante</dc:creator>
  <cp:lastModifiedBy>andrea  vinante</cp:lastModifiedBy>
  <cp:revision>17</cp:revision>
  <dcterms:created xsi:type="dcterms:W3CDTF">2021-11-24T13:23:46Z</dcterms:created>
  <dcterms:modified xsi:type="dcterms:W3CDTF">2022-03-10T08:12:21Z</dcterms:modified>
</cp:coreProperties>
</file>