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Default Extension="xlsx" ContentType="application/vnd.openxmlformats-officedocument.spreadsheetml.sheet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61"/>
  </p:notesMasterIdLst>
  <p:handoutMasterIdLst>
    <p:handoutMasterId r:id="rId62"/>
  </p:handoutMasterIdLst>
  <p:sldIdLst>
    <p:sldId id="1271" r:id="rId2"/>
    <p:sldId id="1118" r:id="rId3"/>
    <p:sldId id="1119" r:id="rId4"/>
    <p:sldId id="1120" r:id="rId5"/>
    <p:sldId id="1121" r:id="rId6"/>
    <p:sldId id="1122" r:id="rId7"/>
    <p:sldId id="1125" r:id="rId8"/>
    <p:sldId id="1192" r:id="rId9"/>
    <p:sldId id="1193" r:id="rId10"/>
    <p:sldId id="1179" r:id="rId11"/>
    <p:sldId id="1152" r:id="rId12"/>
    <p:sldId id="1160" r:id="rId13"/>
    <p:sldId id="1188" r:id="rId14"/>
    <p:sldId id="1266" r:id="rId15"/>
    <p:sldId id="1272" r:id="rId16"/>
    <p:sldId id="1071" r:id="rId17"/>
    <p:sldId id="1269" r:id="rId18"/>
    <p:sldId id="1072" r:id="rId19"/>
    <p:sldId id="1073" r:id="rId20"/>
    <p:sldId id="1074" r:id="rId21"/>
    <p:sldId id="1075" r:id="rId22"/>
    <p:sldId id="1190" r:id="rId23"/>
    <p:sldId id="1166" r:id="rId24"/>
    <p:sldId id="1167" r:id="rId25"/>
    <p:sldId id="1185" r:id="rId26"/>
    <p:sldId id="1170" r:id="rId27"/>
    <p:sldId id="1273" r:id="rId28"/>
    <p:sldId id="1187" r:id="rId29"/>
    <p:sldId id="1172" r:id="rId30"/>
    <p:sldId id="1173" r:id="rId31"/>
    <p:sldId id="1174" r:id="rId32"/>
    <p:sldId id="1175" r:id="rId33"/>
    <p:sldId id="1176" r:id="rId34"/>
    <p:sldId id="1177" r:id="rId35"/>
    <p:sldId id="1141" r:id="rId36"/>
    <p:sldId id="1182" r:id="rId37"/>
    <p:sldId id="1143" r:id="rId38"/>
    <p:sldId id="1276" r:id="rId39"/>
    <p:sldId id="1144" r:id="rId40"/>
    <p:sldId id="1145" r:id="rId41"/>
    <p:sldId id="1107" r:id="rId42"/>
    <p:sldId id="1183" r:id="rId43"/>
    <p:sldId id="1111" r:id="rId44"/>
    <p:sldId id="1112" r:id="rId45"/>
    <p:sldId id="1109" r:id="rId46"/>
    <p:sldId id="1110" r:id="rId47"/>
    <p:sldId id="1113" r:id="rId48"/>
    <p:sldId id="1246" r:id="rId49"/>
    <p:sldId id="1247" r:id="rId50"/>
    <p:sldId id="1251" r:id="rId51"/>
    <p:sldId id="1254" r:id="rId52"/>
    <p:sldId id="1255" r:id="rId53"/>
    <p:sldId id="1257" r:id="rId54"/>
    <p:sldId id="1114" r:id="rId55"/>
    <p:sldId id="1115" r:id="rId56"/>
    <p:sldId id="1116" r:id="rId57"/>
    <p:sldId id="1191" r:id="rId58"/>
    <p:sldId id="1261" r:id="rId59"/>
    <p:sldId id="1274" r:id="rId60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FF"/>
    <a:srgbClr val="FFFF99"/>
    <a:srgbClr val="FFCCFF"/>
    <a:srgbClr val="FFFFFF"/>
    <a:srgbClr val="FFFFCC"/>
    <a:srgbClr val="FF0000"/>
    <a:srgbClr val="CC00CC"/>
    <a:srgbClr val="CCFFFF"/>
    <a:srgbClr val="FF00FF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1" autoAdjust="0"/>
    <p:restoredTop sz="96858" autoAdjust="0"/>
  </p:normalViewPr>
  <p:slideViewPr>
    <p:cSldViewPr>
      <p:cViewPr>
        <p:scale>
          <a:sx n="66" d="100"/>
          <a:sy n="66" d="100"/>
        </p:scale>
        <p:origin x="-558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60"/>
    </p:cViewPr>
  </p:sorterViewPr>
  <p:notesViewPr>
    <p:cSldViewPr>
      <p:cViewPr varScale="1">
        <p:scale>
          <a:sx n="55" d="100"/>
          <a:sy n="55" d="100"/>
        </p:scale>
        <p:origin x="-2658" y="-90"/>
      </p:cViewPr>
      <p:guideLst>
        <p:guide orient="horz" pos="3127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100722%20ICHEP10\doc\Projects%20summary%20and%20analysis\Projects%20R&amp;D%20and%20schedul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100722%20ICHEP10\doc\Projects%20summary%20and%20analysis\Cost%20and%20power\HEP%20cos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100722%20ICHEP10\doc\Projects%20summary%20and%20analysis\Cost%20and%20power\HEP%20cost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cern.ch\dfs\Projects\CLIC\CLIC_Project%20Office\JPD\CLIC%20study\Presentations_reports_Doc\Presentation\10\100722%20ICHEP10\doc\Projects%20summary%20and%20analysis\COLLIDERS%20new%20projec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Projects\CLIC\CLIC_Project%20Office\JPD\CLIC%20study\Presentations_reports_Doc\Presentation\10\100722%20ICHEP10\doc\Projects%20summary%20and%20analysis\COLLIDERS%20new%20projects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cern.ch\dfs\Projects\CLIC\CLIC_Project%20Office\JPD\CLIC%20study\Presentations_reports_Doc\Presentation\10\100722%20ICHEP10\doc\Projects%20summary%20and%20analysis\COLLIDERS%20new%20project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100722%20ICHEP10\doc\Projects%20summary%20and%20analysis\COLLIDERS%20new%20projec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E:\100722%20ICHEP10\doc\Lepton%20Colliders\LC%20performances&amp;parameters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400" baseline="0"/>
              <a:t>Time before project approval</a:t>
            </a:r>
          </a:p>
        </c:rich>
      </c:tx>
      <c:layout>
        <c:manualLayout>
          <c:xMode val="edge"/>
          <c:yMode val="edge"/>
          <c:x val="0.25852668416448343"/>
          <c:y val="7.1497637795276264E-2"/>
        </c:manualLayout>
      </c:layout>
      <c:spPr>
        <a:solidFill>
          <a:srgbClr val="FFFFFF"/>
        </a:solidFill>
        <a:ln w="25400">
          <a:noFill/>
        </a:ln>
      </c:spPr>
    </c:title>
    <c:plotArea>
      <c:layout>
        <c:manualLayout>
          <c:layoutTarget val="inner"/>
          <c:xMode val="edge"/>
          <c:yMode val="edge"/>
          <c:x val="7.3782617045617754E-2"/>
          <c:y val="0.1278637635610384"/>
          <c:w val="0.88804685999615962"/>
          <c:h val="0.77357565843899334"/>
        </c:manualLayout>
      </c:layout>
      <c:lineChart>
        <c:grouping val="standard"/>
        <c:ser>
          <c:idx val="2"/>
          <c:order val="0"/>
          <c:tx>
            <c:v>R&amp;D to CDR</c:v>
          </c:tx>
          <c:spPr>
            <a:ln w="31750">
              <a:solidFill>
                <a:srgbClr val="FF00FF"/>
              </a:solidFill>
              <a:prstDash val="solid"/>
            </a:ln>
          </c:spPr>
          <c:marker>
            <c:symbol val="triangle"/>
            <c:size val="10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strRef>
              <c:f>'Evolution phases'!$B$10:$L$10</c:f>
              <c:strCache>
                <c:ptCount val="11"/>
                <c:pt idx="0">
                  <c:v>ISR (1965)</c:v>
                </c:pt>
                <c:pt idx="1">
                  <c:v>LEP (1981)</c:v>
                </c:pt>
                <c:pt idx="2">
                  <c:v>TEVATRON (1983)</c:v>
                </c:pt>
                <c:pt idx="3">
                  <c:v>HERA (1984)</c:v>
                </c:pt>
                <c:pt idx="4">
                  <c:v>RHIC (1990)</c:v>
                </c:pt>
                <c:pt idx="5">
                  <c:v>KEKB (1994)</c:v>
                </c:pt>
                <c:pt idx="6">
                  <c:v>PEPII (1994)</c:v>
                </c:pt>
                <c:pt idx="7">
                  <c:v>LHC (1997)</c:v>
                </c:pt>
                <c:pt idx="8">
                  <c:v>ILC (&gt;2012)</c:v>
                </c:pt>
                <c:pt idx="9">
                  <c:v>CLIC (&gt;2017)</c:v>
                </c:pt>
                <c:pt idx="10">
                  <c:v>Muon Collider (&gt;2022)</c:v>
                </c:pt>
              </c:strCache>
            </c:strRef>
          </c:cat>
          <c:val>
            <c:numRef>
              <c:f>'Evolution phases'!$B$11:$L$11</c:f>
              <c:numCache>
                <c:formatCode>General</c:formatCode>
                <c:ptCount val="11"/>
                <c:pt idx="0">
                  <c:v>4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4</c:v>
                </c:pt>
                <c:pt idx="5">
                  <c:v>6</c:v>
                </c:pt>
                <c:pt idx="6">
                  <c:v>4</c:v>
                </c:pt>
                <c:pt idx="7">
                  <c:v>12</c:v>
                </c:pt>
                <c:pt idx="8">
                  <c:v>15</c:v>
                </c:pt>
                <c:pt idx="9">
                  <c:v>25</c:v>
                </c:pt>
                <c:pt idx="10">
                  <c:v>35</c:v>
                </c:pt>
              </c:numCache>
            </c:numRef>
          </c:val>
        </c:ser>
        <c:ser>
          <c:idx val="1"/>
          <c:order val="1"/>
          <c:tx>
            <c:v>R&amp;D to TDR</c:v>
          </c:tx>
          <c:spPr>
            <a:ln w="31750">
              <a:solidFill>
                <a:srgbClr val="FF9900"/>
              </a:solidFill>
              <a:prstDash val="solid"/>
            </a:ln>
          </c:spPr>
          <c:marker>
            <c:symbol val="square"/>
            <c:size val="10"/>
            <c:spPr>
              <a:solidFill>
                <a:srgbClr val="CC9900"/>
              </a:solidFill>
              <a:ln>
                <a:solidFill>
                  <a:srgbClr val="CC9900"/>
                </a:solidFill>
                <a:prstDash val="solid"/>
              </a:ln>
            </c:spPr>
          </c:marker>
          <c:cat>
            <c:strRef>
              <c:f>'Evolution phases'!$B$10:$L$10</c:f>
              <c:strCache>
                <c:ptCount val="11"/>
                <c:pt idx="0">
                  <c:v>ISR (1965)</c:v>
                </c:pt>
                <c:pt idx="1">
                  <c:v>LEP (1981)</c:v>
                </c:pt>
                <c:pt idx="2">
                  <c:v>TEVATRON (1983)</c:v>
                </c:pt>
                <c:pt idx="3">
                  <c:v>HERA (1984)</c:v>
                </c:pt>
                <c:pt idx="4">
                  <c:v>RHIC (1990)</c:v>
                </c:pt>
                <c:pt idx="5">
                  <c:v>KEKB (1994)</c:v>
                </c:pt>
                <c:pt idx="6">
                  <c:v>PEPII (1994)</c:v>
                </c:pt>
                <c:pt idx="7">
                  <c:v>LHC (1997)</c:v>
                </c:pt>
                <c:pt idx="8">
                  <c:v>ILC (&gt;2012)</c:v>
                </c:pt>
                <c:pt idx="9">
                  <c:v>CLIC (&gt;2017)</c:v>
                </c:pt>
                <c:pt idx="10">
                  <c:v>Muon Collider (&gt;2022)</c:v>
                </c:pt>
              </c:strCache>
            </c:strRef>
          </c:cat>
          <c:val>
            <c:numRef>
              <c:f>'Evolution phases'!$B$18:$L$18</c:f>
              <c:numCache>
                <c:formatCode>General</c:formatCode>
                <c:ptCount val="11"/>
                <c:pt idx="0">
                  <c:v>4</c:v>
                </c:pt>
                <c:pt idx="1">
                  <c:v>8</c:v>
                </c:pt>
                <c:pt idx="2">
                  <c:v>4</c:v>
                </c:pt>
                <c:pt idx="3">
                  <c:v>4</c:v>
                </c:pt>
                <c:pt idx="4">
                  <c:v>9</c:v>
                </c:pt>
                <c:pt idx="5">
                  <c:v>6</c:v>
                </c:pt>
                <c:pt idx="6">
                  <c:v>7</c:v>
                </c:pt>
                <c:pt idx="7">
                  <c:v>21</c:v>
                </c:pt>
                <c:pt idx="8">
                  <c:v>20</c:v>
                </c:pt>
                <c:pt idx="9">
                  <c:v>31</c:v>
                </c:pt>
                <c:pt idx="10">
                  <c:v>41</c:v>
                </c:pt>
              </c:numCache>
            </c:numRef>
          </c:val>
        </c:ser>
        <c:ser>
          <c:idx val="0"/>
          <c:order val="2"/>
          <c:tx>
            <c:v>first ideas to approval</c:v>
          </c:tx>
          <c:spPr>
            <a:ln w="31750">
              <a:solidFill>
                <a:srgbClr val="0070C0"/>
              </a:solidFill>
              <a:prstDash val="solid"/>
            </a:ln>
          </c:spPr>
          <c:marker>
            <c:symbol val="diamond"/>
            <c:size val="10"/>
            <c:spPr>
              <a:solidFill>
                <a:srgbClr val="0070C0"/>
              </a:solidFill>
              <a:ln>
                <a:solidFill>
                  <a:srgbClr val="0070C0"/>
                </a:solidFill>
                <a:prstDash val="solid"/>
              </a:ln>
            </c:spPr>
          </c:marker>
          <c:cat>
            <c:strRef>
              <c:f>'Evolution phases'!$B$10:$L$10</c:f>
              <c:strCache>
                <c:ptCount val="11"/>
                <c:pt idx="0">
                  <c:v>ISR (1965)</c:v>
                </c:pt>
                <c:pt idx="1">
                  <c:v>LEP (1981)</c:v>
                </c:pt>
                <c:pt idx="2">
                  <c:v>TEVATRON (1983)</c:v>
                </c:pt>
                <c:pt idx="3">
                  <c:v>HERA (1984)</c:v>
                </c:pt>
                <c:pt idx="4">
                  <c:v>RHIC (1990)</c:v>
                </c:pt>
                <c:pt idx="5">
                  <c:v>KEKB (1994)</c:v>
                </c:pt>
                <c:pt idx="6">
                  <c:v>PEPII (1994)</c:v>
                </c:pt>
                <c:pt idx="7">
                  <c:v>LHC (1997)</c:v>
                </c:pt>
                <c:pt idx="8">
                  <c:v>ILC (&gt;2012)</c:v>
                </c:pt>
                <c:pt idx="9">
                  <c:v>CLIC (&gt;2017)</c:v>
                </c:pt>
                <c:pt idx="10">
                  <c:v>Muon Collider (&gt;2022)</c:v>
                </c:pt>
              </c:strCache>
            </c:strRef>
          </c:cat>
          <c:val>
            <c:numRef>
              <c:f>'Evolution phases'!$B$17:$L$17</c:f>
              <c:numCache>
                <c:formatCode>General</c:formatCode>
                <c:ptCount val="11"/>
                <c:pt idx="0">
                  <c:v>5</c:v>
                </c:pt>
                <c:pt idx="1">
                  <c:v>5</c:v>
                </c:pt>
                <c:pt idx="2">
                  <c:v>7</c:v>
                </c:pt>
                <c:pt idx="3">
                  <c:v>4</c:v>
                </c:pt>
                <c:pt idx="4">
                  <c:v>7</c:v>
                </c:pt>
                <c:pt idx="5">
                  <c:v>5</c:v>
                </c:pt>
                <c:pt idx="6">
                  <c:v>7</c:v>
                </c:pt>
                <c:pt idx="7">
                  <c:v>14</c:v>
                </c:pt>
                <c:pt idx="8">
                  <c:v>22</c:v>
                </c:pt>
                <c:pt idx="9">
                  <c:v>33</c:v>
                </c:pt>
                <c:pt idx="10">
                  <c:v>42</c:v>
                </c:pt>
              </c:numCache>
            </c:numRef>
          </c:val>
        </c:ser>
        <c:marker val="1"/>
        <c:axId val="52820608"/>
        <c:axId val="52851456"/>
      </c:lineChart>
      <c:catAx>
        <c:axId val="52820608"/>
        <c:scaling>
          <c:orientation val="minMax"/>
        </c:scaling>
        <c:axPos val="b"/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2851456"/>
        <c:crosses val="autoZero"/>
        <c:auto val="1"/>
        <c:lblAlgn val="ctr"/>
        <c:lblOffset val="100"/>
        <c:tickLblSkip val="1"/>
        <c:tickMarkSkip val="1"/>
      </c:catAx>
      <c:valAx>
        <c:axId val="5285145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Years</a:t>
                </a:r>
              </a:p>
            </c:rich>
          </c:tx>
          <c:layout>
            <c:manualLayout>
              <c:xMode val="edge"/>
              <c:yMode val="edge"/>
              <c:x val="2.3023605347316751E-2"/>
              <c:y val="0.47612068134341179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2820608"/>
        <c:crosses val="autoZero"/>
        <c:crossBetween val="between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19916852580927391"/>
          <c:y val="0.31163275590551182"/>
          <c:w val="0.53114446631671064"/>
          <c:h val="9.3014488188977895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/>
              <a:t>Cost/GeV of HEP facilities</a:t>
            </a:r>
          </a:p>
        </c:rich>
      </c:tx>
      <c:layout>
        <c:manualLayout>
          <c:xMode val="edge"/>
          <c:yMode val="edge"/>
          <c:x val="0.33968832905276597"/>
          <c:y val="2.976196242939801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377719619145461"/>
          <c:y val="1.434702873679258E-2"/>
          <c:w val="0.83708909659430975"/>
          <c:h val="0.83416359347486624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LHC</a:t>
                    </a:r>
                  </a:p>
                </c:rich>
              </c:tx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LEP1</a:t>
                    </a:r>
                  </a:p>
                </c:rich>
              </c:tx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LEP2</a:t>
                    </a:r>
                  </a:p>
                </c:rich>
              </c:tx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SLC</a:t>
                    </a:r>
                  </a:p>
                </c:rich>
              </c:tx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NLC</a:t>
                    </a:r>
                  </a:p>
                </c:rich>
              </c:tx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ILC500</a:t>
                    </a:r>
                  </a:p>
                </c:rich>
              </c:tx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ILC1000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92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HEP!$Q$4:$Q$10</c:f>
              <c:numCache>
                <c:formatCode>General</c:formatCode>
                <c:ptCount val="7"/>
                <c:pt idx="0">
                  <c:v>2000</c:v>
                </c:pt>
                <c:pt idx="1">
                  <c:v>100</c:v>
                </c:pt>
                <c:pt idx="2">
                  <c:v>200</c:v>
                </c:pt>
                <c:pt idx="3">
                  <c:v>100</c:v>
                </c:pt>
                <c:pt idx="4">
                  <c:v>500</c:v>
                </c:pt>
                <c:pt idx="5">
                  <c:v>500</c:v>
                </c:pt>
                <c:pt idx="6">
                  <c:v>1000</c:v>
                </c:pt>
              </c:numCache>
            </c:numRef>
          </c:xVal>
          <c:yVal>
            <c:numRef>
              <c:f>HEP!$R$4:$R$10</c:f>
              <c:numCache>
                <c:formatCode>General</c:formatCode>
                <c:ptCount val="7"/>
                <c:pt idx="0">
                  <c:v>2.7527999999999997</c:v>
                </c:pt>
                <c:pt idx="1">
                  <c:v>30.280799999999687</c:v>
                </c:pt>
                <c:pt idx="2">
                  <c:v>17.4344</c:v>
                </c:pt>
                <c:pt idx="3">
                  <c:v>7.2</c:v>
                </c:pt>
                <c:pt idx="4">
                  <c:v>8</c:v>
                </c:pt>
                <c:pt idx="5">
                  <c:v>12.8</c:v>
                </c:pt>
                <c:pt idx="6">
                  <c:v>10.4</c:v>
                </c:pt>
              </c:numCache>
            </c:numRef>
          </c:yVal>
        </c:ser>
        <c:ser>
          <c:idx val="1"/>
          <c:order val="1"/>
          <c:spPr>
            <a:ln w="31750">
              <a:solidFill>
                <a:srgbClr val="FF00FF"/>
              </a:solidFill>
              <a:prstDash val="solid"/>
            </a:ln>
          </c:spPr>
          <c:marker>
            <c:symbol val="none"/>
          </c:marker>
          <c:dLbls>
            <c:delete val="1"/>
          </c:dLbls>
          <c:xVal>
            <c:numRef>
              <c:f>HEP!$M$12:$M$17</c:f>
              <c:numCache>
                <c:formatCode>General</c:formatCode>
                <c:ptCount val="6"/>
                <c:pt idx="0">
                  <c:v>100</c:v>
                </c:pt>
                <c:pt idx="1">
                  <c:v>200</c:v>
                </c:pt>
                <c:pt idx="2">
                  <c:v>500</c:v>
                </c:pt>
                <c:pt idx="3">
                  <c:v>1000</c:v>
                </c:pt>
                <c:pt idx="4">
                  <c:v>1500</c:v>
                </c:pt>
                <c:pt idx="5">
                  <c:v>2000</c:v>
                </c:pt>
              </c:numCache>
            </c:numRef>
          </c:xVal>
          <c:yVal>
            <c:numRef>
              <c:f>HEP!$N$12:$N$17</c:f>
              <c:numCache>
                <c:formatCode>General</c:formatCode>
                <c:ptCount val="6"/>
                <c:pt idx="0">
                  <c:v>50</c:v>
                </c:pt>
                <c:pt idx="1">
                  <c:v>25</c:v>
                </c:pt>
                <c:pt idx="2">
                  <c:v>10</c:v>
                </c:pt>
                <c:pt idx="3">
                  <c:v>5</c:v>
                </c:pt>
                <c:pt idx="4">
                  <c:v>3.3333333333333335</c:v>
                </c:pt>
                <c:pt idx="5">
                  <c:v>2.5</c:v>
                </c:pt>
              </c:numCache>
            </c:numRef>
          </c:yVal>
          <c:smooth val="1"/>
        </c:ser>
        <c:dLbls>
          <c:showSerName val="1"/>
        </c:dLbls>
        <c:axId val="53848320"/>
        <c:axId val="53749632"/>
      </c:scatterChart>
      <c:valAx>
        <c:axId val="538483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/>
                  <a:t>Beam Collision Energy (GeV)</a:t>
                </a:r>
              </a:p>
            </c:rich>
          </c:tx>
          <c:layout>
            <c:manualLayout>
              <c:xMode val="edge"/>
              <c:yMode val="edge"/>
              <c:x val="0.38648212948350058"/>
              <c:y val="0.92658909696858904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749632"/>
        <c:crosses val="autoZero"/>
        <c:crossBetween val="midCat"/>
      </c:valAx>
      <c:valAx>
        <c:axId val="53749632"/>
        <c:scaling>
          <c:orientation val="minMax"/>
          <c:max val="35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/>
                  <a:t>M$/GeV</a:t>
                </a:r>
              </a:p>
            </c:rich>
          </c:tx>
          <c:layout>
            <c:manualLayout>
              <c:xMode val="edge"/>
              <c:yMode val="edge"/>
              <c:x val="3.9929802406775135E-2"/>
              <c:y val="0.44133094122728694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2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3848320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2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/>
              <a:t>Power versus Performnaces</a:t>
            </a:r>
          </a:p>
        </c:rich>
      </c:tx>
      <c:layout>
        <c:manualLayout>
          <c:xMode val="edge"/>
          <c:yMode val="edge"/>
          <c:x val="0.32038885579247184"/>
          <c:y val="2.8735685942899047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1650503846998662"/>
          <c:y val="0.15517270409165487"/>
          <c:w val="0.83495277570156956"/>
          <c:h val="0.72222357336486365"/>
        </c:manualLayout>
      </c:layou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LHC</a:t>
                    </a:r>
                  </a:p>
                </c:rich>
              </c:tx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LEP1</a:t>
                    </a:r>
                  </a:p>
                </c:rich>
              </c:tx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LEP2</a:t>
                    </a:r>
                  </a:p>
                </c:rich>
              </c:tx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SLC</a:t>
                    </a:r>
                  </a:p>
                </c:rich>
              </c:tx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NLC 500GeV</a:t>
                    </a:r>
                  </a:p>
                </c:rich>
              </c:tx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ILC 500GeV</a:t>
                    </a:r>
                  </a:p>
                </c:rich>
              </c:tx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ILC1000</a:t>
                    </a:r>
                  </a:p>
                </c:rich>
              </c:tx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CLIC 500GeV</a:t>
                    </a:r>
                  </a:p>
                </c:rich>
              </c:tx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CLIC 1TeV</a:t>
                    </a:r>
                  </a:p>
                </c:rich>
              </c:tx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CLIC 3TeV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HEP!$Y$4:$Y$13</c:f>
              <c:numCache>
                <c:formatCode>General</c:formatCode>
                <c:ptCount val="10"/>
                <c:pt idx="0">
                  <c:v>2000</c:v>
                </c:pt>
                <c:pt idx="1">
                  <c:v>1</c:v>
                </c:pt>
                <c:pt idx="2">
                  <c:v>4</c:v>
                </c:pt>
                <c:pt idx="3">
                  <c:v>0.1</c:v>
                </c:pt>
                <c:pt idx="4">
                  <c:v>1000</c:v>
                </c:pt>
                <c:pt idx="5">
                  <c:v>1000</c:v>
                </c:pt>
                <c:pt idx="6">
                  <c:v>2000</c:v>
                </c:pt>
                <c:pt idx="7">
                  <c:v>1000</c:v>
                </c:pt>
                <c:pt idx="8">
                  <c:v>2000</c:v>
                </c:pt>
                <c:pt idx="9">
                  <c:v>3000</c:v>
                </c:pt>
              </c:numCache>
            </c:numRef>
          </c:xVal>
          <c:yVal>
            <c:numRef>
              <c:f>HEP!$Z$4:$Z$13</c:f>
              <c:numCache>
                <c:formatCode>General</c:formatCode>
                <c:ptCount val="10"/>
                <c:pt idx="0">
                  <c:v>120</c:v>
                </c:pt>
                <c:pt idx="1">
                  <c:v>40</c:v>
                </c:pt>
                <c:pt idx="2">
                  <c:v>60</c:v>
                </c:pt>
                <c:pt idx="3">
                  <c:v>30</c:v>
                </c:pt>
                <c:pt idx="4">
                  <c:v>195</c:v>
                </c:pt>
                <c:pt idx="5">
                  <c:v>216</c:v>
                </c:pt>
                <c:pt idx="6">
                  <c:v>350</c:v>
                </c:pt>
                <c:pt idx="7">
                  <c:v>130</c:v>
                </c:pt>
                <c:pt idx="8">
                  <c:v>231.6</c:v>
                </c:pt>
                <c:pt idx="9">
                  <c:v>415</c:v>
                </c:pt>
              </c:numCache>
            </c:numRef>
          </c:yVal>
        </c:ser>
        <c:axId val="52974336"/>
        <c:axId val="52976256"/>
      </c:scatterChart>
      <c:valAx>
        <c:axId val="5297433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/>
                  <a:t>Energy*Luminosity (GeV*10^34)</a:t>
                </a:r>
              </a:p>
            </c:rich>
          </c:tx>
          <c:layout>
            <c:manualLayout>
              <c:xMode val="edge"/>
              <c:yMode val="edge"/>
              <c:x val="0.37055074735593302"/>
              <c:y val="0.9367833617385089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2976256"/>
        <c:crosses val="autoZero"/>
        <c:crossBetween val="midCat"/>
      </c:valAx>
      <c:valAx>
        <c:axId val="52976256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/>
                  <a:t>Wall plug power (MWatts)</a:t>
                </a:r>
              </a:p>
            </c:rich>
          </c:tx>
          <c:layout>
            <c:manualLayout>
              <c:xMode val="edge"/>
              <c:yMode val="edge"/>
              <c:x val="2.5890008548885891E-2"/>
              <c:y val="0.356322505691955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2974336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autoTitleDeleted val="1"/>
    <c:plotArea>
      <c:layout>
        <c:manualLayout>
          <c:layoutTarget val="inner"/>
          <c:xMode val="edge"/>
          <c:yMode val="edge"/>
          <c:x val="0.16735898144310909"/>
          <c:y val="2.2968011811023651E-2"/>
          <c:w val="0.78107868453880758"/>
          <c:h val="0.82219396243181264"/>
        </c:manualLayout>
      </c:layout>
      <c:scatterChart>
        <c:scatterStyle val="lineMarker"/>
        <c:ser>
          <c:idx val="0"/>
          <c:order val="0"/>
          <c:tx>
            <c:v>P-P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70C0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1">
                        <a:solidFill>
                          <a:srgbClr val="0000FF"/>
                        </a:solidFill>
                      </a:rPr>
                      <a:t>Tevatron/FNAL</a:t>
                    </a:r>
                  </a:p>
                </c:rich>
              </c:tx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1">
                        <a:solidFill>
                          <a:srgbClr val="0000FF"/>
                        </a:solidFill>
                      </a:rPr>
                      <a:t>LHC today</a:t>
                    </a:r>
                  </a:p>
                </c:rich>
              </c:tx>
            </c:dLbl>
            <c:dLbl>
              <c:idx val="2"/>
              <c:layout>
                <c:manualLayout>
                  <c:x val="-8.0726538849647714E-2"/>
                  <c:y val="-5.01567398119127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solidFill>
                          <a:srgbClr val="0000FF"/>
                        </a:solidFill>
                      </a:rPr>
                      <a:t>LHC nominal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'HEP facilities  '!$H$48:$H$50</c:f>
              <c:numCache>
                <c:formatCode>General</c:formatCode>
                <c:ptCount val="3"/>
                <c:pt idx="0">
                  <c:v>2000</c:v>
                </c:pt>
                <c:pt idx="1">
                  <c:v>7000</c:v>
                </c:pt>
                <c:pt idx="2">
                  <c:v>14000</c:v>
                </c:pt>
              </c:numCache>
            </c:numRef>
          </c:xVal>
          <c:yVal>
            <c:numRef>
              <c:f>'HEP facilities  '!$G$48:$G$50</c:f>
              <c:numCache>
                <c:formatCode>0.00E+00</c:formatCode>
                <c:ptCount val="3"/>
                <c:pt idx="0">
                  <c:v>3.5000000000000001E+32</c:v>
                </c:pt>
                <c:pt idx="1">
                  <c:v>1.9999999999999972E+31</c:v>
                </c:pt>
                <c:pt idx="2">
                  <c:v>1.0000000000000002E+34</c:v>
                </c:pt>
              </c:numCache>
            </c:numRef>
          </c:yVal>
        </c:ser>
        <c:ser>
          <c:idx val="1"/>
          <c:order val="1"/>
          <c:tx>
            <c:v>A-A</c:v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DD2D32"/>
              </a:solidFill>
              <a:ln>
                <a:solidFill>
                  <a:srgbClr val="DD2D32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8.9567683958778704E-2"/>
                  <c:y val="-4.2594327746649327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solidFill>
                          <a:srgbClr val="FF0000"/>
                        </a:solidFill>
                      </a:rPr>
                      <a:t>RHIC/BNL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'HEP facilities  '!$F$53</c:f>
              <c:numCache>
                <c:formatCode>General</c:formatCode>
                <c:ptCount val="1"/>
                <c:pt idx="0">
                  <c:v>200</c:v>
                </c:pt>
              </c:numCache>
            </c:numRef>
          </c:xVal>
          <c:yVal>
            <c:numRef>
              <c:f>'HEP facilities  '!$G$53</c:f>
              <c:numCache>
                <c:formatCode>0.00E+00</c:formatCode>
                <c:ptCount val="1"/>
                <c:pt idx="0">
                  <c:v>8.0000000000000004E+26</c:v>
                </c:pt>
              </c:numCache>
            </c:numRef>
          </c:yVal>
        </c:ser>
        <c:ser>
          <c:idx val="2"/>
          <c:order val="2"/>
          <c:tx>
            <c:v>e-P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CC9900"/>
              </a:solidFill>
              <a:ln>
                <a:solidFill>
                  <a:srgbClr val="FFF58C"/>
                </a:solidFill>
                <a:prstDash val="solid"/>
              </a:ln>
            </c:spPr>
          </c:marker>
          <c:dPt>
            <c:idx val="0"/>
            <c:marker>
              <c:symbol val="triangle"/>
              <c:size val="10"/>
            </c:marker>
          </c:dPt>
          <c:dLbls>
            <c:dLbl>
              <c:idx val="0"/>
              <c:layout>
                <c:manualLayout>
                  <c:x val="-8.4974057859316512E-2"/>
                  <c:y val="4.4791153456915131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996633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200" b="1">
                        <a:solidFill>
                          <a:srgbClr val="996633"/>
                        </a:solidFill>
                      </a:rPr>
                      <a:t>HERA/DESY</a:t>
                    </a:r>
                  </a:p>
                </c:rich>
              </c:tx>
              <c:numFmt formatCode="General" sourceLinked="0"/>
              <c:spPr>
                <a:noFill/>
                <a:ln w="25400">
                  <a:noFill/>
                </a:ln>
              </c:spPr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C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'HEP facilities  '!$F$58</c:f>
              <c:numCache>
                <c:formatCode>General</c:formatCode>
                <c:ptCount val="1"/>
                <c:pt idx="0">
                  <c:v>320</c:v>
                </c:pt>
              </c:numCache>
            </c:numRef>
          </c:xVal>
          <c:yVal>
            <c:numRef>
              <c:f>'HEP facilities  '!$G$58</c:f>
              <c:numCache>
                <c:formatCode>0.00E+00</c:formatCode>
                <c:ptCount val="1"/>
                <c:pt idx="0">
                  <c:v>2.9999999999999967E+31</c:v>
                </c:pt>
              </c:numCache>
            </c:numRef>
          </c:yVal>
        </c:ser>
        <c:ser>
          <c:idx val="3"/>
          <c:order val="3"/>
          <c:tx>
            <c:v>B Factories</c:v>
          </c:tx>
          <c:spPr>
            <a:ln w="28575">
              <a:noFill/>
            </a:ln>
          </c:spPr>
          <c:marker>
            <c:symbol val="star"/>
            <c:size val="10"/>
            <c:spPr>
              <a:noFill/>
              <a:ln>
                <a:solidFill>
                  <a:srgbClr val="4EE257"/>
                </a:solidFill>
                <a:prstDash val="solid"/>
              </a:ln>
            </c:spPr>
          </c:marker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200" b="1">
                        <a:solidFill>
                          <a:srgbClr val="00B050"/>
                        </a:solidFill>
                      </a:rPr>
                      <a:t>KEKB/KEK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</c:dLbl>
            <c:dLbl>
              <c:idx val="1"/>
              <c:layout>
                <c:manualLayout>
                  <c:x val="-2.3732470334412108E-2"/>
                  <c:y val="3.1007751937984489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 sz="1200" b="1">
                        <a:solidFill>
                          <a:srgbClr val="00B050"/>
                        </a:solidFill>
                      </a:rPr>
                      <a:t>PEPII/SLAC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'HEP facilities  '!$F$74:$F$75</c:f>
              <c:numCache>
                <c:formatCode>General</c:formatCode>
                <c:ptCount val="2"/>
                <c:pt idx="0">
                  <c:v>10.6</c:v>
                </c:pt>
                <c:pt idx="1">
                  <c:v>10.6</c:v>
                </c:pt>
              </c:numCache>
            </c:numRef>
          </c:xVal>
          <c:yVal>
            <c:numRef>
              <c:f>'HEP facilities  '!$G$74:$G$75</c:f>
              <c:numCache>
                <c:formatCode>0.00E+00</c:formatCode>
                <c:ptCount val="2"/>
                <c:pt idx="0">
                  <c:v>2.1083000000000018E+34</c:v>
                </c:pt>
                <c:pt idx="1">
                  <c:v>1.1999999999999974E+34</c:v>
                </c:pt>
              </c:numCache>
            </c:numRef>
          </c:yVal>
        </c:ser>
        <c:ser>
          <c:idx val="4"/>
          <c:order val="4"/>
          <c:tx>
            <c:v>Leptons</c:v>
          </c:tx>
          <c:spPr>
            <a:ln w="28575">
              <a:noFill/>
            </a:ln>
          </c:spPr>
          <c:marker>
            <c:symbol val="circle"/>
            <c:size val="10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6.0544904137235416E-3"/>
                  <c:y val="-4.5976480370029397E-17"/>
                </c:manualLayout>
              </c:layout>
              <c:tx>
                <c:rich>
                  <a:bodyPr/>
                  <a:lstStyle/>
                  <a:p>
                    <a:r>
                      <a:rPr lang="en-US" sz="1200" b="1">
                        <a:solidFill>
                          <a:srgbClr val="FF00FF"/>
                        </a:solidFill>
                      </a:rPr>
                      <a:t>LEPII/CERN</a:t>
                    </a:r>
                  </a:p>
                </c:rich>
              </c:tx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>
                        <a:solidFill>
                          <a:srgbClr val="FF00FF"/>
                        </a:solidFill>
                      </a:rPr>
                      <a:t>CESR</a:t>
                    </a:r>
                  </a:p>
                </c:rich>
              </c:tx>
            </c:dLbl>
            <c:dLbl>
              <c:idx val="2"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FF"/>
                        </a:solidFill>
                      </a:rPr>
                      <a:t>DAFNE</a:t>
                    </a:r>
                  </a:p>
                </c:rich>
              </c:tx>
              <c:showSerName val="1"/>
            </c:dLbl>
            <c:dLbl>
              <c:idx val="3"/>
              <c:layout>
                <c:manualLayout>
                  <c:x val="-5.1779935275080895E-2"/>
                  <c:y val="4.9079754601227002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00FF"/>
                        </a:solidFill>
                      </a:rPr>
                      <a:t>BEPC</a:t>
                    </a:r>
                  </a:p>
                </c:rich>
              </c:tx>
              <c:showSerName val="1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FF00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SerName val="1"/>
          </c:dLbls>
          <c:xVal>
            <c:numRef>
              <c:f>'HEP facilities  '!$F$64</c:f>
              <c:numCache>
                <c:formatCode>General</c:formatCode>
                <c:ptCount val="1"/>
                <c:pt idx="0">
                  <c:v>206</c:v>
                </c:pt>
              </c:numCache>
            </c:numRef>
          </c:xVal>
          <c:yVal>
            <c:numRef>
              <c:f>'HEP facilities  '!$G$64</c:f>
              <c:numCache>
                <c:formatCode>0.00E+00</c:formatCode>
                <c:ptCount val="1"/>
                <c:pt idx="0">
                  <c:v>1.0000000000000001E+32</c:v>
                </c:pt>
              </c:numCache>
            </c:numRef>
          </c:yVal>
        </c:ser>
        <c:dLbls>
          <c:showSerName val="1"/>
        </c:dLbls>
        <c:axId val="55504256"/>
        <c:axId val="55539200"/>
      </c:scatterChart>
      <c:valAx>
        <c:axId val="55504256"/>
        <c:scaling>
          <c:logBase val="10"/>
          <c:orientation val="minMax"/>
          <c:max val="100000"/>
          <c:min val="10"/>
        </c:scaling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 b="1"/>
                  <a:t>GeV</a:t>
                </a:r>
              </a:p>
            </c:rich>
          </c:tx>
          <c:layout>
            <c:manualLayout>
              <c:xMode val="edge"/>
              <c:yMode val="edge"/>
              <c:x val="0.45792952620841898"/>
              <c:y val="0.91684999492486163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5539200"/>
        <c:crosses val="autoZero"/>
        <c:crossBetween val="midCat"/>
      </c:valAx>
      <c:valAx>
        <c:axId val="55539200"/>
        <c:scaling>
          <c:logBase val="10"/>
          <c:orientation val="minMax"/>
          <c:max val="1.0000000000000002E+35"/>
          <c:min val="1.0000000000000002E+26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000"/>
                  <a:t>Luminosity</a:t>
                </a:r>
              </a:p>
            </c:rich>
          </c:tx>
          <c:layout>
            <c:manualLayout>
              <c:xMode val="edge"/>
              <c:yMode val="edge"/>
              <c:x val="2.5890008548885891E-2"/>
              <c:y val="0.42450811220865114"/>
            </c:manualLayout>
          </c:layout>
          <c:spPr>
            <a:noFill/>
            <a:ln w="25400">
              <a:noFill/>
            </a:ln>
          </c:spPr>
        </c:title>
        <c:numFmt formatCode="0.00E+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5504256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29354791549139103"/>
          <c:y val="1.4545454545454545E-2"/>
          <c:w val="0.41290401010670841"/>
          <c:h val="4.0569693678572306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/>
              <a:t>Proton Colliders @ High Energy Frontier</a:t>
            </a:r>
          </a:p>
        </c:rich>
      </c:tx>
      <c:layout>
        <c:manualLayout>
          <c:xMode val="edge"/>
          <c:yMode val="edge"/>
          <c:x val="0.17215355805243446"/>
          <c:y val="2.7975994682735039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7313943217067582"/>
          <c:y val="0.111050305403137"/>
          <c:w val="0.73986185937284388"/>
          <c:h val="0.76635995361948084"/>
        </c:manualLayout>
      </c:layout>
      <c:scatterChart>
        <c:scatterStyle val="lineMarker"/>
        <c:ser>
          <c:idx val="0"/>
          <c:order val="0"/>
          <c:tx>
            <c:v>Operational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70C0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6.3670411985018813E-2"/>
                  <c:y val="-4.9291435613062234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TEVATRON</a:t>
                    </a:r>
                  </a:p>
                  <a:p>
                    <a:r>
                      <a:rPr lang="en-US" sz="1200" b="1"/>
                      <a:t>FNAL</a:t>
                    </a:r>
                  </a:p>
                </c:rich>
              </c:tx>
            </c:dLbl>
            <c:dLbl>
              <c:idx val="1"/>
              <c:layout>
                <c:manualLayout>
                  <c:x val="5.6961278716564879E-4"/>
                  <c:y val="2.1315634991097413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LHC today</a:t>
                    </a:r>
                  </a:p>
                </c:rich>
              </c:tx>
            </c:dLbl>
            <c:dLbl>
              <c:idx val="2"/>
              <c:layout>
                <c:manualLayout>
                  <c:x val="-0.18539325842696719"/>
                  <c:y val="-2.4645717806531259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LHC nominal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CatName val="1"/>
          </c:dLbls>
          <c:xVal>
            <c:numRef>
              <c:f>'HEP facilities  '!$F$48:$F$50</c:f>
              <c:numCache>
                <c:formatCode>General</c:formatCode>
                <c:ptCount val="3"/>
                <c:pt idx="0">
                  <c:v>2</c:v>
                </c:pt>
                <c:pt idx="1">
                  <c:v>7</c:v>
                </c:pt>
                <c:pt idx="2">
                  <c:v>14</c:v>
                </c:pt>
              </c:numCache>
            </c:numRef>
          </c:xVal>
          <c:yVal>
            <c:numRef>
              <c:f>'HEP facilities  '!$G$48:$G$50</c:f>
              <c:numCache>
                <c:formatCode>0.00E+00</c:formatCode>
                <c:ptCount val="3"/>
                <c:pt idx="0">
                  <c:v>3.5000000000000001E+32</c:v>
                </c:pt>
                <c:pt idx="1">
                  <c:v>2.0000000000000001E+32</c:v>
                </c:pt>
                <c:pt idx="2">
                  <c:v>1.0000000000000002E+34</c:v>
                </c:pt>
              </c:numCache>
            </c:numRef>
          </c:yVal>
        </c:ser>
        <c:ser>
          <c:idx val="1"/>
          <c:order val="1"/>
          <c:tx>
            <c:v>New projects</c:v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DD2D32"/>
              </a:solidFill>
              <a:ln>
                <a:solidFill>
                  <a:srgbClr val="DD2D32"/>
                </a:solidFill>
                <a:prstDash val="solid"/>
              </a:ln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b="1"/>
                      <a:t>VLHC</a:t>
                    </a:r>
                  </a:p>
                </c:rich>
              </c:tx>
            </c:dLbl>
            <c:dLbl>
              <c:idx val="1"/>
              <c:layout>
                <c:manualLayout>
                  <c:x val="-6.7415730337078969E-2"/>
                  <c:y val="-4.9291435613062234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HE-LHC</a:t>
                    </a:r>
                  </a:p>
                </c:rich>
              </c:tx>
            </c:dLbl>
            <c:dLbl>
              <c:idx val="2"/>
              <c:layout>
                <c:manualLayout>
                  <c:x val="-5.4307116104868894E-2"/>
                  <c:y val="-4.9291435613062234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HL-LHC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CatName val="1"/>
          </c:dLbls>
          <c:xVal>
            <c:numRef>
              <c:f>'HEP facilities  '!$O$48:$O$50</c:f>
              <c:numCache>
                <c:formatCode>General</c:formatCode>
                <c:ptCount val="3"/>
                <c:pt idx="0">
                  <c:v>200</c:v>
                </c:pt>
                <c:pt idx="1">
                  <c:v>33</c:v>
                </c:pt>
                <c:pt idx="2">
                  <c:v>14</c:v>
                </c:pt>
              </c:numCache>
            </c:numRef>
          </c:xVal>
          <c:yVal>
            <c:numRef>
              <c:f>'HEP facilities  '!$P$48:$P$50</c:f>
              <c:numCache>
                <c:formatCode>0.00E+00</c:formatCode>
                <c:ptCount val="3"/>
                <c:pt idx="0">
                  <c:v>5.0000000000000002E+35</c:v>
                </c:pt>
                <c:pt idx="1">
                  <c:v>1.9999999999999999E+34</c:v>
                </c:pt>
                <c:pt idx="2">
                  <c:v>4.9999999999999998E+34</c:v>
                </c:pt>
              </c:numCache>
            </c:numRef>
          </c:yVal>
        </c:ser>
        <c:axId val="56114176"/>
        <c:axId val="56177792"/>
      </c:scatterChart>
      <c:valAx>
        <c:axId val="56114176"/>
        <c:scaling>
          <c:orientation val="minMax"/>
          <c:max val="35"/>
        </c:scaling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/>
                  <a:t>TeV</a:t>
                </a:r>
              </a:p>
            </c:rich>
          </c:tx>
          <c:layout>
            <c:manualLayout>
              <c:xMode val="edge"/>
              <c:yMode val="edge"/>
              <c:x val="0.50435769264796959"/>
              <c:y val="0.9106951741938020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177792"/>
        <c:crosses val="autoZero"/>
        <c:crossBetween val="midCat"/>
      </c:valAx>
      <c:valAx>
        <c:axId val="56177792"/>
        <c:scaling>
          <c:logBase val="10"/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/>
                  <a:t>Luminosity</a:t>
                </a:r>
              </a:p>
            </c:rich>
          </c:tx>
          <c:layout>
            <c:manualLayout>
              <c:xMode val="edge"/>
              <c:yMode val="edge"/>
              <c:x val="2.589000854888588E-2"/>
              <c:y val="0.37942122186495669"/>
            </c:manualLayout>
          </c:layout>
          <c:spPr>
            <a:noFill/>
            <a:ln w="25400">
              <a:noFill/>
            </a:ln>
          </c:spPr>
        </c:title>
        <c:numFmt formatCode="0.00E+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114176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30985505323070689"/>
          <c:y val="0.12914356130622304"/>
          <c:w val="0.40463431537349981"/>
          <c:h val="3.9869785223242658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7.7114197530864195E-2"/>
          <c:y val="3.0409356725146212E-2"/>
          <c:w val="0.88276234567901157"/>
          <c:h val="0.90065497076023349"/>
        </c:manualLayout>
      </c:layout>
      <c:scatterChart>
        <c:scatterStyle val="lineMarker"/>
        <c:ser>
          <c:idx val="0"/>
          <c:order val="0"/>
          <c:spPr>
            <a:ln w="63500"/>
          </c:spPr>
          <c:marker>
            <c:symbol val="none"/>
          </c:marker>
          <c:xVal>
            <c:numRef>
              <c:f>'[COLLIDERS new projects.xlsx]LHC luminisoty'!$A$4:$A$25</c:f>
              <c:numCache>
                <c:formatCode>General</c:formatCode>
                <c:ptCount val="22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  <c:pt idx="15">
                  <c:v>2024</c:v>
                </c:pt>
                <c:pt idx="16">
                  <c:v>2025</c:v>
                </c:pt>
                <c:pt idx="17">
                  <c:v>2026</c:v>
                </c:pt>
                <c:pt idx="18">
                  <c:v>2027</c:v>
                </c:pt>
                <c:pt idx="19">
                  <c:v>2028</c:v>
                </c:pt>
                <c:pt idx="20">
                  <c:v>2029</c:v>
                </c:pt>
                <c:pt idx="21">
                  <c:v>2030</c:v>
                </c:pt>
              </c:numCache>
            </c:numRef>
          </c:xVal>
          <c:yVal>
            <c:numRef>
              <c:f>'[COLLIDERS new projects.xlsx]LHC luminisoty'!$B$4:$B$25</c:f>
              <c:numCache>
                <c:formatCode>General</c:formatCode>
                <c:ptCount val="22"/>
                <c:pt idx="0">
                  <c:v>1.0000000000000005E-2</c:v>
                </c:pt>
                <c:pt idx="1">
                  <c:v>7.0000000000000021E-2</c:v>
                </c:pt>
                <c:pt idx="2">
                  <c:v>1.04</c:v>
                </c:pt>
                <c:pt idx="3">
                  <c:v>1</c:v>
                </c:pt>
                <c:pt idx="4">
                  <c:v>9.2000000000000011</c:v>
                </c:pt>
                <c:pt idx="5">
                  <c:v>30</c:v>
                </c:pt>
                <c:pt idx="6">
                  <c:v>66.3</c:v>
                </c:pt>
                <c:pt idx="7">
                  <c:v>66.3</c:v>
                </c:pt>
                <c:pt idx="8">
                  <c:v>118.1</c:v>
                </c:pt>
                <c:pt idx="9">
                  <c:v>216.9</c:v>
                </c:pt>
                <c:pt idx="10">
                  <c:v>335.8</c:v>
                </c:pt>
                <c:pt idx="11">
                  <c:v>335.8</c:v>
                </c:pt>
                <c:pt idx="12">
                  <c:v>439.7</c:v>
                </c:pt>
                <c:pt idx="13">
                  <c:v>716.3</c:v>
                </c:pt>
                <c:pt idx="14">
                  <c:v>992.9</c:v>
                </c:pt>
                <c:pt idx="15">
                  <c:v>1290</c:v>
                </c:pt>
                <c:pt idx="16">
                  <c:v>1587.1</c:v>
                </c:pt>
                <c:pt idx="17">
                  <c:v>1884.2</c:v>
                </c:pt>
                <c:pt idx="18">
                  <c:v>2181.3000000000002</c:v>
                </c:pt>
                <c:pt idx="19">
                  <c:v>2478.4</c:v>
                </c:pt>
                <c:pt idx="20">
                  <c:v>2775.5</c:v>
                </c:pt>
                <c:pt idx="21">
                  <c:v>3072.6</c:v>
                </c:pt>
              </c:numCache>
            </c:numRef>
          </c:yVal>
        </c:ser>
        <c:axId val="55564160"/>
        <c:axId val="56083200"/>
      </c:scatterChart>
      <c:valAx>
        <c:axId val="55564160"/>
        <c:scaling>
          <c:orientation val="minMax"/>
          <c:max val="2030"/>
          <c:min val="2010"/>
        </c:scaling>
        <c:axPos val="b"/>
        <c:numFmt formatCode="General" sourceLinked="1"/>
        <c:minorTickMark val="out"/>
        <c:tickLblPos val="nextTo"/>
        <c:crossAx val="56083200"/>
        <c:crossesAt val="1.0000000000000005E-2"/>
        <c:crossBetween val="midCat"/>
      </c:valAx>
      <c:valAx>
        <c:axId val="56083200"/>
        <c:scaling>
          <c:logBase val="10"/>
          <c:orientation val="minMax"/>
          <c:min val="1.0000000000000005E-2"/>
        </c:scaling>
        <c:axPos val="l"/>
        <c:majorGridlines/>
        <c:numFmt formatCode="#,##0.0" sourceLinked="0"/>
        <c:tickLblPos val="nextTo"/>
        <c:crossAx val="55564160"/>
        <c:crossesAt val="2009"/>
        <c:crossBetween val="midCat"/>
      </c:valAx>
    </c:plotArea>
    <c:plotVisOnly val="1"/>
  </c:chart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 sz="20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 sz="2000"/>
              <a:t>Ion Colliders</a:t>
            </a:r>
          </a:p>
        </c:rich>
      </c:tx>
      <c:layout>
        <c:manualLayout>
          <c:xMode val="edge"/>
          <c:yMode val="edge"/>
          <c:x val="0.41680162118969155"/>
          <c:y val="3.5256520609602271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7285958708254484"/>
          <c:y val="0.16501065253166644"/>
          <c:w val="0.78818897637795249"/>
          <c:h val="0.70146375575166364"/>
        </c:manualLayout>
      </c:layout>
      <c:scatterChart>
        <c:scatterStyle val="lineMarker"/>
        <c:ser>
          <c:idx val="0"/>
          <c:order val="0"/>
          <c:tx>
            <c:v>Operational facilities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</c:spPr>
          </c:marker>
          <c:dPt>
            <c:idx val="0"/>
            <c:marker>
              <c:spPr>
                <a:solidFill>
                  <a:srgbClr val="0070C0"/>
                </a:solidFill>
                <a:ln>
                  <a:solidFill>
                    <a:srgbClr val="63AAFE"/>
                  </a:solidFill>
                  <a:prstDash val="solid"/>
                </a:ln>
              </c:spPr>
            </c:marker>
          </c:dPt>
          <c:dLbls>
            <c:dLbl>
              <c:idx val="0"/>
              <c:layout>
                <c:manualLayout>
                  <c:x val="-7.2936660268714093E-2"/>
                  <c:y val="4.2628774422735424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RHIC/BNL</a:t>
                    </a:r>
                  </a:p>
                </c:rich>
              </c:tx>
            </c:dLbl>
            <c:dLbl>
              <c:idx val="1"/>
              <c:tx>
                <c:rich>
                  <a:bodyPr/>
                  <a:lstStyle/>
                  <a:p>
                    <a:r>
                      <a:rPr sz="1200" b="1"/>
                      <a:t>LHC today</a:t>
                    </a:r>
                  </a:p>
                </c:rich>
              </c:tx>
            </c:dLbl>
            <c:dLbl>
              <c:idx val="2"/>
              <c:tx>
                <c:rich>
                  <a:bodyPr/>
                  <a:lstStyle/>
                  <a:p>
                    <a:r>
                      <a:rPr sz="1200" b="1"/>
                      <a:t>LHC nominal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CatName val="1"/>
          </c:dLbls>
          <c:xVal>
            <c:numRef>
              <c:f>('HEP facilities  '!$F$53,'HEP facilities  '!$O$55:$O$56)</c:f>
              <c:numCache>
                <c:formatCode>General</c:formatCode>
                <c:ptCount val="3"/>
                <c:pt idx="0">
                  <c:v>200</c:v>
                </c:pt>
                <c:pt idx="1">
                  <c:v>5520</c:v>
                </c:pt>
                <c:pt idx="2">
                  <c:v>2760</c:v>
                </c:pt>
              </c:numCache>
            </c:numRef>
          </c:xVal>
          <c:yVal>
            <c:numRef>
              <c:f>'HEP facilities  '!$G$53</c:f>
              <c:numCache>
                <c:formatCode>0.00E+00</c:formatCode>
                <c:ptCount val="1"/>
                <c:pt idx="0">
                  <c:v>8.0000000000000004E+26</c:v>
                </c:pt>
              </c:numCache>
            </c:numRef>
          </c:yVal>
        </c:ser>
        <c:ser>
          <c:idx val="1"/>
          <c:order val="1"/>
          <c:tx>
            <c:v>New projects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DD2D32"/>
              </a:solidFill>
              <a:ln>
                <a:solidFill>
                  <a:srgbClr val="DD2D32"/>
                </a:solidFill>
                <a:prstDash val="solid"/>
              </a:ln>
            </c:spPr>
          </c:marker>
          <c:dPt>
            <c:idx val="3"/>
            <c:marker>
              <c:spPr>
                <a:solidFill>
                  <a:srgbClr val="0000FF"/>
                </a:solidFill>
                <a:ln>
                  <a:noFill/>
                  <a:prstDash val="solid"/>
                </a:ln>
              </c:spPr>
            </c:marke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200" b="1"/>
                      <a:t>RHICII/BNL</a:t>
                    </a:r>
                  </a:p>
                </c:rich>
              </c:tx>
            </c:dLbl>
            <c:dLbl>
              <c:idx val="1"/>
              <c:layout>
                <c:manualLayout>
                  <c:x val="-1.5355086372360846E-2"/>
                  <c:y val="-4.973357015985807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NICA/DUBNA</a:t>
                    </a:r>
                  </a:p>
                </c:rich>
              </c:tx>
            </c:dLbl>
            <c:dLbl>
              <c:idx val="2"/>
              <c:layout>
                <c:manualLayout>
                  <c:x val="-5.5662188099808094E-2"/>
                  <c:y val="-5.447010065127295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LHiC/CERN</a:t>
                    </a:r>
                  </a:p>
                </c:rich>
              </c:tx>
            </c:dLbl>
            <c:dLbl>
              <c:idx val="3"/>
              <c:layout>
                <c:manualLayout>
                  <c:x val="-0.16314779270633428"/>
                  <c:y val="7.1047957371226534E-3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LHiC today</a:t>
                    </a:r>
                  </a:p>
                </c:rich>
              </c:tx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CatName val="1"/>
          </c:dLbls>
          <c:xVal>
            <c:numRef>
              <c:f>'HEP facilities  '!$O$53:$O$56</c:f>
              <c:numCache>
                <c:formatCode>General</c:formatCode>
                <c:ptCount val="4"/>
                <c:pt idx="0">
                  <c:v>200</c:v>
                </c:pt>
                <c:pt idx="1">
                  <c:v>10</c:v>
                </c:pt>
                <c:pt idx="2">
                  <c:v>5520</c:v>
                </c:pt>
                <c:pt idx="3">
                  <c:v>2760</c:v>
                </c:pt>
              </c:numCache>
            </c:numRef>
          </c:xVal>
          <c:yVal>
            <c:numRef>
              <c:f>'HEP facilities  '!$P$53:$P$56</c:f>
              <c:numCache>
                <c:formatCode>0.00E+00</c:formatCode>
                <c:ptCount val="4"/>
                <c:pt idx="0">
                  <c:v>4.0000000000000001E+27</c:v>
                </c:pt>
                <c:pt idx="1">
                  <c:v>1E+27</c:v>
                </c:pt>
                <c:pt idx="2">
                  <c:v>1E+27</c:v>
                </c:pt>
                <c:pt idx="3">
                  <c:v>2.7999999999999997E+25</c:v>
                </c:pt>
              </c:numCache>
            </c:numRef>
          </c:yVal>
        </c:ser>
        <c:axId val="56530816"/>
        <c:axId val="56541184"/>
      </c:scatterChart>
      <c:valAx>
        <c:axId val="56530816"/>
        <c:scaling>
          <c:logBase val="10"/>
          <c:orientation val="minMax"/>
          <c:min val="10"/>
        </c:scaling>
        <c:axPos val="b"/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/>
                  <a:t>GeV</a:t>
                </a:r>
              </a:p>
            </c:rich>
          </c:tx>
          <c:layout>
            <c:manualLayout>
              <c:xMode val="edge"/>
              <c:yMode val="edge"/>
              <c:x val="0.50448561971979988"/>
              <c:y val="0.9161001944028756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541184"/>
        <c:crossesAt val="1"/>
        <c:crossBetween val="midCat"/>
      </c:valAx>
      <c:valAx>
        <c:axId val="56541184"/>
        <c:scaling>
          <c:logBase val="10"/>
          <c:orientation val="minMax"/>
          <c:min val="1.0000000000000001E+25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600"/>
                  <a:t>Luminosity</a:t>
                </a:r>
              </a:p>
            </c:rich>
          </c:tx>
          <c:layout>
            <c:manualLayout>
              <c:xMode val="edge"/>
              <c:yMode val="edge"/>
              <c:x val="2.5848162554399496E-2"/>
              <c:y val="0.38141145023115181"/>
            </c:manualLayout>
          </c:layout>
          <c:spPr>
            <a:noFill/>
            <a:ln w="25400">
              <a:noFill/>
            </a:ln>
          </c:spPr>
        </c:title>
        <c:numFmt formatCode="0.00E+00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530816"/>
        <c:crosses val="autoZero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legend>
      <c:legendPos val="t"/>
      <c:layout>
        <c:manualLayout>
          <c:xMode val="edge"/>
          <c:yMode val="edge"/>
          <c:x val="0.32206840267807341"/>
          <c:y val="8.9994079336886315E-2"/>
          <c:w val="0.51325282996055244"/>
          <c:h val="6.9099266676922941E-2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9240395550256587"/>
          <c:y val="7.4285914260717414E-2"/>
          <c:w val="0.71214444936549959"/>
          <c:h val="0.70476321570538669"/>
        </c:manualLayout>
      </c:layout>
      <c:scatterChart>
        <c:scatterStyle val="smoothMarker"/>
        <c:ser>
          <c:idx val="0"/>
          <c:order val="0"/>
          <c:tx>
            <c:strRef>
              <c:f>'Luminosity vs energy CLIC ILC'!$C$8</c:f>
              <c:strCache>
                <c:ptCount val="1"/>
                <c:pt idx="0">
                  <c:v>LEP</c:v>
                </c:pt>
              </c:strCache>
            </c:strRef>
          </c:tx>
          <c:spPr>
            <a:ln w="25400">
              <a:solidFill>
                <a:srgbClr val="000080"/>
              </a:solidFill>
              <a:prstDash val="solid"/>
            </a:ln>
          </c:spPr>
          <c:marker>
            <c:symbol val="diamond"/>
            <c:size val="7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9.4952760656071746E-3"/>
                  <c:y val="-5.40935905581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LEP</a:t>
                    </a:r>
                  </a:p>
                </c:rich>
              </c:tx>
              <c:dLblPos val="r"/>
            </c:dLbl>
            <c:spPr>
              <a:solidFill>
                <a:srgbClr val="FFFFFF"/>
              </a:solidFill>
              <a:ln w="3175">
                <a:solidFill>
                  <a:srgbClr val="00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txPr>
              <a:bodyPr/>
              <a:lstStyle/>
              <a:p>
                <a:pPr>
                  <a:defRPr sz="1800" b="0" i="0" u="none" strike="noStrike" baseline="0">
                    <a:solidFill>
                      <a:srgbClr val="0000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CatName val="1"/>
          </c:dLbls>
          <c:xVal>
            <c:numRef>
              <c:f>'Luminosity vs energy CLIC ILC'!$B$9:$B$10</c:f>
              <c:numCache>
                <c:formatCode>General</c:formatCode>
                <c:ptCount val="2"/>
                <c:pt idx="0">
                  <c:v>0.1</c:v>
                </c:pt>
                <c:pt idx="1">
                  <c:v>0.2</c:v>
                </c:pt>
              </c:numCache>
            </c:numRef>
          </c:xVal>
          <c:yVal>
            <c:numRef>
              <c:f>'Luminosity vs energy CLIC ILC'!$C$9:$C$10</c:f>
              <c:numCache>
                <c:formatCode>0.00E+00</c:formatCode>
                <c:ptCount val="2"/>
                <c:pt idx="0">
                  <c:v>1.9999999999999918E+31</c:v>
                </c:pt>
                <c:pt idx="1">
                  <c:v>1.0000000000000001E+32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'Luminosity vs energy CLIC ILC'!$C$11</c:f>
              <c:strCache>
                <c:ptCount val="1"/>
                <c:pt idx="0">
                  <c:v>SLC</c:v>
                </c:pt>
              </c:strCache>
            </c:strRef>
          </c:tx>
          <c:spPr>
            <a:ln w="25400">
              <a:solidFill>
                <a:srgbClr val="FF00FF"/>
              </a:solidFill>
              <a:prstDash val="solid"/>
            </a:ln>
          </c:spPr>
          <c:marker>
            <c:symbol val="square"/>
            <c:size val="7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5.7470582573387885E-3"/>
                  <c:y val="-5.409359055816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SLC</a:t>
                    </a:r>
                  </a:p>
                </c:rich>
              </c:tx>
              <c:dLblPos val="r"/>
            </c:dLbl>
            <c:spPr>
              <a:solidFill>
                <a:srgbClr val="FFFFFF"/>
              </a:solidFill>
              <a:ln w="3175">
                <a:solidFill>
                  <a:srgbClr val="FF00FF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  <c:txPr>
              <a:bodyPr/>
              <a:lstStyle/>
              <a:p>
                <a:pPr>
                  <a:defRPr sz="1800" b="0" i="0" u="none" strike="noStrike" baseline="0">
                    <a:solidFill>
                      <a:srgbClr val="FF00FF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CatName val="1"/>
          </c:dLbls>
          <c:xVal>
            <c:numRef>
              <c:f>'Luminosity vs energy CLIC ILC'!$B$12</c:f>
              <c:numCache>
                <c:formatCode>General</c:formatCode>
                <c:ptCount val="1"/>
                <c:pt idx="0">
                  <c:v>0.1</c:v>
                </c:pt>
              </c:numCache>
            </c:numRef>
          </c:xVal>
          <c:yVal>
            <c:numRef>
              <c:f>'Luminosity vs energy CLIC ILC'!$C$12</c:f>
              <c:numCache>
                <c:formatCode>0.00E+00</c:formatCode>
                <c:ptCount val="1"/>
                <c:pt idx="0">
                  <c:v>2.9999999999999936E+30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'Luminosity vs energy CLIC ILC'!$C$13</c:f>
              <c:strCache>
                <c:ptCount val="1"/>
                <c:pt idx="0">
                  <c:v>ILC</c:v>
                </c:pt>
              </c:strCache>
            </c:strRef>
          </c:tx>
          <c:spPr>
            <a:ln w="25400">
              <a:solidFill>
                <a:srgbClr val="FF6600"/>
              </a:solidFill>
              <a:prstDash val="solid"/>
            </a:ln>
          </c:spPr>
          <c:marker>
            <c:symbol val="triangle"/>
            <c:size val="7"/>
            <c:spPr>
              <a:solidFill>
                <a:srgbClr val="FF6600"/>
              </a:solidFill>
              <a:ln>
                <a:solidFill>
                  <a:srgbClr val="FF6600"/>
                </a:solidFill>
                <a:prstDash val="solid"/>
              </a:ln>
            </c:spPr>
          </c:marker>
          <c:dLbls>
            <c:dLbl>
              <c:idx val="0"/>
              <c:delete val="1"/>
            </c:dLbl>
            <c:dLbl>
              <c:idx val="1"/>
              <c:layout>
                <c:manualLayout>
                  <c:x val="-8.3458389208887263E-2"/>
                  <c:y val="-7.4642405496440523E-2"/>
                </c:manualLayout>
              </c:layout>
              <c:tx>
                <c:rich>
                  <a:bodyPr/>
                  <a:lstStyle/>
                  <a:p>
                    <a:pPr>
                      <a:defRPr sz="1800" b="0" i="0" u="none" strike="noStrike" baseline="0">
                        <a:solidFill>
                          <a:srgbClr val="FF6600"/>
                        </a:solidFill>
                        <a:latin typeface="Arial"/>
                        <a:ea typeface="Arial"/>
                        <a:cs typeface="Arial"/>
                      </a:defRPr>
                    </a:pPr>
                    <a:r>
                      <a:rPr lang="en-US"/>
                      <a:t>ILC</a:t>
                    </a:r>
                  </a:p>
                </c:rich>
              </c:tx>
              <c:spPr>
                <a:solidFill>
                  <a:srgbClr val="FFFFFF"/>
                </a:solidFill>
                <a:ln w="3175">
                  <a:solidFill>
                    <a:srgbClr val="FF6600"/>
                  </a:solidFill>
                  <a:prstDash val="solid"/>
                </a:ln>
                <a:effectLst>
                  <a:outerShdw dist="35921" dir="2700000" algn="br">
                    <a:srgbClr val="000000"/>
                  </a:outerShdw>
                </a:effectLst>
              </c:spPr>
              <c:dLblPos val="r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CatName val="1"/>
          </c:dLbls>
          <c:xVal>
            <c:numRef>
              <c:f>'Luminosity vs energy CLIC ILC'!$B$14:$B$15</c:f>
              <c:numCache>
                <c:formatCode>General</c:formatCode>
                <c:ptCount val="2"/>
                <c:pt idx="0">
                  <c:v>0.5</c:v>
                </c:pt>
                <c:pt idx="1">
                  <c:v>1</c:v>
                </c:pt>
              </c:numCache>
            </c:numRef>
          </c:xVal>
          <c:yVal>
            <c:numRef>
              <c:f>'Luminosity vs energy CLIC ILC'!$C$14:$C$15</c:f>
              <c:numCache>
                <c:formatCode>0.00E+00</c:formatCode>
                <c:ptCount val="2"/>
                <c:pt idx="0">
                  <c:v>1.4999999999999775E+34</c:v>
                </c:pt>
                <c:pt idx="1">
                  <c:v>1.6049999999999934E+34</c:v>
                </c:pt>
              </c:numCache>
            </c:numRef>
          </c:yVal>
          <c:smooth val="1"/>
        </c:ser>
        <c:ser>
          <c:idx val="5"/>
          <c:order val="3"/>
          <c:spPr>
            <a:ln w="25400">
              <a:solidFill>
                <a:srgbClr val="00B0F0"/>
              </a:solidFill>
              <a:prstDash val="solid"/>
            </a:ln>
          </c:spPr>
          <c:marker>
            <c:symbol val="circle"/>
            <c:size val="7"/>
            <c:spPr>
              <a:solidFill>
                <a:srgbClr val="00B0F0"/>
              </a:solidFill>
              <a:ln>
                <a:solidFill>
                  <a:srgbClr val="800000"/>
                </a:solidFill>
                <a:prstDash val="solid"/>
              </a:ln>
            </c:spPr>
          </c:marker>
          <c:dLbls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0.21989005497251374"/>
                  <c:y val="-5.079365079365091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>
                        <a:solidFill>
                          <a:srgbClr val="00B0F0"/>
                        </a:solidFill>
                      </a:rPr>
                      <a:t>CLIC</a:t>
                    </a:r>
                  </a:p>
                </c:rich>
              </c:tx>
              <c:spPr>
                <a:ln>
                  <a:solidFill>
                    <a:srgbClr val="00B0F0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showVal val="1"/>
              <c:showCatName val="1"/>
            </c:dLbl>
            <c:spPr>
              <a:ln>
                <a:solidFill>
                  <a:srgbClr val="C00000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</c:spPr>
            <c:showVal val="1"/>
            <c:showCatName val="1"/>
          </c:dLbls>
          <c:xVal>
            <c:numRef>
              <c:f>'Luminosity vs energy CLIC ILC'!$B$23:$B$26</c:f>
              <c:numCache>
                <c:formatCode>General</c:formatCode>
                <c:ptCount val="4"/>
                <c:pt idx="1">
                  <c:v>0.5</c:v>
                </c:pt>
                <c:pt idx="2">
                  <c:v>1</c:v>
                </c:pt>
                <c:pt idx="3">
                  <c:v>3</c:v>
                </c:pt>
              </c:numCache>
            </c:numRef>
          </c:xVal>
          <c:yVal>
            <c:numRef>
              <c:f>'Luminosity vs energy CLIC ILC'!$C$23:$C$26</c:f>
              <c:numCache>
                <c:formatCode>0.00E+00</c:formatCode>
                <c:ptCount val="4"/>
                <c:pt idx="0" formatCode="General">
                  <c:v>0</c:v>
                </c:pt>
                <c:pt idx="1">
                  <c:v>1.3999999999999936E+34</c:v>
                </c:pt>
                <c:pt idx="2">
                  <c:v>1.4999999999999775E+34</c:v>
                </c:pt>
                <c:pt idx="3">
                  <c:v>1.9999999999999939E+34</c:v>
                </c:pt>
              </c:numCache>
            </c:numRef>
          </c:yVal>
          <c:smooth val="1"/>
        </c:ser>
        <c:ser>
          <c:idx val="3"/>
          <c:order val="4"/>
          <c:spPr>
            <a:ln>
              <a:solidFill>
                <a:srgbClr val="00B0F0"/>
              </a:solidFill>
            </a:ln>
          </c:spPr>
          <c:marker>
            <c:symbol val="square"/>
            <c:size val="7"/>
            <c:spPr>
              <a:solidFill>
                <a:srgbClr val="00B0F0"/>
              </a:solidFill>
            </c:spPr>
          </c:marker>
          <c:dPt>
            <c:idx val="0"/>
            <c:marker>
              <c:spPr>
                <a:solidFill>
                  <a:srgbClr val="FF0000"/>
                </a:solidFill>
              </c:spPr>
            </c:marke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en-US">
                        <a:solidFill>
                          <a:srgbClr val="FF0000"/>
                        </a:solidFill>
                      </a:rPr>
                      <a:t>Muon Collider</a:t>
                    </a:r>
                  </a:p>
                </c:rich>
              </c:tx>
              <c:spPr>
                <a:noFill/>
                <a:ln>
                  <a:solidFill>
                    <a:srgbClr val="FF0000"/>
                  </a:solidFill>
                </a:ln>
                <a:effectLst>
                  <a:outerShdw blurRad="76200" dist="12700" dir="2700000" sy="-23000" kx="-800400" algn="bl" rotWithShape="0">
                    <a:prstClr val="black">
                      <a:alpha val="2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c:spPr>
              <c:showVal val="1"/>
              <c:showCatName val="1"/>
            </c:dLbl>
            <c:spPr>
              <a:scene3d>
                <a:camera prst="orthographicFront"/>
                <a:lightRig rig="threePt" dir="t"/>
              </a:scene3d>
              <a:sp3d>
                <a:bevelT w="165100" prst="coolSlant"/>
              </a:sp3d>
            </c:spPr>
            <c:showCatName val="1"/>
          </c:dLbls>
          <c:xVal>
            <c:numRef>
              <c:f>'Luminosity vs energy CLIC ILC'!$B$35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'Luminosity vs energy CLIC ILC'!$C$35</c:f>
              <c:numCache>
                <c:formatCode>0.00E+00</c:formatCode>
                <c:ptCount val="1"/>
                <c:pt idx="0">
                  <c:v>3.9999999999999961E+34</c:v>
                </c:pt>
              </c:numCache>
            </c:numRef>
          </c:yVal>
          <c:smooth val="1"/>
        </c:ser>
        <c:dLbls>
          <c:showCatName val="1"/>
        </c:dLbls>
        <c:axId val="56634368"/>
        <c:axId val="56661120"/>
      </c:scatterChart>
      <c:valAx>
        <c:axId val="56634368"/>
        <c:scaling>
          <c:orientation val="minMax"/>
          <c:max val="5"/>
        </c:scaling>
        <c:axPos val="b"/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Energy (TeV)</a:t>
                </a:r>
              </a:p>
            </c:rich>
          </c:tx>
          <c:layout>
            <c:manualLayout>
              <c:xMode val="edge"/>
              <c:yMode val="edge"/>
              <c:x val="0.43478292349888598"/>
              <c:y val="0.8628587426571802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661120"/>
        <c:crosses val="autoZero"/>
        <c:crossBetween val="midCat"/>
      </c:valAx>
      <c:valAx>
        <c:axId val="56661120"/>
        <c:scaling>
          <c:logBase val="10"/>
          <c:orientation val="minMax"/>
          <c:min val="1.0000000000000002E+30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Luminosity (cm-2 sec-1)</a:t>
                </a:r>
              </a:p>
            </c:rich>
          </c:tx>
          <c:layout>
            <c:manualLayout>
              <c:xMode val="edge"/>
              <c:yMode val="edge"/>
              <c:x val="1.199400299850076E-2"/>
              <c:y val="0.15809543807024531"/>
            </c:manualLayout>
          </c:layout>
          <c:spPr>
            <a:noFill/>
            <a:ln w="25400">
              <a:noFill/>
            </a:ln>
          </c:spPr>
        </c:title>
        <c:numFmt formatCode="0.E+0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6634368"/>
        <c:crossesAt val="0"/>
        <c:crossBetween val="midCat"/>
      </c:valAx>
      <c:spPr>
        <a:solidFill>
          <a:srgbClr val="FFFFFF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0.01754</cdr:x>
      <cdr:y>0</cdr:y>
    </cdr:from>
    <cdr:to>
      <cdr:x>0.15028</cdr:x>
      <cdr:y>0.24234</cdr:y>
    </cdr:to>
    <cdr:sp macro="" textlink="">
      <cdr:nvSpPr>
        <cdr:cNvPr id="2" name="TextBox 20"/>
        <cdr:cNvSpPr txBox="1"/>
      </cdr:nvSpPr>
      <cdr:spPr>
        <a:xfrm xmlns:a="http://schemas.openxmlformats.org/drawingml/2006/main">
          <a:off x="152366" y="0"/>
          <a:ext cx="1153086" cy="14773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pitchFamily="34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pitchFamily="34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pitchFamily="34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pitchFamily="34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rgbClr val="000000"/>
              </a:solidFill>
              <a:latin typeface="Arial" pitchFamily="34" charset="0"/>
            </a:defRPr>
          </a:lvl5pPr>
          <a:lvl6pPr marL="2286000" algn="l" defTabSz="914400" rtl="0" eaLnBrk="1" latinLnBrk="0" hangingPunct="1">
            <a:defRPr kern="1200">
              <a:solidFill>
                <a:srgbClr val="000000"/>
              </a:solidFill>
              <a:latin typeface="Arial" pitchFamily="34" charset="0"/>
            </a:defRPr>
          </a:lvl6pPr>
          <a:lvl7pPr marL="2743200" algn="l" defTabSz="914400" rtl="0" eaLnBrk="1" latinLnBrk="0" hangingPunct="1">
            <a:defRPr kern="1200">
              <a:solidFill>
                <a:srgbClr val="000000"/>
              </a:solidFill>
              <a:latin typeface="Arial" pitchFamily="34" charset="0"/>
            </a:defRPr>
          </a:lvl7pPr>
          <a:lvl8pPr marL="3200400" algn="l" defTabSz="914400" rtl="0" eaLnBrk="1" latinLnBrk="0" hangingPunct="1">
            <a:defRPr kern="1200">
              <a:solidFill>
                <a:srgbClr val="000000"/>
              </a:solidFill>
              <a:latin typeface="Arial" pitchFamily="34" charset="0"/>
            </a:defRPr>
          </a:lvl8pPr>
          <a:lvl9pPr marL="3657600" algn="l" defTabSz="914400" rtl="0" eaLnBrk="1" latinLnBrk="0" hangingPunct="1">
            <a:defRPr kern="1200">
              <a:solidFill>
                <a:srgbClr val="000000"/>
              </a:solidFill>
              <a:latin typeface="Arial" pitchFamily="34" charset="0"/>
            </a:defRPr>
          </a:lvl9pPr>
        </a:lstStyle>
        <a:p xmlns:a="http://schemas.openxmlformats.org/drawingml/2006/main">
          <a:r>
            <a:rPr lang="en-US" sz="1800" b="1" dirty="0" smtClean="0"/>
            <a:t>Towards </a:t>
          </a:r>
          <a:r>
            <a:rPr lang="en-US" sz="1800" b="1" dirty="0" err="1" smtClean="0"/>
            <a:t>Lumino</a:t>
          </a:r>
          <a:endParaRPr lang="en-US" sz="1800" b="1" dirty="0" smtClean="0"/>
        </a:p>
        <a:p xmlns:a="http://schemas.openxmlformats.org/drawingml/2006/main">
          <a:r>
            <a:rPr lang="en-US" sz="1800" b="1" dirty="0" err="1" smtClean="0"/>
            <a:t>sity</a:t>
          </a:r>
          <a:r>
            <a:rPr lang="en-US" sz="1800" b="1" dirty="0" smtClean="0"/>
            <a:t>  Frontier</a:t>
          </a:r>
        </a:p>
        <a:p xmlns:a="http://schemas.openxmlformats.org/drawingml/2006/main">
          <a:endParaRPr lang="en-US" sz="1800" b="1" dirty="0"/>
        </a:p>
      </cdr:txBody>
    </cdr:sp>
  </cdr:relSizeAnchor>
  <cdr:relSizeAnchor xmlns:cdr="http://schemas.openxmlformats.org/drawingml/2006/chartDrawing">
    <cdr:from>
      <cdr:x>0.01754</cdr:x>
      <cdr:y>0.05</cdr:y>
    </cdr:from>
    <cdr:to>
      <cdr:x>0.01773</cdr:x>
      <cdr:y>0.1875</cdr:y>
    </cdr:to>
    <cdr:cxnSp macro="">
      <cdr:nvCxnSpPr>
        <cdr:cNvPr id="3" name="Straight Arrow Connector 2"/>
        <cdr:cNvCxnSpPr/>
      </cdr:nvCxnSpPr>
      <cdr:spPr>
        <a:xfrm xmlns:a="http://schemas.openxmlformats.org/drawingml/2006/main" rot="5400000" flipH="1" flipV="1">
          <a:off x="-265906" y="723106"/>
          <a:ext cx="838200" cy="1588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rgbClr val="000000"/>
          </a:solidFill>
          <a:prstDash val="solid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0.08333</cdr:x>
      <cdr:y>0.85403</cdr:y>
    </cdr:from>
    <cdr:to>
      <cdr:x>0.51852</cdr:x>
      <cdr:y>0.86246</cdr:y>
    </cdr:to>
    <cdr:sp macro="" textlink="">
      <cdr:nvSpPr>
        <cdr:cNvPr id="3" name="Straight Arrow Connector 2"/>
        <cdr:cNvSpPr/>
      </cdr:nvSpPr>
      <cdr:spPr>
        <a:xfrm xmlns:a="http://schemas.openxmlformats.org/drawingml/2006/main" flipV="1">
          <a:off x="685800" y="4636766"/>
          <a:ext cx="3581400" cy="45719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rgbClr val="0000FF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0.26852</cdr:x>
      <cdr:y>0.77544</cdr:y>
    </cdr:from>
    <cdr:to>
      <cdr:x>0.42593</cdr:x>
      <cdr:y>0.83158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209800" y="4210050"/>
          <a:ext cx="1295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0.26852</cdr:x>
      <cdr:y>0.7614</cdr:y>
    </cdr:from>
    <cdr:to>
      <cdr:x>0.36111</cdr:x>
      <cdr:y>0.84561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09800" y="4133850"/>
          <a:ext cx="7620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dirty="0" smtClean="0">
              <a:solidFill>
                <a:srgbClr val="0000FF"/>
              </a:solidFill>
            </a:rPr>
            <a:t>LHC</a:t>
          </a:r>
          <a:endParaRPr lang="en-US" sz="20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0.69444</cdr:x>
      <cdr:y>0.74737</cdr:y>
    </cdr:from>
    <cdr:to>
      <cdr:x>0.83333</cdr:x>
      <cdr:y>0.83158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715000" y="4057650"/>
          <a:ext cx="11430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Times New Roman"/>
            </a:defRPr>
          </a:lvl1pPr>
          <a:lvl2pPr marL="457200" indent="0">
            <a:defRPr sz="1100">
              <a:latin typeface="Times New Roman"/>
            </a:defRPr>
          </a:lvl2pPr>
          <a:lvl3pPr marL="914400" indent="0">
            <a:defRPr sz="1100">
              <a:latin typeface="Times New Roman"/>
            </a:defRPr>
          </a:lvl3pPr>
          <a:lvl4pPr marL="1371600" indent="0">
            <a:defRPr sz="1100">
              <a:latin typeface="Times New Roman"/>
            </a:defRPr>
          </a:lvl4pPr>
          <a:lvl5pPr marL="1828800" indent="0">
            <a:defRPr sz="1100">
              <a:latin typeface="Times New Roman"/>
            </a:defRPr>
          </a:lvl5pPr>
          <a:lvl6pPr marL="2286000" indent="0">
            <a:defRPr sz="1100">
              <a:latin typeface="Times New Roman"/>
            </a:defRPr>
          </a:lvl6pPr>
          <a:lvl7pPr marL="2743200" indent="0">
            <a:defRPr sz="1100">
              <a:latin typeface="Times New Roman"/>
            </a:defRPr>
          </a:lvl7pPr>
          <a:lvl8pPr marL="3200400" indent="0">
            <a:defRPr sz="1100">
              <a:latin typeface="Times New Roman"/>
            </a:defRPr>
          </a:lvl8pPr>
          <a:lvl9pPr marL="3657600" indent="0">
            <a:defRPr sz="1100">
              <a:latin typeface="Times New Roman"/>
            </a:defRPr>
          </a:lvl9pPr>
        </a:lstStyle>
        <a:p xmlns:a="http://schemas.openxmlformats.org/drawingml/2006/main">
          <a:r>
            <a:rPr lang="en-US" sz="2000" b="1" dirty="0" smtClean="0">
              <a:solidFill>
                <a:srgbClr val="0000FF"/>
              </a:solidFill>
            </a:rPr>
            <a:t>HL-LHC</a:t>
          </a:r>
          <a:endParaRPr lang="en-US" sz="2000" b="1" dirty="0">
            <a:solidFill>
              <a:srgbClr val="0000FF"/>
            </a:solidFill>
          </a:endParaRPr>
        </a:p>
      </cdr:txBody>
    </cdr:sp>
  </cdr:relSizeAnchor>
  <cdr:relSizeAnchor xmlns:cdr="http://schemas.openxmlformats.org/drawingml/2006/chartDrawing">
    <cdr:from>
      <cdr:x>0.51852</cdr:x>
      <cdr:y>0.84561</cdr:y>
    </cdr:from>
    <cdr:to>
      <cdr:x>0.97222</cdr:x>
      <cdr:y>0.85403</cdr:y>
    </cdr:to>
    <cdr:sp macro="" textlink="">
      <cdr:nvSpPr>
        <cdr:cNvPr id="7" name="Straight Arrow Connector 6"/>
        <cdr:cNvSpPr/>
      </cdr:nvSpPr>
      <cdr:spPr>
        <a:xfrm xmlns:a="http://schemas.openxmlformats.org/drawingml/2006/main" flipV="1">
          <a:off x="4267200" y="4591048"/>
          <a:ext cx="3733800" cy="45719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rgbClr val="0000FF"/>
          </a:solidFill>
          <a:prstDash val="solid"/>
          <a:headEnd type="arrow"/>
          <a:tailEnd type="arrow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rgbClr val="000000"/>
              </a:solidFill>
              <a:latin typeface="Times New Roman"/>
            </a:defRPr>
          </a:lvl1pPr>
          <a:lvl2pPr marL="457200" indent="0">
            <a:defRPr sz="1100">
              <a:solidFill>
                <a:srgbClr val="000000"/>
              </a:solidFill>
              <a:latin typeface="Times New Roman"/>
            </a:defRPr>
          </a:lvl2pPr>
          <a:lvl3pPr marL="914400" indent="0">
            <a:defRPr sz="1100">
              <a:solidFill>
                <a:srgbClr val="000000"/>
              </a:solidFill>
              <a:latin typeface="Times New Roman"/>
            </a:defRPr>
          </a:lvl3pPr>
          <a:lvl4pPr marL="1371600" indent="0">
            <a:defRPr sz="1100">
              <a:solidFill>
                <a:srgbClr val="000000"/>
              </a:solidFill>
              <a:latin typeface="Times New Roman"/>
            </a:defRPr>
          </a:lvl4pPr>
          <a:lvl5pPr marL="1828800" indent="0">
            <a:defRPr sz="1100">
              <a:solidFill>
                <a:srgbClr val="000000"/>
              </a:solidFill>
              <a:latin typeface="Times New Roman"/>
            </a:defRPr>
          </a:lvl5pPr>
          <a:lvl6pPr marL="2286000" indent="0">
            <a:defRPr sz="1100">
              <a:solidFill>
                <a:srgbClr val="000000"/>
              </a:solidFill>
              <a:latin typeface="Times New Roman"/>
            </a:defRPr>
          </a:lvl6pPr>
          <a:lvl7pPr marL="2743200" indent="0">
            <a:defRPr sz="1100">
              <a:solidFill>
                <a:srgbClr val="000000"/>
              </a:solidFill>
              <a:latin typeface="Times New Roman"/>
            </a:defRPr>
          </a:lvl7pPr>
          <a:lvl8pPr marL="3200400" indent="0">
            <a:defRPr sz="1100">
              <a:solidFill>
                <a:srgbClr val="000000"/>
              </a:solidFill>
              <a:latin typeface="Times New Roman"/>
            </a:defRPr>
          </a:lvl8pPr>
          <a:lvl9pPr marL="3657600" indent="0">
            <a:defRPr sz="1100">
              <a:solidFill>
                <a:srgbClr val="000000"/>
              </a:solidFill>
              <a:latin typeface="Times New Roman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9ECF44-E654-4B13-B9B4-A1429619DCF6}" type="datetimeFigureOut">
              <a:rPr lang="en-US" smtClean="0"/>
              <a:pPr/>
              <a:t>11/30/2010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63ED0-A78F-468A-A447-51D994AC8D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3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30093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B95E4F7-5B6D-4150-A27E-6DC11D214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85850" y="866775"/>
            <a:ext cx="4633913" cy="34766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07931" y="4715907"/>
            <a:ext cx="4981815" cy="4185023"/>
          </a:xfrm>
          <a:noFill/>
        </p:spPr>
        <p:txBody>
          <a:bodyPr lIns="89631" tIns="44817" rIns="89631" bIns="44817"/>
          <a:lstStyle/>
          <a:p>
            <a:pPr defTabSz="914400"/>
            <a:endParaRPr lang="en-GB" smtClean="0"/>
          </a:p>
        </p:txBody>
      </p:sp>
      <p:sp>
        <p:nvSpPr>
          <p:cNvPr id="125956" name="Slide Number Placeholder 3"/>
          <p:cNvSpPr txBox="1">
            <a:spLocks noGrp="1"/>
          </p:cNvSpPr>
          <p:nvPr/>
        </p:nvSpPr>
        <p:spPr bwMode="auto">
          <a:xfrm>
            <a:off x="3848869" y="9450774"/>
            <a:ext cx="2948806" cy="467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546" tIns="0" rIns="18546" bIns="0" anchor="b"/>
          <a:lstStyle/>
          <a:p>
            <a:pPr algn="r" defTabSz="890588" eaLnBrk="0" hangingPunct="0"/>
            <a:fld id="{C4183A1A-58CA-4265-AAFC-4B5C6FC1D64E}" type="slidenum">
              <a:rPr lang="en-US" sz="1000" i="1">
                <a:latin typeface="Times New Roman" pitchFamily="18" charset="0"/>
              </a:rPr>
              <a:pPr algn="r" defTabSz="890588" eaLnBrk="0" hangingPunct="0"/>
              <a:t>17</a:t>
            </a:fld>
            <a:endParaRPr lang="en-US" sz="1000" i="1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3458"/>
            <a:fld id="{98EADB9B-1416-4F3E-B3EA-4A0A6612D292}" type="slidenum">
              <a:rPr lang="en-US" smtClean="0"/>
              <a:pPr defTabSz="913458"/>
              <a:t>54</a:t>
            </a:fld>
            <a:endParaRPr lang="en-US" dirty="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3458"/>
            <a:fld id="{3B4E8706-BBC1-4C31-9D6D-6B42C235F39B}" type="slidenum">
              <a:rPr lang="en-US" smtClean="0"/>
              <a:pPr defTabSz="913458"/>
              <a:t>55</a:t>
            </a:fld>
            <a:endParaRPr lang="en-US" dirty="0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66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336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336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27990D-974D-43BE-A547-0D045F45BA89}" type="slidenum">
              <a:rPr lang="en-US" smtClean="0">
                <a:latin typeface="Arial" pitchFamily="34" charset="0"/>
              </a:rPr>
              <a:pPr/>
              <a:t>57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95E4F7-5B6D-4150-A27E-6DC11D2144B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8DCCC7-7CFE-4002-8792-2CB2D8E90F7F}" type="slidenum">
              <a:rPr lang="en-US" smtClean="0"/>
              <a:pPr/>
              <a:t>30</a:t>
            </a:fld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dirty="0" smtClean="0">
                <a:latin typeface="Arial" pitchFamily="34" charset="0"/>
              </a:rPr>
              <a:t>adding additional </a:t>
            </a:r>
            <a:r>
              <a:rPr lang="en-US" sz="1400" dirty="0" err="1" smtClean="0">
                <a:latin typeface="Arial" pitchFamily="34" charset="0"/>
              </a:rPr>
              <a:t>linacs</a:t>
            </a:r>
            <a:r>
              <a:rPr lang="en-US" sz="1400" dirty="0" smtClean="0">
                <a:latin typeface="Arial" pitchFamily="34" charset="0"/>
              </a:rPr>
              <a:t> as well as </a:t>
            </a:r>
            <a:r>
              <a:rPr lang="en-US" sz="1400" dirty="0" err="1" smtClean="0">
                <a:latin typeface="Arial" pitchFamily="34" charset="0"/>
              </a:rPr>
              <a:t>recirculating</a:t>
            </a:r>
            <a:r>
              <a:rPr lang="en-US" sz="1400" dirty="0" smtClean="0">
                <a:latin typeface="Arial" pitchFamily="34" charset="0"/>
              </a:rPr>
              <a:t> passes in RHIC tunnel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A2EA71-84AA-41B3-9F7B-4687A41CAFB0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6125"/>
            <a:ext cx="4957762" cy="3719513"/>
          </a:xfrm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783" y="4714184"/>
            <a:ext cx="4984962" cy="4472872"/>
          </a:xfrm>
          <a:noFill/>
          <a:ln/>
        </p:spPr>
        <p:txBody>
          <a:bodyPr lIns="94271" tIns="46338" rIns="94271" bIns="46338"/>
          <a:lstStyle/>
          <a:p>
            <a:pPr defTabSz="936625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C86B9-B639-4FE8-8C51-BFC6A3AFF35C}" type="slidenum">
              <a:rPr lang="en-US"/>
              <a:pPr/>
              <a:t>50</a:t>
            </a:fld>
            <a:endParaRPr lang="en-US"/>
          </a:p>
        </p:txBody>
      </p:sp>
      <p:sp>
        <p:nvSpPr>
          <p:cNvPr id="60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7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ICHEP 2010 (28/07/10)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D6568-F4B7-4A3B-AEA5-7685E85E4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A88CE-F68F-45A7-B085-0D527EFC4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D7EB2-A0C6-4EC8-8CD4-7299B0CE2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6397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990600"/>
            <a:ext cx="8229600" cy="5410200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BC243-5488-4093-843C-B625807FB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90600"/>
            <a:ext cx="4038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4038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B5E25-B8BC-4D8A-AC12-117FE8D89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990600"/>
            <a:ext cx="4038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EF748-05B2-460A-AA75-3C6F2155D9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7602538" y="6356350"/>
            <a:ext cx="7223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latin typeface="Calibri" pitchFamily="34" charset="0"/>
              </a:defRPr>
            </a:lvl1pPr>
          </a:lstStyle>
          <a:p>
            <a:fld id="{5FBBFB53-1A9F-48A3-A64A-45FAB5EB28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04843-269E-41BC-8EE8-4A4536134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EFBE1-F5F8-45B4-8F6D-A563A51403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55A32-1058-4D0B-9E29-1FB8FD49B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7342D-2E5E-48F5-B33E-A6581CB5E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5CA8A-F1C1-4615-8998-3C25FA341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CERN Colloquium(30/09/10)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DEDB4-E5ED-4E82-B0DE-69D234CD8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06C0B0-D855-40F7-B00C-AE2BF255B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ICHEP 2010 (28/07/10)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49309-5968-434B-A529-A92CEEA3A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6400" y="274638"/>
            <a:ext cx="70104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90600"/>
            <a:ext cx="822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77000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0" y="6477000"/>
            <a:ext cx="632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en-US" dirty="0" err="1" smtClean="0"/>
              <a:t>B.Touschek</a:t>
            </a:r>
            <a:r>
              <a:rPr lang="en-US" dirty="0" smtClean="0"/>
              <a:t> Memorial Lectures (30/11/2010)</a:t>
            </a:r>
            <a:endParaRPr lang="en-US" dirty="0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400800"/>
            <a:ext cx="3810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FBA24A2-8C4E-4FF5-90E0-DD070934B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CC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CC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CC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CC0000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 i="1">
          <a:solidFill>
            <a:srgbClr val="CC0000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 i="1">
          <a:solidFill>
            <a:srgbClr val="CC0000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 i="1">
          <a:solidFill>
            <a:srgbClr val="CC0000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 i="1">
          <a:solidFill>
            <a:srgbClr val="CC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rgbClr val="0000FF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Comic Sans MS" pitchFamily="66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omic Sans MS" pitchFamily="66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omic Sans MS" pitchFamily="66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omic Sans MS" pitchFamily="66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Excel_Worksheet1.xls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eucard.web.cern.ch/EuCARD/" TargetMode="External"/><Relationship Id="rId7" Type="http://schemas.openxmlformats.org/officeDocument/2006/relationships/image" Target="../media/image11.png"/><Relationship Id="rId2" Type="http://schemas.openxmlformats.org/officeDocument/2006/relationships/hyperlink" Target="http://www.eu-tiara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oleObject" Target="../embeddings/oleObject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0709.0451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fr.arxiv.org/abs/1007.4241" TargetMode="External"/><Relationship Id="rId5" Type="http://schemas.openxmlformats.org/officeDocument/2006/relationships/image" Target="../media/image64.wmf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nearcollider.org/cms" TargetMode="External"/><Relationship Id="rId3" Type="http://schemas.openxmlformats.org/officeDocument/2006/relationships/image" Target="../media/image69.png"/><Relationship Id="rId7" Type="http://schemas.openxmlformats.org/officeDocument/2006/relationships/hyperlink" Target="http://www.linearcollider.org/cms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3.png"/><Relationship Id="rId4" Type="http://schemas.openxmlformats.org/officeDocument/2006/relationships/image" Target="../media/image70.gif"/><Relationship Id="rId9" Type="http://schemas.openxmlformats.org/officeDocument/2006/relationships/hyperlink" Target="http://clic-study.web.cern.ch/CLIC-Study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1.png"/><Relationship Id="rId4" Type="http://schemas.openxmlformats.org/officeDocument/2006/relationships/package" Target="../embeddings/Microsoft_Office_Excel_Worksheet2.xlsx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0609001_02-A4-at-144-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dist="28398" dir="6993903" algn="ctr" rotWithShape="0">
              <a:srgbClr val="808080"/>
            </a:outerShdw>
          </a:effectLst>
        </p:spPr>
      </p:pic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8229600" cy="2286000"/>
          </a:xfrm>
          <a:solidFill>
            <a:srgbClr val="FFFFCC"/>
          </a:solidFill>
        </p:spPr>
        <p:txBody>
          <a:bodyPr/>
          <a:lstStyle/>
          <a:p>
            <a:pPr eaLnBrk="1" hangingPunct="1"/>
            <a:r>
              <a:rPr lang="en-US" sz="4800" dirty="0" smtClean="0"/>
              <a:t>New Accelerator Projects</a:t>
            </a:r>
            <a:br>
              <a:rPr lang="en-US" sz="4800" dirty="0" smtClean="0"/>
            </a:br>
            <a:r>
              <a:rPr lang="en-US" sz="4800" dirty="0" smtClean="0"/>
              <a:t>for future High Energy Physics</a:t>
            </a: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dirty="0" err="1" smtClean="0">
                <a:solidFill>
                  <a:srgbClr val="0000FF"/>
                </a:solidFill>
              </a:rPr>
              <a:t>J.P.Delahaye</a:t>
            </a:r>
            <a:r>
              <a:rPr lang="en-US" dirty="0" smtClean="0">
                <a:solidFill>
                  <a:srgbClr val="0000FF"/>
                </a:solidFill>
              </a:rPr>
              <a:t>/CERN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D6568-F4B7-4A3B-AEA5-7685E85E447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05000" y="2362200"/>
            <a:ext cx="58674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in honor of Bruno </a:t>
            </a:r>
            <a:r>
              <a:rPr lang="en-US" sz="3200" b="1" dirty="0" err="1" smtClean="0"/>
              <a:t>Touschek</a:t>
            </a:r>
            <a:endParaRPr lang="en-US" sz="3200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" y="3014662"/>
            <a:ext cx="4099560" cy="38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048000"/>
            <a:ext cx="4381500" cy="3487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ubtitle 2"/>
          <p:cNvSpPr txBox="1">
            <a:spLocks/>
          </p:cNvSpPr>
          <p:nvPr/>
        </p:nvSpPr>
        <p:spPr bwMode="auto">
          <a:xfrm>
            <a:off x="0" y="4419600"/>
            <a:ext cx="9144000" cy="22098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Thanks to the (many) experts who kindly provided me (consciously or not) with updated information and slides:</a:t>
            </a:r>
          </a:p>
          <a:p>
            <a:pPr algn="ctr">
              <a:buNone/>
            </a:pPr>
            <a:r>
              <a:rPr lang="en-US" sz="2000" b="1" dirty="0" err="1" smtClean="0">
                <a:solidFill>
                  <a:srgbClr val="CC00CC"/>
                </a:solidFill>
              </a:rPr>
              <a:t>R.Aleksan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B.Barish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R.Bailey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M.Biagini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O.Boine-Frankenheim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O.Bruning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E.Colby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W.Fischer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B.Foster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M.Harrison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S.Holmes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R.Garoby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M.Giorgi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G.Hanson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M.Izawaki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J.Jowett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M.Klein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JP.Koutchouk</a:t>
            </a:r>
            <a:r>
              <a:rPr lang="en-US" sz="2000" b="1" dirty="0" smtClean="0">
                <a:solidFill>
                  <a:srgbClr val="CC00CC"/>
                </a:solidFill>
              </a:rPr>
              <a:t>,  </a:t>
            </a:r>
            <a:r>
              <a:rPr lang="en-US" sz="2000" b="1" dirty="0" err="1" smtClean="0">
                <a:solidFill>
                  <a:srgbClr val="CC00CC"/>
                </a:solidFill>
              </a:rPr>
              <a:t>P.Lebrun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V.Litvinenko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K.Long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M.Masuzawa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T.Roser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L.Rossi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D.Schulte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G.Trubnikov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B.Tschirhardt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K.Yokoya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A.Wagner</a:t>
            </a:r>
            <a:r>
              <a:rPr lang="en-US" sz="2000" b="1" dirty="0" smtClean="0">
                <a:solidFill>
                  <a:srgbClr val="CC00CC"/>
                </a:solidFill>
              </a:rPr>
              <a:t>, </a:t>
            </a:r>
            <a:r>
              <a:rPr lang="en-US" sz="2000" b="1" dirty="0" err="1" smtClean="0">
                <a:solidFill>
                  <a:srgbClr val="CC00CC"/>
                </a:solidFill>
              </a:rPr>
              <a:t>F.Zimmermann</a:t>
            </a:r>
            <a:r>
              <a:rPr lang="en-US" sz="2000" b="1" dirty="0" smtClean="0">
                <a:solidFill>
                  <a:srgbClr val="CC00CC"/>
                </a:solidFill>
              </a:rPr>
              <a:t>,  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 bwMode="auto">
          <a:xfrm>
            <a:off x="762000" y="2971800"/>
            <a:ext cx="7696200" cy="1219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Focusing on High Energy Colliders (&gt; 10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GeV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!)</a:t>
            </a:r>
          </a:p>
          <a:p>
            <a:pPr marL="457200" marR="0" lvl="1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457200" marR="0" lvl="1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Not covering nuclear physics, photon science, LBL neutrinos,…</a:t>
            </a:r>
          </a:p>
          <a:p>
            <a:pPr marL="457200" marR="0" lvl="1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Apologies to ESS, FAIR, XFEL, etc…..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advTm="66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696200" cy="639763"/>
          </a:xfrm>
        </p:spPr>
        <p:txBody>
          <a:bodyPr/>
          <a:lstStyle/>
          <a:p>
            <a:r>
              <a:rPr lang="en-US" dirty="0" smtClean="0"/>
              <a:t>Synergies between projects: Generic R&amp;D</a:t>
            </a:r>
          </a:p>
        </p:txBody>
      </p:sp>
      <p:graphicFrame>
        <p:nvGraphicFramePr>
          <p:cNvPr id="1983495" name="Object 7"/>
          <p:cNvGraphicFramePr>
            <a:graphicFrameLocks noChangeAspect="1"/>
          </p:cNvGraphicFramePr>
          <p:nvPr/>
        </p:nvGraphicFramePr>
        <p:xfrm>
          <a:off x="228600" y="685800"/>
          <a:ext cx="8610600" cy="5867400"/>
        </p:xfrm>
        <a:graphic>
          <a:graphicData uri="http://schemas.openxmlformats.org/presentationml/2006/ole">
            <p:oleObj spid="_x0000_s1983495" name="Worksheet" r:id="rId3" imgW="16821150" imgH="7200900" progId="Excel.Sheet.12">
              <p:embed/>
            </p:oleObj>
          </a:graphicData>
        </a:graphic>
      </p:graphicFrame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J.P.Delahaye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ICHEP 2010 (28/07/10)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467600" cy="639762"/>
          </a:xfrm>
        </p:spPr>
        <p:txBody>
          <a:bodyPr/>
          <a:lstStyle/>
          <a:p>
            <a:r>
              <a:rPr lang="en-US" dirty="0" smtClean="0"/>
              <a:t>(Examples of) Global Collaborations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495800"/>
            <a:ext cx="8686800" cy="19812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</a:t>
            </a:r>
            <a:r>
              <a:rPr lang="en-US" sz="2000" dirty="0" smtClean="0"/>
              <a:t>European Commission supported Coordination of Accelerator R&amp;D</a:t>
            </a:r>
          </a:p>
          <a:p>
            <a:pPr>
              <a:buNone/>
            </a:pPr>
            <a:r>
              <a:rPr lang="en-US" sz="2000" dirty="0" smtClean="0"/>
              <a:t>                       </a:t>
            </a:r>
            <a:r>
              <a:rPr lang="en-US" sz="2000" dirty="0" smtClean="0">
                <a:solidFill>
                  <a:schemeClr val="tx1"/>
                </a:solidFill>
              </a:rPr>
              <a:t>coordination &amp; support of E</a:t>
            </a:r>
            <a:r>
              <a:rPr lang="fr-FR" sz="2000" i="1" dirty="0" err="1" smtClean="0">
                <a:solidFill>
                  <a:schemeClr val="tx1"/>
                </a:solidFill>
              </a:rPr>
              <a:t>uropean</a:t>
            </a:r>
            <a:r>
              <a:rPr lang="fr-FR" sz="2000" i="1" dirty="0" smtClean="0">
                <a:solidFill>
                  <a:schemeClr val="tx1"/>
                </a:solidFill>
              </a:rPr>
              <a:t> </a:t>
            </a:r>
            <a:r>
              <a:rPr lang="fr-FR" sz="2000" i="1" dirty="0" err="1" smtClean="0">
                <a:solidFill>
                  <a:schemeClr val="tx1"/>
                </a:solidFill>
              </a:rPr>
              <a:t>distributed</a:t>
            </a:r>
            <a:endParaRPr lang="fr-FR" sz="2000" i="1" dirty="0" smtClean="0">
              <a:solidFill>
                <a:schemeClr val="tx1"/>
              </a:solidFill>
            </a:endParaRPr>
          </a:p>
          <a:p>
            <a:pPr>
              <a:buNone/>
            </a:pPr>
            <a:r>
              <a:rPr lang="fr-FR" sz="2000" i="1" dirty="0" smtClean="0">
                <a:solidFill>
                  <a:schemeClr val="tx1"/>
                </a:solidFill>
              </a:rPr>
              <a:t>                       R&amp;D Infrastructure and joint R&amp;D programme</a:t>
            </a:r>
          </a:p>
          <a:p>
            <a:pPr>
              <a:buNone/>
            </a:pPr>
            <a:r>
              <a:rPr lang="fr-FR" sz="2000" i="1" dirty="0" smtClean="0">
                <a:solidFill>
                  <a:schemeClr val="tx1"/>
                </a:solidFill>
              </a:rPr>
              <a:t>                        </a:t>
            </a:r>
            <a:r>
              <a:rPr lang="fr-FR" sz="2000" i="1" dirty="0" err="1" smtClean="0">
                <a:solidFill>
                  <a:schemeClr val="tx1"/>
                </a:solidFill>
              </a:rPr>
              <a:t>Starting</a:t>
            </a:r>
            <a:r>
              <a:rPr lang="fr-FR" sz="2000" i="1" dirty="0" smtClean="0">
                <a:solidFill>
                  <a:schemeClr val="tx1"/>
                </a:solidFill>
              </a:rPr>
              <a:t> </a:t>
            </a:r>
            <a:r>
              <a:rPr lang="fr-FR" sz="2000" i="1" dirty="0" err="1" smtClean="0">
                <a:solidFill>
                  <a:schemeClr val="tx1"/>
                </a:solidFill>
              </a:rPr>
              <a:t>early</a:t>
            </a:r>
            <a:r>
              <a:rPr lang="fr-FR" sz="2000" i="1" dirty="0" smtClean="0">
                <a:solidFill>
                  <a:schemeClr val="tx1"/>
                </a:solidFill>
              </a:rPr>
              <a:t> 2011: </a:t>
            </a:r>
            <a:r>
              <a:rPr lang="en-U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http://www.eu-tiara.eu</a:t>
            </a:r>
            <a:endParaRPr lang="en-US" sz="20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en-US" sz="800" dirty="0" smtClean="0">
                <a:solidFill>
                  <a:schemeClr val="tx1"/>
                </a:solidFill>
              </a:rPr>
              <a:t>  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   Integrated </a:t>
            </a:r>
            <a:r>
              <a:rPr lang="en-US" sz="2000" dirty="0" err="1" smtClean="0">
                <a:solidFill>
                  <a:schemeClr val="tx1"/>
                </a:solidFill>
              </a:rPr>
              <a:t>Activity:EUCARD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1800" i="1" dirty="0" smtClean="0">
                <a:solidFill>
                  <a:schemeClr val="tx1"/>
                </a:solidFill>
                <a:hlinkClick r:id="rId3"/>
              </a:rPr>
              <a:t>http://eucard.web.cern.ch/EuCARD/</a:t>
            </a: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  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838200"/>
            <a:ext cx="27432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2743200"/>
            <a:ext cx="2638425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838200"/>
            <a:ext cx="2820277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743200"/>
            <a:ext cx="2767218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2743200"/>
            <a:ext cx="27432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6" descr="\\cern.ch\dfs\Users\j\jpk\Documents\MyDocs\EuCARD\7- Communication and Outreach\Logos\FP7 log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800600"/>
            <a:ext cx="100012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TEMP\ESGARD\Acc RandD Sustainability\Administration\TIARA-logo\Tiara 4_8 sans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90600" y="4724400"/>
            <a:ext cx="2137487" cy="1752600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08589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24200" y="838200"/>
            <a:ext cx="2819400" cy="180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2085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0"/>
            <a:ext cx="1676400" cy="2057400"/>
          </a:xfrm>
        </p:spPr>
        <p:txBody>
          <a:bodyPr/>
          <a:lstStyle/>
          <a:p>
            <a:r>
              <a:rPr lang="en-US" dirty="0" smtClean="0"/>
              <a:t>Trends</a:t>
            </a:r>
            <a:br>
              <a:rPr lang="en-US" dirty="0" smtClean="0"/>
            </a:br>
            <a:r>
              <a:rPr lang="en-US" dirty="0" smtClean="0"/>
              <a:t>of</a:t>
            </a:r>
            <a:br>
              <a:rPr lang="en-US" dirty="0" smtClean="0"/>
            </a:br>
            <a:r>
              <a:rPr lang="en-US" dirty="0" smtClean="0"/>
              <a:t>HEP</a:t>
            </a:r>
            <a:br>
              <a:rPr lang="en-US" dirty="0" smtClean="0"/>
            </a:br>
            <a:r>
              <a:rPr lang="en-US" dirty="0" smtClean="0"/>
              <a:t>facilities</a:t>
            </a:r>
            <a:endParaRPr lang="en-US" dirty="0"/>
          </a:p>
        </p:txBody>
      </p:sp>
      <p:pic>
        <p:nvPicPr>
          <p:cNvPr id="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0"/>
            <a:ext cx="4495800" cy="3138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0"/>
            <a:ext cx="4572000" cy="313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0"/>
            <a:ext cx="4419600" cy="297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linearcollider.org/newsline/images/2010/20100715_dc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171004" cy="2971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181600" y="6324600"/>
            <a:ext cx="3624903" cy="40011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Towards Luminosity frontier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6324600"/>
            <a:ext cx="3127972" cy="40011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Towards Energy frontier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200400" y="2133600"/>
            <a:ext cx="14478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Courtesy </a:t>
            </a:r>
            <a:r>
              <a:rPr lang="en-US" dirty="0" smtClean="0"/>
              <a:t>of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C.Biscari</a:t>
            </a:r>
            <a:endParaRPr lang="en-US" dirty="0"/>
          </a:p>
          <a:p>
            <a:pPr algn="ctr"/>
            <a:r>
              <a:rPr lang="en-US" dirty="0" smtClean="0"/>
              <a:t>EPS-HEP09</a:t>
            </a:r>
            <a:endParaRPr lang="en-US" dirty="0"/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 flipV="1">
            <a:off x="533400" y="4191000"/>
            <a:ext cx="1143000" cy="9144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1752600" y="3429000"/>
            <a:ext cx="2286000" cy="7620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457200" y="4495800"/>
            <a:ext cx="1600200" cy="12192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1905000" y="3886200"/>
            <a:ext cx="2209800" cy="6858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533400" y="3810000"/>
            <a:ext cx="838200" cy="5334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smtClean="0"/>
              <a:t>Hadrons</a:t>
            </a:r>
          </a:p>
          <a:p>
            <a:pPr algn="ctr"/>
            <a:r>
              <a:rPr lang="en-US" sz="1400" b="1" dirty="0" smtClean="0"/>
              <a:t>X10 /15y</a:t>
            </a:r>
            <a:endParaRPr lang="en-US" sz="1400" b="1" dirty="0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1981200" y="3200400"/>
            <a:ext cx="914400" cy="5334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smtClean="0"/>
              <a:t>Hadrons</a:t>
            </a:r>
          </a:p>
          <a:p>
            <a:pPr algn="ctr"/>
            <a:r>
              <a:rPr lang="en-US" sz="1400" b="1" dirty="0" smtClean="0"/>
              <a:t>X10 /27y</a:t>
            </a:r>
            <a:endParaRPr lang="en-US" sz="1400" b="1" dirty="0"/>
          </a:p>
        </p:txBody>
      </p:sp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990600" y="5334000"/>
            <a:ext cx="914400" cy="5334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smtClean="0"/>
              <a:t>Leptons</a:t>
            </a:r>
          </a:p>
          <a:p>
            <a:pPr algn="ctr"/>
            <a:r>
              <a:rPr lang="en-US" sz="1400" b="1" dirty="0" smtClean="0"/>
              <a:t>X10 /17y</a:t>
            </a:r>
            <a:endParaRPr lang="en-US" sz="1400" b="1" dirty="0"/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3581400" y="4191000"/>
            <a:ext cx="838200" cy="5334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smtClean="0"/>
              <a:t>Leptons</a:t>
            </a:r>
          </a:p>
          <a:p>
            <a:pPr algn="ctr"/>
            <a:r>
              <a:rPr lang="en-US" sz="1400" b="1" dirty="0" smtClean="0"/>
              <a:t>X10 /33y</a:t>
            </a:r>
            <a:endParaRPr lang="en-US" sz="1400" b="1" dirty="0"/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V="1">
            <a:off x="5029200" y="3276600"/>
            <a:ext cx="3352800" cy="26670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5181600" y="3886200"/>
            <a:ext cx="990600" cy="3048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smtClean="0"/>
              <a:t>X10 / 8.5y</a:t>
            </a:r>
            <a:endParaRPr lang="en-US" sz="1400" b="1" dirty="0"/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V="1">
            <a:off x="5181600" y="228600"/>
            <a:ext cx="685800" cy="22860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12"/>
          <p:cNvSpPr>
            <a:spLocks noChangeShapeType="1"/>
          </p:cNvSpPr>
          <p:nvPr/>
        </p:nvSpPr>
        <p:spPr bwMode="auto">
          <a:xfrm flipV="1">
            <a:off x="5257800" y="228600"/>
            <a:ext cx="3124200" cy="22098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15"/>
          <p:cNvSpPr>
            <a:spLocks noChangeArrowheads="1"/>
          </p:cNvSpPr>
          <p:nvPr/>
        </p:nvSpPr>
        <p:spPr bwMode="auto">
          <a:xfrm>
            <a:off x="6019800" y="0"/>
            <a:ext cx="1143000" cy="5334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smtClean="0"/>
              <a:t>Luminosity</a:t>
            </a:r>
          </a:p>
          <a:p>
            <a:pPr algn="ctr"/>
            <a:r>
              <a:rPr lang="en-US" sz="1400" b="1" dirty="0" smtClean="0"/>
              <a:t> factories</a:t>
            </a:r>
            <a:endParaRPr lang="en-US" sz="1400" b="1" dirty="0"/>
          </a:p>
        </p:txBody>
      </p:sp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7924800" y="685800"/>
            <a:ext cx="838200" cy="381000"/>
          </a:xfrm>
          <a:prstGeom prst="rect">
            <a:avLst/>
          </a:prstGeom>
          <a:solidFill>
            <a:srgbClr val="FF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 dirty="0" smtClean="0"/>
              <a:t>Energy </a:t>
            </a:r>
          </a:p>
          <a:p>
            <a:pPr algn="ctr"/>
            <a:r>
              <a:rPr lang="en-US" sz="1400" b="1" dirty="0" smtClean="0"/>
              <a:t>frontier </a:t>
            </a:r>
            <a:endParaRPr lang="en-US" sz="1400" b="1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8" name="Rectangle 16"/>
          <p:cNvSpPr txBox="1">
            <a:spLocks noGrp="1" noChangeArrowheads="1"/>
          </p:cNvSpPr>
          <p:nvPr/>
        </p:nvSpPr>
        <p:spPr bwMode="auto">
          <a:xfrm>
            <a:off x="8453438" y="6629400"/>
            <a:ext cx="538162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 anchor="ctr">
            <a:spAutoFit/>
          </a:bodyPr>
          <a:lstStyle/>
          <a:p>
            <a:pPr algn="r" eaLnBrk="0" hangingPunct="0">
              <a:lnSpc>
                <a:spcPct val="85000"/>
              </a:lnSpc>
            </a:pPr>
            <a:fld id="{F97CB8A4-A7DA-4B7D-9CFD-3D190992342F}" type="slidenum">
              <a:rPr lang="en-US" sz="1200">
                <a:solidFill>
                  <a:srgbClr val="0066CC"/>
                </a:solidFill>
                <a:latin typeface="Verdana" pitchFamily="34" charset="0"/>
              </a:rPr>
              <a:pPr algn="r" eaLnBrk="0" hangingPunct="0">
                <a:lnSpc>
                  <a:spcPct val="85000"/>
                </a:lnSpc>
              </a:pPr>
              <a:t>13</a:t>
            </a:fld>
            <a:endParaRPr lang="en-US" sz="1200">
              <a:solidFill>
                <a:srgbClr val="0066CC"/>
              </a:solidFill>
              <a:latin typeface="Verdana" pitchFamily="34" charset="0"/>
            </a:endParaRPr>
          </a:p>
        </p:txBody>
      </p:sp>
      <p:sp>
        <p:nvSpPr>
          <p:cNvPr id="44039" name="TextBox 8"/>
          <p:cNvSpPr txBox="1">
            <a:spLocks noChangeArrowheads="1"/>
          </p:cNvSpPr>
          <p:nvPr/>
        </p:nvSpPr>
        <p:spPr bwMode="auto">
          <a:xfrm>
            <a:off x="635022" y="152400"/>
            <a:ext cx="7781297" cy="52322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Complementary facilities of various particle species</a:t>
            </a:r>
            <a:endParaRPr lang="en-US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1066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Leptons/Leptons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71600" y="37338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Hadrons/Leptons</a:t>
            </a:r>
            <a:endParaRPr lang="en-US" sz="2000" b="1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914400" y="1447800"/>
          <a:ext cx="3276601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/>
                <a:gridCol w="1219200"/>
                <a:gridCol w="1219201"/>
              </a:tblGrid>
              <a:tr h="22635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Species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Present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Future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502326">
                <a:tc>
                  <a:txBody>
                    <a:bodyPr/>
                    <a:lstStyle/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Protons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TEVATRON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LHC</a:t>
                      </a:r>
                    </a:p>
                    <a:p>
                      <a:pPr algn="ctr"/>
                      <a:r>
                        <a:rPr lang="en-US" sz="1400" b="1" dirty="0" smtClean="0"/>
                        <a:t>HL-LHC</a:t>
                      </a:r>
                    </a:p>
                    <a:p>
                      <a:pPr algn="ctr"/>
                      <a:r>
                        <a:rPr lang="en-US" sz="1400" b="1" dirty="0" smtClean="0"/>
                        <a:t>VL-LHC</a:t>
                      </a:r>
                      <a:endParaRPr lang="en-US" sz="1400" b="1" dirty="0"/>
                    </a:p>
                  </a:txBody>
                  <a:tcPr/>
                </a:tc>
              </a:tr>
              <a:tr h="226357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Ions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RHIC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RHIC II</a:t>
                      </a:r>
                    </a:p>
                    <a:p>
                      <a:pPr algn="l"/>
                      <a:r>
                        <a:rPr lang="en-US" sz="1400" b="1" dirty="0" smtClean="0"/>
                        <a:t>    </a:t>
                      </a:r>
                      <a:r>
                        <a:rPr lang="en-US" sz="1400" b="1" dirty="0" err="1" smtClean="0"/>
                        <a:t>LHiC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371600" y="1066800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Hadrons/Hadrons</a:t>
            </a:r>
            <a:endParaRPr lang="en-US" sz="2000" b="1" dirty="0"/>
          </a:p>
        </p:txBody>
      </p:sp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4876800" y="1524000"/>
          <a:ext cx="33528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884274"/>
                <a:gridCol w="1325526"/>
              </a:tblGrid>
              <a:tr h="25997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Frontier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Present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Future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623944">
                <a:tc>
                  <a:txBody>
                    <a:bodyPr/>
                    <a:lstStyle/>
                    <a:p>
                      <a:endParaRPr lang="en-US" sz="1400" b="1" dirty="0" smtClean="0"/>
                    </a:p>
                    <a:p>
                      <a:r>
                        <a:rPr lang="en-US" sz="1400" b="1" dirty="0" smtClean="0"/>
                        <a:t>Energy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smtClean="0"/>
                        <a:t>LEP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ILC</a:t>
                      </a:r>
                    </a:p>
                    <a:p>
                      <a:pPr algn="ctr"/>
                      <a:r>
                        <a:rPr lang="en-US" sz="1400" b="1" dirty="0" smtClean="0"/>
                        <a:t>CLIC</a:t>
                      </a:r>
                    </a:p>
                    <a:p>
                      <a:pPr algn="ctr"/>
                      <a:r>
                        <a:rPr lang="en-US" sz="1400" b="1" dirty="0" err="1" smtClean="0"/>
                        <a:t>Muon</a:t>
                      </a:r>
                      <a:r>
                        <a:rPr lang="en-US" sz="1400" b="1" dirty="0" smtClean="0"/>
                        <a:t> Collider</a:t>
                      </a:r>
                      <a:endParaRPr lang="en-US" sz="1400" b="1" dirty="0"/>
                    </a:p>
                  </a:txBody>
                  <a:tcPr/>
                </a:tc>
              </a:tr>
              <a:tr h="44196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         </a:t>
                      </a:r>
                      <a:r>
                        <a:rPr lang="en-US" sz="1400" b="1" dirty="0" err="1" smtClean="0"/>
                        <a:t>Lumin</a:t>
                      </a:r>
                      <a:endParaRPr lang="en-US" sz="1400" b="1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KEKB</a:t>
                      </a:r>
                    </a:p>
                    <a:p>
                      <a:pPr algn="ctr"/>
                      <a:r>
                        <a:rPr lang="en-US" sz="1400" b="1" dirty="0" smtClean="0"/>
                        <a:t>PEPII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SuperKEK</a:t>
                      </a:r>
                      <a:endParaRPr lang="en-US" sz="1400" b="1" dirty="0" smtClean="0"/>
                    </a:p>
                    <a:p>
                      <a:pPr algn="ctr"/>
                      <a:r>
                        <a:rPr lang="en-US" sz="1400" b="1" dirty="0" err="1" smtClean="0"/>
                        <a:t>SuperB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6" name="Straight Connector 25"/>
          <p:cNvCxnSpPr/>
          <p:nvPr/>
        </p:nvCxnSpPr>
        <p:spPr>
          <a:xfrm rot="16200000" flipH="1">
            <a:off x="6172200" y="2057400"/>
            <a:ext cx="30480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6134100" y="2095500"/>
            <a:ext cx="38100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2247900" y="4686300"/>
            <a:ext cx="457200" cy="3810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16200000" flipH="1">
            <a:off x="2286000" y="4648200"/>
            <a:ext cx="457200" cy="4572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27" name="Table 26"/>
          <p:cNvGraphicFramePr>
            <a:graphicFrameLocks noGrp="1"/>
          </p:cNvGraphicFramePr>
          <p:nvPr/>
        </p:nvGraphicFramePr>
        <p:xfrm>
          <a:off x="5029201" y="4038600"/>
          <a:ext cx="3276599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838"/>
                <a:gridCol w="1780761"/>
              </a:tblGrid>
              <a:tr h="29080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Present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Future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71379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Super-</a:t>
                      </a:r>
                    </a:p>
                    <a:p>
                      <a:pPr algn="ctr"/>
                      <a:r>
                        <a:rPr lang="en-US" sz="1600" b="1" dirty="0" err="1" smtClean="0"/>
                        <a:t>Kamiokande</a:t>
                      </a:r>
                      <a:endParaRPr lang="en-US" sz="1600" b="1" dirty="0" smtClean="0"/>
                    </a:p>
                    <a:p>
                      <a:pPr algn="ctr"/>
                      <a:r>
                        <a:rPr lang="en-US" sz="1600" b="1" dirty="0" smtClean="0"/>
                        <a:t>MINOS</a:t>
                      </a:r>
                    </a:p>
                    <a:p>
                      <a:pPr algn="ctr"/>
                      <a:r>
                        <a:rPr lang="en-US" sz="1600" b="1" dirty="0" smtClean="0"/>
                        <a:t>CNGS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LBNE/Project X</a:t>
                      </a:r>
                    </a:p>
                    <a:p>
                      <a:pPr algn="ctr"/>
                      <a:r>
                        <a:rPr lang="en-US" sz="1600" b="1" dirty="0" smtClean="0"/>
                        <a:t>Neutrino Factory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486400" y="365760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Neutrinos</a:t>
            </a:r>
            <a:endParaRPr lang="en-US" sz="2000" b="1" dirty="0"/>
          </a:p>
        </p:txBody>
      </p:sp>
      <p:cxnSp>
        <p:nvCxnSpPr>
          <p:cNvPr id="32" name="Straight Connector 31"/>
          <p:cNvCxnSpPr/>
          <p:nvPr/>
        </p:nvCxnSpPr>
        <p:spPr>
          <a:xfrm rot="16200000" flipH="1">
            <a:off x="6248400" y="2819400"/>
            <a:ext cx="30480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6248400" y="2819400"/>
            <a:ext cx="30480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685800" y="914400"/>
            <a:ext cx="37338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/>
          <p:cNvSpPr/>
          <p:nvPr/>
        </p:nvSpPr>
        <p:spPr>
          <a:xfrm>
            <a:off x="4572000" y="914400"/>
            <a:ext cx="3886200" cy="2514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3" name="Table 42"/>
          <p:cNvGraphicFramePr>
            <a:graphicFrameLocks noGrp="1"/>
          </p:cNvGraphicFramePr>
          <p:nvPr/>
        </p:nvGraphicFramePr>
        <p:xfrm>
          <a:off x="1066800" y="4191000"/>
          <a:ext cx="3276601" cy="1264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/>
                <a:gridCol w="1066800"/>
                <a:gridCol w="1219201"/>
              </a:tblGrid>
              <a:tr h="22635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Frontier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Present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FF"/>
                          </a:solidFill>
                        </a:rPr>
                        <a:t>Future</a:t>
                      </a:r>
                      <a:endParaRPr lang="en-US" sz="16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052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Energy</a:t>
                      </a:r>
                      <a:endParaRPr lang="en-US" sz="16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600" b="1" dirty="0" smtClean="0"/>
                    </a:p>
                    <a:p>
                      <a:pPr algn="ctr"/>
                      <a:r>
                        <a:rPr lang="en-US" sz="1600" b="1" dirty="0" smtClean="0"/>
                        <a:t>HERA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/>
                        <a:t>LHeC</a:t>
                      </a:r>
                      <a:endParaRPr lang="en-US" sz="1600" b="1" dirty="0" smtClean="0"/>
                    </a:p>
                  </a:txBody>
                  <a:tcPr/>
                </a:tc>
              </a:tr>
              <a:tr h="226357">
                <a:tc>
                  <a:txBody>
                    <a:bodyPr/>
                    <a:lstStyle/>
                    <a:p>
                      <a:r>
                        <a:rPr lang="en-US" sz="1600" b="1" dirty="0" err="1" smtClean="0"/>
                        <a:t>Lumin</a:t>
                      </a:r>
                      <a:r>
                        <a:rPr lang="en-US" sz="1600" b="1" dirty="0" smtClean="0"/>
                        <a:t>.</a:t>
                      </a:r>
                      <a:endParaRPr lang="en-US" sz="16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ELIC</a:t>
                      </a:r>
                    </a:p>
                    <a:p>
                      <a:pPr algn="ctr"/>
                      <a:r>
                        <a:rPr lang="en-US" sz="1600" b="1" dirty="0" smtClean="0"/>
                        <a:t>ERHIC</a:t>
                      </a:r>
                      <a:endParaRPr lang="en-US" sz="16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4" name="Oval 43"/>
          <p:cNvSpPr/>
          <p:nvPr/>
        </p:nvSpPr>
        <p:spPr>
          <a:xfrm>
            <a:off x="838200" y="3505200"/>
            <a:ext cx="3657600" cy="2362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/>
          <p:cNvSpPr/>
          <p:nvPr/>
        </p:nvSpPr>
        <p:spPr>
          <a:xfrm>
            <a:off x="4572000" y="3429000"/>
            <a:ext cx="3962400" cy="2286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3581400" y="2514600"/>
            <a:ext cx="1981200" cy="1981200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886200" y="31242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New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Physics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2362200" y="4800600"/>
            <a:ext cx="30480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H="1">
            <a:off x="2362200" y="4800600"/>
            <a:ext cx="304800" cy="3048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305800" cy="639762"/>
          </a:xfrm>
        </p:spPr>
        <p:txBody>
          <a:bodyPr/>
          <a:lstStyle/>
          <a:p>
            <a:r>
              <a:rPr lang="en-US" sz="2800" dirty="0" smtClean="0"/>
              <a:t>Present HEP colliders at Energy/Luminosity frontiers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25" name="Content Placeholder 24"/>
          <p:cNvGraphicFramePr>
            <a:graphicFrameLocks noGrp="1"/>
          </p:cNvGraphicFramePr>
          <p:nvPr>
            <p:ph idx="1"/>
          </p:nvPr>
        </p:nvGraphicFramePr>
        <p:xfrm>
          <a:off x="228600" y="762000"/>
          <a:ext cx="8686800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5410200" y="990600"/>
            <a:ext cx="2895600" cy="21336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6477000" y="1600200"/>
            <a:ext cx="167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Protons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3505200" y="1981200"/>
            <a:ext cx="1676400" cy="76200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3505200" y="1981200"/>
            <a:ext cx="16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FF"/>
                </a:solidFill>
              </a:rPr>
              <a:t>Leptons</a:t>
            </a:r>
            <a:endParaRPr lang="en-US" sz="2800" b="1" dirty="0">
              <a:solidFill>
                <a:srgbClr val="FF00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rot="5400000">
            <a:off x="4267200" y="2438400"/>
            <a:ext cx="228600" cy="228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16200000" flipH="1">
            <a:off x="4267200" y="2438400"/>
            <a:ext cx="228600" cy="228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048000" y="2819400"/>
            <a:ext cx="2209800" cy="990600"/>
          </a:xfrm>
          <a:prstGeom prst="ellipse">
            <a:avLst/>
          </a:prstGeom>
          <a:noFill/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3200400" y="3200400"/>
            <a:ext cx="1981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CC9900"/>
                </a:solidFill>
              </a:rPr>
              <a:t>e-/</a:t>
            </a:r>
            <a:r>
              <a:rPr lang="en-US" sz="2800" b="1" dirty="0" err="1" smtClean="0">
                <a:solidFill>
                  <a:srgbClr val="CC9900"/>
                </a:solidFill>
              </a:rPr>
              <a:t>Hadron</a:t>
            </a:r>
            <a:endParaRPr lang="en-US" sz="2800" b="1" dirty="0">
              <a:solidFill>
                <a:srgbClr val="CC99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rot="5400000">
            <a:off x="3962400" y="3048000"/>
            <a:ext cx="228600" cy="228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16200000" flipH="1">
            <a:off x="3962400" y="3048000"/>
            <a:ext cx="228600" cy="228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1447800" y="838200"/>
            <a:ext cx="3429000" cy="1066800"/>
          </a:xfrm>
          <a:prstGeom prst="ellips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Text Box 12"/>
          <p:cNvSpPr txBox="1">
            <a:spLocks noChangeArrowheads="1"/>
          </p:cNvSpPr>
          <p:nvPr/>
        </p:nvSpPr>
        <p:spPr bwMode="auto">
          <a:xfrm>
            <a:off x="2743200" y="1143000"/>
            <a:ext cx="2209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B Factories</a:t>
            </a:r>
            <a:endParaRPr lang="en-US" sz="2800" b="1" dirty="0">
              <a:solidFill>
                <a:srgbClr val="00B05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rot="16200000" flipH="1">
            <a:off x="1905000" y="1447800"/>
            <a:ext cx="228600" cy="228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rot="5400000">
            <a:off x="1905000" y="1447800"/>
            <a:ext cx="228600" cy="2286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048000" y="4495800"/>
            <a:ext cx="15240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3352800" y="4572000"/>
            <a:ext cx="9236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53340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Towards Energy Frontier</a:t>
            </a:r>
          </a:p>
          <a:p>
            <a:endParaRPr lang="en-US" b="1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562600" y="5715000"/>
            <a:ext cx="2209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/>
      <p:bldP spid="35" grpId="0" animBg="1"/>
      <p:bldP spid="36" grpId="0"/>
      <p:bldP spid="39" grpId="0" animBg="1"/>
      <p:bldP spid="47" grpId="0"/>
      <p:bldP spid="53" grpId="0" animBg="1"/>
      <p:bldP spid="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5257800" y="2667000"/>
            <a:ext cx="2819400" cy="533402"/>
          </a:xfrm>
          <a:prstGeom prst="rect">
            <a:avLst/>
          </a:prstGeom>
          <a:solidFill>
            <a:srgbClr val="FFFFCC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HL-LHC/LHC luminosity </a:t>
            </a:r>
            <a:r>
              <a:rPr lang="en-US" sz="1600" b="1" dirty="0">
                <a:solidFill>
                  <a:srgbClr val="FF0000"/>
                </a:solidFill>
              </a:rPr>
              <a:t>= </a:t>
            </a:r>
            <a:r>
              <a:rPr lang="en-US" sz="1600" b="1" dirty="0" smtClean="0">
                <a:solidFill>
                  <a:srgbClr val="FF0000"/>
                </a:solidFill>
              </a:rPr>
              <a:t>5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HE-LHC/LHC </a:t>
            </a:r>
            <a:r>
              <a:rPr lang="en-US" sz="1600" b="1" dirty="0">
                <a:solidFill>
                  <a:srgbClr val="FF0000"/>
                </a:solidFill>
              </a:rPr>
              <a:t>energy = </a:t>
            </a:r>
            <a:r>
              <a:rPr lang="en-US" sz="1600" b="1" dirty="0" smtClean="0">
                <a:solidFill>
                  <a:srgbClr val="FF0000"/>
                </a:solidFill>
              </a:rPr>
              <a:t>2.4</a:t>
            </a:r>
            <a:endParaRPr lang="en-US" sz="1600" b="1" dirty="0">
              <a:solidFill>
                <a:srgbClr val="FF0000"/>
              </a:solidFill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457200" y="228600"/>
          <a:ext cx="8382000" cy="6324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51690"/>
            <a:ext cx="4085676" cy="352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ine 6"/>
          <p:cNvSpPr>
            <a:spLocks noChangeShapeType="1"/>
          </p:cNvSpPr>
          <p:nvPr/>
        </p:nvSpPr>
        <p:spPr bwMode="auto">
          <a:xfrm flipH="1">
            <a:off x="3200400" y="4419600"/>
            <a:ext cx="2362200" cy="990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4" name="Line 6"/>
          <p:cNvSpPr>
            <a:spLocks noChangeShapeType="1"/>
          </p:cNvSpPr>
          <p:nvPr/>
        </p:nvSpPr>
        <p:spPr bwMode="auto">
          <a:xfrm flipH="1" flipV="1">
            <a:off x="4419600" y="3352800"/>
            <a:ext cx="990600" cy="838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 flipV="1">
            <a:off x="3200400" y="3352800"/>
            <a:ext cx="1143000" cy="19812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990600" y="3581400"/>
            <a:ext cx="2743161" cy="533402"/>
          </a:xfrm>
          <a:prstGeom prst="rect">
            <a:avLst/>
          </a:prstGeom>
          <a:solidFill>
            <a:srgbClr val="FFFFCC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LHC/</a:t>
            </a:r>
            <a:r>
              <a:rPr lang="en-US" sz="1600" b="1" dirty="0" err="1" smtClean="0">
                <a:solidFill>
                  <a:srgbClr val="FF0000"/>
                </a:solidFill>
              </a:rPr>
              <a:t>Tevatron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lum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  <a:r>
              <a:rPr lang="en-US" sz="1600" b="1" dirty="0">
                <a:solidFill>
                  <a:srgbClr val="FF0000"/>
                </a:solidFill>
              </a:rPr>
              <a:t>= </a:t>
            </a:r>
            <a:r>
              <a:rPr lang="en-US" sz="1600" b="1" dirty="0" smtClean="0">
                <a:solidFill>
                  <a:srgbClr val="FF0000"/>
                </a:solidFill>
              </a:rPr>
              <a:t>20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LHC/</a:t>
            </a:r>
            <a:r>
              <a:rPr lang="en-US" sz="1600" b="1" dirty="0" err="1" smtClean="0">
                <a:solidFill>
                  <a:srgbClr val="FF0000"/>
                </a:solidFill>
              </a:rPr>
              <a:t>Tevatron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energy = </a:t>
            </a:r>
            <a:r>
              <a:rPr lang="en-US" sz="1600" b="1" dirty="0" smtClean="0">
                <a:solidFill>
                  <a:srgbClr val="FF0000"/>
                </a:solidFill>
              </a:rPr>
              <a:t>14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V="1">
            <a:off x="2286000" y="3429000"/>
            <a:ext cx="1981200" cy="1676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1" name="Line 6"/>
          <p:cNvSpPr>
            <a:spLocks noChangeShapeType="1"/>
          </p:cNvSpPr>
          <p:nvPr/>
        </p:nvSpPr>
        <p:spPr bwMode="auto">
          <a:xfrm flipV="1">
            <a:off x="4419600" y="2590800"/>
            <a:ext cx="0" cy="685808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Line 6"/>
          <p:cNvSpPr>
            <a:spLocks noChangeShapeType="1"/>
          </p:cNvSpPr>
          <p:nvPr/>
        </p:nvSpPr>
        <p:spPr bwMode="auto">
          <a:xfrm>
            <a:off x="4419600" y="2514600"/>
            <a:ext cx="3200400" cy="457200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 flipV="1">
            <a:off x="4419600" y="3048000"/>
            <a:ext cx="3352800" cy="228599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096000" y="3276600"/>
            <a:ext cx="2743161" cy="533402"/>
          </a:xfrm>
          <a:prstGeom prst="rect">
            <a:avLst/>
          </a:prstGeom>
          <a:solidFill>
            <a:srgbClr val="FFFFCC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HL-LHC/LHC luminosity = 5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</a:rPr>
              <a:t>HE-LHC/LHC energy = 2.4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5" grpId="0" animBg="1"/>
      <p:bldP spid="27" grpId="0" animBg="1"/>
      <p:bldP spid="28" grpId="0" animBg="1"/>
      <p:bldP spid="31" grpId="0" animBg="1"/>
      <p:bldP spid="35" grpId="0" animBg="1"/>
      <p:bldP spid="35" grpId="1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chemeClr val="bg1"/>
                </a:solidFill>
              </a:rPr>
              <a:t>LHC parameters evolution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                           </a:t>
            </a:r>
            <a:r>
              <a:rPr lang="en-US" sz="2000" b="0" dirty="0" smtClean="0">
                <a:solidFill>
                  <a:srgbClr val="FFFF00"/>
                </a:solidFill>
              </a:rPr>
              <a:t>                                         </a:t>
            </a:r>
            <a:r>
              <a:rPr lang="en-US" sz="2000" dirty="0" smtClean="0">
                <a:solidFill>
                  <a:srgbClr val="FFFF00"/>
                </a:solidFill>
              </a:rPr>
              <a:t>Nominal</a:t>
            </a:r>
            <a:r>
              <a:rPr lang="en-US" sz="2000" b="0" dirty="0" smtClean="0">
                <a:solidFill>
                  <a:srgbClr val="FFFF00"/>
                </a:solidFill>
              </a:rPr>
              <a:t>    </a:t>
            </a:r>
            <a:r>
              <a:rPr lang="en-US" sz="2000" dirty="0" smtClean="0">
                <a:solidFill>
                  <a:srgbClr val="FFFF00"/>
                </a:solidFill>
              </a:rPr>
              <a:t>High-Luminosity</a:t>
            </a:r>
            <a:r>
              <a:rPr lang="en-US" sz="2000" b="0" dirty="0" smtClean="0">
                <a:solidFill>
                  <a:srgbClr val="FFFF00"/>
                </a:solidFill>
              </a:rPr>
              <a:t>   </a:t>
            </a:r>
            <a:r>
              <a:rPr lang="en-US" sz="2000" dirty="0" smtClean="0">
                <a:solidFill>
                  <a:srgbClr val="FFFF00"/>
                </a:solidFill>
              </a:rPr>
              <a:t>High-Energy</a:t>
            </a:r>
            <a:r>
              <a:rPr lang="en-US" sz="2000" b="0" dirty="0" smtClean="0">
                <a:solidFill>
                  <a:srgbClr val="FFFF00"/>
                </a:solidFill>
              </a:rPr>
              <a:t>   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" y="1447800"/>
          <a:ext cx="8763001" cy="4907280"/>
        </p:xfrm>
        <a:graphic>
          <a:graphicData uri="http://schemas.openxmlformats.org/drawingml/2006/table">
            <a:tbl>
              <a:tblPr/>
              <a:tblGrid>
                <a:gridCol w="4114800"/>
                <a:gridCol w="1676400"/>
                <a:gridCol w="1394637"/>
                <a:gridCol w="1577164"/>
              </a:tblGrid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LHC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HL-LHC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HE-LHC 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Collision energy [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TeV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Peak/leveled luminosity [10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34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cm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-2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1.0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7.9/5.0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2.0/2.0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integrated luminosity per year (1900h) [fb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57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events per crossing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76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# bunches / beam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2808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2808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1404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bunch population [10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11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1.15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1.7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1.29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Beam current [A]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0.58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0.86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0.32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Luminosity leveling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no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  <a:ea typeface="Calibri" pitchFamily="34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,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crab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or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  <a:ea typeface="Calibri" pitchFamily="34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*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itchFamily="18" charset="2"/>
                          <a:ea typeface="Calibri" pitchFamily="34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x,y</a:t>
                      </a:r>
                      <a:endParaRPr kumimoji="0" lang="en-US" sz="14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initial transverse normalized 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emittance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 [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itchFamily="18" charset="2"/>
                          <a:ea typeface="Calibri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m]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3.75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3.75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3.75 (x),1.84 (y)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number of IPs contributing to tune shift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maximum total beam-beam tune shift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0.01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0.01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0.01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IP beta function [m]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0.55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0.14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1.0 (x), 0.43 (y)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full crossing angle [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itchFamily="18" charset="2"/>
                          <a:ea typeface="Calibri" pitchFamily="34" charset="0"/>
                          <a:cs typeface="Times New Roman" pitchFamily="18" charset="0"/>
                        </a:rPr>
                        <a:t>m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rad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285 (9.5 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itchFamily="18" charset="2"/>
                          <a:ea typeface="Calibri" pitchFamily="34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4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x,y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0 (509)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175 (12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itchFamily="18" charset="2"/>
                          <a:ea typeface="Calibri" pitchFamily="34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x0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dipole field [T]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8.33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8.33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dipole coil aperture [mm]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56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40-45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stored beam energy [MJ]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362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504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479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SR power per ring [kW]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3.6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62.3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longitudinal SR emittance damping time [h]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12.9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12.9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0.98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luminosity lifetime [h]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35261" marR="3526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6" name="Straight Arrow Connector 5"/>
          <p:cNvCxnSpPr/>
          <p:nvPr/>
        </p:nvCxnSpPr>
        <p:spPr>
          <a:xfrm rot="5400000">
            <a:off x="6363494" y="1104900"/>
            <a:ext cx="227806" cy="79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7925197" y="1142603"/>
            <a:ext cx="304006" cy="158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</p:nvPr>
        </p:nvSpPr>
        <p:spPr>
          <a:xfrm>
            <a:off x="2743200" y="0"/>
            <a:ext cx="6400800" cy="1143000"/>
          </a:xfrm>
          <a:solidFill>
            <a:srgbClr val="FFFFCC"/>
          </a:solidFill>
        </p:spPr>
        <p:txBody>
          <a:bodyPr/>
          <a:lstStyle/>
          <a:p>
            <a:pPr defTabSz="914400"/>
            <a:r>
              <a:rPr lang="en-GB" dirty="0" smtClean="0">
                <a:solidFill>
                  <a:srgbClr val="FF0000"/>
                </a:solidFill>
              </a:rPr>
              <a:t>Preliminary long term estimation of </a:t>
            </a:r>
            <a:br>
              <a:rPr lang="en-GB" dirty="0" smtClean="0">
                <a:solidFill>
                  <a:srgbClr val="FF0000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LHC integrated </a:t>
            </a:r>
            <a:r>
              <a:rPr lang="en-GB" smtClean="0">
                <a:solidFill>
                  <a:srgbClr val="FF0000"/>
                </a:solidFill>
              </a:rPr>
              <a:t>luminosity </a:t>
            </a:r>
            <a:r>
              <a:rPr lang="en-GB" smtClean="0">
                <a:solidFill>
                  <a:srgbClr val="FF0000"/>
                </a:solidFill>
              </a:rPr>
              <a:t>(fb</a:t>
            </a:r>
            <a:r>
              <a:rPr lang="en-GB" baseline="30000" smtClean="0">
                <a:solidFill>
                  <a:srgbClr val="FF0000"/>
                </a:solidFill>
              </a:rPr>
              <a:t>-1</a:t>
            </a:r>
            <a:r>
              <a:rPr lang="en-GB" dirty="0" smtClean="0">
                <a:solidFill>
                  <a:srgbClr val="FF0000"/>
                </a:solidFill>
              </a:rPr>
              <a:t>)</a:t>
            </a:r>
            <a:endParaRPr lang="en-GB" dirty="0" smtClean="0">
              <a:solidFill>
                <a:srgbClr val="FF0000"/>
              </a:solidFill>
            </a:endParaRPr>
          </a:p>
        </p:txBody>
      </p:sp>
      <p:graphicFrame>
        <p:nvGraphicFramePr>
          <p:cNvPr id="5" name="Chart 4"/>
          <p:cNvGraphicFramePr/>
          <p:nvPr/>
        </p:nvGraphicFramePr>
        <p:xfrm>
          <a:off x="533400" y="914400"/>
          <a:ext cx="8229600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1219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S.Myers</a:t>
            </a:r>
            <a:r>
              <a:rPr lang="en-US" dirty="0" smtClean="0">
                <a:solidFill>
                  <a:schemeClr val="tx1"/>
                </a:solidFill>
              </a:rPr>
              <a:t> @ ICHEP10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8" descr="http://lawandborder.com/wp-content/uploads/2009/03/crystal-ball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0"/>
            <a:ext cx="1295400" cy="1052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 sz="4000" b="0" smtClean="0">
                <a:solidFill>
                  <a:schemeClr val="bg1"/>
                </a:solidFill>
              </a:rPr>
              <a:t>HL-LHC</a:t>
            </a:r>
            <a:r>
              <a:rPr lang="en-US" sz="4000" smtClean="0">
                <a:solidFill>
                  <a:schemeClr val="bg1"/>
                </a:solidFill>
              </a:rPr>
              <a:t> – LHC modifications</a:t>
            </a:r>
          </a:p>
        </p:txBody>
      </p:sp>
      <p:pic>
        <p:nvPicPr>
          <p:cNvPr id="54275" name="Picture 7" descr="CERNcomplex-cropp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1143000"/>
            <a:ext cx="84867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4343400" y="5105400"/>
            <a:ext cx="838200" cy="228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257800" y="4648200"/>
            <a:ext cx="374808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Booster energy upgrade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1.4 → 2 </a:t>
            </a:r>
            <a:r>
              <a:rPr lang="en-US" sz="2800" b="1" dirty="0" err="1">
                <a:solidFill>
                  <a:srgbClr val="FF0000"/>
                </a:solidFill>
                <a:latin typeface="Calibri" pitchFamily="34" charset="0"/>
              </a:rPr>
              <a:t>GeV</a:t>
            </a:r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, ~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2016</a:t>
            </a: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14600" y="5257800"/>
            <a:ext cx="13033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Linac4, </a:t>
            </a:r>
          </a:p>
          <a:p>
            <a:r>
              <a:rPr lang="en-US" sz="2800" b="1" dirty="0">
                <a:solidFill>
                  <a:srgbClr val="FF0000"/>
                </a:solidFill>
                <a:latin typeface="Calibri" pitchFamily="34" charset="0"/>
              </a:rPr>
              <a:t>~</a:t>
            </a:r>
            <a:r>
              <a:rPr lang="en-US" sz="2800" b="1" dirty="0" smtClean="0">
                <a:solidFill>
                  <a:srgbClr val="FF0000"/>
                </a:solidFill>
                <a:latin typeface="Calibri" pitchFamily="34" charset="0"/>
              </a:rPr>
              <a:t>2016</a:t>
            </a:r>
            <a:endParaRPr lang="en-US" sz="28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-1447800" y="47244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/>
          <p:cNvSpPr/>
          <p:nvPr/>
        </p:nvSpPr>
        <p:spPr>
          <a:xfrm>
            <a:off x="3594100" y="5357813"/>
            <a:ext cx="785813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667000" y="3048000"/>
            <a:ext cx="38862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395913" y="1981200"/>
            <a:ext cx="3138487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SPS enhancements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(anti e-cloud coating,RF, 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impedance), </a:t>
            </a:r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2012-2021</a:t>
            </a:r>
            <a:endParaRPr lang="en-US" sz="20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57600" y="15240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10000" y="38862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752600" y="1143000"/>
            <a:ext cx="20780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IR upgrade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(detectors,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low-</a:t>
            </a:r>
            <a:r>
              <a:rPr lang="en-US" sz="2000" b="1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 quad’s,</a:t>
            </a:r>
          </a:p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crab cavities, etc) </a:t>
            </a:r>
          </a:p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~2020-21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6096000"/>
            <a:ext cx="1676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Courtesy </a:t>
            </a:r>
            <a:r>
              <a:rPr lang="en-US" dirty="0" smtClean="0"/>
              <a:t>of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F.Zimmermann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6" grpId="0" animBg="1"/>
      <p:bldP spid="17" grpId="0"/>
      <p:bldP spid="18" grpId="0" animBg="1"/>
      <p:bldP spid="20" grpId="0" animBg="1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 sz="4000" b="0" smtClean="0">
                <a:solidFill>
                  <a:schemeClr val="bg1"/>
                </a:solidFill>
              </a:rPr>
              <a:t>HE-LHC</a:t>
            </a:r>
            <a:r>
              <a:rPr lang="en-US" sz="4000" smtClean="0">
                <a:solidFill>
                  <a:schemeClr val="bg1"/>
                </a:solidFill>
              </a:rPr>
              <a:t> – LHC modifications</a:t>
            </a:r>
          </a:p>
        </p:txBody>
      </p:sp>
      <p:pic>
        <p:nvPicPr>
          <p:cNvPr id="69635" name="Picture 3" descr="CERNcomplex-cropp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1143000"/>
            <a:ext cx="84867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4343400" y="5105400"/>
            <a:ext cx="83820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637" name="TextBox 5"/>
          <p:cNvSpPr txBox="1">
            <a:spLocks noChangeArrowheads="1"/>
          </p:cNvSpPr>
          <p:nvPr/>
        </p:nvSpPr>
        <p:spPr bwMode="auto">
          <a:xfrm>
            <a:off x="5257800" y="4648200"/>
            <a:ext cx="1722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2-GeV Booster</a:t>
            </a:r>
          </a:p>
        </p:txBody>
      </p:sp>
      <p:sp>
        <p:nvSpPr>
          <p:cNvPr id="69638" name="TextBox 6"/>
          <p:cNvSpPr txBox="1">
            <a:spLocks noChangeArrowheads="1"/>
          </p:cNvSpPr>
          <p:nvPr/>
        </p:nvSpPr>
        <p:spPr bwMode="auto">
          <a:xfrm>
            <a:off x="3048000" y="5410200"/>
            <a:ext cx="857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Linac4</a:t>
            </a:r>
          </a:p>
        </p:txBody>
      </p:sp>
      <p:sp>
        <p:nvSpPr>
          <p:cNvPr id="8" name="Oval 7"/>
          <p:cNvSpPr/>
          <p:nvPr/>
        </p:nvSpPr>
        <p:spPr>
          <a:xfrm>
            <a:off x="2667000" y="3048000"/>
            <a:ext cx="388620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57800" y="2133600"/>
            <a:ext cx="26225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SPS+,</a:t>
            </a:r>
          </a:p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1.3 TeV, 2030-33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600" y="15240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3886200"/>
            <a:ext cx="914400" cy="381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594100" y="5357813"/>
            <a:ext cx="785813" cy="850900"/>
          </a:xfrm>
          <a:custGeom>
            <a:avLst/>
            <a:gdLst>
              <a:gd name="connsiteX0" fmla="*/ 786063 w 786063"/>
              <a:gd name="connsiteY0" fmla="*/ 0 h 850232"/>
              <a:gd name="connsiteX1" fmla="*/ 545431 w 786063"/>
              <a:gd name="connsiteY1" fmla="*/ 176463 h 850232"/>
              <a:gd name="connsiteX2" fmla="*/ 208547 w 786063"/>
              <a:gd name="connsiteY2" fmla="*/ 577516 h 850232"/>
              <a:gd name="connsiteX3" fmla="*/ 0 w 786063"/>
              <a:gd name="connsiteY3" fmla="*/ 850232 h 850232"/>
              <a:gd name="connsiteX4" fmla="*/ 0 w 786063"/>
              <a:gd name="connsiteY4" fmla="*/ 850232 h 850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063" h="850232">
                <a:moveTo>
                  <a:pt x="786063" y="0"/>
                </a:moveTo>
                <a:cubicBezTo>
                  <a:pt x="713873" y="40105"/>
                  <a:pt x="641684" y="80210"/>
                  <a:pt x="545431" y="176463"/>
                </a:cubicBezTo>
                <a:cubicBezTo>
                  <a:pt x="449178" y="272716"/>
                  <a:pt x="299452" y="465221"/>
                  <a:pt x="208547" y="577516"/>
                </a:cubicBezTo>
                <a:cubicBezTo>
                  <a:pt x="117642" y="689811"/>
                  <a:pt x="0" y="850232"/>
                  <a:pt x="0" y="850232"/>
                </a:cubicBezTo>
                <a:lnTo>
                  <a:pt x="0" y="850232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7200" y="1600200"/>
            <a:ext cx="7467600" cy="2362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1219200"/>
            <a:ext cx="16367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HE-LHC</a:t>
            </a:r>
          </a:p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   2030-33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096000"/>
            <a:ext cx="1676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Courtesy </a:t>
            </a:r>
            <a:r>
              <a:rPr lang="en-US" dirty="0" smtClean="0"/>
              <a:t>of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F.Zimmermann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 txBox="1">
            <a:spLocks noGrp="1"/>
          </p:cNvSpPr>
          <p:nvPr/>
        </p:nvSpPr>
        <p:spPr bwMode="auto">
          <a:xfrm>
            <a:off x="457200" y="6477000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J.P.Delahaye</a:t>
            </a:r>
          </a:p>
        </p:txBody>
      </p:sp>
      <p:sp>
        <p:nvSpPr>
          <p:cNvPr id="31747" name="Footer Placeholder 4"/>
          <p:cNvSpPr txBox="1">
            <a:spLocks noGrp="1"/>
          </p:cNvSpPr>
          <p:nvPr/>
        </p:nvSpPr>
        <p:spPr bwMode="auto">
          <a:xfrm>
            <a:off x="1905000" y="6477000"/>
            <a:ext cx="632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/>
              <a:t>ICHEP 2010 (28/07/10)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8077200" cy="639762"/>
          </a:xfrm>
        </p:spPr>
        <p:txBody>
          <a:bodyPr/>
          <a:lstStyle/>
          <a:p>
            <a:pPr eaLnBrk="1" hangingPunct="1"/>
            <a:r>
              <a:rPr lang="en-US" dirty="0" smtClean="0"/>
              <a:t>Conclusion: Personal Remarks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686800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Large number of ambitious accelerator projects with promising performances in the near (and short term) future</a:t>
            </a:r>
          </a:p>
          <a:p>
            <a:pPr lvl="1" eaLnBrk="1" hangingPunct="1"/>
            <a:r>
              <a:rPr lang="en-US" dirty="0" smtClean="0"/>
              <a:t>Towards energy and/or luminosity frontiers</a:t>
            </a:r>
          </a:p>
          <a:p>
            <a:pPr lvl="1" eaLnBrk="1" hangingPunct="1"/>
            <a:r>
              <a:rPr lang="en-US" dirty="0" smtClean="0"/>
              <a:t>Complementary aspects of various particles species</a:t>
            </a:r>
          </a:p>
          <a:p>
            <a:pPr lvl="1" eaLnBrk="1" hangingPunct="1">
              <a:buNone/>
            </a:pPr>
            <a:endParaRPr lang="en-US" sz="800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High Energy Physics requirements extremely demanding with challenging parameters</a:t>
            </a:r>
          </a:p>
          <a:p>
            <a:pPr lvl="1" eaLnBrk="1" hangingPunct="1"/>
            <a:r>
              <a:rPr lang="en-US" dirty="0" smtClean="0"/>
              <a:t>Entering into the new territories: TERASCALE</a:t>
            </a:r>
          </a:p>
          <a:p>
            <a:pPr lvl="1" eaLnBrk="1" hangingPunct="1"/>
            <a:r>
              <a:rPr lang="en-US" dirty="0" smtClean="0"/>
              <a:t>High Energy or/and High (Integrated) Luminosity</a:t>
            </a:r>
          </a:p>
          <a:p>
            <a:pPr lvl="1" eaLnBrk="1" hangingPunct="1"/>
            <a:r>
              <a:rPr lang="en-US" dirty="0" smtClean="0"/>
              <a:t>High performance, high availability, long lifetime, luminosity leveling….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 advTm="1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0" y="990600"/>
          <a:ext cx="8229015" cy="5081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7919"/>
                <a:gridCol w="2900881"/>
                <a:gridCol w="259021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Issues</a:t>
                      </a:r>
                      <a:endParaRPr lang="en-US" dirty="0"/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Luminosity LHC</a:t>
                      </a:r>
                      <a:endParaRPr lang="en-US" dirty="0"/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 energy LHC</a:t>
                      </a:r>
                      <a:endParaRPr lang="en-US" dirty="0"/>
                    </a:p>
                  </a:txBody>
                  <a:tcPr marL="91264" marR="9126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Super-Cond. </a:t>
                      </a:r>
                      <a:r>
                        <a:rPr lang="en-US" b="1" dirty="0" err="1" smtClean="0">
                          <a:solidFill>
                            <a:srgbClr val="0000FF"/>
                          </a:solidFill>
                        </a:rPr>
                        <a:t>quadrupoles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omic Sans MS" pitchFamily="66" charset="0"/>
                        </a:rPr>
                        <a:t>15 T for low beta @IR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omic Sans MS" pitchFamily="66" charset="0"/>
                        </a:rPr>
                        <a:t>for IR and Ring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 marL="91264" marR="9126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Super-Conducting dipoles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Comic Sans MS" pitchFamily="66" charset="0"/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omic Sans MS" pitchFamily="66" charset="0"/>
                        </a:rPr>
                        <a:t>20 T (Nb3Sbn, HTS)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 marL="91264" marR="9126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Fast cycling SC magnets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Comic Sans MS" pitchFamily="66" charset="0"/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omic Sans MS" pitchFamily="66" charset="0"/>
                        </a:rPr>
                        <a:t>For 1.3 </a:t>
                      </a:r>
                      <a:r>
                        <a:rPr lang="en-US" b="1" dirty="0" err="1" smtClean="0">
                          <a:latin typeface="Comic Sans MS" pitchFamily="66" charset="0"/>
                        </a:rPr>
                        <a:t>TeV</a:t>
                      </a:r>
                      <a:r>
                        <a:rPr lang="en-US" b="1" dirty="0" smtClean="0">
                          <a:latin typeface="Comic Sans MS" pitchFamily="66" charset="0"/>
                        </a:rPr>
                        <a:t> injector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 marL="91264" marR="9126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Mini beta operation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omic Sans MS" pitchFamily="66" charset="0"/>
                        </a:rPr>
                        <a:t>Chromatic correction and large aperture of matching section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omic Sans MS" pitchFamily="66" charset="0"/>
                        </a:rPr>
                        <a:t>Cryogenic handling of SR heat load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 marL="91264" marR="9126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Crab cavities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marL="91264" marR="91264"/>
                </a:tc>
                <a:tc gridSpan="2">
                  <a:txBody>
                    <a:bodyPr/>
                    <a:lstStyle/>
                    <a:p>
                      <a:r>
                        <a:rPr lang="en-US" b="1" dirty="0" smtClean="0">
                          <a:latin typeface="Comic Sans MS" pitchFamily="66" charset="0"/>
                        </a:rPr>
                        <a:t>Novel compact design compatible with machine protection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 marL="91264" marR="91264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Machine protection </a:t>
                      </a:r>
                    </a:p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(500 MJ beam power)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omic Sans MS" pitchFamily="66" charset="0"/>
                        </a:rPr>
                        <a:t>Collimation with high </a:t>
                      </a:r>
                      <a:r>
                        <a:rPr lang="en-US" b="1" dirty="0" err="1" smtClean="0">
                          <a:latin typeface="Comic Sans MS" pitchFamily="66" charset="0"/>
                        </a:rPr>
                        <a:t>effic</a:t>
                      </a:r>
                      <a:r>
                        <a:rPr lang="en-US" b="1" dirty="0" smtClean="0">
                          <a:latin typeface="Comic Sans MS" pitchFamily="66" charset="0"/>
                        </a:rPr>
                        <a:t>, &amp; reliability, low impedance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Comic Sans MS" pitchFamily="66" charset="0"/>
                        </a:rPr>
                        <a:t>Cryogenic handling of SR heat load</a:t>
                      </a:r>
                      <a:endParaRPr lang="en-US" b="1" dirty="0">
                        <a:latin typeface="Comic Sans MS" pitchFamily="66" charset="0"/>
                      </a:endParaRPr>
                    </a:p>
                  </a:txBody>
                  <a:tcPr marL="91264" marR="9126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Luminosity leveling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Control  q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,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V</a:t>
                      </a:r>
                      <a:r>
                        <a:rPr kumimoji="0" lang="en-US" sz="18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crab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or b*</a:t>
                      </a: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Control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emittances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264" marR="91264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FF"/>
                          </a:solidFill>
                        </a:rPr>
                        <a:t>Dynamic vacuum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264" marR="91264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Synchrotron radiation</a:t>
                      </a:r>
                    </a:p>
                  </a:txBody>
                  <a:tcPr marL="91264" marR="91264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LHC upgrade issues and R&amp;D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3962400" cy="3886200"/>
          </a:xfrm>
          <a:prstGeom prst="rect">
            <a:avLst/>
          </a:prstGeom>
          <a:solidFill>
            <a:schemeClr val="bg1"/>
          </a:solidFill>
          <a:ln w="9525">
            <a:solidFill>
              <a:srgbClr val="00C0BC"/>
            </a:solidFill>
            <a:miter lim="800000"/>
            <a:headEnd/>
            <a:tailEnd/>
          </a:ln>
        </p:spPr>
      </p:pic>
      <p:sp>
        <p:nvSpPr>
          <p:cNvPr id="1443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010400" cy="639763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</a:rPr>
              <a:t>Super-ConductinHIGH FIELD MAGNETS</a:t>
            </a: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3276600" y="762000"/>
            <a:ext cx="2895600" cy="46166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B050"/>
                </a:solidFill>
              </a:rPr>
              <a:t>HL-LHC:L = 5 10</a:t>
            </a:r>
            <a:r>
              <a:rPr lang="it-IT" sz="2400" b="1" baseline="30000" dirty="0" smtClean="0">
                <a:solidFill>
                  <a:srgbClr val="00B050"/>
                </a:solidFill>
              </a:rPr>
              <a:t>34</a:t>
            </a:r>
            <a:endParaRPr lang="it-IT" sz="2400" b="1" baseline="30000" dirty="0">
              <a:solidFill>
                <a:srgbClr val="00B050"/>
              </a:solidFill>
            </a:endParaRPr>
          </a:p>
        </p:txBody>
      </p:sp>
      <p:sp>
        <p:nvSpPr>
          <p:cNvPr id="144389" name="Line 5"/>
          <p:cNvSpPr>
            <a:spLocks noChangeShapeType="1"/>
          </p:cNvSpPr>
          <p:nvPr/>
        </p:nvSpPr>
        <p:spPr bwMode="auto">
          <a:xfrm flipV="1">
            <a:off x="2819400" y="914400"/>
            <a:ext cx="533400" cy="30480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4390" name="Line 6"/>
          <p:cNvSpPr>
            <a:spLocks noChangeShapeType="1"/>
          </p:cNvSpPr>
          <p:nvPr/>
        </p:nvSpPr>
        <p:spPr bwMode="auto">
          <a:xfrm>
            <a:off x="6096000" y="990600"/>
            <a:ext cx="381000" cy="0"/>
          </a:xfrm>
          <a:prstGeom prst="line">
            <a:avLst/>
          </a:prstGeom>
          <a:noFill/>
          <a:ln w="5715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4391" name="Line 7"/>
          <p:cNvSpPr>
            <a:spLocks noChangeShapeType="1"/>
          </p:cNvSpPr>
          <p:nvPr/>
        </p:nvSpPr>
        <p:spPr bwMode="auto">
          <a:xfrm>
            <a:off x="2743200" y="1295400"/>
            <a:ext cx="609600" cy="165100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4392" name="Text Box 8"/>
          <p:cNvSpPr txBox="1">
            <a:spLocks noChangeArrowheads="1"/>
          </p:cNvSpPr>
          <p:nvPr/>
        </p:nvSpPr>
        <p:spPr bwMode="auto">
          <a:xfrm>
            <a:off x="0" y="914400"/>
            <a:ext cx="2971800" cy="5847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0000FF"/>
                </a:solidFill>
              </a:rPr>
              <a:t>LHC upgrades</a:t>
            </a:r>
          </a:p>
        </p:txBody>
      </p:sp>
      <p:sp>
        <p:nvSpPr>
          <p:cNvPr id="144393" name="Text Box 9"/>
          <p:cNvSpPr txBox="1">
            <a:spLocks noChangeArrowheads="1"/>
          </p:cNvSpPr>
          <p:nvPr/>
        </p:nvSpPr>
        <p:spPr bwMode="auto">
          <a:xfrm>
            <a:off x="3276600" y="1371600"/>
            <a:ext cx="3317318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CC0066"/>
                </a:solidFill>
              </a:rPr>
              <a:t>HE-LHC: </a:t>
            </a:r>
            <a:r>
              <a:rPr lang="it-IT" sz="2400" dirty="0" smtClean="0">
                <a:solidFill>
                  <a:srgbClr val="CC0066"/>
                </a:solidFill>
              </a:rPr>
              <a:t>E</a:t>
            </a:r>
            <a:r>
              <a:rPr lang="it-IT" sz="2400" baseline="-25000" dirty="0" smtClean="0">
                <a:solidFill>
                  <a:srgbClr val="CC0066"/>
                </a:solidFill>
              </a:rPr>
              <a:t>cm</a:t>
            </a:r>
            <a:r>
              <a:rPr lang="it-IT" sz="2400" dirty="0" smtClean="0">
                <a:solidFill>
                  <a:srgbClr val="CC0066"/>
                </a:solidFill>
              </a:rPr>
              <a:t> </a:t>
            </a:r>
            <a:r>
              <a:rPr lang="it-IT" sz="2400" dirty="0">
                <a:solidFill>
                  <a:srgbClr val="CC0066"/>
                </a:solidFill>
              </a:rPr>
              <a:t>= </a:t>
            </a:r>
            <a:r>
              <a:rPr lang="it-IT" sz="2400" dirty="0" smtClean="0">
                <a:solidFill>
                  <a:srgbClr val="CC0066"/>
                </a:solidFill>
              </a:rPr>
              <a:t>33 TeV</a:t>
            </a:r>
            <a:endParaRPr lang="it-IT" sz="2400" dirty="0">
              <a:solidFill>
                <a:srgbClr val="CC0066"/>
              </a:solidFill>
            </a:endParaRPr>
          </a:p>
        </p:txBody>
      </p:sp>
      <p:sp>
        <p:nvSpPr>
          <p:cNvPr id="144394" name="Text Box 10"/>
          <p:cNvSpPr txBox="1">
            <a:spLocks noChangeArrowheads="1"/>
          </p:cNvSpPr>
          <p:nvPr/>
        </p:nvSpPr>
        <p:spPr bwMode="auto">
          <a:xfrm>
            <a:off x="6400800" y="762000"/>
            <a:ext cx="2743200" cy="46166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B050"/>
                </a:solidFill>
              </a:rPr>
              <a:t>Low </a:t>
            </a:r>
            <a:r>
              <a:rPr lang="it-IT" sz="2400" dirty="0">
                <a:solidFill>
                  <a:srgbClr val="00B050"/>
                </a:solidFill>
                <a:latin typeface="Symbol" pitchFamily="18" charset="2"/>
              </a:rPr>
              <a:t>b</a:t>
            </a:r>
            <a:r>
              <a:rPr lang="it-IT" sz="2400" dirty="0">
                <a:solidFill>
                  <a:srgbClr val="00B050"/>
                </a:solidFill>
              </a:rPr>
              <a:t> </a:t>
            </a:r>
            <a:r>
              <a:rPr lang="it-IT" sz="2400" dirty="0" smtClean="0">
                <a:solidFill>
                  <a:srgbClr val="00B050"/>
                </a:solidFill>
              </a:rPr>
              <a:t>quads(15T)</a:t>
            </a:r>
            <a:endParaRPr lang="it-IT" sz="2400" dirty="0">
              <a:solidFill>
                <a:srgbClr val="00B050"/>
              </a:solidFill>
            </a:endParaRPr>
          </a:p>
        </p:txBody>
      </p:sp>
      <p:sp>
        <p:nvSpPr>
          <p:cNvPr id="144395" name="Text Box 11"/>
          <p:cNvSpPr txBox="1">
            <a:spLocks noChangeArrowheads="1"/>
          </p:cNvSpPr>
          <p:nvPr/>
        </p:nvSpPr>
        <p:spPr bwMode="auto">
          <a:xfrm>
            <a:off x="6934200" y="1371600"/>
            <a:ext cx="2034531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dirty="0" smtClean="0">
                <a:solidFill>
                  <a:srgbClr val="CC0066"/>
                </a:solidFill>
              </a:rPr>
              <a:t>Dipoles (20T)</a:t>
            </a:r>
            <a:endParaRPr lang="it-IT" sz="2400" dirty="0">
              <a:solidFill>
                <a:srgbClr val="CC0066"/>
              </a:solidFill>
            </a:endParaRPr>
          </a:p>
        </p:txBody>
      </p:sp>
      <p:sp>
        <p:nvSpPr>
          <p:cNvPr id="144396" name="Line 12"/>
          <p:cNvSpPr>
            <a:spLocks noChangeShapeType="1"/>
          </p:cNvSpPr>
          <p:nvPr/>
        </p:nvSpPr>
        <p:spPr bwMode="auto">
          <a:xfrm flipV="1">
            <a:off x="6477000" y="1600200"/>
            <a:ext cx="609600" cy="12700"/>
          </a:xfrm>
          <a:prstGeom prst="line">
            <a:avLst/>
          </a:prstGeom>
          <a:noFill/>
          <a:ln w="57150">
            <a:solidFill>
              <a:srgbClr val="CC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1981200"/>
            <a:ext cx="5037631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1000" y="5562600"/>
            <a:ext cx="8763000" cy="10926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2000" b="1" dirty="0" smtClean="0"/>
              <a:t>15 to 24 T Possible Super-</a:t>
            </a:r>
            <a:r>
              <a:rPr lang="fr-CH" sz="2000" b="1" dirty="0" err="1" smtClean="0"/>
              <a:t>conductors</a:t>
            </a:r>
            <a:r>
              <a:rPr lang="fr-CH" sz="2000" b="1" dirty="0" smtClean="0"/>
              <a:t>: Nb</a:t>
            </a:r>
            <a:r>
              <a:rPr lang="fr-CH" sz="2000" b="1" baseline="-25000" dirty="0" smtClean="0"/>
              <a:t>3</a:t>
            </a:r>
            <a:r>
              <a:rPr lang="fr-CH" sz="2000" b="1" dirty="0" smtClean="0"/>
              <a:t>Sn  </a:t>
            </a:r>
            <a:r>
              <a:rPr lang="fr-CH" sz="2000" b="1" dirty="0" err="1" smtClean="0"/>
              <a:t>existing</a:t>
            </a:r>
            <a:r>
              <a:rPr lang="fr-CH" sz="2000" b="1" dirty="0" smtClean="0"/>
              <a:t> up to 17-18 T  </a:t>
            </a:r>
          </a:p>
          <a:p>
            <a:pPr algn="ctr"/>
            <a:r>
              <a:rPr lang="fr-CH" sz="2000" b="1" dirty="0" smtClean="0"/>
              <a:t> High </a:t>
            </a:r>
            <a:r>
              <a:rPr lang="fr-CH" sz="2000" b="1" dirty="0" err="1" smtClean="0"/>
              <a:t>Temperature</a:t>
            </a:r>
            <a:r>
              <a:rPr lang="fr-CH" sz="2000" b="1" dirty="0" smtClean="0"/>
              <a:t> SC : Bi-2212 (</a:t>
            </a:r>
            <a:r>
              <a:rPr lang="fr-CH" sz="2000" b="1" dirty="0" err="1" smtClean="0"/>
              <a:t>existing</a:t>
            </a:r>
            <a:r>
              <a:rPr lang="fr-CH" sz="2000" b="1" dirty="0" smtClean="0"/>
              <a:t>) or YBCO (</a:t>
            </a:r>
            <a:r>
              <a:rPr lang="fr-CH" sz="2000" b="1" dirty="0" err="1" smtClean="0"/>
              <a:t>small</a:t>
            </a:r>
            <a:r>
              <a:rPr lang="fr-CH" sz="2000" b="1" dirty="0" smtClean="0"/>
              <a:t> tapes </a:t>
            </a:r>
            <a:r>
              <a:rPr lang="fr-CH" sz="2000" b="1" dirty="0" err="1" smtClean="0"/>
              <a:t>only</a:t>
            </a:r>
            <a:r>
              <a:rPr lang="fr-CH" sz="2000" b="1" dirty="0" smtClean="0"/>
              <a:t>)</a:t>
            </a:r>
            <a:r>
              <a:rPr lang="fr-CH" sz="20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endParaRPr lang="fr-CH" sz="500" b="1" dirty="0" smtClean="0">
              <a:solidFill>
                <a:srgbClr val="FF0000"/>
              </a:solidFill>
            </a:endParaRPr>
          </a:p>
          <a:p>
            <a:pPr algn="ctr"/>
            <a:r>
              <a:rPr lang="fr-CH" sz="2000" b="1" dirty="0" err="1" smtClean="0">
                <a:solidFill>
                  <a:srgbClr val="FF0000"/>
                </a:solidFill>
              </a:rPr>
              <a:t>Promising</a:t>
            </a:r>
            <a:r>
              <a:rPr lang="fr-CH" sz="2000" b="1" dirty="0" smtClean="0">
                <a:solidFill>
                  <a:srgbClr val="FF0000"/>
                </a:solidFill>
              </a:rPr>
              <a:t> but </a:t>
            </a:r>
            <a:r>
              <a:rPr lang="fr-CH" sz="2000" b="1" dirty="0" err="1" smtClean="0">
                <a:solidFill>
                  <a:srgbClr val="FF0000"/>
                </a:solidFill>
              </a:rPr>
              <a:t>challenging</a:t>
            </a:r>
            <a:r>
              <a:rPr lang="fr-CH" sz="2000" b="1" dirty="0" smtClean="0">
                <a:solidFill>
                  <a:srgbClr val="FF0000"/>
                </a:solidFill>
              </a:rPr>
              <a:t> R&amp;D</a:t>
            </a:r>
            <a:endParaRPr lang="en-US" sz="1400" dirty="0"/>
          </a:p>
        </p:txBody>
      </p:sp>
      <p:sp>
        <p:nvSpPr>
          <p:cNvPr id="15" name="Oval 14"/>
          <p:cNvSpPr/>
          <p:nvPr/>
        </p:nvSpPr>
        <p:spPr>
          <a:xfrm>
            <a:off x="5791200" y="3200400"/>
            <a:ext cx="838200" cy="304800"/>
          </a:xfrm>
          <a:prstGeom prst="ellipse">
            <a:avLst/>
          </a:prstGeom>
          <a:solidFill>
            <a:schemeClr val="accent1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209800" y="3429000"/>
            <a:ext cx="3886200" cy="2286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00" y="1524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+mj-lt"/>
              </a:rPr>
              <a:t>High Field Super-Conducting magnet R&amp;D</a:t>
            </a:r>
            <a:endParaRPr lang="en-US" sz="3200" b="1" i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0" y="6324600"/>
            <a:ext cx="1676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Courtesy </a:t>
            </a:r>
            <a:r>
              <a:rPr lang="en-US" dirty="0" smtClean="0"/>
              <a:t>of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L.Rossi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228600" y="228600"/>
          <a:ext cx="8915400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09800"/>
            <a:ext cx="3657600" cy="354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3"/>
          <p:cNvSpPr>
            <a:spLocks noChangeShapeType="1"/>
          </p:cNvSpPr>
          <p:nvPr/>
        </p:nvSpPr>
        <p:spPr bwMode="auto">
          <a:xfrm flipH="1" flipV="1">
            <a:off x="1828800" y="2743200"/>
            <a:ext cx="2895602" cy="228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828800" y="3352800"/>
            <a:ext cx="2819400" cy="381000"/>
          </a:xfrm>
          <a:prstGeom prst="rect">
            <a:avLst/>
          </a:prstGeom>
          <a:solidFill>
            <a:srgbClr val="FFFFCC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NICA/RHIC </a:t>
            </a:r>
            <a:r>
              <a:rPr lang="en-US" sz="1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energy = </a:t>
            </a:r>
            <a:r>
              <a:rPr lang="en-U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1/22</a:t>
            </a:r>
            <a:endParaRPr lang="en-US" sz="1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2667000" y="1371600"/>
            <a:ext cx="4648200" cy="381000"/>
          </a:xfrm>
          <a:prstGeom prst="rect">
            <a:avLst/>
          </a:prstGeom>
          <a:solidFill>
            <a:srgbClr val="FFFFCC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RHIC II/RHIC integrated luminosity = 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Line 13"/>
          <p:cNvSpPr>
            <a:spLocks noChangeShapeType="1"/>
          </p:cNvSpPr>
          <p:nvPr/>
        </p:nvSpPr>
        <p:spPr bwMode="auto">
          <a:xfrm flipV="1">
            <a:off x="4800600" y="1905000"/>
            <a:ext cx="0" cy="990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V="1">
            <a:off x="4876800" y="2743200"/>
            <a:ext cx="3276600" cy="152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5257800" y="3352800"/>
            <a:ext cx="2590800" cy="304800"/>
          </a:xfrm>
          <a:prstGeom prst="rect">
            <a:avLst/>
          </a:prstGeom>
          <a:solidFill>
            <a:srgbClr val="FFFFCC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LHiC</a:t>
            </a:r>
            <a:r>
              <a:rPr lang="en-US" b="1" dirty="0" smtClean="0">
                <a:solidFill>
                  <a:srgbClr val="FF0000"/>
                </a:solidFill>
              </a:rPr>
              <a:t>/RHIC </a:t>
            </a:r>
            <a:r>
              <a:rPr lang="en-US" b="1" dirty="0">
                <a:solidFill>
                  <a:srgbClr val="FF0000"/>
                </a:solidFill>
              </a:rPr>
              <a:t>energy = </a:t>
            </a:r>
            <a:r>
              <a:rPr lang="en-US" b="1" dirty="0" smtClean="0">
                <a:solidFill>
                  <a:srgbClr val="FF0000"/>
                </a:solidFill>
              </a:rPr>
              <a:t>28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V="1">
            <a:off x="7467600" y="2819400"/>
            <a:ext cx="685800" cy="22860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 flipH="1" flipV="1">
            <a:off x="4800600" y="2895600"/>
            <a:ext cx="1447800" cy="228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1" grpId="0" animBg="1"/>
      <p:bldP spid="32" grpId="0" animBg="1"/>
      <p:bldP spid="3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57201" y="990600"/>
          <a:ext cx="8229601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2999"/>
                <a:gridCol w="2895600"/>
                <a:gridCol w="1447800"/>
                <a:gridCol w="1447800"/>
                <a:gridCol w="1295402"/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omic Sans MS" pitchFamily="66" charset="0"/>
                        </a:rPr>
                        <a:t>Parameters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omic Sans MS" pitchFamily="66" charset="0"/>
                        </a:rPr>
                        <a:t>NICA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omic Sans MS" pitchFamily="66" charset="0"/>
                        </a:rPr>
                        <a:t>RHIC II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latin typeface="Comic Sans MS" pitchFamily="66" charset="0"/>
                        </a:rPr>
                        <a:t>LHiC</a:t>
                      </a:r>
                      <a:endParaRPr lang="en-US" sz="2000" dirty="0"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 rowSpan="7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Ions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Energy (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GeV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/Nucleon)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1-4.5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2760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Luminosity (10^27)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Ions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Au-Au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Au-Au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Pb-Pb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Number  bunches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111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592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Ions/bunch (10^7)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Emittances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 H/V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[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μm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30/0.03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Stored energy (MJ)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0.4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3.8</a:t>
                      </a:r>
                      <a:endParaRPr lang="en-US" sz="2000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157480">
                <a:tc>
                  <a:txBody>
                    <a:bodyPr/>
                    <a:lstStyle/>
                    <a:p>
                      <a:endParaRPr lang="en-US" sz="2000" b="1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Protons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Energy(</a:t>
                      </a:r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Gev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/Nucleon)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12-25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250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Later?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Luminosity (10^30)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1.1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300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?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Polarisation</a:t>
                      </a: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Comic Sans MS" pitchFamily="66" charset="0"/>
                        </a:rPr>
                        <a:t> (%)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70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0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000" b="1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rgbClr val="0000FF"/>
                        </a:solidFill>
                        <a:latin typeface="Comic Sans MS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Ions Colliders Parameters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81000" y="1066800"/>
          <a:ext cx="8458200" cy="46455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468"/>
                <a:gridCol w="2161773"/>
                <a:gridCol w="1159559"/>
                <a:gridCol w="2438400"/>
              </a:tblGrid>
              <a:tr h="40901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Issues</a:t>
                      </a:r>
                      <a:endParaRPr lang="en-US" sz="2000" dirty="0"/>
                    </a:p>
                  </a:txBody>
                  <a:tcPr marL="99753" marR="99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NICA</a:t>
                      </a:r>
                      <a:endParaRPr lang="en-US" sz="2000" dirty="0"/>
                    </a:p>
                  </a:txBody>
                  <a:tcPr marL="99753" marR="9975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RHIC II</a:t>
                      </a:r>
                      <a:endParaRPr lang="en-US" sz="2000" dirty="0"/>
                    </a:p>
                  </a:txBody>
                  <a:tcPr marL="99753" marR="99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LHiC</a:t>
                      </a:r>
                      <a:endParaRPr lang="en-US" sz="2000" dirty="0"/>
                    </a:p>
                  </a:txBody>
                  <a:tcPr marL="99753" marR="99753"/>
                </a:tc>
              </a:tr>
              <a:tr h="1008529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Peak Luminosity and Luminosity lifetime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99753" marR="99753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Intra-beam scattering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Beam losses from EM interactions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 anchor="ctr"/>
                </a:tc>
              </a:tr>
              <a:tr h="652631">
                <a:tc>
                  <a:txBody>
                    <a:bodyPr/>
                    <a:lstStyle/>
                    <a:p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Intensity limits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99753" marR="99753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Nuclear reactions in collimators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</a:tr>
              <a:tr h="70597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Remedies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99753" marR="99753"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Stochastic cooling with bunched beams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New “</a:t>
                      </a:r>
                      <a:r>
                        <a:rPr lang="en-US" sz="2000" b="1" kern="1200" dirty="0" err="1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cryo</a:t>
                      </a:r>
                      <a:r>
                        <a:rPr lang="en-US" sz="2000" b="1" kern="1200" dirty="0" smtClean="0">
                          <a:solidFill>
                            <a:schemeClr val="tx1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-collimators”</a:t>
                      </a:r>
                      <a:endParaRPr lang="en-US" sz="2000" b="1" kern="1200" dirty="0">
                        <a:solidFill>
                          <a:schemeClr val="tx1"/>
                        </a:solidFill>
                        <a:latin typeface="Comic Sans MS" pitchFamily="66" charset="0"/>
                        <a:ea typeface="+mn-ea"/>
                        <a:cs typeface="+mn-cs"/>
                      </a:endParaRPr>
                    </a:p>
                  </a:txBody>
                  <a:tcPr marL="99753" marR="99753" anchor="ctr"/>
                </a:tc>
              </a:tr>
              <a:tr h="70597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99753" marR="99753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2000" b="1" i="0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High voltage elect. cooling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  <a:tc v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</a:tr>
              <a:tr h="7059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Efficient and high quality magnets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99753" marR="9975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Super -ferric SC magnets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</a:tr>
              <a:tr h="4090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00FF"/>
                          </a:solidFill>
                          <a:latin typeface="+mj-lt"/>
                        </a:rPr>
                        <a:t>Effective energy scan</a:t>
                      </a:r>
                      <a:endParaRPr lang="en-US" sz="2000" b="1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99753" marR="9975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tx1"/>
                          </a:solidFill>
                          <a:latin typeface="Comic Sans MS" pitchFamily="66" charset="0"/>
                        </a:rPr>
                        <a:t>Flexible lattice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  <a:latin typeface="Comic Sans MS" pitchFamily="66" charset="0"/>
                      </a:endParaRPr>
                    </a:p>
                  </a:txBody>
                  <a:tcPr marL="99753" marR="99753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issues of Ions Colliders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288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839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1"/>
          <p:cNvSpPr>
            <a:spLocks noChangeArrowheads="1"/>
          </p:cNvSpPr>
          <p:nvPr/>
        </p:nvSpPr>
        <p:spPr bwMode="auto">
          <a:xfrm>
            <a:off x="152400" y="6242447"/>
            <a:ext cx="8812212" cy="615553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1" lang="en-US" sz="1700" b="1" dirty="0">
                <a:solidFill>
                  <a:srgbClr val="0000FF"/>
                </a:solidFill>
              </a:rPr>
              <a:t>All rings (Booster, </a:t>
            </a:r>
            <a:r>
              <a:rPr kumimoji="1" lang="en-US" sz="1700" b="1" dirty="0" err="1">
                <a:solidFill>
                  <a:srgbClr val="0000FF"/>
                </a:solidFill>
              </a:rPr>
              <a:t>Nuclotron</a:t>
            </a:r>
            <a:r>
              <a:rPr kumimoji="1" lang="en-US" sz="1700" b="1" dirty="0">
                <a:solidFill>
                  <a:srgbClr val="0000FF"/>
                </a:solidFill>
              </a:rPr>
              <a:t> and Collider) are superconducting synchrotrons based on 2 Tesla super-ferric magnets (</a:t>
            </a:r>
            <a:r>
              <a:rPr kumimoji="1" lang="en-US" sz="1700" b="1" dirty="0" err="1">
                <a:solidFill>
                  <a:srgbClr val="0000FF"/>
                </a:solidFill>
              </a:rPr>
              <a:t>Nuclotron</a:t>
            </a:r>
            <a:r>
              <a:rPr kumimoji="1" lang="en-US" sz="1700" b="1" dirty="0">
                <a:solidFill>
                  <a:srgbClr val="0000FF"/>
                </a:solidFill>
              </a:rPr>
              <a:t> technology</a:t>
            </a:r>
            <a:r>
              <a:rPr kumimoji="1" lang="en-US" sz="1700" b="1" dirty="0" smtClean="0">
                <a:solidFill>
                  <a:srgbClr val="0000FF"/>
                </a:solidFill>
              </a:rPr>
              <a:t>);</a:t>
            </a:r>
            <a:endParaRPr kumimoji="1" lang="en-US" sz="17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0200" y="0"/>
            <a:ext cx="7010400" cy="639762"/>
          </a:xfrm>
        </p:spPr>
        <p:txBody>
          <a:bodyPr/>
          <a:lstStyle/>
          <a:p>
            <a:r>
              <a:rPr lang="en-US" dirty="0" smtClean="0"/>
              <a:t>Large </a:t>
            </a:r>
            <a:r>
              <a:rPr lang="en-US" dirty="0" err="1" smtClean="0"/>
              <a:t>Hadron</a:t>
            </a:r>
            <a:r>
              <a:rPr lang="en-US" dirty="0" smtClean="0"/>
              <a:t> Ion Collider (</a:t>
            </a:r>
            <a:r>
              <a:rPr lang="en-US" dirty="0" err="1" smtClean="0"/>
              <a:t>LHiC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19886-A263-4573-B6CC-F16670ACABA4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  <p:graphicFrame>
        <p:nvGraphicFramePr>
          <p:cNvPr id="304129" name="Object 3"/>
          <p:cNvGraphicFramePr>
            <a:graphicFrameLocks noChangeAspect="1"/>
          </p:cNvGraphicFramePr>
          <p:nvPr/>
        </p:nvGraphicFramePr>
        <p:xfrm>
          <a:off x="152400" y="152400"/>
          <a:ext cx="917575" cy="925513"/>
        </p:xfrm>
        <a:graphic>
          <a:graphicData uri="http://schemas.openxmlformats.org/presentationml/2006/ole">
            <p:oleObj spid="_x0000_s1933314" name="Photo Editor Photo" r:id="rId3" imgW="8419048" imgH="8504762" progId="">
              <p:embed/>
            </p:oleObj>
          </a:graphicData>
        </a:graphic>
      </p:graphicFrame>
      <p:graphicFrame>
        <p:nvGraphicFramePr>
          <p:cNvPr id="304130" name="Object 11"/>
          <p:cNvGraphicFramePr>
            <a:graphicFrameLocks noChangeAspect="1"/>
          </p:cNvGraphicFramePr>
          <p:nvPr/>
        </p:nvGraphicFramePr>
        <p:xfrm>
          <a:off x="8288338" y="0"/>
          <a:ext cx="855662" cy="863600"/>
        </p:xfrm>
        <a:graphic>
          <a:graphicData uri="http://schemas.openxmlformats.org/presentationml/2006/ole">
            <p:oleObj spid="_x0000_s1933315" name="Photo Editor Photo" r:id="rId4" imgW="8326012" imgH="8411749" progId="">
              <p:embed/>
            </p:oleObj>
          </a:graphicData>
        </a:graphic>
      </p:graphicFrame>
      <p:pic>
        <p:nvPicPr>
          <p:cNvPr id="4341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990600"/>
            <a:ext cx="314731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495800" y="4800600"/>
            <a:ext cx="464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1 month/year for heavy-ion program (Starting Nov 2010)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initially </a:t>
            </a:r>
            <a:r>
              <a:rPr lang="en-US" sz="2400" b="1" baseline="30000" dirty="0" smtClean="0"/>
              <a:t>208</a:t>
            </a:r>
            <a:r>
              <a:rPr lang="en-US" sz="2400" b="1" dirty="0" smtClean="0"/>
              <a:t>Pb</a:t>
            </a:r>
            <a:r>
              <a:rPr lang="en-US" sz="2400" b="1" baseline="30000" dirty="0" smtClean="0"/>
              <a:t>82+</a:t>
            </a:r>
            <a:r>
              <a:rPr lang="en-US" sz="2400" b="1" dirty="0" smtClean="0"/>
              <a:t>-</a:t>
            </a:r>
            <a:r>
              <a:rPr lang="en-US" sz="2400" b="1" baseline="30000" dirty="0" smtClean="0"/>
              <a:t> 208</a:t>
            </a:r>
            <a:r>
              <a:rPr lang="en-US" sz="2400" b="1" dirty="0" smtClean="0"/>
              <a:t>Pb</a:t>
            </a:r>
            <a:r>
              <a:rPr lang="en-US" sz="2400" b="1" baseline="30000" dirty="0" smtClean="0"/>
              <a:t>82+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Later p-</a:t>
            </a:r>
            <a:r>
              <a:rPr lang="en-US" sz="2400" b="1" dirty="0" err="1" smtClean="0"/>
              <a:t>Pb</a:t>
            </a:r>
            <a:r>
              <a:rPr lang="en-US" sz="2400" b="1" dirty="0" smtClean="0"/>
              <a:t>, lighter A-A…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657600"/>
            <a:ext cx="415814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 descr="Picture1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101596" y="762000"/>
            <a:ext cx="3868844" cy="3962400"/>
          </a:xfrm>
          <a:prstGeom prst="rect">
            <a:avLst/>
          </a:prstGeom>
          <a:noFill/>
          <a:ln w="9525">
            <a:solidFill>
              <a:srgbClr val="002774"/>
            </a:solidFill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3352800" y="2590800"/>
            <a:ext cx="1752600" cy="106680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04800"/>
            <a:ext cx="4885267" cy="470429"/>
          </a:xfrm>
          <a:solidFill>
            <a:srgbClr val="B9CDE5"/>
          </a:solidFill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Comic Sans MS"/>
                <a:cs typeface="Comic Sans MS"/>
              </a:rPr>
              <a:t>LHC Heavy Ion Run 2010</a:t>
            </a:r>
            <a:endParaRPr lang="en-US" sz="2800" b="1" dirty="0">
              <a:latin typeface="Comic Sans MS"/>
              <a:cs typeface="Comic Sans M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F976-F5DF-294E-8364-711D0E323474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lui_fil_1482_to_1488_liny.png"/>
          <p:cNvPicPr>
            <a:picLocks noChangeAspect="1"/>
          </p:cNvPicPr>
          <p:nvPr/>
        </p:nvPicPr>
        <p:blipFill>
          <a:blip r:embed="rId2" cstate="print"/>
          <a:srcRect t="2999" r="3428" b="2571"/>
          <a:stretch>
            <a:fillRect/>
          </a:stretch>
        </p:blipFill>
        <p:spPr>
          <a:xfrm>
            <a:off x="3518629" y="838200"/>
            <a:ext cx="5625371" cy="3276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990600"/>
            <a:ext cx="3073435" cy="28623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Presently still in the period of increasing the performance.</a:t>
            </a:r>
          </a:p>
          <a:p>
            <a:endParaRPr lang="en-US" b="1" dirty="0" smtClean="0"/>
          </a:p>
          <a:p>
            <a:r>
              <a:rPr lang="en-US" b="1" dirty="0" smtClean="0">
                <a:latin typeface="Comic Sans MS"/>
                <a:cs typeface="Comic Sans MS"/>
              </a:rPr>
              <a:t>4 physics fills so far:</a:t>
            </a:r>
          </a:p>
          <a:p>
            <a:endParaRPr lang="en-US" b="1" dirty="0" smtClean="0"/>
          </a:p>
          <a:p>
            <a:r>
              <a:rPr lang="en-US" b="1" dirty="0" smtClean="0"/>
              <a:t>2x2 bunches</a:t>
            </a:r>
          </a:p>
          <a:p>
            <a:r>
              <a:rPr lang="en-US" b="1" dirty="0" smtClean="0"/>
              <a:t>5x5 bunches (4 crossings)</a:t>
            </a:r>
          </a:p>
          <a:p>
            <a:r>
              <a:rPr lang="en-US" b="1" dirty="0" smtClean="0"/>
              <a:t>17x17 bunches (16 crossings)</a:t>
            </a:r>
          </a:p>
          <a:p>
            <a:r>
              <a:rPr lang="en-US" b="1" dirty="0" smtClean="0"/>
              <a:t>69x69 bunches (66 crossings)</a:t>
            </a:r>
          </a:p>
          <a:p>
            <a:endParaRPr lang="en-US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300192" y="2996952"/>
            <a:ext cx="17010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Today ~3.9 </a:t>
            </a:r>
            <a:r>
              <a:rPr lang="el-GR" b="1" dirty="0" smtClean="0"/>
              <a:t>μ</a:t>
            </a:r>
            <a:r>
              <a:rPr lang="en-US" b="1" dirty="0" smtClean="0"/>
              <a:t>b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  <p:pic>
        <p:nvPicPr>
          <p:cNvPr id="11" name="Content Placeholder 5" descr="first-real.png"/>
          <p:cNvPicPr>
            <a:picLocks noChangeAspect="1"/>
          </p:cNvPicPr>
          <p:nvPr/>
        </p:nvPicPr>
        <p:blipFill>
          <a:blip r:embed="rId3" cstate="print"/>
          <a:srcRect t="884"/>
          <a:stretch>
            <a:fillRect/>
          </a:stretch>
        </p:blipFill>
        <p:spPr bwMode="auto">
          <a:xfrm>
            <a:off x="228600" y="3886200"/>
            <a:ext cx="8686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09800" y="4038600"/>
            <a:ext cx="434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First two papers already published by ALICE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03606" y="152400"/>
            <a:ext cx="2140394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R.Heuer</a:t>
            </a:r>
            <a:r>
              <a:rPr lang="en-US" b="1" dirty="0" smtClean="0"/>
              <a:t> @RECFA</a:t>
            </a:r>
          </a:p>
          <a:p>
            <a:pPr algn="ctr"/>
            <a:r>
              <a:rPr lang="en-US" b="1" dirty="0" smtClean="0"/>
              <a:t>26/11/10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2052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152400"/>
            <a:ext cx="2074286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Review @IPAC10</a:t>
            </a:r>
          </a:p>
          <a:p>
            <a:r>
              <a:rPr lang="en-US" b="1" dirty="0" err="1" smtClean="0"/>
              <a:t>V.Litvinenko</a:t>
            </a:r>
            <a:r>
              <a:rPr lang="en-US" b="1" dirty="0" smtClean="0"/>
              <a:t>/BNL</a:t>
            </a: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H="1" flipV="1">
            <a:off x="3581400" y="2209800"/>
            <a:ext cx="1295400" cy="3276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V="1">
            <a:off x="5029200" y="3657600"/>
            <a:ext cx="1066800" cy="1828774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752600" y="2895600"/>
            <a:ext cx="1981199" cy="533400"/>
          </a:xfrm>
          <a:prstGeom prst="rect">
            <a:avLst/>
          </a:prstGeom>
          <a:solidFill>
            <a:srgbClr val="FFFFCC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ELIC&amp;eRHIC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/HERA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Luminosity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en-US" sz="16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1600" b="1" baseline="30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791200" y="4267200"/>
            <a:ext cx="2667000" cy="533400"/>
          </a:xfrm>
          <a:prstGeom prst="rect">
            <a:avLst/>
          </a:prstGeom>
          <a:solidFill>
            <a:srgbClr val="FFFFCC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LHeC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/HERA luminosity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LHeC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/HERA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energy = 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24600" y="0"/>
            <a:ext cx="2819400" cy="246221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Two options for e-:</a:t>
            </a:r>
          </a:p>
          <a:p>
            <a:endParaRPr lang="en-US" b="1" dirty="0" smtClean="0"/>
          </a:p>
          <a:p>
            <a:r>
              <a:rPr lang="en-US" b="1" dirty="0" smtClean="0"/>
              <a:t>                       Ring:</a:t>
            </a:r>
          </a:p>
          <a:p>
            <a:pPr algn="ctr"/>
            <a:r>
              <a:rPr lang="en-US" b="1" dirty="0" smtClean="0"/>
              <a:t> ENC,ELIC, </a:t>
            </a:r>
            <a:r>
              <a:rPr lang="en-US" b="1" dirty="0" err="1" smtClean="0"/>
              <a:t>LHeC</a:t>
            </a:r>
            <a:r>
              <a:rPr lang="en-US" b="1" dirty="0" smtClean="0"/>
              <a:t> RR</a:t>
            </a:r>
          </a:p>
          <a:p>
            <a:pPr algn="ctr"/>
            <a:endParaRPr lang="en-US" sz="1000" b="1" dirty="0" smtClean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Energy Recovery </a:t>
            </a:r>
            <a:r>
              <a:rPr lang="en-US" b="1" dirty="0" err="1" smtClean="0"/>
              <a:t>Linac</a:t>
            </a:r>
            <a:r>
              <a:rPr lang="en-US" b="1" dirty="0" smtClean="0"/>
              <a:t>:</a:t>
            </a:r>
          </a:p>
          <a:p>
            <a:pPr algn="ctr"/>
            <a:r>
              <a:rPr lang="en-US" b="1" dirty="0" err="1" smtClean="0"/>
              <a:t>eRHIC</a:t>
            </a:r>
            <a:r>
              <a:rPr lang="en-US" b="1" dirty="0" smtClean="0"/>
              <a:t>, </a:t>
            </a:r>
            <a:r>
              <a:rPr lang="en-US" b="1" dirty="0" err="1" smtClean="0"/>
              <a:t>LHeC</a:t>
            </a:r>
            <a:r>
              <a:rPr lang="en-US" b="1" dirty="0" smtClean="0"/>
              <a:t> LR</a:t>
            </a: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81000"/>
            <a:ext cx="1295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1447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ENC @ FAIR</a:t>
            </a:r>
            <a:endParaRPr lang="en-US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066800"/>
            <a:ext cx="49149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7288" y="2286000"/>
            <a:ext cx="417671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638800" y="99060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Taking advantage of the “existing” FAIR / HESR 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15 </a:t>
            </a:r>
            <a:r>
              <a:rPr lang="en-US" b="1" dirty="0" err="1" smtClean="0">
                <a:solidFill>
                  <a:srgbClr val="0000FF"/>
                </a:solidFill>
              </a:rPr>
              <a:t>GeV</a:t>
            </a:r>
            <a:r>
              <a:rPr lang="en-US" b="1" dirty="0" smtClean="0">
                <a:solidFill>
                  <a:srgbClr val="0000FF"/>
                </a:solidFill>
              </a:rPr>
              <a:t> proton ring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B5CA8A-F1C1-4615-8998-3C25FA341B9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 txBox="1">
            <a:spLocks noGrp="1"/>
          </p:cNvSpPr>
          <p:nvPr/>
        </p:nvSpPr>
        <p:spPr bwMode="auto">
          <a:xfrm>
            <a:off x="457200" y="6477000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J.P.Delahaye</a:t>
            </a:r>
          </a:p>
        </p:txBody>
      </p:sp>
      <p:sp>
        <p:nvSpPr>
          <p:cNvPr id="32771" name="Footer Placeholder 4"/>
          <p:cNvSpPr txBox="1">
            <a:spLocks noGrp="1"/>
          </p:cNvSpPr>
          <p:nvPr/>
        </p:nvSpPr>
        <p:spPr bwMode="auto">
          <a:xfrm>
            <a:off x="1905000" y="6477000"/>
            <a:ext cx="632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/>
              <a:t>ICHEP 2010 (28/07/10)</a:t>
            </a: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153400" cy="639762"/>
          </a:xfrm>
        </p:spPr>
        <p:txBody>
          <a:bodyPr/>
          <a:lstStyle/>
          <a:p>
            <a:pPr eaLnBrk="1" hangingPunct="1"/>
            <a:r>
              <a:rPr lang="en-US" dirty="0" smtClean="0"/>
              <a:t>Creative and Strong R&amp;D</a:t>
            </a:r>
          </a:p>
        </p:txBody>
      </p:sp>
      <p:sp>
        <p:nvSpPr>
          <p:cNvPr id="327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990600"/>
            <a:ext cx="8839200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New projects more and more challenging:</a:t>
            </a:r>
          </a:p>
          <a:p>
            <a:pPr lvl="1" eaLnBrk="1" hangingPunct="1"/>
            <a:r>
              <a:rPr lang="en-US" dirty="0" smtClean="0"/>
              <a:t>Larger, more powerful, more expensive not an option </a:t>
            </a:r>
          </a:p>
          <a:p>
            <a:pPr lvl="1" eaLnBrk="1" hangingPunct="1"/>
            <a:r>
              <a:rPr lang="en-US" dirty="0" smtClean="0"/>
              <a:t>Technology above present standard</a:t>
            </a:r>
          </a:p>
          <a:p>
            <a:pPr lvl="1" eaLnBrk="1" hangingPunct="1"/>
            <a:endParaRPr lang="en-US" sz="800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Innovative ideas and breakthrough on novel technologies = key for HEP adventure</a:t>
            </a:r>
          </a:p>
          <a:p>
            <a:pPr lvl="1" eaLnBrk="1" hangingPunct="1"/>
            <a:r>
              <a:rPr lang="en-US" dirty="0" smtClean="0"/>
              <a:t>Innovation and imagination = a MUST!</a:t>
            </a:r>
          </a:p>
          <a:p>
            <a:pPr lvl="1" eaLnBrk="1" hangingPunct="1">
              <a:buNone/>
            </a:pPr>
            <a:endParaRPr lang="en-US" sz="800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Aggressive R&amp;D imperative</a:t>
            </a:r>
          </a:p>
          <a:p>
            <a:pPr lvl="1" eaLnBrk="1" hangingPunct="1"/>
            <a:r>
              <a:rPr lang="en-US" dirty="0" smtClean="0"/>
              <a:t>Beam and Technology related</a:t>
            </a:r>
          </a:p>
          <a:p>
            <a:pPr lvl="1" eaLnBrk="1" hangingPunct="1"/>
            <a:r>
              <a:rPr lang="en-US" dirty="0" smtClean="0"/>
              <a:t>Cost and power consumption mitigation </a:t>
            </a:r>
          </a:p>
          <a:p>
            <a:pPr lvl="1" eaLnBrk="1" hangingPunct="1"/>
            <a:r>
              <a:rPr lang="en-US" dirty="0" smtClean="0"/>
              <a:t>Ambitious Test Facilities to address feasibility </a:t>
            </a:r>
          </a:p>
          <a:p>
            <a:pPr lvl="1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400800" cy="609600"/>
          </a:xfrm>
        </p:spPr>
        <p:txBody>
          <a:bodyPr/>
          <a:lstStyle/>
          <a:p>
            <a:r>
              <a:rPr lang="en-US" dirty="0" smtClean="0"/>
              <a:t>ELIC at JLAB</a:t>
            </a: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76200" y="990600"/>
            <a:ext cx="6019800" cy="4418013"/>
            <a:chOff x="2662109" y="931873"/>
            <a:chExt cx="5262691" cy="3838630"/>
          </a:xfrm>
        </p:grpSpPr>
        <p:sp>
          <p:nvSpPr>
            <p:cNvPr id="14479" name="Line 21"/>
            <p:cNvSpPr>
              <a:spLocks noChangeShapeType="1"/>
            </p:cNvSpPr>
            <p:nvPr/>
          </p:nvSpPr>
          <p:spPr bwMode="auto">
            <a:xfrm flipH="1">
              <a:off x="7239000" y="1072326"/>
              <a:ext cx="2403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cxnSp>
          <p:nvCxnSpPr>
            <p:cNvPr id="14480" name="Straight Arrow Connector 53"/>
            <p:cNvCxnSpPr>
              <a:cxnSpLocks noChangeShapeType="1"/>
            </p:cNvCxnSpPr>
            <p:nvPr/>
          </p:nvCxnSpPr>
          <p:spPr bwMode="auto">
            <a:xfrm rot="10800000" flipV="1">
              <a:off x="5943600" y="1065705"/>
              <a:ext cx="965111" cy="17099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4481" name="Arc 2"/>
            <p:cNvSpPr>
              <a:spLocks noChangeArrowheads="1"/>
            </p:cNvSpPr>
            <p:nvPr/>
          </p:nvSpPr>
          <p:spPr bwMode="auto">
            <a:xfrm rot="2613533" flipV="1">
              <a:off x="5088962" y="1447800"/>
              <a:ext cx="1693334" cy="1715905"/>
            </a:xfrm>
            <a:custGeom>
              <a:avLst/>
              <a:gdLst>
                <a:gd name="T0" fmla="*/ 0 w 1691640"/>
                <a:gd name="T1" fmla="*/ 0 h 1691640"/>
                <a:gd name="T2" fmla="*/ 0 w 1691640"/>
                <a:gd name="T3" fmla="*/ 0 h 1691640"/>
                <a:gd name="T4" fmla="*/ 0 w 1691640"/>
                <a:gd name="T5" fmla="*/ 0 h 1691640"/>
                <a:gd name="T6" fmla="*/ 11796480 60000 65536"/>
                <a:gd name="T7" fmla="*/ 11796480 60000 65536"/>
                <a:gd name="T8" fmla="*/ 5898240 60000 65536"/>
                <a:gd name="T9" fmla="*/ 846600 w 1691640"/>
                <a:gd name="T10" fmla="*/ 0 h 1691640"/>
                <a:gd name="T11" fmla="*/ 1691640 w 1691640"/>
                <a:gd name="T12" fmla="*/ 845820 h 16916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1640" h="1691640" stroke="0">
                  <a:moveTo>
                    <a:pt x="845821" y="0"/>
                  </a:moveTo>
                  <a:lnTo>
                    <a:pt x="845820" y="0"/>
                  </a:lnTo>
                  <a:cubicBezTo>
                    <a:pt x="1312954" y="0"/>
                    <a:pt x="1691640" y="378686"/>
                    <a:pt x="1691640" y="845820"/>
                  </a:cubicBezTo>
                  <a:cubicBezTo>
                    <a:pt x="1691640" y="845820"/>
                    <a:pt x="1691639" y="845821"/>
                    <a:pt x="1691639" y="845821"/>
                  </a:cubicBezTo>
                  <a:lnTo>
                    <a:pt x="845820" y="845820"/>
                  </a:lnTo>
                  <a:close/>
                </a:path>
                <a:path w="1691640" h="1691640" fill="none">
                  <a:moveTo>
                    <a:pt x="845821" y="0"/>
                  </a:moveTo>
                  <a:lnTo>
                    <a:pt x="845820" y="0"/>
                  </a:lnTo>
                  <a:cubicBezTo>
                    <a:pt x="1312954" y="0"/>
                    <a:pt x="1691640" y="378686"/>
                    <a:pt x="1691640" y="845820"/>
                  </a:cubicBezTo>
                  <a:cubicBezTo>
                    <a:pt x="1691640" y="845820"/>
                    <a:pt x="1691639" y="845821"/>
                    <a:pt x="1691639" y="845821"/>
                  </a:cubicBezTo>
                </a:path>
              </a:pathLst>
            </a:cu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482" name="Text Box 4"/>
            <p:cNvSpPr txBox="1">
              <a:spLocks noChangeArrowheads="1"/>
            </p:cNvSpPr>
            <p:nvPr/>
          </p:nvSpPr>
          <p:spPr bwMode="auto">
            <a:xfrm>
              <a:off x="7239207" y="1195322"/>
              <a:ext cx="685593" cy="344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Ion Sources</a:t>
              </a:r>
            </a:p>
          </p:txBody>
        </p:sp>
        <p:sp>
          <p:nvSpPr>
            <p:cNvPr id="14483" name="Rectangle 19"/>
            <p:cNvSpPr>
              <a:spLocks noChangeArrowheads="1"/>
            </p:cNvSpPr>
            <p:nvPr/>
          </p:nvSpPr>
          <p:spPr bwMode="auto">
            <a:xfrm flipH="1">
              <a:off x="6705600" y="963947"/>
              <a:ext cx="572391" cy="217012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484" name="Rectangle 22"/>
            <p:cNvSpPr>
              <a:spLocks noChangeArrowheads="1"/>
            </p:cNvSpPr>
            <p:nvPr/>
          </p:nvSpPr>
          <p:spPr bwMode="auto">
            <a:xfrm flipH="1">
              <a:off x="7467600" y="963693"/>
              <a:ext cx="186523" cy="21726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485" name="Text Box 27"/>
            <p:cNvSpPr txBox="1">
              <a:spLocks noChangeArrowheads="1"/>
            </p:cNvSpPr>
            <p:nvPr/>
          </p:nvSpPr>
          <p:spPr bwMode="auto">
            <a:xfrm>
              <a:off x="6753463" y="1218770"/>
              <a:ext cx="571790" cy="34482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SRF Linac</a:t>
              </a:r>
            </a:p>
          </p:txBody>
        </p:sp>
        <p:cxnSp>
          <p:nvCxnSpPr>
            <p:cNvPr id="14486" name="Straight Connector 4"/>
            <p:cNvCxnSpPr>
              <a:cxnSpLocks noChangeShapeType="1"/>
            </p:cNvCxnSpPr>
            <p:nvPr/>
          </p:nvCxnSpPr>
          <p:spPr bwMode="auto">
            <a:xfrm flipV="1">
              <a:off x="5257798" y="1066800"/>
              <a:ext cx="685802" cy="685799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4487" name="Line 20"/>
            <p:cNvSpPr>
              <a:spLocks noChangeShapeType="1"/>
            </p:cNvSpPr>
            <p:nvPr/>
          </p:nvSpPr>
          <p:spPr bwMode="auto">
            <a:xfrm flipH="1" flipV="1">
              <a:off x="5943600" y="1072326"/>
              <a:ext cx="53999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488" name="Text Box 53"/>
            <p:cNvSpPr txBox="1">
              <a:spLocks noChangeArrowheads="1"/>
            </p:cNvSpPr>
            <p:nvPr/>
          </p:nvSpPr>
          <p:spPr bwMode="auto">
            <a:xfrm>
              <a:off x="5491916" y="1067046"/>
              <a:ext cx="299773" cy="21241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p</a:t>
              </a:r>
            </a:p>
          </p:txBody>
        </p:sp>
        <p:sp>
          <p:nvSpPr>
            <p:cNvPr id="14489" name="Text Box 54"/>
            <p:cNvSpPr txBox="1">
              <a:spLocks noChangeArrowheads="1"/>
            </p:cNvSpPr>
            <p:nvPr/>
          </p:nvSpPr>
          <p:spPr bwMode="auto">
            <a:xfrm>
              <a:off x="3124260" y="3276706"/>
              <a:ext cx="299773" cy="21241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e</a:t>
              </a:r>
            </a:p>
          </p:txBody>
        </p:sp>
        <p:sp>
          <p:nvSpPr>
            <p:cNvPr id="14490" name="Arc 1"/>
            <p:cNvSpPr>
              <a:spLocks noChangeArrowheads="1"/>
            </p:cNvSpPr>
            <p:nvPr/>
          </p:nvSpPr>
          <p:spPr bwMode="auto">
            <a:xfrm rot="2613533">
              <a:off x="5037459" y="1507980"/>
              <a:ext cx="1693334" cy="1717448"/>
            </a:xfrm>
            <a:custGeom>
              <a:avLst/>
              <a:gdLst>
                <a:gd name="T0" fmla="*/ 0 w 1691073"/>
                <a:gd name="T1" fmla="*/ 0 h 1692827"/>
                <a:gd name="T2" fmla="*/ 0 w 1691073"/>
                <a:gd name="T3" fmla="*/ 0 h 1692827"/>
                <a:gd name="T4" fmla="*/ 0 w 1691073"/>
                <a:gd name="T5" fmla="*/ 0 h 1692827"/>
                <a:gd name="T6" fmla="*/ 11796480 60000 65536"/>
                <a:gd name="T7" fmla="*/ 5898240 60000 65536"/>
                <a:gd name="T8" fmla="*/ 5898240 60000 65536"/>
                <a:gd name="T9" fmla="*/ 801117 w 1691073"/>
                <a:gd name="T10" fmla="*/ 0 h 1692827"/>
                <a:gd name="T11" fmla="*/ 1691073 w 1691073"/>
                <a:gd name="T12" fmla="*/ 847174 h 16928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1073" h="1692827" stroke="0">
                  <a:moveTo>
                    <a:pt x="800738" y="1189"/>
                  </a:moveTo>
                  <a:lnTo>
                    <a:pt x="800737" y="1188"/>
                  </a:lnTo>
                  <a:cubicBezTo>
                    <a:pt x="815657" y="396"/>
                    <a:pt x="830595" y="-1"/>
                    <a:pt x="845536" y="0"/>
                  </a:cubicBezTo>
                  <a:cubicBezTo>
                    <a:pt x="1312513" y="0"/>
                    <a:pt x="1691073" y="378952"/>
                    <a:pt x="1691073" y="846414"/>
                  </a:cubicBezTo>
                  <a:cubicBezTo>
                    <a:pt x="1691073" y="846414"/>
                    <a:pt x="1691072" y="846415"/>
                    <a:pt x="1691072" y="846415"/>
                  </a:cubicBezTo>
                  <a:lnTo>
                    <a:pt x="845537" y="846414"/>
                  </a:lnTo>
                  <a:close/>
                </a:path>
                <a:path w="1691073" h="1692827" fill="none">
                  <a:moveTo>
                    <a:pt x="800738" y="1189"/>
                  </a:moveTo>
                  <a:lnTo>
                    <a:pt x="800737" y="1188"/>
                  </a:lnTo>
                  <a:cubicBezTo>
                    <a:pt x="815657" y="396"/>
                    <a:pt x="830595" y="-1"/>
                    <a:pt x="845536" y="0"/>
                  </a:cubicBezTo>
                  <a:cubicBezTo>
                    <a:pt x="1312513" y="0"/>
                    <a:pt x="1691073" y="378952"/>
                    <a:pt x="1691073" y="846414"/>
                  </a:cubicBezTo>
                  <a:cubicBezTo>
                    <a:pt x="1691073" y="846414"/>
                    <a:pt x="1691072" y="846415"/>
                    <a:pt x="1691072" y="846415"/>
                  </a:cubicBezTo>
                </a:path>
              </a:pathLst>
            </a:cu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491" name="Arc 2"/>
            <p:cNvSpPr>
              <a:spLocks noChangeArrowheads="1"/>
            </p:cNvSpPr>
            <p:nvPr/>
          </p:nvSpPr>
          <p:spPr bwMode="auto">
            <a:xfrm rot="2613533" flipV="1">
              <a:off x="2662109" y="1447800"/>
              <a:ext cx="1693334" cy="1694302"/>
            </a:xfrm>
            <a:custGeom>
              <a:avLst/>
              <a:gdLst>
                <a:gd name="T0" fmla="*/ 0 w 1691640"/>
                <a:gd name="T1" fmla="*/ 0 h 1691640"/>
                <a:gd name="T2" fmla="*/ 0 w 1691640"/>
                <a:gd name="T3" fmla="*/ 0 h 1691640"/>
                <a:gd name="T4" fmla="*/ 0 w 1691640"/>
                <a:gd name="T5" fmla="*/ 0 h 1691640"/>
                <a:gd name="T6" fmla="*/ 11796480 60000 65536"/>
                <a:gd name="T7" fmla="*/ 11796480 60000 65536"/>
                <a:gd name="T8" fmla="*/ 5898240 60000 65536"/>
                <a:gd name="T9" fmla="*/ 846600 w 1691640"/>
                <a:gd name="T10" fmla="*/ 0 h 1691640"/>
                <a:gd name="T11" fmla="*/ 1691640 w 1691640"/>
                <a:gd name="T12" fmla="*/ 845820 h 16916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1640" h="1691640" stroke="0">
                  <a:moveTo>
                    <a:pt x="845821" y="0"/>
                  </a:moveTo>
                  <a:lnTo>
                    <a:pt x="845820" y="0"/>
                  </a:lnTo>
                  <a:cubicBezTo>
                    <a:pt x="1312954" y="0"/>
                    <a:pt x="1691640" y="378686"/>
                    <a:pt x="1691640" y="845820"/>
                  </a:cubicBezTo>
                  <a:cubicBezTo>
                    <a:pt x="1691640" y="845820"/>
                    <a:pt x="1691639" y="845821"/>
                    <a:pt x="1691639" y="845821"/>
                  </a:cubicBezTo>
                  <a:lnTo>
                    <a:pt x="845820" y="845820"/>
                  </a:lnTo>
                  <a:close/>
                </a:path>
                <a:path w="1691640" h="1691640" fill="none">
                  <a:moveTo>
                    <a:pt x="845821" y="0"/>
                  </a:moveTo>
                  <a:lnTo>
                    <a:pt x="845820" y="0"/>
                  </a:lnTo>
                  <a:cubicBezTo>
                    <a:pt x="1312954" y="0"/>
                    <a:pt x="1691640" y="378686"/>
                    <a:pt x="1691640" y="845820"/>
                  </a:cubicBezTo>
                  <a:cubicBezTo>
                    <a:pt x="1691640" y="845820"/>
                    <a:pt x="1691639" y="845821"/>
                    <a:pt x="1691639" y="845821"/>
                  </a:cubicBezTo>
                </a:path>
              </a:pathLst>
            </a:cu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 rot="10800000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492" name="Arc 2"/>
            <p:cNvSpPr>
              <a:spLocks noChangeArrowheads="1"/>
            </p:cNvSpPr>
            <p:nvPr/>
          </p:nvSpPr>
          <p:spPr bwMode="auto">
            <a:xfrm rot="-2613533">
              <a:off x="2718293" y="1490003"/>
              <a:ext cx="1693334" cy="1717448"/>
            </a:xfrm>
            <a:custGeom>
              <a:avLst/>
              <a:gdLst>
                <a:gd name="T0" fmla="*/ 0 w 1691073"/>
                <a:gd name="T1" fmla="*/ 0 h 1692827"/>
                <a:gd name="T2" fmla="*/ 0 w 1691073"/>
                <a:gd name="T3" fmla="*/ 0 h 1692827"/>
                <a:gd name="T4" fmla="*/ 0 w 1691073"/>
                <a:gd name="T5" fmla="*/ 0 h 1692827"/>
                <a:gd name="T6" fmla="*/ 11796480 60000 65536"/>
                <a:gd name="T7" fmla="*/ 11796480 60000 65536"/>
                <a:gd name="T8" fmla="*/ 5898240 60000 65536"/>
                <a:gd name="T9" fmla="*/ 846316 w 1691073"/>
                <a:gd name="T10" fmla="*/ 0 h 1692827"/>
                <a:gd name="T11" fmla="*/ 1691073 w 1691073"/>
                <a:gd name="T12" fmla="*/ 847174 h 16928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1073" h="1692827" stroke="0">
                  <a:moveTo>
                    <a:pt x="845537" y="0"/>
                  </a:moveTo>
                  <a:lnTo>
                    <a:pt x="845536" y="0"/>
                  </a:lnTo>
                  <a:cubicBezTo>
                    <a:pt x="1312513" y="0"/>
                    <a:pt x="1691073" y="378952"/>
                    <a:pt x="1691073" y="846414"/>
                  </a:cubicBezTo>
                  <a:cubicBezTo>
                    <a:pt x="1691073" y="846414"/>
                    <a:pt x="1691072" y="846415"/>
                    <a:pt x="1691072" y="846415"/>
                  </a:cubicBezTo>
                  <a:lnTo>
                    <a:pt x="845537" y="846414"/>
                  </a:lnTo>
                  <a:close/>
                </a:path>
                <a:path w="1691073" h="1692827" fill="none">
                  <a:moveTo>
                    <a:pt x="845537" y="0"/>
                  </a:moveTo>
                  <a:lnTo>
                    <a:pt x="845536" y="0"/>
                  </a:lnTo>
                  <a:cubicBezTo>
                    <a:pt x="1312513" y="0"/>
                    <a:pt x="1691073" y="378952"/>
                    <a:pt x="1691073" y="846414"/>
                  </a:cubicBezTo>
                  <a:cubicBezTo>
                    <a:pt x="1691073" y="846414"/>
                    <a:pt x="1691072" y="846415"/>
                    <a:pt x="1691072" y="846415"/>
                  </a:cubicBezTo>
                </a:path>
              </a:pathLst>
            </a:cu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493" name="Arc 2"/>
            <p:cNvSpPr>
              <a:spLocks noChangeArrowheads="1"/>
            </p:cNvSpPr>
            <p:nvPr/>
          </p:nvSpPr>
          <p:spPr bwMode="auto">
            <a:xfrm rot="-2613533">
              <a:off x="5034338" y="1498722"/>
              <a:ext cx="1715184" cy="1717448"/>
            </a:xfrm>
            <a:custGeom>
              <a:avLst/>
              <a:gdLst>
                <a:gd name="T0" fmla="*/ 0 w 1712893"/>
                <a:gd name="T1" fmla="*/ 0 h 1692827"/>
                <a:gd name="T2" fmla="*/ 0 w 1712893"/>
                <a:gd name="T3" fmla="*/ 0 h 1692827"/>
                <a:gd name="T4" fmla="*/ 0 w 1712893"/>
                <a:gd name="T5" fmla="*/ 0 h 1692827"/>
                <a:gd name="T6" fmla="*/ 11796480 60000 65536"/>
                <a:gd name="T7" fmla="*/ 17694720 60000 65536"/>
                <a:gd name="T8" fmla="*/ 5898240 60000 65536"/>
                <a:gd name="T9" fmla="*/ 857226 w 1712893"/>
                <a:gd name="T10" fmla="*/ 0 h 1692827"/>
                <a:gd name="T11" fmla="*/ 1711334 w 1712893"/>
                <a:gd name="T12" fmla="*/ 807629 h 16928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12893" h="1692827" stroke="0">
                  <a:moveTo>
                    <a:pt x="856447" y="0"/>
                  </a:moveTo>
                  <a:lnTo>
                    <a:pt x="856446" y="0"/>
                  </a:lnTo>
                  <a:cubicBezTo>
                    <a:pt x="1314271" y="0"/>
                    <a:pt x="1691136" y="355846"/>
                    <a:pt x="1712003" y="807836"/>
                  </a:cubicBezTo>
                  <a:lnTo>
                    <a:pt x="856447" y="846414"/>
                  </a:lnTo>
                  <a:close/>
                </a:path>
                <a:path w="1712893" h="1692827" fill="none">
                  <a:moveTo>
                    <a:pt x="856447" y="0"/>
                  </a:moveTo>
                  <a:lnTo>
                    <a:pt x="856446" y="0"/>
                  </a:lnTo>
                  <a:cubicBezTo>
                    <a:pt x="1314271" y="0"/>
                    <a:pt x="1691136" y="355846"/>
                    <a:pt x="1712003" y="807836"/>
                  </a:cubicBezTo>
                </a:path>
              </a:pathLst>
            </a:cu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cxnSp>
          <p:nvCxnSpPr>
            <p:cNvPr id="14494" name="Straight Connector 60"/>
            <p:cNvCxnSpPr>
              <a:cxnSpLocks noChangeShapeType="1"/>
            </p:cNvCxnSpPr>
            <p:nvPr/>
          </p:nvCxnSpPr>
          <p:spPr bwMode="auto">
            <a:xfrm flipV="1">
              <a:off x="4105735" y="1670004"/>
              <a:ext cx="1253224" cy="1215947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4495" name="Straight Connector 61"/>
            <p:cNvCxnSpPr>
              <a:cxnSpLocks noChangeShapeType="1"/>
            </p:cNvCxnSpPr>
            <p:nvPr/>
          </p:nvCxnSpPr>
          <p:spPr bwMode="auto">
            <a:xfrm rot="10800000">
              <a:off x="4160359" y="1744071"/>
              <a:ext cx="1273512" cy="1259153"/>
            </a:xfrm>
            <a:prstGeom prst="lin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14496" name="Arc 1"/>
            <p:cNvSpPr>
              <a:spLocks noChangeArrowheads="1"/>
            </p:cNvSpPr>
            <p:nvPr/>
          </p:nvSpPr>
          <p:spPr bwMode="auto">
            <a:xfrm rot="18986467" flipH="1">
              <a:off x="2718293" y="1490003"/>
              <a:ext cx="1693334" cy="1717448"/>
            </a:xfrm>
            <a:custGeom>
              <a:avLst/>
              <a:gdLst>
                <a:gd name="T0" fmla="*/ 0 w 1691073"/>
                <a:gd name="T1" fmla="*/ 0 h 1692827"/>
                <a:gd name="T2" fmla="*/ 0 w 1691073"/>
                <a:gd name="T3" fmla="*/ 0 h 1692827"/>
                <a:gd name="T4" fmla="*/ 0 w 1691073"/>
                <a:gd name="T5" fmla="*/ 0 h 1692827"/>
                <a:gd name="T6" fmla="*/ 11796480 60000 65536"/>
                <a:gd name="T7" fmla="*/ 11796480 60000 65536"/>
                <a:gd name="T8" fmla="*/ 5898240 60000 65536"/>
                <a:gd name="T9" fmla="*/ 846316 w 1691073"/>
                <a:gd name="T10" fmla="*/ 0 h 1692827"/>
                <a:gd name="T11" fmla="*/ 1691073 w 1691073"/>
                <a:gd name="T12" fmla="*/ 847174 h 16928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91073" h="1692827" stroke="0">
                  <a:moveTo>
                    <a:pt x="845537" y="0"/>
                  </a:moveTo>
                  <a:lnTo>
                    <a:pt x="845536" y="0"/>
                  </a:lnTo>
                  <a:cubicBezTo>
                    <a:pt x="1312513" y="0"/>
                    <a:pt x="1691073" y="378952"/>
                    <a:pt x="1691073" y="846414"/>
                  </a:cubicBezTo>
                  <a:cubicBezTo>
                    <a:pt x="1691073" y="846414"/>
                    <a:pt x="1691072" y="846415"/>
                    <a:pt x="1691072" y="846415"/>
                  </a:cubicBezTo>
                  <a:lnTo>
                    <a:pt x="845537" y="846414"/>
                  </a:lnTo>
                  <a:close/>
                </a:path>
                <a:path w="1691073" h="1692827" fill="none">
                  <a:moveTo>
                    <a:pt x="845537" y="0"/>
                  </a:moveTo>
                  <a:lnTo>
                    <a:pt x="845536" y="0"/>
                  </a:lnTo>
                  <a:cubicBezTo>
                    <a:pt x="1312513" y="0"/>
                    <a:pt x="1691073" y="378952"/>
                    <a:pt x="1691073" y="846414"/>
                  </a:cubicBezTo>
                  <a:cubicBezTo>
                    <a:pt x="1691073" y="846414"/>
                    <a:pt x="1691072" y="846415"/>
                    <a:pt x="1691072" y="846415"/>
                  </a:cubicBezTo>
                </a:path>
              </a:pathLst>
            </a:cu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497" name="Arc 43"/>
            <p:cNvSpPr>
              <a:spLocks/>
            </p:cNvSpPr>
            <p:nvPr/>
          </p:nvSpPr>
          <p:spPr bwMode="auto">
            <a:xfrm flipH="1" flipV="1">
              <a:off x="2886846" y="2558818"/>
              <a:ext cx="449475" cy="444407"/>
            </a:xfrm>
            <a:custGeom>
              <a:avLst/>
              <a:gdLst>
                <a:gd name="T0" fmla="*/ 0 w 21600"/>
                <a:gd name="T1" fmla="*/ 0 h 21600"/>
                <a:gd name="T2" fmla="*/ 265318088 w 21600"/>
                <a:gd name="T3" fmla="*/ 250687182 h 21600"/>
                <a:gd name="T4" fmla="*/ 0 w 21600"/>
                <a:gd name="T5" fmla="*/ 25068718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 rot="10800000"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498" name="Text Box 54"/>
            <p:cNvSpPr txBox="1">
              <a:spLocks noChangeArrowheads="1"/>
            </p:cNvSpPr>
            <p:nvPr/>
          </p:nvSpPr>
          <p:spPr bwMode="auto">
            <a:xfrm>
              <a:off x="3261656" y="2854636"/>
              <a:ext cx="299774" cy="21241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e</a:t>
              </a:r>
            </a:p>
          </p:txBody>
        </p:sp>
        <p:sp>
          <p:nvSpPr>
            <p:cNvPr id="14499" name="Arc 42"/>
            <p:cNvSpPr>
              <a:spLocks/>
            </p:cNvSpPr>
            <p:nvPr/>
          </p:nvSpPr>
          <p:spPr bwMode="auto">
            <a:xfrm flipV="1">
              <a:off x="6103402" y="2558818"/>
              <a:ext cx="449475" cy="444407"/>
            </a:xfrm>
            <a:custGeom>
              <a:avLst/>
              <a:gdLst>
                <a:gd name="T0" fmla="*/ 0 w 21600"/>
                <a:gd name="T1" fmla="*/ 0 h 21600"/>
                <a:gd name="T2" fmla="*/ 265318088 w 21600"/>
                <a:gd name="T3" fmla="*/ 250687182 h 21600"/>
                <a:gd name="T4" fmla="*/ 0 w 21600"/>
                <a:gd name="T5" fmla="*/ 25068718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 rot="10800000"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00" name="Arc 43"/>
            <p:cNvSpPr>
              <a:spLocks/>
            </p:cNvSpPr>
            <p:nvPr/>
          </p:nvSpPr>
          <p:spPr bwMode="auto">
            <a:xfrm>
              <a:off x="6103402" y="1744071"/>
              <a:ext cx="449475" cy="444407"/>
            </a:xfrm>
            <a:custGeom>
              <a:avLst/>
              <a:gdLst>
                <a:gd name="T0" fmla="*/ 0 w 21600"/>
                <a:gd name="T1" fmla="*/ 0 h 21600"/>
                <a:gd name="T2" fmla="*/ 265318088 w 21600"/>
                <a:gd name="T3" fmla="*/ 250687182 h 21600"/>
                <a:gd name="T4" fmla="*/ 0 w 21600"/>
                <a:gd name="T5" fmla="*/ 25068718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01" name="Text Box 54"/>
            <p:cNvSpPr txBox="1">
              <a:spLocks noChangeArrowheads="1"/>
            </p:cNvSpPr>
            <p:nvPr/>
          </p:nvSpPr>
          <p:spPr bwMode="auto">
            <a:xfrm>
              <a:off x="5879123" y="2854636"/>
              <a:ext cx="299774" cy="21241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e</a:t>
              </a:r>
            </a:p>
          </p:txBody>
        </p:sp>
        <p:sp>
          <p:nvSpPr>
            <p:cNvPr id="14502" name="Text Box 53"/>
            <p:cNvSpPr txBox="1">
              <a:spLocks noChangeArrowheads="1"/>
            </p:cNvSpPr>
            <p:nvPr/>
          </p:nvSpPr>
          <p:spPr bwMode="auto">
            <a:xfrm>
              <a:off x="5955454" y="1518081"/>
              <a:ext cx="298386" cy="21241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p</a:t>
              </a:r>
            </a:p>
          </p:txBody>
        </p:sp>
        <p:sp>
          <p:nvSpPr>
            <p:cNvPr id="14503" name="Oval 15"/>
            <p:cNvSpPr>
              <a:spLocks noChangeArrowheads="1"/>
            </p:cNvSpPr>
            <p:nvPr/>
          </p:nvSpPr>
          <p:spPr bwMode="auto">
            <a:xfrm>
              <a:off x="4422175" y="1985464"/>
              <a:ext cx="149825" cy="148136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04" name="Oval 15"/>
            <p:cNvSpPr>
              <a:spLocks noChangeArrowheads="1"/>
            </p:cNvSpPr>
            <p:nvPr/>
          </p:nvSpPr>
          <p:spPr bwMode="auto">
            <a:xfrm>
              <a:off x="4422175" y="2442664"/>
              <a:ext cx="149825" cy="148136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05" name="Oval 15"/>
            <p:cNvSpPr>
              <a:spLocks noChangeArrowheads="1"/>
            </p:cNvSpPr>
            <p:nvPr/>
          </p:nvSpPr>
          <p:spPr bwMode="auto">
            <a:xfrm>
              <a:off x="4879375" y="1981200"/>
              <a:ext cx="149825" cy="148136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06" name="Oval 15"/>
            <p:cNvSpPr>
              <a:spLocks noChangeArrowheads="1"/>
            </p:cNvSpPr>
            <p:nvPr/>
          </p:nvSpPr>
          <p:spPr bwMode="auto">
            <a:xfrm>
              <a:off x="4876800" y="2438400"/>
              <a:ext cx="149825" cy="148136"/>
            </a:xfrm>
            <a:prstGeom prst="ellipse">
              <a:avLst/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07" name="Text Box 23"/>
            <p:cNvSpPr txBox="1">
              <a:spLocks noChangeArrowheads="1"/>
            </p:cNvSpPr>
            <p:nvPr/>
          </p:nvSpPr>
          <p:spPr bwMode="auto">
            <a:xfrm>
              <a:off x="5153283" y="2069807"/>
              <a:ext cx="1246280" cy="212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endParaRPr lang="en-US" sz="1000" b="1" dirty="0">
                <a:latin typeface="Arial" charset="0"/>
                <a:cs typeface="Arial" charset="0"/>
              </a:endParaRPr>
            </a:p>
          </p:txBody>
        </p:sp>
        <p:sp>
          <p:nvSpPr>
            <p:cNvPr id="14508" name="Arc 42"/>
            <p:cNvSpPr>
              <a:spLocks/>
            </p:cNvSpPr>
            <p:nvPr/>
          </p:nvSpPr>
          <p:spPr bwMode="auto">
            <a:xfrm rot="10288755" flipV="1">
              <a:off x="2811934" y="1818139"/>
              <a:ext cx="449475" cy="444407"/>
            </a:xfrm>
            <a:custGeom>
              <a:avLst/>
              <a:gdLst>
                <a:gd name="T0" fmla="*/ 0 w 21600"/>
                <a:gd name="T1" fmla="*/ 0 h 21600"/>
                <a:gd name="T2" fmla="*/ 265318088 w 21600"/>
                <a:gd name="T3" fmla="*/ 250687182 h 21600"/>
                <a:gd name="T4" fmla="*/ 0 w 21600"/>
                <a:gd name="T5" fmla="*/ 250687182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09" name="Text Box 53"/>
            <p:cNvSpPr txBox="1">
              <a:spLocks noChangeArrowheads="1"/>
            </p:cNvSpPr>
            <p:nvPr/>
          </p:nvSpPr>
          <p:spPr bwMode="auto">
            <a:xfrm>
              <a:off x="3181161" y="1595323"/>
              <a:ext cx="299774" cy="21241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p</a:t>
              </a:r>
            </a:p>
          </p:txBody>
        </p:sp>
        <p:sp>
          <p:nvSpPr>
            <p:cNvPr id="14510" name="Line 74"/>
            <p:cNvSpPr>
              <a:spLocks noChangeShapeType="1"/>
            </p:cNvSpPr>
            <p:nvPr/>
          </p:nvSpPr>
          <p:spPr bwMode="auto">
            <a:xfrm flipH="1">
              <a:off x="3429001" y="2133600"/>
              <a:ext cx="1447799" cy="13716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3" name="Group 145"/>
            <p:cNvGrpSpPr>
              <a:grpSpLocks noChangeAspect="1"/>
            </p:cNvGrpSpPr>
            <p:nvPr/>
          </p:nvGrpSpPr>
          <p:grpSpPr bwMode="auto">
            <a:xfrm>
              <a:off x="3810004" y="1909762"/>
              <a:ext cx="1828801" cy="800100"/>
              <a:chOff x="4577512" y="3886201"/>
              <a:chExt cx="1061288" cy="457199"/>
            </a:xfrm>
          </p:grpSpPr>
          <p:sp>
            <p:nvSpPr>
              <p:cNvPr id="14538" name="Arc 1"/>
              <p:cNvSpPr>
                <a:spLocks noChangeArrowheads="1"/>
              </p:cNvSpPr>
              <p:nvPr/>
            </p:nvSpPr>
            <p:spPr bwMode="auto">
              <a:xfrm rot="2613533">
                <a:off x="5189361" y="3901679"/>
                <a:ext cx="436173" cy="441721"/>
              </a:xfrm>
              <a:custGeom>
                <a:avLst/>
                <a:gdLst>
                  <a:gd name="T0" fmla="*/ 0 w 1691073"/>
                  <a:gd name="T1" fmla="*/ 0 h 1692827"/>
                  <a:gd name="T2" fmla="*/ 0 w 1691073"/>
                  <a:gd name="T3" fmla="*/ 0 h 1692827"/>
                  <a:gd name="T4" fmla="*/ 0 w 1691073"/>
                  <a:gd name="T5" fmla="*/ 0 h 1692827"/>
                  <a:gd name="T6" fmla="*/ 11796480 60000 65536"/>
                  <a:gd name="T7" fmla="*/ 5898240 60000 65536"/>
                  <a:gd name="T8" fmla="*/ 5898240 60000 65536"/>
                  <a:gd name="T9" fmla="*/ 801119 w 1691073"/>
                  <a:gd name="T10" fmla="*/ 0 h 1692827"/>
                  <a:gd name="T11" fmla="*/ 1691073 w 1691073"/>
                  <a:gd name="T12" fmla="*/ 847174 h 16928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91073" h="1692827" stroke="0">
                    <a:moveTo>
                      <a:pt x="800738" y="1189"/>
                    </a:moveTo>
                    <a:lnTo>
                      <a:pt x="800737" y="1188"/>
                    </a:lnTo>
                    <a:cubicBezTo>
                      <a:pt x="815657" y="396"/>
                      <a:pt x="830595" y="-1"/>
                      <a:pt x="845536" y="0"/>
                    </a:cubicBez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  <a:lnTo>
                      <a:pt x="845537" y="846414"/>
                    </a:lnTo>
                    <a:close/>
                  </a:path>
                  <a:path w="1691073" h="1692827" fill="none">
                    <a:moveTo>
                      <a:pt x="800738" y="1189"/>
                    </a:moveTo>
                    <a:lnTo>
                      <a:pt x="800737" y="1188"/>
                    </a:lnTo>
                    <a:cubicBezTo>
                      <a:pt x="815657" y="396"/>
                      <a:pt x="830595" y="-1"/>
                      <a:pt x="845536" y="0"/>
                    </a:cubicBez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</a:path>
                </a:pathLst>
              </a:cu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39" name="Arc 2"/>
              <p:cNvSpPr>
                <a:spLocks noChangeArrowheads="1"/>
              </p:cNvSpPr>
              <p:nvPr/>
            </p:nvSpPr>
            <p:spPr bwMode="auto">
              <a:xfrm rot="2613533" flipV="1">
                <a:off x="5202627" y="3886201"/>
                <a:ext cx="436173" cy="441324"/>
              </a:xfrm>
              <a:custGeom>
                <a:avLst/>
                <a:gdLst>
                  <a:gd name="T0" fmla="*/ 0 w 1691640"/>
                  <a:gd name="T1" fmla="*/ 0 h 1691640"/>
                  <a:gd name="T2" fmla="*/ 0 w 1691640"/>
                  <a:gd name="T3" fmla="*/ 0 h 1691640"/>
                  <a:gd name="T4" fmla="*/ 0 w 1691640"/>
                  <a:gd name="T5" fmla="*/ 0 h 1691640"/>
                  <a:gd name="T6" fmla="*/ 11796480 60000 65536"/>
                  <a:gd name="T7" fmla="*/ 11796480 60000 65536"/>
                  <a:gd name="T8" fmla="*/ 5898240 60000 65536"/>
                  <a:gd name="T9" fmla="*/ 846601 w 1691640"/>
                  <a:gd name="T10" fmla="*/ 0 h 1691640"/>
                  <a:gd name="T11" fmla="*/ 1691640 w 1691640"/>
                  <a:gd name="T12" fmla="*/ 845820 h 16916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91640" h="1691640" stroke="0">
                    <a:moveTo>
                      <a:pt x="845821" y="0"/>
                    </a:moveTo>
                    <a:lnTo>
                      <a:pt x="845820" y="0"/>
                    </a:lnTo>
                    <a:cubicBezTo>
                      <a:pt x="1312954" y="0"/>
                      <a:pt x="1691640" y="378686"/>
                      <a:pt x="1691640" y="845820"/>
                    </a:cubicBezTo>
                    <a:cubicBezTo>
                      <a:pt x="1691640" y="845820"/>
                      <a:pt x="1691639" y="845821"/>
                      <a:pt x="1691639" y="845821"/>
                    </a:cubicBezTo>
                    <a:lnTo>
                      <a:pt x="845820" y="845820"/>
                    </a:lnTo>
                    <a:close/>
                  </a:path>
                  <a:path w="1691640" h="1691640" fill="none">
                    <a:moveTo>
                      <a:pt x="845821" y="0"/>
                    </a:moveTo>
                    <a:lnTo>
                      <a:pt x="845820" y="0"/>
                    </a:lnTo>
                    <a:cubicBezTo>
                      <a:pt x="1312954" y="0"/>
                      <a:pt x="1691640" y="378686"/>
                      <a:pt x="1691640" y="845820"/>
                    </a:cubicBezTo>
                    <a:cubicBezTo>
                      <a:pt x="1691640" y="845820"/>
                      <a:pt x="1691639" y="845821"/>
                      <a:pt x="1691639" y="845821"/>
                    </a:cubicBezTo>
                  </a:path>
                </a:pathLst>
              </a:cu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40" name="Arc 2"/>
              <p:cNvSpPr>
                <a:spLocks noChangeArrowheads="1"/>
              </p:cNvSpPr>
              <p:nvPr/>
            </p:nvSpPr>
            <p:spPr bwMode="auto">
              <a:xfrm rot="2613533" flipV="1">
                <a:off x="4577512" y="3886201"/>
                <a:ext cx="436173" cy="435768"/>
              </a:xfrm>
              <a:custGeom>
                <a:avLst/>
                <a:gdLst>
                  <a:gd name="T0" fmla="*/ 0 w 1691640"/>
                  <a:gd name="T1" fmla="*/ 0 h 1691640"/>
                  <a:gd name="T2" fmla="*/ 0 w 1691640"/>
                  <a:gd name="T3" fmla="*/ 0 h 1691640"/>
                  <a:gd name="T4" fmla="*/ 0 w 1691640"/>
                  <a:gd name="T5" fmla="*/ 0 h 1691640"/>
                  <a:gd name="T6" fmla="*/ 11796480 60000 65536"/>
                  <a:gd name="T7" fmla="*/ 11796480 60000 65536"/>
                  <a:gd name="T8" fmla="*/ 5898240 60000 65536"/>
                  <a:gd name="T9" fmla="*/ 846601 w 1691640"/>
                  <a:gd name="T10" fmla="*/ 0 h 1691640"/>
                  <a:gd name="T11" fmla="*/ 1691640 w 1691640"/>
                  <a:gd name="T12" fmla="*/ 845820 h 16916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91640" h="1691640" stroke="0">
                    <a:moveTo>
                      <a:pt x="845821" y="0"/>
                    </a:moveTo>
                    <a:lnTo>
                      <a:pt x="845820" y="0"/>
                    </a:lnTo>
                    <a:cubicBezTo>
                      <a:pt x="1312954" y="0"/>
                      <a:pt x="1691640" y="378686"/>
                      <a:pt x="1691640" y="845820"/>
                    </a:cubicBezTo>
                    <a:cubicBezTo>
                      <a:pt x="1691640" y="845820"/>
                      <a:pt x="1691639" y="845821"/>
                      <a:pt x="1691639" y="845821"/>
                    </a:cubicBezTo>
                    <a:lnTo>
                      <a:pt x="845820" y="845820"/>
                    </a:lnTo>
                    <a:close/>
                  </a:path>
                  <a:path w="1691640" h="1691640" fill="none">
                    <a:moveTo>
                      <a:pt x="845821" y="0"/>
                    </a:moveTo>
                    <a:lnTo>
                      <a:pt x="845820" y="0"/>
                    </a:lnTo>
                    <a:cubicBezTo>
                      <a:pt x="1312954" y="0"/>
                      <a:pt x="1691640" y="378686"/>
                      <a:pt x="1691640" y="845820"/>
                    </a:cubicBezTo>
                    <a:cubicBezTo>
                      <a:pt x="1691640" y="845820"/>
                      <a:pt x="1691639" y="845821"/>
                      <a:pt x="1691639" y="845821"/>
                    </a:cubicBezTo>
                  </a:path>
                </a:pathLst>
              </a:cu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41" name="Arc 2"/>
              <p:cNvSpPr>
                <a:spLocks noChangeArrowheads="1"/>
              </p:cNvSpPr>
              <p:nvPr/>
            </p:nvSpPr>
            <p:spPr bwMode="auto">
              <a:xfrm rot="-2613533">
                <a:off x="4591984" y="3901679"/>
                <a:ext cx="436173" cy="441721"/>
              </a:xfrm>
              <a:custGeom>
                <a:avLst/>
                <a:gdLst>
                  <a:gd name="T0" fmla="*/ 0 w 1691073"/>
                  <a:gd name="T1" fmla="*/ 0 h 1692827"/>
                  <a:gd name="T2" fmla="*/ 0 w 1691073"/>
                  <a:gd name="T3" fmla="*/ 0 h 1692827"/>
                  <a:gd name="T4" fmla="*/ 0 w 1691073"/>
                  <a:gd name="T5" fmla="*/ 0 h 1692827"/>
                  <a:gd name="T6" fmla="*/ 11796480 60000 65536"/>
                  <a:gd name="T7" fmla="*/ 11796480 60000 65536"/>
                  <a:gd name="T8" fmla="*/ 5898240 60000 65536"/>
                  <a:gd name="T9" fmla="*/ 846318 w 1691073"/>
                  <a:gd name="T10" fmla="*/ 0 h 1692827"/>
                  <a:gd name="T11" fmla="*/ 1691073 w 1691073"/>
                  <a:gd name="T12" fmla="*/ 847174 h 16928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91073" h="1692827" stroke="0">
                    <a:moveTo>
                      <a:pt x="845537" y="0"/>
                    </a:moveTo>
                    <a:lnTo>
                      <a:pt x="845536" y="0"/>
                    </a:ln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  <a:lnTo>
                      <a:pt x="845537" y="846414"/>
                    </a:lnTo>
                    <a:close/>
                  </a:path>
                  <a:path w="1691073" h="1692827" fill="none">
                    <a:moveTo>
                      <a:pt x="845537" y="0"/>
                    </a:moveTo>
                    <a:lnTo>
                      <a:pt x="845536" y="0"/>
                    </a:ln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</a:path>
                </a:pathLst>
              </a:cu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42" name="Arc 2"/>
              <p:cNvSpPr>
                <a:spLocks noChangeArrowheads="1"/>
              </p:cNvSpPr>
              <p:nvPr/>
            </p:nvSpPr>
            <p:spPr bwMode="auto">
              <a:xfrm rot="-2613533">
                <a:off x="5188557" y="3899298"/>
                <a:ext cx="441801" cy="441721"/>
              </a:xfrm>
              <a:custGeom>
                <a:avLst/>
                <a:gdLst>
                  <a:gd name="T0" fmla="*/ 0 w 1712893"/>
                  <a:gd name="T1" fmla="*/ 0 h 1692827"/>
                  <a:gd name="T2" fmla="*/ 0 w 1712893"/>
                  <a:gd name="T3" fmla="*/ 0 h 1692827"/>
                  <a:gd name="T4" fmla="*/ 0 w 1712893"/>
                  <a:gd name="T5" fmla="*/ 0 h 1692827"/>
                  <a:gd name="T6" fmla="*/ 11796480 60000 65536"/>
                  <a:gd name="T7" fmla="*/ 17694720 60000 65536"/>
                  <a:gd name="T8" fmla="*/ 5898240 60000 65536"/>
                  <a:gd name="T9" fmla="*/ 857228 w 1712893"/>
                  <a:gd name="T10" fmla="*/ 0 h 1692827"/>
                  <a:gd name="T11" fmla="*/ 1711334 w 1712893"/>
                  <a:gd name="T12" fmla="*/ 807628 h 16928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12893" h="1692827" stroke="0">
                    <a:moveTo>
                      <a:pt x="856447" y="0"/>
                    </a:moveTo>
                    <a:lnTo>
                      <a:pt x="856446" y="0"/>
                    </a:lnTo>
                    <a:cubicBezTo>
                      <a:pt x="1314271" y="0"/>
                      <a:pt x="1691136" y="355846"/>
                      <a:pt x="1712003" y="807836"/>
                    </a:cubicBezTo>
                    <a:lnTo>
                      <a:pt x="856447" y="846414"/>
                    </a:lnTo>
                    <a:close/>
                  </a:path>
                  <a:path w="1712893" h="1692827" fill="none">
                    <a:moveTo>
                      <a:pt x="856447" y="0"/>
                    </a:moveTo>
                    <a:lnTo>
                      <a:pt x="856446" y="0"/>
                    </a:lnTo>
                    <a:cubicBezTo>
                      <a:pt x="1314271" y="0"/>
                      <a:pt x="1691136" y="355846"/>
                      <a:pt x="1712003" y="807836"/>
                    </a:cubicBezTo>
                  </a:path>
                </a:pathLst>
              </a:cu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4543" name="Straight Connector 60"/>
              <p:cNvCxnSpPr>
                <a:cxnSpLocks noChangeShapeType="1"/>
              </p:cNvCxnSpPr>
              <p:nvPr/>
            </p:nvCxnSpPr>
            <p:spPr bwMode="auto">
              <a:xfrm flipV="1">
                <a:off x="4949365" y="3943351"/>
                <a:ext cx="322808" cy="312737"/>
              </a:xfrm>
              <a:prstGeom prst="line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4544" name="Straight Connector 61"/>
              <p:cNvCxnSpPr>
                <a:cxnSpLocks noChangeShapeType="1"/>
              </p:cNvCxnSpPr>
              <p:nvPr/>
            </p:nvCxnSpPr>
            <p:spPr bwMode="auto">
              <a:xfrm rot="10800000">
                <a:off x="4963435" y="3962401"/>
                <a:ext cx="328034" cy="323849"/>
              </a:xfrm>
              <a:prstGeom prst="line">
                <a:avLst/>
              </a:pr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sp>
            <p:nvSpPr>
              <p:cNvPr id="14545" name="Arc 1"/>
              <p:cNvSpPr>
                <a:spLocks noChangeArrowheads="1"/>
              </p:cNvSpPr>
              <p:nvPr/>
            </p:nvSpPr>
            <p:spPr bwMode="auto">
              <a:xfrm rot="18986467" flipH="1">
                <a:off x="4591984" y="3901679"/>
                <a:ext cx="436173" cy="441721"/>
              </a:xfrm>
              <a:custGeom>
                <a:avLst/>
                <a:gdLst>
                  <a:gd name="T0" fmla="*/ 0 w 1691073"/>
                  <a:gd name="T1" fmla="*/ 0 h 1692827"/>
                  <a:gd name="T2" fmla="*/ 0 w 1691073"/>
                  <a:gd name="T3" fmla="*/ 0 h 1692827"/>
                  <a:gd name="T4" fmla="*/ 0 w 1691073"/>
                  <a:gd name="T5" fmla="*/ 0 h 1692827"/>
                  <a:gd name="T6" fmla="*/ 11796480 60000 65536"/>
                  <a:gd name="T7" fmla="*/ 11796480 60000 65536"/>
                  <a:gd name="T8" fmla="*/ 5898240 60000 65536"/>
                  <a:gd name="T9" fmla="*/ 846318 w 1691073"/>
                  <a:gd name="T10" fmla="*/ 0 h 1692827"/>
                  <a:gd name="T11" fmla="*/ 1691073 w 1691073"/>
                  <a:gd name="T12" fmla="*/ 847174 h 16928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91073" h="1692827" stroke="0">
                    <a:moveTo>
                      <a:pt x="845537" y="0"/>
                    </a:moveTo>
                    <a:lnTo>
                      <a:pt x="845536" y="0"/>
                    </a:ln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  <a:lnTo>
                      <a:pt x="845537" y="846414"/>
                    </a:lnTo>
                    <a:close/>
                  </a:path>
                  <a:path w="1691073" h="1692827" fill="none">
                    <a:moveTo>
                      <a:pt x="845537" y="0"/>
                    </a:moveTo>
                    <a:lnTo>
                      <a:pt x="845536" y="0"/>
                    </a:ln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</a:path>
                </a:pathLst>
              </a:custGeom>
              <a:noFill/>
              <a:ln w="3810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" name="Group 149"/>
            <p:cNvGrpSpPr>
              <a:grpSpLocks noChangeAspect="1"/>
            </p:cNvGrpSpPr>
            <p:nvPr/>
          </p:nvGrpSpPr>
          <p:grpSpPr bwMode="auto">
            <a:xfrm rot="-2616682">
              <a:off x="6028211" y="931873"/>
              <a:ext cx="651797" cy="285161"/>
              <a:chOff x="4577512" y="3886201"/>
              <a:chExt cx="1061288" cy="457199"/>
            </a:xfrm>
          </p:grpSpPr>
          <p:sp>
            <p:nvSpPr>
              <p:cNvPr id="14530" name="Arc 1"/>
              <p:cNvSpPr>
                <a:spLocks noChangeArrowheads="1"/>
              </p:cNvSpPr>
              <p:nvPr/>
            </p:nvSpPr>
            <p:spPr bwMode="auto">
              <a:xfrm rot="2613533">
                <a:off x="5189361" y="3901679"/>
                <a:ext cx="436173" cy="441721"/>
              </a:xfrm>
              <a:custGeom>
                <a:avLst/>
                <a:gdLst>
                  <a:gd name="T0" fmla="*/ 0 w 1691073"/>
                  <a:gd name="T1" fmla="*/ 0 h 1692827"/>
                  <a:gd name="T2" fmla="*/ 0 w 1691073"/>
                  <a:gd name="T3" fmla="*/ 0 h 1692827"/>
                  <a:gd name="T4" fmla="*/ 0 w 1691073"/>
                  <a:gd name="T5" fmla="*/ 0 h 1692827"/>
                  <a:gd name="T6" fmla="*/ 11796480 60000 65536"/>
                  <a:gd name="T7" fmla="*/ 5898240 60000 65536"/>
                  <a:gd name="T8" fmla="*/ 5898240 60000 65536"/>
                  <a:gd name="T9" fmla="*/ 801119 w 1691073"/>
                  <a:gd name="T10" fmla="*/ 0 h 1692827"/>
                  <a:gd name="T11" fmla="*/ 1691073 w 1691073"/>
                  <a:gd name="T12" fmla="*/ 847174 h 16928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91073" h="1692827" stroke="0">
                    <a:moveTo>
                      <a:pt x="800738" y="1189"/>
                    </a:moveTo>
                    <a:lnTo>
                      <a:pt x="800737" y="1188"/>
                    </a:lnTo>
                    <a:cubicBezTo>
                      <a:pt x="815657" y="396"/>
                      <a:pt x="830595" y="-1"/>
                      <a:pt x="845536" y="0"/>
                    </a:cubicBez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  <a:lnTo>
                      <a:pt x="845537" y="846414"/>
                    </a:lnTo>
                    <a:close/>
                  </a:path>
                  <a:path w="1691073" h="1692827" fill="none">
                    <a:moveTo>
                      <a:pt x="800738" y="1189"/>
                    </a:moveTo>
                    <a:lnTo>
                      <a:pt x="800737" y="1188"/>
                    </a:lnTo>
                    <a:cubicBezTo>
                      <a:pt x="815657" y="396"/>
                      <a:pt x="830595" y="-1"/>
                      <a:pt x="845536" y="0"/>
                    </a:cubicBez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</a:path>
                </a:pathLst>
              </a:custGeom>
              <a:noFill/>
              <a:ln w="38100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31" name="Arc 2"/>
              <p:cNvSpPr>
                <a:spLocks noChangeArrowheads="1"/>
              </p:cNvSpPr>
              <p:nvPr/>
            </p:nvSpPr>
            <p:spPr bwMode="auto">
              <a:xfrm rot="2613533" flipV="1">
                <a:off x="5202627" y="3886201"/>
                <a:ext cx="436173" cy="441324"/>
              </a:xfrm>
              <a:custGeom>
                <a:avLst/>
                <a:gdLst>
                  <a:gd name="T0" fmla="*/ 0 w 1691640"/>
                  <a:gd name="T1" fmla="*/ 0 h 1691640"/>
                  <a:gd name="T2" fmla="*/ 0 w 1691640"/>
                  <a:gd name="T3" fmla="*/ 0 h 1691640"/>
                  <a:gd name="T4" fmla="*/ 0 w 1691640"/>
                  <a:gd name="T5" fmla="*/ 0 h 1691640"/>
                  <a:gd name="T6" fmla="*/ 11796480 60000 65536"/>
                  <a:gd name="T7" fmla="*/ 11796480 60000 65536"/>
                  <a:gd name="T8" fmla="*/ 5898240 60000 65536"/>
                  <a:gd name="T9" fmla="*/ 846601 w 1691640"/>
                  <a:gd name="T10" fmla="*/ 0 h 1691640"/>
                  <a:gd name="T11" fmla="*/ 1691640 w 1691640"/>
                  <a:gd name="T12" fmla="*/ 845820 h 16916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91640" h="1691640" stroke="0">
                    <a:moveTo>
                      <a:pt x="845821" y="0"/>
                    </a:moveTo>
                    <a:lnTo>
                      <a:pt x="845820" y="0"/>
                    </a:lnTo>
                    <a:cubicBezTo>
                      <a:pt x="1312954" y="0"/>
                      <a:pt x="1691640" y="378686"/>
                      <a:pt x="1691640" y="845820"/>
                    </a:cubicBezTo>
                    <a:cubicBezTo>
                      <a:pt x="1691640" y="845820"/>
                      <a:pt x="1691639" y="845821"/>
                      <a:pt x="1691639" y="845821"/>
                    </a:cubicBezTo>
                    <a:lnTo>
                      <a:pt x="845820" y="845820"/>
                    </a:lnTo>
                    <a:close/>
                  </a:path>
                  <a:path w="1691640" h="1691640" fill="none">
                    <a:moveTo>
                      <a:pt x="845821" y="0"/>
                    </a:moveTo>
                    <a:lnTo>
                      <a:pt x="845820" y="0"/>
                    </a:lnTo>
                    <a:cubicBezTo>
                      <a:pt x="1312954" y="0"/>
                      <a:pt x="1691640" y="378686"/>
                      <a:pt x="1691640" y="845820"/>
                    </a:cubicBezTo>
                    <a:cubicBezTo>
                      <a:pt x="1691640" y="845820"/>
                      <a:pt x="1691639" y="845821"/>
                      <a:pt x="1691639" y="845821"/>
                    </a:cubicBezTo>
                  </a:path>
                </a:pathLst>
              </a:custGeom>
              <a:noFill/>
              <a:ln w="38100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32" name="Arc 2"/>
              <p:cNvSpPr>
                <a:spLocks noChangeArrowheads="1"/>
              </p:cNvSpPr>
              <p:nvPr/>
            </p:nvSpPr>
            <p:spPr bwMode="auto">
              <a:xfrm rot="2613533" flipV="1">
                <a:off x="4577512" y="3886201"/>
                <a:ext cx="436173" cy="435768"/>
              </a:xfrm>
              <a:custGeom>
                <a:avLst/>
                <a:gdLst>
                  <a:gd name="T0" fmla="*/ 0 w 1691640"/>
                  <a:gd name="T1" fmla="*/ 0 h 1691640"/>
                  <a:gd name="T2" fmla="*/ 0 w 1691640"/>
                  <a:gd name="T3" fmla="*/ 0 h 1691640"/>
                  <a:gd name="T4" fmla="*/ 0 w 1691640"/>
                  <a:gd name="T5" fmla="*/ 0 h 1691640"/>
                  <a:gd name="T6" fmla="*/ 11796480 60000 65536"/>
                  <a:gd name="T7" fmla="*/ 11796480 60000 65536"/>
                  <a:gd name="T8" fmla="*/ 5898240 60000 65536"/>
                  <a:gd name="T9" fmla="*/ 846601 w 1691640"/>
                  <a:gd name="T10" fmla="*/ 0 h 1691640"/>
                  <a:gd name="T11" fmla="*/ 1691640 w 1691640"/>
                  <a:gd name="T12" fmla="*/ 845820 h 169164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91640" h="1691640" stroke="0">
                    <a:moveTo>
                      <a:pt x="845821" y="0"/>
                    </a:moveTo>
                    <a:lnTo>
                      <a:pt x="845820" y="0"/>
                    </a:lnTo>
                    <a:cubicBezTo>
                      <a:pt x="1312954" y="0"/>
                      <a:pt x="1691640" y="378686"/>
                      <a:pt x="1691640" y="845820"/>
                    </a:cubicBezTo>
                    <a:cubicBezTo>
                      <a:pt x="1691640" y="845820"/>
                      <a:pt x="1691639" y="845821"/>
                      <a:pt x="1691639" y="845821"/>
                    </a:cubicBezTo>
                    <a:lnTo>
                      <a:pt x="845820" y="845820"/>
                    </a:lnTo>
                    <a:close/>
                  </a:path>
                  <a:path w="1691640" h="1691640" fill="none">
                    <a:moveTo>
                      <a:pt x="845821" y="0"/>
                    </a:moveTo>
                    <a:lnTo>
                      <a:pt x="845820" y="0"/>
                    </a:lnTo>
                    <a:cubicBezTo>
                      <a:pt x="1312954" y="0"/>
                      <a:pt x="1691640" y="378686"/>
                      <a:pt x="1691640" y="845820"/>
                    </a:cubicBezTo>
                    <a:cubicBezTo>
                      <a:pt x="1691640" y="845820"/>
                      <a:pt x="1691639" y="845821"/>
                      <a:pt x="1691639" y="845821"/>
                    </a:cubicBezTo>
                  </a:path>
                </a:pathLst>
              </a:custGeom>
              <a:noFill/>
              <a:ln w="38100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33" name="Arc 2"/>
              <p:cNvSpPr>
                <a:spLocks noChangeArrowheads="1"/>
              </p:cNvSpPr>
              <p:nvPr/>
            </p:nvSpPr>
            <p:spPr bwMode="auto">
              <a:xfrm rot="-2613533">
                <a:off x="4591984" y="3901679"/>
                <a:ext cx="436173" cy="441721"/>
              </a:xfrm>
              <a:custGeom>
                <a:avLst/>
                <a:gdLst>
                  <a:gd name="T0" fmla="*/ 0 w 1691073"/>
                  <a:gd name="T1" fmla="*/ 0 h 1692827"/>
                  <a:gd name="T2" fmla="*/ 0 w 1691073"/>
                  <a:gd name="T3" fmla="*/ 0 h 1692827"/>
                  <a:gd name="T4" fmla="*/ 0 w 1691073"/>
                  <a:gd name="T5" fmla="*/ 0 h 1692827"/>
                  <a:gd name="T6" fmla="*/ 11796480 60000 65536"/>
                  <a:gd name="T7" fmla="*/ 11796480 60000 65536"/>
                  <a:gd name="T8" fmla="*/ 5898240 60000 65536"/>
                  <a:gd name="T9" fmla="*/ 846318 w 1691073"/>
                  <a:gd name="T10" fmla="*/ 0 h 1692827"/>
                  <a:gd name="T11" fmla="*/ 1691073 w 1691073"/>
                  <a:gd name="T12" fmla="*/ 847174 h 16928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91073" h="1692827" stroke="0">
                    <a:moveTo>
                      <a:pt x="845537" y="0"/>
                    </a:moveTo>
                    <a:lnTo>
                      <a:pt x="845536" y="0"/>
                    </a:ln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  <a:lnTo>
                      <a:pt x="845537" y="846414"/>
                    </a:lnTo>
                    <a:close/>
                  </a:path>
                  <a:path w="1691073" h="1692827" fill="none">
                    <a:moveTo>
                      <a:pt x="845537" y="0"/>
                    </a:moveTo>
                    <a:lnTo>
                      <a:pt x="845536" y="0"/>
                    </a:ln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</a:path>
                </a:pathLst>
              </a:custGeom>
              <a:noFill/>
              <a:ln w="38100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34" name="Arc 2"/>
              <p:cNvSpPr>
                <a:spLocks noChangeArrowheads="1"/>
              </p:cNvSpPr>
              <p:nvPr/>
            </p:nvSpPr>
            <p:spPr bwMode="auto">
              <a:xfrm rot="-2613533">
                <a:off x="5188557" y="3899298"/>
                <a:ext cx="441801" cy="441721"/>
              </a:xfrm>
              <a:custGeom>
                <a:avLst/>
                <a:gdLst>
                  <a:gd name="T0" fmla="*/ 0 w 1712893"/>
                  <a:gd name="T1" fmla="*/ 0 h 1692827"/>
                  <a:gd name="T2" fmla="*/ 0 w 1712893"/>
                  <a:gd name="T3" fmla="*/ 0 h 1692827"/>
                  <a:gd name="T4" fmla="*/ 0 w 1712893"/>
                  <a:gd name="T5" fmla="*/ 0 h 1692827"/>
                  <a:gd name="T6" fmla="*/ 11796480 60000 65536"/>
                  <a:gd name="T7" fmla="*/ 17694720 60000 65536"/>
                  <a:gd name="T8" fmla="*/ 5898240 60000 65536"/>
                  <a:gd name="T9" fmla="*/ 857228 w 1712893"/>
                  <a:gd name="T10" fmla="*/ 0 h 1692827"/>
                  <a:gd name="T11" fmla="*/ 1711334 w 1712893"/>
                  <a:gd name="T12" fmla="*/ 807628 h 16928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12893" h="1692827" stroke="0">
                    <a:moveTo>
                      <a:pt x="856447" y="0"/>
                    </a:moveTo>
                    <a:lnTo>
                      <a:pt x="856446" y="0"/>
                    </a:lnTo>
                    <a:cubicBezTo>
                      <a:pt x="1314271" y="0"/>
                      <a:pt x="1691136" y="355846"/>
                      <a:pt x="1712003" y="807836"/>
                    </a:cubicBezTo>
                    <a:lnTo>
                      <a:pt x="856447" y="846414"/>
                    </a:lnTo>
                    <a:close/>
                  </a:path>
                  <a:path w="1712893" h="1692827" fill="none">
                    <a:moveTo>
                      <a:pt x="856447" y="0"/>
                    </a:moveTo>
                    <a:lnTo>
                      <a:pt x="856446" y="0"/>
                    </a:lnTo>
                    <a:cubicBezTo>
                      <a:pt x="1314271" y="0"/>
                      <a:pt x="1691136" y="355846"/>
                      <a:pt x="1712003" y="807836"/>
                    </a:cubicBezTo>
                  </a:path>
                </a:pathLst>
              </a:custGeom>
              <a:noFill/>
              <a:ln w="38100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4535" name="Straight Connector 128"/>
              <p:cNvCxnSpPr>
                <a:cxnSpLocks noChangeShapeType="1"/>
              </p:cNvCxnSpPr>
              <p:nvPr/>
            </p:nvCxnSpPr>
            <p:spPr bwMode="auto">
              <a:xfrm flipV="1">
                <a:off x="4949365" y="3943351"/>
                <a:ext cx="322808" cy="312737"/>
              </a:xfrm>
              <a:prstGeom prst="line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/>
              </a:ln>
            </p:spPr>
          </p:cxnSp>
          <p:cxnSp>
            <p:nvCxnSpPr>
              <p:cNvPr id="14536" name="Straight Connector 129"/>
              <p:cNvCxnSpPr>
                <a:cxnSpLocks noChangeShapeType="1"/>
              </p:cNvCxnSpPr>
              <p:nvPr/>
            </p:nvCxnSpPr>
            <p:spPr bwMode="auto">
              <a:xfrm rot="10800000">
                <a:off x="4963435" y="3962401"/>
                <a:ext cx="328034" cy="323849"/>
              </a:xfrm>
              <a:prstGeom prst="line">
                <a:avLst/>
              </a:prstGeom>
              <a:noFill/>
              <a:ln w="38100" algn="ctr">
                <a:solidFill>
                  <a:srgbClr val="00FF00"/>
                </a:solidFill>
                <a:round/>
                <a:headEnd/>
                <a:tailEnd/>
              </a:ln>
            </p:spPr>
          </p:cxnSp>
          <p:sp>
            <p:nvSpPr>
              <p:cNvPr id="14537" name="Arc 1"/>
              <p:cNvSpPr>
                <a:spLocks noChangeArrowheads="1"/>
              </p:cNvSpPr>
              <p:nvPr/>
            </p:nvSpPr>
            <p:spPr bwMode="auto">
              <a:xfrm rot="18986467" flipH="1">
                <a:off x="4591984" y="3901679"/>
                <a:ext cx="436173" cy="441721"/>
              </a:xfrm>
              <a:custGeom>
                <a:avLst/>
                <a:gdLst>
                  <a:gd name="T0" fmla="*/ 0 w 1691073"/>
                  <a:gd name="T1" fmla="*/ 0 h 1692827"/>
                  <a:gd name="T2" fmla="*/ 0 w 1691073"/>
                  <a:gd name="T3" fmla="*/ 0 h 1692827"/>
                  <a:gd name="T4" fmla="*/ 0 w 1691073"/>
                  <a:gd name="T5" fmla="*/ 0 h 1692827"/>
                  <a:gd name="T6" fmla="*/ 11796480 60000 65536"/>
                  <a:gd name="T7" fmla="*/ 11796480 60000 65536"/>
                  <a:gd name="T8" fmla="*/ 5898240 60000 65536"/>
                  <a:gd name="T9" fmla="*/ 846318 w 1691073"/>
                  <a:gd name="T10" fmla="*/ 0 h 1692827"/>
                  <a:gd name="T11" fmla="*/ 1691073 w 1691073"/>
                  <a:gd name="T12" fmla="*/ 847174 h 16928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91073" h="1692827" stroke="0">
                    <a:moveTo>
                      <a:pt x="845537" y="0"/>
                    </a:moveTo>
                    <a:lnTo>
                      <a:pt x="845536" y="0"/>
                    </a:ln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  <a:lnTo>
                      <a:pt x="845537" y="846414"/>
                    </a:lnTo>
                    <a:close/>
                  </a:path>
                  <a:path w="1691073" h="1692827" fill="none">
                    <a:moveTo>
                      <a:pt x="845537" y="0"/>
                    </a:moveTo>
                    <a:lnTo>
                      <a:pt x="845536" y="0"/>
                    </a:lnTo>
                    <a:cubicBezTo>
                      <a:pt x="1312513" y="0"/>
                      <a:pt x="1691073" y="378952"/>
                      <a:pt x="1691073" y="846414"/>
                    </a:cubicBezTo>
                    <a:cubicBezTo>
                      <a:pt x="1691073" y="846414"/>
                      <a:pt x="1691072" y="846415"/>
                      <a:pt x="1691072" y="846415"/>
                    </a:cubicBezTo>
                  </a:path>
                </a:pathLst>
              </a:custGeom>
              <a:noFill/>
              <a:ln w="38100" algn="ctr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vert="eaVert"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14513" name="Text Box 27"/>
            <p:cNvSpPr txBox="1">
              <a:spLocks noChangeArrowheads="1"/>
            </p:cNvSpPr>
            <p:nvPr/>
          </p:nvSpPr>
          <p:spPr bwMode="auto">
            <a:xfrm>
              <a:off x="5898553" y="1280839"/>
              <a:ext cx="893769" cy="21241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prebooster</a:t>
              </a:r>
            </a:p>
          </p:txBody>
        </p:sp>
        <p:sp>
          <p:nvSpPr>
            <p:cNvPr id="14514" name="Text Box 27"/>
            <p:cNvSpPr txBox="1">
              <a:spLocks noChangeArrowheads="1"/>
            </p:cNvSpPr>
            <p:nvPr/>
          </p:nvSpPr>
          <p:spPr bwMode="auto">
            <a:xfrm>
              <a:off x="2795342" y="2122221"/>
              <a:ext cx="775802" cy="4772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ELIC collider ring</a:t>
              </a:r>
            </a:p>
          </p:txBody>
        </p:sp>
        <p:sp>
          <p:nvSpPr>
            <p:cNvPr id="14515" name="Text Box 27"/>
            <p:cNvSpPr txBox="1">
              <a:spLocks noChangeArrowheads="1"/>
            </p:cNvSpPr>
            <p:nvPr/>
          </p:nvSpPr>
          <p:spPr bwMode="auto">
            <a:xfrm>
              <a:off x="4934004" y="2056014"/>
              <a:ext cx="725840" cy="477242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MEIC collider ring</a:t>
              </a:r>
            </a:p>
          </p:txBody>
        </p:sp>
        <p:sp>
          <p:nvSpPr>
            <p:cNvPr id="14516" name="Text Box 26"/>
            <p:cNvSpPr txBox="1">
              <a:spLocks noChangeArrowheads="1"/>
            </p:cNvSpPr>
            <p:nvPr/>
          </p:nvSpPr>
          <p:spPr bwMode="auto">
            <a:xfrm>
              <a:off x="3276922" y="3716707"/>
              <a:ext cx="743883" cy="212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injector</a:t>
              </a:r>
            </a:p>
          </p:txBody>
        </p:sp>
        <p:sp>
          <p:nvSpPr>
            <p:cNvPr id="14517" name="Text Box 34"/>
            <p:cNvSpPr txBox="1">
              <a:spLocks noChangeArrowheads="1"/>
            </p:cNvSpPr>
            <p:nvPr/>
          </p:nvSpPr>
          <p:spPr bwMode="auto">
            <a:xfrm>
              <a:off x="4047174" y="4155329"/>
              <a:ext cx="1562708" cy="21241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latin typeface="Arial" charset="0"/>
                  <a:cs typeface="Arial" charset="0"/>
                </a:rPr>
                <a:t>12 GeV CEBAF</a:t>
              </a:r>
            </a:p>
          </p:txBody>
        </p:sp>
        <p:sp>
          <p:nvSpPr>
            <p:cNvPr id="14518" name="Arc 28"/>
            <p:cNvSpPr>
              <a:spLocks noChangeAspect="1"/>
            </p:cNvSpPr>
            <p:nvPr/>
          </p:nvSpPr>
          <p:spPr bwMode="auto">
            <a:xfrm flipH="1">
              <a:off x="3722026" y="4029823"/>
              <a:ext cx="350856" cy="34256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19" name="Arc 29"/>
            <p:cNvSpPr>
              <a:spLocks noChangeAspect="1"/>
            </p:cNvSpPr>
            <p:nvPr/>
          </p:nvSpPr>
          <p:spPr bwMode="auto">
            <a:xfrm flipH="1" flipV="1">
              <a:off x="3722026" y="4372386"/>
              <a:ext cx="350856" cy="34102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20" name="Arc 30"/>
            <p:cNvSpPr>
              <a:spLocks noChangeAspect="1"/>
            </p:cNvSpPr>
            <p:nvPr/>
          </p:nvSpPr>
          <p:spPr bwMode="auto">
            <a:xfrm>
              <a:off x="5640642" y="4029823"/>
              <a:ext cx="350856" cy="34256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21" name="Arc 31"/>
            <p:cNvSpPr>
              <a:spLocks noChangeAspect="1"/>
            </p:cNvSpPr>
            <p:nvPr/>
          </p:nvSpPr>
          <p:spPr bwMode="auto">
            <a:xfrm flipV="1">
              <a:off x="5640642" y="4372386"/>
              <a:ext cx="350856" cy="341021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rot="10800000"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22" name="Line 32"/>
            <p:cNvSpPr>
              <a:spLocks noChangeAspect="1" noChangeShapeType="1"/>
            </p:cNvSpPr>
            <p:nvPr/>
          </p:nvSpPr>
          <p:spPr bwMode="auto">
            <a:xfrm>
              <a:off x="4077324" y="4713407"/>
              <a:ext cx="161957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3" name="Line 33"/>
            <p:cNvSpPr>
              <a:spLocks noChangeAspect="1" noChangeShapeType="1"/>
            </p:cNvSpPr>
            <p:nvPr/>
          </p:nvSpPr>
          <p:spPr bwMode="auto">
            <a:xfrm>
              <a:off x="3693040" y="4029823"/>
              <a:ext cx="2011680" cy="182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524" name="Rectangle 35"/>
            <p:cNvSpPr>
              <a:spLocks noChangeArrowheads="1"/>
            </p:cNvSpPr>
            <p:nvPr/>
          </p:nvSpPr>
          <p:spPr bwMode="auto">
            <a:xfrm>
              <a:off x="3581400" y="3955754"/>
              <a:ext cx="142120" cy="14813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25" name="Rectangle 37"/>
            <p:cNvSpPr>
              <a:spLocks noChangeArrowheads="1"/>
            </p:cNvSpPr>
            <p:nvPr/>
          </p:nvSpPr>
          <p:spPr bwMode="auto">
            <a:xfrm>
              <a:off x="4219444" y="3955754"/>
              <a:ext cx="1350138" cy="148135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sp>
          <p:nvSpPr>
            <p:cNvPr id="14526" name="Rectangle 38"/>
            <p:cNvSpPr>
              <a:spLocks noChangeArrowheads="1"/>
            </p:cNvSpPr>
            <p:nvPr/>
          </p:nvSpPr>
          <p:spPr bwMode="auto">
            <a:xfrm>
              <a:off x="4219444" y="4622367"/>
              <a:ext cx="1350138" cy="148136"/>
            </a:xfrm>
            <a:prstGeom prst="rect">
              <a:avLst/>
            </a:prstGeom>
            <a:solidFill>
              <a:srgbClr val="00B05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000" dirty="0">
                <a:latin typeface="Arial" charset="0"/>
                <a:cs typeface="Arial" charset="0"/>
              </a:endParaRPr>
            </a:p>
          </p:txBody>
        </p:sp>
        <p:grpSp>
          <p:nvGrpSpPr>
            <p:cNvPr id="5" name="Group 74"/>
            <p:cNvGrpSpPr>
              <a:grpSpLocks noChangeAspect="1"/>
            </p:cNvGrpSpPr>
            <p:nvPr/>
          </p:nvGrpSpPr>
          <p:grpSpPr bwMode="auto">
            <a:xfrm>
              <a:off x="3124200" y="3616175"/>
              <a:ext cx="914400" cy="1093318"/>
              <a:chOff x="3048000" y="3632301"/>
              <a:chExt cx="1168300" cy="1396898"/>
            </a:xfrm>
          </p:grpSpPr>
          <p:sp>
            <p:nvSpPr>
              <p:cNvPr id="14528" name="Arc 59"/>
              <p:cNvSpPr>
                <a:spLocks/>
              </p:cNvSpPr>
              <p:nvPr/>
            </p:nvSpPr>
            <p:spPr bwMode="auto">
              <a:xfrm flipH="1" flipV="1">
                <a:off x="3225699" y="4038598"/>
                <a:ext cx="990601" cy="990601"/>
              </a:xfrm>
              <a:custGeom>
                <a:avLst/>
                <a:gdLst>
                  <a:gd name="T0" fmla="*/ 0 w 23014"/>
                  <a:gd name="T1" fmla="*/ 1576631760 h 21729"/>
                  <a:gd name="T2" fmla="*/ 1476057144 w 23014"/>
                  <a:gd name="T3" fmla="*/ 1576631760 h 21729"/>
                  <a:gd name="T4" fmla="*/ 1476057144 w 23014"/>
                  <a:gd name="T5" fmla="*/ 1576631760 h 21729"/>
                  <a:gd name="T6" fmla="*/ 0 60000 65536"/>
                  <a:gd name="T7" fmla="*/ 0 60000 65536"/>
                  <a:gd name="T8" fmla="*/ 0 60000 65536"/>
                  <a:gd name="T9" fmla="*/ 0 w 23014"/>
                  <a:gd name="T10" fmla="*/ 0 h 21729"/>
                  <a:gd name="T11" fmla="*/ 23014 w 23014"/>
                  <a:gd name="T12" fmla="*/ 21729 h 217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014" h="21729" fill="none" extrusionOk="0">
                    <a:moveTo>
                      <a:pt x="0" y="46"/>
                    </a:moveTo>
                    <a:cubicBezTo>
                      <a:pt x="470" y="15"/>
                      <a:pt x="942" y="-1"/>
                      <a:pt x="1414" y="0"/>
                    </a:cubicBezTo>
                    <a:cubicBezTo>
                      <a:pt x="13343" y="0"/>
                      <a:pt x="23014" y="9670"/>
                      <a:pt x="23014" y="21600"/>
                    </a:cubicBezTo>
                    <a:cubicBezTo>
                      <a:pt x="23014" y="21642"/>
                      <a:pt x="23013" y="21685"/>
                      <a:pt x="23013" y="21728"/>
                    </a:cubicBezTo>
                  </a:path>
                  <a:path w="23014" h="21729" stroke="0" extrusionOk="0">
                    <a:moveTo>
                      <a:pt x="0" y="46"/>
                    </a:moveTo>
                    <a:cubicBezTo>
                      <a:pt x="470" y="15"/>
                      <a:pt x="942" y="-1"/>
                      <a:pt x="1414" y="0"/>
                    </a:cubicBezTo>
                    <a:cubicBezTo>
                      <a:pt x="13343" y="0"/>
                      <a:pt x="23014" y="9670"/>
                      <a:pt x="23014" y="21600"/>
                    </a:cubicBezTo>
                    <a:cubicBezTo>
                      <a:pt x="23014" y="21642"/>
                      <a:pt x="23013" y="21685"/>
                      <a:pt x="23013" y="21728"/>
                    </a:cubicBezTo>
                    <a:lnTo>
                      <a:pt x="1414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529" name="Arc 59"/>
              <p:cNvSpPr>
                <a:spLocks/>
              </p:cNvSpPr>
              <p:nvPr/>
            </p:nvSpPr>
            <p:spPr bwMode="auto">
              <a:xfrm rot="18649448" flipH="1">
                <a:off x="3048000" y="3632301"/>
                <a:ext cx="990601" cy="990601"/>
              </a:xfrm>
              <a:custGeom>
                <a:avLst/>
                <a:gdLst>
                  <a:gd name="T0" fmla="*/ 0 w 23014"/>
                  <a:gd name="T1" fmla="*/ 1576631760 h 21729"/>
                  <a:gd name="T2" fmla="*/ 1476057144 w 23014"/>
                  <a:gd name="T3" fmla="*/ 1576631760 h 21729"/>
                  <a:gd name="T4" fmla="*/ 1476057144 w 23014"/>
                  <a:gd name="T5" fmla="*/ 1576631760 h 21729"/>
                  <a:gd name="T6" fmla="*/ 0 60000 65536"/>
                  <a:gd name="T7" fmla="*/ 0 60000 65536"/>
                  <a:gd name="T8" fmla="*/ 0 60000 65536"/>
                  <a:gd name="T9" fmla="*/ 0 w 23014"/>
                  <a:gd name="T10" fmla="*/ 0 h 21729"/>
                  <a:gd name="T11" fmla="*/ 23014 w 23014"/>
                  <a:gd name="T12" fmla="*/ 21729 h 217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3014" h="21729" fill="none" extrusionOk="0">
                    <a:moveTo>
                      <a:pt x="0" y="46"/>
                    </a:moveTo>
                    <a:cubicBezTo>
                      <a:pt x="470" y="15"/>
                      <a:pt x="942" y="-1"/>
                      <a:pt x="1414" y="0"/>
                    </a:cubicBezTo>
                    <a:cubicBezTo>
                      <a:pt x="13343" y="0"/>
                      <a:pt x="23014" y="9670"/>
                      <a:pt x="23014" y="21600"/>
                    </a:cubicBezTo>
                    <a:cubicBezTo>
                      <a:pt x="23014" y="21642"/>
                      <a:pt x="23013" y="21685"/>
                      <a:pt x="23013" y="21728"/>
                    </a:cubicBezTo>
                  </a:path>
                  <a:path w="23014" h="21729" stroke="0" extrusionOk="0">
                    <a:moveTo>
                      <a:pt x="0" y="46"/>
                    </a:moveTo>
                    <a:cubicBezTo>
                      <a:pt x="470" y="15"/>
                      <a:pt x="942" y="-1"/>
                      <a:pt x="1414" y="0"/>
                    </a:cubicBezTo>
                    <a:cubicBezTo>
                      <a:pt x="13343" y="0"/>
                      <a:pt x="23014" y="9670"/>
                      <a:pt x="23014" y="21600"/>
                    </a:cubicBezTo>
                    <a:cubicBezTo>
                      <a:pt x="23014" y="21642"/>
                      <a:pt x="23013" y="21685"/>
                      <a:pt x="23013" y="21728"/>
                    </a:cubicBezTo>
                    <a:lnTo>
                      <a:pt x="1414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vert="eaVert" wrap="none" anchor="ctr"/>
              <a:lstStyle/>
              <a:p>
                <a:pPr eaLnBrk="0" hangingPunct="0"/>
                <a:endParaRPr lang="en-US" sz="1000" dirty="0">
                  <a:latin typeface="Arial" charset="0"/>
                  <a:cs typeface="Arial" charset="0"/>
                </a:endParaRPr>
              </a:p>
            </p:txBody>
          </p:sp>
        </p:grpSp>
      </p:grpSp>
      <p:grpSp>
        <p:nvGrpSpPr>
          <p:cNvPr id="6" name="Group 173"/>
          <p:cNvGrpSpPr>
            <a:grpSpLocks/>
          </p:cNvGrpSpPr>
          <p:nvPr/>
        </p:nvGrpSpPr>
        <p:grpSpPr bwMode="auto">
          <a:xfrm>
            <a:off x="5105400" y="2895600"/>
            <a:ext cx="3886200" cy="1745713"/>
            <a:chOff x="5943600" y="4813172"/>
            <a:chExt cx="3048001" cy="1254304"/>
          </a:xfrm>
        </p:grpSpPr>
        <p:grpSp>
          <p:nvGrpSpPr>
            <p:cNvPr id="7" name="Group 1466"/>
            <p:cNvGrpSpPr>
              <a:grpSpLocks noChangeAspect="1"/>
            </p:cNvGrpSpPr>
            <p:nvPr/>
          </p:nvGrpSpPr>
          <p:grpSpPr bwMode="auto">
            <a:xfrm flipV="1">
              <a:off x="6018975" y="5040475"/>
              <a:ext cx="2972626" cy="803443"/>
              <a:chOff x="672" y="3072"/>
              <a:chExt cx="4272" cy="862"/>
            </a:xfrm>
          </p:grpSpPr>
          <p:sp>
            <p:nvSpPr>
              <p:cNvPr id="14454" name="Line 1467"/>
              <p:cNvSpPr>
                <a:spLocks noChangeAspect="1" noChangeShapeType="1"/>
              </p:cNvSpPr>
              <p:nvPr/>
            </p:nvSpPr>
            <p:spPr bwMode="auto">
              <a:xfrm flipH="1">
                <a:off x="1973" y="3419"/>
                <a:ext cx="1692" cy="464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55" name="Line 146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97" y="3423"/>
                <a:ext cx="1692" cy="464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56" name="Oval 1469"/>
              <p:cNvSpPr>
                <a:spLocks noChangeAspect="1" noChangeArrowheads="1"/>
              </p:cNvSpPr>
              <p:nvPr/>
            </p:nvSpPr>
            <p:spPr bwMode="auto">
              <a:xfrm>
                <a:off x="700" y="3369"/>
                <a:ext cx="1627" cy="562"/>
              </a:xfrm>
              <a:prstGeom prst="ellips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rot="10800000" wrap="none" lIns="90488" tIns="44450" rIns="90488" bIns="44450" anchor="ctr"/>
              <a:lstStyle/>
              <a:p>
                <a:pPr algn="ctr" eaLnBrk="0" hangingPunct="0"/>
                <a:endParaRPr lang="en-US" sz="1000" b="1" dirty="0"/>
              </a:p>
            </p:txBody>
          </p:sp>
          <p:sp>
            <p:nvSpPr>
              <p:cNvPr id="14457" name="AutoShape 1470"/>
              <p:cNvSpPr>
                <a:spLocks noChangeAspect="1" noChangeArrowheads="1"/>
              </p:cNvSpPr>
              <p:nvPr/>
            </p:nvSpPr>
            <p:spPr bwMode="auto">
              <a:xfrm rot="5400000">
                <a:off x="2106" y="3231"/>
                <a:ext cx="457" cy="83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2699">
                <a:noFill/>
                <a:miter lim="800000"/>
                <a:headEnd/>
                <a:tailEnd/>
              </a:ln>
            </p:spPr>
            <p:txBody>
              <a:bodyPr rot="10800000" vert="eaVert" wrap="none" lIns="90488" tIns="44450" rIns="90488" bIns="44450" anchor="ctr"/>
              <a:lstStyle/>
              <a:p>
                <a:pPr algn="ctr" eaLnBrk="0" hangingPunct="0"/>
                <a:endParaRPr lang="en-US" sz="1000" b="1" dirty="0"/>
              </a:p>
            </p:txBody>
          </p:sp>
          <p:sp>
            <p:nvSpPr>
              <p:cNvPr id="14458" name="Oval 1471"/>
              <p:cNvSpPr>
                <a:spLocks noChangeAspect="1" noChangeArrowheads="1"/>
              </p:cNvSpPr>
              <p:nvPr/>
            </p:nvSpPr>
            <p:spPr bwMode="auto">
              <a:xfrm flipH="1">
                <a:off x="3317" y="3372"/>
                <a:ext cx="1627" cy="562"/>
              </a:xfrm>
              <a:prstGeom prst="ellips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rot="10800000" wrap="none" lIns="90488" tIns="44450" rIns="90488" bIns="44450" anchor="ctr"/>
              <a:lstStyle/>
              <a:p>
                <a:pPr algn="ctr" eaLnBrk="0" hangingPunct="0"/>
                <a:endParaRPr lang="en-US" sz="1000" b="1" dirty="0"/>
              </a:p>
            </p:txBody>
          </p:sp>
          <p:sp>
            <p:nvSpPr>
              <p:cNvPr id="14459" name="AutoShape 1472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3102" y="3234"/>
                <a:ext cx="458" cy="83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2699">
                <a:noFill/>
                <a:miter lim="800000"/>
                <a:headEnd/>
                <a:tailEnd/>
              </a:ln>
            </p:spPr>
            <p:txBody>
              <a:bodyPr vert="eaVert" wrap="none" lIns="90488" tIns="44450" rIns="90488" bIns="44450" anchor="ctr"/>
              <a:lstStyle/>
              <a:p>
                <a:pPr algn="ctr" eaLnBrk="0" hangingPunct="0"/>
                <a:endParaRPr lang="en-US" sz="1000" b="1" dirty="0"/>
              </a:p>
            </p:txBody>
          </p:sp>
          <p:sp>
            <p:nvSpPr>
              <p:cNvPr id="14460" name="Line 1473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69" y="3167"/>
                <a:ext cx="1692" cy="464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61" name="Oval 1474"/>
              <p:cNvSpPr>
                <a:spLocks noChangeAspect="1" noChangeArrowheads="1"/>
              </p:cNvSpPr>
              <p:nvPr/>
            </p:nvSpPr>
            <p:spPr bwMode="auto">
              <a:xfrm>
                <a:off x="672" y="3113"/>
                <a:ext cx="1627" cy="561"/>
              </a:xfrm>
              <a:prstGeom prst="ellips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wrap="none" lIns="90488" tIns="44450" rIns="90488" bIns="44450" anchor="ctr"/>
              <a:lstStyle/>
              <a:p>
                <a:pPr algn="ctr" eaLnBrk="0" hangingPunct="0"/>
                <a:endParaRPr lang="en-US" sz="1000" b="1" dirty="0"/>
              </a:p>
            </p:txBody>
          </p:sp>
          <p:sp>
            <p:nvSpPr>
              <p:cNvPr id="14462" name="AutoShape 1475"/>
              <p:cNvSpPr>
                <a:spLocks noChangeAspect="1" noChangeArrowheads="1"/>
              </p:cNvSpPr>
              <p:nvPr/>
            </p:nvSpPr>
            <p:spPr bwMode="auto">
              <a:xfrm rot="5400000">
                <a:off x="2085" y="2975"/>
                <a:ext cx="457" cy="835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2699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vert="eaVert" wrap="none" lIns="90488" tIns="44450" rIns="90488" bIns="44450" anchor="ctr"/>
              <a:lstStyle/>
              <a:p>
                <a:pPr algn="ctr" eaLnBrk="0" hangingPunct="0"/>
                <a:endParaRPr lang="en-US" sz="1000" b="1" dirty="0"/>
              </a:p>
            </p:txBody>
          </p:sp>
          <p:sp>
            <p:nvSpPr>
              <p:cNvPr id="14463" name="Oval 1476"/>
              <p:cNvSpPr>
                <a:spLocks noChangeAspect="1" noChangeArrowheads="1"/>
              </p:cNvSpPr>
              <p:nvPr/>
            </p:nvSpPr>
            <p:spPr bwMode="auto">
              <a:xfrm flipH="1">
                <a:off x="3289" y="3116"/>
                <a:ext cx="1627" cy="562"/>
              </a:xfrm>
              <a:prstGeom prst="ellips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rot="10800000" wrap="none" lIns="90488" tIns="44450" rIns="90488" bIns="44450" anchor="ctr"/>
              <a:lstStyle/>
              <a:p>
                <a:pPr algn="ctr" eaLnBrk="0" hangingPunct="0"/>
                <a:endParaRPr lang="en-US" sz="1000" b="1" dirty="0"/>
              </a:p>
            </p:txBody>
          </p:sp>
          <p:sp>
            <p:nvSpPr>
              <p:cNvPr id="14464" name="AutoShape 1477"/>
              <p:cNvSpPr>
                <a:spLocks noChangeAspect="1" noChangeArrowheads="1"/>
              </p:cNvSpPr>
              <p:nvPr/>
            </p:nvSpPr>
            <p:spPr bwMode="auto">
              <a:xfrm rot="16200000" flipH="1">
                <a:off x="3060" y="2978"/>
                <a:ext cx="457" cy="834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12699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vert="eaVert" wrap="none" lIns="90488" tIns="44450" rIns="90488" bIns="44450" anchor="ctr"/>
              <a:lstStyle/>
              <a:p>
                <a:pPr algn="ctr" eaLnBrk="0" hangingPunct="0"/>
                <a:endParaRPr lang="en-US" sz="1000" b="1" dirty="0"/>
              </a:p>
            </p:txBody>
          </p:sp>
          <p:sp>
            <p:nvSpPr>
              <p:cNvPr id="14465" name="Line 1478"/>
              <p:cNvSpPr>
                <a:spLocks noChangeAspect="1" noChangeShapeType="1"/>
              </p:cNvSpPr>
              <p:nvPr/>
            </p:nvSpPr>
            <p:spPr bwMode="auto">
              <a:xfrm flipV="1">
                <a:off x="2613" y="3072"/>
                <a:ext cx="459" cy="129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66" name="Line 1479"/>
              <p:cNvSpPr>
                <a:spLocks noChangeAspect="1" noChangeShapeType="1"/>
              </p:cNvSpPr>
              <p:nvPr/>
            </p:nvSpPr>
            <p:spPr bwMode="auto">
              <a:xfrm>
                <a:off x="3024" y="3072"/>
                <a:ext cx="690" cy="332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67" name="Line 1480"/>
              <p:cNvSpPr>
                <a:spLocks noChangeAspect="1" noChangeShapeType="1"/>
              </p:cNvSpPr>
              <p:nvPr/>
            </p:nvSpPr>
            <p:spPr bwMode="auto">
              <a:xfrm flipV="1">
                <a:off x="2167" y="3529"/>
                <a:ext cx="1101" cy="296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68" name="Line 1481"/>
              <p:cNvSpPr>
                <a:spLocks noChangeAspect="1" noChangeShapeType="1"/>
              </p:cNvSpPr>
              <p:nvPr/>
            </p:nvSpPr>
            <p:spPr bwMode="auto">
              <a:xfrm>
                <a:off x="2362" y="3530"/>
                <a:ext cx="1191" cy="313"/>
              </a:xfrm>
              <a:prstGeom prst="line">
                <a:avLst/>
              </a:prstGeom>
              <a:noFill/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69" name="Line 1482"/>
              <p:cNvSpPr>
                <a:spLocks noChangeAspect="1" noChangeShapeType="1"/>
              </p:cNvSpPr>
              <p:nvPr/>
            </p:nvSpPr>
            <p:spPr bwMode="auto">
              <a:xfrm flipV="1">
                <a:off x="1883" y="3072"/>
                <a:ext cx="661" cy="324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70" name="Line 1483"/>
              <p:cNvSpPr>
                <a:spLocks noChangeAspect="1" noChangeShapeType="1"/>
              </p:cNvSpPr>
              <p:nvPr/>
            </p:nvSpPr>
            <p:spPr bwMode="auto">
              <a:xfrm>
                <a:off x="2544" y="3072"/>
                <a:ext cx="528" cy="144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71" name="Line 148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72" y="3216"/>
                <a:ext cx="496" cy="646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72" name="Line 1485"/>
              <p:cNvSpPr>
                <a:spLocks noChangeAspect="1" noChangeShapeType="1"/>
              </p:cNvSpPr>
              <p:nvPr/>
            </p:nvSpPr>
            <p:spPr bwMode="auto">
              <a:xfrm flipH="1">
                <a:off x="2154" y="3197"/>
                <a:ext cx="469" cy="635"/>
              </a:xfrm>
              <a:prstGeom prst="line">
                <a:avLst/>
              </a:prstGeom>
              <a:noFill/>
              <a:ln w="38100">
                <a:solidFill>
                  <a:srgbClr val="FF9933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73" name="Line 148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051" y="3185"/>
                <a:ext cx="1692" cy="464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74" name="Line 1487"/>
              <p:cNvSpPr>
                <a:spLocks noChangeAspect="1" noChangeShapeType="1"/>
              </p:cNvSpPr>
              <p:nvPr/>
            </p:nvSpPr>
            <p:spPr bwMode="auto">
              <a:xfrm flipH="1">
                <a:off x="1945" y="3162"/>
                <a:ext cx="1692" cy="465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 lIns="90488" tIns="44450" rIns="90488" bIns="44450" anchor="ctr"/>
              <a:lstStyle/>
              <a:p>
                <a:endParaRPr lang="en-US" dirty="0"/>
              </a:p>
            </p:txBody>
          </p:sp>
          <p:sp>
            <p:nvSpPr>
              <p:cNvPr id="14475" name="Oval 1488"/>
              <p:cNvSpPr>
                <a:spLocks noChangeAspect="1" noChangeArrowheads="1"/>
              </p:cNvSpPr>
              <p:nvPr/>
            </p:nvSpPr>
            <p:spPr bwMode="auto">
              <a:xfrm>
                <a:off x="2160" y="3168"/>
                <a:ext cx="96" cy="96"/>
              </a:xfrm>
              <a:prstGeom prst="ellipse">
                <a:avLst/>
              </a:prstGeom>
              <a:solidFill>
                <a:srgbClr val="800080"/>
              </a:solidFill>
              <a:ln w="126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lIns="90488" tIns="44450" rIns="90488" bIns="44450" anchor="ctr"/>
              <a:lstStyle/>
              <a:p>
                <a:pPr algn="ctr" eaLnBrk="0" hangingPunct="0"/>
                <a:endParaRPr lang="en-US" sz="1000" b="1" dirty="0">
                  <a:solidFill>
                    <a:srgbClr val="800080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4476" name="Oval 1489"/>
              <p:cNvSpPr>
                <a:spLocks noChangeAspect="1" noChangeArrowheads="1"/>
              </p:cNvSpPr>
              <p:nvPr/>
            </p:nvSpPr>
            <p:spPr bwMode="auto">
              <a:xfrm>
                <a:off x="2352" y="3456"/>
                <a:ext cx="96" cy="96"/>
              </a:xfrm>
              <a:prstGeom prst="ellipse">
                <a:avLst/>
              </a:prstGeom>
              <a:solidFill>
                <a:srgbClr val="800080"/>
              </a:solidFill>
              <a:ln w="126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lIns="90488" tIns="44450" rIns="90488" bIns="44450" anchor="ctr"/>
              <a:lstStyle/>
              <a:p>
                <a:pPr algn="ctr" eaLnBrk="0" hangingPunct="0"/>
                <a:endParaRPr lang="en-US" sz="1000" b="1" dirty="0">
                  <a:solidFill>
                    <a:srgbClr val="800080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4477" name="Oval 1490"/>
              <p:cNvSpPr>
                <a:spLocks noChangeAspect="1" noChangeArrowheads="1"/>
              </p:cNvSpPr>
              <p:nvPr/>
            </p:nvSpPr>
            <p:spPr bwMode="auto">
              <a:xfrm>
                <a:off x="3312" y="3504"/>
                <a:ext cx="96" cy="96"/>
              </a:xfrm>
              <a:prstGeom prst="ellipse">
                <a:avLst/>
              </a:prstGeom>
              <a:solidFill>
                <a:srgbClr val="800080"/>
              </a:solidFill>
              <a:ln w="126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lIns="90488" tIns="44450" rIns="90488" bIns="44450" anchor="ctr"/>
              <a:lstStyle/>
              <a:p>
                <a:pPr algn="ctr" eaLnBrk="0" hangingPunct="0"/>
                <a:endParaRPr lang="en-US" sz="1000" b="1" dirty="0">
                  <a:solidFill>
                    <a:srgbClr val="800080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4478" name="Oval 1491"/>
              <p:cNvSpPr>
                <a:spLocks noChangeAspect="1" noChangeArrowheads="1"/>
              </p:cNvSpPr>
              <p:nvPr/>
            </p:nvSpPr>
            <p:spPr bwMode="auto">
              <a:xfrm>
                <a:off x="3312" y="3168"/>
                <a:ext cx="96" cy="96"/>
              </a:xfrm>
              <a:prstGeom prst="ellipse">
                <a:avLst/>
              </a:prstGeom>
              <a:solidFill>
                <a:srgbClr val="800080"/>
              </a:solidFill>
              <a:ln w="12699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lIns="90488" tIns="44450" rIns="90488" bIns="44450" anchor="ctr"/>
              <a:lstStyle/>
              <a:p>
                <a:pPr algn="ctr" eaLnBrk="0" hangingPunct="0"/>
                <a:endParaRPr lang="en-US" sz="1000" b="1" dirty="0">
                  <a:solidFill>
                    <a:srgbClr val="800080"/>
                  </a:solidFill>
                  <a:latin typeface="Arial Unicode MS" pitchFamily="34" charset="-128"/>
                </a:endParaRPr>
              </a:p>
            </p:txBody>
          </p:sp>
        </p:grpSp>
        <p:sp>
          <p:nvSpPr>
            <p:cNvPr id="14447" name="Rectangle 1492"/>
            <p:cNvSpPr>
              <a:spLocks noChangeAspect="1" noChangeArrowheads="1"/>
            </p:cNvSpPr>
            <p:nvPr/>
          </p:nvSpPr>
          <p:spPr bwMode="auto">
            <a:xfrm>
              <a:off x="6248710" y="5836378"/>
              <a:ext cx="794525" cy="153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000" b="1" dirty="0">
                  <a:solidFill>
                    <a:srgbClr val="000000"/>
                  </a:solidFill>
                  <a:latin typeface="Arial" charset="0"/>
                </a:rPr>
                <a:t>Ion ring</a:t>
              </a:r>
              <a:endParaRPr lang="en-US" sz="1000" b="1" dirty="0"/>
            </a:p>
          </p:txBody>
        </p:sp>
        <p:sp>
          <p:nvSpPr>
            <p:cNvPr id="14448" name="Rectangle 1493"/>
            <p:cNvSpPr>
              <a:spLocks noChangeAspect="1" noChangeArrowheads="1"/>
            </p:cNvSpPr>
            <p:nvPr/>
          </p:nvSpPr>
          <p:spPr bwMode="auto">
            <a:xfrm>
              <a:off x="5943600" y="4813172"/>
              <a:ext cx="1294781" cy="153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000" b="1" dirty="0">
                  <a:solidFill>
                    <a:srgbClr val="000000"/>
                  </a:solidFill>
                  <a:latin typeface="Arial" charset="0"/>
                </a:rPr>
                <a:t>electron ring</a:t>
              </a:r>
              <a:endParaRPr lang="en-US" sz="1000" b="1" dirty="0"/>
            </a:p>
          </p:txBody>
        </p:sp>
        <p:sp>
          <p:nvSpPr>
            <p:cNvPr id="14449" name="Rectangle 1494"/>
            <p:cNvSpPr>
              <a:spLocks noChangeAspect="1" noChangeArrowheads="1"/>
            </p:cNvSpPr>
            <p:nvPr/>
          </p:nvSpPr>
          <p:spPr bwMode="auto">
            <a:xfrm>
              <a:off x="7326661" y="5914473"/>
              <a:ext cx="1093440" cy="153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000" b="1" dirty="0">
                  <a:solidFill>
                    <a:srgbClr val="000000"/>
                  </a:solidFill>
                  <a:latin typeface="Arial" charset="0"/>
                </a:rPr>
                <a:t>Vertical crossing</a:t>
              </a:r>
              <a:endParaRPr lang="en-US" sz="1000" b="1" dirty="0"/>
            </a:p>
          </p:txBody>
        </p:sp>
        <p:sp>
          <p:nvSpPr>
            <p:cNvPr id="14450" name="Rectangle 1496"/>
            <p:cNvSpPr>
              <a:spLocks noChangeAspect="1" noChangeArrowheads="1"/>
            </p:cNvSpPr>
            <p:nvPr/>
          </p:nvSpPr>
          <p:spPr bwMode="auto">
            <a:xfrm>
              <a:off x="7077740" y="4873508"/>
              <a:ext cx="991219" cy="153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 eaLnBrk="0" hangingPunct="0"/>
              <a:r>
                <a:rPr lang="en-US" sz="1000" b="1" dirty="0">
                  <a:solidFill>
                    <a:srgbClr val="000000"/>
                  </a:solidFill>
                  <a:latin typeface="Arial" charset="0"/>
                </a:rPr>
                <a:t>Interaction Point</a:t>
              </a:r>
              <a:endParaRPr lang="en-US" sz="1000" b="1" dirty="0"/>
            </a:p>
          </p:txBody>
        </p:sp>
        <p:sp>
          <p:nvSpPr>
            <p:cNvPr id="14451" name="Line 1497"/>
            <p:cNvSpPr>
              <a:spLocks noChangeAspect="1" noChangeShapeType="1"/>
            </p:cNvSpPr>
            <p:nvPr/>
          </p:nvSpPr>
          <p:spPr bwMode="auto">
            <a:xfrm>
              <a:off x="7718679" y="5122223"/>
              <a:ext cx="123825" cy="2246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452" name="Line 1498"/>
            <p:cNvSpPr>
              <a:spLocks noChangeAspect="1" noChangeShapeType="1"/>
            </p:cNvSpPr>
            <p:nvPr/>
          </p:nvSpPr>
          <p:spPr bwMode="auto">
            <a:xfrm flipH="1">
              <a:off x="7241540" y="5122223"/>
              <a:ext cx="165100" cy="224601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4453" name="Line 1501"/>
            <p:cNvSpPr>
              <a:spLocks noChangeAspect="1" noChangeShapeType="1"/>
            </p:cNvSpPr>
            <p:nvPr/>
          </p:nvSpPr>
          <p:spPr bwMode="auto">
            <a:xfrm flipV="1">
              <a:off x="7802880" y="5756390"/>
              <a:ext cx="0" cy="15854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</p:grpSp>
      <p:graphicFrame>
        <p:nvGraphicFramePr>
          <p:cNvPr id="21724" name="Group 220"/>
          <p:cNvGraphicFramePr>
            <a:graphicFrameLocks noGrp="1"/>
          </p:cNvGraphicFramePr>
          <p:nvPr/>
        </p:nvGraphicFramePr>
        <p:xfrm>
          <a:off x="6400800" y="1295400"/>
          <a:ext cx="2514599" cy="1524000"/>
        </p:xfrm>
        <a:graphic>
          <a:graphicData uri="http://schemas.openxmlformats.org/drawingml/2006/table">
            <a:tbl>
              <a:tblPr/>
              <a:tblGrid>
                <a:gridCol w="1371599"/>
                <a:gridCol w="457200"/>
                <a:gridCol w="6858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Circumference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Radius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Width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Length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Straight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1717" name="Group 213"/>
          <p:cNvGraphicFramePr>
            <a:graphicFrameLocks noGrp="1"/>
          </p:cNvGraphicFramePr>
          <p:nvPr/>
        </p:nvGraphicFramePr>
        <p:xfrm>
          <a:off x="4267198" y="4846320"/>
          <a:ext cx="4876802" cy="2011680"/>
        </p:xfrm>
        <a:graphic>
          <a:graphicData uri="http://schemas.openxmlformats.org/drawingml/2006/table">
            <a:tbl>
              <a:tblPr/>
              <a:tblGrid>
                <a:gridCol w="228602"/>
                <a:gridCol w="762000"/>
                <a:gridCol w="457200"/>
                <a:gridCol w="685800"/>
                <a:gridCol w="533400"/>
                <a:gridCol w="533400"/>
                <a:gridCol w="685800"/>
                <a:gridCol w="609600"/>
                <a:gridCol w="381000"/>
              </a:tblGrid>
              <a:tr h="373825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Stage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481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Max. Energy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(GeV/c)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481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Ring Size 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(m)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481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Ring Type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481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IP#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4817"/>
                    </a:solidFill>
                  </a:tcPr>
                </a:tc>
              </a:tr>
              <a:tr h="22429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</a:tr>
              <a:tr h="4114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Low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(11)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630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Warm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Warm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9E7"/>
                    </a:solidFill>
                  </a:tcPr>
                </a:tc>
              </a:tr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Medium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60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 (11)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630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Cold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Warm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High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250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1800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Cold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Warm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CFCC"/>
                    </a:solidFill>
                  </a:tcPr>
                </a:tc>
              </a:tr>
            </a:tbl>
          </a:graphicData>
        </a:graphic>
      </p:graphicFrame>
      <p:sp>
        <p:nvSpPr>
          <p:cNvPr id="107" name="Rectangular Callout 106"/>
          <p:cNvSpPr/>
          <p:nvPr/>
        </p:nvSpPr>
        <p:spPr bwMode="auto">
          <a:xfrm>
            <a:off x="304800" y="685800"/>
            <a:ext cx="2895600" cy="838200"/>
          </a:xfrm>
          <a:prstGeom prst="wedgeRectCallout">
            <a:avLst>
              <a:gd name="adj1" fmla="val 2928"/>
              <a:gd name="adj2" fmla="val 194793"/>
            </a:avLst>
          </a:prstGeom>
          <a:solidFill>
            <a:srgbClr val="FF99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MEIC first stage collider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Serves as a large booster to the full energy collider ring</a:t>
            </a: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Right Arrow 108"/>
          <p:cNvSpPr/>
          <p:nvPr/>
        </p:nvSpPr>
        <p:spPr bwMode="auto">
          <a:xfrm>
            <a:off x="2819400" y="6096000"/>
            <a:ext cx="1371600" cy="381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1" name="Slide Number Placeholder 1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C414A-B542-4C40-8171-4301CD3581F1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  <p:sp>
        <p:nvSpPr>
          <p:cNvPr id="112" name="TextBox 111"/>
          <p:cNvSpPr txBox="1"/>
          <p:nvPr/>
        </p:nvSpPr>
        <p:spPr>
          <a:xfrm>
            <a:off x="6019800" y="2286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Taking advantage of the existing CEBAF 12 </a:t>
            </a:r>
            <a:r>
              <a:rPr lang="en-US" b="1" dirty="0" err="1" smtClean="0">
                <a:solidFill>
                  <a:srgbClr val="0000FF"/>
                </a:solidFill>
              </a:rPr>
              <a:t>GeV</a:t>
            </a:r>
            <a:r>
              <a:rPr lang="en-US" b="1" dirty="0" smtClean="0">
                <a:solidFill>
                  <a:srgbClr val="0000FF"/>
                </a:solidFill>
              </a:rPr>
              <a:t> electron accelerator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7010400" cy="639762"/>
          </a:xfrm>
        </p:spPr>
        <p:txBody>
          <a:bodyPr/>
          <a:lstStyle/>
          <a:p>
            <a:r>
              <a:rPr lang="en-US" dirty="0" err="1" smtClean="0"/>
              <a:t>eRHIC</a:t>
            </a:r>
            <a:r>
              <a:rPr lang="en-US" dirty="0" smtClean="0"/>
              <a:t> @ BNL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4C414A-B542-4C40-8171-4301CD3581F1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pic>
        <p:nvPicPr>
          <p:cNvPr id="616450" name="Picture 2" descr="G:\Users\j\jowett\Documents\Private\Other Accelerators\LHeC\DIS2010\Other talks\BenZviImages\Ben-Zvi_Ilan[1]_Page_07.png"/>
          <p:cNvPicPr>
            <a:picLocks noChangeAspect="1" noChangeArrowheads="1"/>
          </p:cNvPicPr>
          <p:nvPr/>
        </p:nvPicPr>
        <p:blipFill>
          <a:blip r:embed="rId3" cstate="print"/>
          <a:srcRect t="10101"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5562600" y="1447800"/>
            <a:ext cx="3581400" cy="1828800"/>
          </a:xfrm>
          <a:prstGeom prst="ellipse">
            <a:avLst/>
          </a:prstGeom>
          <a:noFill/>
          <a:ln w="3810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96200" y="1676400"/>
            <a:ext cx="1621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stage</a:t>
            </a:r>
          </a:p>
          <a:p>
            <a:r>
              <a:rPr lang="en-US" dirty="0" smtClean="0"/>
              <a:t>4 </a:t>
            </a:r>
            <a:r>
              <a:rPr lang="en-US" dirty="0" err="1" smtClean="0"/>
              <a:t>Gev</a:t>
            </a:r>
            <a:r>
              <a:rPr lang="en-US" dirty="0" smtClean="0"/>
              <a:t> e- X</a:t>
            </a:r>
          </a:p>
          <a:p>
            <a:r>
              <a:rPr lang="en-US" dirty="0" smtClean="0"/>
              <a:t>250 </a:t>
            </a:r>
            <a:r>
              <a:rPr lang="en-US" dirty="0" err="1" smtClean="0"/>
              <a:t>GeV</a:t>
            </a:r>
            <a:r>
              <a:rPr lang="en-US" dirty="0" smtClean="0"/>
              <a:t> p</a:t>
            </a:r>
          </a:p>
          <a:p>
            <a:r>
              <a:rPr lang="en-US" dirty="0" smtClean="0"/>
              <a:t>100 </a:t>
            </a:r>
            <a:r>
              <a:rPr lang="en-US" dirty="0" err="1" smtClean="0"/>
              <a:t>GeV</a:t>
            </a:r>
            <a:r>
              <a:rPr lang="en-US" dirty="0" smtClean="0"/>
              <a:t>/u Au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286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Taking advantage of the existing RHIC 130 </a:t>
            </a:r>
            <a:r>
              <a:rPr lang="en-US" b="1" dirty="0" err="1" smtClean="0">
                <a:solidFill>
                  <a:srgbClr val="0000FF"/>
                </a:solidFill>
              </a:rPr>
              <a:t>GeV</a:t>
            </a:r>
            <a:r>
              <a:rPr lang="en-US" b="1" dirty="0" smtClean="0">
                <a:solidFill>
                  <a:srgbClr val="0000FF"/>
                </a:solidFill>
              </a:rPr>
              <a:t>/u Au ring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0099"/>
          </a:solidFill>
        </p:spPr>
        <p:txBody>
          <a:bodyPr/>
          <a:lstStyle/>
          <a:p>
            <a:pPr algn="l" eaLnBrk="1" hangingPunct="1"/>
            <a:r>
              <a:rPr lang="en-US" sz="5400" b="1" dirty="0" err="1">
                <a:solidFill>
                  <a:schemeClr val="bg1"/>
                </a:solidFill>
              </a:rPr>
              <a:t>LHeC</a:t>
            </a:r>
            <a:r>
              <a:rPr lang="en-US" sz="5400" dirty="0">
                <a:solidFill>
                  <a:schemeClr val="bg1"/>
                </a:solidFill>
              </a:rPr>
              <a:t> –</a:t>
            </a:r>
            <a:r>
              <a:rPr lang="en-US" sz="5400" dirty="0" smtClean="0">
                <a:solidFill>
                  <a:schemeClr val="bg1"/>
                </a:solidFill>
              </a:rPr>
              <a:t> Two options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22531" name="Picture 3" descr="CERNcomplex-croppe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0"/>
            <a:ext cx="84851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381000" y="1524000"/>
            <a:ext cx="7391400" cy="24384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461250" y="1143000"/>
            <a:ext cx="1685077" cy="2616101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charset="0"/>
              </a:rPr>
              <a:t>RR </a:t>
            </a:r>
            <a:r>
              <a:rPr lang="en-US" sz="2800" b="1" dirty="0" err="1">
                <a:solidFill>
                  <a:srgbClr val="00B050"/>
                </a:solidFill>
                <a:latin typeface="Calibri" charset="0"/>
              </a:rPr>
              <a:t>LHeC</a:t>
            </a:r>
            <a:r>
              <a:rPr lang="en-US" sz="2800" b="1" dirty="0" smtClean="0">
                <a:solidFill>
                  <a:srgbClr val="00B050"/>
                </a:solidFill>
                <a:latin typeface="Calibri" charset="0"/>
              </a:rPr>
              <a:t>: </a:t>
            </a:r>
            <a:endParaRPr lang="en-US" sz="2800" b="1" dirty="0">
              <a:solidFill>
                <a:srgbClr val="00B050"/>
              </a:solidFill>
              <a:latin typeface="Calibri" charset="0"/>
            </a:endParaRPr>
          </a:p>
          <a:p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new ring </a:t>
            </a:r>
          </a:p>
          <a:p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in LHC tunnel,</a:t>
            </a:r>
          </a:p>
          <a:p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with bypasses</a:t>
            </a:r>
          </a:p>
          <a:p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around </a:t>
            </a:r>
          </a:p>
          <a:p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experiments</a:t>
            </a:r>
            <a:endParaRPr lang="en-US" sz="2800" b="1" dirty="0">
              <a:solidFill>
                <a:srgbClr val="00B050"/>
              </a:solidFill>
              <a:latin typeface="Calibri" charset="0"/>
            </a:endParaRPr>
          </a:p>
          <a:p>
            <a:endParaRPr lang="en-US" sz="2800" b="1" dirty="0">
              <a:solidFill>
                <a:srgbClr val="00B050"/>
              </a:solidFill>
              <a:latin typeface="Calibri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5562600" y="4114800"/>
            <a:ext cx="1371600" cy="6096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940550" y="3962400"/>
            <a:ext cx="2210862" cy="2123658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libri" charset="0"/>
              </a:rPr>
              <a:t>RR </a:t>
            </a:r>
            <a:r>
              <a:rPr lang="en-US" sz="2800" b="1" dirty="0" err="1">
                <a:solidFill>
                  <a:srgbClr val="00B050"/>
                </a:solidFill>
                <a:latin typeface="Calibri" charset="0"/>
              </a:rPr>
              <a:t>LHeC</a:t>
            </a:r>
            <a:endParaRPr lang="en-US" sz="2800" b="1" dirty="0" smtClean="0">
              <a:solidFill>
                <a:srgbClr val="00B050"/>
              </a:solidFill>
              <a:latin typeface="Calibri" charset="0"/>
            </a:endParaRPr>
          </a:p>
          <a:p>
            <a:r>
              <a:rPr lang="en-US" sz="2800" b="1" dirty="0" err="1" smtClean="0">
                <a:solidFill>
                  <a:srgbClr val="00B050"/>
                </a:solidFill>
                <a:latin typeface="Calibri" charset="0"/>
              </a:rPr>
              <a:t>e</a:t>
            </a:r>
            <a:r>
              <a:rPr lang="en-US" sz="2800" b="1" baseline="30000" dirty="0" smtClean="0">
                <a:solidFill>
                  <a:srgbClr val="00B050"/>
                </a:solidFill>
                <a:latin typeface="Calibri" charset="0"/>
              </a:rPr>
              <a:t>±</a:t>
            </a:r>
            <a:r>
              <a:rPr lang="en-US" sz="2800" b="1" dirty="0" smtClean="0">
                <a:solidFill>
                  <a:srgbClr val="00B050"/>
                </a:solidFill>
                <a:latin typeface="Calibri" charset="0"/>
              </a:rPr>
              <a:t> injector </a:t>
            </a:r>
            <a:endParaRPr lang="en-US" sz="2800" b="1" dirty="0">
              <a:solidFill>
                <a:srgbClr val="00B050"/>
              </a:solidFill>
              <a:latin typeface="Calibri" charset="0"/>
            </a:endParaRPr>
          </a:p>
          <a:p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10 </a:t>
            </a:r>
            <a:r>
              <a:rPr lang="en-US" sz="2000" b="1" dirty="0" err="1">
                <a:solidFill>
                  <a:srgbClr val="00B050"/>
                </a:solidFill>
                <a:latin typeface="Calibri" charset="0"/>
              </a:rPr>
              <a:t>GeV</a:t>
            </a:r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,</a:t>
            </a:r>
          </a:p>
          <a:p>
            <a:r>
              <a:rPr lang="en-US" sz="2000" b="1" dirty="0">
                <a:solidFill>
                  <a:srgbClr val="00B050"/>
                </a:solidFill>
                <a:latin typeface="Calibri" charset="0"/>
              </a:rPr>
              <a:t>10 min. filling time</a:t>
            </a:r>
            <a:endParaRPr lang="en-US" sz="2800" b="1" dirty="0">
              <a:solidFill>
                <a:srgbClr val="00B050"/>
              </a:solidFill>
              <a:latin typeface="Calibri" charset="0"/>
            </a:endParaRPr>
          </a:p>
          <a:p>
            <a:endParaRPr lang="en-US" sz="2800" b="1" dirty="0">
              <a:solidFill>
                <a:srgbClr val="00B050"/>
              </a:solidFill>
              <a:latin typeface="Calibri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6019800" y="4114800"/>
            <a:ext cx="1828800" cy="4572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H="1">
            <a:off x="190500" y="3009900"/>
            <a:ext cx="9144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24" idx="2"/>
          </p:cNvCxnSpPr>
          <p:nvPr/>
        </p:nvCxnSpPr>
        <p:spPr>
          <a:xfrm rot="16200000" flipH="1">
            <a:off x="1200150" y="2990850"/>
            <a:ext cx="876300" cy="533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381000" y="26670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Arc 19"/>
          <p:cNvSpPr/>
          <p:nvPr/>
        </p:nvSpPr>
        <p:spPr>
          <a:xfrm flipH="1">
            <a:off x="381000" y="26670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Arc 22"/>
          <p:cNvSpPr/>
          <p:nvPr/>
        </p:nvSpPr>
        <p:spPr>
          <a:xfrm flipH="1" flipV="1">
            <a:off x="914400" y="35052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Arc 23"/>
          <p:cNvSpPr/>
          <p:nvPr/>
        </p:nvSpPr>
        <p:spPr>
          <a:xfrm flipV="1">
            <a:off x="914400" y="3505200"/>
            <a:ext cx="990600" cy="381000"/>
          </a:xfrm>
          <a:prstGeom prst="arc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0" y="3933825"/>
            <a:ext cx="1501508" cy="2616101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charset="0"/>
              </a:rPr>
              <a:t>LR </a:t>
            </a:r>
            <a:r>
              <a:rPr lang="en-US" sz="2800" b="1" dirty="0" err="1">
                <a:solidFill>
                  <a:srgbClr val="FF0000"/>
                </a:solidFill>
                <a:latin typeface="Calibri" charset="0"/>
              </a:rPr>
              <a:t>LHeC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</a:rPr>
              <a:t>:</a:t>
            </a:r>
            <a:endParaRPr lang="en-US" sz="2800" b="1" dirty="0" smtClean="0">
              <a:solidFill>
                <a:srgbClr val="FF0000"/>
              </a:solidFill>
              <a:latin typeface="Calibri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Calibri" charset="0"/>
              </a:rPr>
              <a:t>recirculating</a:t>
            </a:r>
            <a:endParaRPr lang="en-US" sz="2000" b="1" dirty="0">
              <a:solidFill>
                <a:srgbClr val="FF0000"/>
              </a:solidFill>
              <a:latin typeface="Calibri" charset="0"/>
            </a:endParaRPr>
          </a:p>
          <a:p>
            <a:r>
              <a:rPr lang="en-US" sz="2000" b="1" dirty="0" err="1">
                <a:solidFill>
                  <a:srgbClr val="FF0000"/>
                </a:solidFill>
                <a:latin typeface="Calibri" charset="0"/>
              </a:rPr>
              <a:t>linac</a:t>
            </a:r>
            <a:r>
              <a:rPr lang="en-US" sz="2000" b="1" dirty="0">
                <a:solidFill>
                  <a:srgbClr val="FF0000"/>
                </a:solidFill>
                <a:latin typeface="Calibri" charset="0"/>
              </a:rPr>
              <a:t> with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 charset="0"/>
              </a:rPr>
              <a:t>energy </a:t>
            </a:r>
            <a:endParaRPr lang="en-US" sz="2000" b="1" dirty="0" smtClean="0">
              <a:solidFill>
                <a:srgbClr val="FF0000"/>
              </a:solidFill>
              <a:latin typeface="Calibri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Calibri" charset="0"/>
              </a:rPr>
              <a:t>recovery</a:t>
            </a:r>
          </a:p>
          <a:p>
            <a:endParaRPr lang="en-US" sz="2800" b="1" dirty="0">
              <a:solidFill>
                <a:srgbClr val="FF0000"/>
              </a:solidFill>
              <a:latin typeface="Calibri" charset="0"/>
            </a:endParaRPr>
          </a:p>
          <a:p>
            <a:endParaRPr lang="en-US" sz="28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0" y="152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Taking advantage of the existing LHC proton ring 7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  (to 16.5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 in HE)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62200"/>
            <a:ext cx="5385326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2391" y="1142999"/>
            <a:ext cx="6881609" cy="57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B5CA8A-F1C1-4615-8998-3C25FA341B9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514600" y="1447800"/>
            <a:ext cx="41985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ILC type SC-RF structures and beam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914400"/>
            <a:ext cx="1676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Courtesy </a:t>
            </a:r>
            <a:r>
              <a:rPr lang="en-US" dirty="0" smtClean="0"/>
              <a:t>of</a:t>
            </a:r>
          </a:p>
          <a:p>
            <a:pPr algn="ctr"/>
            <a:r>
              <a:rPr lang="en-US" dirty="0" smtClean="0"/>
              <a:t> </a:t>
            </a:r>
            <a:r>
              <a:rPr lang="en-US" dirty="0" err="1" smtClean="0"/>
              <a:t>F.Zimmermann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26" grpId="0" animBg="1"/>
      <p:bldP spid="25" grpId="0" animBg="1"/>
      <p:bldP spid="2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76400" y="152400"/>
            <a:ext cx="7010400" cy="639762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Hadron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-Lepton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Collider Parameters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304800" y="924560"/>
          <a:ext cx="8458941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1066800"/>
                <a:gridCol w="1066800"/>
                <a:gridCol w="1219200"/>
                <a:gridCol w="1324558"/>
                <a:gridCol w="11145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Parameters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ENC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ELIC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eRHIC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LHeC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option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RR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RR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LR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RR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LR 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P-A/e- energy [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GeV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15/3.3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60/3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325/20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7000/60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7000/60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√(S) [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GeV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160-102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1296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1296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luminosity [10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cm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-2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400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140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</a:t>
                      </a:r>
                      <a:endParaRPr kumimoji="0" lang="en-US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P/e- polarization [%]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80/80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70/80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/40 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/90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P/e- bunch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popul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[10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5.4/23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11/60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200/24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170/26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170/2.0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P/e- bunch length [mm]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0.3/0.1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49/20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/10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/0.3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P/e- bunch interval [ns]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74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25-50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25-50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P/e- tr. emit.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ge</a:t>
                      </a:r>
                      <a:r>
                        <a:rPr kumimoji="0" lang="en-US" sz="18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x,y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μm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0.8/75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1200/</a:t>
                      </a:r>
                      <a:r>
                        <a:rPr lang="en-US" sz="16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25000</a:t>
                      </a:r>
                      <a:endParaRPr lang="en-US" sz="16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3.75/580,290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3.75/50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IP beam size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8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x,y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[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μm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30, 16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full crossing angle [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mrad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0.93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geometric reduction </a:t>
                      </a:r>
                      <a:r>
                        <a:rPr kumimoji="0" lang="en-US" sz="18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18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hg</a:t>
                      </a:r>
                      <a:endParaRPr kumimoji="0" lang="en-US" sz="18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0.77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0.91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Energy Recovery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efficien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94?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94%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average current [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mA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860/4800</a:t>
                      </a:r>
                      <a:endParaRPr lang="en-US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420/50</a:t>
                      </a:r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131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6.6</a:t>
                      </a:r>
                    </a:p>
                  </a:txBody>
                  <a:tcPr marL="35261" marR="35261" marT="0" marB="0"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tot. wall plug power[MW]</a:t>
                      </a:r>
                    </a:p>
                  </a:txBody>
                  <a:tcPr marL="35261" marR="35261" marT="0" marB="0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5261" marR="35261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5261" marR="35261" marT="0" marB="0" anchor="ctr" horzOverflow="overflow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7400" y="1981200"/>
            <a:ext cx="1524000" cy="369332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4953000"/>
            <a:ext cx="1752600" cy="461665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0"/>
            <a:ext cx="2074286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Review @IPAC10</a:t>
            </a:r>
          </a:p>
          <a:p>
            <a:r>
              <a:rPr lang="en-US" b="1" dirty="0" err="1" smtClean="0"/>
              <a:t>V.Litvinenko</a:t>
            </a:r>
            <a:r>
              <a:rPr lang="en-US" b="1" dirty="0" smtClean="0"/>
              <a:t>/BNL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86" y="830263"/>
            <a:ext cx="8126412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円/楕円 12"/>
          <p:cNvSpPr/>
          <p:nvPr/>
        </p:nvSpPr>
        <p:spPr>
          <a:xfrm rot="2100000">
            <a:off x="6718778" y="821629"/>
            <a:ext cx="1153377" cy="2379747"/>
          </a:xfrm>
          <a:prstGeom prst="ellipse">
            <a:avLst/>
          </a:prstGeom>
          <a:solidFill>
            <a:srgbClr val="FF99CC">
              <a:alpha val="29804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466" name="AutoShape 2"/>
          <p:cNvSpPr>
            <a:spLocks/>
          </p:cNvSpPr>
          <p:nvPr/>
        </p:nvSpPr>
        <p:spPr bwMode="auto">
          <a:xfrm>
            <a:off x="7483348" y="1138238"/>
            <a:ext cx="484188" cy="455612"/>
          </a:xfrm>
          <a:prstGeom prst="star5">
            <a:avLst/>
          </a:prstGeom>
          <a:solidFill>
            <a:srgbClr val="FF0066"/>
          </a:solidFill>
          <a:ln w="9525" cap="flat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>
            <a:outerShdw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-128"/>
            </a:endParaRPr>
          </a:p>
        </p:txBody>
      </p:sp>
      <p:sp>
        <p:nvSpPr>
          <p:cNvPr id="62467" name="Line 3"/>
          <p:cNvSpPr>
            <a:spLocks noChangeShapeType="1"/>
          </p:cNvSpPr>
          <p:nvPr/>
        </p:nvSpPr>
        <p:spPr bwMode="auto">
          <a:xfrm rot="10800000" flipH="1">
            <a:off x="6946773" y="1620838"/>
            <a:ext cx="620713" cy="760412"/>
          </a:xfrm>
          <a:prstGeom prst="line">
            <a:avLst/>
          </a:prstGeom>
          <a:noFill/>
          <a:ln w="76200" cap="flat">
            <a:solidFill>
              <a:srgbClr val="FF0066"/>
            </a:solidFill>
            <a:prstDash val="solid"/>
            <a:round/>
            <a:headEnd type="none" w="med" len="med"/>
            <a:tailEnd type="arrow" w="med" len="med"/>
          </a:ln>
          <a:effectLst>
            <a:outerShdw dist="38099" dir="2700000" algn="ctr" rotWithShape="0">
              <a:schemeClr val="bg2">
                <a:alpha val="42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-128"/>
            </a:endParaRPr>
          </a:p>
        </p:txBody>
      </p:sp>
      <p:sp>
        <p:nvSpPr>
          <p:cNvPr id="16389" name="Rectangle 4"/>
          <p:cNvSpPr>
            <a:spLocks/>
          </p:cNvSpPr>
          <p:nvPr/>
        </p:nvSpPr>
        <p:spPr bwMode="auto">
          <a:xfrm>
            <a:off x="7342187" y="1915414"/>
            <a:ext cx="1814513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6788" tIns="26788" rIns="26788" bIns="26788"/>
          <a:lstStyle/>
          <a:p>
            <a:pPr algn="ctr"/>
            <a:r>
              <a:rPr lang="en-US" altLang="ja-JP" b="1" dirty="0">
                <a:solidFill>
                  <a:srgbClr val="FF0066"/>
                </a:solidFill>
                <a:latin typeface="News Gothic MT" charset="0"/>
                <a:sym typeface="News Gothic MT" charset="0"/>
              </a:rPr>
              <a:t>Next generation</a:t>
            </a:r>
          </a:p>
          <a:p>
            <a:pPr algn="ctr"/>
            <a:r>
              <a:rPr lang="en-US" altLang="ja-JP" b="1" dirty="0">
                <a:solidFill>
                  <a:srgbClr val="FF0066"/>
                </a:solidFill>
                <a:latin typeface="News Gothic MT" charset="0"/>
                <a:sym typeface="News Gothic MT" charset="0"/>
              </a:rPr>
              <a:t>B-factories</a:t>
            </a:r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467600" cy="774902"/>
          </a:xfrm>
        </p:spPr>
        <p:txBody>
          <a:bodyPr lIns="26788" tIns="26788" rIns="26788" bIns="26788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en-US" altLang="ja-JP" b="1" dirty="0" smtClean="0"/>
              <a:t>B Factories (PEPII&amp;KEKB) to </a:t>
            </a:r>
            <a:r>
              <a:rPr lang="en-US" altLang="ja-JP" b="1" dirty="0" err="1" smtClean="0"/>
              <a:t>SuperB</a:t>
            </a:r>
            <a:r>
              <a:rPr lang="en-US" altLang="ja-JP" b="1" dirty="0" smtClean="0"/>
              <a:t> and</a:t>
            </a:r>
            <a:br>
              <a:rPr lang="en-US" altLang="ja-JP" b="1" dirty="0" smtClean="0"/>
            </a:br>
            <a:r>
              <a:rPr lang="en-US" altLang="ja-JP" b="1" dirty="0" smtClean="0"/>
              <a:t> </a:t>
            </a:r>
            <a:r>
              <a:rPr lang="en-US" altLang="ja-JP" b="1" dirty="0" err="1" smtClean="0"/>
              <a:t>SuperKEKB</a:t>
            </a:r>
            <a:r>
              <a:rPr lang="en-US" altLang="ja-JP" b="1" dirty="0" smtClean="0"/>
              <a:t> @ high luminosity frontier</a:t>
            </a:r>
            <a:endParaRPr lang="en-US" altLang="ja-JP" b="1" dirty="0"/>
          </a:p>
        </p:txBody>
      </p:sp>
      <p:sp>
        <p:nvSpPr>
          <p:cNvPr id="62472" name="AutoShape 8"/>
          <p:cNvSpPr>
            <a:spLocks/>
          </p:cNvSpPr>
          <p:nvPr/>
        </p:nvSpPr>
        <p:spPr bwMode="auto">
          <a:xfrm flipH="1">
            <a:off x="3607177" y="1395413"/>
            <a:ext cx="1438277" cy="1175413"/>
          </a:xfrm>
          <a:custGeom>
            <a:avLst/>
            <a:gdLst>
              <a:gd name="T0" fmla="*/ 10800 w 21600"/>
              <a:gd name="T1" fmla="*/ 10800 h 21600"/>
            </a:gdLst>
            <a:ahLst/>
            <a:cxnLst>
              <a:cxn ang="0">
                <a:pos x="T0" y="T1"/>
              </a:cxn>
            </a:cxnLst>
            <a:rect l="0" t="0" r="r" b="b"/>
            <a:pathLst>
              <a:path w="21600" h="21600">
                <a:moveTo>
                  <a:pt x="1816" y="12718"/>
                </a:moveTo>
                <a:lnTo>
                  <a:pt x="5113" y="12718"/>
                </a:lnTo>
                <a:lnTo>
                  <a:pt x="0" y="0"/>
                </a:lnTo>
                <a:lnTo>
                  <a:pt x="10059" y="12718"/>
                </a:lnTo>
                <a:lnTo>
                  <a:pt x="21600" y="12718"/>
                </a:lnTo>
                <a:lnTo>
                  <a:pt x="21600" y="14199"/>
                </a:lnTo>
                <a:lnTo>
                  <a:pt x="21600" y="16419"/>
                </a:lnTo>
                <a:lnTo>
                  <a:pt x="21600" y="21600"/>
                </a:lnTo>
                <a:lnTo>
                  <a:pt x="10059" y="21600"/>
                </a:lnTo>
                <a:lnTo>
                  <a:pt x="5113" y="21600"/>
                </a:lnTo>
                <a:lnTo>
                  <a:pt x="1816" y="21600"/>
                </a:lnTo>
                <a:lnTo>
                  <a:pt x="1816" y="16419"/>
                </a:lnTo>
                <a:lnTo>
                  <a:pt x="1816" y="14199"/>
                </a:lnTo>
                <a:close/>
                <a:moveTo>
                  <a:pt x="1816" y="12718"/>
                </a:moveTo>
              </a:path>
            </a:pathLst>
          </a:custGeom>
          <a:solidFill>
            <a:srgbClr val="5BD7FF"/>
          </a:solidFill>
          <a:ln w="9525" cap="flat">
            <a:solidFill>
              <a:srgbClr val="5BD7FF"/>
            </a:solidFill>
            <a:prstDash val="solid"/>
            <a:round/>
            <a:headEnd type="none" w="med" len="med"/>
            <a:tailEnd type="none" w="med" len="med"/>
          </a:ln>
          <a:effectLst>
            <a:outerShdw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-128"/>
            </a:endParaRPr>
          </a:p>
        </p:txBody>
      </p:sp>
      <p:sp>
        <p:nvSpPr>
          <p:cNvPr id="15374" name="Rectangle 9"/>
          <p:cNvSpPr>
            <a:spLocks/>
          </p:cNvSpPr>
          <p:nvPr/>
        </p:nvSpPr>
        <p:spPr bwMode="auto">
          <a:xfrm>
            <a:off x="3192272" y="1896438"/>
            <a:ext cx="2060448" cy="783861"/>
          </a:xfrm>
          <a:prstGeom prst="rect">
            <a:avLst/>
          </a:prstGeom>
          <a:solidFill>
            <a:srgbClr val="5BD7FF"/>
          </a:solidFill>
          <a:ln w="12700">
            <a:solidFill>
              <a:srgbClr val="5BD7FF"/>
            </a:solidFill>
            <a:miter lim="800000"/>
            <a:headEnd/>
            <a:tailEnd/>
          </a:ln>
        </p:spPr>
        <p:txBody>
          <a:bodyPr lIns="38100" tIns="38100" rIns="38100" bIns="38100" anchor="ctr"/>
          <a:lstStyle/>
          <a:p>
            <a:pPr algn="ctr">
              <a:defRPr/>
            </a:pPr>
            <a:r>
              <a:rPr lang="en-US" altLang="ja-JP" sz="2000" dirty="0">
                <a:solidFill>
                  <a:srgbClr val="000000"/>
                </a:solidFill>
              </a:rPr>
              <a:t>40 times </a:t>
            </a:r>
            <a:r>
              <a:rPr lang="en-US" altLang="ja-JP" sz="2000" dirty="0" smtClean="0">
                <a:solidFill>
                  <a:srgbClr val="000000"/>
                </a:solidFill>
              </a:rPr>
              <a:t>higher luminosity</a:t>
            </a:r>
            <a:endParaRPr lang="en-US" altLang="ja-JP" sz="2000" dirty="0">
              <a:solidFill>
                <a:srgbClr val="000000"/>
              </a:solidFill>
            </a:endParaRPr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>
            <a:off x="1061911" y="1379538"/>
            <a:ext cx="6507162" cy="15875"/>
          </a:xfrm>
          <a:prstGeom prst="line">
            <a:avLst/>
          </a:prstGeom>
          <a:noFill/>
          <a:ln w="57150" cap="flat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ja-JP" altLang="en-US">
              <a:latin typeface="Arial" charset="0"/>
              <a:ea typeface="ＭＳ Ｐゴシック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1118" y="1191562"/>
            <a:ext cx="61106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10</a:t>
            </a:r>
            <a:r>
              <a:rPr kumimoji="1" lang="en-US" altLang="ja-JP" b="1" baseline="30000" dirty="0" smtClean="0"/>
              <a:t>36</a:t>
            </a:r>
            <a:endParaRPr kumimoji="1" lang="ja-JP" altLang="en-US" b="1" baseline="30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52720" y="2310967"/>
            <a:ext cx="50526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    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62397" y="2226565"/>
            <a:ext cx="83869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KEKB</a:t>
            </a:r>
            <a:endParaRPr kumimoji="1" lang="ja-JP" altLang="en-US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490756" y="720138"/>
            <a:ext cx="14927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b="1" dirty="0" err="1" smtClean="0"/>
              <a:t>SuperKEKB</a:t>
            </a:r>
            <a:endParaRPr kumimoji="1" lang="ja-JP" altLang="en-US" b="1" dirty="0"/>
          </a:p>
        </p:txBody>
      </p:sp>
      <p:sp>
        <p:nvSpPr>
          <p:cNvPr id="16" name="テキスト ボックス 19"/>
          <p:cNvSpPr txBox="1"/>
          <p:nvPr/>
        </p:nvSpPr>
        <p:spPr>
          <a:xfrm>
            <a:off x="7467600" y="381000"/>
            <a:ext cx="15240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b="1" dirty="0" err="1" smtClean="0"/>
              <a:t>SuperB</a:t>
            </a:r>
            <a:endParaRPr kumimoji="1" lang="ja-JP" altLang="en-US" b="1" dirty="0"/>
          </a:p>
        </p:txBody>
      </p:sp>
      <p:pic>
        <p:nvPicPr>
          <p:cNvPr id="17" name="Picture 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962400"/>
            <a:ext cx="3657600" cy="271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3"/>
          <p:cNvSpPr>
            <a:spLocks noChangeShapeType="1"/>
          </p:cNvSpPr>
          <p:nvPr/>
        </p:nvSpPr>
        <p:spPr bwMode="auto">
          <a:xfrm flipH="1" flipV="1">
            <a:off x="6477000" y="2819400"/>
            <a:ext cx="685800" cy="19812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639762"/>
          </a:xfrm>
        </p:spPr>
        <p:txBody>
          <a:bodyPr/>
          <a:lstStyle/>
          <a:p>
            <a:r>
              <a:rPr lang="en-US" dirty="0" smtClean="0"/>
              <a:t>Novel “</a:t>
            </a:r>
            <a:r>
              <a:rPr lang="en-US" dirty="0" err="1" smtClean="0"/>
              <a:t>nanobeam</a:t>
            </a:r>
            <a:r>
              <a:rPr lang="en-US" dirty="0" smtClean="0"/>
              <a:t> scheme”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P.Raimondi</a:t>
            </a:r>
            <a:r>
              <a:rPr lang="en-US" dirty="0" smtClean="0"/>
              <a:t>/LNF)</a:t>
            </a:r>
            <a:endParaRPr lang="en-US" dirty="0"/>
          </a:p>
        </p:txBody>
      </p:sp>
      <p:sp>
        <p:nvSpPr>
          <p:cNvPr id="11" name="角丸四角形 9"/>
          <p:cNvSpPr>
            <a:spLocks noGrp="1" noChangeArrowheads="1"/>
          </p:cNvSpPr>
          <p:nvPr>
            <p:ph idx="1"/>
          </p:nvPr>
        </p:nvSpPr>
        <p:spPr bwMode="auto">
          <a:xfrm>
            <a:off x="533400" y="1219200"/>
            <a:ext cx="8153400" cy="1447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9"/>
              </a:srgbClr>
            </a:outerShdw>
          </a:effectLst>
        </p:spPr>
        <p:txBody>
          <a:bodyPr anchor="ctr"/>
          <a:lstStyle/>
          <a:p>
            <a:pPr>
              <a:buNone/>
            </a:pPr>
            <a:r>
              <a:rPr lang="en-US" altLang="ja-JP" sz="1800" dirty="0" smtClean="0">
                <a:solidFill>
                  <a:srgbClr val="000000"/>
                </a:solidFill>
                <a:latin typeface="News Gothic MT" charset="0"/>
              </a:rPr>
              <a:t>Standard design based on larger beam currents and stronger focusing of short bunches with crab cavities at IP:</a:t>
            </a:r>
          </a:p>
          <a:p>
            <a:pPr>
              <a:buNone/>
            </a:pPr>
            <a:r>
              <a:rPr lang="en-US" altLang="ja-JP" sz="1800" dirty="0" smtClean="0">
                <a:solidFill>
                  <a:srgbClr val="000000"/>
                </a:solidFill>
                <a:latin typeface="News Gothic MT" charset="0"/>
              </a:rPr>
              <a:t>⇒  </a:t>
            </a:r>
            <a:r>
              <a:rPr lang="en-US" altLang="ja-JP" sz="1800" dirty="0" smtClean="0">
                <a:solidFill>
                  <a:srgbClr val="FF0000"/>
                </a:solidFill>
                <a:latin typeface="News Gothic MT" charset="0"/>
              </a:rPr>
              <a:t>larger </a:t>
            </a:r>
            <a:r>
              <a:rPr lang="en-US" altLang="ja-JP" sz="1800" dirty="0">
                <a:solidFill>
                  <a:srgbClr val="FF0000"/>
                </a:solidFill>
                <a:latin typeface="News Gothic MT" charset="0"/>
              </a:rPr>
              <a:t>power </a:t>
            </a:r>
            <a:r>
              <a:rPr lang="en-US" altLang="ja-JP" sz="1800" dirty="0" smtClean="0">
                <a:solidFill>
                  <a:srgbClr val="FF0000"/>
                </a:solidFill>
                <a:latin typeface="News Gothic MT" charset="0"/>
              </a:rPr>
              <a:t>consumption, high </a:t>
            </a:r>
            <a:r>
              <a:rPr lang="en-US" altLang="ja-JP" sz="1800" dirty="0" err="1" smtClean="0">
                <a:solidFill>
                  <a:srgbClr val="FF0000"/>
                </a:solidFill>
                <a:latin typeface="Symbol" charset="2"/>
              </a:rPr>
              <a:t>x</a:t>
            </a:r>
            <a:r>
              <a:rPr lang="en-US" altLang="ja-JP" sz="1800" baseline="-25000" dirty="0" err="1" smtClean="0">
                <a:solidFill>
                  <a:srgbClr val="FF0000"/>
                </a:solidFill>
                <a:latin typeface="News Gothic MT" charset="0"/>
              </a:rPr>
              <a:t>y</a:t>
            </a:r>
            <a:r>
              <a:rPr lang="en-US" altLang="ja-JP" sz="1800" baseline="-25000" dirty="0" smtClean="0">
                <a:solidFill>
                  <a:srgbClr val="FF0000"/>
                </a:solidFill>
                <a:latin typeface="News Gothic MT" charset="0"/>
              </a:rPr>
              <a:t>, </a:t>
            </a:r>
            <a:r>
              <a:rPr lang="en-US" altLang="ja-JP" sz="1800" dirty="0" smtClean="0">
                <a:solidFill>
                  <a:srgbClr val="FF0000"/>
                </a:solidFill>
                <a:latin typeface="News Gothic MT" charset="0"/>
              </a:rPr>
              <a:t>Challenges </a:t>
            </a:r>
            <a:r>
              <a:rPr lang="en-US" altLang="ja-JP" sz="1800" dirty="0">
                <a:solidFill>
                  <a:srgbClr val="FF0000"/>
                </a:solidFill>
                <a:latin typeface="News Gothic MT" charset="0"/>
              </a:rPr>
              <a:t>from HOM </a:t>
            </a:r>
            <a:r>
              <a:rPr lang="en-US" altLang="ja-JP" sz="1800" dirty="0" smtClean="0">
                <a:solidFill>
                  <a:srgbClr val="FF0000"/>
                </a:solidFill>
                <a:latin typeface="News Gothic MT" charset="0"/>
              </a:rPr>
              <a:t>heating, Bunch </a:t>
            </a:r>
            <a:r>
              <a:rPr lang="en-US" altLang="ja-JP" sz="1800" dirty="0">
                <a:solidFill>
                  <a:srgbClr val="FF0000"/>
                </a:solidFill>
                <a:latin typeface="News Gothic MT" charset="0"/>
              </a:rPr>
              <a:t>lengthening </a:t>
            </a:r>
            <a:r>
              <a:rPr lang="en-US" altLang="ja-JP" sz="1800" dirty="0" smtClean="0">
                <a:solidFill>
                  <a:srgbClr val="FF0000"/>
                </a:solidFill>
                <a:latin typeface="News Gothic MT" charset="0"/>
              </a:rPr>
              <a:t>by coherent Synchrotron Radiation (CSR</a:t>
            </a:r>
            <a:r>
              <a:rPr lang="en-US" altLang="ja-JP" sz="1800" dirty="0">
                <a:solidFill>
                  <a:srgbClr val="FF0000"/>
                </a:solidFill>
                <a:latin typeface="News Gothic MT" charset="0"/>
              </a:rPr>
              <a:t>).</a:t>
            </a:r>
            <a:endParaRPr lang="en-US" altLang="ja-JP" sz="1800" baseline="30000" dirty="0">
              <a:solidFill>
                <a:srgbClr val="FF0000"/>
              </a:solidFill>
              <a:latin typeface="News Gothic MT" charset="0"/>
            </a:endParaRPr>
          </a:p>
        </p:txBody>
      </p:sp>
      <p:sp>
        <p:nvSpPr>
          <p:cNvPr id="12" name="角丸四角形 10"/>
          <p:cNvSpPr>
            <a:spLocks noChangeArrowheads="1"/>
          </p:cNvSpPr>
          <p:nvPr/>
        </p:nvSpPr>
        <p:spPr bwMode="auto">
          <a:xfrm>
            <a:off x="533400" y="2895600"/>
            <a:ext cx="8305800" cy="990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>
            <a:solidFill>
              <a:srgbClr val="287A9E"/>
            </a:solidFill>
            <a:round/>
            <a:headEnd/>
            <a:tailEnd/>
          </a:ln>
          <a:effectLst>
            <a:outerShdw dist="25400" dir="5400000" sx="100999" sy="100999" rotWithShape="0">
              <a:srgbClr val="808080">
                <a:alpha val="39999"/>
              </a:srgbClr>
            </a:outerShdw>
          </a:effectLst>
        </p:spPr>
        <p:txBody>
          <a:bodyPr anchor="ctr"/>
          <a:lstStyle/>
          <a:p>
            <a:endParaRPr lang="en-US" altLang="ja-JP" b="1" dirty="0">
              <a:solidFill>
                <a:srgbClr val="0000FF"/>
              </a:solidFill>
              <a:latin typeface="News Gothic MT" charset="0"/>
            </a:endParaRPr>
          </a:p>
          <a:p>
            <a:r>
              <a:rPr lang="en-US" altLang="ja-JP" b="1" dirty="0" smtClean="0">
                <a:solidFill>
                  <a:srgbClr val="0000FF"/>
                </a:solidFill>
                <a:latin typeface="News Gothic MT" charset="0"/>
              </a:rPr>
              <a:t>Very small beam spot-size (nm) with large crossing angle (LPA)</a:t>
            </a:r>
          </a:p>
          <a:p>
            <a:pPr lvl="1"/>
            <a:r>
              <a:rPr lang="en-US" altLang="ja-JP" b="1" dirty="0" smtClean="0">
                <a:latin typeface="News Gothic MT" charset="0"/>
              </a:rPr>
              <a:t>Inspired from Linear Colliders Beam Delivery developments </a:t>
            </a:r>
          </a:p>
          <a:p>
            <a:r>
              <a:rPr lang="en-US" altLang="ja-JP" b="1" dirty="0" smtClean="0">
                <a:solidFill>
                  <a:srgbClr val="0000FF"/>
                </a:solidFill>
                <a:latin typeface="News Gothic MT" charset="0"/>
              </a:rPr>
              <a:t>Long bunches (high charge) and collisions at highly focused region only </a:t>
            </a:r>
          </a:p>
          <a:p>
            <a:endParaRPr lang="en-US" altLang="ja-JP" b="1" dirty="0">
              <a:solidFill>
                <a:srgbClr val="0000FF"/>
              </a:solidFill>
              <a:latin typeface="News Gothic MT" charset="0"/>
            </a:endParaRPr>
          </a:p>
        </p:txBody>
      </p:sp>
      <p:pic>
        <p:nvPicPr>
          <p:cNvPr id="13" name="図 1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74913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図 1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7000" y="0"/>
            <a:ext cx="13970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4419600" y="2590800"/>
            <a:ext cx="48463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228601" y="4267200"/>
            <a:ext cx="1676399" cy="1752600"/>
            <a:chOff x="1371600" y="914400"/>
            <a:chExt cx="6422360" cy="3733800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1371600" y="914400"/>
              <a:ext cx="5029601" cy="373380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981146" y="1066594"/>
              <a:ext cx="5639145" cy="3581606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5103788" y="1523172"/>
              <a:ext cx="990938" cy="764347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10800000">
              <a:off x="2665607" y="1218786"/>
              <a:ext cx="1144174" cy="686560"/>
            </a:xfrm>
            <a:prstGeom prst="straightConnector1">
              <a:avLst/>
            </a:prstGeom>
            <a:ln w="34925">
              <a:solidFill>
                <a:srgbClr val="0000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eform 31"/>
            <p:cNvSpPr/>
            <p:nvPr/>
          </p:nvSpPr>
          <p:spPr>
            <a:xfrm>
              <a:off x="6237748" y="1178201"/>
              <a:ext cx="755972" cy="2638011"/>
            </a:xfrm>
            <a:custGeom>
              <a:avLst/>
              <a:gdLst>
                <a:gd name="connsiteX0" fmla="*/ 36945 w 755072"/>
                <a:gd name="connsiteY0" fmla="*/ 0 h 2639291"/>
                <a:gd name="connsiteX1" fmla="*/ 743527 w 755072"/>
                <a:gd name="connsiteY1" fmla="*/ 928255 h 2639291"/>
                <a:gd name="connsiteX2" fmla="*/ 106218 w 755072"/>
                <a:gd name="connsiteY2" fmla="*/ 2396837 h 2639291"/>
                <a:gd name="connsiteX3" fmla="*/ 106218 w 755072"/>
                <a:gd name="connsiteY3" fmla="*/ 2382982 h 2639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5072" h="2639291">
                  <a:moveTo>
                    <a:pt x="36945" y="0"/>
                  </a:moveTo>
                  <a:cubicBezTo>
                    <a:pt x="384463" y="264391"/>
                    <a:pt x="731982" y="528782"/>
                    <a:pt x="743527" y="928255"/>
                  </a:cubicBezTo>
                  <a:cubicBezTo>
                    <a:pt x="755072" y="1327728"/>
                    <a:pt x="212436" y="2154383"/>
                    <a:pt x="106218" y="2396837"/>
                  </a:cubicBezTo>
                  <a:cubicBezTo>
                    <a:pt x="0" y="2639291"/>
                    <a:pt x="106218" y="2382982"/>
                    <a:pt x="106218" y="2382982"/>
                  </a:cubicBezTo>
                </a:path>
              </a:pathLst>
            </a:custGeom>
            <a:ln w="34925">
              <a:solidFill>
                <a:schemeClr val="bg1">
                  <a:lumMod val="50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TextBox 11"/>
            <p:cNvSpPr txBox="1">
              <a:spLocks noChangeArrowheads="1"/>
            </p:cNvSpPr>
            <p:nvPr/>
          </p:nvSpPr>
          <p:spPr bwMode="auto">
            <a:xfrm>
              <a:off x="7239000" y="2209800"/>
              <a:ext cx="55496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600" b="1" i="1">
                  <a:solidFill>
                    <a:srgbClr val="7F7F7F"/>
                  </a:solidFill>
                  <a:latin typeface="Symbol" pitchFamily="18" charset="2"/>
                </a:rPr>
                <a:t>q</a:t>
              </a:r>
              <a:r>
                <a:rPr lang="en-US" sz="3600" b="1" i="1" baseline="-25000">
                  <a:solidFill>
                    <a:srgbClr val="7F7F7F"/>
                  </a:solidFill>
                  <a:latin typeface="Calibri" pitchFamily="34" charset="0"/>
                </a:rPr>
                <a:t>c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3734865" y="2591904"/>
              <a:ext cx="1447246" cy="304386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3353474" y="2591904"/>
              <a:ext cx="1447246" cy="304386"/>
            </a:xfrm>
            <a:prstGeom prst="ellipse">
              <a:avLst/>
            </a:prstGeom>
            <a:solidFill>
              <a:srgbClr val="FF0000">
                <a:alpha val="7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>
            <a:xfrm rot="19422144">
              <a:off x="1626997" y="3751954"/>
              <a:ext cx="1447243" cy="30438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 rot="1983671">
              <a:off x="5829114" y="3806067"/>
              <a:ext cx="1447243" cy="30776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rot="5400000">
              <a:off x="2780995" y="4000535"/>
              <a:ext cx="382174" cy="0"/>
            </a:xfrm>
            <a:prstGeom prst="straightConnector1">
              <a:avLst/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6200000" flipV="1">
              <a:off x="1486988" y="3926130"/>
              <a:ext cx="382174" cy="0"/>
            </a:xfrm>
            <a:prstGeom prst="straightConnector1">
              <a:avLst/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5400000" flipH="1" flipV="1">
              <a:off x="6976292" y="3922735"/>
              <a:ext cx="378791" cy="3404"/>
            </a:xfrm>
            <a:prstGeom prst="straightConnector1">
              <a:avLst/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>
              <a:off x="5677187" y="3998832"/>
              <a:ext cx="382174" cy="3406"/>
            </a:xfrm>
            <a:prstGeom prst="straightConnector1">
              <a:avLst/>
            </a:prstGeom>
            <a:ln w="34925">
              <a:solidFill>
                <a:schemeClr val="tx1">
                  <a:lumMod val="85000"/>
                  <a:lumOff val="1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152400" y="5867400"/>
            <a:ext cx="1749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Crab-crossing</a:t>
            </a:r>
          </a:p>
          <a:p>
            <a:pPr algn="ctr"/>
            <a:r>
              <a:rPr lang="en-US" b="1" dirty="0" smtClean="0"/>
              <a:t>KEKB </a:t>
            </a:r>
            <a:endParaRPr lang="en-US" b="1" dirty="0"/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143000"/>
            <a:ext cx="8915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0" y="4191000"/>
            <a:ext cx="144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4191000"/>
            <a:ext cx="5486400" cy="2138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8305800" cy="5943600"/>
          </a:xfr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274638"/>
            <a:ext cx="3276600" cy="1020762"/>
          </a:xfrm>
        </p:spPr>
        <p:txBody>
          <a:bodyPr/>
          <a:lstStyle/>
          <a:p>
            <a:r>
              <a:rPr lang="en-US" dirty="0" smtClean="0"/>
              <a:t>Major parameters</a:t>
            </a:r>
            <a:br>
              <a:rPr lang="en-US" dirty="0" smtClean="0"/>
            </a:br>
            <a:r>
              <a:rPr lang="en-US" dirty="0" smtClean="0"/>
              <a:t>B Factories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B5CA8A-F1C1-4615-8998-3C25FA341B9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83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 Ring4.JPG                                                      04FFC802Macintosh HD                   C12DDCCD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536448"/>
            <a:ext cx="8458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" y="5753354"/>
            <a:ext cx="1984375" cy="1081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5364" name="Rectangle 20"/>
          <p:cNvSpPr>
            <a:spLocks/>
          </p:cNvSpPr>
          <p:nvPr/>
        </p:nvSpPr>
        <p:spPr bwMode="auto">
          <a:xfrm>
            <a:off x="4305300" y="1298448"/>
            <a:ext cx="657935" cy="2154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1400">
                <a:solidFill>
                  <a:srgbClr val="0000FF"/>
                </a:solidFill>
                <a:latin typeface="Futura" charset="0"/>
              </a:rPr>
              <a:t>e- 2.6 A</a:t>
            </a:r>
          </a:p>
        </p:txBody>
      </p:sp>
      <p:sp>
        <p:nvSpPr>
          <p:cNvPr id="15365" name="Rectangle 21"/>
          <p:cNvSpPr>
            <a:spLocks/>
          </p:cNvSpPr>
          <p:nvPr/>
        </p:nvSpPr>
        <p:spPr bwMode="auto">
          <a:xfrm>
            <a:off x="5829300" y="1908048"/>
            <a:ext cx="702819" cy="2154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1400">
                <a:solidFill>
                  <a:srgbClr val="FF0000"/>
                </a:solidFill>
                <a:latin typeface="Futura" charset="0"/>
              </a:rPr>
              <a:t>e+ 3.6 A</a:t>
            </a:r>
          </a:p>
        </p:txBody>
      </p:sp>
      <p:sp>
        <p:nvSpPr>
          <p:cNvPr id="15366" name="Rectangle 23"/>
          <p:cNvSpPr>
            <a:spLocks/>
          </p:cNvSpPr>
          <p:nvPr/>
        </p:nvSpPr>
        <p:spPr bwMode="auto">
          <a:xfrm>
            <a:off x="3552826" y="6210046"/>
            <a:ext cx="5463540" cy="516890"/>
          </a:xfrm>
          <a:prstGeom prst="rect">
            <a:avLst/>
          </a:prstGeom>
          <a:solidFill>
            <a:srgbClr val="FFCCC9"/>
          </a:solidFill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algn="ctr"/>
            <a:r>
              <a:rPr lang="en-US" altLang="ja-JP" sz="3600" b="1" i="1" dirty="0" smtClean="0">
                <a:latin typeface="+mj-lt"/>
              </a:rPr>
              <a:t>To get x40 higher luminosity</a:t>
            </a:r>
            <a:endParaRPr lang="ja-JP" altLang="en-US" sz="3600" b="1" i="1" dirty="0">
              <a:latin typeface="+mj-lt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4159250" y="2493836"/>
            <a:ext cx="1219200" cy="5334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4838700" y="1222248"/>
            <a:ext cx="457200" cy="76200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370" name="図 5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8688" y="739839"/>
            <a:ext cx="1562100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直線矢印コネクタ 18"/>
          <p:cNvCxnSpPr>
            <a:cxnSpLocks noChangeShapeType="1"/>
          </p:cNvCxnSpPr>
          <p:nvPr/>
        </p:nvCxnSpPr>
        <p:spPr bwMode="auto">
          <a:xfrm flipH="1" flipV="1">
            <a:off x="8269288" y="1179576"/>
            <a:ext cx="342900" cy="12382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20" name="直線矢印コネクタ 19"/>
          <p:cNvCxnSpPr>
            <a:cxnSpLocks noChangeShapeType="1"/>
          </p:cNvCxnSpPr>
          <p:nvPr/>
        </p:nvCxnSpPr>
        <p:spPr bwMode="auto">
          <a:xfrm flipV="1">
            <a:off x="7507288" y="1179576"/>
            <a:ext cx="381000" cy="762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5374" name="Rectangle 16"/>
          <p:cNvSpPr>
            <a:spLocks/>
          </p:cNvSpPr>
          <p:nvPr/>
        </p:nvSpPr>
        <p:spPr bwMode="auto">
          <a:xfrm>
            <a:off x="7507288" y="646176"/>
            <a:ext cx="10668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r>
              <a:rPr lang="en-US" altLang="ja-JP" sz="1000">
                <a:latin typeface="Gill Sans" charset="0"/>
              </a:rPr>
              <a:t>Colliding bunches</a:t>
            </a:r>
          </a:p>
        </p:txBody>
      </p:sp>
      <p:pic>
        <p:nvPicPr>
          <p:cNvPr id="15375" name="図 5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84048"/>
            <a:ext cx="16049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9675" y="1982724"/>
            <a:ext cx="12096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直線矢印コネクタ 23"/>
          <p:cNvCxnSpPr>
            <a:cxnSpLocks noChangeShapeType="1"/>
          </p:cNvCxnSpPr>
          <p:nvPr/>
        </p:nvCxnSpPr>
        <p:spPr bwMode="auto">
          <a:xfrm rot="16200000" flipH="1">
            <a:off x="657225" y="2320798"/>
            <a:ext cx="1676400" cy="0"/>
          </a:xfrm>
          <a:prstGeom prst="straightConnector1">
            <a:avLst/>
          </a:prstGeom>
          <a:noFill/>
          <a:ln w="19050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pic>
        <p:nvPicPr>
          <p:cNvPr id="15378" name="Picture 330" descr="OHO_TiN_After"/>
          <p:cNvPicPr>
            <a:picLocks noChangeAspect="1" noChangeArrowheads="1"/>
          </p:cNvPicPr>
          <p:nvPr/>
        </p:nvPicPr>
        <p:blipFill>
          <a:blip r:embed="rId7" cstate="print">
            <a:lum contrast="-18000"/>
          </a:blip>
          <a:srcRect b="8067"/>
          <a:stretch>
            <a:fillRect/>
          </a:stretch>
        </p:blipFill>
        <p:spPr bwMode="auto">
          <a:xfrm>
            <a:off x="2103438" y="5799392"/>
            <a:ext cx="1363662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9" name="Picture 33" descr="&#10;ARES のコピー                                                  0004FF1BMacintosh HD                   C12DDCCD: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0300" y="3169920"/>
            <a:ext cx="1449388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80" name="Text Box 34"/>
          <p:cNvSpPr txBox="1">
            <a:spLocks noChangeArrowheads="1"/>
          </p:cNvSpPr>
          <p:nvPr/>
        </p:nvSpPr>
        <p:spPr bwMode="auto">
          <a:xfrm>
            <a:off x="2476500" y="4473448"/>
            <a:ext cx="944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Damping ring</a:t>
            </a:r>
          </a:p>
        </p:txBody>
      </p:sp>
      <p:sp>
        <p:nvSpPr>
          <p:cNvPr id="15381" name="Line 35"/>
          <p:cNvSpPr>
            <a:spLocks noChangeShapeType="1"/>
          </p:cNvSpPr>
          <p:nvPr/>
        </p:nvSpPr>
        <p:spPr bwMode="auto">
          <a:xfrm flipH="1">
            <a:off x="2552700" y="4727448"/>
            <a:ext cx="8382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82" name="Line 36"/>
          <p:cNvSpPr>
            <a:spLocks noChangeShapeType="1"/>
          </p:cNvSpPr>
          <p:nvPr/>
        </p:nvSpPr>
        <p:spPr bwMode="auto">
          <a:xfrm flipH="1">
            <a:off x="4305300" y="4956048"/>
            <a:ext cx="228600" cy="38100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83" name="Text Box 37"/>
          <p:cNvSpPr txBox="1">
            <a:spLocks noChangeArrowheads="1"/>
          </p:cNvSpPr>
          <p:nvPr/>
        </p:nvSpPr>
        <p:spPr bwMode="auto">
          <a:xfrm>
            <a:off x="3462338" y="5337048"/>
            <a:ext cx="12652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Low emittance gun</a:t>
            </a:r>
          </a:p>
        </p:txBody>
      </p:sp>
      <p:sp>
        <p:nvSpPr>
          <p:cNvPr id="15384" name="Line 38"/>
          <p:cNvSpPr>
            <a:spLocks noChangeShapeType="1"/>
          </p:cNvSpPr>
          <p:nvPr/>
        </p:nvSpPr>
        <p:spPr bwMode="auto">
          <a:xfrm flipH="1">
            <a:off x="3619500" y="5337048"/>
            <a:ext cx="6858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85" name="Text Box 39"/>
          <p:cNvSpPr txBox="1">
            <a:spLocks noChangeArrowheads="1"/>
          </p:cNvSpPr>
          <p:nvPr/>
        </p:nvSpPr>
        <p:spPr bwMode="auto">
          <a:xfrm>
            <a:off x="5524500" y="4308348"/>
            <a:ext cx="10779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Positron source</a:t>
            </a:r>
          </a:p>
        </p:txBody>
      </p:sp>
      <p:sp>
        <p:nvSpPr>
          <p:cNvPr id="15386" name="Line 40"/>
          <p:cNvSpPr>
            <a:spLocks noChangeShapeType="1"/>
          </p:cNvSpPr>
          <p:nvPr/>
        </p:nvSpPr>
        <p:spPr bwMode="auto">
          <a:xfrm>
            <a:off x="5524500" y="4552823"/>
            <a:ext cx="1143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87" name="Text Box 41"/>
          <p:cNvSpPr txBox="1">
            <a:spLocks noChangeArrowheads="1"/>
          </p:cNvSpPr>
          <p:nvPr/>
        </p:nvSpPr>
        <p:spPr bwMode="auto">
          <a:xfrm>
            <a:off x="2476500" y="1755648"/>
            <a:ext cx="10763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New beam pipe</a:t>
            </a:r>
          </a:p>
          <a:p>
            <a:r>
              <a:rPr lang="en-US" altLang="ja-JP" sz="1000">
                <a:latin typeface="Helvetica Neue"/>
              </a:rPr>
              <a:t>&amp; bellows</a:t>
            </a:r>
          </a:p>
        </p:txBody>
      </p:sp>
      <p:sp>
        <p:nvSpPr>
          <p:cNvPr id="15388" name="Line 42"/>
          <p:cNvSpPr>
            <a:spLocks noChangeShapeType="1"/>
          </p:cNvSpPr>
          <p:nvPr/>
        </p:nvSpPr>
        <p:spPr bwMode="auto">
          <a:xfrm>
            <a:off x="2476500" y="2136648"/>
            <a:ext cx="9906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89" name="Text Box 43"/>
          <p:cNvSpPr txBox="1">
            <a:spLocks noChangeArrowheads="1"/>
          </p:cNvSpPr>
          <p:nvPr/>
        </p:nvSpPr>
        <p:spPr bwMode="auto">
          <a:xfrm>
            <a:off x="6329363" y="825373"/>
            <a:ext cx="5667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Belle II</a:t>
            </a:r>
          </a:p>
        </p:txBody>
      </p:sp>
      <p:sp>
        <p:nvSpPr>
          <p:cNvPr id="15390" name="Line 44"/>
          <p:cNvSpPr>
            <a:spLocks noChangeShapeType="1"/>
          </p:cNvSpPr>
          <p:nvPr/>
        </p:nvSpPr>
        <p:spPr bwMode="auto">
          <a:xfrm flipV="1">
            <a:off x="6210300" y="1069848"/>
            <a:ext cx="762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91" name="Text Box 45"/>
          <p:cNvSpPr txBox="1">
            <a:spLocks noChangeArrowheads="1"/>
          </p:cNvSpPr>
          <p:nvPr/>
        </p:nvSpPr>
        <p:spPr bwMode="auto">
          <a:xfrm>
            <a:off x="6591300" y="1130173"/>
            <a:ext cx="596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>
                <a:latin typeface="Helvetica Neue"/>
              </a:rPr>
              <a:t>New IR</a:t>
            </a:r>
          </a:p>
        </p:txBody>
      </p:sp>
      <p:sp>
        <p:nvSpPr>
          <p:cNvPr id="15392" name="Line 46"/>
          <p:cNvSpPr>
            <a:spLocks noChangeShapeType="1"/>
          </p:cNvSpPr>
          <p:nvPr/>
        </p:nvSpPr>
        <p:spPr bwMode="auto">
          <a:xfrm flipV="1">
            <a:off x="6396038" y="1374648"/>
            <a:ext cx="762000" cy="0"/>
          </a:xfrm>
          <a:prstGeom prst="line">
            <a:avLst/>
          </a:prstGeom>
          <a:noFill/>
          <a:ln w="28575">
            <a:solidFill>
              <a:srgbClr val="B80000"/>
            </a:solidFill>
            <a:round/>
            <a:headEnd type="triangl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93" name="Line 47"/>
          <p:cNvSpPr>
            <a:spLocks noChangeShapeType="1"/>
          </p:cNvSpPr>
          <p:nvPr/>
        </p:nvSpPr>
        <p:spPr bwMode="auto">
          <a:xfrm flipH="1">
            <a:off x="2247900" y="1222248"/>
            <a:ext cx="533400" cy="3048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94" name="Line 48"/>
          <p:cNvSpPr>
            <a:spLocks noChangeShapeType="1"/>
          </p:cNvSpPr>
          <p:nvPr/>
        </p:nvSpPr>
        <p:spPr bwMode="auto">
          <a:xfrm flipH="1" flipV="1">
            <a:off x="5067300" y="917448"/>
            <a:ext cx="457200" cy="762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95" name="Line 49"/>
          <p:cNvSpPr>
            <a:spLocks noChangeShapeType="1"/>
          </p:cNvSpPr>
          <p:nvPr/>
        </p:nvSpPr>
        <p:spPr bwMode="auto">
          <a:xfrm flipH="1" flipV="1">
            <a:off x="6210300" y="1679448"/>
            <a:ext cx="381000" cy="228600"/>
          </a:xfrm>
          <a:prstGeom prst="line">
            <a:avLst/>
          </a:prstGeom>
          <a:noFill/>
          <a:ln w="38100">
            <a:solidFill>
              <a:srgbClr val="F7020B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96" name="Line 50"/>
          <p:cNvSpPr>
            <a:spLocks noChangeShapeType="1"/>
          </p:cNvSpPr>
          <p:nvPr/>
        </p:nvSpPr>
        <p:spPr bwMode="auto">
          <a:xfrm flipH="1">
            <a:off x="6286500" y="2974848"/>
            <a:ext cx="533400" cy="3048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397" name="Line 51"/>
          <p:cNvSpPr>
            <a:spLocks noChangeShapeType="1"/>
          </p:cNvSpPr>
          <p:nvPr/>
        </p:nvSpPr>
        <p:spPr bwMode="auto">
          <a:xfrm>
            <a:off x="6591300" y="1450848"/>
            <a:ext cx="381000" cy="152400"/>
          </a:xfrm>
          <a:prstGeom prst="line">
            <a:avLst/>
          </a:prstGeom>
          <a:noFill/>
          <a:ln w="38100">
            <a:solidFill>
              <a:srgbClr val="000BF7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5398" name="Picture 1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7788" y="5006848"/>
            <a:ext cx="9779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99" name="テキスト ボックス 46"/>
          <p:cNvSpPr txBox="1">
            <a:spLocks noChangeArrowheads="1"/>
          </p:cNvSpPr>
          <p:nvPr/>
        </p:nvSpPr>
        <p:spPr bwMode="auto">
          <a:xfrm>
            <a:off x="792163" y="5324729"/>
            <a:ext cx="1874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TiN-coated beam pipe with antechambers</a:t>
            </a:r>
          </a:p>
        </p:txBody>
      </p:sp>
      <p:sp>
        <p:nvSpPr>
          <p:cNvPr id="15400" name="テキスト ボックス 47"/>
          <p:cNvSpPr txBox="1">
            <a:spLocks noChangeArrowheads="1"/>
          </p:cNvSpPr>
          <p:nvPr/>
        </p:nvSpPr>
        <p:spPr bwMode="auto">
          <a:xfrm>
            <a:off x="38100" y="4524248"/>
            <a:ext cx="2438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/>
              <a:t>Redesign the lattices of HER &amp; LER to squeeze the </a:t>
            </a:r>
            <a:r>
              <a:rPr lang="en-US" altLang="ja-JP" sz="1200" dirty="0" err="1"/>
              <a:t>emittance</a:t>
            </a:r>
            <a:r>
              <a:rPr lang="en-US" altLang="ja-JP" sz="1200" dirty="0"/>
              <a:t> </a:t>
            </a:r>
          </a:p>
        </p:txBody>
      </p:sp>
      <p:sp>
        <p:nvSpPr>
          <p:cNvPr id="15401" name="テキスト ボックス 48"/>
          <p:cNvSpPr txBox="1">
            <a:spLocks noChangeArrowheads="1"/>
          </p:cNvSpPr>
          <p:nvPr/>
        </p:nvSpPr>
        <p:spPr bwMode="auto">
          <a:xfrm>
            <a:off x="5626799" y="3486531"/>
            <a:ext cx="19129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dirty="0"/>
              <a:t>Add / modify RF systems for higher beam current</a:t>
            </a:r>
          </a:p>
        </p:txBody>
      </p:sp>
      <p:sp>
        <p:nvSpPr>
          <p:cNvPr id="15402" name="テキスト ボックス 49"/>
          <p:cNvSpPr txBox="1">
            <a:spLocks noChangeArrowheads="1"/>
          </p:cNvSpPr>
          <p:nvPr/>
        </p:nvSpPr>
        <p:spPr bwMode="auto">
          <a:xfrm>
            <a:off x="5638800" y="4555998"/>
            <a:ext cx="1790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/>
              <a:t>New positron target / capture section</a:t>
            </a:r>
          </a:p>
        </p:txBody>
      </p:sp>
      <p:sp>
        <p:nvSpPr>
          <p:cNvPr id="15403" name="テキスト ボックス 50"/>
          <p:cNvSpPr txBox="1">
            <a:spLocks noChangeArrowheads="1"/>
          </p:cNvSpPr>
          <p:nvPr/>
        </p:nvSpPr>
        <p:spPr bwMode="auto">
          <a:xfrm>
            <a:off x="7240588" y="1335024"/>
            <a:ext cx="1903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200" dirty="0"/>
              <a:t>New superconducting /permanent </a:t>
            </a:r>
            <a:r>
              <a:rPr lang="en-US" altLang="ja-JP" sz="1200" dirty="0" smtClean="0"/>
              <a:t>final focusing </a:t>
            </a:r>
          </a:p>
          <a:p>
            <a:r>
              <a:rPr lang="en-US" altLang="ja-JP" sz="1200" dirty="0" smtClean="0"/>
              <a:t>quads </a:t>
            </a:r>
            <a:r>
              <a:rPr lang="en-US" altLang="ja-JP" sz="1200" dirty="0"/>
              <a:t>near the IP</a:t>
            </a:r>
          </a:p>
        </p:txBody>
      </p:sp>
      <p:sp>
        <p:nvSpPr>
          <p:cNvPr id="15404" name="テキスト ボックス 51"/>
          <p:cNvSpPr txBox="1">
            <a:spLocks noChangeArrowheads="1"/>
          </p:cNvSpPr>
          <p:nvPr/>
        </p:nvSpPr>
        <p:spPr bwMode="auto">
          <a:xfrm>
            <a:off x="3622294" y="5541264"/>
            <a:ext cx="1771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dirty="0"/>
              <a:t>Low </a:t>
            </a:r>
            <a:r>
              <a:rPr lang="en-US" altLang="ja-JP" sz="1200" dirty="0" err="1"/>
              <a:t>emittance</a:t>
            </a:r>
            <a:r>
              <a:rPr lang="en-US" altLang="ja-JP" sz="1200" dirty="0"/>
              <a:t> electrons to inject</a:t>
            </a:r>
          </a:p>
        </p:txBody>
      </p:sp>
      <p:sp>
        <p:nvSpPr>
          <p:cNvPr id="15405" name="テキスト ボックス 52"/>
          <p:cNvSpPr txBox="1">
            <a:spLocks noChangeArrowheads="1"/>
          </p:cNvSpPr>
          <p:nvPr/>
        </p:nvSpPr>
        <p:spPr bwMode="auto">
          <a:xfrm>
            <a:off x="2976499" y="4021011"/>
            <a:ext cx="1771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dirty="0"/>
              <a:t>Low </a:t>
            </a:r>
            <a:r>
              <a:rPr lang="en-US" altLang="ja-JP" sz="1200" dirty="0" err="1"/>
              <a:t>emittance</a:t>
            </a:r>
            <a:r>
              <a:rPr lang="en-US" altLang="ja-JP" sz="1200" dirty="0"/>
              <a:t> positrons to inject</a:t>
            </a:r>
          </a:p>
        </p:txBody>
      </p:sp>
      <p:sp>
        <p:nvSpPr>
          <p:cNvPr id="15406" name="テキスト ボックス 45"/>
          <p:cNvSpPr txBox="1">
            <a:spLocks noChangeArrowheads="1"/>
          </p:cNvSpPr>
          <p:nvPr/>
        </p:nvSpPr>
        <p:spPr bwMode="auto">
          <a:xfrm>
            <a:off x="-20638" y="2658936"/>
            <a:ext cx="17668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200" dirty="0"/>
              <a:t>Replace short  dipoles with longer ones (LER)</a:t>
            </a:r>
          </a:p>
        </p:txBody>
      </p:sp>
      <p:grpSp>
        <p:nvGrpSpPr>
          <p:cNvPr id="2" name="図形グループ 71"/>
          <p:cNvGrpSpPr>
            <a:grpSpLocks/>
          </p:cNvGrpSpPr>
          <p:nvPr/>
        </p:nvGrpSpPr>
        <p:grpSpPr bwMode="auto">
          <a:xfrm>
            <a:off x="184150" y="3158998"/>
            <a:ext cx="2405063" cy="1273175"/>
            <a:chOff x="184906" y="2927590"/>
            <a:chExt cx="2404238" cy="1272404"/>
          </a:xfrm>
        </p:grpSpPr>
        <p:pic>
          <p:nvPicPr>
            <p:cNvPr id="15408" name="図 67"/>
            <p:cNvPicPr>
              <a:picLocks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84906" y="3666554"/>
              <a:ext cx="2404238" cy="533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09" name="図 68"/>
            <p:cNvPicPr>
              <a:picLocks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11208" y="2927590"/>
              <a:ext cx="2362164" cy="51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下矢印 69"/>
            <p:cNvSpPr/>
            <p:nvPr/>
          </p:nvSpPr>
          <p:spPr>
            <a:xfrm>
              <a:off x="1211667" y="3443216"/>
              <a:ext cx="365000" cy="217355"/>
            </a:xfrm>
            <a:prstGeom prst="downArrow">
              <a:avLst/>
            </a:prstGeom>
            <a:solidFill>
              <a:srgbClr val="CCFFCC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55" name="タイトル 54"/>
          <p:cNvSpPr>
            <a:spLocks noGrp="1"/>
          </p:cNvSpPr>
          <p:nvPr>
            <p:ph type="title"/>
          </p:nvPr>
        </p:nvSpPr>
        <p:spPr>
          <a:xfrm>
            <a:off x="-20638" y="22346"/>
            <a:ext cx="9164638" cy="562870"/>
          </a:xfrm>
        </p:spPr>
        <p:txBody>
          <a:bodyPr>
            <a:noAutofit/>
          </a:bodyPr>
          <a:lstStyle/>
          <a:p>
            <a:r>
              <a:rPr kumimoji="1" lang="en-US" altLang="ja-JP" sz="4800" b="1" dirty="0" smtClean="0"/>
              <a:t>KEKB to </a:t>
            </a:r>
            <a:r>
              <a:rPr kumimoji="1" lang="en-US" altLang="ja-JP" sz="4800" b="1" dirty="0" err="1" smtClean="0"/>
              <a:t>SuperKEKB</a:t>
            </a:r>
            <a:r>
              <a:rPr lang="en-US" altLang="ja-JP" sz="4800" b="1" dirty="0" smtClean="0"/>
              <a:t> 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0000FF"/>
                </a:solidFill>
              </a:rPr>
              <a:t>How to upgrade 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B5CA8A-F1C1-4615-8998-3C25FA341B9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2277378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55"/>
          <p:cNvSpPr/>
          <p:nvPr/>
        </p:nvSpPr>
        <p:spPr>
          <a:xfrm>
            <a:off x="2303108" y="588947"/>
            <a:ext cx="4649008" cy="744246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FF0000"/>
                </a:solidFill>
              </a:rPr>
              <a:t>SuperKEKB</a:t>
            </a:r>
            <a:r>
              <a:rPr lang="en-US" sz="2000" b="1" dirty="0" smtClean="0">
                <a:solidFill>
                  <a:srgbClr val="FF0000"/>
                </a:solidFill>
              </a:rPr>
              <a:t> partially funded (100 M$)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Start construction (FY 2010-2013)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7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 txBox="1">
            <a:spLocks noGrp="1"/>
          </p:cNvSpPr>
          <p:nvPr/>
        </p:nvSpPr>
        <p:spPr bwMode="auto">
          <a:xfrm>
            <a:off x="457200" y="6477000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J.P.Delahaye</a:t>
            </a:r>
          </a:p>
        </p:txBody>
      </p:sp>
      <p:sp>
        <p:nvSpPr>
          <p:cNvPr id="33795" name="Footer Placeholder 4"/>
          <p:cNvSpPr txBox="1">
            <a:spLocks noGrp="1"/>
          </p:cNvSpPr>
          <p:nvPr/>
        </p:nvSpPr>
        <p:spPr bwMode="auto">
          <a:xfrm>
            <a:off x="1905000" y="6477000"/>
            <a:ext cx="632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/>
              <a:t>ICHEP 2010 (28/07/10)</a:t>
            </a: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639762"/>
          </a:xfrm>
        </p:spPr>
        <p:txBody>
          <a:bodyPr/>
          <a:lstStyle/>
          <a:p>
            <a:pPr eaLnBrk="1" hangingPunct="1"/>
            <a:r>
              <a:rPr lang="en-US" dirty="0" smtClean="0"/>
              <a:t>Global Collaborations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838200"/>
            <a:ext cx="8839200" cy="541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More and more time and (M&amp;P) resources required from first ideas to project proposal </a:t>
            </a:r>
          </a:p>
          <a:p>
            <a:pPr lvl="1" eaLnBrk="1" hangingPunct="1"/>
            <a:r>
              <a:rPr lang="en-US" dirty="0" smtClean="0"/>
              <a:t>Launch R&amp;D early, </a:t>
            </a:r>
          </a:p>
          <a:p>
            <a:pPr lvl="1" eaLnBrk="1" hangingPunct="1"/>
            <a:r>
              <a:rPr lang="en-US" dirty="0" smtClean="0"/>
              <a:t>Explore ALL possible options of schemes and technologies (anticipating future Physics requests)</a:t>
            </a:r>
          </a:p>
          <a:p>
            <a:pPr lvl="1" eaLnBrk="1" hangingPunct="1"/>
            <a:r>
              <a:rPr lang="en-US" dirty="0" smtClean="0"/>
              <a:t>Realistic status &amp; schedule estimates:</a:t>
            </a:r>
          </a:p>
          <a:p>
            <a:pPr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r>
              <a:rPr lang="en-US" dirty="0" smtClean="0"/>
              <a:t>Global Collaboration mandatory from the R&amp;D phase to construction and operation</a:t>
            </a:r>
          </a:p>
          <a:p>
            <a:pPr lvl="1" eaLnBrk="1" hangingPunct="1"/>
            <a:r>
              <a:rPr lang="en-US" dirty="0" smtClean="0"/>
              <a:t>Best use of limited resources &amp; available expertise</a:t>
            </a:r>
          </a:p>
          <a:p>
            <a:pPr lvl="1" eaLnBrk="1" hangingPunct="1"/>
            <a:r>
              <a:rPr lang="en-US" dirty="0" smtClean="0"/>
              <a:t>Inspired from successful collaborations on Detectors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ransition advTm="23656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magine 4" descr="SuperB@LNF12_1.pd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6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正方形/長方形 3"/>
          <p:cNvSpPr>
            <a:spLocks noChangeArrowheads="1"/>
          </p:cNvSpPr>
          <p:nvPr/>
        </p:nvSpPr>
        <p:spPr bwMode="auto">
          <a:xfrm>
            <a:off x="3213100" y="2444750"/>
            <a:ext cx="2660650" cy="712788"/>
          </a:xfrm>
          <a:prstGeom prst="rect">
            <a:avLst/>
          </a:prstGeom>
          <a:solidFill>
            <a:schemeClr val="bg1"/>
          </a:solidFill>
          <a:ln w="12700">
            <a:solidFill>
              <a:srgbClr val="287A9E"/>
            </a:solidFill>
            <a:miter lim="800000"/>
            <a:headEnd/>
            <a:tailEnd/>
          </a:ln>
          <a:effectLst>
            <a:outerShdw dist="25400" dir="5400000" sx="100999" sy="100999" rotWithShape="0">
              <a:srgbClr val="808080">
                <a:alpha val="39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altLang="ja-JP" sz="1600" dirty="0" smtClean="0">
                <a:solidFill>
                  <a:srgbClr val="000000"/>
                </a:solidFill>
                <a:latin typeface="News Gothic MT" charset="0"/>
              </a:rPr>
              <a:t>Circumference </a:t>
            </a:r>
            <a:r>
              <a:rPr lang="en-US" altLang="ja-JP" sz="1600" dirty="0">
                <a:solidFill>
                  <a:srgbClr val="000000"/>
                </a:solidFill>
                <a:latin typeface="News Gothic MT" charset="0"/>
              </a:rPr>
              <a:t>1.258 km (March,2010)</a:t>
            </a:r>
            <a:endParaRPr lang="ja-JP" altLang="en-US" sz="1600">
              <a:solidFill>
                <a:srgbClr val="000000"/>
              </a:solidFill>
              <a:latin typeface="News Gothic MT" charset="0"/>
            </a:endParaRPr>
          </a:p>
        </p:txBody>
      </p:sp>
      <p:sp>
        <p:nvSpPr>
          <p:cNvPr id="5" name="四角形吹き出し 4"/>
          <p:cNvSpPr/>
          <p:nvPr/>
        </p:nvSpPr>
        <p:spPr>
          <a:xfrm>
            <a:off x="4543779" y="3922889"/>
            <a:ext cx="967172" cy="310444"/>
          </a:xfrm>
          <a:prstGeom prst="wedgeRectCallout">
            <a:avLst>
              <a:gd name="adj1" fmla="val 82899"/>
              <a:gd name="adj2" fmla="val 112500"/>
            </a:avLst>
          </a:prstGeom>
          <a:solidFill>
            <a:srgbClr val="FFFFFF"/>
          </a:solidFill>
          <a:ln>
            <a:solidFill>
              <a:srgbClr val="7E7A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 err="1">
                <a:noFill/>
              </a:rPr>
              <a:t>Da</a:t>
            </a:r>
            <a:r>
              <a:rPr lang="en-US" altLang="ja-JP" dirty="0" err="1">
                <a:noFill/>
                <a:latin typeface="Symbol" charset="2"/>
                <a:cs typeface="Symbol" charset="2"/>
              </a:rPr>
              <a:t>F</a:t>
            </a:r>
            <a:r>
              <a:rPr lang="en-US" altLang="ja-JP" dirty="0" err="1">
                <a:noFill/>
              </a:rPr>
              <a:t>ne</a:t>
            </a:r>
            <a:endParaRPr lang="ja-JP" altLang="en-US" dirty="0">
              <a:noFill/>
            </a:endParaRPr>
          </a:p>
        </p:txBody>
      </p:sp>
      <p:sp>
        <p:nvSpPr>
          <p:cNvPr id="6" name="Fumetto 1 40"/>
          <p:cNvSpPr>
            <a:spLocks noChangeArrowheads="1"/>
          </p:cNvSpPr>
          <p:nvPr/>
        </p:nvSpPr>
        <p:spPr bwMode="auto">
          <a:xfrm>
            <a:off x="6858000" y="2743200"/>
            <a:ext cx="2066925" cy="955675"/>
          </a:xfrm>
          <a:prstGeom prst="wedgeRectCallout">
            <a:avLst>
              <a:gd name="adj1" fmla="val -79780"/>
              <a:gd name="adj2" fmla="val 37694"/>
            </a:avLst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lIns="91430" tIns="45716" rIns="91430" bIns="45716" anchor="ctr"/>
          <a:lstStyle/>
          <a:p>
            <a:pPr algn="ctr">
              <a:defRPr/>
            </a:pPr>
            <a:r>
              <a:rPr lang="en-US" altLang="ja-JP">
                <a:solidFill>
                  <a:srgbClr val="000000"/>
                </a:solidFill>
                <a:latin typeface="News Gothic MT" pitchFamily="-110" charset="0"/>
                <a:ea typeface="ＭＳ Ｐゴシック" pitchFamily="-110" charset="-128"/>
                <a:cs typeface="ＭＳ Ｐゴシック" pitchFamily="-110" charset="-128"/>
              </a:rPr>
              <a:t> Collider hall</a:t>
            </a:r>
          </a:p>
          <a:p>
            <a:pPr algn="ctr">
              <a:defRPr/>
            </a:pPr>
            <a:r>
              <a:rPr lang="en-US" altLang="ja-JP">
                <a:solidFill>
                  <a:srgbClr val="000000"/>
                </a:solidFill>
                <a:latin typeface="News Gothic MT" pitchFamily="-110" charset="0"/>
                <a:ea typeface="ＭＳ Ｐゴシック" pitchFamily="-110" charset="-128"/>
                <a:cs typeface="ＭＳ Ｐゴシック" pitchFamily="-110" charset="-128"/>
              </a:rPr>
              <a:t>66 mrad crossing angle </a:t>
            </a:r>
          </a:p>
        </p:txBody>
      </p:sp>
      <p:sp>
        <p:nvSpPr>
          <p:cNvPr id="33798" name="Fumetto 1 39"/>
          <p:cNvSpPr>
            <a:spLocks noChangeArrowheads="1"/>
          </p:cNvSpPr>
          <p:nvPr/>
        </p:nvSpPr>
        <p:spPr bwMode="auto">
          <a:xfrm>
            <a:off x="6835775" y="5575300"/>
            <a:ext cx="1828800" cy="444500"/>
          </a:xfrm>
          <a:prstGeom prst="wedgeRectCallout">
            <a:avLst>
              <a:gd name="adj1" fmla="val -98463"/>
              <a:gd name="adj2" fmla="val -202806"/>
            </a:avLst>
          </a:prstGeom>
          <a:solidFill>
            <a:schemeClr val="bg1"/>
          </a:solidFill>
          <a:ln w="25400">
            <a:solidFill>
              <a:srgbClr val="7F7F7F"/>
            </a:solidFill>
            <a:miter lim="800000"/>
            <a:headEnd/>
            <a:tailEnd/>
          </a:ln>
        </p:spPr>
        <p:txBody>
          <a:bodyPr lIns="91430" tIns="45716" rIns="91430" bIns="45716" anchor="ctr"/>
          <a:lstStyle/>
          <a:p>
            <a:pPr algn="ctr"/>
            <a:r>
              <a:rPr lang="en-US" altLang="ja-JP">
                <a:solidFill>
                  <a:srgbClr val="000000"/>
                </a:solidFill>
                <a:latin typeface="News Gothic MT" charset="0"/>
              </a:rPr>
              <a:t>Damping ring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95399" y="0"/>
            <a:ext cx="4724401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2800" b="1" i="1" dirty="0" err="1">
                <a:solidFill>
                  <a:srgbClr val="0000FF"/>
                </a:solidFill>
                <a:latin typeface="News Gothic MT" charset="0"/>
              </a:rPr>
              <a:t>SuperB</a:t>
            </a:r>
            <a:r>
              <a:rPr lang="en-US" altLang="ja-JP" sz="2800" b="1" i="1" dirty="0">
                <a:solidFill>
                  <a:srgbClr val="0000FF"/>
                </a:solidFill>
                <a:latin typeface="News Gothic MT" charset="0"/>
              </a:rPr>
              <a:t> at </a:t>
            </a:r>
            <a:r>
              <a:rPr lang="en-US" altLang="ja-JP" sz="2800" b="1" i="1" dirty="0" err="1" smtClean="0">
                <a:solidFill>
                  <a:srgbClr val="0000FF"/>
                </a:solidFill>
                <a:latin typeface="News Gothic MT" charset="0"/>
              </a:rPr>
              <a:t>Frascati</a:t>
            </a:r>
            <a:endParaRPr lang="en-US" altLang="ja-JP" sz="2800" b="1" i="1" dirty="0" smtClean="0">
              <a:solidFill>
                <a:srgbClr val="0000FF"/>
              </a:solidFill>
              <a:latin typeface="News Gothic MT" charset="0"/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CDR in 2009: </a:t>
            </a:r>
            <a:r>
              <a:rPr lang="en-US" sz="1600" b="1" dirty="0" smtClean="0">
                <a:solidFill>
                  <a:srgbClr val="0000FF"/>
                </a:solidFill>
                <a:hlinkClick r:id="rId3"/>
              </a:rPr>
              <a:t>http://arxiv.org/abs/0709.0451</a:t>
            </a:r>
            <a:endParaRPr lang="en-US" sz="1600" b="1" dirty="0" smtClean="0">
              <a:solidFill>
                <a:srgbClr val="0000FF"/>
              </a:solidFill>
            </a:endParaRPr>
          </a:p>
          <a:p>
            <a:endParaRPr lang="en-US" sz="2800" b="1" dirty="0" smtClean="0">
              <a:solidFill>
                <a:srgbClr val="0000FF"/>
              </a:solidFill>
            </a:endParaRPr>
          </a:p>
          <a:p>
            <a:endParaRPr lang="ja-JP" altLang="en-US" sz="2800" b="1" i="1">
              <a:solidFill>
                <a:srgbClr val="0000FF"/>
              </a:solidFill>
              <a:latin typeface="News Gothic MT" charset="0"/>
            </a:endParaRPr>
          </a:p>
        </p:txBody>
      </p:sp>
      <p:sp>
        <p:nvSpPr>
          <p:cNvPr id="33800" name="Text Box 20"/>
          <p:cNvSpPr txBox="1">
            <a:spLocks noChangeArrowheads="1"/>
          </p:cNvSpPr>
          <p:nvPr/>
        </p:nvSpPr>
        <p:spPr bwMode="auto">
          <a:xfrm>
            <a:off x="3213100" y="4233863"/>
            <a:ext cx="557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News Gothic MT" charset="0"/>
              </a:rPr>
              <a:t>e+</a:t>
            </a:r>
          </a:p>
        </p:txBody>
      </p:sp>
      <p:sp>
        <p:nvSpPr>
          <p:cNvPr id="33801" name="Text Box 20"/>
          <p:cNvSpPr txBox="1">
            <a:spLocks noChangeArrowheads="1"/>
          </p:cNvSpPr>
          <p:nvPr/>
        </p:nvSpPr>
        <p:spPr bwMode="auto">
          <a:xfrm>
            <a:off x="3087688" y="4846638"/>
            <a:ext cx="4476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6" rIns="91430" bIns="45716">
            <a:spAutoFit/>
          </a:bodyPr>
          <a:lstStyle/>
          <a:p>
            <a:r>
              <a:rPr lang="en-US" altLang="ja-JP" sz="2400">
                <a:solidFill>
                  <a:srgbClr val="0000FF"/>
                </a:solidFill>
                <a:latin typeface="News Gothic MT" charset="0"/>
              </a:rPr>
              <a:t>e-</a:t>
            </a:r>
          </a:p>
        </p:txBody>
      </p:sp>
      <p:cxnSp>
        <p:nvCxnSpPr>
          <p:cNvPr id="14" name="直線矢印コネクタ 13"/>
          <p:cNvCxnSpPr/>
          <p:nvPr/>
        </p:nvCxnSpPr>
        <p:spPr>
          <a:xfrm rot="10800000">
            <a:off x="3003550" y="4454525"/>
            <a:ext cx="209550" cy="160338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rot="5400000">
            <a:off x="2910681" y="4939507"/>
            <a:ext cx="269875" cy="84138"/>
          </a:xfrm>
          <a:prstGeom prst="straightConnector1">
            <a:avLst/>
          </a:prstGeom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4" name="Text Box 14"/>
          <p:cNvSpPr txBox="1">
            <a:spLocks noChangeArrowheads="1"/>
          </p:cNvSpPr>
          <p:nvPr/>
        </p:nvSpPr>
        <p:spPr bwMode="auto">
          <a:xfrm>
            <a:off x="3770313" y="1381125"/>
            <a:ext cx="1073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  <a:latin typeface="News Gothic MT" charset="0"/>
              </a:rPr>
              <a:t>HER arc</a:t>
            </a:r>
          </a:p>
        </p:txBody>
      </p:sp>
      <p:sp>
        <p:nvSpPr>
          <p:cNvPr id="33805" name="Text Box 14"/>
          <p:cNvSpPr txBox="1">
            <a:spLocks noChangeArrowheads="1"/>
          </p:cNvSpPr>
          <p:nvPr/>
        </p:nvSpPr>
        <p:spPr bwMode="auto">
          <a:xfrm>
            <a:off x="4724400" y="838200"/>
            <a:ext cx="1073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News Gothic MT" charset="0"/>
              </a:rPr>
              <a:t>LER arc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5337175" y="5835650"/>
            <a:ext cx="1073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r>
              <a:rPr lang="en-US" altLang="ja-JP">
                <a:solidFill>
                  <a:srgbClr val="0000FF"/>
                </a:solidFill>
                <a:latin typeface="News Gothic MT" charset="0"/>
              </a:rPr>
              <a:t>HER arc</a:t>
            </a:r>
          </a:p>
        </p:txBody>
      </p:sp>
      <p:sp>
        <p:nvSpPr>
          <p:cNvPr id="33807" name="Text Box 14"/>
          <p:cNvSpPr txBox="1">
            <a:spLocks noChangeArrowheads="1"/>
          </p:cNvSpPr>
          <p:nvPr/>
        </p:nvSpPr>
        <p:spPr bwMode="auto">
          <a:xfrm>
            <a:off x="4760913" y="4846638"/>
            <a:ext cx="1071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News Gothic MT" charset="0"/>
              </a:rPr>
              <a:t>LER arc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78138" y="3738563"/>
            <a:ext cx="5175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008000"/>
                </a:solidFill>
                <a:latin typeface="News Gothic MT" charset="0"/>
              </a:rPr>
              <a:t>RF</a:t>
            </a:r>
            <a:endParaRPr lang="ja-JP" altLang="en-US" sz="2000">
              <a:solidFill>
                <a:srgbClr val="008000"/>
              </a:solidFill>
              <a:latin typeface="News Gothic MT" charset="0"/>
            </a:endParaRPr>
          </a:p>
        </p:txBody>
      </p:sp>
      <p:sp>
        <p:nvSpPr>
          <p:cNvPr id="33809" name="正方形/長方形 21"/>
          <p:cNvSpPr>
            <a:spLocks noChangeArrowheads="1"/>
          </p:cNvSpPr>
          <p:nvPr/>
        </p:nvSpPr>
        <p:spPr bwMode="auto">
          <a:xfrm>
            <a:off x="1309688" y="6249988"/>
            <a:ext cx="78343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>
              <a:buClr>
                <a:srgbClr val="FF0000"/>
              </a:buClr>
            </a:pPr>
            <a:r>
              <a:rPr lang="en-GB" altLang="ja-JP" sz="1600" dirty="0">
                <a:latin typeface="News Gothic MT" charset="0"/>
              </a:rPr>
              <a:t>HER and LER arcs are parallel to each </a:t>
            </a:r>
            <a:r>
              <a:rPr lang="en-GB" altLang="ja-JP" sz="1600" dirty="0" smtClean="0">
                <a:latin typeface="News Gothic MT" charset="0"/>
              </a:rPr>
              <a:t>other in </a:t>
            </a:r>
            <a:r>
              <a:rPr lang="en-GB" altLang="ja-JP" sz="1600" dirty="0">
                <a:latin typeface="News Gothic MT" charset="0"/>
              </a:rPr>
              <a:t>the </a:t>
            </a:r>
            <a:r>
              <a:rPr lang="en-GB" altLang="ja-JP" sz="1600" dirty="0" smtClean="0">
                <a:latin typeface="News Gothic MT" charset="0"/>
              </a:rPr>
              <a:t>H-plane, separated </a:t>
            </a:r>
            <a:r>
              <a:rPr lang="en-GB" altLang="ja-JP" sz="1600" dirty="0">
                <a:latin typeface="News Gothic MT" charset="0"/>
              </a:rPr>
              <a:t>by 2.1 m</a:t>
            </a:r>
            <a:r>
              <a:rPr lang="en-US" altLang="ja-JP" sz="1600" dirty="0">
                <a:latin typeface="News Gothic MT" charset="0"/>
              </a:rPr>
              <a:t>. 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775450" y="6543675"/>
            <a:ext cx="2346325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400">
                <a:latin typeface="News Gothic MT" charset="0"/>
              </a:rPr>
              <a:t>SuperB WS, March, 2010</a:t>
            </a:r>
            <a:endParaRPr lang="ja-JP" altLang="en-US" sz="1400">
              <a:latin typeface="News Gothic MT" charset="0"/>
            </a:endParaRPr>
          </a:p>
        </p:txBody>
      </p:sp>
      <p:pic>
        <p:nvPicPr>
          <p:cNvPr id="33811" name="図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3970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2560" y="0"/>
            <a:ext cx="306144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0" y="54102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Collaboration:  INFN, SLAC, IN2P3, BINP, Canada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0" y="990600"/>
            <a:ext cx="331757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Detector:</a:t>
            </a:r>
          </a:p>
          <a:p>
            <a:r>
              <a:rPr lang="en-US" sz="1600" b="1" dirty="0" smtClean="0">
                <a:hlinkClick r:id="rId6"/>
              </a:rPr>
              <a:t>http://fr.arxiv.org/abs/1007.4241</a:t>
            </a:r>
            <a:r>
              <a:rPr lang="en-US" b="1" dirty="0" smtClean="0"/>
              <a:t>)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FF"/>
                </a:solidFill>
              </a:rPr>
              <a:t>       </a:t>
            </a:r>
            <a:r>
              <a:rPr lang="en-US" sz="2000" b="1" dirty="0" smtClean="0">
                <a:solidFill>
                  <a:srgbClr val="FF00FF"/>
                </a:solidFill>
              </a:rPr>
              <a:t>Waiting for approval</a:t>
            </a:r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33400" y="152400"/>
            <a:ext cx="838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Lepton Colliders at the Energy Frontier</a:t>
            </a: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</p:nvPr>
        </p:nvGraphicFramePr>
        <p:xfrm>
          <a:off x="457200" y="762000"/>
          <a:ext cx="82296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Line 13"/>
          <p:cNvSpPr>
            <a:spLocks noChangeShapeType="1"/>
          </p:cNvSpPr>
          <p:nvPr/>
        </p:nvSpPr>
        <p:spPr bwMode="auto">
          <a:xfrm flipV="1">
            <a:off x="2133600" y="1828800"/>
            <a:ext cx="3505200" cy="31242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886200"/>
            <a:ext cx="3397855" cy="2645009"/>
          </a:xfrm>
          <a:prstGeom prst="rect">
            <a:avLst/>
          </a:prstGeom>
          <a:gradFill rotWithShape="1">
            <a:gsLst>
              <a:gs pos="0">
                <a:srgbClr val="013128">
                  <a:alpha val="12000"/>
                </a:srgbClr>
              </a:gs>
              <a:gs pos="100000">
                <a:srgbClr val="00171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096000" y="5105400"/>
            <a:ext cx="1676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13128"/>
                </a:solidFill>
              </a:rPr>
              <a:t>Energy lost per turn </a:t>
            </a:r>
          </a:p>
          <a:p>
            <a:r>
              <a:rPr lang="it-IT" sz="1200" dirty="0">
                <a:solidFill>
                  <a:srgbClr val="013128"/>
                </a:solidFill>
              </a:rPr>
              <a:t>by synchrotron radiation</a:t>
            </a:r>
          </a:p>
          <a:p>
            <a:r>
              <a:rPr lang="it-IT" sz="1200" b="1" dirty="0">
                <a:solidFill>
                  <a:srgbClr val="013128"/>
                </a:solidFill>
                <a:latin typeface="Symbol" pitchFamily="18" charset="2"/>
              </a:rPr>
              <a:t>r</a:t>
            </a:r>
            <a:r>
              <a:rPr lang="it-IT" sz="1200" dirty="0">
                <a:solidFill>
                  <a:srgbClr val="013128"/>
                </a:solidFill>
              </a:rPr>
              <a:t> = 3 km</a:t>
            </a: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 flipH="1">
            <a:off x="2438400" y="3657600"/>
            <a:ext cx="3352800" cy="7620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auto">
          <a:xfrm>
            <a:off x="3810000" y="3352800"/>
            <a:ext cx="3276600" cy="609600"/>
          </a:xfrm>
          <a:prstGeom prst="rect">
            <a:avLst/>
          </a:prstGeom>
          <a:solidFill>
            <a:srgbClr val="FFFFCC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CLIC/SLC energy = 20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CLIC/SLC luminosity = 10</a:t>
            </a:r>
            <a:r>
              <a:rPr lang="en-US" b="1" baseline="30000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4" name="Picture 5" descr="SL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99050" y="4800600"/>
            <a:ext cx="40449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Line 7"/>
          <p:cNvSpPr>
            <a:spLocks noChangeShapeType="1"/>
          </p:cNvSpPr>
          <p:nvPr/>
        </p:nvSpPr>
        <p:spPr bwMode="auto">
          <a:xfrm flipH="1" flipV="1">
            <a:off x="2286000" y="4953000"/>
            <a:ext cx="3543300" cy="330200"/>
          </a:xfrm>
          <a:prstGeom prst="line">
            <a:avLst/>
          </a:prstGeom>
          <a:noFill/>
          <a:ln w="50800">
            <a:solidFill>
              <a:srgbClr val="FF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6" descr="zhisto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5713" y="2438400"/>
            <a:ext cx="4078287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4772" y="1981200"/>
            <a:ext cx="3919228" cy="2863214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100000">
                <a:schemeClr val="accent1">
                  <a:alpha val="12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1"/>
      <p:bldP spid="19" grpId="0" animBg="1"/>
      <p:bldP spid="1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657600"/>
            <a:ext cx="5105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2" name="Text Box 5"/>
          <p:cNvSpPr txBox="1">
            <a:spLocks noChangeArrowheads="1"/>
          </p:cNvSpPr>
          <p:nvPr/>
        </p:nvSpPr>
        <p:spPr bwMode="auto">
          <a:xfrm>
            <a:off x="2514600" y="5715000"/>
            <a:ext cx="2300758" cy="646331"/>
          </a:xfrm>
          <a:prstGeom prst="rect">
            <a:avLst/>
          </a:prstGeom>
          <a:solidFill>
            <a:srgbClr val="FAEC34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/>
              <a:t>CLIC 3 </a:t>
            </a:r>
            <a:r>
              <a:rPr lang="it-IT" dirty="0" smtClean="0"/>
              <a:t>TeV:  </a:t>
            </a:r>
            <a:r>
              <a:rPr lang="it-IT" dirty="0"/>
              <a:t>48 km</a:t>
            </a:r>
          </a:p>
          <a:p>
            <a:r>
              <a:rPr lang="it-IT" dirty="0"/>
              <a:t>CLIC 0.5 </a:t>
            </a:r>
            <a:r>
              <a:rPr lang="it-IT" dirty="0" smtClean="0"/>
              <a:t>TeV: 13 </a:t>
            </a:r>
            <a:r>
              <a:rPr lang="it-IT" dirty="0"/>
              <a:t>km</a:t>
            </a:r>
          </a:p>
        </p:txBody>
      </p:sp>
      <p:pic>
        <p:nvPicPr>
          <p:cNvPr id="1765" name="Picture 3" descr="clic_schem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5562600"/>
            <a:ext cx="1638901" cy="103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81400"/>
            <a:ext cx="3886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7" name="Line 12"/>
          <p:cNvSpPr>
            <a:spLocks noChangeShapeType="1"/>
          </p:cNvSpPr>
          <p:nvPr/>
        </p:nvSpPr>
        <p:spPr bwMode="auto">
          <a:xfrm>
            <a:off x="2971800" y="4800600"/>
            <a:ext cx="1524000" cy="1524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1295400" y="-457200"/>
            <a:ext cx="2743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639762"/>
          </a:xfrm>
        </p:spPr>
        <p:txBody>
          <a:bodyPr/>
          <a:lstStyle/>
          <a:p>
            <a:r>
              <a:rPr lang="en-US" dirty="0" smtClean="0"/>
              <a:t>Linear Collider layouts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hlinkClick r:id="rId7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hlinkClick r:id="rId8"/>
              </a:rPr>
              <a:t>http://www.linearcollider.org/cms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</a:rPr>
              <a:t>    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  <a:hlinkClick r:id="rId9"/>
              </a:rPr>
              <a:t>http://clic-study.web.cern.ch/CLIC-Study/</a:t>
            </a:r>
            <a:r>
              <a:rPr lang="en-US" sz="180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1800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1800" dirty="0"/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57800" y="914400"/>
            <a:ext cx="3886200" cy="2609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4114800" y="1905000"/>
            <a:ext cx="2133600" cy="304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3733800" y="2743200"/>
            <a:ext cx="2270878" cy="646331"/>
          </a:xfrm>
          <a:prstGeom prst="rect">
            <a:avLst/>
          </a:prstGeom>
          <a:solidFill>
            <a:srgbClr val="70D2F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 smtClean="0"/>
              <a:t>ILC 0.5 TeV – 30 km</a:t>
            </a:r>
          </a:p>
          <a:p>
            <a:r>
              <a:rPr lang="it-IT" dirty="0" smtClean="0"/>
              <a:t>ILC 1 TeV – 50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2" grpId="0" animBg="1"/>
      <p:bldP spid="1767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1219200" y="152400"/>
            <a:ext cx="7115175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3200" i="1" dirty="0" smtClean="0">
                <a:solidFill>
                  <a:srgbClr val="FF3300"/>
                </a:solidFill>
              </a:rPr>
              <a:t>Linear Collider </a:t>
            </a:r>
            <a:r>
              <a:rPr lang="en-US" sz="3200" i="1" dirty="0">
                <a:solidFill>
                  <a:srgbClr val="FF3300"/>
                </a:solidFill>
              </a:rPr>
              <a:t>main parameters</a:t>
            </a:r>
          </a:p>
        </p:txBody>
      </p:sp>
      <p:graphicFrame>
        <p:nvGraphicFramePr>
          <p:cNvPr id="13387" name="Group 75"/>
          <p:cNvGraphicFramePr>
            <a:graphicFrameLocks noGrp="1"/>
          </p:cNvGraphicFramePr>
          <p:nvPr/>
        </p:nvGraphicFramePr>
        <p:xfrm>
          <a:off x="185205" y="685800"/>
          <a:ext cx="8577795" cy="5821680"/>
        </p:xfrm>
        <a:graphic>
          <a:graphicData uri="http://schemas.openxmlformats.org/drawingml/2006/table">
            <a:tbl>
              <a:tblPr/>
              <a:tblGrid>
                <a:gridCol w="3777195"/>
                <a:gridCol w="1981200"/>
                <a:gridCol w="1287254"/>
                <a:gridCol w="1532146"/>
              </a:tblGrid>
              <a:tr h="34290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Technology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ILC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CLIC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Centre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-of-mass energy (</a:t>
                      </a:r>
                      <a:r>
                        <a:rPr kumimoji="0" lang="en-GB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GeV</a:t>
                      </a: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 500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500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3000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35242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Total (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Peak 1%)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 luminosity (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Batang" pitchFamily="18" charset="-127"/>
                        </a:rPr>
                        <a:t>10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Batang" pitchFamily="18" charset="-127"/>
                        </a:rPr>
                        <a:t>3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4)</a:t>
                      </a: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2.0(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1.5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)</a:t>
                      </a:r>
                      <a:endParaRPr kumimoji="0" lang="en-GB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mic Sans MS" pitchFamily="66" charset="0"/>
                        <a:ea typeface="Batang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2.3(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1.4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)</a:t>
                      </a:r>
                      <a:endParaRPr kumimoji="0" lang="en-GB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5.9(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2.0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)</a:t>
                      </a:r>
                      <a:endParaRPr kumimoji="0" lang="en-GB" sz="16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Total site length (km)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284163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Loaded accel. gradient (MV/m)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31.5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Main linac RF frequency (GHz)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1.3 (Super Cond.)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12 (Normal Conducting)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Beam power/beam (MW)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Bunch charge (10</a:t>
                      </a:r>
                      <a:r>
                        <a:rPr kumimoji="0" lang="en-GB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9 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e+/-)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6.8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3.72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Bunch separation (ns)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176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Beam pulse duration (ns)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Repetition rate (Hz)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50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Hor./vert. norm. emitt (10</a:t>
                      </a:r>
                      <a:r>
                        <a:rPr kumimoji="0" lang="en-GB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-6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/10</a:t>
                      </a:r>
                      <a:r>
                        <a:rPr kumimoji="0" lang="en-GB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-9</a:t>
                      </a: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10/40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4.8/25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0.66/20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Hor./vert. IP beam size (nm)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640/5.7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202 / 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40 /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Hadronic events/crossing at 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0.12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0.19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2.7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Coherent pairs at 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3.8 10</a:t>
                      </a:r>
                      <a:r>
                        <a:rPr kumimoji="0" lang="en-GB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8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Wall plug to beam transfer eff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9.4%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7.5%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6.8%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0195"/>
                      </a:srgbClr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231775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Total power consumption (MW)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mic Sans MS" pitchFamily="66" charset="0"/>
                          <a:ea typeface="Batang" pitchFamily="18" charset="-127"/>
                        </a:rPr>
                        <a:t>216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129.4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231775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Batang" pitchFamily="18" charset="-127"/>
                        </a:rPr>
                        <a:t>415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Batang" pitchFamily="18" charset="-127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467600" cy="639762"/>
          </a:xfrm>
        </p:spPr>
        <p:txBody>
          <a:bodyPr/>
          <a:lstStyle/>
          <a:p>
            <a:r>
              <a:rPr lang="en-US" dirty="0" smtClean="0"/>
              <a:t>Status and major issues of Linear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191000" cy="2286000"/>
          </a:xfrm>
        </p:spPr>
        <p:txBody>
          <a:bodyPr/>
          <a:lstStyle/>
          <a:p>
            <a:pPr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ILC</a:t>
            </a:r>
          </a:p>
          <a:p>
            <a:r>
              <a:rPr lang="en-US" sz="1800" dirty="0" smtClean="0"/>
              <a:t>0.5 </a:t>
            </a:r>
            <a:r>
              <a:rPr lang="en-US" sz="1800" dirty="0" err="1" smtClean="0"/>
              <a:t>TeV</a:t>
            </a:r>
            <a:r>
              <a:rPr lang="en-US" sz="1800" dirty="0" smtClean="0"/>
              <a:t> upgradable to 1 </a:t>
            </a:r>
            <a:r>
              <a:rPr lang="en-US" sz="1800" dirty="0" err="1" smtClean="0"/>
              <a:t>TeV</a:t>
            </a:r>
            <a:endParaRPr lang="en-US" sz="1800" dirty="0" smtClean="0"/>
          </a:p>
          <a:p>
            <a:r>
              <a:rPr lang="en-US" sz="1800" dirty="0" smtClean="0"/>
              <a:t>Mature SC-RF technology (TESLA- Flash- XFEL)</a:t>
            </a:r>
          </a:p>
          <a:p>
            <a:r>
              <a:rPr lang="en-US" sz="1800" dirty="0" smtClean="0"/>
              <a:t>CDR in 2007, TDR in 2012</a:t>
            </a:r>
          </a:p>
          <a:p>
            <a:r>
              <a:rPr lang="en-US" sz="1800" dirty="0" smtClean="0"/>
              <a:t>Global Intern. collaboration &amp; </a:t>
            </a:r>
            <a:r>
              <a:rPr lang="en-US" sz="1800" dirty="0" err="1" smtClean="0"/>
              <a:t>organisation</a:t>
            </a:r>
            <a:r>
              <a:rPr lang="en-US" sz="1800" dirty="0" smtClean="0"/>
              <a:t> (GDE)</a:t>
            </a:r>
          </a:p>
          <a:p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495800" cy="2286000"/>
          </a:xfrm>
        </p:spPr>
        <p:txBody>
          <a:bodyPr/>
          <a:lstStyle/>
          <a:p>
            <a:pPr algn="ctr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CLIC</a:t>
            </a:r>
          </a:p>
          <a:p>
            <a:r>
              <a:rPr lang="en-US" sz="1800" dirty="0" smtClean="0"/>
              <a:t>extension in multi-</a:t>
            </a:r>
            <a:r>
              <a:rPr lang="en-US" sz="1800" dirty="0" err="1" smtClean="0"/>
              <a:t>TeV</a:t>
            </a:r>
            <a:r>
              <a:rPr lang="en-US" sz="1800" dirty="0" smtClean="0"/>
              <a:t> range</a:t>
            </a:r>
          </a:p>
          <a:p>
            <a:r>
              <a:rPr lang="en-US" sz="1800" dirty="0" smtClean="0"/>
              <a:t>Novel scheme of Two Beam Acceleration (TBA): CTF1,2,3</a:t>
            </a:r>
          </a:p>
          <a:p>
            <a:r>
              <a:rPr lang="en-US" sz="1800" dirty="0" smtClean="0"/>
              <a:t>CDR in 2011, TDR in 2016?</a:t>
            </a:r>
          </a:p>
          <a:p>
            <a:r>
              <a:rPr lang="en-US" sz="1800" dirty="0" smtClean="0"/>
              <a:t>Multi-lateral Int. Collaboration of 40 volunteer Institutes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5319117"/>
            <a:ext cx="81534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Comic Sans MS" pitchFamily="66" charset="0"/>
              </a:rPr>
              <a:t>Common issues: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00FF"/>
                </a:solidFill>
                <a:latin typeface="Comic Sans MS" pitchFamily="66" charset="0"/>
              </a:rPr>
              <a:t>  </a:t>
            </a:r>
            <a:r>
              <a:rPr lang="en-US" sz="2000" b="1" dirty="0" smtClean="0">
                <a:solidFill>
                  <a:srgbClr val="CC00CC"/>
                </a:solidFill>
                <a:latin typeface="Comic Sans MS" pitchFamily="66" charset="0"/>
              </a:rPr>
              <a:t>Generation</a:t>
            </a:r>
            <a:r>
              <a:rPr lang="en-US" b="1" dirty="0" smtClean="0">
                <a:solidFill>
                  <a:srgbClr val="CC00CC"/>
                </a:solidFill>
                <a:latin typeface="Comic Sans MS" pitchFamily="66" charset="0"/>
              </a:rPr>
              <a:t> of electrons and positrons with small </a:t>
            </a:r>
            <a:r>
              <a:rPr lang="en-US" b="1" dirty="0" err="1" smtClean="0">
                <a:solidFill>
                  <a:srgbClr val="CC00CC"/>
                </a:solidFill>
                <a:latin typeface="Comic Sans MS" pitchFamily="66" charset="0"/>
              </a:rPr>
              <a:t>emittances</a:t>
            </a:r>
            <a:endParaRPr lang="en-US" b="1" dirty="0" smtClean="0">
              <a:solidFill>
                <a:srgbClr val="CC00CC"/>
              </a:solidFill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CC00CC"/>
                </a:solidFill>
                <a:latin typeface="Comic Sans MS" pitchFamily="66" charset="0"/>
              </a:rPr>
              <a:t>  Focusing to nm beam sizes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CC00CC"/>
                </a:solidFill>
                <a:latin typeface="Comic Sans MS" pitchFamily="66" charset="0"/>
              </a:rPr>
              <a:t>  </a:t>
            </a:r>
            <a:r>
              <a:rPr lang="en-US" b="1" dirty="0" err="1" smtClean="0">
                <a:solidFill>
                  <a:srgbClr val="CC00CC"/>
                </a:solidFill>
                <a:latin typeface="Comic Sans MS" pitchFamily="66" charset="0"/>
              </a:rPr>
              <a:t>MWatts</a:t>
            </a:r>
            <a:r>
              <a:rPr lang="en-US" b="1" dirty="0" smtClean="0">
                <a:solidFill>
                  <a:srgbClr val="CC00CC"/>
                </a:solidFill>
                <a:latin typeface="Comic Sans MS" pitchFamily="66" charset="0"/>
              </a:rPr>
              <a:t> beam power generation and handling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CC00CC"/>
                </a:solidFill>
                <a:latin typeface="Comic Sans MS" pitchFamily="66" charset="0"/>
              </a:rPr>
              <a:t>  Conventional facilities (tens </a:t>
            </a:r>
            <a:r>
              <a:rPr lang="en-US" b="1" dirty="0" err="1" smtClean="0">
                <a:solidFill>
                  <a:srgbClr val="CC00CC"/>
                </a:solidFill>
                <a:latin typeface="Comic Sans MS" pitchFamily="66" charset="0"/>
              </a:rPr>
              <a:t>kms</a:t>
            </a:r>
            <a:r>
              <a:rPr lang="en-US" b="1" dirty="0" smtClean="0">
                <a:solidFill>
                  <a:srgbClr val="CC00CC"/>
                </a:solidFill>
                <a:latin typeface="Comic Sans MS" pitchFamily="66" charset="0"/>
              </a:rPr>
              <a:t> of underground tunnels)</a:t>
            </a:r>
            <a:endParaRPr lang="en-US" b="1" dirty="0">
              <a:solidFill>
                <a:srgbClr val="CC00CC"/>
              </a:solidFill>
              <a:latin typeface="Comic Sans MS" pitchFamily="66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555A32-1058-4D0B-9E29-1FB8FD49BE2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7200" y="3200400"/>
            <a:ext cx="4572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Specific issues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SC-RF with high accelerating field and production yield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Damping Ring; long train of bunches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Electron cloud instability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Positron generation (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undulators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4724400" y="3276600"/>
            <a:ext cx="4419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Two Beam acceleration (TBA)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12 GHz NC RF with high acc. field and low Break-down rate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Preservation of beam quality in strong wake field environment: (</a:t>
            </a: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alignment,stability,feedbacks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)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Short interval (0.5ns) between bunches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200400"/>
            <a:ext cx="9296400" cy="3416320"/>
          </a:xfrm>
          <a:prstGeom prst="rect">
            <a:avLst/>
          </a:prstGeom>
          <a:solidFill>
            <a:srgbClr val="FFFF00"/>
          </a:solidFill>
          <a:ln w="12700">
            <a:solidFill>
              <a:srgbClr val="CC0099"/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Extremely fruitful collaboration between CLIC and ILC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Joint working groups on common issues with great synergies</a:t>
            </a:r>
          </a:p>
          <a:p>
            <a:pPr algn="ctr"/>
            <a:endParaRPr lang="en-US" sz="10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B050"/>
                </a:solidFill>
              </a:rPr>
              <a:t>Joint IWLC </a:t>
            </a:r>
            <a:r>
              <a:rPr lang="en-US" sz="2400" b="1" dirty="0" err="1" smtClean="0">
                <a:solidFill>
                  <a:srgbClr val="00B050"/>
                </a:solidFill>
              </a:rPr>
              <a:t>Workhop</a:t>
            </a:r>
            <a:r>
              <a:rPr lang="en-US" sz="2400" b="1" dirty="0" smtClean="0">
                <a:solidFill>
                  <a:srgbClr val="00B050"/>
                </a:solidFill>
              </a:rPr>
              <a:t> (18-22/10/2010 @ CERN)</a:t>
            </a:r>
          </a:p>
          <a:p>
            <a:pPr algn="ctr"/>
            <a:endParaRPr lang="en-US" sz="2400" b="1" dirty="0" smtClean="0">
              <a:solidFill>
                <a:srgbClr val="CC00CC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Towards single Linear Collider community and….</a:t>
            </a:r>
          </a:p>
          <a:p>
            <a:pPr algn="ctr"/>
            <a:endParaRPr lang="en-US" sz="20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Possibly future joined project based on Physics requests (LHC results)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and technology choice as best trade off between performance, maturity, risk, cost, etc….</a:t>
            </a:r>
          </a:p>
          <a:p>
            <a:pPr algn="ctr"/>
            <a:endParaRPr lang="en-US" sz="1000" b="1" dirty="0" smtClean="0">
              <a:solidFill>
                <a:srgbClr val="CC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0" grpId="0" uiExpand="1" build="allAtOnce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66800" y="274638"/>
            <a:ext cx="7620000" cy="792162"/>
          </a:xfrm>
        </p:spPr>
        <p:txBody>
          <a:bodyPr/>
          <a:lstStyle/>
          <a:p>
            <a:r>
              <a:rPr lang="en-US" dirty="0" smtClean="0"/>
              <a:t>Successful ILC Super Conducting RF developments in global collaboration</a:t>
            </a:r>
            <a:endParaRPr lang="en-US" dirty="0"/>
          </a:p>
        </p:txBody>
      </p:sp>
      <p:pic>
        <p:nvPicPr>
          <p:cNvPr id="176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43001"/>
            <a:ext cx="8229600" cy="23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Group 63"/>
          <p:cNvGrpSpPr>
            <a:grpSpLocks/>
          </p:cNvGrpSpPr>
          <p:nvPr/>
        </p:nvGrpSpPr>
        <p:grpSpPr bwMode="auto">
          <a:xfrm>
            <a:off x="228600" y="3581400"/>
            <a:ext cx="3163888" cy="2895600"/>
            <a:chOff x="-61146" y="1049358"/>
            <a:chExt cx="3163488" cy="3149528"/>
          </a:xfrm>
        </p:grpSpPr>
        <p:sp>
          <p:nvSpPr>
            <p:cNvPr id="10" name="TextBox 52"/>
            <p:cNvSpPr txBox="1">
              <a:spLocks noChangeArrowheads="1"/>
            </p:cNvSpPr>
            <p:nvPr/>
          </p:nvSpPr>
          <p:spPr bwMode="auto">
            <a:xfrm>
              <a:off x="-61146" y="1049358"/>
              <a:ext cx="2895234" cy="1439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2000" b="1" dirty="0">
                  <a:solidFill>
                    <a:srgbClr val="CC0099"/>
                  </a:solidFill>
                </a:rPr>
                <a:t>NML </a:t>
              </a:r>
              <a:r>
                <a:rPr lang="en-GB" sz="2000" b="1" dirty="0" smtClean="0">
                  <a:solidFill>
                    <a:srgbClr val="CC0099"/>
                  </a:solidFill>
                </a:rPr>
                <a:t>facility @ FNAL</a:t>
              </a:r>
              <a:endParaRPr lang="en-GB" sz="2000" b="1" dirty="0">
                <a:solidFill>
                  <a:srgbClr val="CC0099"/>
                </a:solidFill>
              </a:endParaRPr>
            </a:p>
            <a:p>
              <a:r>
                <a:rPr lang="en-GB" sz="2000" b="1" dirty="0"/>
                <a:t>Under construction</a:t>
              </a:r>
            </a:p>
            <a:p>
              <a:r>
                <a:rPr lang="en-US" sz="2000" b="1" dirty="0"/>
                <a:t>first beam 2010</a:t>
              </a:r>
              <a:endParaRPr lang="en-GB" sz="2000" b="1" dirty="0"/>
            </a:p>
            <a:p>
              <a:r>
                <a:rPr lang="en-GB" sz="2000" b="1" dirty="0"/>
                <a:t>ILC RF unit test</a:t>
              </a: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>
              <a:off x="167425" y="2375475"/>
              <a:ext cx="2934917" cy="1823411"/>
              <a:chOff x="167425" y="2375475"/>
              <a:chExt cx="2934917" cy="1823411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7425" y="2872769"/>
                <a:ext cx="2847615" cy="132611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67423" y="2375475"/>
                <a:ext cx="1334919" cy="10842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grpSp>
        <p:nvGrpSpPr>
          <p:cNvPr id="7" name="Group 62"/>
          <p:cNvGrpSpPr>
            <a:grpSpLocks/>
          </p:cNvGrpSpPr>
          <p:nvPr/>
        </p:nvGrpSpPr>
        <p:grpSpPr bwMode="auto">
          <a:xfrm>
            <a:off x="3352800" y="3733800"/>
            <a:ext cx="3124200" cy="2362198"/>
            <a:chOff x="3124865" y="837822"/>
            <a:chExt cx="3123746" cy="2794263"/>
          </a:xfrm>
        </p:grpSpPr>
        <p:pic>
          <p:nvPicPr>
            <p:cNvPr id="15" name="Picture 5" descr="DSCN0007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77243" y="2438251"/>
              <a:ext cx="2769784" cy="11938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TextBox 50"/>
            <p:cNvSpPr txBox="1">
              <a:spLocks noChangeArrowheads="1"/>
            </p:cNvSpPr>
            <p:nvPr/>
          </p:nvSpPr>
          <p:spPr bwMode="auto">
            <a:xfrm>
              <a:off x="3124865" y="837822"/>
              <a:ext cx="3123746" cy="1565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2000" b="1" dirty="0" smtClean="0">
                  <a:solidFill>
                    <a:srgbClr val="CC0099"/>
                  </a:solidFill>
                </a:rPr>
                <a:t>TTF/FLASH @ DESY</a:t>
              </a:r>
              <a:endParaRPr lang="en-GB" sz="2000" b="1" dirty="0">
                <a:solidFill>
                  <a:srgbClr val="CC0099"/>
                </a:solidFill>
              </a:endParaRPr>
            </a:p>
            <a:p>
              <a:r>
                <a:rPr lang="en-GB" sz="2000" b="1" dirty="0"/>
                <a:t>~1 </a:t>
              </a:r>
              <a:r>
                <a:rPr lang="en-GB" sz="2000" b="1" dirty="0" err="1"/>
                <a:t>GeV</a:t>
              </a:r>
              <a:endParaRPr lang="en-GB" sz="2000" b="1" dirty="0"/>
            </a:p>
            <a:p>
              <a:r>
                <a:rPr lang="en-GB" sz="2000" b="1" dirty="0"/>
                <a:t>ILC-like beam</a:t>
              </a:r>
            </a:p>
            <a:p>
              <a:r>
                <a:rPr lang="en-GB" sz="2000" b="1" dirty="0"/>
                <a:t>ILC RF </a:t>
              </a:r>
              <a:r>
                <a:rPr lang="en-GB" sz="2000" b="1" dirty="0" smtClean="0"/>
                <a:t>unit</a:t>
              </a:r>
              <a:r>
                <a:rPr lang="en-GB" sz="1600" b="1" dirty="0" smtClean="0"/>
                <a:t>(lower gradient)</a:t>
              </a:r>
              <a:endParaRPr lang="en-GB" sz="2000" b="1" dirty="0"/>
            </a:p>
          </p:txBody>
        </p:sp>
      </p:grpSp>
      <p:grpSp>
        <p:nvGrpSpPr>
          <p:cNvPr id="8" name="Group 64"/>
          <p:cNvGrpSpPr>
            <a:grpSpLocks/>
          </p:cNvGrpSpPr>
          <p:nvPr/>
        </p:nvGrpSpPr>
        <p:grpSpPr bwMode="auto">
          <a:xfrm>
            <a:off x="6324600" y="3429000"/>
            <a:ext cx="3048000" cy="3251200"/>
            <a:chOff x="6108700" y="762029"/>
            <a:chExt cx="3035299" cy="3251124"/>
          </a:xfrm>
        </p:grpSpPr>
        <p:grpSp>
          <p:nvGrpSpPr>
            <p:cNvPr id="9" name="Group 60"/>
            <p:cNvGrpSpPr>
              <a:grpSpLocks/>
            </p:cNvGrpSpPr>
            <p:nvPr/>
          </p:nvGrpSpPr>
          <p:grpSpPr bwMode="auto">
            <a:xfrm>
              <a:off x="6197600" y="762029"/>
              <a:ext cx="2946399" cy="3251124"/>
              <a:chOff x="6197600" y="762029"/>
              <a:chExt cx="2946399" cy="3251124"/>
            </a:xfrm>
          </p:grpSpPr>
          <p:pic>
            <p:nvPicPr>
              <p:cNvPr id="20" name="Picture 19" descr="STF_tunnel_plan7_v1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473825" y="2590786"/>
                <a:ext cx="2670174" cy="14223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1" name="TextBox 55"/>
              <p:cNvSpPr txBox="1">
                <a:spLocks noChangeArrowheads="1"/>
              </p:cNvSpPr>
              <p:nvPr/>
            </p:nvSpPr>
            <p:spPr bwMode="auto">
              <a:xfrm>
                <a:off x="6197600" y="762029"/>
                <a:ext cx="2946399" cy="1323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GB" sz="2000" b="1" dirty="0">
                    <a:solidFill>
                      <a:srgbClr val="CC0099"/>
                    </a:solidFill>
                  </a:rPr>
                  <a:t>STF </a:t>
                </a:r>
                <a:r>
                  <a:rPr lang="en-GB" sz="2000" b="1" dirty="0" smtClean="0">
                    <a:solidFill>
                      <a:srgbClr val="CC0099"/>
                    </a:solidFill>
                  </a:rPr>
                  <a:t> @ KEK</a:t>
                </a:r>
                <a:endParaRPr lang="en-GB" sz="2000" b="1" dirty="0">
                  <a:solidFill>
                    <a:srgbClr val="CC0099"/>
                  </a:solidFill>
                </a:endParaRPr>
              </a:p>
              <a:p>
                <a:r>
                  <a:rPr lang="en-GB" sz="2000" b="1" dirty="0"/>
                  <a:t>Under construction</a:t>
                </a:r>
                <a:br>
                  <a:rPr lang="en-GB" sz="2000" b="1" dirty="0"/>
                </a:br>
                <a:r>
                  <a:rPr lang="en-GB" sz="2000" b="1" dirty="0"/>
                  <a:t>first beam 2011</a:t>
                </a:r>
              </a:p>
              <a:p>
                <a:r>
                  <a:rPr lang="en-GB" sz="2000" b="1" dirty="0"/>
                  <a:t>ILC RF unit test</a:t>
                </a:r>
              </a:p>
            </p:txBody>
          </p:sp>
        </p:grpSp>
        <p:pic>
          <p:nvPicPr>
            <p:cNvPr id="19" name="図 3" descr="20080626Di-0094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108700" y="2019300"/>
              <a:ext cx="1504950" cy="10032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5" name="Picture 2" descr="Q:\ILC\S0\ILC-Cavity-Database\20100629_2ndpass.jpg"/>
          <p:cNvPicPr>
            <a:picLocks noChangeAspect="1" noChangeArrowheads="1"/>
          </p:cNvPicPr>
          <p:nvPr/>
        </p:nvPicPr>
        <p:blipFill>
          <a:blip r:embed="rId8" cstate="print"/>
          <a:srcRect l="20833" t="11111" r="16667" b="7778"/>
          <a:stretch>
            <a:fillRect/>
          </a:stretch>
        </p:blipFill>
        <p:spPr bwMode="auto">
          <a:xfrm>
            <a:off x="685800" y="2133600"/>
            <a:ext cx="8001000" cy="4724400"/>
          </a:xfrm>
          <a:prstGeom prst="rect">
            <a:avLst/>
          </a:prstGeom>
          <a:noFill/>
        </p:spPr>
      </p:pic>
      <p:cxnSp>
        <p:nvCxnSpPr>
          <p:cNvPr id="26" name="直線コネクタ 19"/>
          <p:cNvCxnSpPr>
            <a:cxnSpLocks noChangeShapeType="1"/>
          </p:cNvCxnSpPr>
          <p:nvPr/>
        </p:nvCxnSpPr>
        <p:spPr bwMode="auto">
          <a:xfrm>
            <a:off x="6553200" y="4419600"/>
            <a:ext cx="1295400" cy="0"/>
          </a:xfrm>
          <a:prstGeom prst="line">
            <a:avLst/>
          </a:prstGeom>
          <a:noFill/>
          <a:ln w="38100">
            <a:solidFill>
              <a:srgbClr val="FF6600"/>
            </a:solidFill>
            <a:prstDash val="sysDash"/>
            <a:round/>
            <a:headEnd/>
            <a:tailEnd/>
          </a:ln>
        </p:spPr>
      </p:cxnSp>
      <p:sp>
        <p:nvSpPr>
          <p:cNvPr id="27" name="Line 13"/>
          <p:cNvSpPr>
            <a:spLocks noChangeShapeType="1"/>
          </p:cNvSpPr>
          <p:nvPr/>
        </p:nvSpPr>
        <p:spPr bwMode="auto">
          <a:xfrm>
            <a:off x="5791200" y="1905000"/>
            <a:ext cx="1295400" cy="2514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9400"/>
            <a:ext cx="91440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1981200" y="3200400"/>
            <a:ext cx="1654175" cy="24447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FF"/>
                </a:solidFill>
                <a:latin typeface="Comic Sans MS" pitchFamily="66" charset="0"/>
              </a:rPr>
              <a:t>150 MeV e-linac</a:t>
            </a:r>
            <a:endParaRPr lang="en-US" sz="2800">
              <a:solidFill>
                <a:srgbClr val="114FFB"/>
              </a:solidFill>
              <a:latin typeface="Times New Roman" pitchFamily="18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5791200" y="2667000"/>
            <a:ext cx="2820988" cy="425450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Comic Sans MS" pitchFamily="66" charset="0"/>
              </a:rPr>
              <a:t>PULSE COMPRESSION</a:t>
            </a:r>
          </a:p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Comic Sans MS" pitchFamily="66" charset="0"/>
              </a:rPr>
              <a:t>FREQUENCY MULTIPLICATION</a:t>
            </a:r>
            <a:endParaRPr lang="en-US" sz="1400" b="1">
              <a:solidFill>
                <a:schemeClr val="accent1"/>
              </a:solidFill>
              <a:latin typeface="Comic Sans MS" pitchFamily="66" charset="0"/>
            </a:endParaRP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2514600" y="5334000"/>
            <a:ext cx="2933700" cy="942975"/>
          </a:xfrm>
          <a:prstGeom prst="rect">
            <a:avLst/>
          </a:prstGeom>
          <a:solidFill>
            <a:srgbClr val="F8F0F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Comic Sans MS" pitchFamily="66" charset="0"/>
              </a:rPr>
              <a:t>CLEX (CLIC Experimental Area)</a:t>
            </a:r>
          </a:p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Comic Sans MS" pitchFamily="66" charset="0"/>
              </a:rPr>
              <a:t>TWO BEAM TEST STAND</a:t>
            </a:r>
          </a:p>
          <a:p>
            <a:pPr algn="ctr" eaLnBrk="0" hangingPunct="0"/>
            <a:r>
              <a:rPr lang="en-US" sz="1400" b="1">
                <a:solidFill>
                  <a:srgbClr val="0000FF"/>
                </a:solidFill>
                <a:latin typeface="Comic Sans MS" pitchFamily="66" charset="0"/>
              </a:rPr>
              <a:t>PROBE BEAM</a:t>
            </a:r>
          </a:p>
          <a:p>
            <a:pPr algn="ctr" eaLnBrk="0" hangingPunct="0"/>
            <a:r>
              <a:rPr lang="en-GB" sz="1400" b="1">
                <a:solidFill>
                  <a:srgbClr val="0000FF"/>
                </a:solidFill>
                <a:latin typeface="Comic Sans MS" pitchFamily="66" charset="0"/>
              </a:rPr>
              <a:t>Test Beam Line</a:t>
            </a:r>
            <a:endParaRPr lang="en-US" sz="1400" b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3276600" y="3505200"/>
            <a:ext cx="12747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300" b="1">
                <a:solidFill>
                  <a:srgbClr val="FF0000"/>
                </a:solidFill>
                <a:latin typeface="Comic Sans MS" pitchFamily="66" charset="0"/>
              </a:rPr>
              <a:t>3.5 A - 1.4 </a:t>
            </a:r>
            <a:r>
              <a:rPr lang="en-US" sz="1300" b="1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300" b="1">
                <a:solidFill>
                  <a:srgbClr val="FF0000"/>
                </a:solidFill>
                <a:latin typeface="Comic Sans MS" pitchFamily="66" charset="0"/>
              </a:rPr>
              <a:t>s</a:t>
            </a:r>
            <a:r>
              <a:rPr lang="en-US" sz="130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en-US" sz="2800">
              <a:solidFill>
                <a:srgbClr val="114FFB"/>
              </a:solidFill>
              <a:latin typeface="Times New Roman" pitchFamily="18" charset="0"/>
            </a:endParaRP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5562600" y="5562600"/>
            <a:ext cx="1173163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300" b="1">
                <a:solidFill>
                  <a:srgbClr val="FF0000"/>
                </a:solidFill>
                <a:latin typeface="Comic Sans MS" pitchFamily="66" charset="0"/>
              </a:rPr>
              <a:t>28 A - 140 ns</a:t>
            </a:r>
            <a:endParaRPr lang="en-US" sz="2800">
              <a:solidFill>
                <a:srgbClr val="114FFB"/>
              </a:solidFill>
              <a:latin typeface="Times New Roman" pitchFamily="18" charset="0"/>
            </a:endParaRPr>
          </a:p>
        </p:txBody>
      </p:sp>
      <p:sp>
        <p:nvSpPr>
          <p:cNvPr id="101384" name="Line 8"/>
          <p:cNvSpPr>
            <a:spLocks noChangeShapeType="1"/>
          </p:cNvSpPr>
          <p:nvPr/>
        </p:nvSpPr>
        <p:spPr bwMode="auto">
          <a:xfrm>
            <a:off x="5410200" y="4724400"/>
            <a:ext cx="457200" cy="1019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3962400" y="3733800"/>
            <a:ext cx="317500" cy="641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86" name="Rectangle 14"/>
          <p:cNvSpPr>
            <a:spLocks noChangeArrowheads="1"/>
          </p:cNvSpPr>
          <p:nvPr/>
        </p:nvSpPr>
        <p:spPr bwMode="auto">
          <a:xfrm>
            <a:off x="228600" y="4267200"/>
            <a:ext cx="5329238" cy="18097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5000"/>
              </a:lnSpc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1387" name="Rectangle 15"/>
          <p:cNvSpPr>
            <a:spLocks noChangeArrowheads="1"/>
          </p:cNvSpPr>
          <p:nvPr/>
        </p:nvSpPr>
        <p:spPr bwMode="auto">
          <a:xfrm>
            <a:off x="5486400" y="3581400"/>
            <a:ext cx="3317875" cy="1619250"/>
          </a:xfrm>
          <a:prstGeom prst="rect">
            <a:avLst/>
          </a:prstGeom>
          <a:solidFill>
            <a:srgbClr val="CCFFFF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5000"/>
              </a:lnSpc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1388" name="Rectangle 16"/>
          <p:cNvSpPr>
            <a:spLocks noChangeArrowheads="1"/>
          </p:cNvSpPr>
          <p:nvPr/>
        </p:nvSpPr>
        <p:spPr bwMode="auto">
          <a:xfrm>
            <a:off x="0" y="3352800"/>
            <a:ext cx="20367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FF"/>
                </a:solidFill>
                <a:latin typeface="Comic Sans MS" pitchFamily="66" charset="0"/>
              </a:rPr>
              <a:t>30 GHz test stand</a:t>
            </a:r>
          </a:p>
        </p:txBody>
      </p:sp>
      <p:sp>
        <p:nvSpPr>
          <p:cNvPr id="101389" name="Line 17"/>
          <p:cNvSpPr>
            <a:spLocks noChangeShapeType="1"/>
          </p:cNvSpPr>
          <p:nvPr/>
        </p:nvSpPr>
        <p:spPr bwMode="auto">
          <a:xfrm>
            <a:off x="1066800" y="3505200"/>
            <a:ext cx="1039813" cy="1177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0" name="Rectangle 18"/>
          <p:cNvSpPr>
            <a:spLocks noChangeArrowheads="1"/>
          </p:cNvSpPr>
          <p:nvPr/>
        </p:nvSpPr>
        <p:spPr bwMode="auto">
          <a:xfrm>
            <a:off x="5562600" y="3810000"/>
            <a:ext cx="1063625" cy="24447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FF"/>
                </a:solidFill>
                <a:latin typeface="Comic Sans MS" pitchFamily="66" charset="0"/>
              </a:rPr>
              <a:t>Delay Loop</a:t>
            </a:r>
            <a:endParaRPr lang="en-US" sz="2800">
              <a:solidFill>
                <a:srgbClr val="114FFB"/>
              </a:solidFill>
              <a:latin typeface="Times New Roman" pitchFamily="18" charset="0"/>
            </a:endParaRPr>
          </a:p>
        </p:txBody>
      </p:sp>
      <p:sp>
        <p:nvSpPr>
          <p:cNvPr id="101391" name="Rectangle 19"/>
          <p:cNvSpPr>
            <a:spLocks noChangeArrowheads="1"/>
          </p:cNvSpPr>
          <p:nvPr/>
        </p:nvSpPr>
        <p:spPr bwMode="auto">
          <a:xfrm>
            <a:off x="7010400" y="4267200"/>
            <a:ext cx="1376363" cy="244475"/>
          </a:xfrm>
          <a:prstGeom prst="rect">
            <a:avLst/>
          </a:prstGeom>
          <a:solidFill>
            <a:srgbClr val="FFFFCC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600" b="1">
                <a:solidFill>
                  <a:srgbClr val="0000FF"/>
                </a:solidFill>
                <a:latin typeface="Comic Sans MS" pitchFamily="66" charset="0"/>
              </a:rPr>
              <a:t>Combiner Ring</a:t>
            </a:r>
            <a:endParaRPr lang="en-US" sz="2800">
              <a:solidFill>
                <a:srgbClr val="114FFB"/>
              </a:solidFill>
              <a:latin typeface="Times New Roman" pitchFamily="18" charset="0"/>
            </a:endParaRPr>
          </a:p>
        </p:txBody>
      </p:sp>
      <p:pic>
        <p:nvPicPr>
          <p:cNvPr id="101392" name="Picture 20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572000"/>
            <a:ext cx="2632075" cy="56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93" name="Rectangle 21"/>
          <p:cNvSpPr>
            <a:spLocks noChangeArrowheads="1"/>
          </p:cNvSpPr>
          <p:nvPr/>
        </p:nvSpPr>
        <p:spPr bwMode="auto">
          <a:xfrm>
            <a:off x="2667000" y="4572000"/>
            <a:ext cx="2616200" cy="530225"/>
          </a:xfrm>
          <a:prstGeom prst="rect">
            <a:avLst/>
          </a:prstGeom>
          <a:solidFill>
            <a:srgbClr val="EEDAE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5000"/>
              </a:lnSpc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1394" name="Rectangle 22"/>
          <p:cNvSpPr>
            <a:spLocks noChangeArrowheads="1"/>
          </p:cNvSpPr>
          <p:nvPr/>
        </p:nvSpPr>
        <p:spPr bwMode="auto">
          <a:xfrm>
            <a:off x="0" y="3276600"/>
            <a:ext cx="2001838" cy="442913"/>
          </a:xfrm>
          <a:prstGeom prst="rect">
            <a:avLst/>
          </a:prstGeom>
          <a:solidFill>
            <a:srgbClr val="FFCC00">
              <a:alpha val="2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5000"/>
              </a:lnSpc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1395" name="Rectangle 23"/>
          <p:cNvSpPr>
            <a:spLocks noChangeArrowheads="1"/>
          </p:cNvSpPr>
          <p:nvPr/>
        </p:nvSpPr>
        <p:spPr bwMode="auto">
          <a:xfrm>
            <a:off x="1828800" y="4648200"/>
            <a:ext cx="561975" cy="185738"/>
          </a:xfrm>
          <a:prstGeom prst="rect">
            <a:avLst/>
          </a:prstGeom>
          <a:solidFill>
            <a:srgbClr val="FFCC00">
              <a:alpha val="2117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25000"/>
              </a:lnSpc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1396" name="Text Box 24"/>
          <p:cNvSpPr txBox="1">
            <a:spLocks noChangeArrowheads="1"/>
          </p:cNvSpPr>
          <p:nvPr/>
        </p:nvSpPr>
        <p:spPr bwMode="auto">
          <a:xfrm>
            <a:off x="152400" y="6248400"/>
            <a:ext cx="8729663" cy="366713"/>
          </a:xfrm>
          <a:prstGeom prst="rect">
            <a:avLst/>
          </a:prstGeom>
          <a:solidFill>
            <a:srgbClr val="E7EAB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rgbClr val="FF3300"/>
                </a:solidFill>
                <a:latin typeface="Times New Roman" pitchFamily="18" charset="0"/>
              </a:rPr>
              <a:t>total length about 140 m</a:t>
            </a:r>
            <a:endParaRPr lang="en-US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01397" name="Line 25"/>
          <p:cNvSpPr>
            <a:spLocks noChangeShapeType="1"/>
          </p:cNvSpPr>
          <p:nvPr/>
        </p:nvSpPr>
        <p:spPr bwMode="auto">
          <a:xfrm flipH="1">
            <a:off x="3886200" y="4953000"/>
            <a:ext cx="101600" cy="5191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398" name="Rectangle 26"/>
          <p:cNvSpPr>
            <a:spLocks noChangeArrowheads="1"/>
          </p:cNvSpPr>
          <p:nvPr/>
        </p:nvSpPr>
        <p:spPr bwMode="auto">
          <a:xfrm>
            <a:off x="3733800" y="2895600"/>
            <a:ext cx="18462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0000FF"/>
                </a:solidFill>
                <a:latin typeface="Comic Sans MS" pitchFamily="66" charset="0"/>
              </a:rPr>
              <a:t>magnetic chicane</a:t>
            </a:r>
          </a:p>
        </p:txBody>
      </p:sp>
      <p:sp>
        <p:nvSpPr>
          <p:cNvPr id="101399" name="Line 27"/>
          <p:cNvSpPr>
            <a:spLocks noChangeShapeType="1"/>
          </p:cNvSpPr>
          <p:nvPr/>
        </p:nvSpPr>
        <p:spPr bwMode="auto">
          <a:xfrm>
            <a:off x="4648200" y="3124200"/>
            <a:ext cx="100013" cy="1165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0" name="Rectangle 28"/>
          <p:cNvSpPr>
            <a:spLocks noChangeArrowheads="1"/>
          </p:cNvSpPr>
          <p:nvPr/>
        </p:nvSpPr>
        <p:spPr bwMode="auto">
          <a:xfrm>
            <a:off x="990600" y="4648200"/>
            <a:ext cx="644525" cy="201613"/>
          </a:xfrm>
          <a:prstGeom prst="rect">
            <a:avLst/>
          </a:prstGeom>
          <a:solidFill>
            <a:srgbClr val="FF00FF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>
              <a:latin typeface="Times New Roman" pitchFamily="18" charset="0"/>
            </a:endParaRPr>
          </a:p>
        </p:txBody>
      </p:sp>
      <p:sp>
        <p:nvSpPr>
          <p:cNvPr id="101401" name="Line 29"/>
          <p:cNvSpPr>
            <a:spLocks noChangeShapeType="1"/>
          </p:cNvSpPr>
          <p:nvPr/>
        </p:nvSpPr>
        <p:spPr bwMode="auto">
          <a:xfrm>
            <a:off x="1246188" y="3978275"/>
            <a:ext cx="20637" cy="55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2" name="Text Box 38"/>
          <p:cNvSpPr txBox="1">
            <a:spLocks noChangeArrowheads="1"/>
          </p:cNvSpPr>
          <p:nvPr/>
        </p:nvSpPr>
        <p:spPr bwMode="auto">
          <a:xfrm>
            <a:off x="304800" y="5638800"/>
            <a:ext cx="2000250" cy="517525"/>
          </a:xfrm>
          <a:prstGeom prst="rect">
            <a:avLst/>
          </a:prstGeom>
          <a:solidFill>
            <a:srgbClr val="FF00FF">
              <a:alpha val="18823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 b="1">
                <a:latin typeface="Comic Sans MS" pitchFamily="66" charset="0"/>
              </a:rPr>
              <a:t>Photo injector tests,</a:t>
            </a:r>
          </a:p>
          <a:p>
            <a:r>
              <a:rPr lang="en-GB" sz="1400" b="1">
                <a:latin typeface="Comic Sans MS" pitchFamily="66" charset="0"/>
              </a:rPr>
              <a:t>laser</a:t>
            </a:r>
          </a:p>
        </p:txBody>
      </p:sp>
      <p:sp>
        <p:nvSpPr>
          <p:cNvPr id="101403" name="Line 39"/>
          <p:cNvSpPr>
            <a:spLocks noChangeShapeType="1"/>
          </p:cNvSpPr>
          <p:nvPr/>
        </p:nvSpPr>
        <p:spPr bwMode="auto">
          <a:xfrm>
            <a:off x="2895600" y="3352800"/>
            <a:ext cx="593725" cy="10525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4" name="Text Box 40"/>
          <p:cNvSpPr txBox="1">
            <a:spLocks noChangeArrowheads="1"/>
          </p:cNvSpPr>
          <p:nvPr/>
        </p:nvSpPr>
        <p:spPr bwMode="auto">
          <a:xfrm>
            <a:off x="6400800" y="5867400"/>
            <a:ext cx="241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i="1">
                <a:latin typeface="Times New Roman" pitchFamily="18" charset="0"/>
              </a:rPr>
              <a:t>Infrastructure from LEP</a:t>
            </a:r>
            <a:endParaRPr lang="en-US" i="1">
              <a:latin typeface="Times New Roman" pitchFamily="18" charset="0"/>
            </a:endParaRPr>
          </a:p>
        </p:txBody>
      </p:sp>
      <p:sp>
        <p:nvSpPr>
          <p:cNvPr id="101405" name="Line 41"/>
          <p:cNvSpPr>
            <a:spLocks noChangeShapeType="1"/>
          </p:cNvSpPr>
          <p:nvPr/>
        </p:nvSpPr>
        <p:spPr bwMode="auto">
          <a:xfrm flipH="1">
            <a:off x="152400" y="6477000"/>
            <a:ext cx="3090863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6" name="Line 42"/>
          <p:cNvSpPr>
            <a:spLocks noChangeShapeType="1"/>
          </p:cNvSpPr>
          <p:nvPr/>
        </p:nvSpPr>
        <p:spPr bwMode="auto">
          <a:xfrm>
            <a:off x="5867400" y="6477000"/>
            <a:ext cx="2979738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1407" name="Rectangle 31"/>
          <p:cNvSpPr>
            <a:spLocks noChangeArrowheads="1"/>
          </p:cNvSpPr>
          <p:nvPr/>
        </p:nvSpPr>
        <p:spPr bwMode="auto">
          <a:xfrm>
            <a:off x="1790700" y="0"/>
            <a:ext cx="7642225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GB" sz="3200" b="1" i="1" dirty="0">
                <a:solidFill>
                  <a:srgbClr val="FF3300"/>
                </a:solidFill>
                <a:latin typeface="Times New Roman" pitchFamily="18" charset="0"/>
              </a:rPr>
              <a:t>Addressing all major CLIC technology </a:t>
            </a:r>
            <a:br>
              <a:rPr lang="en-GB" sz="3200" b="1" i="1" dirty="0">
                <a:solidFill>
                  <a:srgbClr val="FF3300"/>
                </a:solidFill>
                <a:latin typeface="Times New Roman" pitchFamily="18" charset="0"/>
              </a:rPr>
            </a:br>
            <a:r>
              <a:rPr lang="en-GB" sz="3200" b="1" i="1" dirty="0">
                <a:solidFill>
                  <a:srgbClr val="FF3300"/>
                </a:solidFill>
                <a:latin typeface="Times New Roman" pitchFamily="18" charset="0"/>
              </a:rPr>
              <a:t>key issues in CLIC Test Facility (CTF3)</a:t>
            </a:r>
            <a:endParaRPr lang="en-US" sz="3200" b="1" i="1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1074208" name="Text Box 32"/>
          <p:cNvSpPr txBox="1">
            <a:spLocks noChangeArrowheads="1"/>
          </p:cNvSpPr>
          <p:nvPr/>
        </p:nvSpPr>
        <p:spPr bwMode="auto">
          <a:xfrm>
            <a:off x="152400" y="838200"/>
            <a:ext cx="8991600" cy="1695450"/>
          </a:xfrm>
          <a:prstGeom prst="rect">
            <a:avLst/>
          </a:pr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5456" dir="2700000" algn="ctr" rotWithShape="0">
              <a:srgbClr val="808080"/>
            </a:outerShdw>
          </a:effectLst>
        </p:spPr>
        <p:txBody>
          <a:bodyPr lIns="0" tIns="0" rIns="0" bIns="0">
            <a:spAutoFit/>
          </a:bodyPr>
          <a:lstStyle/>
          <a:p>
            <a:pPr marL="392113" indent="-293688" defTabSz="828675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69000"/>
              <a:buFont typeface="Times New Roman" pitchFamily="18" charset="0"/>
              <a:buBlip>
                <a:blip r:embed="rId5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Demonstrate 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</a:rPr>
              <a:t>Drive Beam generation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b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en-GB" sz="2000" dirty="0">
                <a:solidFill>
                  <a:srgbClr val="000000"/>
                </a:solidFill>
                <a:latin typeface="Times New Roman" pitchFamily="18" charset="0"/>
              </a:rPr>
              <a:t>fully loaded acceleration, beam intensity and bunch frequency multiplication x8)</a:t>
            </a:r>
          </a:p>
          <a:p>
            <a:pPr marL="392113" indent="-293688" defTabSz="828675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69000"/>
              <a:buFont typeface="Times New Roman" pitchFamily="18" charset="0"/>
              <a:buBlip>
                <a:blip r:embed="rId5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Demonstrate 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</a:rPr>
              <a:t>RF Power Production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and test Power 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</a:rPr>
              <a:t>Structures</a:t>
            </a: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92113" indent="-293688" defTabSz="828675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69000"/>
              <a:buFont typeface="Times New Roman" pitchFamily="18" charset="0"/>
              <a:buBlip>
                <a:blip r:embed="rId5"/>
              </a:buBlip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  <a:tab pos="7880350" algn="l"/>
              </a:tabLst>
              <a:defRPr/>
            </a:pP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Demonstrate 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</a:rPr>
              <a:t>Two Beam Acceleration</a:t>
            </a:r>
            <a:r>
              <a:rPr lang="en-GB" sz="2400" dirty="0">
                <a:solidFill>
                  <a:srgbClr val="000000"/>
                </a:solidFill>
                <a:latin typeface="Times New Roman" pitchFamily="18" charset="0"/>
              </a:rPr>
              <a:t> and test </a:t>
            </a:r>
            <a:r>
              <a:rPr lang="en-GB" sz="2400" dirty="0">
                <a:solidFill>
                  <a:srgbClr val="FF0000"/>
                </a:solidFill>
                <a:latin typeface="Times New Roman" pitchFamily="18" charset="0"/>
              </a:rPr>
              <a:t>Accelerating Structures</a:t>
            </a:r>
          </a:p>
        </p:txBody>
      </p:sp>
      <p:sp>
        <p:nvSpPr>
          <p:cNvPr id="101409" name="Oval 10"/>
          <p:cNvSpPr>
            <a:spLocks noChangeArrowheads="1"/>
          </p:cNvSpPr>
          <p:nvPr/>
        </p:nvSpPr>
        <p:spPr bwMode="auto">
          <a:xfrm>
            <a:off x="6019800" y="4267200"/>
            <a:ext cx="112713" cy="106363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25000"/>
              </a:lnSpc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1410" name="Oval 11"/>
          <p:cNvSpPr>
            <a:spLocks noChangeArrowheads="1"/>
          </p:cNvSpPr>
          <p:nvPr/>
        </p:nvSpPr>
        <p:spPr bwMode="auto">
          <a:xfrm>
            <a:off x="7391400" y="3581400"/>
            <a:ext cx="112713" cy="106363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25000"/>
              </a:lnSpc>
            </a:pPr>
            <a:endParaRPr lang="en-US">
              <a:latin typeface="Times New Roman" pitchFamily="18" charset="0"/>
            </a:endParaRPr>
          </a:p>
        </p:txBody>
      </p:sp>
      <p:sp>
        <p:nvSpPr>
          <p:cNvPr id="101411" name="Oval 12"/>
          <p:cNvSpPr>
            <a:spLocks noChangeArrowheads="1"/>
          </p:cNvSpPr>
          <p:nvPr/>
        </p:nvSpPr>
        <p:spPr bwMode="auto">
          <a:xfrm>
            <a:off x="7924800" y="3657600"/>
            <a:ext cx="112713" cy="106363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lnSpc>
                <a:spcPct val="125000"/>
              </a:lnSpc>
            </a:pPr>
            <a:endParaRPr lang="en-US">
              <a:latin typeface="Times New Roman" pitchFamily="18" charset="0"/>
            </a:endParaRPr>
          </a:p>
        </p:txBody>
      </p:sp>
      <p:pic>
        <p:nvPicPr>
          <p:cNvPr id="17510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1384" y="838200"/>
            <a:ext cx="874568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Slide Number Placeholder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5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9144000" cy="685800"/>
          </a:xfrm>
        </p:spPr>
        <p:txBody>
          <a:bodyPr/>
          <a:lstStyle/>
          <a:p>
            <a:r>
              <a:rPr lang="en-US" dirty="0" smtClean="0"/>
              <a:t>Test Facilities on Linear Colliders Common Issues</a:t>
            </a:r>
          </a:p>
        </p:txBody>
      </p:sp>
      <p:pic>
        <p:nvPicPr>
          <p:cNvPr id="32771" name="Picture 4"/>
          <p:cNvPicPr>
            <a:picLocks noGrp="1" noChangeAspect="1"/>
          </p:cNvPicPr>
          <p:nvPr>
            <p:ph type="body"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6700" y="3657600"/>
            <a:ext cx="4554538" cy="3030538"/>
          </a:xfrm>
          <a:noFill/>
        </p:spPr>
      </p:pic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241300" y="660400"/>
            <a:ext cx="4305300" cy="635000"/>
          </a:xfrm>
          <a:prstGeom prst="rect">
            <a:avLst/>
          </a:prstGeom>
          <a:solidFill>
            <a:srgbClr val="FFCC66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/>
              <a:t>ATF/KEK: ultra low </a:t>
            </a:r>
            <a:r>
              <a:rPr lang="en-US" sz="2400" dirty="0" err="1" smtClean="0"/>
              <a:t>emittance</a:t>
            </a:r>
            <a:endParaRPr lang="en-US" sz="2400" dirty="0" smtClean="0"/>
          </a:p>
          <a:p>
            <a:pPr algn="ctr"/>
            <a:r>
              <a:rPr lang="en-US" sz="2400" dirty="0" smtClean="0"/>
              <a:t>and nanometer beam sizes</a:t>
            </a:r>
            <a:endParaRPr lang="en-US" sz="2400" dirty="0"/>
          </a:p>
        </p:txBody>
      </p:sp>
      <p:sp>
        <p:nvSpPr>
          <p:cNvPr id="32774" name="Rectangle 10"/>
          <p:cNvSpPr>
            <a:spLocks noChangeArrowheads="1"/>
          </p:cNvSpPr>
          <p:nvPr/>
        </p:nvSpPr>
        <p:spPr bwMode="auto">
          <a:xfrm>
            <a:off x="0" y="6273800"/>
            <a:ext cx="2514600" cy="342900"/>
          </a:xfrm>
          <a:prstGeom prst="rect">
            <a:avLst/>
          </a:prstGeom>
          <a:solidFill>
            <a:srgbClr val="FFCC66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CLIC Damping Ring</a:t>
            </a:r>
          </a:p>
        </p:txBody>
      </p:sp>
      <p:sp>
        <p:nvSpPr>
          <p:cNvPr id="32775" name="Line 13"/>
          <p:cNvSpPr>
            <a:spLocks noChangeShapeType="1"/>
          </p:cNvSpPr>
          <p:nvPr/>
        </p:nvSpPr>
        <p:spPr bwMode="auto">
          <a:xfrm flipV="1">
            <a:off x="228600" y="5943600"/>
            <a:ext cx="609600" cy="355600"/>
          </a:xfrm>
          <a:prstGeom prst="line">
            <a:avLst/>
          </a:prstGeom>
          <a:noFill/>
          <a:ln w="50800">
            <a:solidFill>
              <a:srgbClr val="FF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6" name="Picture 3" descr="15E_vs_15W_long_unnorm.png"/>
          <p:cNvPicPr>
            <a:picLocks noGrp="1" noChangeAspect="1"/>
          </p:cNvPicPr>
          <p:nvPr>
            <p:ph type="body"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29138" y="1160463"/>
            <a:ext cx="4449762" cy="2908300"/>
          </a:xfrm>
          <a:noFill/>
        </p:spPr>
      </p:pic>
      <p:pic>
        <p:nvPicPr>
          <p:cNvPr id="32777" name="Picture 4" descr="15E_vs_15W_e-_long_unnorm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4238" y="4032250"/>
            <a:ext cx="4449762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Rectangle 16"/>
          <p:cNvSpPr>
            <a:spLocks noChangeArrowheads="1"/>
          </p:cNvSpPr>
          <p:nvPr/>
        </p:nvSpPr>
        <p:spPr bwMode="auto">
          <a:xfrm>
            <a:off x="4660900" y="685800"/>
            <a:ext cx="4483100" cy="533400"/>
          </a:xfrm>
          <a:prstGeom prst="rect">
            <a:avLst/>
          </a:prstGeom>
          <a:solidFill>
            <a:srgbClr val="FFCC66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/>
              <a:t>CESR-TA/Cornell:Electron cloud</a:t>
            </a:r>
          </a:p>
        </p:txBody>
      </p:sp>
      <p:sp>
        <p:nvSpPr>
          <p:cNvPr id="32779" name="TextBox 5"/>
          <p:cNvSpPr txBox="1">
            <a:spLocks noChangeArrowheads="1"/>
          </p:cNvSpPr>
          <p:nvPr/>
        </p:nvSpPr>
        <p:spPr bwMode="auto">
          <a:xfrm>
            <a:off x="8140700" y="23622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 sz="1800">
                <a:solidFill>
                  <a:srgbClr val="C00000"/>
                </a:solidFill>
                <a:latin typeface="Arial" pitchFamily="34" charset="0"/>
                <a:ea typeface="MS Gothic" pitchFamily="49" charset="-128"/>
              </a:rPr>
              <a:t>e+</a:t>
            </a:r>
          </a:p>
        </p:txBody>
      </p:sp>
      <p:sp>
        <p:nvSpPr>
          <p:cNvPr id="32780" name="TextBox 6"/>
          <p:cNvSpPr txBox="1">
            <a:spLocks noChangeArrowheads="1"/>
          </p:cNvSpPr>
          <p:nvPr/>
        </p:nvSpPr>
        <p:spPr bwMode="auto">
          <a:xfrm>
            <a:off x="8013700" y="49403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 eaLnBrk="1" hangingPunct="1">
              <a:buClr>
                <a:srgbClr val="FFFFFF"/>
              </a:buClr>
              <a:buSzPct val="100000"/>
              <a:buFont typeface="Arial" pitchFamily="34" charset="0"/>
              <a:buNone/>
            </a:pPr>
            <a:r>
              <a:rPr lang="en-US" sz="1800">
                <a:solidFill>
                  <a:srgbClr val="C00000"/>
                </a:solidFill>
                <a:latin typeface="Arial" pitchFamily="34" charset="0"/>
                <a:ea typeface="MS Gothic" pitchFamily="49" charset="-128"/>
              </a:rPr>
              <a:t>e-</a:t>
            </a:r>
          </a:p>
        </p:txBody>
      </p:sp>
      <p:pic>
        <p:nvPicPr>
          <p:cNvPr id="13" name="Picture 4" descr="new_AT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295400"/>
            <a:ext cx="452565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DR_ARC_00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0" y="2209800"/>
            <a:ext cx="914400" cy="599342"/>
          </a:xfrm>
          <a:prstGeom prst="rect">
            <a:avLst/>
          </a:prstGeom>
          <a:noFill/>
          <a:effectLst>
            <a:outerShdw dist="107763" dir="2700000" algn="ctr" rotWithShape="0">
              <a:srgbClr val="808080"/>
            </a:outerShd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2209800"/>
            <a:ext cx="762000" cy="50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89999"/>
              </a:srgbClr>
            </a:outerShdw>
          </a:effectLst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555A32-1058-4D0B-9E29-1FB8FD49BE20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26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16"/>
            <a:ext cx="9144000" cy="684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086600" y="5943600"/>
            <a:ext cx="2057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CC00CC"/>
                </a:solidFill>
              </a:rPr>
              <a:t>T.Raubenheimer</a:t>
            </a:r>
            <a:endParaRPr lang="en-US" b="1" dirty="0" smtClean="0">
              <a:solidFill>
                <a:srgbClr val="CC00CC"/>
              </a:solidFill>
            </a:endParaRPr>
          </a:p>
          <a:p>
            <a:pPr algn="ctr"/>
            <a:r>
              <a:rPr lang="en-US" b="1" dirty="0" smtClean="0">
                <a:solidFill>
                  <a:srgbClr val="CC00CC"/>
                </a:solidFill>
              </a:rPr>
              <a:t> @ ICHEP10</a:t>
            </a:r>
            <a:endParaRPr lang="en-US" b="1" dirty="0">
              <a:solidFill>
                <a:srgbClr val="CC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56260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-- Direct laser acceleration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Dielectric Structures</a:t>
            </a:r>
          </a:p>
        </p:txBody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066800"/>
            <a:ext cx="8839200" cy="4525963"/>
          </a:xfrm>
        </p:spPr>
        <p:txBody>
          <a:bodyPr/>
          <a:lstStyle/>
          <a:p>
            <a:r>
              <a:rPr lang="en-US" sz="2400" dirty="0"/>
              <a:t>Unlike Cu, dielectric structures have higher breakdown limits approaching 1 GV/m at THz frequencies</a:t>
            </a:r>
          </a:p>
          <a:p>
            <a:pPr lvl="1"/>
            <a:r>
              <a:rPr lang="en-US" sz="2000" dirty="0"/>
              <a:t>Extensive damage measurements to characterize materials</a:t>
            </a:r>
          </a:p>
          <a:p>
            <a:pPr lvl="1"/>
            <a:r>
              <a:rPr lang="en-US" sz="2000" dirty="0"/>
              <a:t>Structures can be either laser driven or beam driven (</a:t>
            </a:r>
            <a:r>
              <a:rPr lang="en-US" sz="2000" dirty="0" err="1"/>
              <a:t>wakefield</a:t>
            </a:r>
            <a:r>
              <a:rPr lang="en-US" dirty="0"/>
              <a:t>)</a:t>
            </a:r>
          </a:p>
          <a:p>
            <a:r>
              <a:rPr lang="en-US" sz="2400" dirty="0"/>
              <a:t>Beam-driven structures</a:t>
            </a:r>
          </a:p>
          <a:p>
            <a:pPr lvl="1"/>
            <a:r>
              <a:rPr lang="en-US" sz="2000" dirty="0"/>
              <a:t>Frequencies are in GHz regime and </a:t>
            </a:r>
            <a:br>
              <a:rPr lang="en-US" sz="2000" dirty="0"/>
            </a:br>
            <a:r>
              <a:rPr lang="en-US" sz="2000" dirty="0"/>
              <a:t>dimensions are cm-level</a:t>
            </a:r>
          </a:p>
          <a:p>
            <a:pPr lvl="1"/>
            <a:r>
              <a:rPr lang="en-US" sz="2000" dirty="0"/>
              <a:t>Higher gradients than metallic</a:t>
            </a:r>
            <a:br>
              <a:rPr lang="en-US" sz="2000" dirty="0"/>
            </a:br>
            <a:r>
              <a:rPr lang="en-US" sz="2000" dirty="0"/>
              <a:t>structures </a:t>
            </a:r>
            <a:r>
              <a:rPr lang="en-US" sz="2000" dirty="0">
                <a:sym typeface="Wingdings" pitchFamily="2" charset="2"/>
              </a:rPr>
              <a:t>but more difficult wakes</a:t>
            </a:r>
          </a:p>
          <a:p>
            <a:r>
              <a:rPr lang="en-US" sz="2400" dirty="0"/>
              <a:t>Laser-driven structures</a:t>
            </a:r>
          </a:p>
          <a:p>
            <a:pPr lvl="1"/>
            <a:r>
              <a:rPr lang="en-US" sz="2000" dirty="0"/>
              <a:t>Use lasers to excite structures similar to </a:t>
            </a:r>
          </a:p>
          <a:p>
            <a:pPr lvl="1">
              <a:buNone/>
            </a:pPr>
            <a:r>
              <a:rPr lang="en-US" sz="2000" dirty="0" smtClean="0"/>
              <a:t>   microwave </a:t>
            </a:r>
            <a:r>
              <a:rPr lang="en-US" sz="2000" dirty="0"/>
              <a:t>accelerators but with 10,000x </a:t>
            </a:r>
            <a:br>
              <a:rPr lang="en-US" sz="2000" dirty="0"/>
            </a:br>
            <a:r>
              <a:rPr lang="en-US" sz="2000" dirty="0"/>
              <a:t>smaller wavelengths</a:t>
            </a:r>
          </a:p>
        </p:txBody>
      </p:sp>
      <p:pic>
        <p:nvPicPr>
          <p:cNvPr id="608270" name="Picture 3" descr="DWA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1487" y="2819400"/>
            <a:ext cx="3592513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8271" name="Picture 3" descr="Y:\Documents and Settings\ecolby\Desktop\AAC2010\ContributedMaterials\4-15_9layers_horizontal_GOOD_CMcG.TIF"/>
          <p:cNvPicPr>
            <a:picLocks noChangeAspect="1" noChangeArrowheads="1"/>
          </p:cNvPicPr>
          <p:nvPr/>
        </p:nvPicPr>
        <p:blipFill>
          <a:blip r:embed="rId3" cstate="print">
            <a:lum bright="38000" contrast="66000"/>
          </a:blip>
          <a:srcRect/>
          <a:stretch>
            <a:fillRect/>
          </a:stretch>
        </p:blipFill>
        <p:spPr bwMode="auto">
          <a:xfrm>
            <a:off x="6638925" y="4827587"/>
            <a:ext cx="2505075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0" y="6172200"/>
            <a:ext cx="2057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C00CC"/>
                </a:solidFill>
              </a:rPr>
              <a:t>Courtesy</a:t>
            </a:r>
          </a:p>
          <a:p>
            <a:pPr algn="ctr"/>
            <a:r>
              <a:rPr lang="en-US" b="1" dirty="0" err="1" smtClean="0">
                <a:solidFill>
                  <a:srgbClr val="CC00CC"/>
                </a:solidFill>
              </a:rPr>
              <a:t>T.Raubenheimer</a:t>
            </a:r>
            <a:endParaRPr lang="en-US" b="1" dirty="0" smtClean="0">
              <a:solidFill>
                <a:srgbClr val="CC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 txBox="1">
            <a:spLocks noGrp="1"/>
          </p:cNvSpPr>
          <p:nvPr/>
        </p:nvSpPr>
        <p:spPr bwMode="auto">
          <a:xfrm>
            <a:off x="457200" y="6477000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J.P.Delahaye</a:t>
            </a:r>
          </a:p>
        </p:txBody>
      </p:sp>
      <p:sp>
        <p:nvSpPr>
          <p:cNvPr id="34819" name="Footer Placeholder 4"/>
          <p:cNvSpPr txBox="1">
            <a:spLocks noGrp="1"/>
          </p:cNvSpPr>
          <p:nvPr/>
        </p:nvSpPr>
        <p:spPr bwMode="auto">
          <a:xfrm>
            <a:off x="1905000" y="6477000"/>
            <a:ext cx="632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/>
              <a:t>ICHEP 2010 (28/07/10)</a:t>
            </a: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Plea for a Global Coordination (initiated by ICFA) </a:t>
            </a:r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14400"/>
            <a:ext cx="9144000" cy="54102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Global and coherent strategy of new accelerator projects in truly world-wide collaboration:</a:t>
            </a:r>
          </a:p>
          <a:p>
            <a:pPr lvl="1" eaLnBrk="1" hangingPunct="1"/>
            <a:r>
              <a:rPr lang="en-US" dirty="0" smtClean="0"/>
              <a:t>Defining all various Projects and Technology options worth exploring 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</a:rPr>
              <a:t>Global</a:t>
            </a:r>
            <a:r>
              <a:rPr lang="en-US" dirty="0" smtClean="0"/>
              <a:t> teams made of world-wide experts taking advantage of synergies to address </a:t>
            </a:r>
            <a:r>
              <a:rPr lang="en-US" dirty="0" smtClean="0">
                <a:solidFill>
                  <a:srgbClr val="FF0000"/>
                </a:solidFill>
              </a:rPr>
              <a:t>common</a:t>
            </a:r>
            <a:r>
              <a:rPr lang="en-US" dirty="0" smtClean="0"/>
              <a:t> issues (generic R&amp;D) of various projects</a:t>
            </a:r>
          </a:p>
          <a:p>
            <a:pPr lvl="1" eaLnBrk="1" hangingPunct="1"/>
            <a:r>
              <a:rPr lang="en-US" dirty="0" smtClean="0"/>
              <a:t>Preparing </a:t>
            </a:r>
            <a:r>
              <a:rPr lang="en-US" dirty="0" smtClean="0">
                <a:solidFill>
                  <a:srgbClr val="FF0000"/>
                </a:solidFill>
              </a:rPr>
              <a:t>together</a:t>
            </a:r>
            <a:r>
              <a:rPr lang="en-US" dirty="0" smtClean="0"/>
              <a:t> plethora of project proposals to cover Physics Landscape: ready for window opportunity 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</a:rPr>
              <a:t>Collaborative/Competition: </a:t>
            </a:r>
            <a:r>
              <a:rPr lang="en-US" dirty="0" smtClean="0"/>
              <a:t>Experts in Collaboration, Technology &amp; Projects options in Competition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</a:rPr>
              <a:t>Joining</a:t>
            </a:r>
            <a:r>
              <a:rPr lang="en-US" dirty="0" smtClean="0"/>
              <a:t> resources on (few) selected projects </a:t>
            </a:r>
          </a:p>
          <a:p>
            <a:pPr lvl="1" algn="ctr" eaLnBrk="1" hangingPunct="1">
              <a:buNone/>
            </a:pPr>
            <a:r>
              <a:rPr lang="en-US" sz="2200" dirty="0" smtClean="0">
                <a:solidFill>
                  <a:srgbClr val="FF0000"/>
                </a:solidFill>
              </a:rPr>
              <a:t> </a:t>
            </a:r>
            <a:endParaRPr lang="en-US" sz="2200" dirty="0" smtClean="0"/>
          </a:p>
          <a:p>
            <a:pPr lvl="1" eaLnBrk="1" hangingPunct="1">
              <a:buNone/>
            </a:pPr>
            <a:r>
              <a:rPr lang="en-US" sz="2000" dirty="0" smtClean="0"/>
              <a:t>     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2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11463"/>
            <a:ext cx="4122738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Plasma Acceleration</a:t>
            </a:r>
            <a:br>
              <a:rPr lang="en-US"/>
            </a:br>
            <a:r>
              <a:rPr lang="en-US"/>
              <a:t>(Beam-driven or Laser-driven)</a:t>
            </a:r>
          </a:p>
        </p:txBody>
      </p:sp>
      <p:sp>
        <p:nvSpPr>
          <p:cNvPr id="606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3429000" cy="4906963"/>
          </a:xfrm>
        </p:spPr>
        <p:txBody>
          <a:bodyPr/>
          <a:lstStyle/>
          <a:p>
            <a:r>
              <a:rPr lang="en-US" sz="2000" dirty="0"/>
              <a:t>50 GV/m demonstrated</a:t>
            </a:r>
          </a:p>
          <a:p>
            <a:pPr lvl="1"/>
            <a:r>
              <a:rPr lang="en-US" sz="1800" dirty="0"/>
              <a:t>Potential use for linear colliders and radiation sources</a:t>
            </a:r>
          </a:p>
          <a:p>
            <a:endParaRPr lang="en-US" sz="2000" dirty="0"/>
          </a:p>
        </p:txBody>
      </p:sp>
      <p:pic>
        <p:nvPicPr>
          <p:cNvPr id="6062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219200"/>
            <a:ext cx="5740400" cy="187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62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1488" y="3146425"/>
            <a:ext cx="1865312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62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2500" y="3138488"/>
            <a:ext cx="2057400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6216" name="Text Box 8"/>
          <p:cNvSpPr txBox="1">
            <a:spLocks noChangeArrowheads="1"/>
          </p:cNvSpPr>
          <p:nvPr/>
        </p:nvSpPr>
        <p:spPr bwMode="auto">
          <a:xfrm>
            <a:off x="4876800" y="3200400"/>
            <a:ext cx="1987550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Simulation of 25</a:t>
            </a:r>
            <a:br>
              <a:rPr lang="en-US"/>
            </a:br>
            <a:r>
              <a:rPr lang="en-US"/>
              <a:t>GeV PWFA stage</a:t>
            </a:r>
          </a:p>
        </p:txBody>
      </p:sp>
      <p:sp>
        <p:nvSpPr>
          <p:cNvPr id="606217" name="Text Box 9"/>
          <p:cNvSpPr txBox="1">
            <a:spLocks noChangeArrowheads="1"/>
          </p:cNvSpPr>
          <p:nvPr/>
        </p:nvSpPr>
        <p:spPr bwMode="auto">
          <a:xfrm>
            <a:off x="7239000" y="5294313"/>
            <a:ext cx="140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Drive bunch</a:t>
            </a:r>
          </a:p>
        </p:txBody>
      </p:sp>
      <p:sp>
        <p:nvSpPr>
          <p:cNvPr id="606218" name="Text Box 10"/>
          <p:cNvSpPr txBox="1">
            <a:spLocks noChangeArrowheads="1"/>
          </p:cNvSpPr>
          <p:nvPr/>
        </p:nvSpPr>
        <p:spPr bwMode="auto">
          <a:xfrm>
            <a:off x="7397750" y="3733800"/>
            <a:ext cx="106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Witness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bunch</a:t>
            </a:r>
          </a:p>
        </p:txBody>
      </p:sp>
      <p:sp>
        <p:nvSpPr>
          <p:cNvPr id="606219" name="Line 11"/>
          <p:cNvSpPr>
            <a:spLocks noChangeShapeType="1"/>
          </p:cNvSpPr>
          <p:nvPr/>
        </p:nvSpPr>
        <p:spPr bwMode="auto">
          <a:xfrm flipH="1">
            <a:off x="5715000" y="4114800"/>
            <a:ext cx="1828800" cy="609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6220" name="Line 12"/>
          <p:cNvSpPr>
            <a:spLocks noChangeShapeType="1"/>
          </p:cNvSpPr>
          <p:nvPr/>
        </p:nvSpPr>
        <p:spPr bwMode="auto">
          <a:xfrm flipH="1" flipV="1">
            <a:off x="6248400" y="4953000"/>
            <a:ext cx="1066800" cy="5334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6221" name="Line 13"/>
          <p:cNvSpPr>
            <a:spLocks noChangeShapeType="1"/>
          </p:cNvSpPr>
          <p:nvPr/>
        </p:nvSpPr>
        <p:spPr bwMode="auto">
          <a:xfrm flipV="1">
            <a:off x="7772400" y="5105400"/>
            <a:ext cx="762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6222" name="Line 14"/>
          <p:cNvSpPr>
            <a:spLocks noChangeShapeType="1"/>
          </p:cNvSpPr>
          <p:nvPr/>
        </p:nvSpPr>
        <p:spPr bwMode="auto">
          <a:xfrm flipV="1">
            <a:off x="7632700" y="3556000"/>
            <a:ext cx="76200" cy="2286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6223" name="Text Box 15"/>
          <p:cNvSpPr txBox="1">
            <a:spLocks noChangeArrowheads="1"/>
          </p:cNvSpPr>
          <p:nvPr/>
        </p:nvSpPr>
        <p:spPr bwMode="auto">
          <a:xfrm>
            <a:off x="7954963" y="1771650"/>
            <a:ext cx="8651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latin typeface="Comic Sans MS" pitchFamily="66" charset="0"/>
              </a:rPr>
              <a:t>Laser </a:t>
            </a:r>
            <a:br>
              <a:rPr lang="en-US" sz="1400" b="1">
                <a:latin typeface="Comic Sans MS" pitchFamily="66" charset="0"/>
              </a:rPr>
            </a:br>
            <a:r>
              <a:rPr lang="en-US" sz="1400" b="1">
                <a:latin typeface="Comic Sans MS" pitchFamily="66" charset="0"/>
              </a:rPr>
              <a:t>pulse or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2057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C00CC"/>
                </a:solidFill>
              </a:rPr>
              <a:t>Courtesy</a:t>
            </a:r>
          </a:p>
          <a:p>
            <a:pPr algn="ctr"/>
            <a:r>
              <a:rPr lang="en-US" b="1" dirty="0" err="1" smtClean="0">
                <a:solidFill>
                  <a:srgbClr val="CC00CC"/>
                </a:solidFill>
              </a:rPr>
              <a:t>T.Raubenheimer</a:t>
            </a:r>
            <a:endParaRPr lang="en-US" b="1" dirty="0" smtClean="0">
              <a:solidFill>
                <a:srgbClr val="CC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New Acceleration Techniques</a:t>
            </a:r>
            <a:endParaRPr lang="en-US">
              <a:cs typeface="Arial" pitchFamily="34" charset="0"/>
            </a:endParaRPr>
          </a:p>
          <a:p>
            <a:r>
              <a:rPr lang="en-US"/>
              <a:t>Page </a:t>
            </a:r>
            <a:fld id="{3178B969-9290-4938-8F41-E011CB410725}" type="slidenum">
              <a:rPr lang="en-US"/>
              <a:pPr/>
              <a:t>51</a:t>
            </a:fld>
            <a:endParaRPr lang="en-US"/>
          </a:p>
          <a:p>
            <a:endParaRPr lang="en-US"/>
          </a:p>
        </p:txBody>
      </p:sp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 of Laser-Driven Plasma Linac</a:t>
            </a:r>
          </a:p>
        </p:txBody>
      </p:sp>
      <p:pic>
        <p:nvPicPr>
          <p:cNvPr id="66150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/>
      </p:pic>
      <p:sp>
        <p:nvSpPr>
          <p:cNvPr id="661508" name="Text Box 4"/>
          <p:cNvSpPr txBox="1">
            <a:spLocks noChangeArrowheads="1"/>
          </p:cNvSpPr>
          <p:nvPr/>
        </p:nvSpPr>
        <p:spPr bwMode="auto">
          <a:xfrm>
            <a:off x="6140450" y="5943600"/>
            <a:ext cx="3003550" cy="6413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W. </a:t>
            </a:r>
            <a:r>
              <a:rPr lang="en-US" dirty="0" err="1"/>
              <a:t>Leemans</a:t>
            </a:r>
            <a:r>
              <a:rPr lang="en-US" dirty="0"/>
              <a:t>, et al., </a:t>
            </a:r>
            <a:br>
              <a:rPr lang="en-US" dirty="0"/>
            </a:br>
            <a:r>
              <a:rPr lang="en-US" dirty="0"/>
              <a:t>Physics Today, March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330" name="Picture 2" descr="concept_schem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819400"/>
            <a:ext cx="59436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1331" name="Rectangle 3"/>
          <p:cNvSpPr>
            <a:spLocks noGrp="1" noChangeArrowheads="1"/>
          </p:cNvSpPr>
          <p:nvPr>
            <p:ph type="title"/>
          </p:nvPr>
        </p:nvSpPr>
        <p:spPr>
          <a:xfrm>
            <a:off x="1828800" y="304800"/>
            <a:ext cx="7010400" cy="639762"/>
          </a:xfrm>
        </p:spPr>
        <p:txBody>
          <a:bodyPr/>
          <a:lstStyle/>
          <a:p>
            <a:pPr algn="r"/>
            <a:r>
              <a:rPr lang="en-US" dirty="0"/>
              <a:t>Concept of Beam-Driven Plasma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6113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991600" cy="4906963"/>
          </a:xfrm>
        </p:spPr>
        <p:txBody>
          <a:bodyPr/>
          <a:lstStyle/>
          <a:p>
            <a:r>
              <a:rPr lang="en-US" sz="2400" dirty="0"/>
              <a:t>Concept for a 1 </a:t>
            </a:r>
            <a:r>
              <a:rPr lang="en-US" sz="2400" dirty="0" err="1"/>
              <a:t>TeV</a:t>
            </a:r>
            <a:r>
              <a:rPr lang="en-US" sz="2400" dirty="0"/>
              <a:t> plasma </a:t>
            </a:r>
            <a:r>
              <a:rPr lang="en-US" sz="2400" dirty="0" err="1"/>
              <a:t>wakefield</a:t>
            </a:r>
            <a:r>
              <a:rPr lang="en-US" sz="2400" dirty="0"/>
              <a:t>-based linear collider</a:t>
            </a:r>
          </a:p>
          <a:p>
            <a:pPr lvl="1"/>
            <a:r>
              <a:rPr lang="en-US" sz="2000" dirty="0"/>
              <a:t>Use conventional Linear Collider concepts for main beam and drive beam generation and focusing and PWFA for acceleration</a:t>
            </a:r>
          </a:p>
          <a:p>
            <a:pPr lvl="2"/>
            <a:r>
              <a:rPr lang="en-US" sz="2000" dirty="0"/>
              <a:t>Makes good use of PWFA R&amp;D and 30 years of conventional </a:t>
            </a:r>
            <a:r>
              <a:rPr lang="en-US" sz="2000" dirty="0" err="1"/>
              <a:t>rf</a:t>
            </a:r>
            <a:r>
              <a:rPr lang="en-US" sz="2000" dirty="0"/>
              <a:t> R&amp;D</a:t>
            </a:r>
          </a:p>
          <a:p>
            <a:pPr lvl="1"/>
            <a:r>
              <a:rPr lang="en-US" sz="2000" dirty="0"/>
              <a:t>Concept illustrates </a:t>
            </a:r>
            <a:br>
              <a:rPr lang="en-US" sz="2000" dirty="0"/>
            </a:br>
            <a:r>
              <a:rPr lang="en-US" sz="2000" dirty="0"/>
              <a:t>focus of PWFA </a:t>
            </a:r>
            <a:br>
              <a:rPr lang="en-US" sz="2000" dirty="0"/>
            </a:br>
            <a:r>
              <a:rPr lang="en-US" sz="2000" dirty="0"/>
              <a:t>R&amp;D program</a:t>
            </a:r>
          </a:p>
          <a:p>
            <a:pPr lvl="2"/>
            <a:r>
              <a:rPr lang="en-US" sz="2000" dirty="0"/>
              <a:t>High efficiency</a:t>
            </a:r>
          </a:p>
          <a:p>
            <a:pPr lvl="2"/>
            <a:r>
              <a:rPr lang="en-US" sz="2000" dirty="0" err="1"/>
              <a:t>Emittance</a:t>
            </a:r>
            <a:r>
              <a:rPr lang="en-US" sz="2000" dirty="0"/>
              <a:t> pres.</a:t>
            </a:r>
          </a:p>
          <a:p>
            <a:pPr lvl="2"/>
            <a:r>
              <a:rPr lang="en-US" sz="2000" dirty="0"/>
              <a:t>Positrons</a:t>
            </a:r>
          </a:p>
          <a:p>
            <a:pPr lvl="1"/>
            <a:r>
              <a:rPr lang="en-US" sz="2000" dirty="0"/>
              <a:t>Allows study </a:t>
            </a:r>
            <a:br>
              <a:rPr lang="en-US" sz="2000" dirty="0"/>
            </a:br>
            <a:r>
              <a:rPr lang="en-US" sz="2000" dirty="0"/>
              <a:t>of cost-scales</a:t>
            </a:r>
            <a:br>
              <a:rPr lang="en-US" sz="2000" dirty="0"/>
            </a:br>
            <a:r>
              <a:rPr lang="en-US" sz="2000" dirty="0"/>
              <a:t>for further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optimization of R&amp;D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057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C00CC"/>
                </a:solidFill>
              </a:rPr>
              <a:t>Courtesy</a:t>
            </a:r>
          </a:p>
          <a:p>
            <a:pPr algn="ctr"/>
            <a:r>
              <a:rPr lang="en-US" b="1" dirty="0" err="1" smtClean="0">
                <a:solidFill>
                  <a:srgbClr val="CC00CC"/>
                </a:solidFill>
              </a:rPr>
              <a:t>T.Raubenheimer</a:t>
            </a:r>
            <a:endParaRPr lang="en-US" b="1" dirty="0" smtClean="0">
              <a:solidFill>
                <a:srgbClr val="CC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facilities for</a:t>
            </a:r>
            <a:br>
              <a:rPr lang="en-US" dirty="0" smtClean="0"/>
            </a:br>
            <a:r>
              <a:rPr lang="en-US" dirty="0" smtClean="0"/>
              <a:t>Plasma-based </a:t>
            </a:r>
            <a:r>
              <a:rPr lang="en-US" dirty="0"/>
              <a:t>Linear </a:t>
            </a:r>
            <a:r>
              <a:rPr lang="en-US" dirty="0" smtClean="0"/>
              <a:t>Colliders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686800" cy="5410200"/>
          </a:xfrm>
        </p:spPr>
        <p:txBody>
          <a:bodyPr/>
          <a:lstStyle/>
          <a:p>
            <a:r>
              <a:rPr lang="en-US" sz="2400" dirty="0"/>
              <a:t>DOE OHEP has funded two new plasma accelerator test facilities: FACET and BELLA</a:t>
            </a:r>
          </a:p>
          <a:p>
            <a:pPr lvl="1"/>
            <a:r>
              <a:rPr lang="en-US" sz="2000" dirty="0"/>
              <a:t>Both are aimed at linear collider relevant parameters:</a:t>
            </a:r>
          </a:p>
          <a:p>
            <a:pPr lvl="2"/>
            <a:r>
              <a:rPr lang="en-US" sz="2000" dirty="0"/>
              <a:t>~1nC per bunch, many </a:t>
            </a:r>
            <a:r>
              <a:rPr lang="en-US" sz="2000" dirty="0" err="1"/>
              <a:t>GeV</a:t>
            </a:r>
            <a:r>
              <a:rPr lang="en-US" sz="2000" dirty="0"/>
              <a:t> energy gain, small </a:t>
            </a:r>
            <a:r>
              <a:rPr lang="en-US" sz="2000" dirty="0" err="1"/>
              <a:t>emittance</a:t>
            </a:r>
            <a:r>
              <a:rPr lang="en-US" sz="2000" dirty="0"/>
              <a:t> beams</a:t>
            </a:r>
          </a:p>
          <a:p>
            <a:pPr lvl="1"/>
            <a:r>
              <a:rPr lang="en-US" sz="2000" dirty="0"/>
              <a:t>Will address next generation challenges: </a:t>
            </a:r>
            <a:r>
              <a:rPr lang="en-US" sz="2000" dirty="0" err="1"/>
              <a:t>emittance</a:t>
            </a:r>
            <a:r>
              <a:rPr lang="en-US" sz="2000" dirty="0"/>
              <a:t> preservation, small energy spreads, stability and efficiency</a:t>
            </a:r>
          </a:p>
        </p:txBody>
      </p:sp>
      <p:pic>
        <p:nvPicPr>
          <p:cNvPr id="6625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8013" y="3738563"/>
            <a:ext cx="4706937" cy="311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83038"/>
            <a:ext cx="4706938" cy="296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2535" name="Text Box 7"/>
          <p:cNvSpPr txBox="1">
            <a:spLocks noChangeArrowheads="1"/>
          </p:cNvSpPr>
          <p:nvPr/>
        </p:nvSpPr>
        <p:spPr bwMode="auto">
          <a:xfrm>
            <a:off x="593725" y="3541713"/>
            <a:ext cx="31684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FACET Test </a:t>
            </a:r>
            <a:r>
              <a:rPr lang="en-US" b="1" dirty="0" smtClean="0">
                <a:solidFill>
                  <a:srgbClr val="FF0000"/>
                </a:solidFill>
              </a:rPr>
              <a:t>Facility (SLAC)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62536" name="Text Box 8"/>
          <p:cNvSpPr txBox="1">
            <a:spLocks noChangeArrowheads="1"/>
          </p:cNvSpPr>
          <p:nvPr/>
        </p:nvSpPr>
        <p:spPr bwMode="auto">
          <a:xfrm>
            <a:off x="5403850" y="3429000"/>
            <a:ext cx="2993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BELLA Test </a:t>
            </a:r>
            <a:r>
              <a:rPr lang="en-US" b="1" dirty="0" smtClean="0">
                <a:solidFill>
                  <a:srgbClr val="FF0000"/>
                </a:solidFill>
              </a:rPr>
              <a:t>Facility (LBL)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2057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C00CC"/>
                </a:solidFill>
              </a:rPr>
              <a:t>Courtesy</a:t>
            </a:r>
          </a:p>
          <a:p>
            <a:pPr algn="ctr"/>
            <a:r>
              <a:rPr lang="en-US" b="1" dirty="0" err="1" smtClean="0">
                <a:solidFill>
                  <a:srgbClr val="CC00CC"/>
                </a:solidFill>
              </a:rPr>
              <a:t>T.Raubenheimer</a:t>
            </a:r>
            <a:endParaRPr lang="en-US" b="1" dirty="0" smtClean="0">
              <a:solidFill>
                <a:srgbClr val="CC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326229" y="2307433"/>
            <a:ext cx="2057399" cy="338137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/>
              <a:t>COST                                 </a:t>
            </a:r>
          </a:p>
        </p:txBody>
      </p:sp>
      <p:sp>
        <p:nvSpPr>
          <p:cNvPr id="3076" name="TextBox 5"/>
          <p:cNvSpPr txBox="1">
            <a:spLocks noChangeArrowheads="1"/>
          </p:cNvSpPr>
          <p:nvPr/>
        </p:nvSpPr>
        <p:spPr bwMode="auto">
          <a:xfrm rot="-5400000">
            <a:off x="-410368" y="4677568"/>
            <a:ext cx="2225675" cy="3381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PHYSICS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486400" y="4343400"/>
            <a:ext cx="3446463" cy="2362200"/>
            <a:chOff x="2514600" y="2057400"/>
            <a:chExt cx="5924234" cy="4191000"/>
          </a:xfrm>
        </p:grpSpPr>
        <p:pic>
          <p:nvPicPr>
            <p:cNvPr id="308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4600" y="2057400"/>
              <a:ext cx="5924234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2" name="Rectangle 28"/>
            <p:cNvSpPr>
              <a:spLocks noChangeArrowheads="1"/>
            </p:cNvSpPr>
            <p:nvPr/>
          </p:nvSpPr>
          <p:spPr bwMode="auto">
            <a:xfrm>
              <a:off x="3520687" y="3200400"/>
              <a:ext cx="2803913" cy="2084168"/>
            </a:xfrm>
            <a:prstGeom prst="rect">
              <a:avLst/>
            </a:prstGeom>
            <a:solidFill>
              <a:srgbClr val="BBE0E3">
                <a:alpha val="1803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40000"/>
                </a:spcBef>
              </a:pPr>
              <a:r>
                <a:rPr lang="en-US" sz="1200" i="1">
                  <a:latin typeface="Rockwell" pitchFamily="18" charset="0"/>
                  <a:ea typeface="ＭＳ 明朝" pitchFamily="49" charset="-128"/>
                </a:rPr>
                <a:t>Beamstrahlung </a:t>
              </a:r>
              <a:r>
                <a:rPr lang="en-US" sz="1200">
                  <a:latin typeface="Rockwell" pitchFamily="18" charset="0"/>
                  <a:ea typeface="ＭＳ 明朝" pitchFamily="49" charset="-128"/>
                </a:rPr>
                <a:t> in </a:t>
              </a:r>
              <a:br>
                <a:rPr lang="en-US" sz="1200">
                  <a:latin typeface="Rockwell" pitchFamily="18" charset="0"/>
                  <a:ea typeface="ＭＳ 明朝" pitchFamily="49" charset="-128"/>
                </a:rPr>
              </a:br>
              <a:r>
                <a:rPr lang="en-US" sz="1200" u="sng">
                  <a:latin typeface="Rockwell" pitchFamily="18" charset="0"/>
                  <a:ea typeface="ＭＳ 明朝" pitchFamily="49" charset="-128"/>
                </a:rPr>
                <a:t>any </a:t>
              </a:r>
              <a:r>
                <a:rPr lang="en-US" sz="1200">
                  <a:latin typeface="Rockwell" pitchFamily="18" charset="0"/>
                  <a:ea typeface="ＭＳ 明朝" pitchFamily="49" charset="-128"/>
                </a:rPr>
                <a:t> </a:t>
              </a:r>
              <a:r>
                <a:rPr lang="en-US" sz="1200" i="1">
                  <a:latin typeface="Rockwell" pitchFamily="18" charset="0"/>
                  <a:ea typeface="ＭＳ 明朝" pitchFamily="49" charset="-128"/>
                </a:rPr>
                <a:t>e+e-</a:t>
              </a:r>
              <a:r>
                <a:rPr lang="en-US" sz="1200">
                  <a:latin typeface="Rockwell" pitchFamily="18" charset="0"/>
                  <a:ea typeface="ＭＳ 明朝" pitchFamily="49" charset="-128"/>
                </a:rPr>
                <a:t> collider</a:t>
              </a:r>
            </a:p>
            <a:p>
              <a:pPr algn="ctr">
                <a:lnSpc>
                  <a:spcPts val="2400"/>
                </a:lnSpc>
                <a:spcBef>
                  <a:spcPct val="40000"/>
                </a:spcBef>
              </a:pPr>
              <a:r>
                <a:rPr lang="en-US" sz="1200">
                  <a:ea typeface="ＭＳ 明朝" pitchFamily="49" charset="-128"/>
                  <a:sym typeface="Symbol" pitchFamily="18" charset="2"/>
                </a:rPr>
                <a:t>     E/E</a:t>
              </a:r>
              <a:r>
                <a:rPr lang="en-US" sz="1200">
                  <a:latin typeface="Rockwell" pitchFamily="18" charset="0"/>
                  <a:ea typeface="ＭＳ 明朝" pitchFamily="49" charset="-128"/>
                  <a:sym typeface="Symbol" pitchFamily="18" charset="2"/>
                </a:rPr>
                <a:t>  </a:t>
              </a:r>
              <a:r>
                <a:rPr lang="en-US" sz="1200" baseline="30000">
                  <a:latin typeface="Rockwell" pitchFamily="18" charset="0"/>
                  <a:ea typeface="ＭＳ 明朝" pitchFamily="49" charset="-128"/>
                  <a:sym typeface="Symbol" pitchFamily="18" charset="2"/>
                </a:rPr>
                <a:t>2</a:t>
              </a:r>
            </a:p>
          </p:txBody>
        </p:sp>
      </p:grp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5307013" y="2878138"/>
            <a:ext cx="201612" cy="119062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15"/>
          <p:cNvSpPr txBox="1">
            <a:spLocks noChangeArrowheads="1"/>
          </p:cNvSpPr>
          <p:nvPr/>
        </p:nvSpPr>
        <p:spPr bwMode="auto">
          <a:xfrm>
            <a:off x="838200" y="990600"/>
            <a:ext cx="7848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kern="0" dirty="0">
                <a:latin typeface="Comic Sans MS" pitchFamily="66" charset="0"/>
              </a:rPr>
              <a:t/>
            </a:r>
            <a:br>
              <a:rPr lang="en-US" sz="2000" kern="0" dirty="0">
                <a:latin typeface="Comic Sans MS" pitchFamily="66" charset="0"/>
              </a:rPr>
            </a:br>
            <a:r>
              <a:rPr lang="en-US" sz="400" kern="0" dirty="0">
                <a:latin typeface="Comic Sans MS" pitchFamily="66" charset="0"/>
              </a:rPr>
              <a:t/>
            </a:r>
            <a:br>
              <a:rPr lang="en-US" sz="400" kern="0" dirty="0">
                <a:latin typeface="Comic Sans MS" pitchFamily="66" charset="0"/>
              </a:rPr>
            </a:br>
            <a:endParaRPr lang="en-US" sz="700" kern="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 smtClean="0">
                <a:latin typeface="Comic Sans MS" pitchFamily="66" charset="0"/>
              </a:rPr>
              <a:t>COMPACT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Fits </a:t>
            </a: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on </a:t>
            </a: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FNAL laboratory </a:t>
            </a: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site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 smtClean="0">
                <a:latin typeface="Comic Sans MS" pitchFamily="66" charset="0"/>
              </a:rPr>
              <a:t>MULTI-PASS ACCELERATION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Cost </a:t>
            </a: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Effective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 smtClean="0">
                <a:latin typeface="Comic Sans MS" pitchFamily="66" charset="0"/>
              </a:rPr>
              <a:t>MULTIPASS </a:t>
            </a:r>
            <a:r>
              <a:rPr lang="en-US" b="1" kern="0" dirty="0">
                <a:latin typeface="Comic Sans MS" pitchFamily="66" charset="0"/>
              </a:rPr>
              <a:t>COLLISIONS IN </a:t>
            </a:r>
            <a:br>
              <a:rPr lang="en-US" b="1" kern="0" dirty="0">
                <a:latin typeface="Comic Sans MS" pitchFamily="66" charset="0"/>
              </a:rPr>
            </a:br>
            <a:r>
              <a:rPr lang="en-US" b="1" kern="0" dirty="0">
                <a:latin typeface="Comic Sans MS" pitchFamily="66" charset="0"/>
              </a:rPr>
              <a:t>  A RING  (~1000 turns</a:t>
            </a:r>
            <a:r>
              <a:rPr lang="en-US" b="1" kern="0" dirty="0" smtClean="0">
                <a:latin typeface="Comic Sans MS" pitchFamily="66" charset="0"/>
              </a:rPr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Relaxed </a:t>
            </a:r>
            <a:r>
              <a:rPr lang="en-US" b="1" kern="0" dirty="0" err="1">
                <a:solidFill>
                  <a:srgbClr val="0000FF"/>
                </a:solidFill>
                <a:latin typeface="Comic Sans MS" pitchFamily="66" charset="0"/>
              </a:rPr>
              <a:t>emittance</a:t>
            </a: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 requirements </a:t>
            </a:r>
            <a:b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</a:b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   &amp; hence relaxed tolerances</a:t>
            </a:r>
            <a:r>
              <a:rPr lang="en-US" b="1" kern="0" dirty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US" b="1" kern="0" dirty="0">
                <a:solidFill>
                  <a:schemeClr val="accent2"/>
                </a:solidFill>
                <a:latin typeface="Comic Sans MS" pitchFamily="66" charset="0"/>
              </a:rPr>
            </a:br>
            <a:endParaRPr lang="en-US" b="1" kern="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 smtClean="0">
                <a:latin typeface="Comic Sans MS" pitchFamily="66" charset="0"/>
              </a:rPr>
              <a:t>NARROW </a:t>
            </a:r>
            <a:r>
              <a:rPr lang="en-US" b="1" kern="0" dirty="0">
                <a:latin typeface="Comic Sans MS" pitchFamily="66" charset="0"/>
              </a:rPr>
              <a:t>ENERGY </a:t>
            </a:r>
            <a:r>
              <a:rPr lang="en-US" b="1" kern="0" dirty="0" smtClean="0">
                <a:latin typeface="Comic Sans MS" pitchFamily="66" charset="0"/>
              </a:rPr>
              <a:t>SPREAD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Precision </a:t>
            </a: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scans, kinematic constraints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 smtClean="0">
                <a:latin typeface="Comic Sans MS" pitchFamily="66" charset="0"/>
              </a:rPr>
              <a:t>TWO </a:t>
            </a:r>
            <a:r>
              <a:rPr lang="en-US" b="1" kern="0" dirty="0">
                <a:latin typeface="Comic Sans MS" pitchFamily="66" charset="0"/>
              </a:rPr>
              <a:t>DETECTORS (2 IPs)</a:t>
            </a:r>
            <a:r>
              <a:rPr lang="en-US" b="1" kern="0" dirty="0">
                <a:solidFill>
                  <a:schemeClr val="accent2"/>
                </a:solidFill>
                <a:latin typeface="+mn-lt"/>
              </a:rPr>
              <a:t/>
            </a:r>
            <a:br>
              <a:rPr lang="en-US" b="1" kern="0" dirty="0">
                <a:solidFill>
                  <a:schemeClr val="accent2"/>
                </a:solidFill>
                <a:latin typeface="+mn-lt"/>
              </a:rPr>
            </a:br>
            <a:r>
              <a:rPr lang="en-US" b="1" kern="0" dirty="0">
                <a:latin typeface="+mn-lt"/>
              </a:rPr>
              <a:t>-</a:t>
            </a:r>
            <a:r>
              <a:rPr lang="en-US" b="1" kern="0" dirty="0">
                <a:latin typeface="Symbol" pitchFamily="18" charset="2"/>
              </a:rPr>
              <a:t> </a:t>
            </a:r>
            <a:r>
              <a:rPr lang="en-US" b="1" kern="0" dirty="0" smtClean="0">
                <a:latin typeface="Symbol" pitchFamily="18" charset="2"/>
              </a:rPr>
              <a:t>  </a:t>
            </a:r>
            <a:r>
              <a:rPr lang="en-US" b="1" kern="0" dirty="0" err="1" smtClean="0">
                <a:latin typeface="Symbol" pitchFamily="18" charset="2"/>
              </a:rPr>
              <a:t>D</a:t>
            </a:r>
            <a:r>
              <a:rPr lang="en-US" b="1" kern="0" dirty="0" err="1" smtClean="0">
                <a:latin typeface="+mn-lt"/>
              </a:rPr>
              <a:t>T</a:t>
            </a:r>
            <a:r>
              <a:rPr lang="en-US" b="1" kern="0" baseline="-25000" dirty="0" err="1" smtClean="0">
                <a:latin typeface="+mn-lt"/>
              </a:rPr>
              <a:t>bunch</a:t>
            </a:r>
            <a:r>
              <a:rPr lang="en-US" b="1" kern="0" dirty="0" smtClean="0">
                <a:latin typeface="+mn-lt"/>
              </a:rPr>
              <a:t> </a:t>
            </a:r>
            <a:r>
              <a:rPr lang="en-US" b="1" kern="0" dirty="0">
                <a:latin typeface="+mn-lt"/>
              </a:rPr>
              <a:t>~ 10 </a:t>
            </a:r>
            <a:r>
              <a:rPr lang="en-US" b="1" kern="0" dirty="0">
                <a:latin typeface="Symbol" pitchFamily="18" charset="2"/>
              </a:rPr>
              <a:t>m</a:t>
            </a:r>
            <a:r>
              <a:rPr lang="en-US" b="1" kern="0" dirty="0">
                <a:latin typeface="+mn-lt"/>
              </a:rPr>
              <a:t>s </a:t>
            </a:r>
            <a:r>
              <a:rPr lang="en-US" b="1" kern="0" dirty="0">
                <a:latin typeface="Comic Sans MS" pitchFamily="66" charset="0"/>
              </a:rPr>
              <a:t>… (e.g. 4 </a:t>
            </a:r>
            <a:r>
              <a:rPr lang="en-US" b="1" kern="0" dirty="0" err="1">
                <a:latin typeface="Comic Sans MS" pitchFamily="66" charset="0"/>
              </a:rPr>
              <a:t>TeV</a:t>
            </a:r>
            <a:r>
              <a:rPr lang="en-US" b="1" kern="0" dirty="0">
                <a:latin typeface="Comic Sans MS" pitchFamily="66" charset="0"/>
              </a:rPr>
              <a:t> collider</a:t>
            </a:r>
            <a:r>
              <a:rPr lang="en-US" b="1" kern="0" dirty="0" smtClean="0">
                <a:solidFill>
                  <a:schemeClr val="accent2"/>
                </a:solidFill>
                <a:latin typeface="Comic Sans MS" pitchFamily="66" charset="0"/>
              </a:rPr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Lots </a:t>
            </a: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of time for </a:t>
            </a: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readout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Backgrounds </a:t>
            </a: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don’t pile up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en-US" b="1" kern="0" dirty="0" smtClean="0">
                <a:latin typeface="+mn-lt"/>
              </a:rPr>
              <a:t>(</a:t>
            </a:r>
            <a:r>
              <a:rPr lang="en-US" b="1" kern="0" dirty="0">
                <a:latin typeface="+mn-lt"/>
              </a:rPr>
              <a:t>m</a:t>
            </a:r>
            <a:r>
              <a:rPr lang="en-US" b="1" kern="0" baseline="-25000" dirty="0">
                <a:latin typeface="Symbol" pitchFamily="18" charset="2"/>
              </a:rPr>
              <a:t>m</a:t>
            </a:r>
            <a:r>
              <a:rPr lang="en-US" b="1" kern="0" dirty="0">
                <a:latin typeface="+mn-lt"/>
              </a:rPr>
              <a:t>/m</a:t>
            </a:r>
            <a:r>
              <a:rPr lang="en-US" b="1" kern="0" baseline="-25000" dirty="0">
                <a:latin typeface="+mn-lt"/>
              </a:rPr>
              <a:t>e</a:t>
            </a:r>
            <a:r>
              <a:rPr lang="en-US" b="1" kern="0" dirty="0">
                <a:latin typeface="+mn-lt"/>
              </a:rPr>
              <a:t>)</a:t>
            </a:r>
            <a:r>
              <a:rPr lang="en-US" b="1" kern="0" baseline="30000" dirty="0">
                <a:latin typeface="+mn-lt"/>
              </a:rPr>
              <a:t>2</a:t>
            </a:r>
            <a:r>
              <a:rPr lang="en-US" b="1" kern="0" dirty="0">
                <a:latin typeface="+mn-lt"/>
              </a:rPr>
              <a:t> </a:t>
            </a:r>
            <a:r>
              <a:rPr lang="en-US" b="1" kern="0" dirty="0">
                <a:latin typeface="Comic Sans MS" pitchFamily="66" charset="0"/>
              </a:rPr>
              <a:t>=  ~</a:t>
            </a:r>
            <a:r>
              <a:rPr lang="en-US" b="1" kern="0" dirty="0" smtClean="0">
                <a:latin typeface="Comic Sans MS" pitchFamily="66" charset="0"/>
              </a:rPr>
              <a:t>40000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Enhanced </a:t>
            </a: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s-channel </a:t>
            </a: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rates for</a:t>
            </a:r>
          </a:p>
          <a:p>
            <a:pPr lvl="1">
              <a:lnSpc>
                <a:spcPct val="90000"/>
              </a:lnSpc>
              <a:defRPr/>
            </a:pP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Higgs-like </a:t>
            </a:r>
            <a:r>
              <a:rPr lang="en-US" b="1" kern="0" dirty="0">
                <a:solidFill>
                  <a:srgbClr val="0000FF"/>
                </a:solidFill>
                <a:latin typeface="Comic Sans MS" pitchFamily="66" charset="0"/>
              </a:rPr>
              <a:t>particles</a:t>
            </a:r>
          </a:p>
        </p:txBody>
      </p:sp>
      <p:pic>
        <p:nvPicPr>
          <p:cNvPr id="12" name="Picture 9" descr="Site_Map_072809_REVIS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371600"/>
            <a:ext cx="4114800" cy="288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</a:rPr>
              <a:t>Muon</a:t>
            </a:r>
            <a:r>
              <a:rPr lang="en-US" sz="3200" b="1" i="1" dirty="0">
                <a:solidFill>
                  <a:srgbClr val="FF0000"/>
                </a:solidFill>
              </a:rPr>
              <a:t> Collider </a:t>
            </a:r>
            <a:r>
              <a:rPr lang="en-US" sz="3200" b="1" i="1" dirty="0" smtClean="0">
                <a:solidFill>
                  <a:srgbClr val="FF0000"/>
                </a:solidFill>
              </a:rPr>
              <a:t>possible alternative</a:t>
            </a: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</a:rPr>
              <a:t> for Multi-</a:t>
            </a:r>
            <a:r>
              <a:rPr lang="en-US" sz="3200" b="1" i="1" dirty="0" err="1" smtClean="0">
                <a:solidFill>
                  <a:srgbClr val="FF0000"/>
                </a:solidFill>
              </a:rPr>
              <a:t>TeV</a:t>
            </a:r>
            <a:r>
              <a:rPr lang="en-US" sz="3200" b="1" i="1" dirty="0" smtClean="0">
                <a:solidFill>
                  <a:srgbClr val="FF0000"/>
                </a:solidFill>
              </a:rPr>
              <a:t> Lepton Collider ?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990600"/>
            <a:ext cx="9296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kern="0" dirty="0" smtClean="0">
                <a:solidFill>
                  <a:srgbClr val="0000FF"/>
                </a:solidFill>
              </a:rPr>
              <a:t>Limited </a:t>
            </a:r>
            <a:r>
              <a:rPr lang="en-US" b="1" kern="0" dirty="0" err="1" smtClean="0">
                <a:solidFill>
                  <a:srgbClr val="0000FF"/>
                </a:solidFill>
              </a:rPr>
              <a:t>synchroton</a:t>
            </a:r>
            <a:r>
              <a:rPr lang="en-US" b="1" kern="0" dirty="0" smtClean="0">
                <a:solidFill>
                  <a:srgbClr val="0000FF"/>
                </a:solidFill>
              </a:rPr>
              <a:t> radiation and </a:t>
            </a:r>
            <a:r>
              <a:rPr lang="en-US" b="1" kern="0" dirty="0" err="1" smtClean="0">
                <a:solidFill>
                  <a:srgbClr val="0000FF"/>
                </a:solidFill>
              </a:rPr>
              <a:t>beamstrahlung</a:t>
            </a:r>
            <a:r>
              <a:rPr lang="en-US" b="1" kern="0" dirty="0" smtClean="0">
                <a:solidFill>
                  <a:srgbClr val="0000FF"/>
                </a:solidFill>
              </a:rPr>
              <a:t> due to high mass:</a:t>
            </a: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(m</a:t>
            </a:r>
            <a:r>
              <a:rPr lang="en-US" b="1" kern="0" baseline="-25000" dirty="0" smtClean="0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 / m</a:t>
            </a:r>
            <a:r>
              <a:rPr lang="en-US" b="1" kern="0" baseline="-25000" dirty="0" smtClean="0">
                <a:solidFill>
                  <a:srgbClr val="0000FF"/>
                </a:solidFill>
                <a:latin typeface="Comic Sans MS" pitchFamily="66" charset="0"/>
              </a:rPr>
              <a:t>e</a:t>
            </a:r>
            <a:r>
              <a:rPr lang="en-US" b="1" kern="0" dirty="0" smtClean="0">
                <a:solidFill>
                  <a:srgbClr val="0000FF"/>
                </a:solidFill>
                <a:latin typeface="Comic Sans MS" pitchFamily="66" charset="0"/>
              </a:rPr>
              <a:t> ~ 207)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D6568-F4B7-4A3B-AEA5-7685E85E447E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5"/>
          <p:cNvSpPr txBox="1">
            <a:spLocks noChangeArrowheads="1"/>
          </p:cNvSpPr>
          <p:nvPr/>
        </p:nvSpPr>
        <p:spPr bwMode="auto">
          <a:xfrm>
            <a:off x="0" y="38100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+mj-lt"/>
              </a:rPr>
              <a:t>Muon</a:t>
            </a:r>
            <a:r>
              <a:rPr lang="en-US" sz="3200" b="1" i="1" dirty="0">
                <a:solidFill>
                  <a:srgbClr val="FF0000"/>
                </a:solidFill>
                <a:latin typeface="+mj-lt"/>
              </a:rPr>
              <a:t> Collider Schematic</a:t>
            </a: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914400" y="4414838"/>
            <a:ext cx="18288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omic Sans MS" pitchFamily="66" charset="0"/>
                <a:sym typeface="Symbol" pitchFamily="18" charset="2"/>
              </a:rPr>
              <a:t>Proton source: Upgraded PROJECT X (4 MW, 2±1 ns long bunches)</a:t>
            </a:r>
            <a:endParaRPr lang="en-US" b="1" dirty="0"/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3276600" y="4491038"/>
            <a:ext cx="18288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latin typeface="Comic Sans MS" pitchFamily="66" charset="0"/>
                <a:sym typeface="Symbol" pitchFamily="18" charset="2"/>
              </a:rPr>
              <a:t>10</a:t>
            </a:r>
            <a:r>
              <a:rPr lang="en-US" b="1" baseline="30000" dirty="0">
                <a:latin typeface="Comic Sans MS" pitchFamily="66" charset="0"/>
                <a:sym typeface="Symbol" pitchFamily="18" charset="2"/>
              </a:rPr>
              <a:t>21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 </a:t>
            </a:r>
            <a:r>
              <a:rPr lang="en-US" b="1" dirty="0" err="1">
                <a:latin typeface="Comic Sans MS" pitchFamily="66" charset="0"/>
                <a:sym typeface="Symbol" pitchFamily="18" charset="2"/>
              </a:rPr>
              <a:t>muons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 per year that fit within the acceptance of an accelerator</a:t>
            </a:r>
            <a:endParaRPr lang="en-US" b="1" dirty="0"/>
          </a:p>
        </p:txBody>
      </p:sp>
      <p:sp>
        <p:nvSpPr>
          <p:cNvPr id="6149" name="Rectangle 7"/>
          <p:cNvSpPr>
            <a:spLocks noChangeArrowheads="1"/>
          </p:cNvSpPr>
          <p:nvPr/>
        </p:nvSpPr>
        <p:spPr bwMode="auto">
          <a:xfrm>
            <a:off x="5791200" y="3657600"/>
            <a:ext cx="2971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Comic Sans MS" pitchFamily="66" charset="0"/>
                <a:sym typeface="Symbol" pitchFamily="18" charset="2"/>
              </a:rPr>
              <a:t>√s = 3 </a:t>
            </a:r>
            <a:r>
              <a:rPr lang="en-US" b="1" dirty="0" err="1">
                <a:latin typeface="Comic Sans MS" pitchFamily="66" charset="0"/>
                <a:sym typeface="Symbol" pitchFamily="18" charset="2"/>
              </a:rPr>
              <a:t>TeV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 </a:t>
            </a:r>
          </a:p>
          <a:p>
            <a:r>
              <a:rPr lang="en-US" b="1" dirty="0">
                <a:latin typeface="Comic Sans MS" pitchFamily="66" charset="0"/>
                <a:sym typeface="Symbol" pitchFamily="18" charset="2"/>
              </a:rPr>
              <a:t>Circumference = 4.5km</a:t>
            </a:r>
            <a:br>
              <a:rPr lang="en-US" b="1" dirty="0">
                <a:latin typeface="Comic Sans MS" pitchFamily="66" charset="0"/>
                <a:sym typeface="Symbol" pitchFamily="18" charset="2"/>
              </a:rPr>
            </a:br>
            <a:r>
              <a:rPr lang="en-US" b="1" i="1" dirty="0">
                <a:latin typeface="Comic Sans MS" pitchFamily="66" charset="0"/>
                <a:sym typeface="Symbol" pitchFamily="18" charset="2"/>
              </a:rPr>
              <a:t>L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 = 3×10</a:t>
            </a:r>
            <a:r>
              <a:rPr lang="en-US" b="1" baseline="30000" dirty="0">
                <a:latin typeface="Comic Sans MS" pitchFamily="66" charset="0"/>
                <a:sym typeface="Symbol" pitchFamily="18" charset="2"/>
              </a:rPr>
              <a:t>34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 cm</a:t>
            </a:r>
            <a:r>
              <a:rPr lang="en-US" b="1" baseline="30000" dirty="0">
                <a:latin typeface="Comic Sans MS" pitchFamily="66" charset="0"/>
                <a:sym typeface="Symbol" pitchFamily="18" charset="2"/>
              </a:rPr>
              <a:t>-2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s</a:t>
            </a:r>
            <a:r>
              <a:rPr lang="en-US" b="1" baseline="30000" dirty="0">
                <a:latin typeface="Comic Sans MS" pitchFamily="66" charset="0"/>
                <a:sym typeface="Symbol" pitchFamily="18" charset="2"/>
              </a:rPr>
              <a:t>-1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 </a:t>
            </a:r>
            <a:r>
              <a:rPr lang="en-US" b="1" dirty="0">
                <a:latin typeface="Symbol" pitchFamily="18" charset="2"/>
                <a:sym typeface="Symbol" pitchFamily="18" charset="2"/>
              </a:rPr>
              <a:t>m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/bunch = 2x10</a:t>
            </a:r>
            <a:r>
              <a:rPr lang="en-US" b="1" baseline="30000" dirty="0">
                <a:latin typeface="Comic Sans MS" pitchFamily="66" charset="0"/>
                <a:sym typeface="Symbol" pitchFamily="18" charset="2"/>
              </a:rPr>
              <a:t>12</a:t>
            </a:r>
          </a:p>
          <a:p>
            <a:r>
              <a:rPr lang="en-US" b="1" dirty="0">
                <a:latin typeface="Symbol" pitchFamily="18" charset="2"/>
                <a:sym typeface="Symbol" pitchFamily="18" charset="2"/>
              </a:rPr>
              <a:t>s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(p)/p = 0.1%</a:t>
            </a:r>
          </a:p>
          <a:p>
            <a:r>
              <a:rPr lang="en-US" b="1" dirty="0" err="1">
                <a:latin typeface="Symbol" pitchFamily="18" charset="2"/>
                <a:sym typeface="Symbol" pitchFamily="18" charset="2"/>
              </a:rPr>
              <a:t>e</a:t>
            </a:r>
            <a:r>
              <a:rPr lang="en-US" b="1" baseline="-25000" dirty="0" err="1">
                <a:latin typeface="Comic Sans MS" pitchFamily="66" charset="0"/>
                <a:sym typeface="Symbol" pitchFamily="18" charset="2"/>
              </a:rPr>
              <a:t>N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 = 25 </a:t>
            </a:r>
            <a:r>
              <a:rPr lang="en-US" b="1" dirty="0">
                <a:latin typeface="Symbol" pitchFamily="18" charset="2"/>
                <a:sym typeface="Symbol" pitchFamily="18" charset="2"/>
              </a:rPr>
              <a:t>m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m</a:t>
            </a:r>
          </a:p>
          <a:p>
            <a:r>
              <a:rPr lang="en-US" b="1" dirty="0">
                <a:latin typeface="Symbol" pitchFamily="18" charset="2"/>
                <a:sym typeface="Symbol" pitchFamily="18" charset="2"/>
              </a:rPr>
              <a:t>b</a:t>
            </a:r>
            <a:r>
              <a:rPr lang="en-US" b="1" dirty="0">
                <a:latin typeface="Comic Sans MS" pitchFamily="66" charset="0"/>
                <a:sym typeface="Symbol" pitchFamily="18" charset="2"/>
              </a:rPr>
              <a:t>* = 5mm</a:t>
            </a:r>
          </a:p>
          <a:p>
            <a:r>
              <a:rPr lang="en-US" b="1" dirty="0">
                <a:latin typeface="Comic Sans MS" pitchFamily="66" charset="0"/>
                <a:sym typeface="Symbol" pitchFamily="18" charset="2"/>
              </a:rPr>
              <a:t>Rep Rate = 12Hz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rot="5400000" flipH="1" flipV="1">
            <a:off x="4044950" y="4108450"/>
            <a:ext cx="295275" cy="317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 bwMode="auto">
          <a:xfrm rot="5400000" flipH="1" flipV="1">
            <a:off x="1227138" y="3878263"/>
            <a:ext cx="1057275" cy="635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09600" y="914400"/>
            <a:ext cx="7664450" cy="2459037"/>
            <a:chOff x="717550" y="1295400"/>
            <a:chExt cx="7664450" cy="2459038"/>
          </a:xfrm>
        </p:grpSpPr>
        <p:pic>
          <p:nvPicPr>
            <p:cNvPr id="6155" name="Picture 2" descr="C:\Documents and Settings\sgeer-admin\My Documents\Papers\Review Articles\AnnRevNuclPartScience-2009\Figures\Fig1.JPG"/>
            <p:cNvPicPr>
              <a:picLocks noChangeAspect="1" noChangeArrowheads="1"/>
            </p:cNvPicPr>
            <p:nvPr/>
          </p:nvPicPr>
          <p:blipFill>
            <a:blip r:embed="rId3" cstate="print"/>
            <a:srcRect t="57533"/>
            <a:stretch>
              <a:fillRect/>
            </a:stretch>
          </p:blipFill>
          <p:spPr bwMode="auto">
            <a:xfrm>
              <a:off x="717550" y="1295400"/>
              <a:ext cx="7664450" cy="24590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156" name="Rectangle 9"/>
            <p:cNvSpPr>
              <a:spLocks noChangeArrowheads="1"/>
            </p:cNvSpPr>
            <p:nvPr/>
          </p:nvSpPr>
          <p:spPr bwMode="auto">
            <a:xfrm>
              <a:off x="7653528" y="2514600"/>
              <a:ext cx="152400" cy="128016"/>
            </a:xfrm>
            <a:prstGeom prst="rect">
              <a:avLst/>
            </a:prstGeom>
            <a:solidFill>
              <a:srgbClr val="FF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83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733800"/>
            <a:ext cx="83058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67"/>
          <p:cNvSpPr txBox="1">
            <a:spLocks noChangeArrowheads="1"/>
          </p:cNvSpPr>
          <p:nvPr/>
        </p:nvSpPr>
        <p:spPr bwMode="auto">
          <a:xfrm>
            <a:off x="838200" y="5943600"/>
            <a:ext cx="784541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Neutrino Factory as first possible step towards </a:t>
            </a:r>
            <a:r>
              <a:rPr lang="en-US" sz="2000" b="1" dirty="0" err="1" smtClean="0">
                <a:solidFill>
                  <a:srgbClr val="0000FF"/>
                </a:solidFill>
              </a:rPr>
              <a:t>Muon</a:t>
            </a:r>
            <a:r>
              <a:rPr lang="en-US" sz="2000" b="1" dirty="0" smtClean="0">
                <a:solidFill>
                  <a:srgbClr val="0000FF"/>
                </a:solidFill>
              </a:rPr>
              <a:t> Collider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Large number of synergies,  identical Front End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D6568-F4B7-4A3B-AEA5-7685E85E447E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8077200" cy="639762"/>
          </a:xfrm>
        </p:spPr>
        <p:txBody>
          <a:bodyPr/>
          <a:lstStyle/>
          <a:p>
            <a:pPr eaLnBrk="1" hangingPunct="1"/>
            <a:r>
              <a:rPr lang="en-US" dirty="0" err="1" smtClean="0"/>
              <a:t>Muon</a:t>
            </a:r>
            <a:r>
              <a:rPr lang="en-US" dirty="0" smtClean="0"/>
              <a:t> Collider </a:t>
            </a:r>
            <a:r>
              <a:rPr lang="en-US" dirty="0" err="1" smtClean="0"/>
              <a:t>Issues&amp;Challenges</a:t>
            </a:r>
            <a:r>
              <a:rPr lang="en-US" dirty="0" smtClean="0"/>
              <a:t>, R&amp;D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152400" y="3200400"/>
            <a:ext cx="5064102" cy="3429000"/>
            <a:chOff x="838200" y="1412875"/>
            <a:chExt cx="7188227" cy="4606925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838200" y="1412875"/>
              <a:ext cx="7086600" cy="4606925"/>
              <a:chOff x="528" y="890"/>
              <a:chExt cx="4464" cy="2902"/>
            </a:xfrm>
          </p:grpSpPr>
          <p:pic>
            <p:nvPicPr>
              <p:cNvPr id="820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28" y="890"/>
                <a:ext cx="4464" cy="2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01" name="Text Box 8"/>
              <p:cNvSpPr txBox="1">
                <a:spLocks noChangeArrowheads="1"/>
              </p:cNvSpPr>
              <p:nvPr/>
            </p:nvSpPr>
            <p:spPr bwMode="auto">
              <a:xfrm rot="-2340089">
                <a:off x="1776" y="3504"/>
                <a:ext cx="1116" cy="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200" i="1"/>
                  <a:t>Key component models</a:t>
                </a:r>
              </a:p>
            </p:txBody>
          </p:sp>
        </p:grpSp>
        <p:sp>
          <p:nvSpPr>
            <p:cNvPr id="8198" name="TextBox 8"/>
            <p:cNvSpPr txBox="1">
              <a:spLocks noChangeArrowheads="1"/>
            </p:cNvSpPr>
            <p:nvPr/>
          </p:nvSpPr>
          <p:spPr bwMode="auto">
            <a:xfrm>
              <a:off x="6678943" y="3460397"/>
              <a:ext cx="748923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NOW</a:t>
              </a:r>
            </a:p>
          </p:txBody>
        </p:sp>
        <p:sp>
          <p:nvSpPr>
            <p:cNvPr id="8199" name="TextBox 15"/>
            <p:cNvSpPr txBox="1">
              <a:spLocks noChangeArrowheads="1"/>
            </p:cNvSpPr>
            <p:nvPr/>
          </p:nvSpPr>
          <p:spPr bwMode="auto">
            <a:xfrm>
              <a:off x="6678943" y="3869902"/>
              <a:ext cx="1347484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MAP PLAN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33400" y="914401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b="1" dirty="0" smtClean="0"/>
              <a:t>  </a:t>
            </a:r>
            <a:r>
              <a:rPr lang="en-US" b="1" dirty="0" smtClean="0">
                <a:solidFill>
                  <a:srgbClr val="0000FF"/>
                </a:solidFill>
              </a:rPr>
              <a:t>Limited </a:t>
            </a:r>
            <a:r>
              <a:rPr lang="en-US" b="1" dirty="0" err="1" smtClean="0">
                <a:solidFill>
                  <a:srgbClr val="0000FF"/>
                </a:solidFill>
              </a:rPr>
              <a:t>muon</a:t>
            </a:r>
            <a:r>
              <a:rPr lang="en-US" b="1" dirty="0" smtClean="0">
                <a:solidFill>
                  <a:srgbClr val="0000FF"/>
                </a:solidFill>
              </a:rPr>
              <a:t> lifetime: 2 </a:t>
            </a:r>
            <a:r>
              <a:rPr lang="en-US" b="1" dirty="0" err="1" smtClean="0">
                <a:solidFill>
                  <a:srgbClr val="0000FF"/>
                </a:solidFill>
              </a:rPr>
              <a:t>microsec</a:t>
            </a:r>
            <a:r>
              <a:rPr lang="en-US" b="1" dirty="0" smtClean="0">
                <a:solidFill>
                  <a:srgbClr val="0000FF"/>
                </a:solidFill>
              </a:rPr>
              <a:t>:               </a:t>
            </a:r>
            <a:r>
              <a:rPr lang="en-US" b="1" dirty="0" smtClean="0">
                <a:solidFill>
                  <a:srgbClr val="CC0099"/>
                </a:solidFill>
              </a:rPr>
              <a:t>Race before death!</a:t>
            </a:r>
          </a:p>
          <a:p>
            <a:pPr>
              <a:buFontTx/>
              <a:buChar char="-"/>
            </a:pPr>
            <a:r>
              <a:rPr lang="en-US" b="1" dirty="0" smtClean="0"/>
              <a:t>  </a:t>
            </a:r>
            <a:r>
              <a:rPr lang="en-US" b="1" dirty="0" err="1" smtClean="0">
                <a:solidFill>
                  <a:srgbClr val="0000FF"/>
                </a:solidFill>
              </a:rPr>
              <a:t>Muon</a:t>
            </a:r>
            <a:r>
              <a:rPr lang="en-US" b="1" dirty="0" smtClean="0">
                <a:solidFill>
                  <a:srgbClr val="0000FF"/>
                </a:solidFill>
              </a:rPr>
              <a:t> generation in large </a:t>
            </a:r>
            <a:r>
              <a:rPr lang="en-US" b="1" dirty="0" err="1" smtClean="0">
                <a:solidFill>
                  <a:srgbClr val="0000FF"/>
                </a:solidFill>
              </a:rPr>
              <a:t>emittance</a:t>
            </a:r>
            <a:r>
              <a:rPr lang="en-US" b="1" dirty="0" smtClean="0">
                <a:solidFill>
                  <a:srgbClr val="0000FF"/>
                </a:solidFill>
              </a:rPr>
              <a:t> :          </a:t>
            </a:r>
            <a:r>
              <a:rPr lang="en-US" b="1" dirty="0" smtClean="0">
                <a:solidFill>
                  <a:srgbClr val="CC0099"/>
                </a:solidFill>
              </a:rPr>
              <a:t>Cooling by 10^5 (6 planes)</a:t>
            </a:r>
          </a:p>
          <a:p>
            <a:pPr lvl="2"/>
            <a:r>
              <a:rPr lang="en-US" b="1" dirty="0" smtClean="0"/>
              <a:t>                         </a:t>
            </a:r>
            <a:r>
              <a:rPr lang="en-US" b="1" dirty="0" err="1" smtClean="0">
                <a:solidFill>
                  <a:srgbClr val="CC0099"/>
                </a:solidFill>
              </a:rPr>
              <a:t>MWatts</a:t>
            </a:r>
            <a:r>
              <a:rPr lang="en-US" b="1" dirty="0" smtClean="0">
                <a:solidFill>
                  <a:srgbClr val="CC0099"/>
                </a:solidFill>
              </a:rPr>
              <a:t> proton beam power generation and target</a:t>
            </a:r>
          </a:p>
          <a:p>
            <a:pPr>
              <a:buFontTx/>
              <a:buChar char="-"/>
            </a:pPr>
            <a:r>
              <a:rPr lang="en-US" b="1" dirty="0" smtClean="0"/>
              <a:t>  </a:t>
            </a:r>
            <a:r>
              <a:rPr lang="en-US" b="1" dirty="0" smtClean="0">
                <a:solidFill>
                  <a:srgbClr val="0000FF"/>
                </a:solidFill>
              </a:rPr>
              <a:t>Radiations in machine and detectors:  </a:t>
            </a:r>
            <a:endParaRPr lang="en-US" b="1" dirty="0" smtClean="0">
              <a:solidFill>
                <a:srgbClr val="CC0099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876800" y="9906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876800" y="12954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2590800" y="15240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1143000" y="24384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752600"/>
            <a:ext cx="35052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361544"/>
            <a:ext cx="3124200" cy="249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66800" y="2743200"/>
            <a:ext cx="4895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0099"/>
                </a:solidFill>
              </a:rPr>
              <a:t>        Feasibility addressed in Test Facilities</a:t>
            </a:r>
            <a:endParaRPr lang="en-US" dirty="0"/>
          </a:p>
        </p:txBody>
      </p:sp>
      <p:sp>
        <p:nvSpPr>
          <p:cNvPr id="22" name="Right Arrow 21"/>
          <p:cNvSpPr/>
          <p:nvPr/>
        </p:nvSpPr>
        <p:spPr>
          <a:xfrm>
            <a:off x="1143000" y="2819400"/>
            <a:ext cx="381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3400" y="21336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CC0099"/>
                </a:solidFill>
              </a:rPr>
              <a:t>-  </a:t>
            </a:r>
            <a:r>
              <a:rPr lang="en-US" b="1" dirty="0" smtClean="0">
                <a:solidFill>
                  <a:srgbClr val="0000FF"/>
                </a:solidFill>
              </a:rPr>
              <a:t>Novel scheme &amp; technology:</a:t>
            </a:r>
            <a:r>
              <a:rPr lang="en-US" b="1" dirty="0" smtClean="0"/>
              <a:t>                 </a:t>
            </a:r>
            <a:endParaRPr lang="en-US" b="1" dirty="0" smtClean="0">
              <a:solidFill>
                <a:srgbClr val="CC0099"/>
              </a:solidFill>
            </a:endParaRPr>
          </a:p>
          <a:p>
            <a:r>
              <a:rPr lang="en-US" b="1" dirty="0" smtClean="0">
                <a:solidFill>
                  <a:srgbClr val="CC0099"/>
                </a:solidFill>
              </a:rPr>
              <a:t>                 Challenging R&amp;D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/>
      <p:bldP spid="22" grpId="0" animBg="1"/>
      <p:bldP spid="22" grpId="1" animBg="1"/>
      <p:bldP spid="2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64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39763"/>
          </a:xfrm>
        </p:spPr>
        <p:txBody>
          <a:bodyPr/>
          <a:lstStyle/>
          <a:p>
            <a:r>
              <a:rPr lang="en-US" sz="2800" smtClean="0"/>
              <a:t>Possible future HEP facilities at Energy/Luminosity frontier</a:t>
            </a:r>
          </a:p>
        </p:txBody>
      </p:sp>
      <p:sp>
        <p:nvSpPr>
          <p:cNvPr id="203264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060EDF-1626-44AA-8900-B6627B65E697}" type="slidenum">
              <a:rPr lang="en-US" smtClean="0">
                <a:latin typeface="Arial" pitchFamily="34" charset="0"/>
              </a:rPr>
              <a:pPr/>
              <a:t>57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32643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03265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09600"/>
            <a:ext cx="8839199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781800" y="1295400"/>
            <a:ext cx="1981200" cy="16002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100">
              <a:latin typeface="Times New Roman" pitchFamily="18" charset="0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7010400" y="1447800"/>
            <a:ext cx="167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Protons</a:t>
            </a:r>
          </a:p>
        </p:txBody>
      </p:sp>
      <p:sp>
        <p:nvSpPr>
          <p:cNvPr id="19" name="Oval 18"/>
          <p:cNvSpPr/>
          <p:nvPr/>
        </p:nvSpPr>
        <p:spPr>
          <a:xfrm>
            <a:off x="4191000" y="1447800"/>
            <a:ext cx="2133600" cy="1371600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4267200" y="1600200"/>
            <a:ext cx="1600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00FF"/>
                </a:solidFill>
              </a:rPr>
              <a:t>Leptons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1524000" y="990600"/>
            <a:ext cx="2438400" cy="1066800"/>
          </a:xfrm>
          <a:prstGeom prst="ellipse">
            <a:avLst/>
          </a:prstGeom>
          <a:noFill/>
          <a:ln w="25400">
            <a:solidFill>
              <a:srgbClr val="00B05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Text Box 12"/>
          <p:cNvSpPr txBox="1">
            <a:spLocks noChangeArrowheads="1"/>
          </p:cNvSpPr>
          <p:nvPr/>
        </p:nvSpPr>
        <p:spPr bwMode="auto">
          <a:xfrm>
            <a:off x="1676400" y="990600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B Factories</a:t>
            </a:r>
          </a:p>
        </p:txBody>
      </p:sp>
      <p:sp>
        <p:nvSpPr>
          <p:cNvPr id="23" name="Oval 22"/>
          <p:cNvSpPr/>
          <p:nvPr/>
        </p:nvSpPr>
        <p:spPr>
          <a:xfrm rot="660000">
            <a:off x="1421601" y="2380036"/>
            <a:ext cx="4348162" cy="1741487"/>
          </a:xfrm>
          <a:prstGeom prst="ellipse">
            <a:avLst/>
          </a:prstGeom>
          <a:noFill/>
          <a:ln>
            <a:solidFill>
              <a:srgbClr val="CC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048000" y="3429000"/>
            <a:ext cx="2362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CC9900"/>
                </a:solidFill>
              </a:rPr>
              <a:t>E-/Hadrons</a:t>
            </a:r>
          </a:p>
        </p:txBody>
      </p:sp>
      <p:sp>
        <p:nvSpPr>
          <p:cNvPr id="25" name="Oval 24"/>
          <p:cNvSpPr/>
          <p:nvPr/>
        </p:nvSpPr>
        <p:spPr>
          <a:xfrm>
            <a:off x="1295400" y="5715000"/>
            <a:ext cx="6172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3657600" y="5943600"/>
            <a:ext cx="1143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5791200" cy="457200"/>
          </a:xfrm>
        </p:spPr>
        <p:txBody>
          <a:bodyPr/>
          <a:lstStyle/>
          <a:p>
            <a:pPr eaLnBrk="1" hangingPunct="1"/>
            <a:r>
              <a:rPr lang="en-US" dirty="0" smtClean="0"/>
              <a:t>Tentative schedule new projects</a:t>
            </a:r>
          </a:p>
        </p:txBody>
      </p:sp>
      <p:graphicFrame>
        <p:nvGraphicFramePr>
          <p:cNvPr id="2058" name="Object 10"/>
          <p:cNvGraphicFramePr>
            <a:graphicFrameLocks noChangeAspect="1"/>
          </p:cNvGraphicFramePr>
          <p:nvPr/>
        </p:nvGraphicFramePr>
        <p:xfrm>
          <a:off x="6019799" y="0"/>
          <a:ext cx="3124201" cy="1066800"/>
        </p:xfrm>
        <a:graphic>
          <a:graphicData uri="http://schemas.openxmlformats.org/presentationml/2006/ole">
            <p:oleObj spid="_x0000_s2249730" name="Worksheet" r:id="rId4" imgW="4352925" imgH="1209675" progId="Excel.Sheet.12">
              <p:embed/>
            </p:oleObj>
          </a:graphicData>
        </a:graphic>
      </p:graphicFrame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804843-269E-41BC-8EE8-4A4536134ED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3429000" y="381000"/>
            <a:ext cx="25146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Future facility specif. from LHC Physics?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rot="16200000" flipH="1">
            <a:off x="3581403" y="1066798"/>
            <a:ext cx="304797" cy="2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rot="10800000" flipV="1">
            <a:off x="2514600" y="838200"/>
            <a:ext cx="1066800" cy="3810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5400000">
            <a:off x="4800600" y="1066800"/>
            <a:ext cx="304800" cy="1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>
          <a:xfrm>
            <a:off x="152400" y="6400800"/>
            <a:ext cx="1295400" cy="244475"/>
          </a:xfrm>
        </p:spPr>
        <p:txBody>
          <a:bodyPr/>
          <a:lstStyle/>
          <a:p>
            <a:pPr>
              <a:defRPr/>
            </a:pPr>
            <a:r>
              <a:rPr lang="en-US" b="1" dirty="0" err="1" smtClean="0">
                <a:solidFill>
                  <a:srgbClr val="0000FF"/>
                </a:solidFill>
              </a:rPr>
              <a:t>J.P.Delahaye</a:t>
            </a:r>
            <a:endParaRPr lang="en-US" b="1" dirty="0" smtClean="0">
              <a:solidFill>
                <a:srgbClr val="0000FF"/>
              </a:solidFill>
            </a:endParaRPr>
          </a:p>
          <a:p>
            <a:pPr>
              <a:defRPr/>
            </a:pPr>
            <a:endParaRPr lang="en-US" b="1" u="sng" dirty="0">
              <a:solidFill>
                <a:srgbClr val="0000FF"/>
              </a:solidFill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9200"/>
            <a:ext cx="91440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Connector 24"/>
          <p:cNvCxnSpPr/>
          <p:nvPr/>
        </p:nvCxnSpPr>
        <p:spPr>
          <a:xfrm rot="5400000">
            <a:off x="-647700" y="3695700"/>
            <a:ext cx="54102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-266700" y="3848100"/>
            <a:ext cx="52578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76400" y="6400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 LHC = 1 fb</a:t>
            </a:r>
            <a:r>
              <a:rPr lang="en-US" b="1" baseline="30000" dirty="0" smtClean="0">
                <a:solidFill>
                  <a:srgbClr val="FF00FF"/>
                </a:solidFill>
              </a:rPr>
              <a:t>-1</a:t>
            </a:r>
            <a:endParaRPr lang="en-US" b="1" baseline="30000" dirty="0">
              <a:solidFill>
                <a:srgbClr val="FF00FF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952500" y="3848100"/>
            <a:ext cx="52578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00400" y="6400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  66 fb</a:t>
            </a:r>
            <a:r>
              <a:rPr lang="en-US" b="1" baseline="30000" dirty="0" smtClean="0">
                <a:solidFill>
                  <a:srgbClr val="FF00FF"/>
                </a:solidFill>
              </a:rPr>
              <a:t>-1</a:t>
            </a:r>
            <a:endParaRPr lang="en-US" b="1" dirty="0">
              <a:solidFill>
                <a:srgbClr val="FF00FF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rot="5400000">
            <a:off x="2095500" y="3848100"/>
            <a:ext cx="5257800" cy="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419600" y="6400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336 fb</a:t>
            </a:r>
            <a:r>
              <a:rPr lang="en-US" b="1" baseline="30000" dirty="0" smtClean="0">
                <a:solidFill>
                  <a:srgbClr val="FF00FF"/>
                </a:solidFill>
              </a:rPr>
              <a:t>-1</a:t>
            </a:r>
            <a:endParaRPr lang="en-US" b="1" dirty="0">
              <a:solidFill>
                <a:srgbClr val="FF00FF"/>
              </a:solidFill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rot="16200000" flipH="1">
            <a:off x="5562600" y="3886200"/>
            <a:ext cx="5257800" cy="76200"/>
          </a:xfrm>
          <a:prstGeom prst="line">
            <a:avLst/>
          </a:prstGeom>
          <a:ln w="381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391400" y="640080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  3070 fb</a:t>
            </a:r>
            <a:r>
              <a:rPr lang="en-US" b="1" baseline="30000" dirty="0" smtClean="0">
                <a:solidFill>
                  <a:srgbClr val="FF00FF"/>
                </a:solidFill>
              </a:rPr>
              <a:t>-1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00200" y="685800"/>
            <a:ext cx="1143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FF"/>
                </a:solidFill>
              </a:rPr>
              <a:t>  </a:t>
            </a:r>
            <a:r>
              <a:rPr lang="en-US" b="1" dirty="0" smtClean="0">
                <a:solidFill>
                  <a:srgbClr val="0000FF"/>
                </a:solidFill>
              </a:rPr>
              <a:t>Today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7200" y="381000"/>
            <a:ext cx="25146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European Strategy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For Particle Physics</a:t>
            </a:r>
            <a:endParaRPr lang="en-US" b="1" dirty="0">
              <a:solidFill>
                <a:srgbClr val="0000FF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2895600" y="914400"/>
            <a:ext cx="838200" cy="304800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16200000" flipH="1">
            <a:off x="2362203" y="1066797"/>
            <a:ext cx="304795" cy="1"/>
          </a:xfrm>
          <a:prstGeom prst="straightConnector1">
            <a:avLst/>
          </a:prstGeom>
          <a:ln w="508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28" grpId="0"/>
      <p:bldP spid="30" grpId="0"/>
      <p:bldP spid="32" grpId="0"/>
      <p:bldP spid="43" grpId="0"/>
      <p:bldP spid="44" grpId="0" animBg="1"/>
      <p:bldP spid="44" grpId="1" animBg="1"/>
      <p:bldP spid="4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81355" y="76201"/>
            <a:ext cx="56622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3200" b="1" i="1" dirty="0" smtClean="0">
                <a:solidFill>
                  <a:srgbClr val="FF0000"/>
                </a:solidFill>
                <a:latin typeface="Arial" charset="0"/>
              </a:rPr>
              <a:t>LHC (re)discovering</a:t>
            </a: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Arial" charset="0"/>
              </a:rPr>
              <a:t>the </a:t>
            </a:r>
            <a:r>
              <a:rPr lang="en-US" sz="3200" b="1" i="1" dirty="0">
                <a:solidFill>
                  <a:srgbClr val="FF0000"/>
                </a:solidFill>
                <a:latin typeface="Arial" charset="0"/>
              </a:rPr>
              <a:t>Standard Model at 7TeV</a:t>
            </a:r>
            <a:endParaRPr lang="en-US" sz="3200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pic>
        <p:nvPicPr>
          <p:cNvPr id="17412" name="Picture 7"/>
          <p:cNvPicPr>
            <a:picLocks noChangeAspect="1"/>
          </p:cNvPicPr>
          <p:nvPr/>
        </p:nvPicPr>
        <p:blipFill>
          <a:blip r:embed="rId2" cstate="print"/>
          <a:srcRect l="2036" t="6006" r="8147"/>
          <a:stretch>
            <a:fillRect/>
          </a:stretch>
        </p:blipFill>
        <p:spPr bwMode="auto">
          <a:xfrm>
            <a:off x="228600" y="1219200"/>
            <a:ext cx="89154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676456" y="645333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14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381000"/>
            <a:ext cx="2140394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R.Heuer</a:t>
            </a:r>
            <a:r>
              <a:rPr lang="en-US" b="1" dirty="0" smtClean="0"/>
              <a:t> @RECFA</a:t>
            </a:r>
          </a:p>
          <a:p>
            <a:pPr algn="ctr"/>
            <a:r>
              <a:rPr lang="en-US" b="1" dirty="0" smtClean="0"/>
              <a:t>26/11/10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 txBox="1">
            <a:spLocks noGrp="1"/>
          </p:cNvSpPr>
          <p:nvPr/>
        </p:nvSpPr>
        <p:spPr bwMode="auto">
          <a:xfrm>
            <a:off x="457200" y="6477000"/>
            <a:ext cx="1295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1400"/>
              <a:t>J.P.Delahaye</a:t>
            </a:r>
          </a:p>
        </p:txBody>
      </p:sp>
      <p:sp>
        <p:nvSpPr>
          <p:cNvPr id="31747" name="Footer Placeholder 4"/>
          <p:cNvSpPr txBox="1">
            <a:spLocks noGrp="1"/>
          </p:cNvSpPr>
          <p:nvPr/>
        </p:nvSpPr>
        <p:spPr bwMode="auto">
          <a:xfrm>
            <a:off x="1905000" y="6477000"/>
            <a:ext cx="6324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/>
              <a:t>ICHEP 2010 (28/07/10)</a:t>
            </a:r>
          </a:p>
        </p:txBody>
      </p:sp>
      <p:sp>
        <p:nvSpPr>
          <p:cNvPr id="3174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010400" cy="639762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Conclusion</a:t>
            </a: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90600"/>
            <a:ext cx="8686800" cy="54102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Future HEP Projects (beyond LHC) will be:</a:t>
            </a:r>
            <a:endParaRPr lang="en-US" sz="1000" dirty="0" smtClean="0"/>
          </a:p>
          <a:p>
            <a:pPr eaLnBrk="1" hangingPunct="1">
              <a:buNone/>
            </a:pPr>
            <a:endParaRPr lang="en-US" sz="1000" dirty="0" smtClean="0"/>
          </a:p>
          <a:p>
            <a:pPr algn="ctr" eaLnBrk="1" hangingPunct="1">
              <a:buNone/>
            </a:pPr>
            <a:r>
              <a:rPr lang="en-US" dirty="0" smtClean="0">
                <a:solidFill>
                  <a:srgbClr val="00B050"/>
                </a:solidFill>
              </a:rPr>
              <a:t>GLOBAL! </a:t>
            </a:r>
          </a:p>
          <a:p>
            <a:pPr algn="ctr" eaLnBrk="1" hangingPunct="1">
              <a:buNone/>
            </a:pPr>
            <a:endParaRPr lang="en-US" sz="1000" dirty="0" smtClean="0">
              <a:solidFill>
                <a:srgbClr val="00B050"/>
              </a:solidFill>
            </a:endParaRPr>
          </a:p>
          <a:p>
            <a:pPr algn="ctr" eaLnBrk="1" hangingPunct="1">
              <a:buNone/>
            </a:pPr>
            <a:r>
              <a:rPr lang="en-US" dirty="0" smtClean="0">
                <a:solidFill>
                  <a:srgbClr val="00B050"/>
                </a:solidFill>
              </a:rPr>
              <a:t>Collaborations! </a:t>
            </a:r>
          </a:p>
          <a:p>
            <a:pPr algn="ctr" eaLnBrk="1" hangingPunct="1">
              <a:buFontTx/>
              <a:buNone/>
            </a:pPr>
            <a:endParaRPr lang="en-US" sz="1000" dirty="0" smtClean="0">
              <a:solidFill>
                <a:srgbClr val="00B050"/>
              </a:solidFill>
            </a:endParaRPr>
          </a:p>
          <a:p>
            <a:pPr algn="ctr" eaLnBrk="1" hangingPunct="1">
              <a:buNone/>
            </a:pPr>
            <a:r>
              <a:rPr lang="en-US" dirty="0" smtClean="0">
                <a:solidFill>
                  <a:srgbClr val="00B050"/>
                </a:solidFill>
              </a:rPr>
              <a:t>Innovative ideas and technology breakthroughs</a:t>
            </a:r>
          </a:p>
          <a:p>
            <a:pPr lvl="1" algn="ctr" eaLnBrk="1" hangingPunct="1">
              <a:buNone/>
            </a:pPr>
            <a:r>
              <a:rPr lang="en-US" dirty="0" smtClean="0"/>
              <a:t>R&amp;D, R&amp;D , R&amp;D </a:t>
            </a:r>
          </a:p>
          <a:p>
            <a:pPr algn="ctr" eaLnBrk="1" hangingPunct="1">
              <a:buNone/>
            </a:pPr>
            <a:r>
              <a:rPr lang="en-US" sz="1000" dirty="0" smtClean="0">
                <a:solidFill>
                  <a:srgbClr val="00B050"/>
                </a:solidFill>
              </a:rPr>
              <a:t> </a:t>
            </a:r>
          </a:p>
          <a:p>
            <a:pPr algn="ctr" eaLnBrk="1" hangingPunct="1">
              <a:buNone/>
            </a:pPr>
            <a:r>
              <a:rPr lang="en-US" dirty="0" smtClean="0">
                <a:solidFill>
                  <a:srgbClr val="00B050"/>
                </a:solidFill>
              </a:rPr>
              <a:t>Globally Coordinated Strategy </a:t>
            </a:r>
          </a:p>
          <a:p>
            <a:pPr algn="ctr" eaLnBrk="1" hangingPunct="1">
              <a:buNone/>
            </a:pPr>
            <a:endParaRPr lang="en-US" sz="2000" dirty="0" smtClean="0"/>
          </a:p>
          <a:p>
            <a:pPr algn="ctr" eaLnBrk="1" hangingPunct="1">
              <a:buNone/>
            </a:pPr>
            <a:r>
              <a:rPr lang="en-US" dirty="0" smtClean="0"/>
              <a:t> </a:t>
            </a:r>
            <a:r>
              <a:rPr lang="en-US" sz="4000" dirty="0" smtClean="0">
                <a:solidFill>
                  <a:srgbClr val="CC0000"/>
                </a:solidFill>
              </a:rPr>
              <a:t>or will not be!</a:t>
            </a:r>
          </a:p>
          <a:p>
            <a:pPr algn="ctr" eaLnBrk="1" hangingPunct="1">
              <a:buFontTx/>
              <a:buNone/>
            </a:pP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ADEDB4-E5ED-4E82-B0DE-69D234CD89E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17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174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0" y="0"/>
          <a:ext cx="9144000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244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352799"/>
            <a:ext cx="8534400" cy="350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flipV="1">
            <a:off x="5486400" y="3581400"/>
            <a:ext cx="3276600" cy="2514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62000" y="6019800"/>
            <a:ext cx="48768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B5CA8A-F1C1-4615-8998-3C25FA341B9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1594" name="Object 10"/>
          <p:cNvGraphicFramePr>
            <a:graphicFrameLocks noChangeAspect="1"/>
          </p:cNvGraphicFramePr>
          <p:nvPr>
            <p:ph idx="1"/>
          </p:nvPr>
        </p:nvGraphicFramePr>
        <p:xfrm>
          <a:off x="457200" y="152400"/>
          <a:ext cx="8202613" cy="6477000"/>
        </p:xfrm>
        <a:graphic>
          <a:graphicData uri="http://schemas.openxmlformats.org/presentationml/2006/ole">
            <p:oleObj spid="_x0000_s2038786" name="Worksheet" r:id="rId3" imgW="5886450" imgH="4114800" progId="Excel.Sheet.8">
              <p:embed/>
            </p:oleObj>
          </a:graphicData>
        </a:graphic>
      </p:graphicFrame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0A4D6-640E-402A-98D8-3A24865E18AC}" type="slidenum">
              <a:rPr lang="en-US"/>
              <a:pPr/>
              <a:t>8</a:t>
            </a:fld>
            <a:endParaRPr lang="en-US"/>
          </a:p>
        </p:txBody>
      </p:sp>
      <p:sp>
        <p:nvSpPr>
          <p:cNvPr id="1091586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FFFFFF"/>
          </a:solidFill>
        </p:spPr>
        <p:txBody>
          <a:bodyPr/>
          <a:lstStyle/>
          <a:p>
            <a:r>
              <a:rPr lang="en-US" dirty="0"/>
              <a:t>Cost of major HEP facilities</a:t>
            </a:r>
          </a:p>
        </p:txBody>
      </p:sp>
      <p:sp>
        <p:nvSpPr>
          <p:cNvPr id="1091589" name="Text Box 5"/>
          <p:cNvSpPr txBox="1">
            <a:spLocks noChangeArrowheads="1"/>
          </p:cNvSpPr>
          <p:nvPr/>
        </p:nvSpPr>
        <p:spPr bwMode="auto">
          <a:xfrm>
            <a:off x="8442325" y="1712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91596" name="Rectangle 12"/>
          <p:cNvSpPr>
            <a:spLocks noChangeArrowheads="1"/>
          </p:cNvSpPr>
          <p:nvPr/>
        </p:nvSpPr>
        <p:spPr bwMode="auto">
          <a:xfrm>
            <a:off x="1676400" y="1295400"/>
            <a:ext cx="1219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/>
              <a:t>Affordable</a:t>
            </a:r>
          </a:p>
          <a:p>
            <a:pPr algn="ctr"/>
            <a:r>
              <a:rPr lang="en-US" dirty="0" smtClean="0"/>
              <a:t>cost?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828800" y="1752600"/>
            <a:ext cx="5029200" cy="2819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Chart 20"/>
          <p:cNvGraphicFramePr>
            <a:graphicFrameLocks/>
          </p:cNvGraphicFramePr>
          <p:nvPr/>
        </p:nvGraphicFramePr>
        <p:xfrm>
          <a:off x="228600" y="152400"/>
          <a:ext cx="8686800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4191000" y="2667000"/>
            <a:ext cx="1295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5B$</a:t>
            </a:r>
          </a:p>
          <a:p>
            <a:pPr algn="ctr"/>
            <a:r>
              <a:rPr lang="en-US" dirty="0"/>
              <a:t>Capital</a:t>
            </a:r>
          </a:p>
          <a:p>
            <a:pPr algn="ctr"/>
            <a:r>
              <a:rPr lang="en-US" dirty="0"/>
              <a:t>Cost</a:t>
            </a:r>
          </a:p>
        </p:txBody>
      </p:sp>
      <p:sp>
        <p:nvSpPr>
          <p:cNvPr id="23" name="Line 8"/>
          <p:cNvSpPr>
            <a:spLocks noChangeShapeType="1"/>
          </p:cNvSpPr>
          <p:nvPr/>
        </p:nvSpPr>
        <p:spPr bwMode="auto">
          <a:xfrm flipH="1">
            <a:off x="3581400" y="3200400"/>
            <a:ext cx="685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209800" y="1447800"/>
            <a:ext cx="5752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Key to the </a:t>
            </a:r>
            <a:r>
              <a:rPr lang="en-US" b="1" dirty="0" err="1" smtClean="0">
                <a:solidFill>
                  <a:srgbClr val="FF0000"/>
                </a:solidFill>
              </a:rPr>
              <a:t>Terascale</a:t>
            </a:r>
            <a:r>
              <a:rPr lang="en-US" b="1" dirty="0" smtClean="0">
                <a:solidFill>
                  <a:srgbClr val="FF0000"/>
                </a:solidFill>
              </a:rPr>
              <a:t>:  Cost /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 mitigation: &lt;5M$?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596" grpId="0" animBg="1"/>
      <p:bldGraphic spid="21" grpId="0">
        <p:bldAsOne/>
      </p:bldGraphic>
      <p:bldP spid="22" grpId="0" animBg="1"/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19"/>
          <p:cNvGraphicFramePr>
            <a:graphicFrameLocks noGrp="1"/>
          </p:cNvGraphicFramePr>
          <p:nvPr>
            <p:ph idx="1"/>
          </p:nvPr>
        </p:nvGraphicFramePr>
        <p:xfrm>
          <a:off x="457200" y="990600"/>
          <a:ext cx="8229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1D486-CCF4-44AE-B8F8-E52B21E5A547}" type="slidenum">
              <a:rPr lang="en-US"/>
              <a:pPr/>
              <a:t>9</a:t>
            </a:fld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5383" name="Text Box 7"/>
          <p:cNvSpPr txBox="1">
            <a:spLocks noChangeArrowheads="1"/>
          </p:cNvSpPr>
          <p:nvPr/>
        </p:nvSpPr>
        <p:spPr bwMode="auto">
          <a:xfrm>
            <a:off x="7680325" y="3770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600200" y="1600200"/>
            <a:ext cx="5791200" cy="38862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524000" y="4114800"/>
            <a:ext cx="6248400" cy="14478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1600200" y="1524000"/>
            <a:ext cx="1295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/>
              <a:t>Affordable.</a:t>
            </a:r>
            <a:endParaRPr lang="en-US" dirty="0"/>
          </a:p>
          <a:p>
            <a:pPr algn="ctr"/>
            <a:r>
              <a:rPr lang="en-US" dirty="0"/>
              <a:t>Power?</a:t>
            </a:r>
          </a:p>
        </p:txBody>
      </p:sp>
      <p:sp>
        <p:nvSpPr>
          <p:cNvPr id="28" name="TextBox 27"/>
          <p:cNvSpPr txBox="1"/>
          <p:nvPr/>
        </p:nvSpPr>
        <p:spPr>
          <a:xfrm rot="-720000">
            <a:off x="4740756" y="4777656"/>
            <a:ext cx="201712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Ring: K = 0.042 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-2100000">
            <a:off x="3820541" y="2578863"/>
            <a:ext cx="1897482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LC: K = 0.123  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67000" y="1371600"/>
            <a:ext cx="4611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Power  (MW)= K E(</a:t>
            </a:r>
            <a:r>
              <a:rPr lang="en-US" b="1" dirty="0" err="1" smtClean="0">
                <a:solidFill>
                  <a:srgbClr val="FF0000"/>
                </a:solidFill>
              </a:rPr>
              <a:t>GeV</a:t>
            </a:r>
            <a:r>
              <a:rPr lang="en-US" b="1" dirty="0" smtClean="0">
                <a:solidFill>
                  <a:srgbClr val="FF0000"/>
                </a:solidFill>
              </a:rPr>
              <a:t>) x L (10^34) + 40 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68613" name="Object 5"/>
          <p:cNvGraphicFramePr>
            <a:graphicFrameLocks noChangeAspect="1"/>
          </p:cNvGraphicFramePr>
          <p:nvPr/>
        </p:nvGraphicFramePr>
        <p:xfrm>
          <a:off x="381000" y="228600"/>
          <a:ext cx="8382000" cy="6324600"/>
        </p:xfrm>
        <a:graphic>
          <a:graphicData uri="http://schemas.openxmlformats.org/presentationml/2006/ole">
            <p:oleObj spid="_x0000_s2039810" name="Worksheet" r:id="rId4" imgW="5886450" imgH="4171950" progId="Excel.Sheet.8">
              <p:embed/>
            </p:oleObj>
          </a:graphicData>
        </a:graphic>
      </p:graphicFrame>
      <p:sp>
        <p:nvSpPr>
          <p:cNvPr id="36" name="Rectangle 20"/>
          <p:cNvSpPr>
            <a:spLocks noChangeArrowheads="1"/>
          </p:cNvSpPr>
          <p:nvPr/>
        </p:nvSpPr>
        <p:spPr bwMode="auto">
          <a:xfrm>
            <a:off x="1371600" y="1295400"/>
            <a:ext cx="1295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/>
              <a:t>Affordable.</a:t>
            </a:r>
            <a:endParaRPr lang="en-US" dirty="0"/>
          </a:p>
          <a:p>
            <a:pPr algn="ctr"/>
            <a:r>
              <a:rPr lang="en-US" dirty="0"/>
              <a:t>Power?</a:t>
            </a:r>
          </a:p>
        </p:txBody>
      </p:sp>
      <p:sp>
        <p:nvSpPr>
          <p:cNvPr id="37" name="Rectangle 11"/>
          <p:cNvSpPr>
            <a:spLocks noChangeArrowheads="1"/>
          </p:cNvSpPr>
          <p:nvPr/>
        </p:nvSpPr>
        <p:spPr bwMode="auto">
          <a:xfrm>
            <a:off x="6629400" y="4572000"/>
            <a:ext cx="1600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 smtClean="0"/>
              <a:t>Affordable</a:t>
            </a:r>
            <a:endParaRPr lang="en-US" dirty="0"/>
          </a:p>
          <a:p>
            <a:pPr algn="ctr"/>
            <a:r>
              <a:rPr lang="en-US" dirty="0" smtClean="0"/>
              <a:t>Capital Cost</a:t>
            </a:r>
            <a:r>
              <a:rPr lang="en-US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14600" y="838200"/>
            <a:ext cx="546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Key to the </a:t>
            </a:r>
            <a:r>
              <a:rPr lang="en-US" b="1" dirty="0" err="1" smtClean="0">
                <a:solidFill>
                  <a:srgbClr val="FF0000"/>
                </a:solidFill>
              </a:rPr>
              <a:t>Terascale</a:t>
            </a:r>
            <a:r>
              <a:rPr lang="en-US" b="1" dirty="0" smtClean="0">
                <a:solidFill>
                  <a:srgbClr val="FF0000"/>
                </a:solidFill>
              </a:rPr>
              <a:t>: Cost and Power mitigation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2" grpId="0" animBg="1"/>
      <p:bldP spid="35" grpId="0"/>
      <p:bldP spid="36" grpId="0" animBg="1"/>
      <p:bldP spid="37" grpId="0" animBg="1"/>
      <p:bldP spid="3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0.5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12354</TotalTime>
  <Words>3365</Words>
  <Application>Microsoft Office PowerPoint</Application>
  <PresentationFormat>On-screen Show (4:3)</PresentationFormat>
  <Paragraphs>1069</Paragraphs>
  <Slides>59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Default Design</vt:lpstr>
      <vt:lpstr>Worksheet</vt:lpstr>
      <vt:lpstr>Photo Editor Photo</vt:lpstr>
      <vt:lpstr>New Accelerator Projects for future High Energy Physics  J.P.Delahaye/CERN</vt:lpstr>
      <vt:lpstr>Conclusion: Personal Remarks</vt:lpstr>
      <vt:lpstr>Creative and Strong R&amp;D</vt:lpstr>
      <vt:lpstr>Global Collaborations</vt:lpstr>
      <vt:lpstr>Plea for a Global Coordination (initiated by ICFA) </vt:lpstr>
      <vt:lpstr>Conclusion</vt:lpstr>
      <vt:lpstr>Slide 7</vt:lpstr>
      <vt:lpstr>Cost of major HEP facilities</vt:lpstr>
      <vt:lpstr>Slide 9</vt:lpstr>
      <vt:lpstr>Synergies between projects: Generic R&amp;D</vt:lpstr>
      <vt:lpstr>(Examples of) Global Collaborations</vt:lpstr>
      <vt:lpstr>Trends of HEP facilities</vt:lpstr>
      <vt:lpstr>Slide 13</vt:lpstr>
      <vt:lpstr>Present HEP colliders at Energy/Luminosity frontiers</vt:lpstr>
      <vt:lpstr>Slide 15</vt:lpstr>
      <vt:lpstr>LHC parameters evolution                                                                     Nominal    High-Luminosity   High-Energy   </vt:lpstr>
      <vt:lpstr>Preliminary long term estimation of  LHC integrated luminosity (fb-1)</vt:lpstr>
      <vt:lpstr>HL-LHC – LHC modifications</vt:lpstr>
      <vt:lpstr>HE-LHC – LHC modifications</vt:lpstr>
      <vt:lpstr>LHC upgrade issues and R&amp;D</vt:lpstr>
      <vt:lpstr>Super-ConductinHIGH FIELD MAGNETS</vt:lpstr>
      <vt:lpstr>Slide 22</vt:lpstr>
      <vt:lpstr>Ions Colliders Parameters</vt:lpstr>
      <vt:lpstr>Major issues of Ions Colliders</vt:lpstr>
      <vt:lpstr>Slide 25</vt:lpstr>
      <vt:lpstr>Large Hadron Ion Collider (LHiC)</vt:lpstr>
      <vt:lpstr>LHC Heavy Ion Run 2010</vt:lpstr>
      <vt:lpstr>Slide 28</vt:lpstr>
      <vt:lpstr>ENC @ FAIR</vt:lpstr>
      <vt:lpstr>ELIC at JLAB</vt:lpstr>
      <vt:lpstr>eRHIC @ BNL </vt:lpstr>
      <vt:lpstr>LHeC – Two options</vt:lpstr>
      <vt:lpstr>Hadron-Lepton Collider Parameters</vt:lpstr>
      <vt:lpstr>Slide 34</vt:lpstr>
      <vt:lpstr>B Factories (PEPII&amp;KEKB) to SuperB and  SuperKEKB @ high luminosity frontier</vt:lpstr>
      <vt:lpstr>Novel “nanobeam scheme” (P.Raimondi/LNF)</vt:lpstr>
      <vt:lpstr>Major parameters B Factories </vt:lpstr>
      <vt:lpstr>Slide 38</vt:lpstr>
      <vt:lpstr>KEKB to SuperKEKB  How to upgrade </vt:lpstr>
      <vt:lpstr>Slide 40</vt:lpstr>
      <vt:lpstr>Slide 41</vt:lpstr>
      <vt:lpstr>Linear Collider layouts  http://www.linearcollider.org/cms    http://clic-study.web.cern.ch/CLIC-Study/ </vt:lpstr>
      <vt:lpstr>Slide 43</vt:lpstr>
      <vt:lpstr>Status and major issues of Linear Colliders</vt:lpstr>
      <vt:lpstr>Successful ILC Super Conducting RF developments in global collaboration</vt:lpstr>
      <vt:lpstr>Slide 46</vt:lpstr>
      <vt:lpstr>Test Facilities on Linear Colliders Common Issues</vt:lpstr>
      <vt:lpstr>Slide 48</vt:lpstr>
      <vt:lpstr>Dielectric Structures</vt:lpstr>
      <vt:lpstr>Plasma Acceleration (Beam-driven or Laser-driven)</vt:lpstr>
      <vt:lpstr>Concept of Laser-Driven Plasma Linac</vt:lpstr>
      <vt:lpstr>Concept of Beam-Driven Plasma Linac</vt:lpstr>
      <vt:lpstr>Test facilities for Plasma-based Linear Colliders </vt:lpstr>
      <vt:lpstr>Slide 54</vt:lpstr>
      <vt:lpstr>Slide 55</vt:lpstr>
      <vt:lpstr>Muon Collider Issues&amp;Challenges, R&amp;D</vt:lpstr>
      <vt:lpstr>Possible future HEP facilities at Energy/Luminosity frontier</vt:lpstr>
      <vt:lpstr>Tentative schedule new projects</vt:lpstr>
      <vt:lpstr>Slide 59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Delahaye</dc:creator>
  <cp:lastModifiedBy>Delahaye</cp:lastModifiedBy>
  <cp:revision>432</cp:revision>
  <dcterms:created xsi:type="dcterms:W3CDTF">2010-06-07T09:25:01Z</dcterms:created>
  <dcterms:modified xsi:type="dcterms:W3CDTF">2010-11-30T15:23:27Z</dcterms:modified>
</cp:coreProperties>
</file>