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Override4.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25" r:id="rId1"/>
    <p:sldMasterId id="2147483749" r:id="rId2"/>
  </p:sldMasterIdLst>
  <p:notesMasterIdLst>
    <p:notesMasterId r:id="rId38"/>
  </p:notesMasterIdLst>
  <p:handoutMasterIdLst>
    <p:handoutMasterId r:id="rId39"/>
  </p:handoutMasterIdLst>
  <p:sldIdLst>
    <p:sldId id="461" r:id="rId3"/>
    <p:sldId id="462" r:id="rId4"/>
    <p:sldId id="483" r:id="rId5"/>
    <p:sldId id="475" r:id="rId6"/>
    <p:sldId id="490" r:id="rId7"/>
    <p:sldId id="491" r:id="rId8"/>
    <p:sldId id="492" r:id="rId9"/>
    <p:sldId id="504" r:id="rId10"/>
    <p:sldId id="505" r:id="rId11"/>
    <p:sldId id="526" r:id="rId12"/>
    <p:sldId id="527" r:id="rId13"/>
    <p:sldId id="528" r:id="rId14"/>
    <p:sldId id="506" r:id="rId15"/>
    <p:sldId id="525" r:id="rId16"/>
    <p:sldId id="522" r:id="rId17"/>
    <p:sldId id="523" r:id="rId18"/>
    <p:sldId id="508" r:id="rId19"/>
    <p:sldId id="509" r:id="rId20"/>
    <p:sldId id="510" r:id="rId21"/>
    <p:sldId id="538" r:id="rId22"/>
    <p:sldId id="511" r:id="rId23"/>
    <p:sldId id="512" r:id="rId24"/>
    <p:sldId id="530" r:id="rId25"/>
    <p:sldId id="514" r:id="rId26"/>
    <p:sldId id="524" r:id="rId27"/>
    <p:sldId id="531" r:id="rId28"/>
    <p:sldId id="532" r:id="rId29"/>
    <p:sldId id="535" r:id="rId30"/>
    <p:sldId id="537" r:id="rId31"/>
    <p:sldId id="536" r:id="rId32"/>
    <p:sldId id="533" r:id="rId33"/>
    <p:sldId id="534" r:id="rId34"/>
    <p:sldId id="539" r:id="rId35"/>
    <p:sldId id="520" r:id="rId36"/>
    <p:sldId id="521" r:id="rId37"/>
  </p:sldIdLst>
  <p:sldSz cx="9144000" cy="5143500" type="screen16x9"/>
  <p:notesSz cx="6794500" cy="9931400"/>
  <p:embeddedFontLst>
    <p:embeddedFont>
      <p:font typeface="Cambria" panose="02040503050406030204" pitchFamily="18" charset="0"/>
      <p:regular r:id="rId40"/>
      <p:bold r:id="rId41"/>
      <p:italic r:id="rId42"/>
      <p:boldItalic r:id="rId43"/>
    </p:embeddedFont>
    <p:embeddedFont>
      <p:font typeface="Arial Narrow" panose="020B0606020202030204" pitchFamily="34" charset="0"/>
      <p:regular r:id="rId44"/>
      <p:bold r:id="rId45"/>
      <p:italic r:id="rId46"/>
      <p:boldItalic r:id="rId47"/>
    </p:embeddedFont>
    <p:embeddedFont>
      <p:font typeface="Cambria Math" panose="02040503050406030204" pitchFamily="18" charset="0"/>
      <p:regular r:id="rId48"/>
    </p:embeddedFont>
    <p:embeddedFont>
      <p:font typeface="Georgia" panose="02040502050405020303" pitchFamily="18" charset="0"/>
      <p:regular r:id="rId49"/>
      <p:bold r:id="rId50"/>
      <p:italic r:id="rId51"/>
      <p:boldItalic r:id="rId52"/>
    </p:embeddedFont>
    <p:embeddedFont>
      <p:font typeface="HelveticaNeue" panose="020B0604020202020204" charset="0"/>
      <p:regular r:id="rId53"/>
    </p:embeddedFont>
    <p:embeddedFont>
      <p:font typeface="Humanst521 BT" panose="020B0602020204020204" pitchFamily="34" charset="0"/>
      <p:regular r:id="rId54"/>
      <p:bold r:id="rId55"/>
      <p:italic r:id="rId56"/>
      <p:boldItalic r:id="rId57"/>
    </p:embeddedFont>
    <p:embeddedFont>
      <p:font typeface="MS PGothic" panose="020B0600070205080204" pitchFamily="34" charset="-128"/>
      <p:regular r:id="rId58"/>
    </p:embeddedFont>
    <p:embeddedFont>
      <p:font typeface="Rockwell" panose="02060603020205020403" pitchFamily="18" charset="0"/>
      <p:regular r:id="rId59"/>
      <p:bold r:id="rId60"/>
      <p:italic r:id="rId61"/>
      <p:boldItalic r:id="rId62"/>
    </p:embeddedFont>
    <p:embeddedFont>
      <p:font typeface="Humanst521 Lt BT" panose="020B0402020204020304" pitchFamily="34" charset="0"/>
      <p:regular r:id="rId63"/>
      <p:italic r:id="rId64"/>
    </p:embeddedFont>
    <p:embeddedFont>
      <p:font typeface="Franklin Gothic Book" panose="020B0503020102020204" pitchFamily="34" charset="0"/>
      <p:regular r:id="rId65"/>
      <p:italic r:id="rId66"/>
    </p:embeddedFont>
    <p:embeddedFont>
      <p:font typeface="Calibri" panose="020F0502020204030204" pitchFamily="34" charset="0"/>
      <p:regular r:id="rId67"/>
      <p:bold r:id="rId68"/>
      <p:italic r:id="rId69"/>
      <p:boldItalic r:id="rId70"/>
    </p:embeddedFont>
  </p:embeddedFontLst>
  <p:defaultTextStyle>
    <a:defPPr>
      <a:defRPr lang="de-CH"/>
    </a:defPPr>
    <a:lvl1pPr algn="l" rtl="0" fontAlgn="base">
      <a:spcBef>
        <a:spcPct val="0"/>
      </a:spcBef>
      <a:spcAft>
        <a:spcPct val="0"/>
      </a:spcAft>
      <a:defRPr kern="1200">
        <a:solidFill>
          <a:schemeClr val="tx1"/>
        </a:solidFill>
        <a:latin typeface="HelveticaNeue" pitchFamily="2" charset="0"/>
        <a:ea typeface="+mn-ea"/>
        <a:cs typeface="+mn-cs"/>
      </a:defRPr>
    </a:lvl1pPr>
    <a:lvl2pPr marL="457200" algn="l" rtl="0" fontAlgn="base">
      <a:spcBef>
        <a:spcPct val="0"/>
      </a:spcBef>
      <a:spcAft>
        <a:spcPct val="0"/>
      </a:spcAft>
      <a:defRPr kern="1200">
        <a:solidFill>
          <a:schemeClr val="tx1"/>
        </a:solidFill>
        <a:latin typeface="HelveticaNeue" pitchFamily="2" charset="0"/>
        <a:ea typeface="+mn-ea"/>
        <a:cs typeface="+mn-cs"/>
      </a:defRPr>
    </a:lvl2pPr>
    <a:lvl3pPr marL="914400" algn="l" rtl="0" fontAlgn="base">
      <a:spcBef>
        <a:spcPct val="0"/>
      </a:spcBef>
      <a:spcAft>
        <a:spcPct val="0"/>
      </a:spcAft>
      <a:defRPr kern="1200">
        <a:solidFill>
          <a:schemeClr val="tx1"/>
        </a:solidFill>
        <a:latin typeface="HelveticaNeue" pitchFamily="2" charset="0"/>
        <a:ea typeface="+mn-ea"/>
        <a:cs typeface="+mn-cs"/>
      </a:defRPr>
    </a:lvl3pPr>
    <a:lvl4pPr marL="1371600" algn="l" rtl="0" fontAlgn="base">
      <a:spcBef>
        <a:spcPct val="0"/>
      </a:spcBef>
      <a:spcAft>
        <a:spcPct val="0"/>
      </a:spcAft>
      <a:defRPr kern="1200">
        <a:solidFill>
          <a:schemeClr val="tx1"/>
        </a:solidFill>
        <a:latin typeface="HelveticaNeue" pitchFamily="2" charset="0"/>
        <a:ea typeface="+mn-ea"/>
        <a:cs typeface="+mn-cs"/>
      </a:defRPr>
    </a:lvl4pPr>
    <a:lvl5pPr marL="1828800" algn="l" rtl="0" fontAlgn="base">
      <a:spcBef>
        <a:spcPct val="0"/>
      </a:spcBef>
      <a:spcAft>
        <a:spcPct val="0"/>
      </a:spcAft>
      <a:defRPr kern="1200">
        <a:solidFill>
          <a:schemeClr val="tx1"/>
        </a:solidFill>
        <a:latin typeface="HelveticaNeue" pitchFamily="2" charset="0"/>
        <a:ea typeface="+mn-ea"/>
        <a:cs typeface="+mn-cs"/>
      </a:defRPr>
    </a:lvl5pPr>
    <a:lvl6pPr marL="2286000" algn="l" defTabSz="914400" rtl="0" eaLnBrk="1" latinLnBrk="0" hangingPunct="1">
      <a:defRPr kern="1200">
        <a:solidFill>
          <a:schemeClr val="tx1"/>
        </a:solidFill>
        <a:latin typeface="HelveticaNeue" pitchFamily="2" charset="0"/>
        <a:ea typeface="+mn-ea"/>
        <a:cs typeface="+mn-cs"/>
      </a:defRPr>
    </a:lvl6pPr>
    <a:lvl7pPr marL="2743200" algn="l" defTabSz="914400" rtl="0" eaLnBrk="1" latinLnBrk="0" hangingPunct="1">
      <a:defRPr kern="1200">
        <a:solidFill>
          <a:schemeClr val="tx1"/>
        </a:solidFill>
        <a:latin typeface="HelveticaNeue" pitchFamily="2" charset="0"/>
        <a:ea typeface="+mn-ea"/>
        <a:cs typeface="+mn-cs"/>
      </a:defRPr>
    </a:lvl7pPr>
    <a:lvl8pPr marL="3200400" algn="l" defTabSz="914400" rtl="0" eaLnBrk="1" latinLnBrk="0" hangingPunct="1">
      <a:defRPr kern="1200">
        <a:solidFill>
          <a:schemeClr val="tx1"/>
        </a:solidFill>
        <a:latin typeface="HelveticaNeue" pitchFamily="2" charset="0"/>
        <a:ea typeface="+mn-ea"/>
        <a:cs typeface="+mn-cs"/>
      </a:defRPr>
    </a:lvl8pPr>
    <a:lvl9pPr marL="3657600" algn="l" defTabSz="914400" rtl="0" eaLnBrk="1" latinLnBrk="0" hangingPunct="1">
      <a:defRPr kern="1200">
        <a:solidFill>
          <a:schemeClr val="tx1"/>
        </a:solidFill>
        <a:latin typeface="HelveticaNeue" pitchFamily="2" charset="0"/>
        <a:ea typeface="+mn-ea"/>
        <a:cs typeface="+mn-cs"/>
      </a:defRPr>
    </a:lvl9pPr>
  </p:defaultTextStyle>
  <p:extLst>
    <p:ext uri="{521415D9-36F7-43E2-AB2F-B90AF26B5E84}">
      <p14:sectionLst xmlns:p14="http://schemas.microsoft.com/office/powerpoint/2010/main">
        <p14:section name="Introduction" id="{D96BB32D-1B93-46E0-8E62-991031E409A6}">
          <p14:sldIdLst>
            <p14:sldId id="461"/>
            <p14:sldId id="462"/>
            <p14:sldId id="483"/>
          </p14:sldIdLst>
        </p14:section>
        <p14:section name="Muon EDM" id="{CBFA2D27-ECF6-48EA-892B-D6ACE79559B9}">
          <p14:sldIdLst>
            <p14:sldId id="475"/>
            <p14:sldId id="490"/>
            <p14:sldId id="491"/>
            <p14:sldId id="492"/>
            <p14:sldId id="504"/>
            <p14:sldId id="505"/>
            <p14:sldId id="526"/>
            <p14:sldId id="527"/>
            <p14:sldId id="528"/>
            <p14:sldId id="506"/>
            <p14:sldId id="525"/>
            <p14:sldId id="522"/>
            <p14:sldId id="523"/>
            <p14:sldId id="508"/>
            <p14:sldId id="509"/>
            <p14:sldId id="510"/>
            <p14:sldId id="538"/>
            <p14:sldId id="511"/>
            <p14:sldId id="512"/>
            <p14:sldId id="530"/>
            <p14:sldId id="514"/>
            <p14:sldId id="524"/>
            <p14:sldId id="531"/>
            <p14:sldId id="532"/>
            <p14:sldId id="535"/>
            <p14:sldId id="537"/>
            <p14:sldId id="536"/>
            <p14:sldId id="533"/>
            <p14:sldId id="534"/>
            <p14:sldId id="539"/>
            <p14:sldId id="520"/>
            <p14:sldId id="521"/>
          </p14:sldIdLst>
        </p14:section>
      </p14:sectionLst>
    </p:ext>
    <p:ext uri="{EFAFB233-063F-42B5-8137-9DF3F51BA10A}">
      <p15:sldGuideLst xmlns:p15="http://schemas.microsoft.com/office/powerpoint/2012/main">
        <p15:guide id="1" orient="horz" pos="2087">
          <p15:clr>
            <a:srgbClr val="A4A3A4"/>
          </p15:clr>
        </p15:guide>
        <p15:guide id="2" pos="3196">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F5F5"/>
    <a:srgbClr val="698A39"/>
    <a:srgbClr val="0000FF"/>
    <a:srgbClr val="0066AA"/>
    <a:srgbClr val="FF3300"/>
    <a:srgbClr val="CC3399"/>
    <a:srgbClr val="008000"/>
    <a:srgbClr val="FF6200"/>
    <a:srgbClr val="EE8512"/>
    <a:srgbClr val="9900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2442" autoAdjust="0"/>
  </p:normalViewPr>
  <p:slideViewPr>
    <p:cSldViewPr snapToGrid="0" snapToObjects="1">
      <p:cViewPr varScale="1">
        <p:scale>
          <a:sx n="130" d="100"/>
          <a:sy n="130" d="100"/>
        </p:scale>
        <p:origin x="144" y="408"/>
      </p:cViewPr>
      <p:guideLst>
        <p:guide orient="horz" pos="2087"/>
        <p:guide pos="319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56" d="100"/>
          <a:sy n="56" d="100"/>
        </p:scale>
        <p:origin x="-2442" y="-78"/>
      </p:cViewPr>
      <p:guideLst>
        <p:guide orient="horz" pos="3128"/>
        <p:guide pos="2140"/>
      </p:guideLst>
    </p:cSldViewPr>
  </p:notes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8" Type="http://schemas.openxmlformats.org/officeDocument/2006/relationships/slide" Target="slides/slide6.xml"/><Relationship Id="rId51" Type="http://schemas.openxmlformats.org/officeDocument/2006/relationships/font" Target="fonts/font12.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4428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latin typeface="Humanst521 Lt BT" panose="020B0402020204020304" pitchFamily="34" charset="0"/>
            </a:endParaRPr>
          </a:p>
        </p:txBody>
      </p:sp>
      <p:sp>
        <p:nvSpPr>
          <p:cNvPr id="190467" name="Rectangle 3"/>
          <p:cNvSpPr>
            <a:spLocks noGrp="1" noChangeArrowheads="1"/>
          </p:cNvSpPr>
          <p:nvPr>
            <p:ph type="dt" sz="quarter" idx="1"/>
          </p:nvPr>
        </p:nvSpPr>
        <p:spPr bwMode="auto">
          <a:xfrm>
            <a:off x="3848645" y="0"/>
            <a:ext cx="294428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CD88A3E7-B469-4696-ADA3-208E57E3821A}" type="datetimeFigureOut">
              <a:rPr lang="en-US">
                <a:latin typeface="Humanst521 Lt BT" panose="020B0402020204020304" pitchFamily="34" charset="0"/>
              </a:rPr>
              <a:pPr/>
              <a:t>9/24/2022</a:t>
            </a:fld>
            <a:endParaRPr lang="en-US" dirty="0">
              <a:latin typeface="Humanst521 Lt BT" panose="020B0402020204020304" pitchFamily="34" charset="0"/>
            </a:endParaRPr>
          </a:p>
        </p:txBody>
      </p:sp>
      <p:sp>
        <p:nvSpPr>
          <p:cNvPr id="190468" name="Rectangle 4"/>
          <p:cNvSpPr>
            <a:spLocks noGrp="1" noChangeArrowheads="1"/>
          </p:cNvSpPr>
          <p:nvPr>
            <p:ph type="ftr" sz="quarter" idx="2"/>
          </p:nvPr>
        </p:nvSpPr>
        <p:spPr bwMode="auto">
          <a:xfrm>
            <a:off x="0" y="9433106"/>
            <a:ext cx="294428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dirty="0">
              <a:latin typeface="Humanst521 Lt BT" panose="020B0402020204020304" pitchFamily="34" charset="0"/>
            </a:endParaRPr>
          </a:p>
        </p:txBody>
      </p:sp>
      <p:sp>
        <p:nvSpPr>
          <p:cNvPr id="190469" name="Rectangle 5"/>
          <p:cNvSpPr>
            <a:spLocks noGrp="1" noChangeArrowheads="1"/>
          </p:cNvSpPr>
          <p:nvPr>
            <p:ph type="sldNum" sz="quarter" idx="3"/>
          </p:nvPr>
        </p:nvSpPr>
        <p:spPr bwMode="auto">
          <a:xfrm>
            <a:off x="3848645" y="9433106"/>
            <a:ext cx="294428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28DBAC1-1001-444D-B4F8-5EC28C0B913D}" type="slidenum">
              <a:rPr lang="en-US">
                <a:latin typeface="Humanst521 Lt BT" panose="020B0402020204020304" pitchFamily="34" charset="0"/>
              </a:rPr>
              <a:pPr/>
              <a:t>‹#›</a:t>
            </a:fld>
            <a:endParaRPr lang="en-US" dirty="0">
              <a:latin typeface="Humanst521 Lt BT" panose="020B0402020204020304" pitchFamily="34" charset="0"/>
            </a:endParaRPr>
          </a:p>
        </p:txBody>
      </p:sp>
    </p:spTree>
    <p:extLst>
      <p:ext uri="{BB962C8B-B14F-4D97-AF65-F5344CB8AC3E}">
        <p14:creationId xmlns:p14="http://schemas.microsoft.com/office/powerpoint/2010/main" val="1423711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Humanst521 Lt BT" panose="020B0402020204020304" pitchFamily="34" charset="0"/>
              </a:defRPr>
            </a:lvl1pPr>
          </a:lstStyle>
          <a:p>
            <a:endParaRPr lang="en-US" dirty="0"/>
          </a:p>
        </p:txBody>
      </p:sp>
      <p:sp>
        <p:nvSpPr>
          <p:cNvPr id="12291" name="Rectangle 3"/>
          <p:cNvSpPr>
            <a:spLocks noGrp="1" noChangeArrowheads="1"/>
          </p:cNvSpPr>
          <p:nvPr>
            <p:ph type="dt" idx="1"/>
          </p:nvPr>
        </p:nvSpPr>
        <p:spPr bwMode="auto">
          <a:xfrm>
            <a:off x="3848645"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Humanst521 Lt BT" panose="020B0402020204020304" pitchFamily="34" charset="0"/>
              </a:defRPr>
            </a:lvl1pPr>
          </a:lstStyle>
          <a:p>
            <a:endParaRPr lang="en-US" dirty="0"/>
          </a:p>
        </p:txBody>
      </p:sp>
      <p:sp>
        <p:nvSpPr>
          <p:cNvPr id="6451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679450" y="4717415"/>
            <a:ext cx="5435600" cy="44691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smtClean="0"/>
          </a:p>
        </p:txBody>
      </p:sp>
      <p:sp>
        <p:nvSpPr>
          <p:cNvPr id="12294" name="Rectangle 6"/>
          <p:cNvSpPr>
            <a:spLocks noGrp="1" noChangeArrowheads="1"/>
          </p:cNvSpPr>
          <p:nvPr>
            <p:ph type="ftr" sz="quarter" idx="4"/>
          </p:nvPr>
        </p:nvSpPr>
        <p:spPr bwMode="auto">
          <a:xfrm>
            <a:off x="0"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Humanst521 Lt BT" panose="020B0402020204020304" pitchFamily="34" charset="0"/>
              </a:defRPr>
            </a:lvl1pPr>
          </a:lstStyle>
          <a:p>
            <a:endParaRPr lang="en-US" dirty="0"/>
          </a:p>
        </p:txBody>
      </p:sp>
      <p:sp>
        <p:nvSpPr>
          <p:cNvPr id="12295" name="Rectangle 7"/>
          <p:cNvSpPr>
            <a:spLocks noGrp="1" noChangeArrowheads="1"/>
          </p:cNvSpPr>
          <p:nvPr>
            <p:ph type="sldNum" sz="quarter" idx="5"/>
          </p:nvPr>
        </p:nvSpPr>
        <p:spPr bwMode="auto">
          <a:xfrm>
            <a:off x="3848645"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Humanst521 Lt BT" panose="020B0402020204020304" pitchFamily="34" charset="0"/>
              </a:defRPr>
            </a:lvl1pPr>
          </a:lstStyle>
          <a:p>
            <a:fld id="{B4FCD6B3-904C-43F8-AD58-4C6051C90022}" type="slidenum">
              <a:rPr lang="en-US" smtClean="0"/>
              <a:pPr/>
              <a:t>‹#›</a:t>
            </a:fld>
            <a:endParaRPr lang="en-US" dirty="0"/>
          </a:p>
        </p:txBody>
      </p:sp>
    </p:spTree>
    <p:extLst>
      <p:ext uri="{BB962C8B-B14F-4D97-AF65-F5344CB8AC3E}">
        <p14:creationId xmlns:p14="http://schemas.microsoft.com/office/powerpoint/2010/main" val="1391017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214512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PSI we will profit from the highest muon fluxes in the world.</a:t>
            </a:r>
          </a:p>
          <a:p>
            <a:r>
              <a:rPr lang="en-US" baseline="0" dirty="0" smtClean="0"/>
              <a:t>The two possible beamlines provide very different energies and phase spaces.</a:t>
            </a:r>
          </a:p>
          <a:p>
            <a:r>
              <a:rPr lang="en-US" baseline="0" dirty="0" smtClean="0"/>
              <a:t>For the precursor experiment we will use low energy muons and profit from a high transmission through the collimation channel</a:t>
            </a:r>
          </a:p>
          <a:p>
            <a:r>
              <a:rPr lang="en-US" baseline="0" dirty="0" smtClean="0"/>
              <a:t>As the solenoid is not optimized only a small fraction will be stored.</a:t>
            </a:r>
          </a:p>
          <a:p>
            <a:r>
              <a:rPr lang="en-US" baseline="0" dirty="0" smtClean="0"/>
              <a:t>Already this precursor experiment will have a sensitivity better than 3E-23 </a:t>
            </a:r>
            <a:r>
              <a:rPr lang="en-US" baseline="0" dirty="0" err="1" smtClean="0"/>
              <a:t>ecm</a:t>
            </a:r>
            <a:r>
              <a:rPr lang="en-US" baseline="0" dirty="0" smtClean="0"/>
              <a:t>.</a:t>
            </a:r>
          </a:p>
          <a:p>
            <a:r>
              <a:rPr lang="en-US" baseline="0" dirty="0" smtClean="0"/>
              <a:t>In the long run with a dedicated magnet, using higher energetic muons we expect a sensitivity better than 10E-23ecm.</a:t>
            </a:r>
          </a:p>
          <a:p>
            <a:endParaRPr lang="en-US" baseline="0" dirty="0" smtClean="0"/>
          </a:p>
        </p:txBody>
      </p:sp>
      <p:sp>
        <p:nvSpPr>
          <p:cNvPr id="4" name="Slide Number Placeholder 3"/>
          <p:cNvSpPr>
            <a:spLocks noGrp="1"/>
          </p:cNvSpPr>
          <p:nvPr>
            <p:ph type="sldNum" sz="quarter" idx="10"/>
          </p:nvPr>
        </p:nvSpPr>
        <p:spPr/>
        <p:txBody>
          <a:bodyPr/>
          <a:lstStyle/>
          <a:p>
            <a:fld id="{B4FCD6B3-904C-43F8-AD58-4C6051C90022}" type="slidenum">
              <a:rPr lang="en-US" smtClean="0"/>
              <a:pPr/>
              <a:t>16</a:t>
            </a:fld>
            <a:endParaRPr lang="en-US" dirty="0"/>
          </a:p>
        </p:txBody>
      </p:sp>
    </p:spTree>
    <p:extLst>
      <p:ext uri="{BB962C8B-B14F-4D97-AF65-F5344CB8AC3E}">
        <p14:creationId xmlns:p14="http://schemas.microsoft.com/office/powerpoint/2010/main" val="189072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a:t>
            </a:r>
            <a:r>
              <a:rPr lang="en-US" baseline="0" dirty="0" smtClean="0"/>
              <a:t> characterized two potential muon beam lines</a:t>
            </a:r>
          </a:p>
          <a:p>
            <a:pPr marL="171450" indent="-171450">
              <a:buFontTx/>
              <a:buChar char="-"/>
            </a:pPr>
            <a:r>
              <a:rPr lang="en-US" baseline="0" dirty="0" smtClean="0"/>
              <a:t>piE1</a:t>
            </a:r>
          </a:p>
          <a:p>
            <a:pPr marL="171450" indent="-171450">
              <a:buFontTx/>
              <a:buChar char="-"/>
            </a:pPr>
            <a:r>
              <a:rPr lang="en-US" baseline="0" dirty="0" smtClean="0"/>
              <a:t>muE1</a:t>
            </a:r>
          </a:p>
          <a:p>
            <a:pPr marL="171450" indent="-171450">
              <a:buFontTx/>
              <a:buChar char="-"/>
            </a:pPr>
            <a:r>
              <a:rPr lang="en-US" baseline="0" dirty="0" smtClean="0"/>
              <a:t>Both have high polarization above 95% and very high muon fluxes</a:t>
            </a:r>
          </a:p>
          <a:p>
            <a:pPr marL="171450" indent="-171450">
              <a:buFontTx/>
              <a:buChar char="-"/>
            </a:pPr>
            <a:r>
              <a:rPr lang="en-US" baseline="0" dirty="0" smtClean="0"/>
              <a:t>We have measured the lateral phase space </a:t>
            </a:r>
          </a:p>
          <a:p>
            <a:pPr marL="171450" indent="-171450">
              <a:buFontTx/>
              <a:buChar char="-"/>
            </a:pPr>
            <a:r>
              <a:rPr lang="en-US" baseline="0" dirty="0" smtClean="0"/>
              <a:t>Here you see the vertical phase space of muE1</a:t>
            </a:r>
          </a:p>
          <a:p>
            <a:pPr marL="171450" indent="-171450">
              <a:buFontTx/>
              <a:buChar char="-"/>
            </a:pPr>
            <a:r>
              <a:rPr lang="en-US" baseline="0" dirty="0" smtClean="0"/>
              <a:t>Only a small fraction will pass through the collimating channel</a:t>
            </a:r>
          </a:p>
          <a:p>
            <a:pPr marL="0" indent="0">
              <a:buFontTx/>
              <a:buNone/>
            </a:pPr>
            <a:endParaRPr lang="en-US" baseline="0" dirty="0" smtClean="0"/>
          </a:p>
          <a:p>
            <a:pPr marL="171450" indent="-171450">
              <a:buFontTx/>
              <a:buChar char="-"/>
            </a:pPr>
            <a:r>
              <a:rPr lang="en-US" baseline="0" dirty="0" smtClean="0"/>
              <a:t>We started to simulate the muon injection and positron detection</a:t>
            </a:r>
          </a:p>
          <a:p>
            <a:pPr marL="0" indent="0">
              <a:buFontTx/>
              <a:buNone/>
            </a:pPr>
            <a:endParaRPr lang="en-US" baseline="0" dirty="0" smtClean="0"/>
          </a:p>
          <a:p>
            <a:pPr marL="171450" indent="-171450">
              <a:buFontTx/>
              <a:buChar char="-"/>
            </a:pPr>
            <a:r>
              <a:rPr lang="en-US" baseline="0" dirty="0" smtClean="0"/>
              <a:t>Measurement of multiple scattering of muons and positrons on thin foils for electrode construction</a:t>
            </a:r>
          </a:p>
          <a:p>
            <a:pPr marL="171450" indent="-171450">
              <a:buFontTx/>
              <a:buChar char="-"/>
            </a:pPr>
            <a:r>
              <a:rPr lang="en-US" baseline="0" dirty="0" smtClean="0"/>
              <a:t>Use of 6 layer beam telescope made of pixelated silicon detectors.</a:t>
            </a:r>
          </a:p>
        </p:txBody>
      </p:sp>
      <p:sp>
        <p:nvSpPr>
          <p:cNvPr id="4" name="Slide Number Placeholder 3"/>
          <p:cNvSpPr>
            <a:spLocks noGrp="1"/>
          </p:cNvSpPr>
          <p:nvPr>
            <p:ph type="sldNum" sz="quarter" idx="10"/>
          </p:nvPr>
        </p:nvSpPr>
        <p:spPr/>
        <p:txBody>
          <a:bodyPr/>
          <a:lstStyle/>
          <a:p>
            <a:fld id="{B4FCD6B3-904C-43F8-AD58-4C6051C90022}" type="slidenum">
              <a:rPr lang="en-US" smtClean="0"/>
              <a:pPr/>
              <a:t>25</a:t>
            </a:fld>
            <a:endParaRPr lang="en-US" dirty="0"/>
          </a:p>
        </p:txBody>
      </p:sp>
    </p:spTree>
    <p:extLst>
      <p:ext uri="{BB962C8B-B14F-4D97-AF65-F5344CB8AC3E}">
        <p14:creationId xmlns:p14="http://schemas.microsoft.com/office/powerpoint/2010/main" val="1544658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conclude by highlighting that this proposal will</a:t>
            </a:r>
            <a:r>
              <a:rPr lang="en-US" baseline="0" dirty="0" smtClean="0"/>
              <a:t> spearhead crucial developments to improve the sensitivity for a muon EDM by more than a factor 1000 using a novel and unique combinations of methods, including the first ever application of the frozen spin technique.</a:t>
            </a:r>
            <a:br>
              <a:rPr lang="en-US" baseline="0" dirty="0" smtClean="0"/>
            </a:br>
            <a:r>
              <a:rPr lang="en-US" baseline="0" dirty="0" smtClean="0"/>
              <a:t>It will provide a model independent search for charge parity violation and test lepton flavor universality. Already during this first phase I and my team will demonstrate the feasibility by achieving a sensitivity better than 3E-21ecm.</a:t>
            </a:r>
          </a:p>
          <a:p>
            <a:endParaRPr lang="en-US" baseline="0" dirty="0" smtClean="0"/>
          </a:p>
        </p:txBody>
      </p:sp>
      <p:sp>
        <p:nvSpPr>
          <p:cNvPr id="4" name="Slide Number Placeholder 3"/>
          <p:cNvSpPr>
            <a:spLocks noGrp="1"/>
          </p:cNvSpPr>
          <p:nvPr>
            <p:ph type="sldNum" sz="quarter" idx="10"/>
          </p:nvPr>
        </p:nvSpPr>
        <p:spPr/>
        <p:txBody>
          <a:bodyPr/>
          <a:lstStyle/>
          <a:p>
            <a:fld id="{B4FCD6B3-904C-43F8-AD58-4C6051C90022}" type="slidenum">
              <a:rPr lang="en-US" smtClean="0"/>
              <a:pPr/>
              <a:t>33</a:t>
            </a:fld>
            <a:endParaRPr lang="en-US" dirty="0"/>
          </a:p>
        </p:txBody>
      </p:sp>
    </p:spTree>
    <p:extLst>
      <p:ext uri="{BB962C8B-B14F-4D97-AF65-F5344CB8AC3E}">
        <p14:creationId xmlns:p14="http://schemas.microsoft.com/office/powerpoint/2010/main" val="161007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My muon EDM activity at PSI attracted considerable interest</a:t>
            </a:r>
          </a:p>
          <a:p>
            <a:pPr marL="171450" indent="-171450">
              <a:buFontTx/>
              <a:buChar char="-"/>
            </a:pPr>
            <a:r>
              <a:rPr lang="en-US" baseline="0" dirty="0" smtClean="0"/>
              <a:t>And Many groups in muon physics signed the letter of intent </a:t>
            </a:r>
          </a:p>
          <a:p>
            <a:pPr marL="171450" indent="-171450">
              <a:buFontTx/>
              <a:buChar char="-"/>
            </a:pPr>
            <a:r>
              <a:rPr lang="en-US" baseline="0" dirty="0" smtClean="0"/>
              <a:t>Work and concepts presented in the following are mainly by me and my PhD student.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44011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Symmetries and the breaking of symmetries are an important concept of all modern physics theories.</a:t>
            </a:r>
          </a:p>
          <a:p>
            <a:r>
              <a:rPr lang="de-CH" baseline="0" dirty="0" err="1" smtClean="0"/>
              <a:t>To</a:t>
            </a:r>
            <a:r>
              <a:rPr lang="de-CH" baseline="0" dirty="0" smtClean="0"/>
              <a:t> </a:t>
            </a:r>
            <a:r>
              <a:rPr lang="de-CH" baseline="0" dirty="0" err="1" smtClean="0"/>
              <a:t>better</a:t>
            </a:r>
            <a:r>
              <a:rPr lang="de-CH" baseline="0" dirty="0" smtClean="0"/>
              <a:t> </a:t>
            </a:r>
            <a:r>
              <a:rPr lang="de-CH" baseline="0" dirty="0" err="1" smtClean="0"/>
              <a:t>understand</a:t>
            </a:r>
            <a:r>
              <a:rPr lang="de-CH" baseline="0" dirty="0" smtClean="0"/>
              <a:t> </a:t>
            </a:r>
            <a:r>
              <a:rPr lang="de-CH" baseline="0" dirty="0" err="1" smtClean="0"/>
              <a:t>the</a:t>
            </a:r>
            <a:r>
              <a:rPr lang="de-CH" baseline="0" dirty="0" smtClean="0"/>
              <a:t> </a:t>
            </a:r>
            <a:r>
              <a:rPr lang="de-CH" baseline="0" dirty="0" err="1" smtClean="0"/>
              <a:t>violation</a:t>
            </a:r>
            <a:r>
              <a:rPr lang="de-CH" baseline="0" dirty="0" smtClean="0"/>
              <a:t> </a:t>
            </a:r>
            <a:r>
              <a:rPr lang="de-CH" baseline="0" dirty="0" err="1" smtClean="0"/>
              <a:t>of</a:t>
            </a:r>
            <a:r>
              <a:rPr lang="de-CH" baseline="0" dirty="0" smtClean="0"/>
              <a:t> </a:t>
            </a:r>
            <a:r>
              <a:rPr lang="de-CH" baseline="0" dirty="0" err="1" smtClean="0"/>
              <a:t>discrete</a:t>
            </a:r>
            <a:r>
              <a:rPr lang="de-CH" baseline="0" dirty="0" smtClean="0"/>
              <a:t> </a:t>
            </a:r>
            <a:r>
              <a:rPr lang="de-CH" baseline="0" dirty="0" err="1" smtClean="0"/>
              <a:t>symmetries</a:t>
            </a:r>
            <a:r>
              <a:rPr lang="de-CH" baseline="0" dirty="0" smtClean="0"/>
              <a:t> </a:t>
            </a:r>
            <a:r>
              <a:rPr lang="de-CH" baseline="0" dirty="0" err="1" smtClean="0"/>
              <a:t>by</a:t>
            </a:r>
            <a:r>
              <a:rPr lang="de-CH" baseline="0" dirty="0" smtClean="0"/>
              <a:t> an EDM I </a:t>
            </a:r>
            <a:r>
              <a:rPr lang="de-CH" baseline="0" dirty="0" err="1" smtClean="0"/>
              <a:t>have</a:t>
            </a:r>
            <a:r>
              <a:rPr lang="de-CH" baseline="0" dirty="0" smtClean="0"/>
              <a:t> </a:t>
            </a:r>
            <a:r>
              <a:rPr lang="de-CH" baseline="0" dirty="0" err="1" smtClean="0"/>
              <a:t>made</a:t>
            </a:r>
            <a:r>
              <a:rPr lang="de-CH" baseline="0" dirty="0" smtClean="0"/>
              <a:t> </a:t>
            </a:r>
            <a:r>
              <a:rPr lang="de-CH" baseline="0" dirty="0" err="1" smtClean="0"/>
              <a:t>this</a:t>
            </a:r>
            <a:r>
              <a:rPr lang="de-CH" baseline="0" dirty="0" smtClean="0"/>
              <a:t> </a:t>
            </a:r>
            <a:r>
              <a:rPr lang="de-CH" baseline="0" dirty="0" err="1" smtClean="0"/>
              <a:t>sketch</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energie</a:t>
            </a:r>
            <a:r>
              <a:rPr lang="de-CH" baseline="0" dirty="0" smtClean="0"/>
              <a:t> </a:t>
            </a:r>
            <a:r>
              <a:rPr lang="de-CH" baseline="0" dirty="0" err="1" smtClean="0"/>
              <a:t>levels</a:t>
            </a:r>
            <a:r>
              <a:rPr lang="de-CH" baseline="0" dirty="0" smtClean="0"/>
              <a:t> </a:t>
            </a:r>
            <a:r>
              <a:rPr lang="de-CH" baseline="0" dirty="0" err="1" smtClean="0"/>
              <a:t>of</a:t>
            </a:r>
            <a:r>
              <a:rPr lang="de-CH" baseline="0" dirty="0" smtClean="0"/>
              <a:t> a spin-1/2 </a:t>
            </a:r>
            <a:r>
              <a:rPr lang="en-US" baseline="0" dirty="0" smtClean="0"/>
              <a:t>particle in a magnetic and electric field.</a:t>
            </a:r>
          </a:p>
          <a:p>
            <a:r>
              <a:rPr lang="en-US" baseline="0" dirty="0" smtClean="0"/>
              <a:t>The left side every body is familiar with. It corresponds to the classical </a:t>
            </a:r>
            <a:r>
              <a:rPr lang="en-US" baseline="0" dirty="0" err="1" smtClean="0"/>
              <a:t>zeeman</a:t>
            </a:r>
            <a:r>
              <a:rPr lang="en-US" baseline="0" dirty="0" smtClean="0"/>
              <a:t> splitting in atoms. Depending on the spin of the particle the magnetic moment will lead to an increase or decrease in energy. </a:t>
            </a:r>
          </a:p>
          <a:p>
            <a:r>
              <a:rPr lang="en-US" baseline="0" dirty="0" smtClean="0"/>
              <a:t>Similar on the right side, the electric dipole moment leads to a similar level splitting in the electric field.</a:t>
            </a:r>
            <a:r>
              <a:rPr lang="de-CH" baseline="0" dirty="0" smtClean="0"/>
              <a:t> </a:t>
            </a:r>
          </a:p>
          <a:p>
            <a:r>
              <a:rPr lang="de-CH" baseline="0" dirty="0" err="1" smtClean="0"/>
              <a:t>Lets</a:t>
            </a:r>
            <a:r>
              <a:rPr lang="de-CH" baseline="0" dirty="0" smtClean="0"/>
              <a:t> </a:t>
            </a:r>
            <a:r>
              <a:rPr lang="de-CH" baseline="0" dirty="0" err="1" smtClean="0"/>
              <a:t>concentrate</a:t>
            </a:r>
            <a:r>
              <a:rPr lang="de-CH" baseline="0" dirty="0" smtClean="0"/>
              <a:t> on </a:t>
            </a:r>
            <a:r>
              <a:rPr lang="de-CH" baseline="0" dirty="0" err="1" smtClean="0"/>
              <a:t>the</a:t>
            </a:r>
            <a:r>
              <a:rPr lang="de-CH" baseline="0" dirty="0" smtClean="0"/>
              <a:t> </a:t>
            </a:r>
            <a:r>
              <a:rPr lang="de-CH" baseline="0" dirty="0" err="1" smtClean="0"/>
              <a:t>spin</a:t>
            </a:r>
            <a:r>
              <a:rPr lang="de-CH" baseline="0" dirty="0" smtClean="0"/>
              <a:t> </a:t>
            </a:r>
            <a:r>
              <a:rPr lang="de-CH" baseline="0" dirty="0" err="1" smtClean="0"/>
              <a:t>up</a:t>
            </a:r>
            <a:r>
              <a:rPr lang="de-CH" baseline="0" dirty="0" smtClean="0"/>
              <a:t> </a:t>
            </a:r>
            <a:r>
              <a:rPr lang="de-CH" baseline="0" dirty="0" err="1" smtClean="0"/>
              <a:t>state</a:t>
            </a:r>
            <a:r>
              <a:rPr lang="de-CH" baseline="0" dirty="0" smtClean="0"/>
              <a:t>. [</a:t>
            </a:r>
            <a:r>
              <a:rPr lang="de-CH" baseline="0" dirty="0" err="1" smtClean="0"/>
              <a:t>click</a:t>
            </a:r>
            <a:r>
              <a:rPr lang="de-CH" baseline="0" dirty="0" smtClean="0"/>
              <a:t>]</a:t>
            </a:r>
          </a:p>
          <a:p>
            <a:r>
              <a:rPr lang="de-CH" baseline="0" dirty="0" err="1" smtClean="0"/>
              <a:t>Now</a:t>
            </a:r>
            <a:r>
              <a:rPr lang="de-CH" baseline="0" dirty="0" smtClean="0"/>
              <a:t> </a:t>
            </a:r>
            <a:r>
              <a:rPr lang="de-CH" baseline="0" dirty="0" err="1" smtClean="0"/>
              <a:t>we</a:t>
            </a:r>
            <a:r>
              <a:rPr lang="de-CH" baseline="0" dirty="0" smtClean="0"/>
              <a:t> </a:t>
            </a:r>
            <a:r>
              <a:rPr lang="de-CH" baseline="0" dirty="0" err="1" smtClean="0"/>
              <a:t>apply</a:t>
            </a:r>
            <a:r>
              <a:rPr lang="de-CH" baseline="0" dirty="0" smtClean="0"/>
              <a:t> a </a:t>
            </a:r>
            <a:r>
              <a:rPr lang="de-CH" baseline="0" dirty="0" err="1" smtClean="0"/>
              <a:t>Ti</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690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Searches for electric dipole moments started a long time ago</a:t>
            </a:r>
            <a:r>
              <a:rPr lang="en-US" baseline="0" noProof="0" dirty="0" smtClean="0"/>
              <a:t> in the 1950 when Ramsey and Purcell were first searching an EDM using a beam of neutrons.</a:t>
            </a:r>
            <a:br>
              <a:rPr lang="en-US" baseline="0" noProof="0" dirty="0" smtClean="0"/>
            </a:br>
            <a:r>
              <a:rPr lang="en-US" baseline="0" noProof="0" dirty="0" smtClean="0"/>
              <a:t>Since then, the race to the bottom started.</a:t>
            </a:r>
          </a:p>
          <a:p>
            <a:r>
              <a:rPr lang="en-US" baseline="0" noProof="0" dirty="0" smtClean="0"/>
              <a:t>Here on this graph I depicted for you the 90% limits versus the year of publication. In green the neutron, the blue diamonds are measurements on atoms and molecules extracting the EDM off the electron.</a:t>
            </a:r>
          </a:p>
          <a:p>
            <a:r>
              <a:rPr lang="en-US" baseline="0" noProof="0" dirty="0" smtClean="0"/>
              <a:t>In yellow squares the impressive story of the mercury EDM. Lagging far behind is the muon, the only sizable search for an EDM of a particle in the second generation.</a:t>
            </a:r>
          </a:p>
          <a:p>
            <a:r>
              <a:rPr lang="en-US" baseline="0" noProof="0" dirty="0" smtClean="0"/>
              <a:t>On the right side you see the expectation range for standard model EDM from the small imaginary phase of the CKM matrix in relation to the current limit.</a:t>
            </a:r>
            <a:br>
              <a:rPr lang="en-US" baseline="0" noProof="0" dirty="0" smtClean="0"/>
            </a:br>
            <a:r>
              <a:rPr lang="en-US" baseline="0" noProof="0" dirty="0" smtClean="0"/>
              <a:t>The neutron still has another 6 orders of magnitude until they will hit the SM background. The electron another 9 order of magnitude, while the muon is today where Ramsey started 70 years ago and has another 18 orders of magnitude of legroom.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Humanst521 Lt BT" panose="020B04020202040203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Humanst521 Lt BT" panose="020B0402020204020304" pitchFamily="34" charset="0"/>
              <a:ea typeface="+mn-ea"/>
              <a:cs typeface="+mn-cs"/>
            </a:endParaRPr>
          </a:p>
        </p:txBody>
      </p:sp>
    </p:spTree>
    <p:extLst>
      <p:ext uri="{BB962C8B-B14F-4D97-AF65-F5344CB8AC3E}">
        <p14:creationId xmlns:p14="http://schemas.microsoft.com/office/powerpoint/2010/main" val="42094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complementarity </a:t>
            </a:r>
            <a:r>
              <a:rPr lang="en-US" baseline="0" dirty="0" smtClean="0"/>
              <a:t>will be essential once we stop searching for EDM and actually start finding them.</a:t>
            </a:r>
          </a:p>
          <a:p>
            <a:r>
              <a:rPr lang="en-US" baseline="0" dirty="0" smtClean="0"/>
              <a:t>This Metro map of EDM searches tries to visualize this complementarity. On the far right we see depicted underlying fundamental high energy theory of everything, which should  explain the necessary CP violation for baryon asymmetry.</a:t>
            </a:r>
          </a:p>
          <a:p>
            <a:r>
              <a:rPr lang="en-US" baseline="0" dirty="0" smtClean="0"/>
              <a:t>However, already at lower energies you could have CP violating mediated down in effective CP violating terms at low energy.</a:t>
            </a:r>
          </a:p>
          <a:p>
            <a:endParaRPr lang="en-US" baseline="0" dirty="0" smtClean="0"/>
          </a:p>
          <a:p>
            <a:r>
              <a:rPr lang="en-US" baseline="0" dirty="0" smtClean="0"/>
              <a:t>On the far left you see the actual EDM we are searching and eventually will be measuring. So if you measure the EDM of a bare baryon you only have to make sure to correctly estimate the contributions from the QCD term and quark EDMs,</a:t>
            </a:r>
          </a:p>
          <a:p>
            <a:r>
              <a:rPr lang="en-US" baseline="0" dirty="0" smtClean="0"/>
              <a:t>While the further you walk down the list the more you have an interplay of different contributions to your EDM which could all include some sort of CP- violating effect.</a:t>
            </a:r>
          </a:p>
          <a:p>
            <a:r>
              <a:rPr lang="en-US" baseline="0" dirty="0" smtClean="0"/>
              <a:t>So in polar molecules one will have to understand all the effects of atomic theory, nuclear theory, may be QCD or not…</a:t>
            </a:r>
          </a:p>
          <a:p>
            <a:r>
              <a:rPr lang="en-US" baseline="0" dirty="0" smtClean="0"/>
              <a:t>At the far bottom you have the very simple and pure lepton, essential bare only possible as muon EDM which only relates to </a:t>
            </a:r>
            <a:r>
              <a:rPr lang="en-US" baseline="0" dirty="0" err="1" smtClean="0"/>
              <a:t>leptonic</a:t>
            </a:r>
            <a:r>
              <a:rPr lang="en-US" baseline="0" dirty="0" smtClean="0"/>
              <a:t> EDM theories – hence a very pure probe.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4</a:t>
            </a:fld>
            <a:endParaRPr lang="en-US" dirty="0"/>
          </a:p>
        </p:txBody>
      </p:sp>
    </p:spTree>
    <p:extLst>
      <p:ext uri="{BB962C8B-B14F-4D97-AF65-F5344CB8AC3E}">
        <p14:creationId xmlns:p14="http://schemas.microsoft.com/office/powerpoint/2010/main" val="265509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said, an</a:t>
            </a:r>
            <a:r>
              <a:rPr lang="en-US" baseline="0" dirty="0" smtClean="0"/>
              <a:t> EDM at the current level of sensitivity would be a clear sign of CP violation beyond the standard model.</a:t>
            </a:r>
            <a:endParaRPr lang="en-US" dirty="0" smtClean="0"/>
          </a:p>
          <a:p>
            <a:r>
              <a:rPr lang="en-US" dirty="0" smtClean="0"/>
              <a:t>CP violation is required</a:t>
            </a:r>
            <a:r>
              <a:rPr lang="en-US" baseline="0" dirty="0" smtClean="0"/>
              <a:t> for the observed but unexplained matter/anti-matter imbalance.</a:t>
            </a:r>
            <a:br>
              <a:rPr lang="en-US" baseline="0" dirty="0" smtClean="0"/>
            </a:br>
            <a:r>
              <a:rPr lang="en-US" baseline="0" dirty="0" smtClean="0"/>
              <a:t>It is at the core of </a:t>
            </a:r>
            <a:r>
              <a:rPr lang="en-US" baseline="0" dirty="0" err="1" smtClean="0"/>
              <a:t>axion</a:t>
            </a:r>
            <a:r>
              <a:rPr lang="en-US" baseline="0" dirty="0" smtClean="0"/>
              <a:t> physics which might be a constituency of dark matter.</a:t>
            </a:r>
          </a:p>
          <a:p>
            <a:r>
              <a:rPr lang="en-US" baseline="0" dirty="0" smtClean="0"/>
              <a:t>And furthermore it is naturally large in many beyond standard model theories.</a:t>
            </a:r>
          </a:p>
          <a:p>
            <a:endParaRPr lang="en-US" baseline="0" dirty="0" smtClean="0"/>
          </a:p>
          <a:p>
            <a:r>
              <a:rPr lang="en-US" baseline="0" dirty="0" smtClean="0"/>
              <a:t>In addition there are intriguing hints for new physics from laboratories.</a:t>
            </a:r>
          </a:p>
          <a:p>
            <a:endParaRPr lang="en-US" baseline="0" dirty="0" smtClean="0"/>
          </a:p>
          <a:p>
            <a:r>
              <a:rPr lang="en-US" baseline="0" dirty="0" smtClean="0"/>
              <a:t>In particular, </a:t>
            </a:r>
          </a:p>
          <a:p>
            <a:r>
              <a:rPr lang="en-US" baseline="0" dirty="0" smtClean="0"/>
              <a:t> - highlight the recent muon (g-2) result from </a:t>
            </a:r>
            <a:r>
              <a:rPr lang="en-US" baseline="0" dirty="0" err="1" smtClean="0"/>
              <a:t>Fermilab</a:t>
            </a:r>
            <a:r>
              <a:rPr lang="en-US" baseline="0" dirty="0" smtClean="0"/>
              <a:t> </a:t>
            </a:r>
          </a:p>
          <a:p>
            <a:r>
              <a:rPr lang="en-US" baseline="0" dirty="0" smtClean="0"/>
              <a:t> - confirming the long standing discrepancy, now at 4.2 sigma, between standard model expectations and experiment. </a:t>
            </a:r>
          </a:p>
          <a:p>
            <a:endParaRPr lang="en-US" baseline="0" dirty="0" smtClean="0"/>
          </a:p>
          <a:p>
            <a:r>
              <a:rPr lang="en-US" baseline="0" dirty="0" smtClean="0"/>
              <a:t>- Further: discrepancy in </a:t>
            </a:r>
            <a:r>
              <a:rPr lang="en-US" baseline="0" dirty="0" err="1" smtClean="0"/>
              <a:t>semileptonic</a:t>
            </a:r>
            <a:r>
              <a:rPr lang="en-US" baseline="0" dirty="0" smtClean="0"/>
              <a:t> decays of B mesons at </a:t>
            </a:r>
            <a:r>
              <a:rPr lang="en-US" baseline="0" dirty="0" err="1" smtClean="0"/>
              <a:t>LHCb</a:t>
            </a:r>
            <a:endParaRPr lang="en-US" baseline="0" dirty="0" smtClean="0"/>
          </a:p>
          <a:p>
            <a:pPr marL="171450" indent="-171450">
              <a:buFontTx/>
              <a:buChar char="-"/>
            </a:pPr>
            <a:r>
              <a:rPr lang="en-US" baseline="0" dirty="0" smtClean="0"/>
              <a:t>one example / highlight the result from </a:t>
            </a:r>
            <a:r>
              <a:rPr lang="en-US" baseline="0" dirty="0" err="1" smtClean="0"/>
              <a:t>LHCb</a:t>
            </a:r>
            <a:r>
              <a:rPr lang="en-US" baseline="0" dirty="0" smtClean="0"/>
              <a:t> where B mesons decay into a kaon and either electrons or muons. </a:t>
            </a:r>
          </a:p>
          <a:p>
            <a:pPr marL="171450" indent="-171450">
              <a:buFontTx/>
              <a:buChar char="-"/>
            </a:pPr>
            <a:r>
              <a:rPr lang="en-US" baseline="0" dirty="0" smtClean="0"/>
              <a:t>Standard model ratio is 1, while in the experiment less decays with muons were observed.</a:t>
            </a:r>
          </a:p>
          <a:p>
            <a:r>
              <a:rPr lang="en-US" baseline="0" dirty="0" smtClean="0"/>
              <a:t>This result alone has a 3.1 sigma significance while a combination of all </a:t>
            </a:r>
            <a:r>
              <a:rPr lang="en-US" baseline="0" dirty="0" err="1" smtClean="0"/>
              <a:t>semileptonic</a:t>
            </a:r>
            <a:r>
              <a:rPr lang="en-US" baseline="0" dirty="0" smtClean="0"/>
              <a:t> results are above 5 sigma strongly indicating lepton flavor universality violation and new physics coupling to charge leptons.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Humanst521 Lt BT" panose="020B04020202040203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Humanst521 Lt BT" panose="020B0402020204020304" pitchFamily="34" charset="0"/>
              <a:ea typeface="+mn-ea"/>
              <a:cs typeface="+mn-cs"/>
            </a:endParaRPr>
          </a:p>
        </p:txBody>
      </p:sp>
    </p:spTree>
    <p:extLst>
      <p:ext uri="{BB962C8B-B14F-4D97-AF65-F5344CB8AC3E}">
        <p14:creationId xmlns:p14="http://schemas.microsoft.com/office/powerpoint/2010/main" val="191296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EDM of the muon was already searched for in g-2 experiments measuring</a:t>
            </a:r>
            <a:r>
              <a:rPr lang="en-US" baseline="0" dirty="0" smtClean="0"/>
              <a:t> the anomalous magnetic moment of the muon</a:t>
            </a:r>
            <a:r>
              <a:rPr lang="en-US" dirty="0" smtClean="0"/>
              <a:t>.</a:t>
            </a:r>
          </a:p>
          <a:p>
            <a:endParaRPr lang="en-US" dirty="0" smtClean="0"/>
          </a:p>
          <a:p>
            <a:r>
              <a:rPr lang="en-US" baseline="0" dirty="0" smtClean="0"/>
              <a:t>The muon moves along an orbit around the magnetic field.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a:t>
            </a:r>
            <a:r>
              <a:rPr lang="en-US" baseline="0" dirty="0" smtClean="0"/>
              <a:t>spin </a:t>
            </a:r>
            <a:r>
              <a:rPr lang="en-US" dirty="0" smtClean="0"/>
              <a:t>precession</a:t>
            </a:r>
            <a:r>
              <a:rPr lang="en-US" baseline="0" dirty="0" smtClean="0"/>
              <a:t> for the muon in a storage ring with electric and magnetic fields is described by this equation, the difference between the cyclotron and </a:t>
            </a:r>
            <a:r>
              <a:rPr lang="en-US" baseline="0" dirty="0" err="1" smtClean="0"/>
              <a:t>Larmor</a:t>
            </a:r>
            <a:r>
              <a:rPr lang="en-US" baseline="0" dirty="0" smtClean="0"/>
              <a:t> frequency.</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a:t>
            </a:r>
          </a:p>
          <a:p>
            <a:r>
              <a:rPr lang="en-US" baseline="0" dirty="0" smtClean="0"/>
              <a:t>The spin precesses in the plane perpendicular to the magnetic field.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US" baseline="0" dirty="0" smtClean="0"/>
              <a:t>In the </a:t>
            </a:r>
            <a:r>
              <a:rPr lang="en-US" baseline="0" dirty="0" err="1" smtClean="0"/>
              <a:t>Fermilab</a:t>
            </a:r>
            <a:r>
              <a:rPr lang="en-US" baseline="0" dirty="0" smtClean="0"/>
              <a:t> experiment this term is set to zero by choosing the magic momentum, while at JPARC one will store the muon without electric field.</a:t>
            </a:r>
          </a:p>
          <a:p>
            <a:r>
              <a:rPr lang="en-US" baseline="0" dirty="0" smtClean="0"/>
              <a:t>[click]</a:t>
            </a:r>
          </a:p>
          <a:p>
            <a:r>
              <a:rPr lang="en-US" baseline="0" dirty="0" smtClean="0"/>
              <a:t>An additional term appears for the EDM:</a:t>
            </a:r>
          </a:p>
          <a:p>
            <a:r>
              <a:rPr lang="en-US" baseline="0" dirty="0" smtClean="0"/>
              <a:t>[click]</a:t>
            </a:r>
          </a:p>
          <a:p>
            <a:r>
              <a:rPr lang="en-US" baseline="0" dirty="0" smtClean="0"/>
              <a:t>In the presence of a muon EDM the precession plane of the spin tilts by a wee little amount proportional to the EDM and the precession frequency increases.</a:t>
            </a:r>
            <a:br>
              <a:rPr lang="en-US" baseline="0" dirty="0" smtClean="0"/>
            </a:br>
            <a:r>
              <a:rPr lang="en-US" baseline="0" dirty="0" smtClean="0"/>
              <a:t>The sensitivity is limited to 10E-21 </a:t>
            </a:r>
            <a:r>
              <a:rPr lang="en-US" baseline="0" dirty="0" err="1" smtClean="0"/>
              <a:t>ecm</a:t>
            </a:r>
            <a:r>
              <a:rPr lang="en-US" baseline="0" dirty="0" smtClean="0"/>
              <a:t> in the </a:t>
            </a:r>
            <a:r>
              <a:rPr lang="en-US" baseline="0" dirty="0" err="1" smtClean="0"/>
              <a:t>Fermilab</a:t>
            </a:r>
            <a:r>
              <a:rPr lang="en-US" baseline="0" dirty="0" smtClean="0"/>
              <a:t> and also in the JPARC experiment.</a:t>
            </a:r>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8</a:t>
            </a:fld>
            <a:endParaRPr lang="en-US" dirty="0"/>
          </a:p>
        </p:txBody>
      </p:sp>
    </p:spTree>
    <p:extLst>
      <p:ext uri="{BB962C8B-B14F-4D97-AF65-F5344CB8AC3E}">
        <p14:creationId xmlns:p14="http://schemas.microsoft.com/office/powerpoint/2010/main" val="323018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proposal</a:t>
            </a:r>
            <a:r>
              <a:rPr lang="en-US" baseline="0" dirty="0" smtClean="0"/>
              <a:t> an electric field is applied radially along the trajectory of the muon canceling the first term entirely, giving access to the EDM term alone. </a:t>
            </a:r>
          </a:p>
          <a:p>
            <a:r>
              <a:rPr lang="en-US" baseline="0" dirty="0" smtClean="0"/>
              <a:t>In the absence of an EDM the spin will stay aligned with the momentum vector, hence it is frozen.</a:t>
            </a:r>
          </a:p>
          <a:p>
            <a:r>
              <a:rPr lang="en-US" baseline="0" dirty="0" smtClean="0"/>
              <a:t>In case there is an EDM, the signal is the electric precession frequency of the muon spin, resulting in a polarization parallel to the magnetic field. This scheme fully profits from the very large relativistic electric field in the rest frame of the muon. </a:t>
            </a:r>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9</a:t>
            </a:fld>
            <a:endParaRPr lang="en-US" dirty="0"/>
          </a:p>
        </p:txBody>
      </p:sp>
    </p:spTree>
    <p:extLst>
      <p:ext uri="{BB962C8B-B14F-4D97-AF65-F5344CB8AC3E}">
        <p14:creationId xmlns:p14="http://schemas.microsoft.com/office/powerpoint/2010/main" val="366215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conceptional</a:t>
            </a:r>
            <a:r>
              <a:rPr lang="en-US" baseline="0" dirty="0" smtClean="0"/>
              <a:t> sketch of the proposed instrument to search for an electric dipole moment of the muon using the frozen spin technique. </a:t>
            </a:r>
          </a:p>
          <a:p>
            <a:r>
              <a:rPr lang="en-US" baseline="0" dirty="0" smtClean="0"/>
              <a:t>The plan is to use a dedicated highly uniform solenoid, with a weakly focusing field in the center.</a:t>
            </a:r>
          </a:p>
          <a:p>
            <a:endParaRPr lang="en-US" dirty="0" smtClean="0"/>
          </a:p>
          <a:p>
            <a:r>
              <a:rPr lang="en-US" dirty="0" smtClean="0"/>
              <a:t>We</a:t>
            </a:r>
            <a:r>
              <a:rPr lang="en-US" baseline="0" dirty="0" smtClean="0"/>
              <a:t> will use positive muons from backwards decaying </a:t>
            </a:r>
            <a:r>
              <a:rPr lang="en-US" baseline="0" dirty="0" err="1" smtClean="0"/>
              <a:t>pions</a:t>
            </a:r>
            <a:r>
              <a:rPr lang="en-US" baseline="0" dirty="0" smtClean="0"/>
              <a:t> with a very high polarization. </a:t>
            </a:r>
          </a:p>
          <a:p>
            <a:r>
              <a:rPr lang="en-US" baseline="0" dirty="0" smtClean="0"/>
              <a:t>[click]</a:t>
            </a:r>
          </a:p>
          <a:p>
            <a:r>
              <a:rPr lang="en-US" baseline="0" dirty="0" smtClean="0"/>
              <a:t>The are injected through a superconducting channel into the high field region of a very homogeneous solenoid.</a:t>
            </a:r>
          </a:p>
          <a:p>
            <a:r>
              <a:rPr lang="en-US" baseline="0" dirty="0" smtClean="0"/>
              <a:t> Scintillators inside the collimation channel trigger a magnetic pulse.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a:t>
            </a:r>
          </a:p>
          <a:p>
            <a:r>
              <a:rPr lang="en-US" baseline="0" dirty="0" smtClean="0"/>
              <a:t>While the muon spirals into the central region, a magnetic pulse is prepared to stop the longitudinal motion, such that the muon finally is stored on a stable orbit in the weakly focusing field in the center of the magnet. </a:t>
            </a:r>
          </a:p>
          <a:p>
            <a:r>
              <a:rPr lang="en-US" baseline="0" dirty="0" smtClean="0"/>
              <a:t>[click]</a:t>
            </a:r>
          </a:p>
          <a:p>
            <a:r>
              <a:rPr lang="en-US" baseline="0" dirty="0" smtClean="0"/>
              <a:t>Two cylindrical and very thin electrodes  provide the electric field for the frozen spin condition. </a:t>
            </a:r>
          </a:p>
          <a:p>
            <a:r>
              <a:rPr lang="en-US" baseline="0" dirty="0" smtClean="0"/>
              <a:t>[click]</a:t>
            </a:r>
          </a:p>
          <a:p>
            <a:r>
              <a:rPr lang="en-US" baseline="0" dirty="0" smtClean="0"/>
              <a:t> Once the muon decays into a positron, the positron can be observe by a cylindrical tracker within the ground electrode. </a:t>
            </a:r>
          </a:p>
        </p:txBody>
      </p:sp>
      <p:sp>
        <p:nvSpPr>
          <p:cNvPr id="4" name="Slide Number Placeholder 3"/>
          <p:cNvSpPr>
            <a:spLocks noGrp="1"/>
          </p:cNvSpPr>
          <p:nvPr>
            <p:ph type="sldNum" sz="quarter" idx="10"/>
          </p:nvPr>
        </p:nvSpPr>
        <p:spPr/>
        <p:txBody>
          <a:bodyPr/>
          <a:lstStyle/>
          <a:p>
            <a:fld id="{B4FCD6B3-904C-43F8-AD58-4C6051C90022}" type="slidenum">
              <a:rPr lang="en-US" smtClean="0"/>
              <a:pPr/>
              <a:t>13</a:t>
            </a:fld>
            <a:endParaRPr lang="en-US" dirty="0"/>
          </a:p>
        </p:txBody>
      </p:sp>
    </p:spTree>
    <p:extLst>
      <p:ext uri="{BB962C8B-B14F-4D97-AF65-F5344CB8AC3E}">
        <p14:creationId xmlns:p14="http://schemas.microsoft.com/office/powerpoint/2010/main" val="1378019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a:t>
            </a:r>
            <a:r>
              <a:rPr lang="en-US" baseline="0" dirty="0" smtClean="0"/>
              <a:t> application I propose to set up a precursor experiment using an existing </a:t>
            </a:r>
            <a:r>
              <a:rPr lang="en-US" baseline="0" dirty="0" err="1" smtClean="0"/>
              <a:t>soleonid</a:t>
            </a:r>
            <a:r>
              <a:rPr lang="en-US" baseline="0" dirty="0" smtClean="0"/>
              <a:t> operated at 2T at PSI.</a:t>
            </a:r>
          </a:p>
          <a:p>
            <a:r>
              <a:rPr lang="en-US" baseline="0" dirty="0" smtClean="0"/>
              <a:t>It will feature all relevant technical developments and demonstrate the feasibility of the frozen spin technique.</a:t>
            </a:r>
          </a:p>
          <a:p>
            <a:r>
              <a:rPr lang="en-US" baseline="0" dirty="0" smtClean="0"/>
              <a:t>[click]</a:t>
            </a:r>
          </a:p>
          <a:p>
            <a:pPr marL="171450" indent="-171450">
              <a:buFontTx/>
              <a:buChar char="-"/>
            </a:pPr>
            <a:r>
              <a:rPr lang="en-US" baseline="0" dirty="0" smtClean="0"/>
              <a:t>A first PhD student will optimize the magnetic field and demonstrate the magnetic pulse for muon storage</a:t>
            </a:r>
          </a:p>
          <a:p>
            <a:pPr marL="0" indent="0">
              <a:buFontTx/>
              <a:buNone/>
            </a:pPr>
            <a:r>
              <a:rPr lang="en-US" baseline="0" dirty="0" smtClean="0"/>
              <a:t>[click]</a:t>
            </a:r>
          </a:p>
          <a:p>
            <a:pPr marL="171450" indent="-171450">
              <a:buFontTx/>
              <a:buChar char="-"/>
            </a:pPr>
            <a:r>
              <a:rPr lang="en-US" baseline="0" dirty="0" smtClean="0"/>
              <a:t>A second PhD student will develop a superconducting injection channel and demonstrate the efficient injection and triggering</a:t>
            </a:r>
          </a:p>
          <a:p>
            <a:pPr marL="0" indent="0">
              <a:buFontTx/>
              <a:buNone/>
            </a:pPr>
            <a:r>
              <a:rPr lang="en-US" baseline="0" dirty="0" smtClean="0"/>
              <a:t>[click]</a:t>
            </a:r>
          </a:p>
          <a:p>
            <a:pPr marL="171450" indent="-171450">
              <a:buFontTx/>
              <a:buChar char="-"/>
            </a:pPr>
            <a:r>
              <a:rPr lang="en-US" baseline="0" dirty="0" smtClean="0"/>
              <a:t>A third PhD student will take care about the high voltage system an demonstrate the frozen spin technique</a:t>
            </a:r>
          </a:p>
          <a:p>
            <a:pPr marL="0" indent="0">
              <a:buFontTx/>
              <a:buNone/>
            </a:pPr>
            <a:r>
              <a:rPr lang="en-US" baseline="0" dirty="0" smtClean="0"/>
              <a:t>[click]</a:t>
            </a:r>
          </a:p>
          <a:p>
            <a:pPr marL="171450" indent="-171450">
              <a:buFontTx/>
              <a:buChar char="-"/>
            </a:pPr>
            <a:r>
              <a:rPr lang="en-US" baseline="0" dirty="0" smtClean="0"/>
              <a:t>We will use scintillating detectors to detect the positrons and trigger the </a:t>
            </a:r>
            <a:r>
              <a:rPr lang="en-US" baseline="0" smtClean="0"/>
              <a:t>muon acceptance</a:t>
            </a:r>
            <a:endParaRPr lang="en-US" baseline="0" dirty="0" smtClean="0"/>
          </a:p>
          <a:p>
            <a:pPr marL="171450" indent="-171450">
              <a:buFontTx/>
              <a:buChar char="-"/>
            </a:pPr>
            <a:endParaRPr lang="en-US" baseline="0" dirty="0" smtClean="0"/>
          </a:p>
          <a:p>
            <a:pPr marL="171450" indent="-171450">
              <a:buFontTx/>
              <a:buChar char="-"/>
            </a:pPr>
            <a:r>
              <a:rPr lang="en-US" baseline="0" dirty="0" smtClean="0"/>
              <a:t>Finally when all subsystems work we will deploy the frozen-spin technique to measure the muon EDM better than 3E-21 </a:t>
            </a:r>
            <a:r>
              <a:rPr lang="en-US" baseline="0" dirty="0" err="1" smtClean="0"/>
              <a:t>ecm</a:t>
            </a:r>
            <a:endParaRPr lang="en-US" baseline="0" dirty="0" smtClean="0"/>
          </a:p>
        </p:txBody>
      </p:sp>
      <p:sp>
        <p:nvSpPr>
          <p:cNvPr id="4" name="Slide Number Placeholder 3"/>
          <p:cNvSpPr>
            <a:spLocks noGrp="1"/>
          </p:cNvSpPr>
          <p:nvPr>
            <p:ph type="sldNum" sz="quarter" idx="10"/>
          </p:nvPr>
        </p:nvSpPr>
        <p:spPr/>
        <p:txBody>
          <a:bodyPr/>
          <a:lstStyle/>
          <a:p>
            <a:fld id="{B4FCD6B3-904C-43F8-AD58-4C6051C90022}" type="slidenum">
              <a:rPr lang="en-US" smtClean="0"/>
              <a:pPr/>
              <a:t>15</a:t>
            </a:fld>
            <a:endParaRPr lang="en-US" dirty="0"/>
          </a:p>
        </p:txBody>
      </p:sp>
    </p:spTree>
    <p:extLst>
      <p:ext uri="{BB962C8B-B14F-4D97-AF65-F5344CB8AC3E}">
        <p14:creationId xmlns:p14="http://schemas.microsoft.com/office/powerpoint/2010/main" val="4026804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pic>
        <p:nvPicPr>
          <p:cNvPr id="16" name="Content Placeholder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90193" y="180719"/>
            <a:ext cx="4010496" cy="4632944"/>
          </a:xfrm>
          <a:prstGeom prst="rect">
            <a:avLst/>
          </a:prstGeom>
        </p:spPr>
      </p:pic>
      <p:sp>
        <p:nvSpPr>
          <p:cNvPr id="1027" name="Rectangle 8"/>
          <p:cNvSpPr>
            <a:spLocks noGrp="1" noChangeArrowheads="1"/>
          </p:cNvSpPr>
          <p:nvPr>
            <p:ph type="title"/>
          </p:nvPr>
        </p:nvSpPr>
        <p:spPr>
          <a:xfrm>
            <a:off x="814388" y="3429001"/>
            <a:ext cx="3659641" cy="1041704"/>
          </a:xfrm>
        </p:spPr>
        <p:txBody>
          <a:bodyPr/>
          <a:lstStyle>
            <a:lvl1pPr>
              <a:defRPr sz="3000">
                <a:solidFill>
                  <a:srgbClr val="686868"/>
                </a:solidFill>
                <a:latin typeface="Humanst521 Lt BT" panose="020B0402020204020304" pitchFamily="34" charset="0"/>
                <a:ea typeface="Humanst521 Lt BT" panose="020B0402020204020304" pitchFamily="34" charset="0"/>
              </a:defRPr>
            </a:lvl1pPr>
          </a:lstStyle>
          <a:p>
            <a:pPr lvl="0"/>
            <a:r>
              <a:rPr lang="en-US" noProof="0" dirty="0" smtClean="0"/>
              <a:t>Click to edit Master title style</a:t>
            </a:r>
            <a:endParaRPr lang="en-GB" noProof="0" dirty="0"/>
          </a:p>
        </p:txBody>
      </p:sp>
      <p:sp>
        <p:nvSpPr>
          <p:cNvPr id="69649" name="Rectangle 17"/>
          <p:cNvSpPr>
            <a:spLocks noGrp="1" noChangeArrowheads="1"/>
          </p:cNvSpPr>
          <p:nvPr>
            <p:ph type="subTitle" sz="quarter" idx="1"/>
          </p:nvPr>
        </p:nvSpPr>
        <p:spPr bwMode="auto">
          <a:xfrm>
            <a:off x="814388" y="3105000"/>
            <a:ext cx="7969249"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None/>
              <a:defRPr sz="1800" b="1">
                <a:solidFill>
                  <a:srgbClr val="969696"/>
                </a:solidFill>
                <a:latin typeface="Humanst521 Lt BT" panose="020B0402020204020304" pitchFamily="34" charset="0"/>
                <a:ea typeface="Humanst521 Lt BT" panose="020B0402020204020304" pitchFamily="34" charset="0"/>
              </a:defRPr>
            </a:lvl1pPr>
          </a:lstStyle>
          <a:p>
            <a:pPr lvl="0"/>
            <a:r>
              <a:rPr lang="en-US" noProof="0" dirty="0" smtClean="0"/>
              <a:t>Click to edit Master subtitle style</a:t>
            </a:r>
            <a:endParaRPr lang="en-GB" noProof="0" dirty="0"/>
          </a:p>
        </p:txBody>
      </p:sp>
      <p:sp>
        <p:nvSpPr>
          <p:cNvPr id="9" name="Rechteck 8"/>
          <p:cNvSpPr/>
          <p:nvPr userDrawn="1"/>
        </p:nvSpPr>
        <p:spPr bwMode="auto">
          <a:xfrm>
            <a:off x="-2" y="212023"/>
            <a:ext cx="2775859" cy="2521745"/>
          </a:xfrm>
          <a:prstGeom prst="rect">
            <a:avLst/>
          </a:prstGeom>
          <a:gradFill flip="none" rotWithShape="1">
            <a:gsLst>
              <a:gs pos="0">
                <a:srgbClr val="F5F5F5"/>
              </a:gs>
              <a:gs pos="100000">
                <a:schemeClr val="bg1">
                  <a:lumMod val="85000"/>
                </a:schemeClr>
              </a:gs>
            </a:gsLst>
            <a:lin ang="10800000" scaled="1"/>
            <a:tileRect/>
          </a:gradFill>
          <a:ln w="9525" cap="flat" cmpd="sng" algn="ctr">
            <a:noFill/>
            <a:prstDash val="solid"/>
            <a:round/>
            <a:headEnd type="none" w="med" len="med"/>
            <a:tailEnd type="none" w="med" len="med"/>
          </a:ln>
          <a:effectLst/>
        </p:spPr>
        <p:txBody>
          <a:bodyPr/>
          <a:lstStyle/>
          <a:p>
            <a:pPr eaLnBrk="0" hangingPunct="0">
              <a:defRPr/>
            </a:pPr>
            <a:endParaRPr lang="de-DE" sz="2400" dirty="0">
              <a:ln>
                <a:solidFill>
                  <a:srgbClr val="FFFFFF"/>
                </a:solidFill>
              </a:ln>
              <a:solidFill>
                <a:srgbClr val="000000"/>
              </a:solidFill>
              <a:latin typeface="Humanst521 Lt BT" panose="020B0402020204020304" pitchFamily="34" charset="0"/>
            </a:endParaRPr>
          </a:p>
        </p:txBody>
      </p:sp>
      <p:pic>
        <p:nvPicPr>
          <p:cNvPr id="12" name="Bild 24" descr="PSI-Logo_narrow_30k.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0263" y="411511"/>
            <a:ext cx="1219200" cy="32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
          <p:cNvSpPr>
            <a:spLocks noChangeArrowheads="1"/>
          </p:cNvSpPr>
          <p:nvPr userDrawn="1"/>
        </p:nvSpPr>
        <p:spPr bwMode="auto">
          <a:xfrm rot="16200000">
            <a:off x="2307556" y="681609"/>
            <a:ext cx="2521745" cy="1582573"/>
          </a:xfrm>
          <a:prstGeom prst="rect">
            <a:avLst/>
          </a:prstGeom>
          <a:solidFill>
            <a:schemeClr val="bg1">
              <a:lumMod val="95000"/>
              <a:alpha val="74117"/>
            </a:schemeClr>
          </a:solidFill>
          <a:ln>
            <a:noFill/>
          </a:ln>
          <a:extLst/>
        </p:spPr>
        <p:txBody>
          <a:bodyPr lIns="36000" tIns="0" rIns="72000" bIns="0" anchor="b" anchorCtr="0">
            <a:noAutofit/>
          </a:bodyPr>
          <a:lstStyle/>
          <a:p>
            <a:pPr algn="r" eaLnBrk="0" hangingPunct="0"/>
            <a:r>
              <a:rPr lang="de-CH" sz="1100" b="1" kern="0" spc="30" dirty="0" err="1" smtClean="0">
                <a:solidFill>
                  <a:srgbClr val="505150"/>
                </a:solidFill>
                <a:latin typeface="Humanst521 Lt BT" panose="020B0402020204020304" pitchFamily="34" charset="0"/>
                <a:cs typeface="Arial" charset="0"/>
              </a:rPr>
              <a:t>muon</a:t>
            </a:r>
            <a:r>
              <a:rPr lang="de-CH" sz="1100" b="1" kern="0" spc="30" dirty="0" smtClean="0">
                <a:solidFill>
                  <a:srgbClr val="505150"/>
                </a:solidFill>
                <a:latin typeface="Humanst521 Lt BT" panose="020B0402020204020304" pitchFamily="34" charset="0"/>
                <a:cs typeface="Arial" charset="0"/>
              </a:rPr>
              <a:t> EDM </a:t>
            </a:r>
            <a:r>
              <a:rPr lang="de-CH" sz="1100" b="1" kern="0" spc="30" dirty="0" err="1" smtClean="0">
                <a:solidFill>
                  <a:srgbClr val="505150"/>
                </a:solidFill>
                <a:latin typeface="Humanst521 Lt BT" panose="020B0402020204020304" pitchFamily="34" charset="0"/>
                <a:cs typeface="Arial" charset="0"/>
              </a:rPr>
              <a:t>search</a:t>
            </a:r>
            <a:r>
              <a:rPr lang="de-CH" sz="1100" b="1" kern="0" spc="30" baseline="0" dirty="0" smtClean="0">
                <a:solidFill>
                  <a:srgbClr val="505150"/>
                </a:solidFill>
                <a:latin typeface="Humanst521 Lt BT" panose="020B0402020204020304" pitchFamily="34" charset="0"/>
                <a:cs typeface="Arial" charset="0"/>
              </a:rPr>
              <a:t> at PSI</a:t>
            </a:r>
            <a:endParaRPr lang="de-CH" sz="1100" b="1" kern="0" spc="30" dirty="0">
              <a:solidFill>
                <a:srgbClr val="505150"/>
              </a:solidFill>
              <a:latin typeface="Humanst521 Lt BT" panose="020B0402020204020304" pitchFamily="34" charset="0"/>
              <a:cs typeface="Arial" charset="0"/>
            </a:endParaRPr>
          </a:p>
        </p:txBody>
      </p:sp>
      <p:sp>
        <p:nvSpPr>
          <p:cNvPr id="14" name="Rechteck 13"/>
          <p:cNvSpPr/>
          <p:nvPr userDrawn="1"/>
        </p:nvSpPr>
        <p:spPr bwMode="auto">
          <a:xfrm>
            <a:off x="8424000" y="212023"/>
            <a:ext cx="720000" cy="2521745"/>
          </a:xfrm>
          <a:prstGeom prst="rect">
            <a:avLst/>
          </a:prstGeom>
          <a:solidFill>
            <a:srgbClr val="E5E5E5"/>
          </a:solidFill>
          <a:ln w="9525" cap="flat" cmpd="sng" algn="ctr">
            <a:noFill/>
            <a:prstDash val="solid"/>
            <a:round/>
            <a:headEnd type="none" w="med" len="med"/>
            <a:tailEnd type="none" w="med" len="med"/>
          </a:ln>
          <a:effectLst/>
        </p:spPr>
        <p:txBody>
          <a:bodyPr/>
          <a:lstStyle/>
          <a:p>
            <a:pPr eaLnBrk="0" hangingPunct="0">
              <a:defRPr/>
            </a:pPr>
            <a:endParaRPr lang="de-DE" sz="2400" dirty="0">
              <a:ln>
                <a:solidFill>
                  <a:srgbClr val="FFFFFF"/>
                </a:solidFill>
              </a:ln>
              <a:solidFill>
                <a:srgbClr val="000000"/>
              </a:solidFill>
              <a:latin typeface="Humanst521 Lt BT" panose="020B0402020204020304" pitchFamily="34" charset="0"/>
            </a:endParaRPr>
          </a:p>
        </p:txBody>
      </p:sp>
      <p:sp>
        <p:nvSpPr>
          <p:cNvPr id="15" name="Rechteck 15"/>
          <p:cNvSpPr>
            <a:spLocks noChangeArrowheads="1"/>
          </p:cNvSpPr>
          <p:nvPr userDrawn="1"/>
        </p:nvSpPr>
        <p:spPr bwMode="auto">
          <a:xfrm>
            <a:off x="828001" y="4604148"/>
            <a:ext cx="720725" cy="539353"/>
          </a:xfrm>
          <a:prstGeom prst="rect">
            <a:avLst/>
          </a:prstGeom>
          <a:solidFill>
            <a:srgbClr val="B9B9B9"/>
          </a:solidFill>
          <a:ln>
            <a:noFill/>
          </a:ln>
          <a:extLst/>
        </p:spPr>
        <p:txBody>
          <a:bodyPr/>
          <a:lstStyle/>
          <a:p>
            <a:pPr eaLnBrk="0" hangingPunct="0"/>
            <a:endParaRPr lang="de-DE" sz="2400" dirty="0">
              <a:solidFill>
                <a:srgbClr val="000000"/>
              </a:solidFill>
              <a:latin typeface="Humanst521 Lt BT" panose="020B0402020204020304" pitchFamily="34" charset="0"/>
            </a:endParaRPr>
          </a:p>
        </p:txBody>
      </p:sp>
      <p:sp>
        <p:nvSpPr>
          <p:cNvPr id="11" name="Rectangle 17"/>
          <p:cNvSpPr txBox="1">
            <a:spLocks noChangeArrowheads="1"/>
          </p:cNvSpPr>
          <p:nvPr userDrawn="1"/>
        </p:nvSpPr>
        <p:spPr bwMode="auto">
          <a:xfrm>
            <a:off x="1703389" y="4930974"/>
            <a:ext cx="7402512" cy="2696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110000"/>
              </a:lnSpc>
              <a:spcBef>
                <a:spcPct val="0"/>
              </a:spcBef>
              <a:spcAft>
                <a:spcPct val="0"/>
              </a:spcAft>
              <a:buClr>
                <a:schemeClr val="tx1"/>
              </a:buClr>
              <a:buFont typeface="Arial" panose="020B0604020202020204" pitchFamily="34" charset="0"/>
              <a:buNone/>
              <a:defRPr lang="en-GB" sz="1800" b="1" kern="1200" spc="0" baseline="0" noProof="0">
                <a:solidFill>
                  <a:srgbClr val="969696"/>
                </a:solidFill>
                <a:latin typeface="+mn-lt"/>
                <a:ea typeface="Calibri" charset="0"/>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2400" kern="1200" spc="0" baseline="0" noProof="0" dirty="0" smtClean="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2000" spc="0" baseline="0" noProof="0" dirty="0" smtClean="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2000" kern="1200" spc="0" baseline="0" noProof="0" dirty="0" smtClean="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9pPr>
          </a:lstStyle>
          <a:p>
            <a:pPr algn="r"/>
            <a:r>
              <a:rPr lang="en-US" sz="1400" b="0" dirty="0" smtClean="0">
                <a:solidFill>
                  <a:schemeClr val="tx1">
                    <a:lumMod val="75000"/>
                    <a:lumOff val="25000"/>
                  </a:schemeClr>
                </a:solidFill>
                <a:latin typeface="Humanst521 Lt BT" panose="020B0402020204020304" pitchFamily="34" charset="0"/>
              </a:rPr>
              <a:t>Philipp Schmidt-Wellenburg (PSI) | FCCP</a:t>
            </a:r>
            <a:r>
              <a:rPr lang="en-US" sz="1400" b="0" baseline="0" dirty="0" smtClean="0">
                <a:solidFill>
                  <a:schemeClr val="tx1">
                    <a:lumMod val="75000"/>
                    <a:lumOff val="25000"/>
                  </a:schemeClr>
                </a:solidFill>
                <a:latin typeface="Humanst521 Lt BT" panose="020B0402020204020304" pitchFamily="34" charset="0"/>
              </a:rPr>
              <a:t> 2022 - Capri</a:t>
            </a:r>
            <a:r>
              <a:rPr lang="en-US" sz="1400" b="0" dirty="0" smtClean="0">
                <a:solidFill>
                  <a:schemeClr val="tx1">
                    <a:lumMod val="75000"/>
                    <a:lumOff val="25000"/>
                  </a:schemeClr>
                </a:solidFill>
                <a:latin typeface="Humanst521 Lt BT" panose="020B0402020204020304" pitchFamily="34" charset="0"/>
              </a:rPr>
              <a:t>| 24.09.2022</a:t>
            </a:r>
            <a:endParaRPr lang="en-US" sz="1400" b="0" dirty="0">
              <a:solidFill>
                <a:schemeClr val="tx1">
                  <a:lumMod val="75000"/>
                  <a:lumOff val="25000"/>
                </a:schemeClr>
              </a:solidFill>
              <a:latin typeface="Humanst521 Lt BT" panose="020B0402020204020304" pitchFamily="34" charset="0"/>
            </a:endParaRPr>
          </a:p>
        </p:txBody>
      </p:sp>
    </p:spTree>
    <p:extLst>
      <p:ext uri="{BB962C8B-B14F-4D97-AF65-F5344CB8AC3E}">
        <p14:creationId xmlns:p14="http://schemas.microsoft.com/office/powerpoint/2010/main" val="1329620840"/>
      </p:ext>
    </p:extLst>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 und Inhalt">
    <p:bg>
      <p:bgPr>
        <a:solidFill>
          <a:schemeClr val="bg1"/>
        </a:solidFill>
        <a:effectLst/>
      </p:bgPr>
    </p:bg>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a:lvl9pPr>
          </a:lstStyle>
          <a:p>
            <a:pPr marL="355600" lvl="0" indent="-355600">
              <a:buFontTx/>
              <a:buBlip>
                <a:blip r:embed="rId3"/>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815675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GB" noProof="0" dirty="0"/>
            </a:lvl1pPr>
          </a:lstStyle>
          <a:p>
            <a:pPr lvl="0"/>
            <a:r>
              <a:rPr lang="en-US" noProof="0" dirty="0" smtClean="0"/>
              <a:t>Click to edit Master title style</a:t>
            </a:r>
            <a:endParaRPr lang="en-GB" noProof="0" dirty="0"/>
          </a:p>
        </p:txBody>
      </p:sp>
    </p:spTree>
    <p:extLst>
      <p:ext uri="{BB962C8B-B14F-4D97-AF65-F5344CB8AC3E}">
        <p14:creationId xmlns:p14="http://schemas.microsoft.com/office/powerpoint/2010/main" val="3022729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3237083658"/>
      </p:ext>
    </p:extLst>
  </p:cSld>
  <p:clrMapOvr>
    <a:masterClrMapping/>
  </p:clrMapOvr>
  <p:transition spd="med"/>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133042045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63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ogo Bottom: Comparison" userDrawn="1">
  <p:cSld name="Logo Bottom: Comparison">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040442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a:xfrm>
            <a:off x="587376" y="468889"/>
            <a:ext cx="7969249" cy="1041704"/>
          </a:xfrm>
        </p:spPr>
        <p:txBody>
          <a:bodyPr/>
          <a:lstStyle>
            <a:lvl1pPr algn="ctr">
              <a:defRPr sz="3000">
                <a:solidFill>
                  <a:srgbClr val="686868"/>
                </a:solidFill>
                <a:latin typeface="Humanst521 BT" panose="020B0602020204020204" pitchFamily="34" charset="0"/>
                <a:ea typeface="Humanst521 BT" panose="020B0602020204020204" pitchFamily="34" charset="0"/>
              </a:defRPr>
            </a:lvl1pPr>
          </a:lstStyle>
          <a:p>
            <a:pPr lvl="0"/>
            <a:r>
              <a:rPr lang="en-US" noProof="0" dirty="0" smtClean="0"/>
              <a:t>Click to edit Master title style</a:t>
            </a:r>
            <a:endParaRPr lang="en-GB" noProof="0" dirty="0"/>
          </a:p>
        </p:txBody>
      </p:sp>
      <p:sp>
        <p:nvSpPr>
          <p:cNvPr id="69649" name="Rectangle 17"/>
          <p:cNvSpPr>
            <a:spLocks noGrp="1" noChangeArrowheads="1"/>
          </p:cNvSpPr>
          <p:nvPr>
            <p:ph type="subTitle" sz="quarter" idx="1" hasCustomPrompt="1"/>
          </p:nvPr>
        </p:nvSpPr>
        <p:spPr bwMode="auto">
          <a:xfrm>
            <a:off x="587376" y="1676902"/>
            <a:ext cx="7969249" cy="100914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ctr">
              <a:buNone/>
              <a:defRPr sz="1800" b="0">
                <a:solidFill>
                  <a:srgbClr val="969696"/>
                </a:solidFill>
                <a:latin typeface="Humanst521 Lt BT" panose="020B0402020204020304" pitchFamily="34" charset="0"/>
                <a:ea typeface="Humanst521 Lt BT" panose="020B0402020204020304" pitchFamily="34" charset="0"/>
              </a:defRPr>
            </a:lvl1pPr>
          </a:lstStyle>
          <a:p>
            <a:pPr lvl="0"/>
            <a:r>
              <a:rPr lang="en-US" noProof="0" dirty="0" err="1" smtClean="0"/>
              <a:t>Authorlist</a:t>
            </a:r>
            <a:endParaRPr lang="en-GB" noProof="0" dirty="0"/>
          </a:p>
        </p:txBody>
      </p:sp>
      <p:sp>
        <p:nvSpPr>
          <p:cNvPr id="15" name="Rechteck 15"/>
          <p:cNvSpPr>
            <a:spLocks noChangeArrowheads="1"/>
          </p:cNvSpPr>
          <p:nvPr userDrawn="1"/>
        </p:nvSpPr>
        <p:spPr bwMode="auto">
          <a:xfrm>
            <a:off x="828001" y="4604148"/>
            <a:ext cx="720725" cy="539353"/>
          </a:xfrm>
          <a:prstGeom prst="rect">
            <a:avLst/>
          </a:prstGeom>
          <a:solidFill>
            <a:srgbClr val="B9B9B9"/>
          </a:solidFill>
          <a:ln>
            <a:noFill/>
          </a:ln>
          <a:extLst/>
        </p:spPr>
        <p:txBody>
          <a:bodyPr/>
          <a:lstStyle/>
          <a:p>
            <a:pPr eaLnBrk="0" hangingPunct="0"/>
            <a:endParaRPr lang="de-DE" sz="2400">
              <a:solidFill>
                <a:srgbClr val="000000"/>
              </a:solidFill>
              <a:latin typeface="+mn-lt"/>
            </a:endParaRPr>
          </a:p>
        </p:txBody>
      </p:sp>
      <p:sp>
        <p:nvSpPr>
          <p:cNvPr id="11" name="Rectangle 17"/>
          <p:cNvSpPr txBox="1">
            <a:spLocks noChangeArrowheads="1"/>
          </p:cNvSpPr>
          <p:nvPr userDrawn="1"/>
        </p:nvSpPr>
        <p:spPr bwMode="auto">
          <a:xfrm>
            <a:off x="1703389" y="4930974"/>
            <a:ext cx="7402512" cy="2696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110000"/>
              </a:lnSpc>
              <a:spcBef>
                <a:spcPct val="0"/>
              </a:spcBef>
              <a:spcAft>
                <a:spcPct val="0"/>
              </a:spcAft>
              <a:buClr>
                <a:schemeClr val="tx1"/>
              </a:buClr>
              <a:buFont typeface="Arial" panose="020B0604020202020204" pitchFamily="34" charset="0"/>
              <a:buNone/>
              <a:defRPr lang="en-GB" sz="1800" b="1" kern="1200" spc="0" baseline="0" noProof="0">
                <a:solidFill>
                  <a:srgbClr val="969696"/>
                </a:solidFill>
                <a:latin typeface="+mn-lt"/>
                <a:ea typeface="Arial" charset="0"/>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2400" kern="1200" spc="0" baseline="0" noProof="0" dirty="0" smtClean="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2000" spc="0" baseline="0" noProof="0" dirty="0" smtClean="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2000" kern="1200" spc="0" baseline="0" noProof="0" dirty="0" smtClean="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9pPr>
          </a:lstStyle>
          <a:p>
            <a:pPr algn="r"/>
            <a:r>
              <a:rPr lang="en-US" sz="1400" b="0" dirty="0" smtClean="0">
                <a:solidFill>
                  <a:schemeClr val="tx1">
                    <a:lumMod val="75000"/>
                    <a:lumOff val="25000"/>
                  </a:schemeClr>
                </a:solidFill>
                <a:latin typeface="Humanst521 Lt BT" panose="020B0402020204020304" pitchFamily="34" charset="0"/>
              </a:rPr>
              <a:t>Philipp Schmidt-Wellenburg (PSI) |PSI-BVR 52 Open User</a:t>
            </a:r>
            <a:r>
              <a:rPr lang="en-US" sz="1400" b="0" baseline="0" dirty="0" smtClean="0">
                <a:solidFill>
                  <a:schemeClr val="tx1">
                    <a:lumMod val="75000"/>
                    <a:lumOff val="25000"/>
                  </a:schemeClr>
                </a:solidFill>
                <a:latin typeface="Humanst521 Lt BT" panose="020B0402020204020304" pitchFamily="34" charset="0"/>
              </a:rPr>
              <a:t> Meeting</a:t>
            </a:r>
            <a:r>
              <a:rPr lang="en-US" sz="1400" b="0" dirty="0" smtClean="0">
                <a:solidFill>
                  <a:schemeClr val="tx1">
                    <a:lumMod val="75000"/>
                    <a:lumOff val="25000"/>
                  </a:schemeClr>
                </a:solidFill>
                <a:latin typeface="Humanst521 Lt BT" panose="020B0402020204020304" pitchFamily="34" charset="0"/>
              </a:rPr>
              <a:t>| 27.01.2021</a:t>
            </a:r>
            <a:endParaRPr lang="en-US" sz="1400" b="0" dirty="0">
              <a:solidFill>
                <a:schemeClr val="tx1">
                  <a:lumMod val="75000"/>
                  <a:lumOff val="25000"/>
                </a:schemeClr>
              </a:solidFill>
              <a:latin typeface="Humanst521 Lt BT" panose="020B0402020204020304" pitchFamily="34" charset="0"/>
            </a:endParaRPr>
          </a:p>
        </p:txBody>
      </p:sp>
    </p:spTree>
    <p:extLst>
      <p:ext uri="{BB962C8B-B14F-4D97-AF65-F5344CB8AC3E}">
        <p14:creationId xmlns:p14="http://schemas.microsoft.com/office/powerpoint/2010/main" val="4143778854"/>
      </p:ext>
    </p:extLst>
  </p:cSld>
  <p:clrMapOvr>
    <a:masterClrMapping/>
  </p:clrMapOvr>
  <p:transition spd="med"/>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Humanst521 BT" panose="020B0602020204020204" pitchFamily="34" charset="0"/>
              </a:defRPr>
            </a:lvl1pPr>
          </a:lstStyle>
          <a:p>
            <a:r>
              <a:rPr lang="en-US" noProof="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186054626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Inhalt (grau)">
    <p:spTree>
      <p:nvGrpSpPr>
        <p:cNvPr id="1" name=""/>
        <p:cNvGrpSpPr/>
        <p:nvPr/>
      </p:nvGrpSpPr>
      <p:grpSpPr>
        <a:xfrm>
          <a:off x="0" y="0"/>
          <a:ext cx="0" cy="0"/>
          <a:chOff x="0" y="0"/>
          <a:chExt cx="0" cy="0"/>
        </a:xfrm>
      </p:grpSpPr>
      <p:sp>
        <p:nvSpPr>
          <p:cNvPr id="2" name="Rechteck 1"/>
          <p:cNvSpPr/>
          <p:nvPr userDrawn="1"/>
        </p:nvSpPr>
        <p:spPr bwMode="auto">
          <a:xfrm>
            <a:off x="827089" y="1048092"/>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a:solidFill>
                <a:srgbClr val="000000"/>
              </a:solidFill>
              <a:latin typeface="+mn-lt"/>
            </a:endParaRPr>
          </a:p>
        </p:txBody>
      </p:sp>
      <p:sp>
        <p:nvSpPr>
          <p:cNvPr id="10" name="Titel 9"/>
          <p:cNvSpPr>
            <a:spLocks noGrp="1"/>
          </p:cNvSpPr>
          <p:nvPr>
            <p:ph type="title"/>
          </p:nvPr>
        </p:nvSpPr>
        <p:spPr/>
        <p:txBody>
          <a:bodyPr/>
          <a:lstStyle>
            <a:lvl1pPr>
              <a:defRPr spc="0" baseline="0">
                <a:latin typeface="Humanst521 BT" panose="020B0602020204020204" pitchFamily="34" charset="0"/>
              </a:defRPr>
            </a:lvl1pPr>
          </a:lstStyle>
          <a:p>
            <a:r>
              <a:rPr lang="en-US" noProof="0" dirty="0" smtClean="0"/>
              <a:t>Click to edit Master title style</a:t>
            </a:r>
            <a:endParaRPr lang="en-GB" noProof="0" dirty="0"/>
          </a:p>
        </p:txBody>
      </p:sp>
      <p:sp>
        <p:nvSpPr>
          <p:cNvPr id="7"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6" name="Textplatzhalter 1"/>
          <p:cNvSpPr>
            <a:spLocks noGrp="1"/>
          </p:cNvSpPr>
          <p:nvPr>
            <p:ph idx="1"/>
          </p:nvPr>
        </p:nvSpPr>
        <p:spPr>
          <a:xfrm>
            <a:off x="989013" y="1237400"/>
            <a:ext cx="7742237" cy="3509963"/>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1243819428"/>
      </p:ext>
    </p:extLst>
  </p:cSld>
  <p:clrMapOvr>
    <a:masterClrMapping/>
  </p:clrMapOvr>
  <p:transition spd="med"/>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3445742462"/>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a:lvl9pPr>
          </a:lstStyle>
          <a:p>
            <a:pPr marL="355600" lvl="0" indent="-355600">
              <a:buFontTx/>
              <a:buBlip>
                <a:blip r:embed="rId3"/>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8192752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10" name="Textplatzhalter 1"/>
          <p:cNvSpPr>
            <a:spLocks noGrp="1"/>
          </p:cNvSpPr>
          <p:nvPr>
            <p:ph idx="1"/>
          </p:nvPr>
        </p:nvSpPr>
        <p:spPr>
          <a:xfrm>
            <a:off x="813160" y="1375954"/>
            <a:ext cx="3819800" cy="3683720"/>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67944" y="1375954"/>
            <a:ext cx="4017282" cy="3683720"/>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3" name="Text Placeholder 2"/>
          <p:cNvSpPr>
            <a:spLocks noGrp="1"/>
          </p:cNvSpPr>
          <p:nvPr>
            <p:ph type="body" sz="quarter" idx="11" hasCustomPrompt="1"/>
          </p:nvPr>
        </p:nvSpPr>
        <p:spPr>
          <a:xfrm>
            <a:off x="812933" y="871538"/>
            <a:ext cx="3820033" cy="504416"/>
          </a:xfrm>
        </p:spPr>
        <p:txBody>
          <a:bodyPr/>
          <a:lstStyle>
            <a:lvl1pPr marL="87313" indent="0">
              <a:buNone/>
              <a:defRPr baseline="0">
                <a:solidFill>
                  <a:schemeClr val="tx1">
                    <a:lumMod val="75000"/>
                    <a:lumOff val="25000"/>
                  </a:schemeClr>
                </a:solidFill>
                <a:latin typeface="+mj-lt"/>
              </a:defRPr>
            </a:lvl1pPr>
          </a:lstStyle>
          <a:p>
            <a:pPr lvl="0"/>
            <a:r>
              <a:rPr lang="en-US" dirty="0" smtClean="0"/>
              <a:t>Click to change header</a:t>
            </a:r>
            <a:endParaRPr lang="en-US" dirty="0"/>
          </a:p>
        </p:txBody>
      </p:sp>
      <p:sp>
        <p:nvSpPr>
          <p:cNvPr id="8" name="Text Placeholder 2"/>
          <p:cNvSpPr>
            <a:spLocks noGrp="1"/>
          </p:cNvSpPr>
          <p:nvPr>
            <p:ph type="body" sz="quarter" idx="12" hasCustomPrompt="1"/>
          </p:nvPr>
        </p:nvSpPr>
        <p:spPr>
          <a:xfrm>
            <a:off x="4767943" y="871538"/>
            <a:ext cx="4017283" cy="504416"/>
          </a:xfrm>
        </p:spPr>
        <p:txBody>
          <a:bodyPr vert="horz" lIns="0" tIns="0" rIns="0" bIns="0" rtlCol="0">
            <a:noAutofit/>
          </a:bodyPr>
          <a:lstStyle>
            <a:lvl1pPr>
              <a:defRPr lang="en-US" dirty="0">
                <a:solidFill>
                  <a:schemeClr val="tx1">
                    <a:lumMod val="75000"/>
                    <a:lumOff val="25000"/>
                  </a:schemeClr>
                </a:solidFill>
                <a:latin typeface="+mj-lt"/>
              </a:defRPr>
            </a:lvl1pPr>
          </a:lstStyle>
          <a:p>
            <a:pPr marL="87313" lvl="0" indent="0">
              <a:buNone/>
            </a:pPr>
            <a:r>
              <a:rPr lang="en-US" dirty="0" smtClean="0"/>
              <a:t>Click to change header</a:t>
            </a:r>
            <a:endParaRPr lang="en-US" dirty="0"/>
          </a:p>
        </p:txBody>
      </p:sp>
    </p:spTree>
    <p:extLst>
      <p:ext uri="{BB962C8B-B14F-4D97-AF65-F5344CB8AC3E}">
        <p14:creationId xmlns:p14="http://schemas.microsoft.com/office/powerpoint/2010/main" val="3939083856"/>
      </p:ext>
    </p:extLst>
  </p:cSld>
  <p:clrMapOvr>
    <a:masterClrMapping/>
  </p:clrMapOvr>
  <p:transition spd="med"/>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zwei Inhalte (grau)">
    <p:spTree>
      <p:nvGrpSpPr>
        <p:cNvPr id="1" name=""/>
        <p:cNvGrpSpPr/>
        <p:nvPr/>
      </p:nvGrpSpPr>
      <p:grpSpPr>
        <a:xfrm>
          <a:off x="0" y="0"/>
          <a:ext cx="0" cy="0"/>
          <a:chOff x="0" y="0"/>
          <a:chExt cx="0" cy="0"/>
        </a:xfrm>
      </p:grpSpPr>
      <p:sp>
        <p:nvSpPr>
          <p:cNvPr id="10" name="Rechteck 9"/>
          <p:cNvSpPr/>
          <p:nvPr userDrawn="1"/>
        </p:nvSpPr>
        <p:spPr bwMode="auto">
          <a:xfrm>
            <a:off x="827090" y="1059657"/>
            <a:ext cx="7958136"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a:solidFill>
                <a:srgbClr val="000000"/>
              </a:solidFill>
              <a:latin typeface="+mn-lt"/>
            </a:endParaRPr>
          </a:p>
        </p:txBody>
      </p:sp>
      <p:sp>
        <p:nvSpPr>
          <p:cNvPr id="16" name="Titel 15"/>
          <p:cNvSpPr>
            <a:spLocks noGrp="1"/>
          </p:cNvSpPr>
          <p:nvPr>
            <p:ph type="title"/>
          </p:nvPr>
        </p:nvSpPr>
        <p:spPr/>
        <p:txBody>
          <a:bodyPr/>
          <a:lstStyle>
            <a:lvl1pPr>
              <a:defRPr>
                <a:latin typeface="+mn-lt"/>
              </a:defRPr>
            </a:lvl1pPr>
          </a:lstStyle>
          <a:p>
            <a:r>
              <a:rPr lang="en-US" noProof="0" smtClean="0"/>
              <a:t>Click to edit Master title style</a:t>
            </a:r>
            <a:endParaRPr lang="en-GB" noProof="0" dirty="0"/>
          </a:p>
        </p:txBody>
      </p:sp>
      <p:sp>
        <p:nvSpPr>
          <p:cNvPr id="8"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11" name="Textplatzhalter 1"/>
          <p:cNvSpPr>
            <a:spLocks noGrp="1"/>
          </p:cNvSpPr>
          <p:nvPr>
            <p:ph idx="1"/>
          </p:nvPr>
        </p:nvSpPr>
        <p:spPr>
          <a:xfrm>
            <a:off x="1042989" y="1224643"/>
            <a:ext cx="3529012" cy="3608614"/>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87900" y="1224643"/>
            <a:ext cx="3806372" cy="3608614"/>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1072900843"/>
      </p:ext>
    </p:extLst>
  </p:cSld>
  <p:clrMapOvr>
    <a:masterClrMapping/>
  </p:clrMapOvr>
  <p:transition spd="med"/>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smtClean="0"/>
              <a:t>Click to edit Master title style</a:t>
            </a:r>
            <a:endParaRPr lang="en-US"/>
          </a:p>
        </p:txBody>
      </p:sp>
      <p:sp>
        <p:nvSpPr>
          <p:cNvPr id="4"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23641591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halt auf Bild (hoch)">
    <p:spTree>
      <p:nvGrpSpPr>
        <p:cNvPr id="1" name=""/>
        <p:cNvGrpSpPr/>
        <p:nvPr/>
      </p:nvGrpSpPr>
      <p:grpSpPr>
        <a:xfrm>
          <a:off x="0" y="0"/>
          <a:ext cx="0" cy="0"/>
          <a:chOff x="0" y="0"/>
          <a:chExt cx="0" cy="0"/>
        </a:xfrm>
      </p:grpSpPr>
      <p:pic>
        <p:nvPicPr>
          <p:cNvPr id="9" name="Picture 2" descr="U:\20160506_PSI_Luftbild_029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7089" y="764859"/>
            <a:ext cx="8316912" cy="418433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1"/>
          <p:cNvSpPr>
            <a:spLocks noGrp="1"/>
          </p:cNvSpPr>
          <p:nvPr>
            <p:ph type="title"/>
          </p:nvPr>
        </p:nvSpPr>
        <p:spPr>
          <a:xfrm>
            <a:off x="2077200" y="149494"/>
            <a:ext cx="6664879" cy="381375"/>
          </a:xfrm>
        </p:spPr>
        <p:txBody>
          <a:bodyPr/>
          <a:lstStyle>
            <a:lvl1pPr>
              <a:defRPr>
                <a:latin typeface="+mn-lt"/>
              </a:defRPr>
            </a:lvl1pPr>
          </a:lstStyle>
          <a:p>
            <a:r>
              <a:rPr lang="en-US" noProof="0" smtClean="0"/>
              <a:t>Click to edit Master title style</a:t>
            </a:r>
            <a:endParaRPr lang="en-GB" noProof="0" dirty="0"/>
          </a:p>
        </p:txBody>
      </p:sp>
      <p:sp>
        <p:nvSpPr>
          <p:cNvPr id="14" name="Textplatzhalter 13"/>
          <p:cNvSpPr>
            <a:spLocks noGrp="1"/>
          </p:cNvSpPr>
          <p:nvPr>
            <p:ph type="body" sz="quarter" idx="13"/>
          </p:nvPr>
        </p:nvSpPr>
        <p:spPr>
          <a:xfrm>
            <a:off x="827088" y="764858"/>
            <a:ext cx="2274984" cy="4183379"/>
          </a:xfrm>
          <a:solidFill>
            <a:schemeClr val="bg1">
              <a:alpha val="75000"/>
            </a:schemeClr>
          </a:solidFill>
        </p:spPr>
        <p:txBody>
          <a:bodyPr lIns="72000" tIns="360000" rIns="36000" bIns="36000" anchor="t" anchorCtr="0"/>
          <a:lstStyle>
            <a:lvl1pPr marL="177800" indent="-177800">
              <a:lnSpc>
                <a:spcPct val="110000"/>
              </a:lnSpc>
              <a:spcAft>
                <a:spcPts val="0"/>
              </a:spcAft>
              <a:buFont typeface="Arial" panose="020B0604020202020204" pitchFamily="34" charset="0"/>
              <a:buChar char="•"/>
              <a:defRPr sz="1800">
                <a:latin typeface="+mn-lt"/>
              </a:defRPr>
            </a:lvl1pPr>
            <a:lvl2pPr>
              <a:lnSpc>
                <a:spcPct val="110000"/>
              </a:lnSpc>
              <a:spcBef>
                <a:spcPts val="0"/>
              </a:spcBef>
              <a:spcAft>
                <a:spcPts val="0"/>
              </a:spcAft>
              <a:defRPr sz="1800">
                <a:latin typeface="+mn-lt"/>
              </a:defRPr>
            </a:lvl2pPr>
            <a:lvl3pPr>
              <a:lnSpc>
                <a:spcPct val="110000"/>
              </a:lnSpc>
              <a:spcBef>
                <a:spcPts val="0"/>
              </a:spcBef>
              <a:spcAft>
                <a:spcPts val="0"/>
              </a:spcAft>
              <a:defRPr sz="1800">
                <a:latin typeface="+mn-lt"/>
              </a:defRPr>
            </a:lvl3pPr>
            <a:lvl4pPr>
              <a:lnSpc>
                <a:spcPct val="110000"/>
              </a:lnSpc>
              <a:spcBef>
                <a:spcPts val="0"/>
              </a:spcBef>
              <a:spcAft>
                <a:spcPts val="0"/>
              </a:spcAft>
              <a:defRPr sz="1800">
                <a:latin typeface="+mn-lt"/>
              </a:defRPr>
            </a:lvl4pPr>
            <a:lvl5pPr>
              <a:lnSpc>
                <a:spcPct val="110000"/>
              </a:lnSpc>
              <a:spcBef>
                <a:spcPts val="0"/>
              </a:spcBef>
              <a:spcAft>
                <a:spcPts val="0"/>
              </a:spcAft>
              <a:defRPr sz="1800">
                <a:latin typeface="+mn-l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pic>
        <p:nvPicPr>
          <p:cNvPr id="13" name="Bild 14" descr="PSI-Logo_narrow_30k.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800" y="214312"/>
            <a:ext cx="100946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a:spLocks noChangeArrowheads="1"/>
          </p:cNvSpPr>
          <p:nvPr userDrawn="1"/>
        </p:nvSpPr>
        <p:spPr bwMode="auto">
          <a:xfrm>
            <a:off x="1" y="764859"/>
            <a:ext cx="716089" cy="545926"/>
          </a:xfrm>
          <a:prstGeom prst="rect">
            <a:avLst/>
          </a:prstGeom>
          <a:solidFill>
            <a:srgbClr val="B9B9B9"/>
          </a:solidFill>
          <a:ln>
            <a:noFill/>
          </a:ln>
          <a:extLst/>
        </p:spPr>
        <p:txBody>
          <a:bodyPr/>
          <a:lstStyle/>
          <a:p>
            <a:pPr eaLnBrk="0" hangingPunct="0"/>
            <a:endParaRPr lang="de-DE" sz="2400">
              <a:solidFill>
                <a:srgbClr val="000000"/>
              </a:solidFill>
              <a:latin typeface="+mn-lt"/>
            </a:endParaRPr>
          </a:p>
        </p:txBody>
      </p:sp>
      <p:sp>
        <p:nvSpPr>
          <p:cNvPr id="10" name="Foliennummernplatzhalter 5"/>
          <p:cNvSpPr>
            <a:spLocks noGrp="1"/>
          </p:cNvSpPr>
          <p:nvPr>
            <p:ph type="sldNum" sz="quarter" idx="4"/>
          </p:nvPr>
        </p:nvSpPr>
        <p:spPr>
          <a:xfrm>
            <a:off x="42329" y="4968081"/>
            <a:ext cx="572039"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87593718"/>
      </p:ext>
    </p:extLst>
  </p:cSld>
  <p:clrMapOvr>
    <a:masterClrMapping/>
  </p:clrMapOvr>
  <p:transition spd="med"/>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186390" name="Rectangle 4"/>
          <p:cNvSpPr>
            <a:spLocks noGrp="1" noChangeArrowheads="1"/>
          </p:cNvSpPr>
          <p:nvPr>
            <p:ph type="subTitle" idx="1" hasCustomPrompt="1"/>
          </p:nvPr>
        </p:nvSpPr>
        <p:spPr>
          <a:xfrm>
            <a:off x="3203512" y="2978658"/>
            <a:ext cx="4532312" cy="1314450"/>
          </a:xfrm>
        </p:spPr>
        <p:txBody>
          <a:bodyPr/>
          <a:lstStyle>
            <a:lvl1pPr marL="0" indent="0" algn="r">
              <a:buFontTx/>
              <a:buNone/>
              <a:defRPr sz="4000" smtClean="0"/>
            </a:lvl1pPr>
          </a:lstStyle>
          <a:p>
            <a:r>
              <a:rPr lang="en-US" dirty="0" smtClean="0"/>
              <a:t>Backup</a:t>
            </a:r>
          </a:p>
        </p:txBody>
      </p:sp>
    </p:spTree>
    <p:extLst>
      <p:ext uri="{BB962C8B-B14F-4D97-AF65-F5344CB8AC3E}">
        <p14:creationId xmlns:p14="http://schemas.microsoft.com/office/powerpoint/2010/main" val="3525619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2_Titelfolie">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a:xfrm>
            <a:off x="814388" y="3429001"/>
            <a:ext cx="7969249" cy="1041704"/>
          </a:xfrm>
        </p:spPr>
        <p:txBody>
          <a:bodyPr/>
          <a:lstStyle>
            <a:lvl1pPr>
              <a:defRPr sz="3000">
                <a:solidFill>
                  <a:srgbClr val="686868"/>
                </a:solidFill>
                <a:latin typeface="+mn-lt"/>
                <a:ea typeface="Humanst521 Lt BT" charset="0"/>
              </a:defRPr>
            </a:lvl1pPr>
          </a:lstStyle>
          <a:p>
            <a:pPr lvl="0"/>
            <a:r>
              <a:rPr lang="en-US" noProof="0" dirty="0" smtClean="0"/>
              <a:t>Click to edit Master title style</a:t>
            </a:r>
            <a:endParaRPr lang="en-GB" noProof="0" dirty="0"/>
          </a:p>
        </p:txBody>
      </p:sp>
      <p:sp>
        <p:nvSpPr>
          <p:cNvPr id="69649" name="Rectangle 17"/>
          <p:cNvSpPr>
            <a:spLocks noGrp="1" noChangeArrowheads="1"/>
          </p:cNvSpPr>
          <p:nvPr>
            <p:ph type="subTitle" sz="quarter" idx="1"/>
          </p:nvPr>
        </p:nvSpPr>
        <p:spPr bwMode="auto">
          <a:xfrm>
            <a:off x="814388" y="3105000"/>
            <a:ext cx="7969249"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800" b="1">
                <a:solidFill>
                  <a:srgbClr val="969696"/>
                </a:solidFill>
                <a:latin typeface="+mn-lt"/>
                <a:ea typeface="Humanst521 Lt BT" charset="0"/>
              </a:defRPr>
            </a:lvl1pPr>
          </a:lstStyle>
          <a:p>
            <a:pPr lvl="0"/>
            <a:r>
              <a:rPr lang="en-US" noProof="0" dirty="0" smtClean="0"/>
              <a:t>Click to edit Master subtitle style</a:t>
            </a:r>
            <a:endParaRPr lang="en-GB" noProof="0" dirty="0"/>
          </a:p>
        </p:txBody>
      </p:sp>
      <p:sp>
        <p:nvSpPr>
          <p:cNvPr id="9" name="Rechteck 8"/>
          <p:cNvSpPr/>
          <p:nvPr userDrawn="1"/>
        </p:nvSpPr>
        <p:spPr bwMode="auto">
          <a:xfrm>
            <a:off x="-2" y="212023"/>
            <a:ext cx="3995938" cy="2521745"/>
          </a:xfrm>
          <a:prstGeom prst="rect">
            <a:avLst/>
          </a:prstGeom>
          <a:solidFill>
            <a:srgbClr val="E5E5E5"/>
          </a:solidFill>
          <a:ln w="9525" cap="flat" cmpd="sng" algn="ctr">
            <a:noFill/>
            <a:prstDash val="solid"/>
            <a:round/>
            <a:headEnd type="none" w="med" len="med"/>
            <a:tailEnd type="none" w="med" len="med"/>
          </a:ln>
          <a:effectLst/>
        </p:spPr>
        <p:txBody>
          <a:bodyPr/>
          <a:lstStyle/>
          <a:p>
            <a:pPr eaLnBrk="0" hangingPunct="0">
              <a:defRPr/>
            </a:pPr>
            <a:endParaRPr lang="de-DE" sz="2400" dirty="0">
              <a:ln>
                <a:solidFill>
                  <a:srgbClr val="FFFFFF"/>
                </a:solidFill>
              </a:ln>
              <a:solidFill>
                <a:srgbClr val="000000"/>
              </a:solidFill>
              <a:latin typeface="+mn-lt"/>
            </a:endParaRPr>
          </a:p>
        </p:txBody>
      </p:sp>
      <p:pic>
        <p:nvPicPr>
          <p:cNvPr id="12" name="Bild 24" descr="PSI-Logo_narrow_30k.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0263" y="411511"/>
            <a:ext cx="1219200" cy="32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p:nvPr userDrawn="1"/>
        </p:nvSpPr>
        <p:spPr bwMode="auto">
          <a:xfrm>
            <a:off x="8424000" y="212023"/>
            <a:ext cx="720000" cy="2521745"/>
          </a:xfrm>
          <a:prstGeom prst="rect">
            <a:avLst/>
          </a:prstGeom>
          <a:solidFill>
            <a:srgbClr val="E5E5E5"/>
          </a:solidFill>
          <a:ln w="9525" cap="flat" cmpd="sng" algn="ctr">
            <a:noFill/>
            <a:prstDash val="solid"/>
            <a:round/>
            <a:headEnd type="none" w="med" len="med"/>
            <a:tailEnd type="none" w="med" len="med"/>
          </a:ln>
          <a:effectLst/>
        </p:spPr>
        <p:txBody>
          <a:bodyPr/>
          <a:lstStyle/>
          <a:p>
            <a:pPr eaLnBrk="0" hangingPunct="0">
              <a:defRPr/>
            </a:pPr>
            <a:endParaRPr lang="de-DE" sz="2400" dirty="0">
              <a:ln>
                <a:solidFill>
                  <a:srgbClr val="FFFFFF"/>
                </a:solidFill>
              </a:ln>
              <a:solidFill>
                <a:srgbClr val="000000"/>
              </a:solidFill>
              <a:latin typeface="+mn-lt"/>
            </a:endParaRPr>
          </a:p>
        </p:txBody>
      </p:sp>
      <p:sp>
        <p:nvSpPr>
          <p:cNvPr id="15" name="Rechteck 15"/>
          <p:cNvSpPr>
            <a:spLocks noChangeArrowheads="1"/>
          </p:cNvSpPr>
          <p:nvPr userDrawn="1"/>
        </p:nvSpPr>
        <p:spPr bwMode="auto">
          <a:xfrm>
            <a:off x="828001" y="4604148"/>
            <a:ext cx="720725" cy="539353"/>
          </a:xfrm>
          <a:prstGeom prst="rect">
            <a:avLst/>
          </a:prstGeom>
          <a:solidFill>
            <a:srgbClr val="B9B9B9"/>
          </a:solidFill>
          <a:ln>
            <a:noFill/>
          </a:ln>
          <a:extLst/>
        </p:spPr>
        <p:txBody>
          <a:bodyPr/>
          <a:lstStyle/>
          <a:p>
            <a:pPr eaLnBrk="0" hangingPunct="0"/>
            <a:endParaRPr lang="de-DE" sz="2400">
              <a:solidFill>
                <a:srgbClr val="000000"/>
              </a:solidFill>
              <a:latin typeface="+mn-lt"/>
            </a:endParaRPr>
          </a:p>
        </p:txBody>
      </p:sp>
      <p:sp>
        <p:nvSpPr>
          <p:cNvPr id="11" name="Rectangle 17"/>
          <p:cNvSpPr txBox="1">
            <a:spLocks noChangeArrowheads="1"/>
          </p:cNvSpPr>
          <p:nvPr userDrawn="1"/>
        </p:nvSpPr>
        <p:spPr bwMode="auto">
          <a:xfrm>
            <a:off x="1703389" y="4930974"/>
            <a:ext cx="7402512" cy="2696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110000"/>
              </a:lnSpc>
              <a:spcBef>
                <a:spcPct val="0"/>
              </a:spcBef>
              <a:spcAft>
                <a:spcPct val="0"/>
              </a:spcAft>
              <a:buClr>
                <a:schemeClr val="tx1"/>
              </a:buClr>
              <a:buFont typeface="Arial" panose="020B0604020202020204" pitchFamily="34" charset="0"/>
              <a:buNone/>
              <a:defRPr lang="en-GB" sz="1800" b="1" kern="1200" spc="0" baseline="0" noProof="0">
                <a:solidFill>
                  <a:srgbClr val="969696"/>
                </a:solidFill>
                <a:latin typeface="+mn-lt"/>
                <a:ea typeface="Humanst521 Lt BT" charset="0"/>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2400" kern="1200" spc="0" baseline="0" noProof="0" dirty="0" smtClean="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2000" spc="0" baseline="0" noProof="0" dirty="0" smtClean="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2000" kern="1200" spc="0" baseline="0" noProof="0" dirty="0" smtClean="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9pPr>
          </a:lstStyle>
          <a:p>
            <a:pPr algn="r"/>
            <a:r>
              <a:rPr lang="en-US" sz="1400" b="0" dirty="0" smtClean="0">
                <a:solidFill>
                  <a:schemeClr val="tx1">
                    <a:lumMod val="75000"/>
                    <a:lumOff val="25000"/>
                  </a:schemeClr>
                </a:solidFill>
              </a:rPr>
              <a:t>Philipp Schmidt-Wellenburg (PSI) |Maier-Leibniz</a:t>
            </a:r>
            <a:r>
              <a:rPr lang="en-US" sz="1400" b="0" baseline="0" dirty="0" smtClean="0">
                <a:solidFill>
                  <a:schemeClr val="tx1">
                    <a:lumMod val="75000"/>
                    <a:lumOff val="25000"/>
                  </a:schemeClr>
                </a:solidFill>
              </a:rPr>
              <a:t> </a:t>
            </a:r>
            <a:r>
              <a:rPr lang="en-US" sz="1400" b="0" baseline="0" dirty="0" err="1" smtClean="0">
                <a:solidFill>
                  <a:schemeClr val="tx1">
                    <a:lumMod val="75000"/>
                    <a:lumOff val="25000"/>
                  </a:schemeClr>
                </a:solidFill>
              </a:rPr>
              <a:t>Kolloquium</a:t>
            </a:r>
            <a:r>
              <a:rPr lang="en-US" sz="1400" b="0" baseline="0" dirty="0" smtClean="0">
                <a:solidFill>
                  <a:schemeClr val="tx1">
                    <a:lumMod val="75000"/>
                    <a:lumOff val="25000"/>
                  </a:schemeClr>
                </a:solidFill>
              </a:rPr>
              <a:t> </a:t>
            </a:r>
            <a:r>
              <a:rPr lang="en-US" sz="1400" b="0" baseline="0" dirty="0" err="1" smtClean="0">
                <a:solidFill>
                  <a:schemeClr val="tx1">
                    <a:lumMod val="75000"/>
                    <a:lumOff val="25000"/>
                  </a:schemeClr>
                </a:solidFill>
              </a:rPr>
              <a:t>Garching</a:t>
            </a:r>
            <a:r>
              <a:rPr lang="en-US" sz="1400" b="0" dirty="0" smtClean="0">
                <a:solidFill>
                  <a:schemeClr val="tx1">
                    <a:lumMod val="75000"/>
                    <a:lumOff val="25000"/>
                  </a:schemeClr>
                </a:solidFill>
              </a:rPr>
              <a:t>| 28.10.2021</a:t>
            </a:r>
            <a:endParaRPr lang="en-US" sz="1400" b="0" dirty="0">
              <a:solidFill>
                <a:schemeClr val="tx1">
                  <a:lumMod val="75000"/>
                  <a:lumOff val="25000"/>
                </a:schemeClr>
              </a:solidFill>
            </a:endParaRPr>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995937" y="212022"/>
            <a:ext cx="4428064" cy="2521745"/>
          </a:xfrm>
          <a:prstGeom prst="rect">
            <a:avLst/>
          </a:prstGeom>
        </p:spPr>
      </p:pic>
    </p:spTree>
    <p:extLst>
      <p:ext uri="{BB962C8B-B14F-4D97-AF65-F5344CB8AC3E}">
        <p14:creationId xmlns:p14="http://schemas.microsoft.com/office/powerpoint/2010/main" val="2331261496"/>
      </p:ext>
    </p:extLst>
  </p:cSld>
  <p:clrMapOvr>
    <a:masterClrMapping/>
  </p:clrMapOvr>
  <p:transition spd="med"/>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6" name="Titel 15"/>
          <p:cNvSpPr>
            <a:spLocks noGrp="1"/>
          </p:cNvSpPr>
          <p:nvPr>
            <p:ph type="title"/>
          </p:nvPr>
        </p:nvSpPr>
        <p:spPr/>
        <p:txBody>
          <a:bodyPr/>
          <a:lstStyle>
            <a:lvl1pPr>
              <a:defRPr>
                <a:latin typeface="+mn-lt"/>
              </a:defRPr>
            </a:lvl1pPr>
          </a:lstStyle>
          <a:p>
            <a:r>
              <a:rPr lang="en-US" noProof="0" smtClean="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473429909"/>
      </p:ext>
    </p:extLst>
  </p:cSld>
  <p:clrMapOvr>
    <a:masterClrMapping/>
  </p:clrMapOvr>
  <p:transition spd="med"/>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722870"/>
            <a:ext cx="3886200" cy="39098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722870"/>
            <a:ext cx="3886200" cy="39098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Humanst521 Lt BT" panose="020B0402020204020304" pitchFamily="34" charset="0"/>
              </a:defRPr>
            </a:lvl1pPr>
          </a:lstStyle>
          <a:p>
            <a:fld id="{4652A2E5-82E3-4B0C-9821-9247C92F44AD}" type="datetimeFigureOut">
              <a:rPr lang="en-US" smtClean="0"/>
              <a:pPr/>
              <a:t>9/24/2022</a:t>
            </a:fld>
            <a:endParaRPr lang="en-US"/>
          </a:p>
        </p:txBody>
      </p:sp>
      <p:sp>
        <p:nvSpPr>
          <p:cNvPr id="6" name="Footer Placeholder 5"/>
          <p:cNvSpPr>
            <a:spLocks noGrp="1"/>
          </p:cNvSpPr>
          <p:nvPr>
            <p:ph type="ftr" sz="quarter" idx="11"/>
          </p:nvPr>
        </p:nvSpPr>
        <p:spPr/>
        <p:txBody>
          <a:bodyPr/>
          <a:lstStyle>
            <a:lvl1pPr>
              <a:defRPr>
                <a:latin typeface="Humanst521 Lt BT" panose="020B0402020204020304" pitchFamily="34" charset="0"/>
              </a:defRPr>
            </a:lvl1pPr>
          </a:lstStyle>
          <a:p>
            <a:endParaRPr lang="en-US"/>
          </a:p>
        </p:txBody>
      </p:sp>
      <p:sp>
        <p:nvSpPr>
          <p:cNvPr id="7" name="Slide Number Placeholder 6"/>
          <p:cNvSpPr>
            <a:spLocks noGrp="1"/>
          </p:cNvSpPr>
          <p:nvPr>
            <p:ph type="sldNum" sz="quarter" idx="12"/>
          </p:nvPr>
        </p:nvSpPr>
        <p:spPr/>
        <p:txBody>
          <a:bodyPr/>
          <a:lstStyle/>
          <a:p>
            <a:fld id="{B94D9277-DA8B-4446-9BF5-21DB9042F0AA}" type="slidenum">
              <a:rPr lang="en-US" smtClean="0"/>
              <a:t>‹#›</a:t>
            </a:fld>
            <a:endParaRPr lang="en-US"/>
          </a:p>
        </p:txBody>
      </p:sp>
    </p:spTree>
    <p:extLst>
      <p:ext uri="{BB962C8B-B14F-4D97-AF65-F5344CB8AC3E}">
        <p14:creationId xmlns:p14="http://schemas.microsoft.com/office/powerpoint/2010/main" val="2614255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0" y="1006079"/>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591" lvl="0" indent="-355591">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489" lvl="1" indent="-266693">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6" name="Titel 15"/>
          <p:cNvSpPr>
            <a:spLocks noGrp="1"/>
          </p:cNvSpPr>
          <p:nvPr>
            <p:ph type="title"/>
          </p:nvPr>
        </p:nvSpPr>
        <p:spPr/>
        <p:txBody>
          <a:bodyPr/>
          <a:lstStyle>
            <a:lvl1pPr>
              <a:defRPr>
                <a:latin typeface="+mn-lt"/>
              </a:defRPr>
            </a:lvl1pPr>
          </a:lstStyle>
          <a:p>
            <a:r>
              <a:rPr lang="en-US" noProof="0" smtClean="0"/>
              <a:t>Click to edit Master title style</a:t>
            </a:r>
            <a:endParaRPr lang="en-GB" noProof="0" dirty="0"/>
          </a:p>
        </p:txBody>
      </p:sp>
      <p:sp>
        <p:nvSpPr>
          <p:cNvPr id="8" name="Inhaltsplatzhalter 10"/>
          <p:cNvSpPr>
            <a:spLocks noGrp="1"/>
          </p:cNvSpPr>
          <p:nvPr>
            <p:ph sz="quarter" idx="18" hasCustomPrompt="1"/>
          </p:nvPr>
        </p:nvSpPr>
        <p:spPr>
          <a:xfrm>
            <a:off x="5003801" y="1003403"/>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591" lvl="0" indent="-355591">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489" lvl="1" indent="-266693">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6" name="Foliennummernplatzhalter 5"/>
          <p:cNvSpPr>
            <a:spLocks noGrp="1"/>
          </p:cNvSpPr>
          <p:nvPr>
            <p:ph type="sldNum" sz="quarter" idx="4"/>
          </p:nvPr>
        </p:nvSpPr>
        <p:spPr>
          <a:xfrm>
            <a:off x="42329" y="4968082"/>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995988824"/>
      </p:ext>
    </p:extLst>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556044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grau)">
    <p:spTree>
      <p:nvGrpSpPr>
        <p:cNvPr id="1" name=""/>
        <p:cNvGrpSpPr/>
        <p:nvPr/>
      </p:nvGrpSpPr>
      <p:grpSpPr>
        <a:xfrm>
          <a:off x="0" y="0"/>
          <a:ext cx="0" cy="0"/>
          <a:chOff x="0" y="0"/>
          <a:chExt cx="0" cy="0"/>
        </a:xfrm>
      </p:grpSpPr>
      <p:sp>
        <p:nvSpPr>
          <p:cNvPr id="2" name="Rechteck 1"/>
          <p:cNvSpPr/>
          <p:nvPr userDrawn="1"/>
        </p:nvSpPr>
        <p:spPr bwMode="auto">
          <a:xfrm>
            <a:off x="827089" y="1059657"/>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dirty="0">
              <a:solidFill>
                <a:srgbClr val="000000"/>
              </a:solidFill>
              <a:latin typeface="Humanst521 Lt BT" panose="020B0402020204020304" pitchFamily="34" charset="0"/>
            </a:endParaRPr>
          </a:p>
        </p:txBody>
      </p:sp>
      <p:sp>
        <p:nvSpPr>
          <p:cNvPr id="10" name="Titel 9"/>
          <p:cNvSpPr>
            <a:spLocks noGrp="1"/>
          </p:cNvSpPr>
          <p:nvPr>
            <p:ph type="title"/>
          </p:nvPr>
        </p:nvSpPr>
        <p:spPr/>
        <p:txBody>
          <a:bodyPr/>
          <a:lstStyle>
            <a:lvl1pPr>
              <a:defRPr spc="0" baseline="0">
                <a:latin typeface="Humanst521 Lt BT" panose="020B0402020204020304" pitchFamily="34" charset="0"/>
              </a:defRPr>
            </a:lvl1pPr>
          </a:lstStyle>
          <a:p>
            <a:r>
              <a:rPr lang="en-US" noProof="0" dirty="0" smtClean="0"/>
              <a:t>Click to edit Master title style</a:t>
            </a:r>
            <a:endParaRPr lang="en-GB" noProof="0" dirty="0"/>
          </a:p>
        </p:txBody>
      </p:sp>
      <p:sp>
        <p:nvSpPr>
          <p:cNvPr id="9" name="Inhaltsplatzhalter 7"/>
          <p:cNvSpPr>
            <a:spLocks noGrp="1"/>
          </p:cNvSpPr>
          <p:nvPr>
            <p:ph sz="quarter" idx="13" hasCustomPrompt="1"/>
          </p:nvPr>
        </p:nvSpPr>
        <p:spPr>
          <a:xfrm>
            <a:off x="934839" y="1113586"/>
            <a:ext cx="7885633" cy="3712414"/>
          </a:xfrm>
        </p:spPr>
        <p:txBody>
          <a:bodyPr vert="horz" lIns="0" tIns="0" rIns="0" bIns="0" rtlCol="0">
            <a:noAutofit/>
          </a:bodyPr>
          <a:lstStyle>
            <a:lvl1pPr>
              <a:defRPr lang="de-CH" dirty="0" smtClean="0"/>
            </a:lvl1pPr>
            <a:lvl2pPr>
              <a:defRPr lang="de-CH" dirty="0" smtClean="0"/>
            </a:lvl2pPr>
            <a:lvl3pPr>
              <a:defRPr lang="de-CH" dirty="0" smtClean="0"/>
            </a:lvl3pPr>
            <a:lvl4pPr>
              <a:defRPr lang="de-CH" dirty="0" smtClean="0"/>
            </a:lvl4pPr>
            <a:lvl5pPr>
              <a:defRPr lang="de-CH" dirty="0" smtClean="0"/>
            </a:lvl5pPr>
            <a:lvl6pPr>
              <a:defRPr lang="de-CH" dirty="0" smtClean="0"/>
            </a:lvl6pPr>
            <a:lvl7pPr>
              <a:defRPr lang="de-CH" dirty="0" smtClean="0"/>
            </a:lvl7pPr>
            <a:lvl8pPr>
              <a:defRPr lang="de-CH" dirty="0" smtClean="0"/>
            </a:lvl8pPr>
            <a:lvl9pPr>
              <a:defRPr lang="de-CH" noProof="0" dirty="0"/>
            </a:lvl9pPr>
          </a:lstStyle>
          <a:p>
            <a:pPr marL="355600" lvl="0" indent="-355600">
              <a:buFontTx/>
              <a:buBlip>
                <a:blip r:embed="rId2"/>
              </a:buBlip>
            </a:pPr>
            <a:r>
              <a:rPr lang="de-CH" dirty="0" smtClean="0"/>
              <a:t>Mastertextformat bearbeiten</a:t>
            </a:r>
          </a:p>
          <a:p>
            <a:pPr marL="444500" lvl="1" indent="-266700">
              <a:buFont typeface="Courier New" panose="02070309020205020404" pitchFamily="49" charset="0"/>
              <a:buChar char="o"/>
            </a:pPr>
            <a:r>
              <a:rPr lang="de-CH" dirty="0" smtClean="0"/>
              <a:t>Zweite Ebene</a:t>
            </a:r>
          </a:p>
          <a:p>
            <a:pPr lvl="2">
              <a:buFont typeface="Courier New" panose="02070309020205020404" pitchFamily="49" charset="0"/>
              <a:buChar char="o"/>
            </a:pPr>
            <a:r>
              <a:rPr lang="de-CH" dirty="0" smtClean="0"/>
              <a:t>Dritte Ebene</a:t>
            </a:r>
          </a:p>
          <a:p>
            <a:pPr lvl="3">
              <a:buFont typeface="Courier New" panose="02070309020205020404" pitchFamily="49" charset="0"/>
              <a:buChar char="o"/>
            </a:pPr>
            <a:r>
              <a:rPr lang="de-CH" dirty="0" smtClean="0"/>
              <a:t>Vierte Ebene</a:t>
            </a:r>
          </a:p>
          <a:p>
            <a:pPr lvl="4">
              <a:buFont typeface="Courier New" panose="02070309020205020404" pitchFamily="49" charset="0"/>
              <a:buChar char="o"/>
            </a:pPr>
            <a:r>
              <a:rPr lang="de-CH" dirty="0" smtClean="0"/>
              <a:t>Fünfte Ebene</a:t>
            </a:r>
          </a:p>
          <a:p>
            <a:pPr lvl="5"/>
            <a:r>
              <a:rPr lang="de-CH" dirty="0" smtClean="0"/>
              <a:t>Sechste Ebene</a:t>
            </a:r>
          </a:p>
          <a:p>
            <a:pPr lvl="6"/>
            <a:r>
              <a:rPr lang="de-CH" dirty="0" smtClean="0"/>
              <a:t>Siebte Ebene</a:t>
            </a:r>
          </a:p>
          <a:p>
            <a:pPr lvl="7"/>
            <a:r>
              <a:rPr lang="de-CH" dirty="0" smtClean="0"/>
              <a:t>Achte Ebene</a:t>
            </a:r>
          </a:p>
          <a:p>
            <a:pPr lvl="8"/>
            <a:r>
              <a:rPr lang="de-CH" dirty="0" smtClean="0"/>
              <a:t>Neunte Ebene</a:t>
            </a:r>
            <a:endParaRPr kumimoji="0" lang="de-CH"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7"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947470499"/>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2168264849"/>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zwei Inhalte (grau)">
    <p:spTree>
      <p:nvGrpSpPr>
        <p:cNvPr id="1" name=""/>
        <p:cNvGrpSpPr/>
        <p:nvPr/>
      </p:nvGrpSpPr>
      <p:grpSpPr>
        <a:xfrm>
          <a:off x="0" y="0"/>
          <a:ext cx="0" cy="0"/>
          <a:chOff x="0" y="0"/>
          <a:chExt cx="0" cy="0"/>
        </a:xfrm>
      </p:grpSpPr>
      <p:sp>
        <p:nvSpPr>
          <p:cNvPr id="10" name="Rechteck 9"/>
          <p:cNvSpPr/>
          <p:nvPr userDrawn="1"/>
        </p:nvSpPr>
        <p:spPr bwMode="auto">
          <a:xfrm>
            <a:off x="827089" y="1059657"/>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dirty="0">
              <a:solidFill>
                <a:srgbClr val="000000"/>
              </a:solidFill>
              <a:latin typeface="Humanst521 Lt BT" panose="020B0402020204020304" pitchFamily="34" charset="0"/>
            </a:endParaRPr>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17" name="Inhaltsplatzhalter 10"/>
          <p:cNvSpPr>
            <a:spLocks noGrp="1"/>
          </p:cNvSpPr>
          <p:nvPr>
            <p:ph sz="quarter" idx="18" hasCustomPrompt="1"/>
          </p:nvPr>
        </p:nvSpPr>
        <p:spPr>
          <a:xfrm>
            <a:off x="938417" y="1087353"/>
            <a:ext cx="3781425" cy="3428689"/>
          </a:xfrm>
        </p:spPr>
        <p:txBody>
          <a:bodyPr/>
          <a:lstStyle>
            <a:lvl1pPr marL="177800" indent="-177800">
              <a:buClr>
                <a:schemeClr val="tx1"/>
              </a:buClr>
              <a:buFont typeface="Arial" panose="020B0604020202020204" pitchFamily="34" charset="0"/>
              <a:buChar char="•"/>
              <a:defRPr>
                <a:latin typeface="Humanst521 Lt BT" panose="020B0402020204020304" pitchFamily="34" charset="0"/>
              </a:defRPr>
            </a:lvl1pPr>
            <a:lvl2pPr marL="355600" indent="-177800">
              <a:buSzPct val="100000"/>
              <a:buFont typeface="Symbol" panose="05050102010706020507" pitchFamily="18" charset="2"/>
              <a:buChar char="-"/>
              <a:defRPr>
                <a:latin typeface="Humanst521 Lt BT" panose="020B0402020204020304" pitchFamily="34" charset="0"/>
              </a:defRPr>
            </a:lvl2pPr>
            <a:lvl3pPr marL="539750" indent="-184150">
              <a:buFont typeface="Symbol" panose="05050102010706020507" pitchFamily="18" charset="2"/>
              <a:buChar char="-"/>
              <a:defRPr>
                <a:latin typeface="Humanst521 Lt BT" panose="020B0402020204020304" pitchFamily="34" charset="0"/>
              </a:defRPr>
            </a:lvl3pPr>
            <a:lvl4pPr marL="717550" indent="-177800">
              <a:buFont typeface="Symbol" panose="05050102010706020507" pitchFamily="18" charset="2"/>
              <a:buChar char="-"/>
              <a:defRPr>
                <a:latin typeface="Humanst521 Lt BT" panose="020B0402020204020304" pitchFamily="34" charset="0"/>
              </a:defRPr>
            </a:lvl4pPr>
            <a:lvl5pPr marL="895350" indent="-177800">
              <a:buFont typeface="Symbol" panose="05050102010706020507" pitchFamily="18" charset="2"/>
              <a:buChar char="-"/>
              <a:defRPr>
                <a:latin typeface="Humanst521 Lt BT" panose="020B0402020204020304" pitchFamily="34" charset="0"/>
              </a:defRPr>
            </a:lvl5pPr>
            <a:lvl6pPr marL="1074738" indent="-179388">
              <a:buFont typeface="Symbol" panose="05050102010706020507" pitchFamily="18" charset="2"/>
              <a:buChar char="-"/>
              <a:defRPr sz="1600">
                <a:latin typeface="Humanst521 Lt BT" panose="020B0402020204020304" pitchFamily="34" charset="0"/>
              </a:defRPr>
            </a:lvl6pPr>
            <a:lvl7pPr marL="1257300" indent="-182563">
              <a:buFont typeface="Symbol" panose="05050102010706020507" pitchFamily="18" charset="2"/>
              <a:buChar char="-"/>
              <a:defRPr sz="1600">
                <a:latin typeface="Humanst521 Lt BT" panose="020B0402020204020304" pitchFamily="34" charset="0"/>
              </a:defRPr>
            </a:lvl7pPr>
            <a:lvl8pPr marL="1436688" indent="-179388">
              <a:buFont typeface="Symbol" panose="05050102010706020507" pitchFamily="18" charset="2"/>
              <a:buChar char="-"/>
              <a:defRPr sz="1600">
                <a:latin typeface="Humanst521 Lt BT" panose="020B0402020204020304" pitchFamily="34" charset="0"/>
              </a:defRPr>
            </a:lvl8pPr>
            <a:lvl9pPr marL="1614488" indent="-177800">
              <a:buFont typeface="Symbol" panose="05050102010706020507" pitchFamily="18" charset="2"/>
              <a:buChar char="-"/>
              <a:defRPr sz="1600">
                <a:latin typeface="Humanst521 Lt BT" panose="020B0402020204020304" pitchFamily="34" charset="0"/>
              </a:defRPr>
            </a:lvl9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8" name="Inhaltsplatzhalter 10"/>
          <p:cNvSpPr>
            <a:spLocks noGrp="1"/>
          </p:cNvSpPr>
          <p:nvPr>
            <p:ph sz="quarter" idx="19" hasCustomPrompt="1"/>
          </p:nvPr>
        </p:nvSpPr>
        <p:spPr>
          <a:xfrm>
            <a:off x="4899229" y="1084675"/>
            <a:ext cx="3781425" cy="3431366"/>
          </a:xfrm>
        </p:spPr>
        <p:txBody>
          <a:bodyPr/>
          <a:lstStyle>
            <a:lvl1pPr marL="177800" indent="-177800">
              <a:buClr>
                <a:schemeClr val="tx1"/>
              </a:buClr>
              <a:buFont typeface="Arial" panose="020B0604020202020204" pitchFamily="34" charset="0"/>
              <a:buChar char="•"/>
              <a:defRPr>
                <a:latin typeface="Humanst521 Lt BT" panose="020B0402020204020304" pitchFamily="34" charset="0"/>
              </a:defRPr>
            </a:lvl1pPr>
            <a:lvl2pPr marL="355600" indent="-177800">
              <a:buSzPct val="100000"/>
              <a:buFont typeface="Symbol" panose="05050102010706020507" pitchFamily="18" charset="2"/>
              <a:buChar char="-"/>
              <a:defRPr>
                <a:latin typeface="Humanst521 Lt BT" panose="020B0402020204020304" pitchFamily="34" charset="0"/>
              </a:defRPr>
            </a:lvl2pPr>
            <a:lvl3pPr marL="539750" indent="-184150">
              <a:buFont typeface="Symbol" panose="05050102010706020507" pitchFamily="18" charset="2"/>
              <a:buChar char="-"/>
              <a:defRPr>
                <a:latin typeface="Humanst521 Lt BT" panose="020B0402020204020304" pitchFamily="34" charset="0"/>
              </a:defRPr>
            </a:lvl3pPr>
            <a:lvl4pPr marL="717550" indent="-177800">
              <a:buFont typeface="Symbol" panose="05050102010706020507" pitchFamily="18" charset="2"/>
              <a:buChar char="-"/>
              <a:defRPr>
                <a:latin typeface="Humanst521 Lt BT" panose="020B0402020204020304" pitchFamily="34" charset="0"/>
              </a:defRPr>
            </a:lvl4pPr>
            <a:lvl5pPr marL="895350" indent="-177800">
              <a:buFont typeface="Symbol" panose="05050102010706020507" pitchFamily="18" charset="2"/>
              <a:buChar char="-"/>
              <a:defRPr>
                <a:latin typeface="Humanst521 Lt BT" panose="020B0402020204020304" pitchFamily="34" charset="0"/>
              </a:defRPr>
            </a:lvl5pPr>
            <a:lvl6pPr marL="1074738" indent="-179388">
              <a:buFont typeface="Symbol" panose="05050102010706020507" pitchFamily="18" charset="2"/>
              <a:buChar char="-"/>
              <a:defRPr sz="1600">
                <a:latin typeface="Humanst521 Lt BT" panose="020B0402020204020304" pitchFamily="34" charset="0"/>
              </a:defRPr>
            </a:lvl6pPr>
            <a:lvl7pPr marL="1257300" indent="-182563">
              <a:buFont typeface="Symbol" panose="05050102010706020507" pitchFamily="18" charset="2"/>
              <a:buChar char="-"/>
              <a:defRPr sz="1600">
                <a:latin typeface="Humanst521 Lt BT" panose="020B0402020204020304" pitchFamily="34" charset="0"/>
              </a:defRPr>
            </a:lvl7pPr>
            <a:lvl8pPr marL="1436688" indent="-179388">
              <a:buFont typeface="Symbol" panose="05050102010706020507" pitchFamily="18" charset="2"/>
              <a:buChar char="-"/>
              <a:defRPr sz="1600">
                <a:latin typeface="Humanst521 Lt BT" panose="020B0402020204020304" pitchFamily="34" charset="0"/>
              </a:defRPr>
            </a:lvl8pPr>
            <a:lvl9pPr marL="1614488" indent="-177800">
              <a:buFont typeface="Symbol" panose="05050102010706020507" pitchFamily="18" charset="2"/>
              <a:buChar char="-"/>
              <a:defRPr sz="1600">
                <a:latin typeface="Humanst521 Lt BT" panose="020B0402020204020304" pitchFamily="34" charset="0"/>
              </a:defRPr>
            </a:lvl9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8"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3784197140"/>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5"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539148283"/>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grau)">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noProof="0" dirty="0" smtClean="0"/>
              <a:t>Click to edit Master title style</a:t>
            </a:r>
            <a:endParaRPr lang="en-GB" noProof="0" dirty="0"/>
          </a:p>
        </p:txBody>
      </p:sp>
      <p:sp>
        <p:nvSpPr>
          <p:cNvPr id="7" name="Rechteck 6"/>
          <p:cNvSpPr/>
          <p:nvPr userDrawn="1"/>
        </p:nvSpPr>
        <p:spPr bwMode="auto">
          <a:xfrm>
            <a:off x="827089" y="1059657"/>
            <a:ext cx="8066087" cy="3908424"/>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dirty="0">
              <a:solidFill>
                <a:srgbClr val="000000"/>
              </a:solidFill>
              <a:latin typeface="Humanst521 Lt BT" panose="020B0402020204020304" pitchFamily="34" charset="0"/>
            </a:endParaRPr>
          </a:p>
        </p:txBody>
      </p:sp>
      <p:sp>
        <p:nvSpPr>
          <p:cNvPr id="5"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2441759541"/>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halt auf Bild (hoch)">
    <p:spTree>
      <p:nvGrpSpPr>
        <p:cNvPr id="1" name=""/>
        <p:cNvGrpSpPr/>
        <p:nvPr/>
      </p:nvGrpSpPr>
      <p:grpSpPr>
        <a:xfrm>
          <a:off x="0" y="0"/>
          <a:ext cx="0" cy="0"/>
          <a:chOff x="0" y="0"/>
          <a:chExt cx="0" cy="0"/>
        </a:xfrm>
      </p:grpSpPr>
      <p:pic>
        <p:nvPicPr>
          <p:cNvPr id="9" name="Picture 2" descr="U:\20160506_PSI_Luftbild_029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7088" y="764859"/>
            <a:ext cx="8370753" cy="418433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1"/>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14" name="Textplatzhalter 13"/>
          <p:cNvSpPr>
            <a:spLocks noGrp="1"/>
          </p:cNvSpPr>
          <p:nvPr>
            <p:ph type="body" sz="quarter" idx="13"/>
          </p:nvPr>
        </p:nvSpPr>
        <p:spPr>
          <a:xfrm>
            <a:off x="827088" y="764858"/>
            <a:ext cx="2289712" cy="4183379"/>
          </a:xfrm>
          <a:solidFill>
            <a:schemeClr val="bg1">
              <a:alpha val="75000"/>
            </a:schemeClr>
          </a:solidFill>
        </p:spPr>
        <p:txBody>
          <a:bodyPr lIns="72000" tIns="360000" rIns="36000" bIns="36000" anchor="t" anchorCtr="0"/>
          <a:lstStyle>
            <a:lvl1pPr marL="177800" indent="-177800">
              <a:lnSpc>
                <a:spcPct val="110000"/>
              </a:lnSpc>
              <a:spcAft>
                <a:spcPts val="0"/>
              </a:spcAft>
              <a:buFont typeface="Arial" panose="020B0604020202020204" pitchFamily="34" charset="0"/>
              <a:buChar char="•"/>
              <a:defRPr sz="1800">
                <a:latin typeface="Humanst521 Lt BT" panose="020B0402020204020304" pitchFamily="34" charset="0"/>
              </a:defRPr>
            </a:lvl1pPr>
            <a:lvl2pPr>
              <a:lnSpc>
                <a:spcPct val="110000"/>
              </a:lnSpc>
              <a:spcBef>
                <a:spcPts val="0"/>
              </a:spcBef>
              <a:spcAft>
                <a:spcPts val="0"/>
              </a:spcAft>
              <a:defRPr sz="1800">
                <a:latin typeface="Humanst521 Lt BT" panose="020B0402020204020304" pitchFamily="34" charset="0"/>
              </a:defRPr>
            </a:lvl2pPr>
            <a:lvl3pPr>
              <a:lnSpc>
                <a:spcPct val="110000"/>
              </a:lnSpc>
              <a:spcBef>
                <a:spcPts val="0"/>
              </a:spcBef>
              <a:spcAft>
                <a:spcPts val="0"/>
              </a:spcAft>
              <a:defRPr sz="1800">
                <a:latin typeface="Humanst521 Lt BT" panose="020B0402020204020304" pitchFamily="34" charset="0"/>
              </a:defRPr>
            </a:lvl3pPr>
            <a:lvl4pPr>
              <a:lnSpc>
                <a:spcPct val="110000"/>
              </a:lnSpc>
              <a:spcBef>
                <a:spcPts val="0"/>
              </a:spcBef>
              <a:spcAft>
                <a:spcPts val="0"/>
              </a:spcAft>
              <a:defRPr sz="1800">
                <a:latin typeface="Humanst521 Lt BT" panose="020B0402020204020304" pitchFamily="34" charset="0"/>
              </a:defRPr>
            </a:lvl4pPr>
            <a:lvl5pPr>
              <a:lnSpc>
                <a:spcPct val="110000"/>
              </a:lnSpc>
              <a:spcBef>
                <a:spcPts val="0"/>
              </a:spcBef>
              <a:spcAft>
                <a:spcPts val="0"/>
              </a:spcAft>
              <a:defRPr sz="1800">
                <a:latin typeface="Humanst521 Lt BT" panose="020B0402020204020304"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pic>
        <p:nvPicPr>
          <p:cNvPr id="13" name="Bild 14" descr="PSI-Logo_narrow_30k.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800" y="214312"/>
            <a:ext cx="1016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a:spLocks noChangeArrowheads="1"/>
          </p:cNvSpPr>
          <p:nvPr userDrawn="1"/>
        </p:nvSpPr>
        <p:spPr bwMode="auto">
          <a:xfrm>
            <a:off x="1" y="764859"/>
            <a:ext cx="720725" cy="545926"/>
          </a:xfrm>
          <a:prstGeom prst="rect">
            <a:avLst/>
          </a:prstGeom>
          <a:solidFill>
            <a:srgbClr val="B9B9B9"/>
          </a:solidFill>
          <a:ln>
            <a:noFill/>
          </a:ln>
          <a:extLst/>
        </p:spPr>
        <p:txBody>
          <a:bodyPr/>
          <a:lstStyle/>
          <a:p>
            <a:pPr eaLnBrk="0" hangingPunct="0"/>
            <a:endParaRPr lang="de-DE" sz="2400" dirty="0">
              <a:solidFill>
                <a:srgbClr val="000000"/>
              </a:solidFill>
              <a:latin typeface="Humanst521 Lt BT" panose="020B0402020204020304" pitchFamily="34" charset="0"/>
            </a:endParaRPr>
          </a:p>
        </p:txBody>
      </p:sp>
      <p:sp>
        <p:nvSpPr>
          <p:cNvPr id="10"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039905263"/>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4"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3130195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00" y="149494"/>
            <a:ext cx="6708025"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noProof="0" dirty="0" err="1" smtClean="0"/>
              <a:t>Folientitel</a:t>
            </a:r>
            <a:r>
              <a:rPr lang="en-GB" noProof="0" dirty="0" smtClean="0"/>
              <a:t> </a:t>
            </a:r>
            <a:r>
              <a:rPr lang="en-GB" noProof="0" dirty="0" err="1" smtClean="0"/>
              <a:t>eingeben</a:t>
            </a:r>
            <a:endParaRPr lang="en-GB" noProof="0" dirty="0"/>
          </a:p>
        </p:txBody>
      </p:sp>
      <p:sp>
        <p:nvSpPr>
          <p:cNvPr id="6" name="Rechteck 12"/>
          <p:cNvSpPr>
            <a:spLocks noChangeArrowheads="1"/>
          </p:cNvSpPr>
          <p:nvPr/>
        </p:nvSpPr>
        <p:spPr bwMode="auto">
          <a:xfrm>
            <a:off x="1" y="1059657"/>
            <a:ext cx="720725" cy="545926"/>
          </a:xfrm>
          <a:prstGeom prst="rect">
            <a:avLst/>
          </a:prstGeom>
          <a:solidFill>
            <a:srgbClr val="B9B9B9"/>
          </a:solidFill>
          <a:ln>
            <a:noFill/>
          </a:ln>
          <a:extLst/>
        </p:spPr>
        <p:txBody>
          <a:bodyPr/>
          <a:lstStyle/>
          <a:p>
            <a:pPr eaLnBrk="0" hangingPunct="0"/>
            <a:endParaRPr lang="de-DE" sz="2400" dirty="0">
              <a:solidFill>
                <a:srgbClr val="000000"/>
              </a:solidFill>
              <a:latin typeface="Humanst521 Lt BT" panose="020B0402020204020304" pitchFamily="34" charset="0"/>
            </a:endParaRPr>
          </a:p>
        </p:txBody>
      </p:sp>
      <p:sp>
        <p:nvSpPr>
          <p:cNvPr id="2" name="Textplatzhalter 1"/>
          <p:cNvSpPr>
            <a:spLocks noGrp="1"/>
          </p:cNvSpPr>
          <p:nvPr>
            <p:ph type="body" idx="1"/>
          </p:nvPr>
        </p:nvSpPr>
        <p:spPr>
          <a:xfrm>
            <a:off x="1042988" y="1006079"/>
            <a:ext cx="7742237" cy="3509963"/>
          </a:xfrm>
          <a:prstGeom prst="rect">
            <a:avLst/>
          </a:prstGeom>
        </p:spPr>
        <p:txBody>
          <a:bodyPr vert="horz" lIns="0" tIns="0" rIns="0" bIns="0" rtlCol="0">
            <a:noAutofit/>
          </a:bodyPr>
          <a:lstStyle/>
          <a:p>
            <a:pPr marL="355600" lvl="0" indent="-355600">
              <a:buFontTx/>
              <a:buBlip>
                <a:blip r:embed="rId17"/>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pic>
        <p:nvPicPr>
          <p:cNvPr id="8" name="Bild 14" descr="PSI-Logo_narrow_30k.eps"/>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04800" y="204451"/>
            <a:ext cx="1016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7"/>
          <p:cNvSpPr txBox="1">
            <a:spLocks noChangeArrowheads="1"/>
          </p:cNvSpPr>
          <p:nvPr/>
        </p:nvSpPr>
        <p:spPr bwMode="auto">
          <a:xfrm rot="5400000">
            <a:off x="6716644" y="2665116"/>
            <a:ext cx="4565986" cy="2696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110000"/>
              </a:lnSpc>
              <a:spcBef>
                <a:spcPct val="0"/>
              </a:spcBef>
              <a:spcAft>
                <a:spcPct val="0"/>
              </a:spcAft>
              <a:buClr>
                <a:schemeClr val="tx1"/>
              </a:buClr>
              <a:buFont typeface="Arial" panose="020B0604020202020204" pitchFamily="34" charset="0"/>
              <a:buNone/>
              <a:defRPr lang="en-GB" sz="1800" b="1" kern="1200" spc="0" baseline="0" noProof="0">
                <a:solidFill>
                  <a:srgbClr val="969696"/>
                </a:solidFill>
                <a:latin typeface="+mn-lt"/>
                <a:ea typeface="Calibri" charset="0"/>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2400" kern="1200" spc="0" baseline="0" noProof="0" dirty="0" smtClean="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2000" spc="0" baseline="0" noProof="0" dirty="0" smtClean="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2000" kern="1200" spc="0" baseline="0" noProof="0" dirty="0" smtClean="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9pPr>
          </a:lstStyle>
          <a:p>
            <a:pPr algn="r"/>
            <a:r>
              <a:rPr lang="en-US" sz="1200" b="0" dirty="0" smtClean="0">
                <a:solidFill>
                  <a:schemeClr val="tx1">
                    <a:lumMod val="75000"/>
                    <a:lumOff val="25000"/>
                  </a:schemeClr>
                </a:solidFill>
                <a:latin typeface="Humanst521 Lt BT" panose="020B0402020204020304" pitchFamily="34" charset="0"/>
              </a:rPr>
              <a:t>Philipp Schmidt-Wellenburg (PSI) | FCCP</a:t>
            </a:r>
            <a:r>
              <a:rPr lang="en-US" sz="1200" b="0" baseline="0" dirty="0" smtClean="0">
                <a:solidFill>
                  <a:schemeClr val="tx1">
                    <a:lumMod val="75000"/>
                    <a:lumOff val="25000"/>
                  </a:schemeClr>
                </a:solidFill>
                <a:latin typeface="Humanst521 Lt BT" panose="020B0402020204020304" pitchFamily="34" charset="0"/>
              </a:rPr>
              <a:t> 2022 - Capri</a:t>
            </a:r>
            <a:r>
              <a:rPr lang="en-US" sz="1200" b="0" dirty="0" smtClean="0">
                <a:solidFill>
                  <a:schemeClr val="tx1">
                    <a:lumMod val="75000"/>
                    <a:lumOff val="25000"/>
                  </a:schemeClr>
                </a:solidFill>
                <a:latin typeface="Humanst521 Lt BT" panose="020B0402020204020304" pitchFamily="34" charset="0"/>
              </a:rPr>
              <a:t>| 24.09.22</a:t>
            </a:r>
            <a:endParaRPr lang="en-US" sz="1200" b="0" dirty="0">
              <a:solidFill>
                <a:schemeClr val="tx1">
                  <a:lumMod val="75000"/>
                  <a:lumOff val="25000"/>
                </a:schemeClr>
              </a:solidFill>
              <a:latin typeface="Humanst521 Lt BT" panose="020B0402020204020304" pitchFamily="34" charset="0"/>
            </a:endParaRPr>
          </a:p>
        </p:txBody>
      </p:sp>
      <p:sp>
        <p:nvSpPr>
          <p:cNvPr id="9"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67182132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7" r:id="rId9"/>
    <p:sldLayoutId id="2147483740" r:id="rId10"/>
    <p:sldLayoutId id="2147483741" r:id="rId11"/>
    <p:sldLayoutId id="2147483765" r:id="rId12"/>
    <p:sldLayoutId id="2147483766" r:id="rId13"/>
    <p:sldLayoutId id="2147483768" r:id="rId14"/>
    <p:sldLayoutId id="2147483769" r:id="rId15"/>
  </p:sldLayoutIdLst>
  <p:transition spd="med"/>
  <p:timing>
    <p:tnLst>
      <p:par>
        <p:cTn id="1" dur="indefinite" restart="never" nodeType="tmRoot"/>
      </p:par>
    </p:tnLst>
  </p:timing>
  <p:hf hdr="0"/>
  <p:txStyles>
    <p:titleStyle>
      <a:lvl1pPr algn="r" rtl="0" eaLnBrk="1" fontAlgn="base" hangingPunct="1">
        <a:spcBef>
          <a:spcPct val="0"/>
        </a:spcBef>
        <a:spcAft>
          <a:spcPct val="0"/>
        </a:spcAft>
        <a:defRPr sz="2800" kern="1000" spc="0">
          <a:solidFill>
            <a:srgbClr val="686868"/>
          </a:solidFill>
          <a:latin typeface="Humanst521 Lt BT" panose="020B04020202040203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Calibri" pitchFamily="-108" charset="-128"/>
          <a:cs typeface="Calibri" pitchFamily="-108" charset="-128"/>
        </a:defRPr>
      </a:lvl2pPr>
      <a:lvl3pPr algn="l" rtl="0" eaLnBrk="1" fontAlgn="base" hangingPunct="1">
        <a:spcBef>
          <a:spcPct val="0"/>
        </a:spcBef>
        <a:spcAft>
          <a:spcPct val="0"/>
        </a:spcAft>
        <a:defRPr sz="2500">
          <a:solidFill>
            <a:srgbClr val="505150"/>
          </a:solidFill>
          <a:latin typeface="Georgia" charset="0"/>
          <a:ea typeface="Calibri" pitchFamily="-108" charset="-128"/>
          <a:cs typeface="Calibri" pitchFamily="-108" charset="-128"/>
        </a:defRPr>
      </a:lvl3pPr>
      <a:lvl4pPr algn="l" rtl="0" eaLnBrk="1" fontAlgn="base" hangingPunct="1">
        <a:spcBef>
          <a:spcPct val="0"/>
        </a:spcBef>
        <a:spcAft>
          <a:spcPct val="0"/>
        </a:spcAft>
        <a:defRPr sz="2500">
          <a:solidFill>
            <a:srgbClr val="505150"/>
          </a:solidFill>
          <a:latin typeface="Georgia" charset="0"/>
          <a:ea typeface="Calibri" pitchFamily="-108" charset="-128"/>
          <a:cs typeface="Calibri" pitchFamily="-108" charset="-128"/>
        </a:defRPr>
      </a:lvl4pPr>
      <a:lvl5pPr algn="l" rtl="0" eaLnBrk="1" fontAlgn="base" hangingPunct="1">
        <a:spcBef>
          <a:spcPct val="0"/>
        </a:spcBef>
        <a:spcAft>
          <a:spcPct val="0"/>
        </a:spcAft>
        <a:defRPr sz="2500">
          <a:solidFill>
            <a:srgbClr val="505150"/>
          </a:solidFill>
          <a:latin typeface="Georgia" charset="0"/>
          <a:ea typeface="Calibri" pitchFamily="-108" charset="-128"/>
          <a:cs typeface="Calibri"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p:titleStyle>
    <p:bodyStyle>
      <a:lvl1pPr marL="177800" indent="-177800" algn="l" rtl="0" eaLnBrk="1" fontAlgn="base" hangingPunct="1">
        <a:lnSpc>
          <a:spcPct val="110000"/>
        </a:lnSpc>
        <a:spcBef>
          <a:spcPct val="0"/>
        </a:spcBef>
        <a:spcAft>
          <a:spcPct val="0"/>
        </a:spcAft>
        <a:buClr>
          <a:schemeClr val="tx1"/>
        </a:buClr>
        <a:buFont typeface="Arial" panose="020B0604020202020204" pitchFamily="34" charset="0"/>
        <a:buChar char="•"/>
        <a:defRPr lang="en-GB" sz="2800" kern="1200" spc="0" baseline="0" noProof="0" dirty="0" smtClean="0">
          <a:solidFill>
            <a:schemeClr val="tx1"/>
          </a:solidFill>
          <a:latin typeface="Humanst521 Lt BT" panose="020B0402020204020304" pitchFamily="34" charset="0"/>
          <a:ea typeface="+mn-ea"/>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2400" kern="1200" spc="0" baseline="0" noProof="0" dirty="0" smtClean="0">
          <a:solidFill>
            <a:schemeClr val="tx1"/>
          </a:solidFill>
          <a:latin typeface="Humanst521 Lt BT" panose="020B0402020204020304" pitchFamily="34" charset="0"/>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2000" spc="0" baseline="0" noProof="0" dirty="0" smtClean="0">
          <a:solidFill>
            <a:schemeClr val="tx1"/>
          </a:solidFill>
          <a:latin typeface="Humanst521 Lt BT" panose="020B0402020204020304" pitchFamily="34" charset="0"/>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2000" kern="1200" spc="0" baseline="0" noProof="0" dirty="0" smtClean="0">
          <a:solidFill>
            <a:schemeClr val="tx1"/>
          </a:solidFill>
          <a:latin typeface="Humanst521 Lt BT" panose="020B0402020204020304" pitchFamily="34" charset="0"/>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Humanst521 Lt BT" panose="020B0402020204020304" pitchFamily="34" charset="0"/>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Humanst521 Lt BT" panose="020B0402020204020304" pitchFamily="34" charset="0"/>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Humanst521 Lt BT" panose="020B0402020204020304" pitchFamily="34" charset="0"/>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Humanst521 Lt BT" panose="020B0402020204020304" pitchFamily="34" charset="0"/>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Humanst521 Lt BT" panose="020B0402020204020304" pitchFamily="34" charset="0"/>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00" y="149494"/>
            <a:ext cx="6708025"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noProof="0" dirty="0" err="1" smtClean="0"/>
              <a:t>Folientitel</a:t>
            </a:r>
            <a:r>
              <a:rPr lang="en-GB" noProof="0" dirty="0" smtClean="0"/>
              <a:t> </a:t>
            </a:r>
            <a:r>
              <a:rPr lang="en-GB" noProof="0" dirty="0" err="1" smtClean="0"/>
              <a:t>eingeben</a:t>
            </a:r>
            <a:endParaRPr lang="en-GB" noProof="0" dirty="0"/>
          </a:p>
        </p:txBody>
      </p:sp>
      <p:sp>
        <p:nvSpPr>
          <p:cNvPr id="6" name="Rechteck 12"/>
          <p:cNvSpPr>
            <a:spLocks noChangeArrowheads="1"/>
          </p:cNvSpPr>
          <p:nvPr/>
        </p:nvSpPr>
        <p:spPr bwMode="auto">
          <a:xfrm>
            <a:off x="1" y="1059657"/>
            <a:ext cx="720725" cy="545926"/>
          </a:xfrm>
          <a:prstGeom prst="rect">
            <a:avLst/>
          </a:prstGeom>
          <a:solidFill>
            <a:srgbClr val="B9B9B9"/>
          </a:solidFill>
          <a:ln>
            <a:noFill/>
          </a:ln>
          <a:extLst/>
        </p:spPr>
        <p:txBody>
          <a:bodyPr/>
          <a:lstStyle/>
          <a:p>
            <a:pPr eaLnBrk="0" hangingPunct="0"/>
            <a:endParaRPr lang="de-DE" sz="2400">
              <a:solidFill>
                <a:srgbClr val="000000"/>
              </a:solidFill>
              <a:latin typeface="+mn-lt"/>
            </a:endParaRPr>
          </a:p>
        </p:txBody>
      </p:sp>
      <p:sp>
        <p:nvSpPr>
          <p:cNvPr id="2" name="Textplatzhalter 1"/>
          <p:cNvSpPr>
            <a:spLocks noGrp="1"/>
          </p:cNvSpPr>
          <p:nvPr>
            <p:ph type="body" idx="1"/>
          </p:nvPr>
        </p:nvSpPr>
        <p:spPr>
          <a:xfrm>
            <a:off x="1042988" y="1006079"/>
            <a:ext cx="7742237" cy="3509963"/>
          </a:xfrm>
          <a:prstGeom prst="rect">
            <a:avLst/>
          </a:prstGeom>
        </p:spPr>
        <p:txBody>
          <a:bodyPr vert="horz" lIns="0" tIns="0" rIns="0" bIns="0" rtlCol="0">
            <a:noAutofit/>
          </a:body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pic>
        <p:nvPicPr>
          <p:cNvPr id="8" name="Bild 14" descr="PSI-Logo_narrow_30k.eps"/>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04800" y="204451"/>
            <a:ext cx="1016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7"/>
          <p:cNvSpPr txBox="1">
            <a:spLocks noChangeArrowheads="1"/>
          </p:cNvSpPr>
          <p:nvPr/>
        </p:nvSpPr>
        <p:spPr bwMode="auto">
          <a:xfrm rot="5400000">
            <a:off x="6716644" y="2665116"/>
            <a:ext cx="4565986" cy="2696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110000"/>
              </a:lnSpc>
              <a:spcBef>
                <a:spcPct val="0"/>
              </a:spcBef>
              <a:spcAft>
                <a:spcPct val="0"/>
              </a:spcAft>
              <a:buClr>
                <a:schemeClr val="tx1"/>
              </a:buClr>
              <a:buFont typeface="Arial" panose="020B0604020202020204" pitchFamily="34" charset="0"/>
              <a:buNone/>
              <a:defRPr lang="en-GB" sz="1800" b="1" kern="1200" spc="0" baseline="0" noProof="0">
                <a:solidFill>
                  <a:srgbClr val="969696"/>
                </a:solidFill>
                <a:latin typeface="+mn-lt"/>
                <a:ea typeface="Arial" charset="0"/>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2400" kern="1200" spc="0" baseline="0" noProof="0" dirty="0" smtClean="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2000" spc="0" baseline="0" noProof="0" dirty="0" smtClean="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2000" kern="1200" spc="0" baseline="0" noProof="0" dirty="0" smtClean="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9pPr>
          </a:lstStyle>
          <a:p>
            <a:pPr algn="r"/>
            <a:r>
              <a:rPr lang="en-US" sz="1200" b="0" dirty="0" smtClean="0">
                <a:solidFill>
                  <a:schemeClr val="tx1">
                    <a:lumMod val="75000"/>
                    <a:lumOff val="25000"/>
                  </a:schemeClr>
                </a:solidFill>
                <a:latin typeface="+mn-lt"/>
              </a:rPr>
              <a:t>Philipp Schmidt-Wellenburg (PSI)| </a:t>
            </a:r>
            <a:r>
              <a:rPr lang="en-US" sz="1200" b="0" smtClean="0">
                <a:solidFill>
                  <a:schemeClr val="tx1">
                    <a:lumMod val="75000"/>
                    <a:lumOff val="25000"/>
                  </a:schemeClr>
                </a:solidFill>
                <a:latin typeface="+mn-lt"/>
              </a:rPr>
              <a:t>Maier-Leibniz</a:t>
            </a:r>
            <a:r>
              <a:rPr lang="en-US" sz="1200" b="0" baseline="0" smtClean="0">
                <a:solidFill>
                  <a:schemeClr val="tx1">
                    <a:lumMod val="75000"/>
                    <a:lumOff val="25000"/>
                  </a:schemeClr>
                </a:solidFill>
                <a:latin typeface="+mn-lt"/>
              </a:rPr>
              <a:t> Kolloquium</a:t>
            </a:r>
            <a:r>
              <a:rPr lang="en-US" sz="1200" b="0" smtClean="0">
                <a:solidFill>
                  <a:schemeClr val="tx1">
                    <a:lumMod val="75000"/>
                    <a:lumOff val="25000"/>
                  </a:schemeClr>
                </a:solidFill>
                <a:latin typeface="+mn-lt"/>
              </a:rPr>
              <a:t>|28.10.2021</a:t>
            </a:r>
            <a:endParaRPr lang="en-US" sz="1200" b="0" dirty="0">
              <a:solidFill>
                <a:schemeClr val="tx1">
                  <a:lumMod val="75000"/>
                  <a:lumOff val="25000"/>
                </a:schemeClr>
              </a:solidFill>
              <a:latin typeface="+mn-lt"/>
            </a:endParaRPr>
          </a:p>
        </p:txBody>
      </p:sp>
      <p:sp>
        <p:nvSpPr>
          <p:cNvPr id="9"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294512953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transition spd="med"/>
  <p:timing>
    <p:tnLst>
      <p:par>
        <p:cTn id="1" dur="indefinite" restart="never" nodeType="tmRoot"/>
      </p:par>
    </p:tnLst>
  </p:timing>
  <p:hf hdr="0"/>
  <p:txStyles>
    <p:titleStyle>
      <a:lvl1pPr algn="r" rtl="0" eaLnBrk="1" fontAlgn="base" hangingPunct="1">
        <a:spcBef>
          <a:spcPct val="0"/>
        </a:spcBef>
        <a:spcAft>
          <a:spcPct val="0"/>
        </a:spcAft>
        <a:defRPr sz="28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p:titleStyle>
    <p:bodyStyle>
      <a:lvl1pPr marL="457200" indent="-457200" algn="l" rtl="0" eaLnBrk="1" fontAlgn="base" hangingPunct="1">
        <a:lnSpc>
          <a:spcPct val="110000"/>
        </a:lnSpc>
        <a:spcBef>
          <a:spcPct val="0"/>
        </a:spcBef>
        <a:spcAft>
          <a:spcPct val="0"/>
        </a:spcAft>
        <a:buClr>
          <a:schemeClr val="tx1"/>
        </a:buClr>
        <a:buFont typeface="Arial" panose="020B0604020202020204" pitchFamily="34" charset="0"/>
        <a:buChar char="•"/>
        <a:defRPr lang="en-GB" sz="2400" kern="1200" spc="0" baseline="0" noProof="0" dirty="0" smtClean="0">
          <a:solidFill>
            <a:schemeClr val="tx1"/>
          </a:solidFill>
          <a:latin typeface="Humanst521 Lt BT" panose="020B0402020204020304" pitchFamily="34" charset="0"/>
          <a:ea typeface="+mn-ea"/>
          <a:cs typeface="+mn-cs"/>
        </a:defRPr>
      </a:lvl1pPr>
      <a:lvl2pPr marL="355600" indent="-177800" algn="l" rtl="0" eaLnBrk="1" fontAlgn="base" hangingPunct="1">
        <a:lnSpc>
          <a:spcPct val="110000"/>
        </a:lnSpc>
        <a:spcBef>
          <a:spcPct val="0"/>
        </a:spcBef>
        <a:spcAft>
          <a:spcPct val="0"/>
        </a:spcAft>
        <a:buClr>
          <a:schemeClr val="tx1"/>
        </a:buClr>
        <a:buSzPct val="90000"/>
        <a:buFont typeface="Symbol" panose="05050102010706020507" pitchFamily="18" charset="2"/>
        <a:buChar char="-"/>
        <a:defRPr lang="en-GB" sz="2000" kern="1200" spc="0" baseline="0" noProof="0" dirty="0" smtClean="0">
          <a:solidFill>
            <a:schemeClr val="tx1"/>
          </a:solidFill>
          <a:latin typeface="Humanst521 Lt BT" panose="020B0402020204020304" pitchFamily="34" charset="0"/>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1800" spc="0" baseline="0" noProof="0" dirty="0" smtClean="0">
          <a:solidFill>
            <a:schemeClr val="tx1"/>
          </a:solidFill>
          <a:latin typeface="Humanst521 Lt BT" panose="020B0402020204020304" pitchFamily="34" charset="0"/>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Humanst521 Lt BT" panose="020B0402020204020304" pitchFamily="34" charset="0"/>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600" kern="1200" spc="0" baseline="0" noProof="0" dirty="0" smtClean="0">
          <a:solidFill>
            <a:schemeClr val="tx1"/>
          </a:solidFill>
          <a:latin typeface="Humanst521 Lt BT" panose="020B0402020204020304" pitchFamily="34" charset="0"/>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600" noProof="0" dirty="0" smtClean="0">
          <a:solidFill>
            <a:schemeClr val="tx1"/>
          </a:solidFill>
          <a:latin typeface="Humanst521 Lt BT" panose="020B0402020204020304" pitchFamily="34" charset="0"/>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600" noProof="0" dirty="0" smtClean="0">
          <a:solidFill>
            <a:schemeClr val="tx1"/>
          </a:solidFill>
          <a:latin typeface="Humanst521 Lt BT" panose="020B0402020204020304" pitchFamily="34" charset="0"/>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600" noProof="0" dirty="0" smtClean="0">
          <a:solidFill>
            <a:schemeClr val="tx1"/>
          </a:solidFill>
          <a:latin typeface="Humanst521 Lt BT" panose="020B0402020204020304" pitchFamily="34" charset="0"/>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600" noProof="0" dirty="0" smtClean="0">
          <a:solidFill>
            <a:schemeClr val="tx1"/>
          </a:solidFill>
          <a:latin typeface="Humanst521 Lt BT" panose="020B0402020204020304" pitchFamily="34" charset="0"/>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680.png"/><Relationship Id="rId3" Type="http://schemas.openxmlformats.org/officeDocument/2006/relationships/image" Target="../media/image3700.png"/><Relationship Id="rId7" Type="http://schemas.openxmlformats.org/officeDocument/2006/relationships/image" Target="../media/image670.png"/><Relationship Id="rId2" Type="http://schemas.openxmlformats.org/officeDocument/2006/relationships/image" Target="../media/image77.jpeg"/><Relationship Id="rId1" Type="http://schemas.openxmlformats.org/officeDocument/2006/relationships/slideLayout" Target="../slideLayouts/slideLayout26.xml"/><Relationship Id="rId6" Type="http://schemas.openxmlformats.org/officeDocument/2006/relationships/image" Target="../media/image79.png"/><Relationship Id="rId5" Type="http://schemas.openxmlformats.org/officeDocument/2006/relationships/image" Target="../media/image412.png"/><Relationship Id="rId10" Type="http://schemas.openxmlformats.org/officeDocument/2006/relationships/image" Target="../media/image440.png"/><Relationship Id="rId4" Type="http://schemas.openxmlformats.org/officeDocument/2006/relationships/image" Target="../media/image78.jpg"/><Relationship Id="rId9"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81.png"/><Relationship Id="rId1" Type="http://schemas.openxmlformats.org/officeDocument/2006/relationships/slideLayout" Target="../slideLayouts/slideLayout19.xml"/><Relationship Id="rId5" Type="http://schemas.openxmlformats.org/officeDocument/2006/relationships/image" Target="../media/image470.png"/><Relationship Id="rId4" Type="http://schemas.openxmlformats.org/officeDocument/2006/relationships/image" Target="../media/image460.png"/></Relationships>
</file>

<file path=ppt/slides/_rels/slide13.xml.rels><?xml version="1.0" encoding="UTF-8" standalone="yes"?>
<Relationships xmlns="http://schemas.openxmlformats.org/package/2006/relationships"><Relationship Id="rId8" Type="http://schemas.openxmlformats.org/officeDocument/2006/relationships/image" Target="../media/image840.png"/><Relationship Id="rId13" Type="http://schemas.openxmlformats.org/officeDocument/2006/relationships/image" Target="../media/image89.png"/><Relationship Id="rId3" Type="http://schemas.openxmlformats.org/officeDocument/2006/relationships/notesSlide" Target="../notesSlides/notesSlide8.xm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slideLayout" Target="../slideLayouts/slideLayout12.xml"/><Relationship Id="rId16" Type="http://schemas.openxmlformats.org/officeDocument/2006/relationships/image" Target="../media/image92.png"/><Relationship Id="rId1" Type="http://schemas.openxmlformats.org/officeDocument/2006/relationships/tags" Target="../tags/tag4.xml"/><Relationship Id="rId6" Type="http://schemas.openxmlformats.org/officeDocument/2006/relationships/image" Target="../media/image820.pn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860.png"/><Relationship Id="rId4" Type="http://schemas.openxmlformats.org/officeDocument/2006/relationships/image" Target="../media/image800.png"/><Relationship Id="rId9" Type="http://schemas.openxmlformats.org/officeDocument/2006/relationships/image" Target="../media/image850.png"/><Relationship Id="rId14"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4.xml"/><Relationship Id="rId4" Type="http://schemas.openxmlformats.org/officeDocument/2006/relationships/image" Target="../media/image9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98.png"/><Relationship Id="rId5" Type="http://schemas.openxmlformats.org/officeDocument/2006/relationships/image" Target="../media/image86.jpeg"/><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12.xml"/><Relationship Id="rId5" Type="http://schemas.openxmlformats.org/officeDocument/2006/relationships/image" Target="../media/image102.png"/><Relationship Id="rId4" Type="http://schemas.openxmlformats.org/officeDocument/2006/relationships/image" Target="../media/image99.emf"/></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3.png"/><Relationship Id="rId1" Type="http://schemas.openxmlformats.org/officeDocument/2006/relationships/slideLayout" Target="../slideLayouts/slideLayout12.xml"/><Relationship Id="rId5" Type="http://schemas.openxmlformats.org/officeDocument/2006/relationships/image" Target="../media/image105.pn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2.png"/><Relationship Id="rId1" Type="http://schemas.openxmlformats.org/officeDocument/2006/relationships/slideLayout" Target="../slideLayouts/slideLayout12.xml"/><Relationship Id="rId5" Type="http://schemas.openxmlformats.org/officeDocument/2006/relationships/image" Target="../media/image108.jpg"/><Relationship Id="rId4" Type="http://schemas.openxmlformats.org/officeDocument/2006/relationships/image" Target="../media/image107.emf"/></Relationships>
</file>

<file path=ppt/slides/_rels/slide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 Id="rId5" Type="http://schemas.openxmlformats.org/officeDocument/2006/relationships/image" Target="../media/image115.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image" Target="../media/image116.tmp"/><Relationship Id="rId2" Type="http://schemas.openxmlformats.org/officeDocument/2006/relationships/image" Target="../media/image123.png"/><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2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28.png"/><Relationship Id="rId4" Type="http://schemas.openxmlformats.org/officeDocument/2006/relationships/image" Target="../media/image1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15.xml"/><Relationship Id="rId4" Type="http://schemas.openxmlformats.org/officeDocument/2006/relationships/image" Target="../media/image129.png"/></Relationships>
</file>

<file path=ppt/slides/_rels/slide2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74.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34.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1.png"/><Relationship Id="rId18" Type="http://schemas.openxmlformats.org/officeDocument/2006/relationships/image" Target="../media/image156.png"/><Relationship Id="rId3" Type="http://schemas.openxmlformats.org/officeDocument/2006/relationships/image" Target="../media/image140.png"/><Relationship Id="rId21" Type="http://schemas.openxmlformats.org/officeDocument/2006/relationships/image" Target="../media/image159.png"/><Relationship Id="rId7" Type="http://schemas.openxmlformats.org/officeDocument/2006/relationships/image" Target="../media/image2.emf"/><Relationship Id="rId12" Type="http://schemas.openxmlformats.org/officeDocument/2006/relationships/image" Target="../media/image150.png"/><Relationship Id="rId17" Type="http://schemas.openxmlformats.org/officeDocument/2006/relationships/image" Target="../media/image155.jpeg"/><Relationship Id="rId2" Type="http://schemas.openxmlformats.org/officeDocument/2006/relationships/notesSlide" Target="../notesSlides/notesSlide13.xml"/><Relationship Id="rId16" Type="http://schemas.openxmlformats.org/officeDocument/2006/relationships/image" Target="../media/image154.png"/><Relationship Id="rId20" Type="http://schemas.openxmlformats.org/officeDocument/2006/relationships/image" Target="../media/image158.png"/><Relationship Id="rId1" Type="http://schemas.openxmlformats.org/officeDocument/2006/relationships/slideLayout" Target="../slideLayouts/slideLayout14.xml"/><Relationship Id="rId6" Type="http://schemas.openxmlformats.org/officeDocument/2006/relationships/image" Target="../media/image145.png"/><Relationship Id="rId11" Type="http://schemas.openxmlformats.org/officeDocument/2006/relationships/image" Target="../media/image149.png"/><Relationship Id="rId24" Type="http://schemas.openxmlformats.org/officeDocument/2006/relationships/image" Target="../media/image162.tmp"/><Relationship Id="rId5" Type="http://schemas.openxmlformats.org/officeDocument/2006/relationships/image" Target="../media/image144.png"/><Relationship Id="rId15" Type="http://schemas.openxmlformats.org/officeDocument/2006/relationships/image" Target="../media/image153.png"/><Relationship Id="rId23" Type="http://schemas.openxmlformats.org/officeDocument/2006/relationships/image" Target="../media/image161.jpeg"/><Relationship Id="rId10" Type="http://schemas.openxmlformats.org/officeDocument/2006/relationships/image" Target="../media/image148.png"/><Relationship Id="rId19" Type="http://schemas.openxmlformats.org/officeDocument/2006/relationships/image" Target="../media/image157.png"/><Relationship Id="rId4" Type="http://schemas.openxmlformats.org/officeDocument/2006/relationships/image" Target="../media/image143.png"/><Relationship Id="rId9" Type="http://schemas.openxmlformats.org/officeDocument/2006/relationships/image" Target="../media/image147.png"/><Relationship Id="rId14" Type="http://schemas.openxmlformats.org/officeDocument/2006/relationships/image" Target="../media/image152.png"/><Relationship Id="rId22" Type="http://schemas.openxmlformats.org/officeDocument/2006/relationships/image" Target="../media/image160.png"/></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39.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notesSlide" Target="../notesSlides/notesSlide5.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notesSlide" Target="../notesSlides/notesSlide6.xml"/><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slideLayout" Target="../slideLayouts/slideLayout4.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tags" Target="../tags/tag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18" Type="http://schemas.openxmlformats.org/officeDocument/2006/relationships/image" Target="../media/image63.png"/><Relationship Id="rId26" Type="http://schemas.openxmlformats.org/officeDocument/2006/relationships/image" Target="../media/image75.png"/><Relationship Id="rId3" Type="http://schemas.openxmlformats.org/officeDocument/2006/relationships/notesSlide" Target="../notesSlides/notesSlide7.xml"/><Relationship Id="rId21" Type="http://schemas.openxmlformats.org/officeDocument/2006/relationships/image" Target="../media/image66.png"/><Relationship Id="rId12" Type="http://schemas.openxmlformats.org/officeDocument/2006/relationships/image" Target="../media/image68.png"/><Relationship Id="rId17" Type="http://schemas.openxmlformats.org/officeDocument/2006/relationships/image" Target="../media/image71.png"/><Relationship Id="rId25" Type="http://schemas.openxmlformats.org/officeDocument/2006/relationships/image" Target="../media/image730.png"/><Relationship Id="rId2" Type="http://schemas.openxmlformats.org/officeDocument/2006/relationships/slideLayout" Target="../slideLayouts/slideLayout4.xml"/><Relationship Id="rId16" Type="http://schemas.openxmlformats.org/officeDocument/2006/relationships/image" Target="../media/image52.png"/><Relationship Id="rId20" Type="http://schemas.openxmlformats.org/officeDocument/2006/relationships/image" Target="../media/image65.png"/><Relationship Id="rId29" Type="http://schemas.openxmlformats.org/officeDocument/2006/relationships/image" Target="../media/image78.png"/><Relationship Id="rId1" Type="http://schemas.openxmlformats.org/officeDocument/2006/relationships/tags" Target="../tags/tag3.xml"/><Relationship Id="rId11" Type="http://schemas.openxmlformats.org/officeDocument/2006/relationships/image" Target="../media/image67.png"/><Relationship Id="rId24" Type="http://schemas.openxmlformats.org/officeDocument/2006/relationships/image" Target="../media/image73.png"/><Relationship Id="rId5" Type="http://schemas.openxmlformats.org/officeDocument/2006/relationships/image" Target="../media/image62.png"/><Relationship Id="rId15" Type="http://schemas.openxmlformats.org/officeDocument/2006/relationships/image" Target="../media/image51.png"/><Relationship Id="rId23" Type="http://schemas.openxmlformats.org/officeDocument/2006/relationships/image" Target="../media/image72.png"/><Relationship Id="rId28" Type="http://schemas.openxmlformats.org/officeDocument/2006/relationships/image" Target="../media/image77.png"/><Relationship Id="rId19" Type="http://schemas.openxmlformats.org/officeDocument/2006/relationships/image" Target="../media/image64.png"/><Relationship Id="rId4" Type="http://schemas.openxmlformats.org/officeDocument/2006/relationships/image" Target="../media/image610.png"/><Relationship Id="rId14" Type="http://schemas.openxmlformats.org/officeDocument/2006/relationships/image" Target="../media/image70.png"/><Relationship Id="rId22" Type="http://schemas.openxmlformats.org/officeDocument/2006/relationships/image" Target="../media/image69.png"/><Relationship Id="rId27"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4388" y="3507378"/>
            <a:ext cx="3536633" cy="1041704"/>
          </a:xfrm>
        </p:spPr>
        <p:txBody>
          <a:bodyPr/>
          <a:lstStyle/>
          <a:p>
            <a:r>
              <a:rPr lang="en-US" dirty="0" smtClean="0"/>
              <a:t>Search for the muon EDM at PSI</a:t>
            </a:r>
            <a:br>
              <a:rPr lang="en-US" dirty="0" smtClean="0"/>
            </a:br>
            <a:endParaRPr lang="en-US" dirty="0"/>
          </a:p>
        </p:txBody>
      </p:sp>
      <p:sp>
        <p:nvSpPr>
          <p:cNvPr id="6" name="Subtitle 5"/>
          <p:cNvSpPr>
            <a:spLocks noGrp="1"/>
          </p:cNvSpPr>
          <p:nvPr>
            <p:ph type="subTitle" sz="quarter" idx="1"/>
          </p:nvPr>
        </p:nvSpPr>
        <p:spPr>
          <a:xfrm>
            <a:off x="204789" y="2968305"/>
            <a:ext cx="3536632" cy="273390"/>
          </a:xfrm>
        </p:spPr>
        <p:txBody>
          <a:bodyPr/>
          <a:lstStyle/>
          <a:p>
            <a:r>
              <a:rPr lang="en-US" dirty="0" smtClean="0"/>
              <a:t>P. Schmidt-Wellenburg</a:t>
            </a:r>
            <a:endParaRPr lang="en-US" dirty="0"/>
          </a:p>
        </p:txBody>
      </p:sp>
    </p:spTree>
    <p:extLst>
      <p:ext uri="{BB962C8B-B14F-4D97-AF65-F5344CB8AC3E}">
        <p14:creationId xmlns:p14="http://schemas.microsoft.com/office/powerpoint/2010/main" val="141610028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0" y="0"/>
            <a:ext cx="9144000" cy="5156200"/>
          </a:xfrm>
        </p:spPr>
      </p:pic>
      <p:sp>
        <p:nvSpPr>
          <p:cNvPr id="6" name="Title 5"/>
          <p:cNvSpPr>
            <a:spLocks noGrp="1"/>
          </p:cNvSpPr>
          <p:nvPr>
            <p:ph type="title"/>
          </p:nvPr>
        </p:nvSpPr>
        <p:spPr>
          <a:xfrm>
            <a:off x="136808" y="95476"/>
            <a:ext cx="7362825" cy="381375"/>
          </a:xfrm>
        </p:spPr>
        <p:txBody>
          <a:bodyPr/>
          <a:lstStyle/>
          <a:p>
            <a:pPr algn="l"/>
            <a:r>
              <a:rPr lang="en-US" dirty="0" smtClean="0">
                <a:solidFill>
                  <a:schemeClr val="bg1">
                    <a:lumMod val="95000"/>
                  </a:schemeClr>
                </a:solidFill>
              </a:rPr>
              <a:t>HIPA – high intensity proton accelerator</a:t>
            </a:r>
            <a:endParaRPr lang="en-US" dirty="0">
              <a:solidFill>
                <a:schemeClr val="bg1">
                  <a:lumMod val="95000"/>
                </a:schemeClr>
              </a:solidFill>
            </a:endParaRPr>
          </a:p>
        </p:txBody>
      </p:sp>
      <p:sp>
        <p:nvSpPr>
          <p:cNvPr id="3" name="Slide Number Placeholder 2"/>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sp>
        <p:nvSpPr>
          <p:cNvPr id="11" name="TextBox 10"/>
          <p:cNvSpPr txBox="1"/>
          <p:nvPr/>
        </p:nvSpPr>
        <p:spPr>
          <a:xfrm rot="21376224">
            <a:off x="392489" y="2523756"/>
            <a:ext cx="1205715" cy="473976"/>
          </a:xfrm>
          <a:prstGeom prst="rect">
            <a:avLst/>
          </a:prstGeom>
          <a:noFill/>
          <a:scene3d>
            <a:camera prst="isometricOffAxis1Top">
              <a:rot lat="20447524" lon="21175031" rev="993068"/>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defPPr>
              <a:defRPr lang="de-CH"/>
            </a:defPPr>
            <a:lvl1pPr algn="r">
              <a:lnSpc>
                <a:spcPct val="110000"/>
              </a:lnSpc>
              <a:spcBef>
                <a:spcPts val="0"/>
              </a:spcBef>
              <a:defRPr sz="1400" i="1" kern="1000" spc="30">
                <a:solidFill>
                  <a:schemeClr val="tx1">
                    <a:lumMod val="85000"/>
                    <a:lumOff val="15000"/>
                  </a:schemeClr>
                </a:solidFill>
                <a:latin typeface="+mn-lt"/>
                <a:cs typeface="Franklin Gothic Book"/>
              </a:defRPr>
            </a:lvl1p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Cockcroft-Walton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 800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rPr>
              <a:t>keV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endParaRPr>
          </a:p>
        </p:txBody>
      </p:sp>
      <p:sp>
        <p:nvSpPr>
          <p:cNvPr id="12" name="TextBox 11"/>
          <p:cNvSpPr txBox="1"/>
          <p:nvPr/>
        </p:nvSpPr>
        <p:spPr>
          <a:xfrm>
            <a:off x="1261652" y="4495448"/>
            <a:ext cx="1191352" cy="457946"/>
          </a:xfrm>
          <a:prstGeom prst="rect">
            <a:avLst/>
          </a:prstGeom>
          <a:noFill/>
          <a:scene3d>
            <a:camera prst="orthographicFront">
              <a:rot lat="600000" lon="1620000" rev="1380000"/>
            </a:camera>
            <a:lightRig rig="threePt" dir="t"/>
          </a:scene3d>
        </p:spPr>
        <p:txBody>
          <a:bodyPr wrap="none" lIns="0" tIns="0" rIns="0" bIns="0" rtlCol="0" anchor="t" anchorCtr="0">
            <a:spAutoFit/>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Injector</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cyclotron</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r>
            <a:b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72MeV</a:t>
            </a:r>
            <a:endParaRPr kumimoji="0" lang="en-US"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p:sp>
        <p:nvSpPr>
          <p:cNvPr id="35" name="TextBox 34"/>
          <p:cNvSpPr txBox="1"/>
          <p:nvPr/>
        </p:nvSpPr>
        <p:spPr>
          <a:xfrm>
            <a:off x="2402699" y="2175639"/>
            <a:ext cx="1030154" cy="931922"/>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Main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cyclotron</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r>
            <a:b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590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MeV</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r>
            <a:b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I</a:t>
            </a:r>
            <a:r>
              <a:rPr kumimoji="0" lang="de-CH" sz="1400" b="0" i="1" u="none" strike="noStrike" kern="1000" cap="none" spc="30" normalizeH="0" baseline="-25000" noProof="0" dirty="0" err="1" smtClean="0">
                <a:ln>
                  <a:noFill/>
                </a:ln>
                <a:solidFill>
                  <a:srgbClr val="000000">
                    <a:lumMod val="85000"/>
                    <a:lumOff val="15000"/>
                  </a:srgbClr>
                </a:solidFill>
                <a:effectLst/>
                <a:uLnTx/>
                <a:uFillTx/>
                <a:latin typeface="Humanst521 Lt BT"/>
                <a:cs typeface="Franklin Gothic Book"/>
              </a:rPr>
              <a:t>p</a:t>
            </a:r>
            <a:r>
              <a:rPr kumimoji="0" lang="de-CH" sz="1400" b="0" i="1" u="none" strike="noStrike" kern="1000" cap="none" spc="30" normalizeH="0" baseline="-25000" noProof="0" dirty="0" smtClean="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2.4 mA</a:t>
            </a:r>
            <a:endParaRPr kumimoji="0" lang="en-US" sz="1400" b="0" i="1" u="none" strike="noStrike" kern="1000" cap="none" spc="30" normalizeH="0" baseline="-25000" noProof="0" dirty="0" err="1">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P=1.4 MW</a:t>
            </a:r>
            <a:endPar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sp>
        <p:nvSpPr>
          <p:cNvPr id="36" name="TextBox 35"/>
          <p:cNvSpPr txBox="1"/>
          <p:nvPr/>
        </p:nvSpPr>
        <p:spPr>
          <a:xfrm>
            <a:off x="6924450" y="3151579"/>
            <a:ext cx="448201"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nEDM</a:t>
            </a:r>
            <a:endPar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sp>
        <p:nvSpPr>
          <p:cNvPr id="37" name="TextBox 36"/>
          <p:cNvSpPr txBox="1"/>
          <p:nvPr/>
        </p:nvSpPr>
        <p:spPr>
          <a:xfrm>
            <a:off x="6188163" y="895308"/>
            <a:ext cx="1047146" cy="457946"/>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Pion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and</a:t>
            </a:r>
            <a:r>
              <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Muon</a:t>
            </a:r>
            <a:endParaRPr kumimoji="0" lang="de-CH"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research</a:t>
            </a:r>
            <a:endParaRPr kumimoji="0" lang="de-CH" sz="14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p:sp>
        <p:nvSpPr>
          <p:cNvPr id="40" name="TextBox 39"/>
          <p:cNvSpPr txBox="1"/>
          <p:nvPr/>
        </p:nvSpPr>
        <p:spPr>
          <a:xfrm>
            <a:off x="7372651" y="4732436"/>
            <a:ext cx="716863"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smtClean="0">
                <a:ln>
                  <a:noFill/>
                </a:ln>
                <a:solidFill>
                  <a:srgbClr val="FFFFFF">
                    <a:lumMod val="95000"/>
                  </a:srgbClr>
                </a:solidFill>
                <a:effectLst/>
                <a:uLnTx/>
                <a:uFillTx/>
                <a:latin typeface="Humanst521 Lt BT"/>
                <a:cs typeface="Franklin Gothic Book"/>
              </a:rPr>
              <a:t>UCN area</a:t>
            </a:r>
            <a:endParaRPr kumimoji="0" lang="de-CH" sz="1400" b="0" i="1" u="none" strike="noStrike" kern="1000" cap="none" spc="30" normalizeH="0" baseline="0" noProof="0" dirty="0" smtClean="0">
              <a:ln>
                <a:noFill/>
              </a:ln>
              <a:solidFill>
                <a:srgbClr val="FFFFFF">
                  <a:lumMod val="95000"/>
                </a:srgbClr>
              </a:solidFill>
              <a:effectLst/>
              <a:uLnTx/>
              <a:uFillTx/>
              <a:latin typeface="Humanst521 Lt BT"/>
              <a:cs typeface="Franklin Gothic Book"/>
            </a:endParaRPr>
          </a:p>
        </p:txBody>
      </p:sp>
    </p:spTree>
    <p:extLst>
      <p:ext uri="{BB962C8B-B14F-4D97-AF65-F5344CB8AC3E}">
        <p14:creationId xmlns:p14="http://schemas.microsoft.com/office/powerpoint/2010/main" val="416466755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3"/>
          <p:cNvPicPr>
            <a:picLocks noGrp="1" noChangeAspect="1"/>
          </p:cNvPicPr>
          <p:nvPr>
            <p:ph sz="quarter" idx="13"/>
          </p:nvPr>
        </p:nvPicPr>
        <p:blipFill rotWithShape="1">
          <a:blip r:embed="rId2" cstate="screen">
            <a:extLst>
              <a:ext uri="{28A0092B-C50C-407E-A947-70E740481C1C}">
                <a14:useLocalDpi xmlns:a14="http://schemas.microsoft.com/office/drawing/2010/main" val="0"/>
              </a:ext>
            </a:extLst>
          </a:blip>
          <a:srcRect/>
          <a:stretch/>
        </p:blipFill>
        <p:spPr>
          <a:xfrm rot="5400000">
            <a:off x="-479177" y="1109618"/>
            <a:ext cx="4493133" cy="3554267"/>
          </a:xfrm>
        </p:spPr>
      </p:pic>
      <p:grpSp>
        <p:nvGrpSpPr>
          <p:cNvPr id="23" name="Group 22"/>
          <p:cNvGrpSpPr/>
          <p:nvPr/>
        </p:nvGrpSpPr>
        <p:grpSpPr>
          <a:xfrm>
            <a:off x="1973655" y="-18107"/>
            <a:ext cx="2897109" cy="2598345"/>
            <a:chOff x="1973655" y="-18107"/>
            <a:chExt cx="2897109" cy="2598345"/>
          </a:xfrm>
        </p:grpSpPr>
        <p:sp>
          <p:nvSpPr>
            <p:cNvPr id="17" name="Freeform 16"/>
            <p:cNvSpPr/>
            <p:nvPr/>
          </p:nvSpPr>
          <p:spPr bwMode="auto">
            <a:xfrm>
              <a:off x="1973655" y="-18107"/>
              <a:ext cx="2897109" cy="2598345"/>
            </a:xfrm>
            <a:custGeom>
              <a:avLst/>
              <a:gdLst>
                <a:gd name="connsiteX0" fmla="*/ 1059256 w 2897109"/>
                <a:gd name="connsiteY0" fmla="*/ 0 h 2598345"/>
                <a:gd name="connsiteX1" fmla="*/ 0 w 2897109"/>
                <a:gd name="connsiteY1" fmla="*/ 2598345 h 2598345"/>
                <a:gd name="connsiteX2" fmla="*/ 2897109 w 2897109"/>
                <a:gd name="connsiteY2" fmla="*/ 1865014 h 2598345"/>
                <a:gd name="connsiteX3" fmla="*/ 1059256 w 2897109"/>
                <a:gd name="connsiteY3" fmla="*/ 0 h 2598345"/>
              </a:gdLst>
              <a:ahLst/>
              <a:cxnLst>
                <a:cxn ang="0">
                  <a:pos x="connsiteX0" y="connsiteY0"/>
                </a:cxn>
                <a:cxn ang="0">
                  <a:pos x="connsiteX1" y="connsiteY1"/>
                </a:cxn>
                <a:cxn ang="0">
                  <a:pos x="connsiteX2" y="connsiteY2"/>
                </a:cxn>
                <a:cxn ang="0">
                  <a:pos x="connsiteX3" y="connsiteY3"/>
                </a:cxn>
              </a:cxnLst>
              <a:rect l="l" t="t" r="r" b="b"/>
              <a:pathLst>
                <a:path w="2897109" h="2598345">
                  <a:moveTo>
                    <a:pt x="1059256" y="0"/>
                  </a:moveTo>
                  <a:lnTo>
                    <a:pt x="0" y="2598345"/>
                  </a:lnTo>
                  <a:lnTo>
                    <a:pt x="2897109" y="1865014"/>
                  </a:lnTo>
                  <a:lnTo>
                    <a:pt x="1059256" y="0"/>
                  </a:lnTo>
                  <a:close/>
                </a:path>
              </a:pathLst>
            </a:custGeom>
            <a:solidFill>
              <a:schemeClr val="bg1">
                <a:lumMod val="85000"/>
                <a:alpha val="36000"/>
              </a:schemeClr>
            </a:solidFill>
            <a:ln w="9525" cap="rnd">
              <a:solidFill>
                <a:schemeClr val="bg2">
                  <a:lumMod val="60000"/>
                  <a:lumOff val="40000"/>
                  <a:alpha val="73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cxnSp>
          <p:nvCxnSpPr>
            <p:cNvPr id="22" name="Straight Connector 21"/>
            <p:cNvCxnSpPr>
              <a:endCxn id="17" idx="1"/>
            </p:cNvCxnSpPr>
            <p:nvPr/>
          </p:nvCxnSpPr>
          <p:spPr bwMode="auto">
            <a:xfrm flipH="1">
              <a:off x="1973655" y="1816781"/>
              <a:ext cx="1076680" cy="763457"/>
            </a:xfrm>
            <a:prstGeom prst="line">
              <a:avLst/>
            </a:prstGeom>
            <a:ln w="19050" cap="rnd">
              <a:solidFill>
                <a:schemeClr val="bg2">
                  <a:lumMod val="60000"/>
                  <a:lumOff val="40000"/>
                  <a:alpha val="57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3" name="Title 2"/>
              <p:cNvSpPr>
                <a:spLocks noGrp="1"/>
              </p:cNvSpPr>
              <p:nvPr>
                <p:ph type="title"/>
              </p:nvPr>
            </p:nvSpPr>
            <p:spPr>
              <a:xfrm>
                <a:off x="2265528" y="54324"/>
                <a:ext cx="6708025" cy="381375"/>
              </a:xfrm>
            </p:spPr>
            <p:txBody>
              <a:bodyPr/>
              <a:lstStyle/>
              <a:p>
                <a:r>
                  <a:rPr lang="en-US" dirty="0" smtClean="0"/>
                  <a:t>A search for a </a:t>
                </a:r>
                <a14:m>
                  <m:oMath xmlns:m="http://schemas.openxmlformats.org/officeDocument/2006/math">
                    <m:r>
                      <a:rPr lang="en-US" b="0" i="1" dirty="0" smtClean="0">
                        <a:latin typeface="Cambria Math"/>
                      </a:rPr>
                      <m:t>𝜇</m:t>
                    </m:r>
                  </m:oMath>
                </a14:m>
                <a:r>
                  <a:rPr lang="en-US" dirty="0" smtClean="0"/>
                  <a:t>EDM at PSI</a:t>
                </a:r>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2265528" y="54324"/>
                <a:ext cx="6708025" cy="381375"/>
              </a:xfrm>
              <a:blipFill>
                <a:blip r:embed="rId3"/>
                <a:stretch>
                  <a:fillRect t="-29032" r="-3182" b="-69355"/>
                </a:stretch>
              </a:blipFill>
            </p:spPr>
            <p:txBody>
              <a:bodyPr/>
              <a:lstStyle/>
              <a:p>
                <a:r>
                  <a:rPr lang="en-US">
                    <a:noFill/>
                  </a:rPr>
                  <a:t> </a:t>
                </a:r>
              </a:p>
            </p:txBody>
          </p:sp>
        </mc:Fallback>
      </mc:AlternateContent>
      <p:sp>
        <p:nvSpPr>
          <p:cNvPr id="5" name="Slide Number Placeholder 4"/>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11</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pic>
        <p:nvPicPr>
          <p:cNvPr id="44" name="Content Placeholder 43"/>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5276781" y="515117"/>
            <a:ext cx="3322657" cy="4600602"/>
          </a:xfrm>
        </p:spPr>
      </p:pic>
      <p:sp>
        <p:nvSpPr>
          <p:cNvPr id="45" name="Rectangle 44"/>
          <p:cNvSpPr/>
          <p:nvPr/>
        </p:nvSpPr>
        <p:spPr bwMode="auto">
          <a:xfrm>
            <a:off x="6309808" y="4280871"/>
            <a:ext cx="963610" cy="854700"/>
          </a:xfrm>
          <a:prstGeom prst="rect">
            <a:avLst/>
          </a:pr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mc:AlternateContent xmlns:mc="http://schemas.openxmlformats.org/markup-compatibility/2006" xmlns:a14="http://schemas.microsoft.com/office/drawing/2010/main">
        <mc:Choice Requires="a14">
          <p:sp>
            <p:nvSpPr>
              <p:cNvPr id="8" name="TextBox 7"/>
              <p:cNvSpPr txBox="1"/>
              <p:nvPr/>
            </p:nvSpPr>
            <p:spPr>
              <a:xfrm>
                <a:off x="4030986" y="2630400"/>
                <a:ext cx="1716087" cy="1432798"/>
              </a:xfrm>
              <a:prstGeom prst="roundRect">
                <a:avLst>
                  <a:gd name="adj" fmla="val 10309"/>
                </a:avLst>
              </a:prstGeom>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t" anchorCtr="0">
                <a:spAutoFit/>
              </a:bodyPr>
              <a:lstStyle/>
              <a:p>
                <a:pPr marL="0" marR="0" lvl="0" indent="180975" algn="l" defTabSz="914400" rtl="0" eaLnBrk="1" fontAlgn="base" latinLnBrk="0" hangingPunct="1">
                  <a:lnSpc>
                    <a:spcPct val="110000"/>
                  </a:lnSpc>
                  <a:spcBef>
                    <a:spcPts val="0"/>
                  </a:spcBef>
                  <a:spcAft>
                    <a:spcPct val="0"/>
                  </a:spcAft>
                  <a:buClrTx/>
                  <a:buSzTx/>
                  <a:buFontTx/>
                  <a:buNone/>
                  <a:tabLst/>
                  <a:defRPr/>
                </a:pPr>
                <a14:m>
                  <m:oMath xmlns:m="http://schemas.openxmlformats.org/officeDocument/2006/math">
                    <m:r>
                      <a:rPr kumimoji="0" lang="en-US" sz="2000" b="0" i="1" u="none" strike="noStrike" kern="1000" cap="none" spc="30" normalizeH="0" baseline="0" noProof="0" smtClean="0">
                        <a:ln>
                          <a:noFill/>
                        </a:ln>
                        <a:solidFill>
                          <a:srgbClr val="FFFFFF"/>
                        </a:solidFill>
                        <a:effectLst/>
                        <a:uLnTx/>
                        <a:uFillTx/>
                        <a:latin typeface="Cambria Math"/>
                        <a:cs typeface="Franklin Gothic Book"/>
                      </a:rPr>
                      <m:t>𝜇</m:t>
                    </m:r>
                  </m:oMath>
                </a14:m>
                <a:r>
                  <a:rPr kumimoji="0" lang="en-US" sz="2000" b="0" i="0" u="none" strike="noStrike" kern="1000" cap="none" spc="30" normalizeH="0" baseline="0" noProof="0" dirty="0" smtClean="0">
                    <a:ln>
                      <a:noFill/>
                    </a:ln>
                    <a:solidFill>
                      <a:srgbClr val="FFFFFF"/>
                    </a:solidFill>
                    <a:effectLst/>
                    <a:uLnTx/>
                    <a:uFillTx/>
                    <a:latin typeface="Humanst521 Lt BT"/>
                    <a:cs typeface="Franklin Gothic Book"/>
                  </a:rPr>
                  <a:t>-beam:</a:t>
                </a:r>
              </a:p>
              <a:p>
                <a:pPr marL="266700" marR="0" lvl="0" indent="-180975" algn="l" defTabSz="914400" rtl="0" eaLnBrk="1" fontAlgn="base" latinLnBrk="0" hangingPunct="1">
                  <a:lnSpc>
                    <a:spcPct val="110000"/>
                  </a:lnSpc>
                  <a:spcBef>
                    <a:spcPts val="0"/>
                  </a:spcBef>
                  <a:spcAft>
                    <a:spcPct val="0"/>
                  </a:spcAft>
                  <a:buClrTx/>
                  <a:buSzTx/>
                  <a:buFont typeface="Arial" panose="020B0604020202020204" pitchFamily="34" charset="0"/>
                  <a:buChar char="•"/>
                  <a:tabLst/>
                  <a:defRPr/>
                </a:pPr>
                <a14:m>
                  <m:oMath xmlns:m="http://schemas.openxmlformats.org/officeDocument/2006/math">
                    <m:sSup>
                      <m:sSupPr>
                        <m:ctrlPr>
                          <a:rPr kumimoji="0" lang="en-US" sz="2000" b="0" i="1" u="none" strike="noStrike" kern="1000" cap="none" spc="30" normalizeH="0" baseline="0" noProof="0" smtClean="0">
                            <a:ln>
                              <a:noFill/>
                            </a:ln>
                            <a:solidFill>
                              <a:srgbClr val="FFFFFF"/>
                            </a:solidFill>
                            <a:effectLst/>
                            <a:uLnTx/>
                            <a:uFillTx/>
                            <a:latin typeface="Cambria Math" panose="02040503050406030204" pitchFamily="18" charset="0"/>
                            <a:cs typeface="Franklin Gothic Book"/>
                          </a:rPr>
                        </m:ctrlPr>
                      </m:sSupPr>
                      <m:e>
                        <m:r>
                          <a:rPr kumimoji="0" lang="en-US" sz="2000" b="0" i="1" u="none" strike="noStrike" kern="1000" cap="none" spc="30" normalizeH="0" baseline="0" noProof="0" smtClean="0">
                            <a:ln>
                              <a:noFill/>
                            </a:ln>
                            <a:solidFill>
                              <a:srgbClr val="FFFFFF"/>
                            </a:solidFill>
                            <a:effectLst/>
                            <a:uLnTx/>
                            <a:uFillTx/>
                            <a:latin typeface="Cambria Math"/>
                            <a:cs typeface="Franklin Gothic Book"/>
                          </a:rPr>
                          <m:t>10</m:t>
                        </m:r>
                      </m:e>
                      <m:sup>
                        <m:r>
                          <a:rPr kumimoji="0" lang="en-US" sz="2000" b="0" i="1" u="none" strike="noStrike" kern="1000" cap="none" spc="30" normalizeH="0" baseline="0" noProof="0" smtClean="0">
                            <a:ln>
                              <a:noFill/>
                            </a:ln>
                            <a:solidFill>
                              <a:srgbClr val="FFFFFF"/>
                            </a:solidFill>
                            <a:effectLst/>
                            <a:uLnTx/>
                            <a:uFillTx/>
                            <a:latin typeface="Cambria Math"/>
                            <a:cs typeface="Franklin Gothic Book"/>
                          </a:rPr>
                          <m:t>8</m:t>
                        </m:r>
                      </m:sup>
                    </m:sSup>
                    <m:sSup>
                      <m:sSupPr>
                        <m:ctrlPr>
                          <a:rPr kumimoji="0" lang="en-US" sz="2000" b="0" i="1" u="none" strike="noStrike" kern="1000" cap="none" spc="30" normalizeH="0" baseline="0" noProof="0" smtClean="0">
                            <a:ln>
                              <a:noFill/>
                            </a:ln>
                            <a:solidFill>
                              <a:srgbClr val="FFFFFF"/>
                            </a:solidFill>
                            <a:effectLst/>
                            <a:uLnTx/>
                            <a:uFillTx/>
                            <a:latin typeface="Cambria Math" panose="02040503050406030204" pitchFamily="18" charset="0"/>
                            <a:cs typeface="Franklin Gothic Book"/>
                          </a:rPr>
                        </m:ctrlPr>
                      </m:sSupPr>
                      <m:e>
                        <m:r>
                          <a:rPr kumimoji="0" lang="en-US" sz="2000" b="0" i="1" u="none" strike="noStrike" kern="1000" cap="none" spc="30" normalizeH="0" baseline="0" noProof="0" smtClean="0">
                            <a:ln>
                              <a:noFill/>
                            </a:ln>
                            <a:solidFill>
                              <a:srgbClr val="FFFFFF"/>
                            </a:solidFill>
                            <a:effectLst/>
                            <a:uLnTx/>
                            <a:uFillTx/>
                            <a:latin typeface="Cambria Math"/>
                            <a:cs typeface="Franklin Gothic Book"/>
                          </a:rPr>
                          <m:t>𝜇</m:t>
                        </m:r>
                      </m:e>
                      <m:sup>
                        <m:r>
                          <a:rPr kumimoji="0" lang="en-US" sz="2000" b="0" i="1" u="none" strike="noStrike" kern="1000" cap="none" spc="30" normalizeH="0" baseline="0" noProof="0" smtClean="0">
                            <a:ln>
                              <a:noFill/>
                            </a:ln>
                            <a:solidFill>
                              <a:srgbClr val="FFFFFF"/>
                            </a:solidFill>
                            <a:effectLst/>
                            <a:uLnTx/>
                            <a:uFillTx/>
                            <a:latin typeface="Cambria Math"/>
                            <a:cs typeface="Franklin Gothic Book"/>
                          </a:rPr>
                          <m:t>+</m:t>
                        </m:r>
                      </m:sup>
                    </m:sSup>
                    <m:r>
                      <a:rPr kumimoji="0" lang="en-US" sz="2000" b="0" i="0" u="none" strike="noStrike" kern="1000" cap="none" spc="30" normalizeH="0" baseline="0" noProof="0" smtClean="0">
                        <a:ln>
                          <a:noFill/>
                        </a:ln>
                        <a:solidFill>
                          <a:srgbClr val="FFFFFF"/>
                        </a:solidFill>
                        <a:effectLst/>
                        <a:uLnTx/>
                        <a:uFillTx/>
                        <a:latin typeface="Cambria Math"/>
                        <a:cs typeface="Franklin Gothic Book"/>
                      </a:rPr>
                      <m:t>/</m:t>
                    </m:r>
                    <m:r>
                      <m:rPr>
                        <m:sty m:val="p"/>
                      </m:rPr>
                      <a:rPr kumimoji="0" lang="en-US" sz="2000" b="0" i="0" u="none" strike="noStrike" kern="1000" cap="none" spc="30" normalizeH="0" baseline="0" noProof="0" smtClean="0">
                        <a:ln>
                          <a:noFill/>
                        </a:ln>
                        <a:solidFill>
                          <a:srgbClr val="FFFFFF"/>
                        </a:solidFill>
                        <a:effectLst/>
                        <a:uLnTx/>
                        <a:uFillTx/>
                        <a:latin typeface="Cambria Math"/>
                        <a:cs typeface="Franklin Gothic Book"/>
                      </a:rPr>
                      <m:t>s</m:t>
                    </m:r>
                  </m:oMath>
                </a14:m>
                <a:r>
                  <a:rPr kumimoji="0" lang="en-US" sz="2000" b="0" i="0" u="none" strike="noStrike" kern="1000" cap="none" spc="30" normalizeH="0" baseline="0" noProof="0" dirty="0" smtClean="0">
                    <a:ln>
                      <a:noFill/>
                    </a:ln>
                    <a:solidFill>
                      <a:srgbClr val="FFFFFF"/>
                    </a:solidFill>
                    <a:effectLst/>
                    <a:uLnTx/>
                    <a:uFillTx/>
                    <a:latin typeface="Humanst521 Lt BT"/>
                    <a:cs typeface="Franklin Gothic Book"/>
                  </a:rPr>
                  <a:t> </a:t>
                </a:r>
              </a:p>
              <a:p>
                <a:pPr marL="266700" marR="0" lvl="0" indent="-180975" algn="l" defTabSz="914400" rtl="0" eaLnBrk="1" fontAlgn="base" latinLnBrk="0" hangingPunct="1">
                  <a:lnSpc>
                    <a:spcPct val="110000"/>
                  </a:lnSpc>
                  <a:spcBef>
                    <a:spcPts val="0"/>
                  </a:spcBef>
                  <a:spcAft>
                    <a:spcPct val="0"/>
                  </a:spcAft>
                  <a:buClrTx/>
                  <a:buSzTx/>
                  <a:buFont typeface="Arial" panose="020B0604020202020204" pitchFamily="34" charset="0"/>
                  <a:buChar char="•"/>
                  <a:tabLst/>
                  <a:defRPr/>
                </a:pPr>
                <a:r>
                  <a:rPr kumimoji="0" lang="en-US" sz="2000" b="0" i="0" u="none" strike="noStrike" kern="1000" cap="none" spc="30" normalizeH="0" baseline="0" noProof="0" dirty="0" smtClean="0">
                    <a:ln>
                      <a:noFill/>
                    </a:ln>
                    <a:solidFill>
                      <a:srgbClr val="FFFFFF"/>
                    </a:solidFill>
                    <a:effectLst/>
                    <a:uLnTx/>
                    <a:uFillTx/>
                    <a:latin typeface="Humanst521 Lt BT"/>
                    <a:cs typeface="Franklin Gothic Book"/>
                  </a:rPr>
                  <a:t>Bunch width </a:t>
                </a:r>
                <a:br>
                  <a:rPr kumimoji="0" lang="en-US" sz="2000" b="0" i="0" u="none" strike="noStrike" kern="1000" cap="none" spc="30" normalizeH="0" baseline="0" noProof="0" dirty="0" smtClean="0">
                    <a:ln>
                      <a:noFill/>
                    </a:ln>
                    <a:solidFill>
                      <a:srgbClr val="FFFFFF"/>
                    </a:solidFill>
                    <a:effectLst/>
                    <a:uLnTx/>
                    <a:uFillTx/>
                    <a:latin typeface="Humanst521 Lt BT"/>
                    <a:cs typeface="Franklin Gothic Book"/>
                  </a:rPr>
                </a:br>
                <a:r>
                  <a:rPr kumimoji="0" lang="en-US" sz="2000" b="0" i="0" u="none" strike="noStrike" kern="1000" cap="none" spc="30" normalizeH="0" baseline="0" noProof="0" dirty="0" smtClean="0">
                    <a:ln>
                      <a:noFill/>
                    </a:ln>
                    <a:solidFill>
                      <a:srgbClr val="FFFFFF"/>
                    </a:solidFill>
                    <a:effectLst/>
                    <a:uLnTx/>
                    <a:uFillTx/>
                    <a:latin typeface="Humanst521 Lt BT"/>
                    <a:cs typeface="Franklin Gothic Book"/>
                  </a:rPr>
                  <a:t>3.9 ns </a:t>
                </a:r>
              </a:p>
            </p:txBody>
          </p:sp>
        </mc:Choice>
        <mc:Fallback xmlns="">
          <p:sp>
            <p:nvSpPr>
              <p:cNvPr id="8" name="TextBox 7"/>
              <p:cNvSpPr txBox="1">
                <a:spLocks noRot="1" noChangeAspect="1" noMove="1" noResize="1" noEditPoints="1" noAdjustHandles="1" noChangeArrowheads="1" noChangeShapeType="1" noTextEdit="1"/>
              </p:cNvSpPr>
              <p:nvPr/>
            </p:nvSpPr>
            <p:spPr>
              <a:xfrm>
                <a:off x="4030986" y="2630400"/>
                <a:ext cx="1716087" cy="1432798"/>
              </a:xfrm>
              <a:prstGeom prst="roundRect">
                <a:avLst>
                  <a:gd name="adj" fmla="val 10309"/>
                </a:avLst>
              </a:prstGeom>
              <a:blipFill>
                <a:blip r:embed="rId5"/>
                <a:stretch>
                  <a:fillRect l="-350" t="-833" r="-3497" b="-4583"/>
                </a:stretch>
              </a:blipFill>
            </p:spPr>
            <p:txBody>
              <a:bodyPr/>
              <a:lstStyle/>
              <a:p>
                <a:r>
                  <a:rPr lang="en-US">
                    <a:noFill/>
                  </a:rPr>
                  <a:t> </a:t>
                </a:r>
              </a:p>
            </p:txBody>
          </p:sp>
        </mc:Fallback>
      </mc:AlternateContent>
      <p:sp>
        <p:nvSpPr>
          <p:cNvPr id="10" name="Arc 9"/>
          <p:cNvSpPr/>
          <p:nvPr/>
        </p:nvSpPr>
        <p:spPr bwMode="auto">
          <a:xfrm rot="-2400000">
            <a:off x="7039795" y="4336648"/>
            <a:ext cx="1097092" cy="866037"/>
          </a:xfrm>
          <a:prstGeom prst="arc">
            <a:avLst>
              <a:gd name="adj1" fmla="val 13401715"/>
              <a:gd name="adj2" fmla="val 16670671"/>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sp>
        <p:nvSpPr>
          <p:cNvPr id="11" name="Arc 10"/>
          <p:cNvSpPr/>
          <p:nvPr/>
        </p:nvSpPr>
        <p:spPr bwMode="auto">
          <a:xfrm rot="19548340" flipV="1">
            <a:off x="6527974" y="3483446"/>
            <a:ext cx="978016" cy="1056686"/>
          </a:xfrm>
          <a:prstGeom prst="arc">
            <a:avLst>
              <a:gd name="adj1" fmla="val 13450015"/>
              <a:gd name="adj2" fmla="val 16670671"/>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sp>
        <p:nvSpPr>
          <p:cNvPr id="13" name="AutoShape 5"/>
          <p:cNvSpPr>
            <a:spLocks noChangeAspect="1" noChangeArrowheads="1" noTextEdit="1"/>
          </p:cNvSpPr>
          <p:nvPr/>
        </p:nvSpPr>
        <p:spPr bwMode="auto">
          <a:xfrm>
            <a:off x="-4135249" y="19050"/>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15" name="Oval 14"/>
          <p:cNvSpPr/>
          <p:nvPr/>
        </p:nvSpPr>
        <p:spPr bwMode="auto">
          <a:xfrm rot="4051548">
            <a:off x="1674032" y="2879069"/>
            <a:ext cx="1918973" cy="1147111"/>
          </a:xfrm>
          <a:prstGeom prst="ellipse">
            <a:avLst/>
          </a:prstGeom>
          <a:noFill/>
          <a:ln w="57150">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grpSp>
        <p:nvGrpSpPr>
          <p:cNvPr id="6" name="Group 5"/>
          <p:cNvGrpSpPr/>
          <p:nvPr/>
        </p:nvGrpSpPr>
        <p:grpSpPr>
          <a:xfrm>
            <a:off x="2016129" y="-19973"/>
            <a:ext cx="3356675" cy="1954961"/>
            <a:chOff x="2046881" y="128525"/>
            <a:chExt cx="3356675" cy="1954961"/>
          </a:xfrm>
        </p:grpSpPr>
        <p:grpSp>
          <p:nvGrpSpPr>
            <p:cNvPr id="4" name="Group 3"/>
            <p:cNvGrpSpPr/>
            <p:nvPr/>
          </p:nvGrpSpPr>
          <p:grpSpPr>
            <a:xfrm>
              <a:off x="2046881" y="128525"/>
              <a:ext cx="3356675" cy="1954961"/>
              <a:chOff x="2046881" y="128525"/>
              <a:chExt cx="3356675" cy="1954961"/>
            </a:xfrm>
          </p:grpSpPr>
          <p:cxnSp>
            <p:nvCxnSpPr>
              <p:cNvPr id="39" name="Straight Connector 38"/>
              <p:cNvCxnSpPr/>
              <p:nvPr/>
            </p:nvCxnSpPr>
            <p:spPr bwMode="auto">
              <a:xfrm flipV="1">
                <a:off x="2046881" y="1965279"/>
                <a:ext cx="1037513" cy="118207"/>
              </a:xfrm>
              <a:prstGeom prst="line">
                <a:avLst/>
              </a:prstGeom>
              <a:ln w="12700" cap="rnd">
                <a:solidFill>
                  <a:schemeClr val="bg2">
                    <a:lumMod val="40000"/>
                    <a:lumOff val="6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nvGrpSpPr>
              <p:cNvPr id="35" name="Group 34"/>
              <p:cNvGrpSpPr/>
              <p:nvPr/>
            </p:nvGrpSpPr>
            <p:grpSpPr>
              <a:xfrm>
                <a:off x="3076492" y="128525"/>
                <a:ext cx="2327064" cy="1868045"/>
                <a:chOff x="633431" y="3501678"/>
                <a:chExt cx="2327064" cy="1868045"/>
              </a:xfrm>
            </p:grpSpPr>
            <p:pic>
              <p:nvPicPr>
                <p:cNvPr id="16" name="Picture 1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5794"/>
                <a:stretch/>
              </p:blipFill>
              <p:spPr bwMode="auto">
                <a:xfrm>
                  <a:off x="633431" y="3501678"/>
                  <a:ext cx="1832218" cy="186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bwMode="auto">
                <a:xfrm flipH="1">
                  <a:off x="638026" y="4347392"/>
                  <a:ext cx="1237473" cy="0"/>
                </a:xfrm>
                <a:prstGeom prst="lin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8" name="Straight Connector 17"/>
                <p:cNvCxnSpPr/>
                <p:nvPr/>
              </p:nvCxnSpPr>
              <p:spPr bwMode="auto">
                <a:xfrm>
                  <a:off x="2134806" y="4347392"/>
                  <a:ext cx="825689" cy="0"/>
                </a:xfrm>
                <a:prstGeom prst="line">
                  <a:avLst/>
                </a:prstGeom>
                <a:ln w="38100" cap="rnd">
                  <a:solidFill>
                    <a:schemeClr val="accent1">
                      <a:lumMod val="60000"/>
                      <a:lumOff val="40000"/>
                    </a:schemeClr>
                  </a:solidFill>
                  <a:headEnd type="none" w="med" len="med"/>
                  <a:tailEnd type="arrow"/>
                </a:ln>
              </p:spPr>
              <p:style>
                <a:lnRef idx="2">
                  <a:schemeClr val="accent6"/>
                </a:lnRef>
                <a:fillRef idx="0">
                  <a:schemeClr val="accent6"/>
                </a:fillRef>
                <a:effectRef idx="1">
                  <a:schemeClr val="accent6"/>
                </a:effectRef>
                <a:fontRef idx="minor">
                  <a:schemeClr val="tx1"/>
                </a:fontRef>
              </p:style>
            </p:cxnSp>
          </p:grpSp>
        </p:grpSp>
        <p:sp>
          <p:nvSpPr>
            <p:cNvPr id="21" name="TextBox 20"/>
            <p:cNvSpPr txBox="1"/>
            <p:nvPr/>
          </p:nvSpPr>
          <p:spPr>
            <a:xfrm>
              <a:off x="3380275" y="1121199"/>
              <a:ext cx="814005" cy="289438"/>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1" i="0" u="none" strike="noStrike" kern="1000" cap="none" spc="30" normalizeH="0" baseline="0" noProof="0" dirty="0" smtClean="0">
                  <a:ln>
                    <a:noFill/>
                  </a:ln>
                  <a:solidFill>
                    <a:srgbClr val="FFC000"/>
                  </a:solidFill>
                  <a:effectLst/>
                  <a:uLnTx/>
                  <a:uFillTx/>
                  <a:latin typeface="Humanst521 Lt BT"/>
                  <a:cs typeface="Franklin Gothic Book"/>
                </a:rPr>
                <a:t>p -beam</a:t>
              </a:r>
            </a:p>
          </p:txBody>
        </p:sp>
      </p:grpSp>
      <p:sp>
        <p:nvSpPr>
          <p:cNvPr id="9" name="Oval 8"/>
          <p:cNvSpPr/>
          <p:nvPr/>
        </p:nvSpPr>
        <p:spPr bwMode="auto">
          <a:xfrm>
            <a:off x="6693435" y="4498571"/>
            <a:ext cx="432000" cy="432000"/>
          </a:xfrm>
          <a:prstGeom prst="ellipse">
            <a:avLst/>
          </a:prstGeom>
          <a:solidFill>
            <a:srgbClr val="EE7B34"/>
          </a:solidFill>
          <a:ln w="3175">
            <a:solidFill>
              <a:schemeClr val="tx2">
                <a:lumMod val="50000"/>
                <a:lumOff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srgbClr val="000000">
                  <a:lumMod val="85000"/>
                  <a:lumOff val="15000"/>
                </a:srgbClr>
              </a:solidFill>
              <a:effectLst/>
              <a:uLnTx/>
              <a:uFillTx/>
              <a:latin typeface="Humanst521 Lt BT"/>
              <a:cs typeface="Arial"/>
            </a:endParaRPr>
          </a:p>
        </p:txBody>
      </p:sp>
      <mc:AlternateContent xmlns:mc="http://schemas.openxmlformats.org/markup-compatibility/2006" xmlns:a14="http://schemas.microsoft.com/office/drawing/2010/main">
        <mc:Choice Requires="a14">
          <p:sp>
            <p:nvSpPr>
              <p:cNvPr id="47" name="TextBox 46"/>
              <p:cNvSpPr txBox="1"/>
              <p:nvPr/>
            </p:nvSpPr>
            <p:spPr>
              <a:xfrm>
                <a:off x="7016982" y="777119"/>
                <a:ext cx="1307730" cy="270843"/>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p</m:t>
                          </m:r>
                        </m:e>
                        <m: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𝜋</m:t>
                          </m:r>
                        </m:sub>
                      </m:sSub>
                      <m: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=220</m:t>
                      </m:r>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MeV</m:t>
                      </m:r>
                    </m:oMath>
                  </m:oMathPara>
                </a14:m>
                <a:endParaRPr kumimoji="0" lang="en-US" sz="16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7016982" y="777119"/>
                <a:ext cx="1307730" cy="270843"/>
              </a:xfrm>
              <a:prstGeom prst="rect">
                <a:avLst/>
              </a:prstGeom>
              <a:blipFill rotWithShape="1">
                <a:blip r:embed="rId7"/>
                <a:stretch>
                  <a:fillRect l="-2791" r="-3256" b="-15556"/>
                </a:stretch>
              </a:blipFill>
            </p:spPr>
            <p:txBody>
              <a:bodyPr/>
              <a:lstStyle/>
              <a:p>
                <a:r>
                  <a:rPr lang="en-US">
                    <a:noFill/>
                  </a:rPr>
                  <a:t> </a:t>
                </a:r>
              </a:p>
            </p:txBody>
          </p:sp>
        </mc:Fallback>
      </mc:AlternateContent>
      <p:sp>
        <p:nvSpPr>
          <p:cNvPr id="48" name="TextBox 47"/>
          <p:cNvSpPr txBox="1"/>
          <p:nvPr/>
        </p:nvSpPr>
        <p:spPr>
          <a:xfrm>
            <a:off x="7159199" y="1227967"/>
            <a:ext cx="1572866" cy="522772"/>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600" b="0" i="0" u="none" strike="noStrike" kern="1000" cap="none" spc="30" normalizeH="0" baseline="0" noProof="0" dirty="0" smtClean="0">
                <a:ln>
                  <a:noFill/>
                </a:ln>
                <a:solidFill>
                  <a:schemeClr val="accent6">
                    <a:lumMod val="75000"/>
                  </a:schemeClr>
                </a:solidFill>
                <a:effectLst/>
                <a:uLnTx/>
                <a:uFillTx/>
                <a:latin typeface="Humanst521 Lt BT"/>
                <a:cs typeface="Franklin Gothic Book"/>
              </a:rPr>
              <a:t>pion decay channel</a:t>
            </a:r>
            <a:br>
              <a:rPr kumimoji="0" lang="en-US" sz="1600" b="0" i="0" u="none" strike="noStrike" kern="1000" cap="none" spc="30" normalizeH="0" baseline="0" noProof="0" dirty="0" smtClean="0">
                <a:ln>
                  <a:noFill/>
                </a:ln>
                <a:solidFill>
                  <a:schemeClr val="accent6">
                    <a:lumMod val="75000"/>
                  </a:schemeClr>
                </a:solidFill>
                <a:effectLst/>
                <a:uLnTx/>
                <a:uFillTx/>
                <a:latin typeface="Humanst521 Lt BT"/>
                <a:cs typeface="Franklin Gothic Book"/>
              </a:rPr>
            </a:br>
            <a:r>
              <a:rPr kumimoji="0" lang="en-US" sz="1600" b="0" i="0" u="none" strike="noStrike" kern="1000" cap="none" spc="30" normalizeH="0" baseline="0" noProof="0" dirty="0" smtClean="0">
                <a:ln>
                  <a:noFill/>
                </a:ln>
                <a:solidFill>
                  <a:schemeClr val="accent6">
                    <a:lumMod val="75000"/>
                  </a:schemeClr>
                </a:solidFill>
                <a:effectLst/>
                <a:uLnTx/>
                <a:uFillTx/>
                <a:latin typeface="Humanst521 Lt BT"/>
                <a:cs typeface="Franklin Gothic Book"/>
              </a:rPr>
              <a:t>(8m, 4-5T)</a:t>
            </a:r>
          </a:p>
        </p:txBody>
      </p:sp>
      <p:grpSp>
        <p:nvGrpSpPr>
          <p:cNvPr id="2" name="Group 1"/>
          <p:cNvGrpSpPr/>
          <p:nvPr/>
        </p:nvGrpSpPr>
        <p:grpSpPr>
          <a:xfrm>
            <a:off x="6940123" y="860016"/>
            <a:ext cx="556381" cy="1540675"/>
            <a:chOff x="6869176" y="891548"/>
            <a:chExt cx="601626" cy="1508207"/>
          </a:xfrm>
        </p:grpSpPr>
        <p:sp>
          <p:nvSpPr>
            <p:cNvPr id="49" name="Rectangle 48"/>
            <p:cNvSpPr/>
            <p:nvPr/>
          </p:nvSpPr>
          <p:spPr bwMode="auto">
            <a:xfrm rot="2700000">
              <a:off x="6156832" y="1603892"/>
              <a:ext cx="1508207" cy="83520"/>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sp>
          <p:nvSpPr>
            <p:cNvPr id="55" name="Rectangle 54"/>
            <p:cNvSpPr/>
            <p:nvPr/>
          </p:nvSpPr>
          <p:spPr bwMode="auto">
            <a:xfrm rot="2700000" flipV="1">
              <a:off x="7224928" y="2031774"/>
              <a:ext cx="320945" cy="170802"/>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grpSp>
      <mc:AlternateContent xmlns:mc="http://schemas.openxmlformats.org/markup-compatibility/2006" xmlns:a14="http://schemas.microsoft.com/office/drawing/2010/main">
        <mc:Choice Requires="a14">
          <p:sp>
            <p:nvSpPr>
              <p:cNvPr id="50" name="TextBox 49"/>
              <p:cNvSpPr txBox="1"/>
              <p:nvPr/>
            </p:nvSpPr>
            <p:spPr>
              <a:xfrm>
                <a:off x="6299326" y="2723183"/>
                <a:ext cx="1507144" cy="29264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𝑝</m:t>
                          </m:r>
                        </m:e>
                        <m: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𝜇</m:t>
                          </m:r>
                        </m:sub>
                      </m:s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=125</m:t>
                      </m:r>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MeV</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𝑐</m:t>
                      </m:r>
                    </m:oMath>
                  </m:oMathPara>
                </a14:m>
                <a:endParaRPr kumimoji="0" lang="en-US" sz="16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299326" y="2723183"/>
                <a:ext cx="1507144" cy="292644"/>
              </a:xfrm>
              <a:prstGeom prst="rect">
                <a:avLst/>
              </a:prstGeom>
              <a:blipFill rotWithShape="1">
                <a:blip r:embed="rId8"/>
                <a:stretch>
                  <a:fillRect l="-2419" r="-806" b="-18750"/>
                </a:stretch>
              </a:blipFill>
            </p:spPr>
            <p:txBody>
              <a:bodyPr/>
              <a:lstStyle/>
              <a:p>
                <a:r>
                  <a:rPr lang="en-US">
                    <a:noFill/>
                  </a:rPr>
                  <a:t> </a:t>
                </a:r>
              </a:p>
            </p:txBody>
          </p:sp>
        </mc:Fallback>
      </mc:AlternateContent>
      <p:pic>
        <p:nvPicPr>
          <p:cNvPr id="51" name="Picture 5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03556" y="4396909"/>
            <a:ext cx="1147898" cy="757612"/>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2686646" y="3949934"/>
                <a:ext cx="420948" cy="270843"/>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𝜇</m:t>
                      </m:r>
                      <m:r>
                        <a:rPr kumimoji="0" lang="en-US" sz="1600" b="0" i="1"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𝐸</m:t>
                      </m:r>
                      <m:r>
                        <a:rPr kumimoji="0" lang="en-US" sz="1600" b="0" i="0"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1</m:t>
                      </m:r>
                    </m:oMath>
                  </m:oMathPara>
                </a14:m>
                <a:endParaRPr kumimoji="0" lang="en-US" sz="1600" b="0" i="0" u="none" strike="noStrike" kern="1000" cap="none" spc="30" normalizeH="0" baseline="0" noProof="0" dirty="0" err="1" smtClean="0">
                  <a:ln>
                    <a:noFill/>
                  </a:ln>
                  <a:solidFill>
                    <a:srgbClr val="EB5B00"/>
                  </a:solidFill>
                  <a:effectLst/>
                  <a:uLnTx/>
                  <a:uFillTx/>
                  <a:latin typeface="Humanst521 Lt BT"/>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686646" y="3949934"/>
                <a:ext cx="420948" cy="270843"/>
              </a:xfrm>
              <a:prstGeom prst="rect">
                <a:avLst/>
              </a:prstGeom>
              <a:blipFill>
                <a:blip r:embed="rId10"/>
                <a:stretch>
                  <a:fillRect l="-14493" r="-10145" b="-20455"/>
                </a:stretch>
              </a:blipFill>
            </p:spPr>
            <p:txBody>
              <a:bodyPr/>
              <a:lstStyle/>
              <a:p>
                <a:r>
                  <a:rPr lang="en-US">
                    <a:noFill/>
                  </a:rPr>
                  <a:t> </a:t>
                </a:r>
              </a:p>
            </p:txBody>
          </p:sp>
        </mc:Fallback>
      </mc:AlternateContent>
    </p:spTree>
    <p:extLst>
      <p:ext uri="{BB962C8B-B14F-4D97-AF65-F5344CB8AC3E}">
        <p14:creationId xmlns:p14="http://schemas.microsoft.com/office/powerpoint/2010/main" val="44178139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3469" y="875151"/>
            <a:ext cx="4688061" cy="3516046"/>
          </a:xfr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1449483" y="149494"/>
                <a:ext cx="7134842" cy="381375"/>
              </a:xfrm>
            </p:spPr>
            <p:txBody>
              <a:bodyPr/>
              <a:lstStyle/>
              <a:p>
                <a:pPr/>
                <a:r>
                  <a:rPr lang="en-US" dirty="0"/>
                  <a:t>Sensitivity of </a:t>
                </a:r>
                <a:r>
                  <a:rPr lang="en-US" dirty="0" smtClean="0"/>
                  <a:t>muon EDM </a:t>
                </a:r>
                <a:r>
                  <a:rPr lang="en-US" i="1" dirty="0" smtClean="0">
                    <a:latin typeface="Cambria Math" panose="02040503050406030204" pitchFamily="18" charset="0"/>
                  </a:rPr>
                  <a:t/>
                </a:r>
                <a:br>
                  <a:rPr lang="en-US" i="1" dirty="0" smtClean="0">
                    <a:latin typeface="Cambria Math" panose="02040503050406030204" pitchFamily="18" charset="0"/>
                  </a:rPr>
                </a:br>
                <a14:m>
                  <m:oMathPara xmlns:m="http://schemas.openxmlformats.org/officeDocument/2006/math">
                    <m:oMathParaPr>
                      <m:jc m:val="right"/>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ℏ</m:t>
                          </m:r>
                          <m:r>
                            <a:rPr lang="en-US" i="1">
                              <a:latin typeface="Cambria Math" panose="02040503050406030204" pitchFamily="18" charset="0"/>
                            </a:rPr>
                            <m:t>𝛾</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𝜇</m:t>
                              </m:r>
                            </m:sub>
                          </m:sSub>
                        </m:num>
                        <m:den>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𝑃</m:t>
                              </m:r>
                              <m:sSub>
                                <m:sSubPr>
                                  <m:ctrlPr>
                                    <a:rPr lang="en-US" i="1">
                                      <a:latin typeface="Cambria Math" panose="02040503050406030204" pitchFamily="18" charset="0"/>
                                    </a:rPr>
                                  </m:ctrlPr>
                                </m:sSubPr>
                                <m:e>
                                  <m:r>
                                    <a:rPr lang="en-US" i="1">
                                      <a:latin typeface="Cambria Math" panose="02040503050406030204" pitchFamily="18" charset="0"/>
                                    </a:rPr>
                                    <m:t>𝐸</m:t>
                                  </m:r>
                                </m:e>
                                <m:sub>
                                  <m:r>
                                    <m:rPr>
                                      <m:sty m:val="p"/>
                                    </m:rPr>
                                    <a:rPr lang="en-US">
                                      <a:latin typeface="Cambria Math" panose="02040503050406030204" pitchFamily="18" charset="0"/>
                                    </a:rPr>
                                    <m:t>f</m:t>
                                  </m:r>
                                </m:sub>
                              </m:sSub>
                              <m:rad>
                                <m:radPr>
                                  <m:degHide m:val="on"/>
                                  <m:ctrlPr>
                                    <a:rPr lang="en-US" i="1">
                                      <a:latin typeface="Cambria Math" panose="02040503050406030204" pitchFamily="18" charset="0"/>
                                    </a:rPr>
                                  </m:ctrlPr>
                                </m:radPr>
                                <m:deg/>
                                <m:e>
                                  <m:r>
                                    <a:rPr lang="en-US" i="1">
                                      <a:latin typeface="Cambria Math" panose="02040503050406030204" pitchFamily="18" charset="0"/>
                                    </a:rPr>
                                    <m:t>𝑁</m:t>
                                  </m:r>
                                </m:e>
                              </m:rad>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𝜇</m:t>
                                  </m:r>
                                </m:sub>
                              </m:sSub>
                              <m:r>
                                <a:rPr lang="en-US" i="1">
                                  <a:latin typeface="Cambria Math" panose="02040503050406030204" pitchFamily="18" charset="0"/>
                                </a:rPr>
                                <m:t>𝛼</m:t>
                              </m:r>
                            </m:e>
                          </m:d>
                        </m:den>
                      </m:f>
                    </m:oMath>
                  </m:oMathPara>
                </a14:m>
                <a:r>
                  <a:rPr lang="en-US" dirty="0"/>
                  <a:t/>
                </a:r>
                <a:br>
                  <a:rPr lang="en-US" dirty="0"/>
                </a:b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449483" y="149494"/>
                <a:ext cx="7134842" cy="381375"/>
              </a:xfrm>
              <a:blipFill>
                <a:blip r:embed="rId3"/>
                <a:stretch>
                  <a:fillRect t="-29032" r="-4274" b="-150000"/>
                </a:stretch>
              </a:blipFill>
            </p:spPr>
            <p:txBody>
              <a:bodyPr/>
              <a:lstStyle/>
              <a:p>
                <a:r>
                  <a:rPr lang="en-US">
                    <a:noFill/>
                  </a:rPr>
                  <a:t> </a:t>
                </a:r>
              </a:p>
            </p:txBody>
          </p:sp>
        </mc:Fallback>
      </mc:AlternateContent>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12</a:t>
            </a:fld>
            <a:endParaRPr lang="de-DE" dirty="0">
              <a:solidFill>
                <a:srgbClr val="000000"/>
              </a:solidFill>
            </a:endParaRPr>
          </a:p>
        </p:txBody>
      </p:sp>
      <p:sp>
        <p:nvSpPr>
          <p:cNvPr id="11" name="TextBox 10"/>
          <p:cNvSpPr txBox="1"/>
          <p:nvPr/>
        </p:nvSpPr>
        <p:spPr>
          <a:xfrm rot="1240936">
            <a:off x="1725252" y="2174719"/>
            <a:ext cx="1019831" cy="204608"/>
          </a:xfrm>
          <a:prstGeom prst="rect">
            <a:avLst/>
          </a:prstGeom>
          <a:noFill/>
        </p:spPr>
        <p:txBody>
          <a:bodyPr wrap="none" lIns="0" tIns="0" rIns="0" bIns="0" rtlCol="0" anchor="t" anchorCtr="0">
            <a:spAutoFit/>
          </a:bodyPr>
          <a:lstStyle/>
          <a:p>
            <a:pPr>
              <a:lnSpc>
                <a:spcPct val="110000"/>
              </a:lnSpc>
              <a:spcBef>
                <a:spcPts val="0"/>
              </a:spcBef>
            </a:pPr>
            <a:r>
              <a:rPr lang="en-US" sz="1300" kern="1000" spc="30" dirty="0" smtClean="0">
                <a:solidFill>
                  <a:schemeClr val="bg1"/>
                </a:solidFill>
                <a:latin typeface="+mj-lt"/>
                <a:cs typeface="Franklin Gothic Book"/>
              </a:rPr>
              <a:t>PSI (C.L.95%)</a:t>
            </a:r>
          </a:p>
        </p:txBody>
      </p:sp>
      <mc:AlternateContent xmlns:mc="http://schemas.openxmlformats.org/markup-compatibility/2006" xmlns:a14="http://schemas.microsoft.com/office/drawing/2010/main">
        <mc:Choice Requires="a14">
          <p:graphicFrame>
            <p:nvGraphicFramePr>
              <p:cNvPr id="18" name="Content Placeholder 7"/>
              <p:cNvGraphicFramePr>
                <a:graphicFrameLocks/>
              </p:cNvGraphicFramePr>
              <p:nvPr>
                <p:extLst>
                  <p:ext uri="{D42A27DB-BD31-4B8C-83A1-F6EECF244321}">
                    <p14:modId xmlns:p14="http://schemas.microsoft.com/office/powerpoint/2010/main" val="1960577146"/>
                  </p:ext>
                </p:extLst>
              </p:nvPr>
            </p:nvGraphicFramePr>
            <p:xfrm>
              <a:off x="4564116" y="2460111"/>
              <a:ext cx="4252881" cy="2438321"/>
            </p:xfrm>
            <a:graphic>
              <a:graphicData uri="http://schemas.openxmlformats.org/drawingml/2006/table">
                <a:tbl>
                  <a:tblPr firstRow="1" bandRow="1">
                    <a:tableStyleId>{2D5ABB26-0587-4C30-8999-92F81FD0307C}</a:tableStyleId>
                  </a:tblPr>
                  <a:tblGrid>
                    <a:gridCol w="2669298">
                      <a:extLst>
                        <a:ext uri="{9D8B030D-6E8A-4147-A177-3AD203B41FA5}">
                          <a16:colId xmlns:a16="http://schemas.microsoft.com/office/drawing/2014/main" val="12486339"/>
                        </a:ext>
                      </a:extLst>
                    </a:gridCol>
                    <a:gridCol w="317916">
                      <a:extLst>
                        <a:ext uri="{9D8B030D-6E8A-4147-A177-3AD203B41FA5}">
                          <a16:colId xmlns:a16="http://schemas.microsoft.com/office/drawing/2014/main" val="1568538286"/>
                        </a:ext>
                      </a:extLst>
                    </a:gridCol>
                    <a:gridCol w="1265667">
                      <a:extLst>
                        <a:ext uri="{9D8B030D-6E8A-4147-A177-3AD203B41FA5}">
                          <a16:colId xmlns:a16="http://schemas.microsoft.com/office/drawing/2014/main" val="3911205619"/>
                        </a:ext>
                      </a:extLst>
                    </a:gridCol>
                  </a:tblGrid>
                  <a:tr h="346088">
                    <a:tc>
                      <a:txBody>
                        <a:bodyPr/>
                        <a:lstStyle/>
                        <a:p>
                          <a:r>
                            <a:rPr lang="en-US" sz="1400" dirty="0" smtClean="0"/>
                            <a:t>Gamma factor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𝜇</m:t>
                                  </m:r>
                                </m:sub>
                              </m:sSub>
                              <m:r>
                                <a:rPr lang="en-US" sz="1400" b="0" i="1" smtClean="0">
                                  <a:latin typeface="Cambria Math" panose="02040503050406030204" pitchFamily="18" charset="0"/>
                                </a:rPr>
                                <m:t>=125</m:t>
                              </m:r>
                              <m:r>
                                <m:rPr>
                                  <m:sty m:val="p"/>
                                </m:rPr>
                                <a:rPr lang="en-US" sz="1400" b="0" i="0" smtClean="0">
                                  <a:latin typeface="Cambria Math" panose="02040503050406030204" pitchFamily="18" charset="0"/>
                                </a:rPr>
                                <m:t>MeV</m:t>
                              </m:r>
                              <m:r>
                                <a:rPr lang="en-US" sz="1400" b="0" i="1" smtClean="0">
                                  <a:latin typeface="Cambria Math" panose="02040503050406030204" pitchFamily="18" charset="0"/>
                                </a:rPr>
                                <m:t>/</m:t>
                              </m:r>
                              <m:r>
                                <a:rPr lang="en-US" sz="1400" b="0" i="1" smtClean="0">
                                  <a:latin typeface="Cambria Math" panose="02040503050406030204" pitchFamily="18" charset="0"/>
                                </a:rPr>
                                <m:t>𝑐</m:t>
                              </m:r>
                            </m:oMath>
                          </a14:m>
                          <a:r>
                            <a:rPr lang="en-US" sz="1400" dirty="0" smtClean="0"/>
                            <a:t>)</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𝛾</m:t>
                                </m:r>
                              </m:oMath>
                            </m:oMathPara>
                          </a14:m>
                          <a:endParaRPr lang="en-US" sz="14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smtClean="0">
                              <a:latin typeface="Cambria Math" panose="02040503050406030204" pitchFamily="18" charset="0"/>
                              <a:ea typeface="Cambria Math" panose="02040503050406030204" pitchFamily="18" charset="0"/>
                            </a:rPr>
                            <a:t>1.57</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46088">
                    <a:tc>
                      <a:txBody>
                        <a:bodyPr/>
                        <a:lstStyle/>
                        <a:p>
                          <a:r>
                            <a:rPr lang="en-US" sz="1400" dirty="0" smtClean="0"/>
                            <a:t>Initial polarization </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i="1" dirty="0" smtClean="0">
                              <a:latin typeface="Cambria Math" panose="02040503050406030204" pitchFamily="18" charset="0"/>
                              <a:ea typeface="Cambria Math" panose="02040503050406030204" pitchFamily="18" charset="0"/>
                            </a:rPr>
                            <a:t>P</a:t>
                          </a:r>
                          <a:endParaRPr lang="en-US" sz="14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smtClean="0">
                              <a:latin typeface="Cambria Math" panose="02040503050406030204" pitchFamily="18" charset="0"/>
                              <a:ea typeface="Cambria Math" panose="02040503050406030204" pitchFamily="18" charset="0"/>
                            </a:rPr>
                            <a:t>0.95</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46088">
                    <a:tc>
                      <a:txBody>
                        <a:bodyPr/>
                        <a:lstStyle/>
                        <a:p>
                          <a:r>
                            <a:rPr lang="en-US" sz="1400" dirty="0" smtClean="0"/>
                            <a:t>Electric</a:t>
                          </a:r>
                          <a:r>
                            <a:rPr lang="en-US" sz="1400" baseline="0" dirty="0" smtClean="0"/>
                            <a:t> field (</a:t>
                          </a:r>
                          <a14:m>
                            <m:oMath xmlns:m="http://schemas.openxmlformats.org/officeDocument/2006/math">
                              <m:r>
                                <a:rPr lang="en-US" sz="1400" i="1" baseline="0" dirty="0" smtClean="0">
                                  <a:latin typeface="Cambria Math" panose="02040503050406030204" pitchFamily="18" charset="0"/>
                                </a:rPr>
                                <m:t>𝐵</m:t>
                              </m:r>
                              <m:r>
                                <a:rPr lang="en-US" sz="1400" i="1" baseline="0" dirty="0" smtClean="0">
                                  <a:latin typeface="Cambria Math" panose="02040503050406030204" pitchFamily="18" charset="0"/>
                                </a:rPr>
                                <m:t>=3</m:t>
                              </m:r>
                              <m:r>
                                <a:rPr lang="en-US" sz="1400" i="1" baseline="0" dirty="0" smtClean="0">
                                  <a:latin typeface="Cambria Math" panose="02040503050406030204" pitchFamily="18" charset="0"/>
                                </a:rPr>
                                <m:t>𝑇</m:t>
                              </m:r>
                            </m:oMath>
                          </a14:m>
                          <a:r>
                            <a:rPr lang="en-US" sz="1400" baseline="0" dirty="0" smtClean="0"/>
                            <a:t>)</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𝐸</m:t>
                                    </m:r>
                                  </m:e>
                                  <m:sub>
                                    <m:r>
                                      <m:rPr>
                                        <m:sty m:val="p"/>
                                      </m:rPr>
                                      <a:rPr lang="en-US" sz="1400" b="0" i="0" smtClean="0">
                                        <a:latin typeface="Cambria Math" panose="02040503050406030204" pitchFamily="18" charset="0"/>
                                        <a:ea typeface="Cambria Math" panose="02040503050406030204" pitchFamily="18" charset="0"/>
                                      </a:rPr>
                                      <m:t>f</m:t>
                                    </m:r>
                                  </m:sub>
                                </m:sSub>
                              </m:oMath>
                            </m:oMathPara>
                          </a14:m>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smtClean="0">
                              <a:latin typeface="Cambria Math" panose="02040503050406030204" pitchFamily="18" charset="0"/>
                              <a:ea typeface="Cambria Math" panose="02040503050406030204" pitchFamily="18" charset="0"/>
                            </a:rPr>
                            <a:t>2MV/m</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46088">
                    <a:tc>
                      <a:txBody>
                        <a:bodyPr/>
                        <a:lstStyle/>
                        <a:p>
                          <a:r>
                            <a:rPr lang="en-US" sz="1400" dirty="0" smtClean="0"/>
                            <a:t>Detection</a:t>
                          </a:r>
                          <a:r>
                            <a:rPr lang="en-US" sz="1400" baseline="0" dirty="0" smtClean="0"/>
                            <a:t> rate</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smtClean="0">
                              <a:latin typeface="Cambria Math" panose="02040503050406030204" pitchFamily="18" charset="0"/>
                              <a:ea typeface="Cambria Math" panose="02040503050406030204" pitchFamily="18" charset="0"/>
                            </a:rPr>
                            <a:t>45kHz</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46088">
                    <a:tc>
                      <a:txBody>
                        <a:bodyPr/>
                        <a:lstStyle/>
                        <a:p>
                          <a:r>
                            <a:rPr lang="en-US" sz="1400" dirty="0" smtClean="0"/>
                            <a:t>Mean decay asymmetry</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𝛼</m:t>
                                </m:r>
                              </m:oMath>
                            </m:oMathPara>
                          </a14:m>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smtClean="0">
                              <a:latin typeface="Cambria Math" panose="02040503050406030204" pitchFamily="18" charset="0"/>
                              <a:ea typeface="Cambria Math" panose="02040503050406030204" pitchFamily="18" charset="0"/>
                            </a:rPr>
                            <a:t>0.3</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46088">
                    <a:tc>
                      <a:txBody>
                        <a:bodyPr/>
                        <a:lstStyle/>
                        <a:p>
                          <a:r>
                            <a:rPr lang="en-US" sz="1400" dirty="0" smtClean="0"/>
                            <a:t>Detections</a:t>
                          </a:r>
                          <a:r>
                            <a:rPr lang="en-US" sz="1400" baseline="0" dirty="0" smtClean="0"/>
                            <a:t> (200days) </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ctr"/>
                          <a:r>
                            <a:rPr lang="en-US" sz="1400" i="1" dirty="0" smtClean="0">
                              <a:latin typeface="Cambria Math" panose="02040503050406030204" pitchFamily="18" charset="0"/>
                              <a:ea typeface="Cambria Math" panose="02040503050406030204" pitchFamily="18" charset="0"/>
                            </a:rPr>
                            <a:t>N</a:t>
                          </a:r>
                          <a:endParaRPr lang="en-US" sz="14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r>
                                  <a:rPr lang="en-US" sz="1400" b="0" i="1" smtClean="0">
                                    <a:latin typeface="Cambria Math" panose="02040503050406030204" pitchFamily="18" charset="0"/>
                                  </a:rPr>
                                  <m:t>5×</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11</m:t>
                                    </m:r>
                                  </m:sup>
                                </m:sSup>
                              </m:oMath>
                            </m:oMathPara>
                          </a14:m>
                          <a:endParaRPr lang="en-US" sz="140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9932226"/>
                      </a:ext>
                    </a:extLst>
                  </a:tr>
                  <a:tr h="361793">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𝜎</m:t>
                                </m:r>
                                <m:r>
                                  <a:rPr lang="en-US" sz="1400" b="0" i="1" smtClean="0">
                                    <a:latin typeface="Cambria Math" panose="02040503050406030204" pitchFamily="18" charset="0"/>
                                  </a:rPr>
                                  <m:t>=</m:t>
                                </m:r>
                                <m:f>
                                  <m:fPr>
                                    <m:type m:val="lin"/>
                                    <m:ctrlPr>
                                      <a:rPr lang="en-US" sz="1400" i="1" smtClean="0">
                                        <a:latin typeface="Cambria Math" panose="02040503050406030204" pitchFamily="18" charset="0"/>
                                      </a:rPr>
                                    </m:ctrlPr>
                                  </m:fPr>
                                  <m:num>
                                    <m:r>
                                      <a:rPr lang="en-US" sz="1400" b="0" i="1" smtClean="0">
                                        <a:latin typeface="Cambria Math" panose="02040503050406030204" pitchFamily="18" charset="0"/>
                                      </a:rPr>
                                      <m:t>ℏ</m:t>
                                    </m:r>
                                    <m:r>
                                      <a:rPr lang="en-US" sz="1400" b="0" i="1" smtClean="0">
                                        <a:latin typeface="Cambria Math" panose="02040503050406030204" pitchFamily="18" charset="0"/>
                                      </a:rPr>
                                      <m:t>𝛾</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𝜇</m:t>
                                        </m:r>
                                      </m:sub>
                                    </m:sSub>
                                  </m:num>
                                  <m:den>
                                    <m:d>
                                      <m:dPr>
                                        <m:ctrlPr>
                                          <a:rPr lang="en-US" sz="1400" i="1" smtClean="0">
                                            <a:latin typeface="Cambria Math" panose="02040503050406030204" pitchFamily="18" charset="0"/>
                                          </a:rPr>
                                        </m:ctrlPr>
                                      </m:dPr>
                                      <m:e>
                                        <m:r>
                                          <a:rPr lang="en-US" sz="1400" b="0" i="1" smtClean="0">
                                            <a:latin typeface="Cambria Math" panose="02040503050406030204" pitchFamily="18" charset="0"/>
                                          </a:rPr>
                                          <m:t>2</m:t>
                                        </m:r>
                                        <m:r>
                                          <a:rPr lang="en-US" sz="1400" b="0" i="1" smtClean="0">
                                            <a:latin typeface="Cambria Math" panose="02040503050406030204" pitchFamily="18" charset="0"/>
                                          </a:rPr>
                                          <m:t>𝑃</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m:rPr>
                                                <m:sty m:val="p"/>
                                              </m:rPr>
                                              <a:rPr lang="en-US" sz="1400" b="0" i="0" smtClean="0">
                                                <a:latin typeface="Cambria Math" panose="02040503050406030204" pitchFamily="18" charset="0"/>
                                              </a:rPr>
                                              <m:t>f</m:t>
                                            </m:r>
                                          </m:sub>
                                        </m:sSub>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𝑁</m:t>
                                            </m:r>
                                          </m:e>
                                        </m:rad>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𝜏</m:t>
                                            </m:r>
                                          </m:e>
                                          <m:sub>
                                            <m:r>
                                              <a:rPr lang="en-US" sz="1400" b="0" i="1" smtClean="0">
                                                <a:latin typeface="Cambria Math" panose="02040503050406030204" pitchFamily="18" charset="0"/>
                                              </a:rPr>
                                              <m:t>𝜇</m:t>
                                            </m:r>
                                          </m:sub>
                                        </m:sSub>
                                        <m:r>
                                          <a:rPr lang="en-US" sz="1400" b="0" i="1" smtClean="0">
                                            <a:latin typeface="Cambria Math" panose="02040503050406030204" pitchFamily="18" charset="0"/>
                                          </a:rPr>
                                          <m:t>𝛼</m:t>
                                        </m:r>
                                      </m:e>
                                    </m:d>
                                  </m:den>
                                </m:f>
                              </m:oMath>
                            </m:oMathPara>
                          </a14:m>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i="0" dirty="0" smtClean="0">
                              <a:latin typeface="Cambria Math" panose="02040503050406030204" pitchFamily="18" charset="0"/>
                              <a:ea typeface="Cambria Math" panose="02040503050406030204" pitchFamily="18" charset="0"/>
                            </a:rPr>
                            <a:t>&lt;</a:t>
                          </a:r>
                          <a:endParaRPr lang="en-US" sz="1400" i="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centerGroup"/>
                              </m:oMathParaPr>
                              <m:oMath xmlns:m="http://schemas.openxmlformats.org/officeDocument/2006/math">
                                <m:r>
                                  <a:rPr lang="en-US" sz="1400" b="0" i="1" spc="-300" smtClean="0">
                                    <a:latin typeface="Cambria Math" panose="02040503050406030204" pitchFamily="18" charset="0"/>
                                  </a:rPr>
                                  <m:t>6×</m:t>
                                </m:r>
                                <m:sSup>
                                  <m:sSupPr>
                                    <m:ctrlPr>
                                      <a:rPr lang="en-US" sz="1400" b="0" i="1" spc="0" smtClean="0">
                                        <a:latin typeface="Cambria Math" panose="02040503050406030204" pitchFamily="18" charset="0"/>
                                      </a:rPr>
                                    </m:ctrlPr>
                                  </m:sSupPr>
                                  <m:e>
                                    <m:r>
                                      <a:rPr lang="en-US" sz="1400" b="0" i="1" spc="0" smtClean="0">
                                        <a:latin typeface="Cambria Math" panose="02040503050406030204" pitchFamily="18" charset="0"/>
                                      </a:rPr>
                                      <m:t>10</m:t>
                                    </m:r>
                                  </m:e>
                                  <m:sup>
                                    <m:r>
                                      <a:rPr lang="en-US" sz="1400" b="0" i="1" spc="0" smtClean="0">
                                        <a:latin typeface="Cambria Math" panose="02040503050406030204" pitchFamily="18" charset="0"/>
                                      </a:rPr>
                                      <m:t>−23</m:t>
                                    </m:r>
                                  </m:sup>
                                </m:sSup>
                                <m:r>
                                  <a:rPr lang="en-US" sz="1400" b="0" i="0" spc="0" smtClean="0">
                                    <a:latin typeface="Cambria Math" panose="02040503050406030204" pitchFamily="18" charset="0"/>
                                  </a:rPr>
                                  <m:t> </m:t>
                                </m:r>
                                <m:r>
                                  <a:rPr lang="en-US" sz="1400" b="0" i="1" spc="0" smtClean="0">
                                    <a:latin typeface="Cambria Math" panose="02040503050406030204" pitchFamily="18" charset="0"/>
                                  </a:rPr>
                                  <m:t>𝑒</m:t>
                                </m:r>
                                <m:r>
                                  <m:rPr>
                                    <m:sty m:val="p"/>
                                  </m:rPr>
                                  <a:rPr lang="en-US" sz="1400" b="0" i="0" spc="0" smtClean="0">
                                    <a:latin typeface="Cambria Math" panose="02040503050406030204" pitchFamily="18" charset="0"/>
                                  </a:rPr>
                                  <m:t>cm</m:t>
                                </m:r>
                              </m:oMath>
                            </m:oMathPara>
                          </a14:m>
                          <a:endParaRPr lang="en-US" sz="1400" spc="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229795"/>
                      </a:ext>
                    </a:extLst>
                  </a:tr>
                </a:tbl>
              </a:graphicData>
            </a:graphic>
          </p:graphicFrame>
        </mc:Choice>
        <mc:Fallback xmlns="">
          <p:graphicFrame>
            <p:nvGraphicFramePr>
              <p:cNvPr id="18" name="Content Placeholder 7"/>
              <p:cNvGraphicFramePr>
                <a:graphicFrameLocks/>
              </p:cNvGraphicFramePr>
              <p:nvPr>
                <p:extLst>
                  <p:ext uri="{D42A27DB-BD31-4B8C-83A1-F6EECF244321}">
                    <p14:modId xmlns:p14="http://schemas.microsoft.com/office/powerpoint/2010/main" val="1960577146"/>
                  </p:ext>
                </p:extLst>
              </p:nvPr>
            </p:nvGraphicFramePr>
            <p:xfrm>
              <a:off x="4564116" y="2460111"/>
              <a:ext cx="4252881" cy="2438321"/>
            </p:xfrm>
            <a:graphic>
              <a:graphicData uri="http://schemas.openxmlformats.org/drawingml/2006/table">
                <a:tbl>
                  <a:tblPr firstRow="1" bandRow="1">
                    <a:tableStyleId>{2D5ABB26-0587-4C30-8999-92F81FD0307C}</a:tableStyleId>
                  </a:tblPr>
                  <a:tblGrid>
                    <a:gridCol w="2669298">
                      <a:extLst>
                        <a:ext uri="{9D8B030D-6E8A-4147-A177-3AD203B41FA5}">
                          <a16:colId xmlns:a16="http://schemas.microsoft.com/office/drawing/2014/main" val="12486339"/>
                        </a:ext>
                      </a:extLst>
                    </a:gridCol>
                    <a:gridCol w="317916">
                      <a:extLst>
                        <a:ext uri="{9D8B030D-6E8A-4147-A177-3AD203B41FA5}">
                          <a16:colId xmlns:a16="http://schemas.microsoft.com/office/drawing/2014/main" val="1568538286"/>
                        </a:ext>
                      </a:extLst>
                    </a:gridCol>
                    <a:gridCol w="1265667">
                      <a:extLst>
                        <a:ext uri="{9D8B030D-6E8A-4147-A177-3AD203B41FA5}">
                          <a16:colId xmlns:a16="http://schemas.microsoft.com/office/drawing/2014/main" val="3911205619"/>
                        </a:ext>
                      </a:extLst>
                    </a:gridCol>
                  </a:tblGrid>
                  <a:tr h="34608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3509" r="-59681" b="-731579"/>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46154" t="-3509" r="-403846" b="-731579"/>
                          </a:stretch>
                        </a:blipFill>
                      </a:tcPr>
                    </a:tc>
                    <a:tc>
                      <a:txBody>
                        <a:bodyPr/>
                        <a:lstStyle/>
                        <a:p>
                          <a:pPr algn="r"/>
                          <a:r>
                            <a:rPr lang="en-US" sz="1400" dirty="0" smtClean="0">
                              <a:latin typeface="Cambria Math" panose="02040503050406030204" pitchFamily="18" charset="0"/>
                              <a:ea typeface="Cambria Math" panose="02040503050406030204" pitchFamily="18" charset="0"/>
                            </a:rPr>
                            <a:t>1.57</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46088">
                    <a:tc>
                      <a:txBody>
                        <a:bodyPr/>
                        <a:lstStyle/>
                        <a:p>
                          <a:r>
                            <a:rPr lang="en-US" sz="1400" dirty="0" smtClean="0"/>
                            <a:t>Initial polarization </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i="1" dirty="0" smtClean="0">
                              <a:latin typeface="Cambria Math" panose="02040503050406030204" pitchFamily="18" charset="0"/>
                              <a:ea typeface="Cambria Math" panose="02040503050406030204" pitchFamily="18" charset="0"/>
                            </a:rPr>
                            <a:t>P</a:t>
                          </a:r>
                          <a:endParaRPr lang="en-US" sz="14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smtClean="0">
                              <a:latin typeface="Cambria Math" panose="02040503050406030204" pitchFamily="18" charset="0"/>
                              <a:ea typeface="Cambria Math" panose="02040503050406030204" pitchFamily="18" charset="0"/>
                            </a:rPr>
                            <a:t>0.95</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4608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203509" r="-59681" b="-531579"/>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46154" t="-203509" r="-403846" b="-531579"/>
                          </a:stretch>
                        </a:blipFill>
                      </a:tcPr>
                    </a:tc>
                    <a:tc>
                      <a:txBody>
                        <a:bodyPr/>
                        <a:lstStyle/>
                        <a:p>
                          <a:pPr algn="r"/>
                          <a:r>
                            <a:rPr lang="en-US" sz="1400" dirty="0" smtClean="0">
                              <a:latin typeface="Cambria Math" panose="02040503050406030204" pitchFamily="18" charset="0"/>
                              <a:ea typeface="Cambria Math" panose="02040503050406030204" pitchFamily="18" charset="0"/>
                            </a:rPr>
                            <a:t>2MV/m</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46088">
                    <a:tc>
                      <a:txBody>
                        <a:bodyPr/>
                        <a:lstStyle/>
                        <a:p>
                          <a:r>
                            <a:rPr lang="en-US" sz="1400" dirty="0" smtClean="0"/>
                            <a:t>Detection</a:t>
                          </a:r>
                          <a:r>
                            <a:rPr lang="en-US" sz="1400" baseline="0" dirty="0" smtClean="0"/>
                            <a:t> rate</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smtClean="0">
                              <a:latin typeface="Cambria Math" panose="02040503050406030204" pitchFamily="18" charset="0"/>
                              <a:ea typeface="Cambria Math" panose="02040503050406030204" pitchFamily="18" charset="0"/>
                            </a:rPr>
                            <a:t>45kHz</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46088">
                    <a:tc>
                      <a:txBody>
                        <a:bodyPr/>
                        <a:lstStyle/>
                        <a:p>
                          <a:r>
                            <a:rPr lang="en-US" sz="1400" dirty="0" smtClean="0"/>
                            <a:t>Mean decay asymmetry</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46154" t="-403509" r="-403846" b="-331579"/>
                          </a:stretch>
                        </a:blipFill>
                      </a:tcPr>
                    </a:tc>
                    <a:tc>
                      <a:txBody>
                        <a:bodyPr/>
                        <a:lstStyle/>
                        <a:p>
                          <a:pPr algn="r"/>
                          <a:r>
                            <a:rPr lang="en-US" sz="1400" dirty="0" smtClean="0">
                              <a:latin typeface="Cambria Math" panose="02040503050406030204" pitchFamily="18" charset="0"/>
                              <a:ea typeface="Cambria Math" panose="02040503050406030204" pitchFamily="18" charset="0"/>
                            </a:rPr>
                            <a:t>0.3</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46088">
                    <a:tc>
                      <a:txBody>
                        <a:bodyPr/>
                        <a:lstStyle/>
                        <a:p>
                          <a:r>
                            <a:rPr lang="en-US" sz="1400" dirty="0" smtClean="0"/>
                            <a:t>Detections</a:t>
                          </a:r>
                          <a:r>
                            <a:rPr lang="en-US" sz="1400" baseline="0" dirty="0" smtClean="0"/>
                            <a:t> (200days) </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ctr"/>
                          <a:r>
                            <a:rPr lang="en-US" sz="1400" i="1" dirty="0" smtClean="0">
                              <a:latin typeface="Cambria Math" panose="02040503050406030204" pitchFamily="18" charset="0"/>
                              <a:ea typeface="Cambria Math" panose="02040503050406030204" pitchFamily="18" charset="0"/>
                            </a:rPr>
                            <a:t>N</a:t>
                          </a:r>
                          <a:endParaRPr lang="en-US" sz="14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blipFill>
                          <a:blip r:embed="rId4"/>
                          <a:stretch>
                            <a:fillRect l="-236538" t="-503509" r="-962" b="-231579"/>
                          </a:stretch>
                        </a:blipFill>
                      </a:tcPr>
                    </a:tc>
                    <a:extLst>
                      <a:ext uri="{0D108BD9-81ED-4DB2-BD59-A6C34878D82A}">
                        <a16:rowId xmlns:a16="http://schemas.microsoft.com/office/drawing/2014/main" val="3059932226"/>
                      </a:ext>
                    </a:extLst>
                  </a:tr>
                  <a:tr h="36179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583051" r="-59681" b="-123729"/>
                          </a:stretch>
                        </a:blipFill>
                      </a:tcPr>
                    </a:tc>
                    <a:tc>
                      <a:txBody>
                        <a:bodyPr/>
                        <a:lstStyle/>
                        <a:p>
                          <a:pPr algn="ctr"/>
                          <a:r>
                            <a:rPr lang="en-US" sz="1400" i="0" dirty="0" smtClean="0">
                              <a:latin typeface="Cambria Math" panose="02040503050406030204" pitchFamily="18" charset="0"/>
                              <a:ea typeface="Cambria Math" panose="02040503050406030204" pitchFamily="18" charset="0"/>
                            </a:rPr>
                            <a:t>&lt;</a:t>
                          </a:r>
                          <a:endParaRPr lang="en-US" sz="1400" i="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36538" t="-583051" r="-962" b="-123729"/>
                          </a:stretch>
                        </a:blipFill>
                      </a:tcPr>
                    </a:tc>
                    <a:extLst>
                      <a:ext uri="{0D108BD9-81ED-4DB2-BD59-A6C34878D82A}">
                        <a16:rowId xmlns:a16="http://schemas.microsoft.com/office/drawing/2014/main" val="320229795"/>
                      </a:ext>
                    </a:extLst>
                  </a:tr>
                </a:tbl>
              </a:graphicData>
            </a:graphic>
          </p:graphicFrame>
        </mc:Fallback>
      </mc:AlternateContent>
      <p:sp>
        <p:nvSpPr>
          <p:cNvPr id="6" name="Oval 5"/>
          <p:cNvSpPr/>
          <p:nvPr/>
        </p:nvSpPr>
        <p:spPr bwMode="auto">
          <a:xfrm>
            <a:off x="1367186" y="1838427"/>
            <a:ext cx="82296" cy="82296"/>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9" name="Straight Arrow Connector 8"/>
          <p:cNvCxnSpPr/>
          <p:nvPr/>
        </p:nvCxnSpPr>
        <p:spPr bwMode="auto">
          <a:xfrm flipH="1">
            <a:off x="1445140" y="703759"/>
            <a:ext cx="813816" cy="1115568"/>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3" name="TextBox 12"/>
          <p:cNvSpPr txBox="1"/>
          <p:nvPr/>
        </p:nvSpPr>
        <p:spPr>
          <a:xfrm>
            <a:off x="2340561" y="546729"/>
            <a:ext cx="469680"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mn-lt"/>
                <a:cs typeface="Franklin Gothic Book"/>
              </a:rPr>
              <a:t>muE1 </a:t>
            </a:r>
          </a:p>
        </p:txBody>
      </p:sp>
      <mc:AlternateContent xmlns:mc="http://schemas.openxmlformats.org/markup-compatibility/2006" xmlns:a14="http://schemas.microsoft.com/office/drawing/2010/main">
        <mc:Choice Requires="a14">
          <p:sp>
            <p:nvSpPr>
              <p:cNvPr id="4" name="Rounded Rectangle 3"/>
              <p:cNvSpPr/>
              <p:nvPr/>
            </p:nvSpPr>
            <p:spPr>
              <a:xfrm>
                <a:off x="3056579" y="580175"/>
                <a:ext cx="1507537" cy="408623"/>
              </a:xfrm>
              <a:prstGeom prst="round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𝐸</m:t>
                      </m:r>
                      <m:r>
                        <a:rPr lang="en-US" i="1">
                          <a:latin typeface="Cambria Math"/>
                          <a:ea typeface="Cambria Math"/>
                        </a:rPr>
                        <m:t>≅</m:t>
                      </m:r>
                      <m:r>
                        <a:rPr lang="en-US" i="1">
                          <a:latin typeface="Cambria Math"/>
                        </a:rPr>
                        <m:t>𝑎𝐵𝑐</m:t>
                      </m:r>
                      <m:r>
                        <a:rPr lang="en-US" i="1">
                          <a:latin typeface="Cambria Math"/>
                        </a:rPr>
                        <m:t>𝛽</m:t>
                      </m:r>
                      <m:sSup>
                        <m:sSupPr>
                          <m:ctrlPr>
                            <a:rPr lang="en-US" i="1">
                              <a:latin typeface="Cambria Math" panose="02040503050406030204" pitchFamily="18" charset="0"/>
                            </a:rPr>
                          </m:ctrlPr>
                        </m:sSupPr>
                        <m:e>
                          <m:r>
                            <a:rPr lang="en-US" i="1">
                              <a:latin typeface="Cambria Math"/>
                            </a:rPr>
                            <m:t>𝛾</m:t>
                          </m:r>
                        </m:e>
                        <m:sup>
                          <m:r>
                            <a:rPr lang="en-US" i="1">
                              <a:latin typeface="Cambria Math"/>
                            </a:rPr>
                            <m:t>2</m:t>
                          </m:r>
                        </m:sup>
                      </m:sSup>
                    </m:oMath>
                  </m:oMathPara>
                </a14:m>
                <a:endParaRPr lang="en-US" dirty="0"/>
              </a:p>
            </p:txBody>
          </p:sp>
        </mc:Choice>
        <mc:Fallback xmlns="">
          <p:sp>
            <p:nvSpPr>
              <p:cNvPr id="4" name="Rounded Rectangle 3"/>
              <p:cNvSpPr>
                <a:spLocks noRot="1" noChangeAspect="1" noMove="1" noResize="1" noEditPoints="1" noAdjustHandles="1" noChangeArrowheads="1" noChangeShapeType="1" noTextEdit="1"/>
              </p:cNvSpPr>
              <p:nvPr/>
            </p:nvSpPr>
            <p:spPr>
              <a:xfrm>
                <a:off x="3056579" y="580175"/>
                <a:ext cx="1507537" cy="408623"/>
              </a:xfrm>
              <a:prstGeom prst="roundRect">
                <a:avLst/>
              </a:prstGeom>
              <a:blipFill>
                <a:blip r:embed="rId5"/>
                <a:stretch>
                  <a:fillRect b="-5634"/>
                </a:stretch>
              </a:blipFill>
            </p:spPr>
            <p:txBody>
              <a:bodyPr/>
              <a:lstStyle/>
              <a:p>
                <a:r>
                  <a:rPr lang="en-US">
                    <a:noFill/>
                  </a:rPr>
                  <a:t> </a:t>
                </a:r>
              </a:p>
            </p:txBody>
          </p:sp>
        </mc:Fallback>
      </mc:AlternateContent>
      <p:sp>
        <p:nvSpPr>
          <p:cNvPr id="5" name="TextBox 4"/>
          <p:cNvSpPr txBox="1"/>
          <p:nvPr/>
        </p:nvSpPr>
        <p:spPr>
          <a:xfrm>
            <a:off x="5497795" y="1642587"/>
            <a:ext cx="2984150" cy="236988"/>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mn-lt"/>
                <a:cs typeface="Franklin Gothic Book"/>
              </a:rPr>
              <a:t>Muon on request (single muon at-a-time)</a:t>
            </a:r>
          </a:p>
        </p:txBody>
      </p:sp>
    </p:spTree>
    <p:extLst>
      <p:ext uri="{BB962C8B-B14F-4D97-AF65-F5344CB8AC3E}">
        <p14:creationId xmlns:p14="http://schemas.microsoft.com/office/powerpoint/2010/main" val="227765694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8" name="TextBox 37"/>
              <p:cNvSpPr txBox="1"/>
              <p:nvPr/>
            </p:nvSpPr>
            <p:spPr>
              <a:xfrm>
                <a:off x="4424361" y="3512645"/>
                <a:ext cx="96186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=0.14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424361" y="3512645"/>
                <a:ext cx="961866" cy="236988"/>
              </a:xfrm>
              <a:prstGeom prst="rect">
                <a:avLst/>
              </a:prstGeom>
              <a:blipFill>
                <a:blip r:embed="rId4"/>
                <a:stretch>
                  <a:fillRect l="-3165" r="-1899"/>
                </a:stretch>
              </a:blipFill>
            </p:spPr>
            <p:txBody>
              <a:bodyPr/>
              <a:lstStyle/>
              <a:p>
                <a:r>
                  <a:rPr lang="en-US">
                    <a:noFill/>
                  </a:rPr>
                  <a:t> </a:t>
                </a:r>
              </a:p>
            </p:txBody>
          </p:sp>
        </mc:Fallback>
      </mc:AlternateContent>
      <p:pic>
        <p:nvPicPr>
          <p:cNvPr id="6" name="Content Placeholder 5"/>
          <p:cNvPicPr>
            <a:picLocks noGrp="1" noChangeAspect="1"/>
          </p:cNvPicPr>
          <p:nvPr>
            <p:ph idx="1"/>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046" y="890273"/>
            <a:ext cx="5349495" cy="3852498"/>
          </a:xfrm>
        </p:spPr>
      </p:pic>
      <p:sp>
        <p:nvSpPr>
          <p:cNvPr id="2" name="Title 1"/>
          <p:cNvSpPr>
            <a:spLocks noGrp="1"/>
          </p:cNvSpPr>
          <p:nvPr>
            <p:ph type="title"/>
          </p:nvPr>
        </p:nvSpPr>
        <p:spPr>
          <a:xfrm>
            <a:off x="1463040" y="149494"/>
            <a:ext cx="7383146" cy="381375"/>
          </a:xfrm>
        </p:spPr>
        <p:txBody>
          <a:bodyPr/>
          <a:lstStyle/>
          <a:p>
            <a:r>
              <a:rPr lang="en-US" dirty="0" smtClean="0"/>
              <a:t>Search for a </a:t>
            </a:r>
            <a:r>
              <a:rPr lang="en-US" dirty="0" err="1" smtClean="0"/>
              <a:t>muEDM</a:t>
            </a:r>
            <a:r>
              <a:rPr lang="en-US" dirty="0" smtClean="0"/>
              <a:t> using the frozen spin </a:t>
            </a:r>
            <a:br>
              <a:rPr lang="en-US" dirty="0" smtClean="0"/>
            </a:br>
            <a:r>
              <a:rPr lang="en-US" dirty="0" smtClean="0"/>
              <a:t>with longitudinal injection</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13</a:t>
            </a:fld>
            <a:endParaRPr lang="de-DE" dirty="0">
              <a:solidFill>
                <a:srgbClr val="000000"/>
              </a:solidFill>
            </a:endParaRPr>
          </a:p>
        </p:txBody>
      </p:sp>
      <mc:AlternateContent xmlns:mc="http://schemas.openxmlformats.org/markup-compatibility/2006" xmlns:a14="http://schemas.microsoft.com/office/drawing/2010/main">
        <mc:Choice Requires="a14">
          <p:sp>
            <p:nvSpPr>
              <p:cNvPr id="7" name="TextBox 6"/>
              <p:cNvSpPr txBox="1"/>
              <p:nvPr/>
            </p:nvSpPr>
            <p:spPr>
              <a:xfrm>
                <a:off x="5695660" y="1284701"/>
                <a:ext cx="3087070" cy="3281553"/>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smtClean="0">
                    <a:solidFill>
                      <a:schemeClr val="tx1">
                        <a:lumMod val="85000"/>
                        <a:lumOff val="15000"/>
                      </a:schemeClr>
                    </a:solidFill>
                    <a:latin typeface="Humanst521 Lt BT" panose="020B0402020204020304" pitchFamily="34" charset="0"/>
                    <a:cs typeface="Franklin Gothic Book"/>
                  </a:rPr>
                  <a:t> from </a:t>
                </a:r>
                <a:r>
                  <a:rPr lang="en-US" sz="1600" kern="1000" spc="30" dirty="0" smtClean="0">
                    <a:solidFill>
                      <a:schemeClr val="tx1">
                        <a:lumMod val="85000"/>
                        <a:lumOff val="15000"/>
                      </a:schemeClr>
                    </a:solidFill>
                    <a:latin typeface="Humanst521 BT" panose="020B0602020204020204" pitchFamily="34" charset="0"/>
                    <a:cs typeface="Franklin Gothic Book"/>
                  </a:rPr>
                  <a:t>Pion-decay </a:t>
                </a:r>
                <a:r>
                  <a:rPr lang="en-US" sz="1600" kern="1000" spc="30" dirty="0" smtClean="0">
                    <a:solidFill>
                      <a:schemeClr val="tx1">
                        <a:lumMod val="85000"/>
                        <a:lumOff val="15000"/>
                      </a:schemeClr>
                    </a:solidFill>
                    <a:latin typeface="Humanst521 Lt BT" panose="020B0402020204020304" pitchFamily="34" charset="0"/>
                    <a:cs typeface="Franklin Gothic Book"/>
                  </a:rPr>
                  <a:t>→ </a:t>
                </a:r>
                <a:br>
                  <a:rPr lang="en-US" sz="1600" kern="1000" spc="30" dirty="0" smtClean="0">
                    <a:solidFill>
                      <a:schemeClr val="tx1">
                        <a:lumMod val="85000"/>
                        <a:lumOff val="15000"/>
                      </a:schemeClr>
                    </a:solidFill>
                    <a:latin typeface="Humanst521 Lt BT" panose="020B0402020204020304" pitchFamily="34" charset="0"/>
                    <a:cs typeface="Franklin Gothic Book"/>
                  </a:rPr>
                </a:br>
                <a:r>
                  <a:rPr lang="en-US" sz="1600" kern="1000" spc="30" dirty="0" smtClean="0">
                    <a:solidFill>
                      <a:schemeClr val="tx1">
                        <a:lumMod val="85000"/>
                        <a:lumOff val="15000"/>
                      </a:schemeClr>
                    </a:solidFill>
                    <a:latin typeface="Humanst521 Lt BT" panose="020B04020202040203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≈95%</m:t>
                    </m:r>
                  </m:oMath>
                </a14:m>
                <a:endParaRPr lang="en-US" sz="1600" kern="1000" spc="30" dirty="0" smtClean="0">
                  <a:solidFill>
                    <a:schemeClr val="tx1">
                      <a:lumMod val="85000"/>
                      <a:lumOff val="15000"/>
                    </a:schemeClr>
                  </a:solidFill>
                  <a:latin typeface="Humanst521 BT" panose="020B0602020204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Lt BT" panose="020B0402020204020304" pitchFamily="34" charset="0"/>
                    <a:cs typeface="Franklin Gothic Book"/>
                  </a:rPr>
                  <a:t>Injection through </a:t>
                </a:r>
                <a:r>
                  <a:rPr lang="en-US" sz="1600" kern="1000" spc="30" dirty="0" smtClean="0">
                    <a:solidFill>
                      <a:schemeClr val="tx1">
                        <a:lumMod val="85000"/>
                        <a:lumOff val="15000"/>
                      </a:schemeClr>
                    </a:solidFill>
                    <a:latin typeface="Humanst521 BT" panose="020B0602020204020204" pitchFamily="34" charset="0"/>
                    <a:cs typeface="Franklin Gothic Book"/>
                  </a:rPr>
                  <a:t>superconducting channel</a:t>
                </a:r>
              </a:p>
              <a:p>
                <a:pPr marL="179388" indent="-179388">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BT" panose="020B0602020204020204" pitchFamily="34" charset="0"/>
                    <a:cs typeface="Franklin Gothic Book"/>
                  </a:rPr>
                  <a:t>Fast</a:t>
                </a:r>
                <a:r>
                  <a:rPr lang="en-US" sz="1600" kern="1000" spc="30" dirty="0" smtClean="0">
                    <a:solidFill>
                      <a:schemeClr val="tx1">
                        <a:lumMod val="85000"/>
                        <a:lumOff val="15000"/>
                      </a:schemeClr>
                    </a:solidFill>
                    <a:latin typeface="Humanst521 Lt BT" panose="020B0402020204020304" pitchFamily="34" charset="0"/>
                    <a:cs typeface="Franklin Gothic Book"/>
                  </a:rPr>
                  <a:t> scintillator </a:t>
                </a:r>
                <a:r>
                  <a:rPr lang="en-US" sz="1600" kern="1000" spc="30" dirty="0" smtClean="0">
                    <a:solidFill>
                      <a:schemeClr val="tx1">
                        <a:lumMod val="85000"/>
                        <a:lumOff val="15000"/>
                      </a:schemeClr>
                    </a:solidFill>
                    <a:latin typeface="Humanst521 BT" panose="020B0602020204020204" pitchFamily="34" charset="0"/>
                    <a:cs typeface="Franklin Gothic Book"/>
                  </a:rPr>
                  <a:t>triggers</a:t>
                </a:r>
                <a:r>
                  <a:rPr lang="en-US" sz="1600" kern="1000" spc="30" dirty="0" smtClean="0">
                    <a:solidFill>
                      <a:schemeClr val="tx1">
                        <a:lumMod val="85000"/>
                        <a:lumOff val="15000"/>
                      </a:schemeClr>
                    </a:solidFill>
                    <a:latin typeface="Humanst521 Lt BT" panose="020B0402020204020304" pitchFamily="34" charset="0"/>
                    <a:cs typeface="Franklin Gothic Book"/>
                  </a:rPr>
                  <a:t> pulse</a:t>
                </a:r>
                <a:endParaRPr lang="en-US" sz="1600" kern="1000" spc="30" dirty="0" smtClean="0">
                  <a:solidFill>
                    <a:schemeClr val="tx1">
                      <a:lumMod val="85000"/>
                      <a:lumOff val="15000"/>
                    </a:schemeClr>
                  </a:solidFill>
                  <a:latin typeface="Humanst521 BT" panose="020B0602020204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Lt BT" panose="020B0402020204020304" pitchFamily="34" charset="0"/>
                    <a:cs typeface="Franklin Gothic Book"/>
                  </a:rPr>
                  <a:t>Magnetic </a:t>
                </a:r>
                <a:r>
                  <a:rPr lang="en-US" sz="1600" kern="1000" spc="30" dirty="0">
                    <a:solidFill>
                      <a:schemeClr val="tx1">
                        <a:lumMod val="85000"/>
                        <a:lumOff val="15000"/>
                      </a:schemeClr>
                    </a:solidFill>
                    <a:latin typeface="Humanst521 BT" panose="020B0602020204020204" pitchFamily="34" charset="0"/>
                    <a:cs typeface="Franklin Gothic Book"/>
                  </a:rPr>
                  <a:t>pulse</a:t>
                </a:r>
                <a:r>
                  <a:rPr lang="en-US" sz="1600" kern="1000" spc="30" dirty="0" smtClean="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stops</a:t>
                </a:r>
                <a:r>
                  <a:rPr lang="en-US" sz="1600" kern="1000" spc="30" dirty="0" smtClean="0">
                    <a:solidFill>
                      <a:schemeClr val="tx1">
                        <a:lumMod val="85000"/>
                        <a:lumOff val="15000"/>
                      </a:schemeClr>
                    </a:solidFill>
                    <a:latin typeface="Humanst521 Lt BT" panose="020B0402020204020304" pitchFamily="34" charset="0"/>
                    <a:cs typeface="Franklin Gothic Book"/>
                  </a:rPr>
                  <a:t>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smtClean="0">
                  <a:solidFill>
                    <a:schemeClr val="tx1">
                      <a:lumMod val="85000"/>
                      <a:lumOff val="15000"/>
                    </a:schemeClr>
                  </a:solidFill>
                  <a:latin typeface="Humanst521 Lt BT" panose="020B04020202040203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Lt BT" panose="020B0402020204020304" pitchFamily="34" charset="0"/>
                    <a:cs typeface="Franklin Gothic Book"/>
                  </a:rPr>
                  <a:t>Weakly focusing field for </a:t>
                </a:r>
                <a:r>
                  <a:rPr lang="en-US" sz="1600" kern="1000" spc="30" dirty="0" smtClean="0">
                    <a:solidFill>
                      <a:schemeClr val="tx1">
                        <a:lumMod val="85000"/>
                        <a:lumOff val="15000"/>
                      </a:schemeClr>
                    </a:solidFill>
                    <a:latin typeface="Humanst521 BT" panose="020B0602020204020204" pitchFamily="34" charset="0"/>
                    <a:cs typeface="Franklin Gothic Book"/>
                  </a:rPr>
                  <a:t>storage</a:t>
                </a:r>
              </a:p>
              <a:p>
                <a:pPr marL="179388" indent="-179388">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BT" panose="020B0602020204020204" pitchFamily="34" charset="0"/>
                    <a:cs typeface="Franklin Gothic Book"/>
                  </a:rPr>
                  <a:t>Thin</a:t>
                </a:r>
                <a:r>
                  <a:rPr lang="en-US" sz="1600" kern="1000" spc="30" dirty="0" smtClean="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electrodes</a:t>
                </a:r>
                <a:r>
                  <a:rPr lang="en-US" sz="1600" kern="1000" spc="30" dirty="0" smtClean="0">
                    <a:solidFill>
                      <a:schemeClr val="tx1">
                        <a:lumMod val="85000"/>
                        <a:lumOff val="15000"/>
                      </a:schemeClr>
                    </a:solidFill>
                    <a:latin typeface="Humanst521 Lt BT" panose="020B0402020204020304" pitchFamily="34" charset="0"/>
                    <a:cs typeface="Franklin Gothic Book"/>
                  </a:rPr>
                  <a:t> provide</a:t>
                </a:r>
                <a:br>
                  <a:rPr lang="en-US" sz="1600" kern="1000" spc="30" dirty="0" smtClean="0">
                    <a:solidFill>
                      <a:schemeClr val="tx1">
                        <a:lumMod val="85000"/>
                        <a:lumOff val="15000"/>
                      </a:schemeClr>
                    </a:solidFill>
                    <a:latin typeface="Humanst521 Lt BT" panose="020B0402020204020304" pitchFamily="34" charset="0"/>
                    <a:cs typeface="Franklin Gothic Book"/>
                  </a:rPr>
                </a:br>
                <a:r>
                  <a:rPr lang="en-US" sz="1600" kern="1000" spc="30" dirty="0" smtClean="0">
                    <a:solidFill>
                      <a:schemeClr val="tx1">
                        <a:lumMod val="85000"/>
                        <a:lumOff val="15000"/>
                      </a:schemeClr>
                    </a:solidFill>
                    <a:latin typeface="Humanst521 Lt BT" panose="020B0402020204020304" pitchFamily="34" charset="0"/>
                    <a:cs typeface="Franklin Gothic Book"/>
                  </a:rPr>
                  <a:t>electric field for </a:t>
                </a:r>
                <a:r>
                  <a:rPr lang="en-US" sz="1600" kern="1000" spc="30" dirty="0">
                    <a:solidFill>
                      <a:schemeClr val="tx1">
                        <a:lumMod val="85000"/>
                        <a:lumOff val="15000"/>
                      </a:schemeClr>
                    </a:solidFill>
                    <a:latin typeface="Humanst521 BT" panose="020B0602020204020204" pitchFamily="34" charset="0"/>
                    <a:cs typeface="Franklin Gothic Book"/>
                  </a:rPr>
                  <a:t>frozen</a:t>
                </a:r>
                <a:r>
                  <a:rPr lang="en-US" sz="1600" kern="1000" spc="30" dirty="0" smtClean="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spin</a:t>
                </a:r>
              </a:p>
              <a:p>
                <a:pPr marL="182563" indent="-182563">
                  <a:lnSpc>
                    <a:spcPct val="110000"/>
                  </a:lnSpc>
                  <a:spcBef>
                    <a:spcPts val="0"/>
                  </a:spcBef>
                  <a:buFont typeface="Arial" panose="020B0604020202020204" pitchFamily="34" charset="0"/>
                  <a:buChar char="•"/>
                </a:pPr>
                <a:r>
                  <a:rPr lang="en-US" sz="1600" kern="1000" spc="30" dirty="0" smtClean="0">
                    <a:solidFill>
                      <a:schemeClr val="tx1">
                        <a:lumMod val="85000"/>
                        <a:lumOff val="15000"/>
                      </a:schemeClr>
                    </a:solidFill>
                    <a:latin typeface="Humanst521 Lt BT" panose="020B0402020204020304" pitchFamily="34" charset="0"/>
                    <a:cs typeface="Franklin Gothic Book"/>
                  </a:rPr>
                  <a:t>Pixelated detectors for</a:t>
                </a:r>
                <a:br>
                  <a:rPr lang="en-US" sz="1600" kern="1000" spc="30" dirty="0" smtClean="0">
                    <a:solidFill>
                      <a:schemeClr val="tx1">
                        <a:lumMod val="85000"/>
                        <a:lumOff val="15000"/>
                      </a:schemeClr>
                    </a:solidFill>
                    <a:latin typeface="Humanst521 Lt BT" panose="020B0402020204020304" pitchFamily="34" charset="0"/>
                    <a:cs typeface="Franklin Gothic Book"/>
                  </a:rPr>
                </a:br>
                <a14:m>
                  <m:oMath xmlns:m="http://schemas.openxmlformats.org/officeDocument/2006/math">
                    <m:sSup>
                      <m:sSupPr>
                        <m:ctrlPr>
                          <a:rPr lang="en-US" sz="1600" b="0" i="1" kern="1000" spc="30" dirty="0" smtClean="0">
                            <a:solidFill>
                              <a:schemeClr val="tx1">
                                <a:lumMod val="85000"/>
                                <a:lumOff val="15000"/>
                              </a:schemeClr>
                            </a:solidFill>
                            <a:latin typeface="Cambria Math" panose="02040503050406030204" pitchFamily="18" charset="0"/>
                            <a:cs typeface="Franklin Gothic Book"/>
                          </a:rPr>
                        </m:ctrlPr>
                      </m:sSupPr>
                      <m:e>
                        <m:r>
                          <a:rPr lang="en-US" sz="1600" b="0" i="1" kern="1000" spc="30" dirty="0" smtClean="0">
                            <a:solidFill>
                              <a:schemeClr val="tx1">
                                <a:lumMod val="85000"/>
                                <a:lumOff val="15000"/>
                              </a:schemeClr>
                            </a:solidFill>
                            <a:latin typeface="Cambria Math" panose="02040503050406030204" pitchFamily="18" charset="0"/>
                            <a:cs typeface="Franklin Gothic Book"/>
                          </a:rPr>
                          <m:t>𝑒</m:t>
                        </m:r>
                      </m:e>
                      <m:sup>
                        <m:r>
                          <a:rPr lang="en-US" sz="1600" b="0" i="1" kern="1000" spc="30" dirty="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smtClean="0">
                    <a:solidFill>
                      <a:schemeClr val="tx1">
                        <a:lumMod val="85000"/>
                        <a:lumOff val="15000"/>
                      </a:schemeClr>
                    </a:solidFill>
                    <a:latin typeface="Humanst521 Lt BT" panose="020B0402020204020304" pitchFamily="34" charset="0"/>
                    <a:cs typeface="Franklin Gothic Book"/>
                  </a:rPr>
                  <a:t>- </a:t>
                </a:r>
                <a:r>
                  <a:rPr lang="en-US" sz="1600" kern="1000" spc="30" dirty="0" smtClean="0">
                    <a:solidFill>
                      <a:schemeClr val="tx1">
                        <a:lumMod val="85000"/>
                        <a:lumOff val="15000"/>
                      </a:schemeClr>
                    </a:solidFill>
                    <a:latin typeface="Humanst521 BT" panose="020B0602020204020204" pitchFamily="34" charset="0"/>
                    <a:cs typeface="Franklin Gothic Book"/>
                  </a:rPr>
                  <a:t>tracking</a:t>
                </a:r>
                <a:r>
                  <a:rPr lang="en-US" sz="1600" kern="1000" spc="30" dirty="0" smtClean="0">
                    <a:solidFill>
                      <a:schemeClr val="tx1">
                        <a:lumMod val="85000"/>
                        <a:lumOff val="15000"/>
                      </a:schemeClr>
                    </a:solidFill>
                    <a:latin typeface="Humanst521 Lt BT" panose="020B0402020204020304" pitchFamily="34" charset="0"/>
                    <a:cs typeface="Franklin Gothic Book"/>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5695660" y="1284701"/>
                <a:ext cx="3087070" cy="3281553"/>
              </a:xfrm>
              <a:prstGeom prst="roundRect">
                <a:avLst>
                  <a:gd name="adj" fmla="val 2685"/>
                </a:avLst>
              </a:prstGeom>
              <a:blipFill>
                <a:blip r:embed="rId6"/>
                <a:stretch>
                  <a:fillRect l="-1572" t="-926" r="-786" b="-1852"/>
                </a:stretch>
              </a:blipFill>
              <a:ln>
                <a:solidFill>
                  <a:srgbClr val="0070C0"/>
                </a:solidFill>
              </a:ln>
            </p:spPr>
            <p:txBody>
              <a:bodyPr/>
              <a:lstStyle/>
              <a:p>
                <a:r>
                  <a:rPr lang="en-US">
                    <a:noFill/>
                  </a:rPr>
                  <a:t> </a:t>
                </a:r>
              </a:p>
            </p:txBody>
          </p:sp>
        </mc:Fallback>
      </mc:AlternateContent>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9679" y="2302962"/>
            <a:ext cx="1104901" cy="1036519"/>
          </a:xfrm>
          <a:prstGeom prst="rect">
            <a:avLst/>
          </a:prstGeom>
        </p:spPr>
      </p:pic>
      <p:grpSp>
        <p:nvGrpSpPr>
          <p:cNvPr id="14" name="Group 13"/>
          <p:cNvGrpSpPr/>
          <p:nvPr/>
        </p:nvGrpSpPr>
        <p:grpSpPr>
          <a:xfrm rot="363552">
            <a:off x="2903220" y="4152900"/>
            <a:ext cx="129381" cy="129381"/>
            <a:chOff x="2903220" y="4152900"/>
            <a:chExt cx="129381" cy="129381"/>
          </a:xfrm>
        </p:grpSpPr>
        <p:sp>
          <p:nvSpPr>
            <p:cNvPr id="5" name="Oval 4"/>
            <p:cNvSpPr/>
            <p:nvPr/>
          </p:nvSpPr>
          <p:spPr bwMode="auto">
            <a:xfrm>
              <a:off x="2903220" y="415290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1" name="Straight Arrow Connector 10"/>
            <p:cNvCxnSpPr>
              <a:stCxn id="5" idx="6"/>
              <a:endCxn id="5" idx="2"/>
            </p:cNvCxnSpPr>
            <p:nvPr/>
          </p:nvCxnSpPr>
          <p:spPr bwMode="auto">
            <a:xfrm flipH="1">
              <a:off x="2903220" y="4217591"/>
              <a:ext cx="129381" cy="0"/>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sp>
        <p:nvSpPr>
          <p:cNvPr id="16" name="Explosion 1 15"/>
          <p:cNvSpPr/>
          <p:nvPr/>
        </p:nvSpPr>
        <p:spPr bwMode="auto">
          <a:xfrm>
            <a:off x="2478038" y="4034590"/>
            <a:ext cx="157139" cy="254159"/>
          </a:xfrm>
          <a:prstGeom prst="irregularSeal1">
            <a:avLst/>
          </a:prstGeom>
          <a:ln w="6350" cap="rnd">
            <a:solidFill>
              <a:schemeClr val="accent6">
                <a:lumMod val="40000"/>
                <a:lumOff val="60000"/>
              </a:schemeClr>
            </a:solidFill>
            <a:headEnd type="none" w="med" len="med"/>
            <a:tailEnd type="none" w="med" len="med"/>
          </a:ln>
          <a:effectLst>
            <a:glow rad="101600">
              <a:schemeClr val="accent1">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cxnSp>
        <p:nvCxnSpPr>
          <p:cNvPr id="18" name="Elbow Connector 17"/>
          <p:cNvCxnSpPr>
            <a:stCxn id="16" idx="0"/>
          </p:cNvCxnSpPr>
          <p:nvPr/>
        </p:nvCxnSpPr>
        <p:spPr bwMode="auto">
          <a:xfrm rot="16200000" flipV="1">
            <a:off x="1761039" y="3211943"/>
            <a:ext cx="1218069" cy="427225"/>
          </a:xfrm>
          <a:prstGeom prst="bentConnector3">
            <a:avLst>
              <a:gd name="adj1" fmla="val 99421"/>
            </a:avLst>
          </a:prstGeom>
          <a:ln w="12700" cap="rnd">
            <a:solidFill>
              <a:srgbClr val="92D05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32" name="Group 31"/>
          <p:cNvGrpSpPr/>
          <p:nvPr/>
        </p:nvGrpSpPr>
        <p:grpSpPr>
          <a:xfrm>
            <a:off x="3032240" y="1836420"/>
            <a:ext cx="1166379" cy="2540401"/>
            <a:chOff x="3032240" y="1836420"/>
            <a:chExt cx="1166379" cy="2540401"/>
          </a:xfrm>
        </p:grpSpPr>
        <p:cxnSp>
          <p:nvCxnSpPr>
            <p:cNvPr id="25" name="Straight Connector 24"/>
            <p:cNvCxnSpPr/>
            <p:nvPr/>
          </p:nvCxnSpPr>
          <p:spPr bwMode="auto">
            <a:xfrm>
              <a:off x="4191000" y="184404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cxnSp>
          <p:nvCxnSpPr>
            <p:cNvPr id="26" name="Straight Connector 25"/>
            <p:cNvCxnSpPr/>
            <p:nvPr/>
          </p:nvCxnSpPr>
          <p:spPr bwMode="auto">
            <a:xfrm>
              <a:off x="4046220" y="183642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cxnSp>
          <p:nvCxnSpPr>
            <p:cNvPr id="27" name="Straight Connector 26"/>
            <p:cNvCxnSpPr/>
            <p:nvPr/>
          </p:nvCxnSpPr>
          <p:spPr bwMode="auto">
            <a:xfrm>
              <a:off x="3177540" y="183642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cxnSp>
          <p:nvCxnSpPr>
            <p:cNvPr id="28" name="Straight Connector 27"/>
            <p:cNvCxnSpPr/>
            <p:nvPr/>
          </p:nvCxnSpPr>
          <p:spPr bwMode="auto">
            <a:xfrm>
              <a:off x="3046689" y="184404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sp>
          <p:nvSpPr>
            <p:cNvPr id="30" name="Oval 29"/>
            <p:cNvSpPr/>
            <p:nvPr/>
          </p:nvSpPr>
          <p:spPr bwMode="auto">
            <a:xfrm>
              <a:off x="3177540" y="3354718"/>
              <a:ext cx="868679" cy="869702"/>
            </a:xfrm>
            <a:prstGeom prst="ellips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31" name="Oval 30"/>
            <p:cNvSpPr/>
            <p:nvPr/>
          </p:nvSpPr>
          <p:spPr bwMode="auto">
            <a:xfrm>
              <a:off x="3032240" y="3200401"/>
              <a:ext cx="1166379" cy="1176420"/>
            </a:xfrm>
            <a:prstGeom prst="ellips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grpSp>
        <p:nvGrpSpPr>
          <p:cNvPr id="41" name="Group 40"/>
          <p:cNvGrpSpPr/>
          <p:nvPr/>
        </p:nvGrpSpPr>
        <p:grpSpPr>
          <a:xfrm>
            <a:off x="2948387" y="1696076"/>
            <a:ext cx="1326984" cy="2465596"/>
            <a:chOff x="2948387" y="1696076"/>
            <a:chExt cx="1326984" cy="2465596"/>
          </a:xfrm>
        </p:grpSpPr>
        <p:sp>
          <p:nvSpPr>
            <p:cNvPr id="33" name="Oval 32"/>
            <p:cNvSpPr/>
            <p:nvPr/>
          </p:nvSpPr>
          <p:spPr bwMode="auto">
            <a:xfrm>
              <a:off x="3261596" y="3413137"/>
              <a:ext cx="700566" cy="748535"/>
            </a:xfrm>
            <a:prstGeom prst="ellips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cxnSp>
          <p:nvCxnSpPr>
            <p:cNvPr id="35" name="Straight Connector 34"/>
            <p:cNvCxnSpPr/>
            <p:nvPr/>
          </p:nvCxnSpPr>
          <p:spPr bwMode="auto">
            <a:xfrm flipH="1">
              <a:off x="3261596" y="1844040"/>
              <a:ext cx="6965" cy="1059252"/>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36" name="Straight Connector 35"/>
            <p:cNvCxnSpPr/>
            <p:nvPr/>
          </p:nvCxnSpPr>
          <p:spPr bwMode="auto">
            <a:xfrm flipH="1">
              <a:off x="3979899" y="1836420"/>
              <a:ext cx="6965" cy="1059252"/>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37" name="Straight Connector 36"/>
            <p:cNvCxnSpPr/>
            <p:nvPr/>
          </p:nvCxnSpPr>
          <p:spPr bwMode="auto">
            <a:xfrm>
              <a:off x="2948387" y="1696076"/>
              <a:ext cx="1326984" cy="0"/>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39" name="Straight Connector 38"/>
            <p:cNvCxnSpPr/>
            <p:nvPr/>
          </p:nvCxnSpPr>
          <p:spPr bwMode="auto">
            <a:xfrm>
              <a:off x="3214298" y="2957209"/>
              <a:ext cx="809062" cy="0"/>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grpSp>
      <p:sp>
        <p:nvSpPr>
          <p:cNvPr id="23" name="Freeform 22"/>
          <p:cNvSpPr/>
          <p:nvPr/>
        </p:nvSpPr>
        <p:spPr bwMode="auto">
          <a:xfrm>
            <a:off x="2318955" y="1293019"/>
            <a:ext cx="3352800" cy="3261360"/>
          </a:xfrm>
          <a:custGeom>
            <a:avLst/>
            <a:gdLst>
              <a:gd name="connsiteX0" fmla="*/ 0 w 3352800"/>
              <a:gd name="connsiteY0" fmla="*/ 91440 h 3261360"/>
              <a:gd name="connsiteX1" fmla="*/ 30480 w 3352800"/>
              <a:gd name="connsiteY1" fmla="*/ 1363980 h 3261360"/>
              <a:gd name="connsiteX2" fmla="*/ 312420 w 3352800"/>
              <a:gd name="connsiteY2" fmla="*/ 1363980 h 3261360"/>
              <a:gd name="connsiteX3" fmla="*/ 297180 w 3352800"/>
              <a:gd name="connsiteY3" fmla="*/ 1851660 h 3261360"/>
              <a:gd name="connsiteX4" fmla="*/ 998220 w 3352800"/>
              <a:gd name="connsiteY4" fmla="*/ 3261360 h 3261360"/>
              <a:gd name="connsiteX5" fmla="*/ 3329940 w 3352800"/>
              <a:gd name="connsiteY5" fmla="*/ 3238500 h 3261360"/>
              <a:gd name="connsiteX6" fmla="*/ 3352800 w 3352800"/>
              <a:gd name="connsiteY6" fmla="*/ 0 h 3261360"/>
              <a:gd name="connsiteX7" fmla="*/ 0 w 3352800"/>
              <a:gd name="connsiteY7" fmla="*/ 91440 h 3261360"/>
              <a:gd name="connsiteX0" fmla="*/ 0 w 3352800"/>
              <a:gd name="connsiteY0" fmla="*/ 91440 h 3261360"/>
              <a:gd name="connsiteX1" fmla="*/ 30480 w 3352800"/>
              <a:gd name="connsiteY1" fmla="*/ 1363980 h 3261360"/>
              <a:gd name="connsiteX2" fmla="*/ 312420 w 3352800"/>
              <a:gd name="connsiteY2" fmla="*/ 1363980 h 3261360"/>
              <a:gd name="connsiteX3" fmla="*/ 335280 w 3352800"/>
              <a:gd name="connsiteY3" fmla="*/ 2377440 h 3261360"/>
              <a:gd name="connsiteX4" fmla="*/ 998220 w 3352800"/>
              <a:gd name="connsiteY4" fmla="*/ 3261360 h 3261360"/>
              <a:gd name="connsiteX5" fmla="*/ 3329940 w 3352800"/>
              <a:gd name="connsiteY5" fmla="*/ 3238500 h 3261360"/>
              <a:gd name="connsiteX6" fmla="*/ 3352800 w 3352800"/>
              <a:gd name="connsiteY6" fmla="*/ 0 h 3261360"/>
              <a:gd name="connsiteX7" fmla="*/ 0 w 3352800"/>
              <a:gd name="connsiteY7" fmla="*/ 91440 h 32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0" h="3261360">
                <a:moveTo>
                  <a:pt x="0" y="91440"/>
                </a:moveTo>
                <a:lnTo>
                  <a:pt x="30480" y="1363980"/>
                </a:lnTo>
                <a:lnTo>
                  <a:pt x="312420" y="1363980"/>
                </a:lnTo>
                <a:lnTo>
                  <a:pt x="335280" y="2377440"/>
                </a:lnTo>
                <a:lnTo>
                  <a:pt x="998220" y="3261360"/>
                </a:lnTo>
                <a:lnTo>
                  <a:pt x="3329940" y="3238500"/>
                </a:lnTo>
                <a:lnTo>
                  <a:pt x="3352800" y="0"/>
                </a:lnTo>
                <a:lnTo>
                  <a:pt x="0" y="91440"/>
                </a:lnTo>
                <a:close/>
              </a:path>
            </a:pathLst>
          </a:cu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4" name="Group 3"/>
          <p:cNvGrpSpPr/>
          <p:nvPr/>
        </p:nvGrpSpPr>
        <p:grpSpPr>
          <a:xfrm rot="151485" flipH="1">
            <a:off x="3322287" y="3928028"/>
            <a:ext cx="1993624" cy="636114"/>
            <a:chOff x="5819887" y="1085633"/>
            <a:chExt cx="2280622" cy="817071"/>
          </a:xfrm>
        </p:grpSpPr>
        <mc:AlternateContent xmlns:mc="http://schemas.openxmlformats.org/markup-compatibility/2006" xmlns:a14="http://schemas.microsoft.com/office/drawing/2010/main">
          <mc:Choice Requires="a14">
            <p:sp>
              <p:nvSpPr>
                <p:cNvPr id="60" name="Oval 59"/>
                <p:cNvSpPr/>
                <p:nvPr/>
              </p:nvSpPr>
              <p:spPr bwMode="auto">
                <a:xfrm>
                  <a:off x="6809590" y="1410242"/>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smtClean="0">
                    <a:latin typeface="Humanst521 Lt BT" panose="020B0402020204020304" pitchFamily="34" charset="0"/>
                  </a:endParaRPr>
                </a:p>
              </p:txBody>
            </p:sp>
          </mc:Choice>
          <mc:Fallback xmlns="">
            <p:sp>
              <p:nvSpPr>
                <p:cNvPr id="60" name="Oval 59"/>
                <p:cNvSpPr>
                  <a:spLocks noRot="1" noChangeAspect="1" noMove="1" noResize="1" noEditPoints="1" noAdjustHandles="1" noChangeArrowheads="1" noChangeShapeType="1" noTextEdit="1"/>
                </p:cNvSpPr>
                <p:nvPr/>
              </p:nvSpPr>
              <p:spPr bwMode="auto">
                <a:xfrm>
                  <a:off x="6809590" y="1410242"/>
                  <a:ext cx="322730" cy="322730"/>
                </a:xfrm>
                <a:prstGeom prst="ellipse">
                  <a:avLst/>
                </a:prstGeom>
                <a:blipFill>
                  <a:blip r:embed="rId8"/>
                  <a:stretch>
                    <a:fillRect b="-2083"/>
                  </a:stretch>
                </a:blipFill>
                <a:ln>
                  <a:noFill/>
                  <a:headEnd type="none" w="med" len="med"/>
                  <a:tailEnd type="none" w="med" len="med"/>
                </a:ln>
              </p:spPr>
              <p:txBody>
                <a:bodyPr/>
                <a:lstStyle/>
                <a:p>
                  <a:r>
                    <a:rPr lang="en-US">
                      <a:noFill/>
                    </a:rPr>
                    <a:t> </a:t>
                  </a:r>
                </a:p>
              </p:txBody>
            </p:sp>
          </mc:Fallback>
        </mc:AlternateContent>
        <p:cxnSp>
          <p:nvCxnSpPr>
            <p:cNvPr id="61" name="Straight Arrow Connector 60"/>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62" name="Oval 61"/>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smtClean="0">
                    <a:latin typeface="Humanst521 Lt BT" panose="020B0402020204020304" pitchFamily="34" charset="0"/>
                  </a:endParaRPr>
                </a:p>
              </p:txBody>
            </p:sp>
          </mc:Choice>
          <mc:Fallback xmlns="">
            <p:sp>
              <p:nvSpPr>
                <p:cNvPr id="62" name="Oval 61"/>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9"/>
                  <a:stretch>
                    <a:fillRect b="-7692"/>
                  </a:stretch>
                </a:blipFill>
                <a:ln>
                  <a:noFill/>
                  <a:headEnd type="none" w="med" len="med"/>
                  <a:tailEnd type="none" w="med" len="med"/>
                </a:ln>
              </p:spPr>
              <p:txBody>
                <a:bodyPr/>
                <a:lstStyle/>
                <a:p>
                  <a:r>
                    <a:rPr lang="en-US">
                      <a:noFill/>
                    </a:rPr>
                    <a:t> </a:t>
                  </a:r>
                </a:p>
              </p:txBody>
            </p:sp>
          </mc:Fallback>
        </mc:AlternateContent>
        <p:cxnSp>
          <p:nvCxnSpPr>
            <p:cNvPr id="63" name="Straight Arrow Connector 62"/>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64" name="Oval 63"/>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smtClean="0">
                    <a:latin typeface="Humanst521 Lt BT" panose="020B0402020204020304" pitchFamily="34" charset="0"/>
                  </a:endParaRPr>
                </a:p>
              </p:txBody>
            </p:sp>
          </mc:Choice>
          <mc:Fallback xmlns="">
            <p:sp>
              <p:nvSpPr>
                <p:cNvPr id="64" name="Oval 63"/>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10"/>
                  <a:stretch>
                    <a:fillRect l="-5263" b="-41176"/>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6417801" y="1573838"/>
                  <a:ext cx="261129" cy="328866"/>
                </a:xfrm>
                <a:prstGeom prst="rect">
                  <a:avLst/>
                </a:prstGeom>
                <a:blipFill>
                  <a:blip r:embed="rId11"/>
                  <a:stretch>
                    <a:fillRect l="-7500" r="-2000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7632015" y="1573789"/>
                  <a:ext cx="297438" cy="304404"/>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7632015" y="1573789"/>
                  <a:ext cx="297438" cy="304404"/>
                </a:xfrm>
                <a:prstGeom prst="rect">
                  <a:avLst/>
                </a:prstGeom>
                <a:blipFill>
                  <a:blip r:embed="rId12"/>
                  <a:stretch>
                    <a:fillRect l="-13333" r="-2222" b="-14286"/>
                  </a:stretch>
                </a:blipFill>
              </p:spPr>
              <p:txBody>
                <a:bodyPr/>
                <a:lstStyle/>
                <a:p>
                  <a:r>
                    <a:rPr lang="en-US">
                      <a:noFill/>
                    </a:rPr>
                    <a:t> </a:t>
                  </a:r>
                </a:p>
              </p:txBody>
            </p:sp>
          </mc:Fallback>
        </mc:AlternateContent>
        <p:cxnSp>
          <p:nvCxnSpPr>
            <p:cNvPr id="67" name="Straight Arrow Connector 66"/>
            <p:cNvCxnSpPr/>
            <p:nvPr/>
          </p:nvCxnSpPr>
          <p:spPr bwMode="auto">
            <a:xfrm flipH="1" flipV="1">
              <a:off x="7259438" y="1405846"/>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68" name="TextBox 67"/>
                <p:cNvSpPr txBox="1"/>
                <p:nvPr/>
              </p:nvSpPr>
              <p:spPr>
                <a:xfrm>
                  <a:off x="7448038" y="1124955"/>
                  <a:ext cx="159684" cy="304404"/>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𝑠</m:t>
                            </m:r>
                          </m:e>
                        </m:acc>
                      </m:oMath>
                    </m:oMathPara>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7448038" y="1124955"/>
                  <a:ext cx="159684" cy="304404"/>
                </a:xfrm>
                <a:prstGeom prst="rect">
                  <a:avLst/>
                </a:prstGeom>
                <a:blipFill>
                  <a:blip r:embed="rId13"/>
                  <a:stretch>
                    <a:fillRect l="-28000" t="-26829" r="-88000"/>
                  </a:stretch>
                </a:blipFill>
              </p:spPr>
              <p:txBody>
                <a:bodyPr/>
                <a:lstStyle/>
                <a:p>
                  <a:r>
                    <a:rPr lang="en-US">
                      <a:noFill/>
                    </a:rPr>
                    <a:t> </a:t>
                  </a:r>
                </a:p>
              </p:txBody>
            </p:sp>
          </mc:Fallback>
        </mc:AlternateContent>
        <p:cxnSp>
          <p:nvCxnSpPr>
            <p:cNvPr id="69" name="Straight Arrow Connector 68"/>
            <p:cNvCxnSpPr/>
            <p:nvPr/>
          </p:nvCxnSpPr>
          <p:spPr bwMode="auto">
            <a:xfrm flipV="1">
              <a:off x="6138197" y="1409105"/>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70" name="TextBox 69"/>
                <p:cNvSpPr txBox="1"/>
                <p:nvPr/>
              </p:nvSpPr>
              <p:spPr>
                <a:xfrm>
                  <a:off x="6243109" y="1085633"/>
                  <a:ext cx="159684" cy="304404"/>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𝑠</m:t>
                            </m:r>
                          </m:e>
                        </m:acc>
                      </m:oMath>
                    </m:oMathPara>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6243109" y="1085633"/>
                  <a:ext cx="159684" cy="304404"/>
                </a:xfrm>
                <a:prstGeom prst="rect">
                  <a:avLst/>
                </a:prstGeom>
                <a:blipFill>
                  <a:blip r:embed="rId14"/>
                  <a:stretch>
                    <a:fillRect l="-26923" t="-26829" r="-84615" b="-24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1417358" y="1620004"/>
                <a:ext cx="822213" cy="329321"/>
              </a:xfrm>
              <a:prstGeom prst="rect">
                <a:avLst/>
              </a:prstGeom>
            </p:spPr>
            <p:txBody>
              <a:bodyPr wrap="none">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i="1" kern="1000" spc="30" smtClean="0">
                          <a:solidFill>
                            <a:srgbClr val="0292D8"/>
                          </a:solidFill>
                          <a:latin typeface="Cambria Math" panose="02040503050406030204" pitchFamily="18" charset="0"/>
                          <a:cs typeface="Franklin Gothic Book"/>
                        </a:rPr>
                        <m:t>𝐵</m:t>
                      </m:r>
                      <m:r>
                        <a:rPr lang="en-US" sz="1400" i="1" kern="1000" spc="30" smtClean="0">
                          <a:solidFill>
                            <a:srgbClr val="0292D8"/>
                          </a:solidFill>
                          <a:latin typeface="Cambria Math" panose="02040503050406030204" pitchFamily="18" charset="0"/>
                          <a:cs typeface="Franklin Gothic Book"/>
                        </a:rPr>
                        <m:t>=3</m:t>
                      </m:r>
                      <m:r>
                        <a:rPr lang="en-US" sz="1400" i="1" kern="1000" spc="30" smtClean="0">
                          <a:solidFill>
                            <a:srgbClr val="0292D8"/>
                          </a:solidFill>
                          <a:latin typeface="Cambria Math" panose="02040503050406030204" pitchFamily="18" charset="0"/>
                          <a:cs typeface="Franklin Gothic Book"/>
                        </a:rPr>
                        <m:t>𝑇</m:t>
                      </m:r>
                    </m:oMath>
                  </m:oMathPara>
                </a14:m>
                <a:endParaRPr lang="en-US" sz="1400" kern="1000" spc="30" dirty="0">
                  <a:solidFill>
                    <a:srgbClr val="0292D8"/>
                  </a:solidFill>
                  <a:latin typeface="Humanst521 Lt BT" panose="020B0402020204020304" pitchFamily="34" charset="0"/>
                  <a:cs typeface="Franklin Gothic Book"/>
                </a:endParaRPr>
              </a:p>
            </p:txBody>
          </p:sp>
        </mc:Choice>
        <mc:Fallback xmlns="">
          <p:sp>
            <p:nvSpPr>
              <p:cNvPr id="8" name="Rectangle 7"/>
              <p:cNvSpPr>
                <a:spLocks noRot="1" noChangeAspect="1" noMove="1" noResize="1" noEditPoints="1" noAdjustHandles="1" noChangeArrowheads="1" noChangeShapeType="1" noTextEdit="1"/>
              </p:cNvSpPr>
              <p:nvPr/>
            </p:nvSpPr>
            <p:spPr>
              <a:xfrm>
                <a:off x="1417358" y="1620004"/>
                <a:ext cx="822213" cy="32932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684268" y="4610031"/>
                <a:ext cx="1376531"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m:oMathPara>
                </a14:m>
                <a:endParaRPr lang="en-US" sz="1400" kern="1000" spc="30" dirty="0" err="1" smtClean="0">
                  <a:solidFill>
                    <a:schemeClr val="accent2"/>
                  </a:solidFill>
                  <a:latin typeface="Humanst521 Lt BT" panose="020B0402020204020304" pitchFamily="34" charset="0"/>
                  <a:cs typeface="Franklin Gothic Book"/>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684268" y="4610031"/>
                <a:ext cx="1376531" cy="236988"/>
              </a:xfrm>
              <a:prstGeom prst="rect">
                <a:avLst/>
              </a:prstGeom>
              <a:blipFill>
                <a:blip r:embed="rId16"/>
                <a:stretch>
                  <a:fillRect l="-1770" r="-442" b="-25641"/>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816780951"/>
      </p:ext>
    </p:extLst>
  </p:cSld>
  <p:clrMapOvr>
    <a:masterClrMapping/>
  </p:clrMapOvr>
  <p:transition spd="med" advTm="29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26000" fill="hold" nodeType="afterEffect">
                                  <p:stCondLst>
                                    <p:cond delay="0"/>
                                  </p:stCondLst>
                                  <p:childTnLst>
                                    <p:animMotion origin="layout" path="M 0.00052 -0.00061 L -0.12448 -0.02284 L -0.12448 -0.02284 L -0.12778 -0.02284 " pathEditMode="relative" ptsTypes="AAAA">
                                      <p:cBhvr>
                                        <p:cTn id="11" dur="1500" fill="hold"/>
                                        <p:tgtEl>
                                          <p:spTgt spid="14"/>
                                        </p:tgtEl>
                                        <p:attrNameLst>
                                          <p:attrName>ppt_x</p:attrName>
                                          <p:attrName>ppt_y</p:attrName>
                                        </p:attrNameLst>
                                      </p:cBhvr>
                                    </p:animMotion>
                                  </p:childTnLst>
                                </p:cTn>
                              </p:par>
                              <p:par>
                                <p:cTn id="12" presetID="1"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12778 -0.02284 L -0.15538 -0.04537 L -0.09774 -0.09846 L -0.15365 -0.13858 L -0.10278 -0.16975 L -0.15122 -0.20216 L -0.09948 -0.21852 L -0.15538 -0.24228 L -0.10278 -0.24383 L -0.15625 -0.25864 L -0.10278 -0.26883 L -0.15781 -0.27037 L -0.10365 -0.27191 L -0.15625 -0.27624 " pathEditMode="relative" ptsTypes="AAAAAAAAAAAAAA">
                                      <p:cBhvr>
                                        <p:cTn id="17" dur="2000" fill="hold"/>
                                        <p:tgtEl>
                                          <p:spTgt spid="14"/>
                                        </p:tgtEl>
                                        <p:attrNameLst>
                                          <p:attrName>ppt_x</p:attrName>
                                          <p:attrName>ppt_y</p:attrName>
                                        </p:attrNameLst>
                                      </p:cBhvr>
                                    </p:animMotion>
                                  </p:childTnLst>
                                </p:cTn>
                              </p:par>
                              <p:par>
                                <p:cTn id="18" presetID="1"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75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par>
                          <p:cTn id="31" fill="hold">
                            <p:stCondLst>
                              <p:cond delay="0"/>
                            </p:stCondLst>
                            <p:childTnLst>
                              <p:par>
                                <p:cTn id="32" presetID="26" presetClass="emph" presetSubtype="0" fill="hold" nodeType="afterEffect">
                                  <p:stCondLst>
                                    <p:cond delay="25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par>
                          <p:cTn id="35" fill="hold">
                            <p:stCondLst>
                              <p:cond delay="750"/>
                            </p:stCondLst>
                            <p:childTnLst>
                              <p:par>
                                <p:cTn id="36" presetID="38" presetClass="path" presetSubtype="0" accel="3000" decel="9000" fill="hold" nodeType="afterEffect">
                                  <p:stCondLst>
                                    <p:cond delay="50"/>
                                  </p:stCondLst>
                                  <p:childTnLst>
                                    <p:animMotion origin="layout" path="M -0.15625 -0.27623 L -0.10052 -0.27561 L -0.15625 -0.275 L -0.10052 -0.27438 L -0.15625 -0.27376 L -0.10052 -0.27314 L -0.15625 -0.27284 L -0.10052 -0.27222 L -0.15625 -0.2716 L -0.10052 -0.27098 L -0.15625 -0.27037 L -0.10052 -0.27006 L -0.15625 -0.26944 L -0.10052 -0.26882 L -0.15625 -0.26821 L -0.10052 -0.26759 L -0.15625 -0.26759 " pathEditMode="relative" rAng="16200000" ptsTypes="AAAAAAAAAAAAAAAAA">
                                      <p:cBhvr>
                                        <p:cTn id="37" dur="1500" fill="hold"/>
                                        <p:tgtEl>
                                          <p:spTgt spid="14"/>
                                        </p:tgtEl>
                                        <p:attrNameLst>
                                          <p:attrName>ppt_x</p:attrName>
                                          <p:attrName>ppt_y</p:attrName>
                                        </p:attrNameLst>
                                      </p:cBhvr>
                                      <p:rCtr x="2778" y="432"/>
                                    </p:animMotion>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par>
                          <p:cTn id="47" fill="hold">
                            <p:stCondLst>
                              <p:cond delay="500"/>
                            </p:stCondLst>
                            <p:childTnLst>
                              <p:par>
                                <p:cTn id="48" presetID="26" presetClass="emph" presetSubtype="0" fill="hold" nodeType="afterEffect">
                                  <p:stCondLst>
                                    <p:cond delay="0"/>
                                  </p:stCondLst>
                                  <p:childTnLst>
                                    <p:animEffect transition="out" filter="fade">
                                      <p:cBhvr>
                                        <p:cTn id="49" dur="1000" tmFilter="0, 0; .2, .5; .8, .5; 1, 0"/>
                                        <p:tgtEl>
                                          <p:spTgt spid="32"/>
                                        </p:tgtEl>
                                      </p:cBhvr>
                                    </p:animEffect>
                                    <p:animScale>
                                      <p:cBhvr>
                                        <p:cTn id="50" dur="500" autoRev="1" fill="hold"/>
                                        <p:tgtEl>
                                          <p:spTgt spid="32"/>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childTnLst>
                          </p:cTn>
                        </p:par>
                        <p:par>
                          <p:cTn id="60" fill="hold">
                            <p:stCondLst>
                              <p:cond delay="0"/>
                            </p:stCondLst>
                            <p:childTnLst>
                              <p:par>
                                <p:cTn id="61" presetID="26" presetClass="emph" presetSubtype="0" fill="hold" nodeType="afterEffect">
                                  <p:stCondLst>
                                    <p:cond delay="0"/>
                                  </p:stCondLst>
                                  <p:childTnLst>
                                    <p:animEffect transition="out" filter="fade">
                                      <p:cBhvr>
                                        <p:cTn id="62" dur="750" tmFilter="0, 0; .2, .5; .8, .5; 1, 0"/>
                                        <p:tgtEl>
                                          <p:spTgt spid="41"/>
                                        </p:tgtEl>
                                      </p:cBhvr>
                                    </p:animEffect>
                                    <p:animScale>
                                      <p:cBhvr>
                                        <p:cTn id="63" dur="375" autoRev="1" fill="hold"/>
                                        <p:tgtEl>
                                          <p:spTgt spid="41"/>
                                        </p:tgtEl>
                                      </p:cBhvr>
                                      <p:by x="105000" y="105000"/>
                                    </p:animScale>
                                  </p:childTnLst>
                                </p:cTn>
                              </p:par>
                            </p:childTnLst>
                          </p:cTn>
                        </p:par>
                        <p:par>
                          <p:cTn id="64" fill="hold">
                            <p:stCondLst>
                              <p:cond delay="750"/>
                            </p:stCondLst>
                            <p:childTnLst>
                              <p:par>
                                <p:cTn id="65" presetID="1" presetClass="exit" presetSubtype="0" fill="hold" nodeType="afterEffect">
                                  <p:stCondLst>
                                    <p:cond delay="25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icture 465"/>
          <p:cNvPicPr/>
          <p:nvPr/>
        </p:nvPicPr>
        <p:blipFill>
          <a:blip r:embed="rId2"/>
          <a:stretch/>
        </p:blipFill>
        <p:spPr>
          <a:xfrm>
            <a:off x="4415760" y="2822040"/>
            <a:ext cx="4686480" cy="2254320"/>
          </a:xfrm>
          <a:prstGeom prst="rect">
            <a:avLst/>
          </a:prstGeom>
          <a:ln w="0">
            <a:noFill/>
          </a:ln>
        </p:spPr>
      </p:pic>
      <p:sp>
        <p:nvSpPr>
          <p:cNvPr id="467" name="PlaceHolder 1"/>
          <p:cNvSpPr>
            <a:spLocks noGrp="1"/>
          </p:cNvSpPr>
          <p:nvPr>
            <p:ph idx="4294967295"/>
          </p:nvPr>
        </p:nvSpPr>
        <p:spPr>
          <a:xfrm>
            <a:off x="1099800" y="948600"/>
            <a:ext cx="4125600" cy="3508560"/>
          </a:xfrm>
          <a:prstGeom prst="rect">
            <a:avLst/>
          </a:prstGeom>
          <a:noFill/>
          <a:ln w="0">
            <a:noFill/>
          </a:ln>
        </p:spPr>
        <p:txBody>
          <a:bodyPr lIns="0" tIns="0" rIns="0" bIns="0" anchor="t">
            <a:noAutofit/>
          </a:bodyPr>
          <a:lstStyle/>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there will be a vertical precession out of the plane of the orbit</a:t>
            </a:r>
            <a:endParaRPr lang="en-GB" sz="1700" b="0" strike="noStrike" spc="-1" dirty="0">
              <a:latin typeface="Arial"/>
            </a:endParaRPr>
          </a:p>
          <a:p>
            <a:pPr marL="432000" lvl="1" indent="-216000">
              <a:lnSpc>
                <a:spcPct val="100000"/>
              </a:lnSpc>
              <a:spcBef>
                <a:spcPts val="1134"/>
              </a:spcBef>
              <a:buClr>
                <a:srgbClr val="000000"/>
              </a:buClr>
              <a:buSzPct val="45000"/>
              <a:buFont typeface="Wingdings" charset="2"/>
              <a:buChar char=""/>
              <a:tabLst>
                <a:tab pos="0" algn="l"/>
              </a:tabLst>
            </a:pPr>
            <a:r>
              <a:rPr lang="en-GB" sz="1700" b="0" strike="noStrike" spc="-1" dirty="0">
                <a:solidFill>
                  <a:srgbClr val="000000"/>
                </a:solidFill>
                <a:ea typeface="Calibri"/>
              </a:rPr>
              <a:t>An </a:t>
            </a:r>
            <a:r>
              <a:rPr lang="en-GB" sz="1700" b="0" strike="noStrike" spc="-1" dirty="0" smtClean="0">
                <a:solidFill>
                  <a:srgbClr val="000000"/>
                </a:solidFill>
                <a:ea typeface="Calibri"/>
              </a:rPr>
              <a:t>asymmetry increasing with time </a:t>
            </a:r>
            <a:r>
              <a:rPr lang="en-GB" sz="1700" b="0" strike="noStrike" spc="-1" dirty="0">
                <a:solidFill>
                  <a:srgbClr val="000000"/>
                </a:solidFill>
                <a:ea typeface="Calibri"/>
              </a:rPr>
              <a:t>will be </a:t>
            </a:r>
            <a:r>
              <a:rPr lang="en-GB" sz="1700" b="0" strike="noStrike" spc="-1" dirty="0" smtClean="0">
                <a:solidFill>
                  <a:srgbClr val="000000"/>
                </a:solidFill>
                <a:ea typeface="Calibri"/>
              </a:rPr>
              <a:t>observed recording decay positrons</a:t>
            </a:r>
          </a:p>
          <a:p>
            <a:pPr marL="432000" lvl="1" indent="-216000">
              <a:lnSpc>
                <a:spcPct val="100000"/>
              </a:lnSpc>
              <a:spcBef>
                <a:spcPts val="1134"/>
              </a:spcBef>
              <a:buClr>
                <a:srgbClr val="000000"/>
              </a:buClr>
              <a:buSzPct val="45000"/>
              <a:buFont typeface="Wingdings" charset="2"/>
              <a:buChar char=""/>
              <a:tabLst>
                <a:tab pos="0" algn="l"/>
              </a:tabLst>
            </a:pPr>
            <a:endParaRPr lang="en-GB" sz="1700" b="0" strike="noStrike" spc="-1" dirty="0">
              <a:latin typeface="Arial"/>
            </a:endParaRPr>
          </a:p>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 spin should always be parallel to the momentum – asymmetry should be </a:t>
            </a:r>
            <a:r>
              <a:rPr lang="en-GB" sz="1700" b="0" strike="noStrike" spc="-1" dirty="0" smtClean="0">
                <a:solidFill>
                  <a:srgbClr val="000000"/>
                </a:solidFill>
                <a:ea typeface="Calibri"/>
              </a:rPr>
              <a:t>zero</a:t>
            </a:r>
            <a:endParaRPr lang="en-GB" sz="1700" b="1" strike="noStrike" spc="-1" dirty="0" smtClean="0">
              <a:solidFill>
                <a:srgbClr val="000000"/>
              </a:solidFill>
              <a:ea typeface="Calibri"/>
            </a:endParaRPr>
          </a:p>
          <a:p>
            <a:pPr marL="216000" indent="-216000">
              <a:lnSpc>
                <a:spcPct val="100000"/>
              </a:lnSpc>
              <a:spcBef>
                <a:spcPts val="1417"/>
              </a:spcBef>
              <a:buClr>
                <a:srgbClr val="000000"/>
              </a:buClr>
              <a:buSzPct val="45000"/>
              <a:buFont typeface="Wingdings" charset="2"/>
              <a:buChar char=""/>
              <a:tabLst>
                <a:tab pos="0" algn="l"/>
              </a:tabLst>
            </a:pPr>
            <a:r>
              <a:rPr lang="en-GB" sz="1700" b="1" strike="noStrike" spc="-1" dirty="0" smtClean="0">
                <a:solidFill>
                  <a:srgbClr val="000000"/>
                </a:solidFill>
                <a:ea typeface="Calibri"/>
              </a:rPr>
              <a:t>Some </a:t>
            </a:r>
            <a:r>
              <a:rPr lang="en-GB" sz="1700" b="1" strike="noStrike" spc="-1" dirty="0">
                <a:solidFill>
                  <a:srgbClr val="000000"/>
                </a:solidFill>
                <a:ea typeface="Calibri"/>
              </a:rPr>
              <a:t>asymmetry could still be</a:t>
            </a:r>
            <a:r>
              <a:rPr sz="1700" dirty="0"/>
              <a:t/>
            </a:r>
            <a:br>
              <a:rPr sz="1700" dirty="0"/>
            </a:br>
            <a:r>
              <a:rPr lang="en-GB" sz="1700" b="1" strike="noStrike" spc="-1" dirty="0">
                <a:solidFill>
                  <a:srgbClr val="000000"/>
                </a:solidFill>
                <a:ea typeface="Calibri"/>
              </a:rPr>
              <a:t>observed due to systematic effects</a:t>
            </a:r>
            <a:endParaRPr lang="en-GB" sz="1700" b="0" strike="noStrike" spc="-1" dirty="0">
              <a:latin typeface="Arial"/>
            </a:endParaRPr>
          </a:p>
        </p:txBody>
      </p:sp>
      <p:sp>
        <p:nvSpPr>
          <p:cNvPr id="468" name="PlaceHolder 2"/>
          <p:cNvSpPr>
            <a:spLocks noGrp="1"/>
          </p:cNvSpPr>
          <p:nvPr>
            <p:ph type="title" idx="4294967295"/>
          </p:nvPr>
        </p:nvSpPr>
        <p:spPr>
          <a:xfrm>
            <a:off x="2077200" y="216000"/>
            <a:ext cx="6706440" cy="37980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The general experimental idea</a:t>
            </a:r>
            <a:endParaRPr lang="en-GB" sz="2400" b="0" strike="noStrike" spc="-1" dirty="0">
              <a:latin typeface="Arial"/>
            </a:endParaRPr>
          </a:p>
        </p:txBody>
      </p:sp>
      <p:sp>
        <p:nvSpPr>
          <p:cNvPr id="469" name="PlaceHolder 3"/>
          <p:cNvSpPr>
            <a:spLocks noGrp="1"/>
          </p:cNvSpPr>
          <p:nvPr>
            <p:ph type="sldNum" idx="4294967295"/>
          </p:nvPr>
        </p:nvSpPr>
        <p:spPr>
          <a:xfrm>
            <a:off x="8206200" y="4968000"/>
            <a:ext cx="574200" cy="14616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ea typeface="Calibri"/>
              </a:rPr>
              <a:t>Page </a:t>
            </a:r>
            <a:fld id="{6DFFB360-D563-449A-8B9A-D46177E55C47}" type="slidenum">
              <a:rPr lang="en-US" sz="800" b="0" strike="noStrike" spc="-1">
                <a:solidFill>
                  <a:srgbClr val="000000"/>
                </a:solidFill>
                <a:latin typeface="Humanst521 Lt BT" panose="020B0402020204020304" pitchFamily="34" charset="0"/>
                <a:ea typeface="Calibri"/>
              </a:rPr>
              <a:t>14</a:t>
            </a:fld>
            <a:endParaRPr lang="en-GB" sz="800" b="0" strike="noStrike" spc="-1" dirty="0">
              <a:latin typeface="Times New Roman"/>
            </a:endParaRPr>
          </a:p>
        </p:txBody>
      </p:sp>
      <p:grpSp>
        <p:nvGrpSpPr>
          <p:cNvPr id="470" name="Group 469"/>
          <p:cNvGrpSpPr/>
          <p:nvPr/>
        </p:nvGrpSpPr>
        <p:grpSpPr>
          <a:xfrm>
            <a:off x="2819880" y="144360"/>
            <a:ext cx="6199560" cy="2917800"/>
            <a:chOff x="2819880" y="144360"/>
            <a:chExt cx="6199560" cy="2917800"/>
          </a:xfrm>
        </p:grpSpPr>
        <p:sp>
          <p:nvSpPr>
            <p:cNvPr id="471" name="Straight Arrow Connector 22"/>
            <p:cNvSpPr/>
            <p:nvPr/>
          </p:nvSpPr>
          <p:spPr>
            <a:xfrm flipH="1">
              <a:off x="7491600" y="2021760"/>
              <a:ext cx="311040" cy="232920"/>
            </a:xfrm>
            <a:custGeom>
              <a:avLst/>
              <a:gdLst/>
              <a:ahLst/>
              <a:cxnLst/>
              <a:rect l="l" t="t" r="r" b="b"/>
              <a:pathLst>
                <a:path w="21600" h="21600">
                  <a:moveTo>
                    <a:pt x="0" y="0"/>
                  </a:moveTo>
                  <a:lnTo>
                    <a:pt x="21600" y="21600"/>
                  </a:lnTo>
                </a:path>
              </a:pathLst>
            </a:custGeom>
            <a:noFill/>
            <a:ln w="38160" cap="rnd">
              <a:solidFill>
                <a:srgbClr val="0066AA"/>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2" name="Straight Arrow Connector 23"/>
            <p:cNvSpPr/>
            <p:nvPr/>
          </p:nvSpPr>
          <p:spPr>
            <a:xfrm>
              <a:off x="7806960" y="2021760"/>
              <a:ext cx="375480" cy="104760"/>
            </a:xfrm>
            <a:custGeom>
              <a:avLst/>
              <a:gdLst/>
              <a:ahLst/>
              <a:cxnLst/>
              <a:rect l="l" t="t" r="r" b="b"/>
              <a:pathLst>
                <a:path w="21600" h="21600">
                  <a:moveTo>
                    <a:pt x="0" y="0"/>
                  </a:moveTo>
                  <a:lnTo>
                    <a:pt x="21600" y="21600"/>
                  </a:lnTo>
                </a:path>
              </a:pathLst>
            </a:custGeom>
            <a:noFill/>
            <a:ln w="19080" cap="rnd">
              <a:solidFill>
                <a:srgbClr val="75A82B"/>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grpSp>
          <p:nvGrpSpPr>
            <p:cNvPr id="473" name="Group 472"/>
            <p:cNvGrpSpPr/>
            <p:nvPr/>
          </p:nvGrpSpPr>
          <p:grpSpPr>
            <a:xfrm>
              <a:off x="2819880" y="144360"/>
              <a:ext cx="6199560" cy="2917800"/>
              <a:chOff x="2819880" y="144360"/>
              <a:chExt cx="6199560" cy="2917800"/>
            </a:xfrm>
          </p:grpSpPr>
          <p:sp>
            <p:nvSpPr>
              <p:cNvPr id="474" name="Straight Connector 19"/>
              <p:cNvSpPr/>
              <p:nvPr/>
            </p:nvSpPr>
            <p:spPr>
              <a:xfrm>
                <a:off x="5180040" y="1301040"/>
                <a:ext cx="3529080" cy="954000"/>
              </a:xfrm>
              <a:prstGeom prst="line">
                <a:avLst/>
              </a:prstGeom>
              <a:ln w="12600" cap="rnd">
                <a:solidFill>
                  <a:srgbClr val="A4A4A4"/>
                </a:solidFill>
                <a:prstDash val="sysDash"/>
                <a:round/>
              </a:ln>
            </p:spPr>
            <p:style>
              <a:lnRef idx="0">
                <a:scrgbClr r="0" g="0" b="0"/>
              </a:lnRef>
              <a:fillRef idx="0">
                <a:scrgbClr r="0" g="0" b="0"/>
              </a:fillRef>
              <a:effectRef idx="0">
                <a:scrgbClr r="0" g="0" b="0"/>
              </a:effectRef>
              <a:fontRef idx="minor"/>
            </p:style>
          </p:sp>
          <p:grpSp>
            <p:nvGrpSpPr>
              <p:cNvPr id="475" name="Group 17"/>
              <p:cNvGrpSpPr/>
              <p:nvPr/>
            </p:nvGrpSpPr>
            <p:grpSpPr>
              <a:xfrm>
                <a:off x="7479000" y="994320"/>
                <a:ext cx="660600" cy="2067840"/>
                <a:chOff x="7479000" y="994320"/>
                <a:chExt cx="660600" cy="2067840"/>
              </a:xfrm>
            </p:grpSpPr>
            <p:sp>
              <p:nvSpPr>
                <p:cNvPr id="476" name="Oval 31"/>
                <p:cNvSpPr/>
                <p:nvPr/>
              </p:nvSpPr>
              <p:spPr>
                <a:xfrm rot="5400000">
                  <a:off x="6783480" y="1689480"/>
                  <a:ext cx="2047320" cy="656640"/>
                </a:xfrm>
                <a:prstGeom prst="ellipse">
                  <a:avLst/>
                </a:prstGeom>
                <a:solidFill>
                  <a:srgbClr val="7DA569">
                    <a:alpha val="50000"/>
                  </a:srgbClr>
                </a:solidFill>
                <a:ln w="0">
                  <a:noFill/>
                </a:ln>
              </p:spPr>
              <p:style>
                <a:lnRef idx="0">
                  <a:scrgbClr r="0" g="0" b="0"/>
                </a:lnRef>
                <a:fillRef idx="0">
                  <a:scrgbClr r="0" g="0" b="0"/>
                </a:fillRef>
                <a:effectRef idx="0">
                  <a:scrgbClr r="0" g="0" b="0"/>
                </a:effectRef>
                <a:fontRef idx="minor"/>
              </p:style>
            </p:sp>
            <p:sp>
              <p:nvSpPr>
                <p:cNvPr id="477" name="Arc 45"/>
                <p:cNvSpPr/>
                <p:nvPr/>
              </p:nvSpPr>
              <p:spPr>
                <a:xfrm rot="5400000">
                  <a:off x="6787440" y="1710000"/>
                  <a:ext cx="2047320" cy="656640"/>
                </a:xfrm>
                <a:prstGeom prst="arc">
                  <a:avLst>
                    <a:gd name="adj1" fmla="val 3339133"/>
                    <a:gd name="adj2" fmla="val 8426388"/>
                  </a:avLst>
                </a:prstGeom>
                <a:noFill/>
                <a:ln w="19080">
                  <a:solidFill>
                    <a:srgbClr val="014DB2"/>
                  </a:solidFill>
                  <a:round/>
                  <a:tailEnd type="triangle" w="med" len="med"/>
                </a:ln>
              </p:spPr>
              <p:style>
                <a:lnRef idx="0">
                  <a:scrgbClr r="0" g="0" b="0"/>
                </a:lnRef>
                <a:fillRef idx="0">
                  <a:scrgbClr r="0" g="0" b="0"/>
                </a:fillRef>
                <a:effectRef idx="0">
                  <a:scrgbClr r="0" g="0" b="0"/>
                </a:effectRef>
                <a:fontRef idx="minor"/>
              </p:style>
            </p:sp>
          </p:grpSp>
          <p:sp>
            <p:nvSpPr>
              <p:cNvPr id="478" name="Arc 29"/>
              <p:cNvSpPr/>
              <p:nvPr/>
            </p:nvSpPr>
            <p:spPr>
              <a:xfrm>
                <a:off x="2819880" y="144360"/>
                <a:ext cx="5305320" cy="2553120"/>
              </a:xfrm>
              <a:prstGeom prst="arc">
                <a:avLst>
                  <a:gd name="adj1" fmla="val 19979841"/>
                  <a:gd name="adj2" fmla="val 2387684"/>
                </a:avLst>
              </a:prstGeom>
              <a:noFill/>
              <a:ln w="12600" cap="rnd">
                <a:solidFill>
                  <a:srgbClr val="4E4E4E"/>
                </a:solidFill>
                <a:prstDash val="dash"/>
                <a:round/>
                <a:tailEnd type="arrow"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9" name="Oval 30"/>
              <p:cNvSpPr/>
              <p:nvPr/>
            </p:nvSpPr>
            <p:spPr>
              <a:xfrm>
                <a:off x="7763760" y="1975320"/>
                <a:ext cx="85320" cy="85320"/>
              </a:xfrm>
              <a:prstGeom prst="ellipse">
                <a:avLst/>
              </a:prstGeom>
              <a:gradFill rotWithShape="0">
                <a:gsLst>
                  <a:gs pos="0">
                    <a:srgbClr val="FCC900"/>
                  </a:gs>
                  <a:gs pos="100000">
                    <a:srgbClr val="FFE6BB"/>
                  </a:gs>
                </a:gsLst>
                <a:lin ang="16200000"/>
              </a:gradFill>
              <a:ln w="0">
                <a:noFill/>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80" name="Up Arrow 42"/>
              <p:cNvSpPr/>
              <p:nvPr/>
            </p:nvSpPr>
            <p:spPr>
              <a:xfrm>
                <a:off x="6643080" y="809640"/>
                <a:ext cx="540360" cy="633240"/>
              </a:xfrm>
              <a:prstGeom prst="upArrow">
                <a:avLst>
                  <a:gd name="adj1" fmla="val 50000"/>
                  <a:gd name="adj2" fmla="val 50000"/>
                </a:avLst>
              </a:prstGeom>
              <a:solidFill>
                <a:srgbClr val="C50006">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B</a:t>
                </a:r>
                <a:endParaRPr lang="en-GB" sz="1800" b="0" strike="noStrike" spc="-1" dirty="0">
                  <a:latin typeface="Arial"/>
                </a:endParaRPr>
              </a:p>
            </p:txBody>
          </p:sp>
          <p:sp>
            <p:nvSpPr>
              <p:cNvPr id="481" name="Up Arrow 41"/>
              <p:cNvSpPr/>
              <p:nvPr/>
            </p:nvSpPr>
            <p:spPr>
              <a:xfrm rot="16956000">
                <a:off x="8377200" y="1920600"/>
                <a:ext cx="546480" cy="633240"/>
              </a:xfrm>
              <a:prstGeom prst="upArrow">
                <a:avLst>
                  <a:gd name="adj1" fmla="val 50000"/>
                  <a:gd name="adj2" fmla="val 50000"/>
                </a:avLst>
              </a:prstGeom>
              <a:solidFill>
                <a:srgbClr val="003B6E">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E</a:t>
                </a:r>
                <a:endParaRPr lang="en-GB" sz="1800" b="0" strike="noStrike" spc="-1" dirty="0">
                  <a:latin typeface="Arial"/>
                </a:endParaRPr>
              </a:p>
            </p:txBody>
          </p:sp>
          <mc:AlternateContent xmlns:mc="http://schemas.openxmlformats.org/markup-compatibility/2006" xmlns:a14="http://schemas.microsoft.com/office/drawing/2010/main">
            <mc:Choice Requires="a14">
              <p:sp>
                <p:nvSpPr>
                  <p:cNvPr id="482" name="TextBox 64"/>
                  <p:cNvSpPr txBox="1"/>
                  <p:nvPr/>
                </p:nvSpPr>
                <p:spPr>
                  <a:xfrm rot="913200">
                    <a:off x="5484960" y="1528560"/>
                    <a:ext cx="961200" cy="23616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𝑅</m:t>
                          </m:r>
                          <m:r>
                            <a:rPr>
                              <a:latin typeface="Cambria Math" panose="02040503050406030204" pitchFamily="18" charset="0"/>
                            </a:rPr>
                            <m:t>=0.14</m:t>
                          </m:r>
                          <m:r>
                            <a:rPr>
                              <a:latin typeface="Cambria Math" panose="02040503050406030204" pitchFamily="18" charset="0"/>
                            </a:rPr>
                            <m:t>𝑚</m:t>
                          </m:r>
                        </m:oMath>
                      </m:oMathPara>
                    </a14:m>
                    <a:endParaRPr dirty="0">
                      <a:latin typeface="Humanst521 Lt BT" panose="020B0402020204020304" pitchFamily="34" charset="0"/>
                    </a:endParaRPr>
                  </a:p>
                </p:txBody>
              </p:sp>
            </mc:Choice>
            <mc:Fallback xmlns="">
              <p:sp>
                <p:nvSpPr>
                  <p:cNvPr id="482" name="TextBox 64"/>
                  <p:cNvSpPr txBox="1">
                    <a:spLocks noRot="1" noChangeAspect="1" noMove="1" noResize="1" noEditPoints="1" noAdjustHandles="1" noChangeArrowheads="1" noChangeShapeType="1" noTextEdit="1"/>
                  </p:cNvSpPr>
                  <p:nvPr/>
                </p:nvSpPr>
                <p:spPr>
                  <a:xfrm rot="913200">
                    <a:off x="5484960" y="1528560"/>
                    <a:ext cx="961200" cy="236160"/>
                  </a:xfrm>
                  <a:prstGeom prst="rect">
                    <a:avLst/>
                  </a:prstGeom>
                  <a:blipFill>
                    <a:blip r:embed="rId3"/>
                    <a:stretch>
                      <a:fillRect l="-4908" b="-7875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3" name="TextBox 32"/>
                <p:cNvSpPr txBox="1"/>
                <p:nvPr/>
              </p:nvSpPr>
              <p:spPr>
                <a:xfrm>
                  <a:off x="8148240" y="1877040"/>
                  <a:ext cx="259560" cy="2361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acc>
                              <m:accPr>
                                <m:chr m:val="⃗"/>
                                <m:ctrlPr>
                                  <a:rPr i="1">
                                    <a:latin typeface="Cambria Math" panose="02040503050406030204" pitchFamily="18" charset="0"/>
                                  </a:rPr>
                                </m:ctrlPr>
                              </m:accPr>
                              <m:e>
                                <m:r>
                                  <a:rPr>
                                    <a:latin typeface="Cambria Math" panose="02040503050406030204" pitchFamily="18" charset="0"/>
                                  </a:rPr>
                                  <m:t>𝜔</m:t>
                                </m:r>
                              </m:e>
                            </m:acc>
                          </m:e>
                          <m:sub>
                            <m:r>
                              <a:rPr>
                                <a:latin typeface="Cambria Math" panose="02040503050406030204" pitchFamily="18" charset="0"/>
                              </a:rPr>
                              <m:t>𝑒</m:t>
                            </m:r>
                          </m:sub>
                        </m:sSub>
                      </m:oMath>
                    </m:oMathPara>
                  </a14:m>
                  <a:endParaRPr dirty="0">
                    <a:latin typeface="Humanst521 Lt BT" panose="020B0402020204020304" pitchFamily="34" charset="0"/>
                  </a:endParaRPr>
                </a:p>
              </p:txBody>
            </p:sp>
          </mc:Choice>
          <mc:Fallback xmlns="">
            <p:sp>
              <p:nvSpPr>
                <p:cNvPr id="483" name="TextBox 32"/>
                <p:cNvSpPr txBox="1">
                  <a:spLocks noRot="1" noChangeAspect="1" noMove="1" noResize="1" noEditPoints="1" noAdjustHandles="1" noChangeArrowheads="1" noChangeShapeType="1" noTextEdit="1"/>
                </p:cNvSpPr>
                <p:nvPr/>
              </p:nvSpPr>
              <p:spPr>
                <a:xfrm>
                  <a:off x="8148240" y="1877040"/>
                  <a:ext cx="259560" cy="236160"/>
                </a:xfrm>
                <a:prstGeom prst="rect">
                  <a:avLst/>
                </a:prstGeom>
                <a:blipFill>
                  <a:blip r:embed="rId4"/>
                  <a:stretch>
                    <a:fillRect r="-50000" b="-51282"/>
                  </a:stretch>
                </a:blipFill>
              </p:spPr>
              <p:txBody>
                <a:bodyPr/>
                <a:lstStyle/>
                <a:p>
                  <a:r>
                    <a:rPr lang="en-US">
                      <a:noFill/>
                    </a:rPr>
                    <a:t> </a:t>
                  </a:r>
                </a:p>
              </p:txBody>
            </p:sp>
          </mc:Fallback>
        </mc:AlternateContent>
      </p:grpSp>
    </p:spTree>
    <p:extLst>
      <p:ext uri="{BB962C8B-B14F-4D97-AF65-F5344CB8AC3E}">
        <p14:creationId xmlns:p14="http://schemas.microsoft.com/office/powerpoint/2010/main" val="31508276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4" cstate="screen">
            <a:extLst>
              <a:ext uri="{28A0092B-C50C-407E-A947-70E740481C1C}">
                <a14:useLocalDpi xmlns:a14="http://schemas.microsoft.com/office/drawing/2010/main"/>
              </a:ext>
            </a:extLst>
          </a:blip>
          <a:stretch>
            <a:fillRect/>
          </a:stretch>
        </p:blipFill>
        <p:spPr>
          <a:xfrm>
            <a:off x="3349350" y="1433902"/>
            <a:ext cx="5258848" cy="2583615"/>
          </a:xfrm>
        </p:spPr>
      </p:pic>
      <p:sp>
        <p:nvSpPr>
          <p:cNvPr id="2" name="Title 1"/>
          <p:cNvSpPr>
            <a:spLocks noGrp="1"/>
          </p:cNvSpPr>
          <p:nvPr>
            <p:ph type="title"/>
          </p:nvPr>
        </p:nvSpPr>
        <p:spPr/>
        <p:txBody>
          <a:bodyPr/>
          <a:lstStyle/>
          <a:p>
            <a:r>
              <a:rPr lang="en-US" dirty="0" smtClean="0"/>
              <a:t>The </a:t>
            </a:r>
            <a:r>
              <a:rPr lang="en-US" dirty="0" err="1" smtClean="0"/>
              <a:t>muEDM</a:t>
            </a:r>
            <a:r>
              <a:rPr lang="en-US" dirty="0" smtClean="0"/>
              <a:t> precursor </a:t>
            </a:r>
            <a:endParaRPr lang="en-US" dirty="0"/>
          </a:p>
        </p:txBody>
      </p:sp>
      <p:sp>
        <p:nvSpPr>
          <p:cNvPr id="3" name="TextBox 2"/>
          <p:cNvSpPr txBox="1"/>
          <p:nvPr/>
        </p:nvSpPr>
        <p:spPr>
          <a:xfrm>
            <a:off x="3913230" y="727804"/>
            <a:ext cx="4781550" cy="314830"/>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2000" kern="1000" spc="30" dirty="0" smtClean="0">
                <a:solidFill>
                  <a:schemeClr val="tx1">
                    <a:lumMod val="85000"/>
                    <a:lumOff val="15000"/>
                  </a:schemeClr>
                </a:solidFill>
                <a:latin typeface="+mj-lt"/>
                <a:cs typeface="Franklin Gothic Book"/>
              </a:rPr>
              <a:t>Test bed and frozen spin demonstrator</a:t>
            </a:r>
          </a:p>
        </p:txBody>
      </p:sp>
      <p:pic>
        <p:nvPicPr>
          <p:cNvPr id="6" name="Content Placeholder 5"/>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92871" y="812262"/>
            <a:ext cx="3174418" cy="3803255"/>
          </a:xfrm>
          <a:prstGeom prst="rect">
            <a:avLst/>
          </a:prstGeom>
        </p:spPr>
      </p:pic>
      <mc:AlternateContent xmlns:mc="http://schemas.openxmlformats.org/markup-compatibility/2006" xmlns:a14="http://schemas.microsoft.com/office/drawing/2010/main">
        <mc:Choice Requires="a14">
          <p:sp>
            <p:nvSpPr>
              <p:cNvPr id="8" name="Content Placeholder 6"/>
              <p:cNvSpPr txBox="1">
                <a:spLocks/>
              </p:cNvSpPr>
              <p:nvPr/>
            </p:nvSpPr>
            <p:spPr>
              <a:xfrm>
                <a:off x="4157793" y="4393175"/>
                <a:ext cx="4178299" cy="1127366"/>
              </a:xfrm>
              <a:prstGeom prst="rect">
                <a:avLst/>
              </a:prstGeom>
            </p:spPr>
            <p:txBody>
              <a:bodyPr vert="horz" lIns="0" tIns="0" rIns="0" bIns="0" rtlCol="0">
                <a:noAutofit/>
              </a:bodyPr>
              <a:lstStyle>
                <a:lvl1pPr marL="457200" indent="-457200" algn="l" rtl="0" eaLnBrk="1" fontAlgn="base" hangingPunct="1">
                  <a:lnSpc>
                    <a:spcPct val="110000"/>
                  </a:lnSpc>
                  <a:spcBef>
                    <a:spcPct val="0"/>
                  </a:spcBef>
                  <a:spcAft>
                    <a:spcPct val="0"/>
                  </a:spcAft>
                  <a:buClr>
                    <a:schemeClr val="tx1"/>
                  </a:buClr>
                  <a:buFont typeface="Arial" panose="020B0604020202020204" pitchFamily="34" charset="0"/>
                  <a:buChar char="•"/>
                  <a:defRPr lang="en-GB" sz="2400" kern="1200" spc="0" baseline="0" noProof="0" dirty="0" smtClean="0">
                    <a:solidFill>
                      <a:schemeClr val="tx1"/>
                    </a:solidFill>
                    <a:latin typeface="Humanst521 Lt BT" panose="020B0402020204020304" pitchFamily="34" charset="0"/>
                    <a:ea typeface="+mn-ea"/>
                    <a:cs typeface="+mn-cs"/>
                  </a:defRPr>
                </a:lvl1pPr>
                <a:lvl2pPr marL="355600" indent="-177800" algn="l" rtl="0" eaLnBrk="1" fontAlgn="base" hangingPunct="1">
                  <a:lnSpc>
                    <a:spcPct val="110000"/>
                  </a:lnSpc>
                  <a:spcBef>
                    <a:spcPct val="0"/>
                  </a:spcBef>
                  <a:spcAft>
                    <a:spcPct val="0"/>
                  </a:spcAft>
                  <a:buClr>
                    <a:schemeClr val="tx1"/>
                  </a:buClr>
                  <a:buSzPct val="90000"/>
                  <a:buFont typeface="Arial" panose="020B0604020202020204" pitchFamily="34" charset="0"/>
                  <a:buChar char="•"/>
                  <a:defRPr lang="en-GB" sz="2000" kern="1200" spc="0" baseline="0" noProof="0" dirty="0" smtClean="0">
                    <a:solidFill>
                      <a:schemeClr val="tx1"/>
                    </a:solidFill>
                    <a:latin typeface="Humanst521 Lt BT" panose="020B0402020204020304" pitchFamily="34" charset="0"/>
                    <a:ea typeface="+mn-ea"/>
                    <a:cs typeface="+mn-cs"/>
                  </a:defRPr>
                </a:lvl2pPr>
                <a:lvl3pPr marL="355600" indent="184150" algn="l" rtl="0" eaLnBrk="1" fontAlgn="base" hangingPunct="1">
                  <a:lnSpc>
                    <a:spcPct val="110000"/>
                  </a:lnSpc>
                  <a:spcBef>
                    <a:spcPct val="0"/>
                  </a:spcBef>
                  <a:spcAft>
                    <a:spcPct val="0"/>
                  </a:spcAft>
                  <a:buFont typeface="Arial" panose="020B0604020202020204" pitchFamily="34" charset="0"/>
                  <a:buChar char="•"/>
                  <a:defRPr lang="en-GB" sz="1800" spc="0" baseline="0" noProof="0" dirty="0" smtClean="0">
                    <a:solidFill>
                      <a:schemeClr val="tx1"/>
                    </a:solidFill>
                    <a:latin typeface="Humanst521 Lt BT" panose="020B0402020204020304" pitchFamily="34" charset="0"/>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Arial" panose="020B0604020202020204" pitchFamily="34" charset="0"/>
                  <a:buChar char="•"/>
                  <a:defRPr lang="en-GB" sz="1800" kern="1200" spc="0" baseline="0" noProof="0" dirty="0" smtClean="0">
                    <a:solidFill>
                      <a:schemeClr val="tx1"/>
                    </a:solidFill>
                    <a:latin typeface="Humanst521 Lt BT" panose="020B0402020204020304" pitchFamily="34" charset="0"/>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Arial" panose="020B0604020202020204" pitchFamily="34" charset="0"/>
                  <a:buChar char="•"/>
                  <a:defRPr lang="en-GB" sz="1600" kern="1200" spc="0" baseline="0" noProof="0" dirty="0" smtClean="0">
                    <a:solidFill>
                      <a:schemeClr val="tx1"/>
                    </a:solidFill>
                    <a:latin typeface="Humanst521 Lt BT" panose="020B0402020204020304" pitchFamily="34" charset="0"/>
                    <a:ea typeface="+mn-ea"/>
                    <a:cs typeface="ＭＳ Ｐゴシック" charset="0"/>
                  </a:defRPr>
                </a:lvl5pPr>
                <a:lvl6pPr marL="1074738" indent="-179388"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6pPr>
                <a:lvl7pPr marL="1257300" indent="-182563"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7pPr>
                <a:lvl8pPr marL="1436688" indent="-179388"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8pPr>
                <a:lvl9pPr marL="1614488" indent="-177800"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9pPr>
              </a:lstStyle>
              <a:p>
                <a:pPr marL="266700" indent="-266700"/>
                <a:r>
                  <a:rPr lang="en-US" sz="2000" dirty="0" err="1" smtClean="0"/>
                  <a:t>muEDM</a:t>
                </a:r>
                <a:r>
                  <a:rPr lang="en-US" sz="2000" dirty="0" smtClean="0"/>
                  <a:t> measurement </a:t>
                </a:r>
                <a14:m>
                  <m:oMath xmlns:m="http://schemas.openxmlformats.org/officeDocument/2006/math">
                    <m:r>
                      <a:rPr lang="en-US" sz="2000" b="0" i="1" smtClean="0">
                        <a:latin typeface="Cambria Math" panose="02040503050406030204" pitchFamily="18" charset="0"/>
                      </a:rPr>
                      <m:t>&lt;</m:t>
                    </m:r>
                    <m:r>
                      <a:rPr lang="en-US" sz="2000" b="0" i="1" spc="-150" smtClean="0">
                        <a:latin typeface="Cambria Math" panose="02040503050406030204" pitchFamily="18" charset="0"/>
                      </a:rPr>
                      <m:t>3⋅</m:t>
                    </m:r>
                    <m:sSup>
                      <m:sSupPr>
                        <m:ctrlPr>
                          <a:rPr lang="en-US" sz="2000" b="0" i="1" spc="-150" smtClean="0">
                            <a:latin typeface="Cambria Math" panose="02040503050406030204" pitchFamily="18" charset="0"/>
                          </a:rPr>
                        </m:ctrlPr>
                      </m:sSupPr>
                      <m:e>
                        <m:r>
                          <a:rPr lang="en-US" sz="2000" b="0" i="1" spc="-150" smtClean="0">
                            <a:latin typeface="Cambria Math" panose="02040503050406030204" pitchFamily="18" charset="0"/>
                          </a:rPr>
                          <m:t>10</m:t>
                        </m:r>
                      </m:e>
                      <m:sup>
                        <m:r>
                          <a:rPr lang="en-US" sz="2000" b="0" i="1" spc="-150" smtClean="0">
                            <a:latin typeface="Cambria Math" panose="02040503050406030204" pitchFamily="18" charset="0"/>
                          </a:rPr>
                          <m:t>−21</m:t>
                        </m:r>
                      </m:sup>
                    </m:sSup>
                    <m:r>
                      <a:rPr lang="en-US" sz="2000" b="0" i="1" smtClean="0">
                        <a:latin typeface="Cambria Math" panose="02040503050406030204" pitchFamily="18" charset="0"/>
                      </a:rPr>
                      <m:t>𝑒</m:t>
                    </m:r>
                    <m:r>
                      <m:rPr>
                        <m:sty m:val="p"/>
                      </m:rPr>
                      <a:rPr lang="en-US" sz="2000" b="0" i="0" smtClean="0">
                        <a:latin typeface="Cambria Math" panose="02040503050406030204" pitchFamily="18" charset="0"/>
                      </a:rPr>
                      <m:t>cm</m:t>
                    </m:r>
                  </m:oMath>
                </a14:m>
                <a:endParaRPr lang="en-US" sz="2000" dirty="0"/>
              </a:p>
            </p:txBody>
          </p:sp>
        </mc:Choice>
        <mc:Fallback xmlns="">
          <p:sp>
            <p:nvSpPr>
              <p:cNvPr id="8" name="Content Placeholder 6"/>
              <p:cNvSpPr txBox="1">
                <a:spLocks noRot="1" noChangeAspect="1" noMove="1" noResize="1" noEditPoints="1" noAdjustHandles="1" noChangeArrowheads="1" noChangeShapeType="1" noTextEdit="1"/>
              </p:cNvSpPr>
              <p:nvPr/>
            </p:nvSpPr>
            <p:spPr>
              <a:xfrm>
                <a:off x="4157793" y="4393175"/>
                <a:ext cx="4178299" cy="1127366"/>
              </a:xfrm>
              <a:prstGeom prst="rect">
                <a:avLst/>
              </a:prstGeom>
              <a:blipFill>
                <a:blip r:embed="rId6"/>
                <a:stretch>
                  <a:fillRect l="-3504" t="-6486" r="-584"/>
                </a:stretch>
              </a:blipFill>
            </p:spPr>
            <p:txBody>
              <a:bodyPr/>
              <a:lstStyle/>
              <a:p>
                <a:r>
                  <a:rPr lang="en-US">
                    <a:noFill/>
                  </a:rPr>
                  <a:t> </a:t>
                </a:r>
              </a:p>
            </p:txBody>
          </p:sp>
        </mc:Fallback>
      </mc:AlternateContent>
      <p:sp>
        <p:nvSpPr>
          <p:cNvPr id="9" name="TextBox 8"/>
          <p:cNvSpPr txBox="1"/>
          <p:nvPr/>
        </p:nvSpPr>
        <p:spPr>
          <a:xfrm>
            <a:off x="259080" y="3647196"/>
            <a:ext cx="1237198" cy="250646"/>
          </a:xfrm>
          <a:prstGeom prst="rect">
            <a:avLst/>
          </a:prstGeom>
          <a:noFill/>
        </p:spPr>
        <p:txBody>
          <a:bodyPr wrap="none" lIns="0" tIns="0" rIns="0" bIns="0" rtlCol="0" anchor="t" anchorCtr="0">
            <a:spAutoFit/>
          </a:bodyPr>
          <a:lstStyle/>
          <a:p>
            <a:pPr>
              <a:lnSpc>
                <a:spcPct val="110000"/>
              </a:lnSpc>
              <a:spcBef>
                <a:spcPts val="0"/>
              </a:spcBef>
            </a:pPr>
            <a:r>
              <a:rPr lang="en-US" sz="1600" kern="1000" spc="30" dirty="0" smtClean="0">
                <a:solidFill>
                  <a:schemeClr val="bg1"/>
                </a:solidFill>
                <a:latin typeface="+mj-lt"/>
                <a:cs typeface="Franklin Gothic Book"/>
              </a:rPr>
              <a:t>PSC solenoid</a:t>
            </a:r>
          </a:p>
        </p:txBody>
      </p:sp>
      <p:sp>
        <p:nvSpPr>
          <p:cNvPr id="34" name="Slide Number Placeholder 4"/>
          <p:cNvSpPr>
            <a:spLocks noGrp="1"/>
          </p:cNvSpPr>
          <p:nvPr>
            <p:ph type="sldNum" sz="quarter" idx="4"/>
          </p:nvPr>
        </p:nvSpPr>
        <p:spPr>
          <a:xfrm>
            <a:off x="92871" y="4968081"/>
            <a:ext cx="575742" cy="147638"/>
          </a:xfrm>
        </p:spPr>
        <p:txBody>
          <a:bodyPr/>
          <a:lstStyle/>
          <a:p>
            <a:pPr eaLnBrk="0" hangingPunct="0">
              <a:defRPr/>
            </a:pPr>
            <a:fld id="{EBC07571-3134-BB4B-B83F-1A9FE18D34F3}" type="slidenum">
              <a:rPr lang="de-DE" smtClean="0">
                <a:solidFill>
                  <a:srgbClr val="000000"/>
                </a:solidFill>
              </a:rPr>
              <a:pPr eaLnBrk="0" hangingPunct="0">
                <a:defRPr/>
              </a:pPr>
              <a:t>15</a:t>
            </a:fld>
            <a:endParaRPr lang="de-DE" dirty="0">
              <a:solidFill>
                <a:srgbClr val="000000"/>
              </a:solidFill>
            </a:endParaRPr>
          </a:p>
        </p:txBody>
      </p:sp>
    </p:spTree>
    <p:custDataLst>
      <p:tags r:id="rId1"/>
    </p:custDataLst>
    <p:extLst>
      <p:ext uri="{BB962C8B-B14F-4D97-AF65-F5344CB8AC3E}">
        <p14:creationId xmlns:p14="http://schemas.microsoft.com/office/powerpoint/2010/main" val="91837922"/>
      </p:ext>
    </p:extLst>
  </p:cSld>
  <p:clrMapOvr>
    <a:masterClrMapping/>
  </p:clrMapOvr>
  <p:transition spd="med" advTm="189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7200" y="149494"/>
            <a:ext cx="4079760" cy="381375"/>
          </a:xfrm>
        </p:spPr>
        <p:txBody>
          <a:bodyPr/>
          <a:lstStyle/>
          <a:p>
            <a:r>
              <a:rPr lang="en-US" dirty="0" smtClean="0"/>
              <a:t>Sensitivity at PSI </a:t>
            </a:r>
            <a:endParaRPr lang="en-US" dirty="0"/>
          </a:p>
        </p:txBody>
      </p:sp>
      <p:sp>
        <p:nvSpPr>
          <p:cNvPr id="5" name="Slide Number Placeholder 4"/>
          <p:cNvSpPr>
            <a:spLocks noGrp="1"/>
          </p:cNvSpPr>
          <p:nvPr>
            <p:ph type="sldNum" sz="quarter" idx="4"/>
          </p:nvPr>
        </p:nvSpPr>
        <p:spPr>
          <a:xfrm>
            <a:off x="85358" y="4976274"/>
            <a:ext cx="575742" cy="147638"/>
          </a:xfrm>
        </p:spPr>
        <p:txBody>
          <a:bodyPr/>
          <a:lstStyle/>
          <a:p>
            <a:pPr eaLnBrk="0" hangingPunct="0">
              <a:defRPr/>
            </a:pPr>
            <a:fld id="{EBC07571-3134-BB4B-B83F-1A9FE18D34F3}" type="slidenum">
              <a:rPr lang="de-DE" smtClean="0">
                <a:solidFill>
                  <a:srgbClr val="000000"/>
                </a:solidFill>
              </a:rPr>
              <a:pPr eaLnBrk="0" hangingPunct="0">
                <a:defRPr/>
              </a:pPr>
              <a:t>16</a:t>
            </a:fld>
            <a:endParaRPr lang="de-DE" dirty="0">
              <a:solidFill>
                <a:srgbClr val="000000"/>
              </a:solidFill>
            </a:endParaRPr>
          </a:p>
        </p:txBody>
      </p:sp>
      <mc:AlternateContent xmlns:mc="http://schemas.openxmlformats.org/markup-compatibility/2006" xmlns:a14="http://schemas.microsoft.com/office/drawing/2010/main">
        <mc:Choice Requires="a14">
          <p:graphicFrame>
            <p:nvGraphicFramePr>
              <p:cNvPr id="7" name="Content Placeholder 7"/>
              <p:cNvGraphicFramePr>
                <a:graphicFrameLocks/>
              </p:cNvGraphicFramePr>
              <p:nvPr>
                <p:extLst>
                  <p:ext uri="{D42A27DB-BD31-4B8C-83A1-F6EECF244321}">
                    <p14:modId xmlns:p14="http://schemas.microsoft.com/office/powerpoint/2010/main" val="2631328505"/>
                  </p:ext>
                </p:extLst>
              </p:nvPr>
            </p:nvGraphicFramePr>
            <p:xfrm>
              <a:off x="5982788" y="827333"/>
              <a:ext cx="2329996" cy="4304536"/>
            </p:xfrm>
            <a:graphic>
              <a:graphicData uri="http://schemas.openxmlformats.org/drawingml/2006/table">
                <a:tbl>
                  <a:tblPr firstRow="1" bandRow="1">
                    <a:tableStyleId>{2D5ABB26-0587-4C30-8999-92F81FD0307C}</a:tableStyleId>
                  </a:tblPr>
                  <a:tblGrid>
                    <a:gridCol w="539931">
                      <a:extLst>
                        <a:ext uri="{9D8B030D-6E8A-4147-A177-3AD203B41FA5}">
                          <a16:colId xmlns:a16="http://schemas.microsoft.com/office/drawing/2014/main" val="1568538286"/>
                        </a:ext>
                      </a:extLst>
                    </a:gridCol>
                    <a:gridCol w="1790065">
                      <a:extLst>
                        <a:ext uri="{9D8B030D-6E8A-4147-A177-3AD203B41FA5}">
                          <a16:colId xmlns:a16="http://schemas.microsoft.com/office/drawing/2014/main" val="3911205619"/>
                        </a:ext>
                      </a:extLst>
                    </a:gridCol>
                  </a:tblGrid>
                  <a:tr h="632121">
                    <a:tc gridSpan="2">
                      <a:txBody>
                        <a:bodyPr/>
                        <a:lstStyle/>
                        <a:p>
                          <a:pPr algn="ctr"/>
                          <a:r>
                            <a:rPr lang="en-US" sz="1800" dirty="0" smtClean="0">
                              <a:solidFill>
                                <a:schemeClr val="bg2">
                                  <a:lumMod val="75000"/>
                                </a:schemeClr>
                              </a:solidFill>
                              <a:latin typeface="+mj-lt"/>
                            </a:rPr>
                            <a:t>Final </a:t>
                          </a:r>
                          <a14:m>
                            <m:oMath xmlns:m="http://schemas.openxmlformats.org/officeDocument/2006/math">
                              <m:r>
                                <a:rPr lang="en-US" sz="1800" b="0" i="1" smtClean="0">
                                  <a:solidFill>
                                    <a:schemeClr val="bg2">
                                      <a:lumMod val="75000"/>
                                    </a:schemeClr>
                                  </a:solidFill>
                                  <a:latin typeface="Cambria Math" panose="02040503050406030204" pitchFamily="18" charset="0"/>
                                </a:rPr>
                                <m:t>𝜇</m:t>
                              </m:r>
                              <m:r>
                                <a:rPr lang="en-US" sz="1800" b="0" i="1" smtClean="0">
                                  <a:solidFill>
                                    <a:schemeClr val="bg2">
                                      <a:lumMod val="75000"/>
                                    </a:schemeClr>
                                  </a:solidFill>
                                  <a:latin typeface="Cambria Math" panose="02040503050406030204" pitchFamily="18" charset="0"/>
                                </a:rPr>
                                <m:t>𝐸</m:t>
                              </m:r>
                              <m:r>
                                <a:rPr lang="en-US" sz="1800" b="0" i="1" smtClean="0">
                                  <a:solidFill>
                                    <a:schemeClr val="bg2">
                                      <a:lumMod val="75000"/>
                                    </a:schemeClr>
                                  </a:solidFill>
                                  <a:latin typeface="Cambria Math" panose="02040503050406030204" pitchFamily="18" charset="0"/>
                                </a:rPr>
                                <m:t>1</m:t>
                              </m:r>
                            </m:oMath>
                          </a14:m>
                          <a:r>
                            <a:rPr lang="en-US" sz="1800" dirty="0" smtClean="0">
                              <a:solidFill>
                                <a:schemeClr val="bg2">
                                  <a:lumMod val="75000"/>
                                </a:schemeClr>
                              </a:solidFill>
                              <a:latin typeface="+mj-lt"/>
                            </a:rPr>
                            <a:t> </a:t>
                          </a:r>
                          <a14:m>
                            <m:oMath xmlns:m="http://schemas.openxmlformats.org/officeDocument/2006/math">
                              <m:d>
                                <m:dPr>
                                  <m:ctrlPr>
                                    <a:rPr lang="en-US" sz="1800" b="0" i="1" smtClean="0">
                                      <a:solidFill>
                                        <a:schemeClr val="bg2">
                                          <a:lumMod val="75000"/>
                                        </a:schemeClr>
                                      </a:solidFill>
                                      <a:latin typeface="Cambria Math" panose="02040503050406030204" pitchFamily="18" charset="0"/>
                                    </a:rPr>
                                  </m:ctrlPr>
                                </m:dPr>
                                <m:e>
                                  <m:r>
                                    <a:rPr lang="en-US" sz="1800" b="0" i="0" smtClean="0">
                                      <a:solidFill>
                                        <a:schemeClr val="bg2">
                                          <a:lumMod val="75000"/>
                                        </a:schemeClr>
                                      </a:solidFill>
                                      <a:latin typeface="Cambria Math" panose="02040503050406030204" pitchFamily="18" charset="0"/>
                                    </a:rPr>
                                    <m:t>125</m:t>
                                  </m:r>
                                  <m:r>
                                    <m:rPr>
                                      <m:sty m:val="p"/>
                                    </m:rPr>
                                    <a:rPr lang="en-US" sz="1800" b="0" i="0" smtClean="0">
                                      <a:solidFill>
                                        <a:schemeClr val="bg2">
                                          <a:lumMod val="75000"/>
                                        </a:schemeClr>
                                      </a:solidFill>
                                      <a:latin typeface="Cambria Math" panose="02040503050406030204" pitchFamily="18" charset="0"/>
                                    </a:rPr>
                                    <m:t>MeV</m:t>
                                  </m:r>
                                  <m:r>
                                    <a:rPr lang="en-US" sz="1800" b="0" i="1" smtClean="0">
                                      <a:solidFill>
                                        <a:schemeClr val="bg2">
                                          <a:lumMod val="75000"/>
                                        </a:schemeClr>
                                      </a:solidFill>
                                      <a:latin typeface="Cambria Math" panose="02040503050406030204" pitchFamily="18" charset="0"/>
                                    </a:rPr>
                                    <m:t>/</m:t>
                                  </m:r>
                                  <m:r>
                                    <a:rPr lang="en-US" sz="1800" b="0" i="1" smtClean="0">
                                      <a:solidFill>
                                        <a:schemeClr val="bg2">
                                          <a:lumMod val="75000"/>
                                        </a:schemeClr>
                                      </a:solidFill>
                                      <a:latin typeface="Cambria Math" panose="02040503050406030204" pitchFamily="18" charset="0"/>
                                    </a:rPr>
                                    <m:t>𝑐</m:t>
                                  </m:r>
                                  <m:r>
                                    <m:rPr>
                                      <m:nor/>
                                    </m:rPr>
                                    <a:rPr lang="en-US" sz="1800" kern="1200" dirty="0">
                                      <a:solidFill>
                                        <a:schemeClr val="bg2">
                                          <a:lumMod val="75000"/>
                                        </a:schemeClr>
                                      </a:solidFill>
                                      <a:latin typeface="Humanst521 Lt BT" panose="020B0402020204020304" pitchFamily="34" charset="0"/>
                                      <a:ea typeface="+mn-ea"/>
                                      <a:cs typeface="+mn-cs"/>
                                    </a:rPr>
                                    <m:t> </m:t>
                                  </m:r>
                                </m:e>
                              </m:d>
                            </m:oMath>
                          </a14:m>
                          <a:endParaRPr lang="en-US" sz="1800" dirty="0">
                            <a:solidFill>
                              <a:schemeClr val="bg2">
                                <a:lumMod val="75000"/>
                              </a:schemeClr>
                            </a:solidFill>
                            <a:latin typeface="+mj-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891218"/>
                      </a:ext>
                    </a:extLst>
                  </a:tr>
                  <a:tr h="350836">
                    <a:tc>
                      <a:txBody>
                        <a:bodyPr/>
                        <a:lstStyle/>
                        <a:p>
                          <a:pPr algn="ct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1600" b="0" i="1" baseline="0" smtClean="0">
                                    <a:solidFill>
                                      <a:schemeClr val="bg2">
                                        <a:lumMod val="75000"/>
                                      </a:schemeClr>
                                    </a:solidFill>
                                    <a:latin typeface="Cambria Math" panose="02040503050406030204" pitchFamily="18" charset="0"/>
                                  </a:rPr>
                                  <m:t>1.2×</m:t>
                                </m:r>
                                <m:sSup>
                                  <m:sSupPr>
                                    <m:ctrlPr>
                                      <a:rPr lang="en-US" sz="1600" b="0" i="1" baseline="0" smtClean="0">
                                        <a:solidFill>
                                          <a:schemeClr val="bg2">
                                            <a:lumMod val="75000"/>
                                          </a:schemeClr>
                                        </a:solidFill>
                                        <a:latin typeface="Cambria Math" panose="02040503050406030204" pitchFamily="18" charset="0"/>
                                      </a:rPr>
                                    </m:ctrlPr>
                                  </m:sSupPr>
                                  <m:e>
                                    <m:r>
                                      <a:rPr lang="en-US" sz="1600" b="0" i="1" baseline="0" smtClean="0">
                                        <a:solidFill>
                                          <a:schemeClr val="bg2">
                                            <a:lumMod val="75000"/>
                                          </a:schemeClr>
                                        </a:solidFill>
                                        <a:latin typeface="Cambria Math" panose="02040503050406030204" pitchFamily="18" charset="0"/>
                                      </a:rPr>
                                      <m:t>10</m:t>
                                    </m:r>
                                  </m:e>
                                  <m:sup>
                                    <m:r>
                                      <a:rPr lang="en-US" sz="1600" b="0" i="1" baseline="0" smtClean="0">
                                        <a:solidFill>
                                          <a:schemeClr val="bg2">
                                            <a:lumMod val="75000"/>
                                          </a:schemeClr>
                                        </a:solidFill>
                                        <a:latin typeface="Cambria Math" panose="02040503050406030204" pitchFamily="18" charset="0"/>
                                      </a:rPr>
                                      <m:t>8</m:t>
                                    </m:r>
                                  </m:sup>
                                </m:sSup>
                                <m:r>
                                  <a:rPr lang="en-US" sz="1600" b="0" i="1" baseline="0" smtClean="0">
                                    <a:solidFill>
                                      <a:schemeClr val="bg2">
                                        <a:lumMod val="75000"/>
                                      </a:schemeClr>
                                    </a:solidFill>
                                    <a:latin typeface="Cambria Math" panose="02040503050406030204" pitchFamily="18" charset="0"/>
                                  </a:rPr>
                                  <m:t> </m:t>
                                </m:r>
                                <m:sSup>
                                  <m:sSupPr>
                                    <m:ctrlPr>
                                      <a:rPr lang="en-US" sz="1600" b="0" i="1" baseline="0" smtClean="0">
                                        <a:solidFill>
                                          <a:schemeClr val="bg2">
                                            <a:lumMod val="75000"/>
                                          </a:schemeClr>
                                        </a:solidFill>
                                        <a:latin typeface="Cambria Math" panose="02040503050406030204" pitchFamily="18" charset="0"/>
                                      </a:rPr>
                                    </m:ctrlPr>
                                  </m:sSupPr>
                                  <m:e>
                                    <m:r>
                                      <m:rPr>
                                        <m:sty m:val="p"/>
                                      </m:rPr>
                                      <a:rPr lang="en-US" sz="1600" b="0" i="0" baseline="0" smtClean="0">
                                        <a:solidFill>
                                          <a:schemeClr val="bg2">
                                            <a:lumMod val="75000"/>
                                          </a:schemeClr>
                                        </a:solidFill>
                                        <a:latin typeface="Cambria Math" panose="02040503050406030204" pitchFamily="18" charset="0"/>
                                      </a:rPr>
                                      <m:t>s</m:t>
                                    </m:r>
                                  </m:e>
                                  <m:sup>
                                    <m:r>
                                      <a:rPr lang="en-US" sz="1600" b="0" i="0" baseline="0" smtClean="0">
                                        <a:solidFill>
                                          <a:schemeClr val="bg2">
                                            <a:lumMod val="75000"/>
                                          </a:schemeClr>
                                        </a:solidFill>
                                        <a:latin typeface="Cambria Math" panose="02040503050406030204" pitchFamily="18" charset="0"/>
                                      </a:rPr>
                                      <m:t>−1</m:t>
                                    </m:r>
                                  </m:sup>
                                </m:sSup>
                              </m:oMath>
                            </m:oMathPara>
                          </a14:m>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38467520"/>
                      </a:ext>
                    </a:extLst>
                  </a:tr>
                  <a:tr h="381668">
                    <a:tc>
                      <a:txBody>
                        <a:bodyPr/>
                        <a:lstStyle/>
                        <a:p>
                          <a:pPr algn="ctr"/>
                          <a14:m>
                            <m:oMathPara xmlns:m="http://schemas.openxmlformats.org/officeDocument/2006/math">
                              <m:oMathParaPr>
                                <m:jc m:val="centerGroup"/>
                              </m:oMathParaPr>
                              <m:oMath xmlns:m="http://schemas.openxmlformats.org/officeDocument/2006/math">
                                <m:r>
                                  <a:rPr lang="en-US" sz="1600" i="1" baseline="0" dirty="0" smtClean="0">
                                    <a:solidFill>
                                      <a:schemeClr val="bg2">
                                        <a:lumMod val="75000"/>
                                      </a:schemeClr>
                                    </a:solidFill>
                                    <a:latin typeface="Cambria Math" panose="02040503050406030204" pitchFamily="18" charset="0"/>
                                    <a:ea typeface="Cambria Math" panose="02040503050406030204" pitchFamily="18" charset="0"/>
                                  </a:rPr>
                                  <m:t>0.5%</m:t>
                                </m:r>
                              </m:oMath>
                            </m:oMathPara>
                          </a14:m>
                          <a:endParaRPr lang="en-US" sz="1600" i="1" baseline="0" dirty="0" smtClean="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r>
                                  <a:rPr lang="en-US" sz="1600" b="0" i="1" baseline="0" smtClean="0">
                                    <a:latin typeface="Cambria Math" panose="02040503050406030204" pitchFamily="18" charset="0"/>
                                  </a:rPr>
                                  <m:t>0.6×</m:t>
                                </m:r>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rPr>
                                      <m:t>10</m:t>
                                    </m:r>
                                  </m:e>
                                  <m:sup>
                                    <m:r>
                                      <a:rPr lang="en-US" sz="1600" b="0" i="1" baseline="0" smtClean="0">
                                        <a:latin typeface="Cambria Math" panose="02040503050406030204" pitchFamily="18" charset="0"/>
                                      </a:rPr>
                                      <m:t>6</m:t>
                                    </m:r>
                                  </m:sup>
                                </m:sSup>
                                <m:r>
                                  <a:rPr lang="en-US" sz="1600" b="0" i="1" baseline="0" smtClean="0">
                                    <a:latin typeface="Cambria Math" panose="02040503050406030204" pitchFamily="18" charset="0"/>
                                  </a:rPr>
                                  <m:t> </m:t>
                                </m:r>
                                <m:sSup>
                                  <m:sSupPr>
                                    <m:ctrlPr>
                                      <a:rPr lang="en-US" sz="1600" b="0" i="1" baseline="0" smtClean="0">
                                        <a:latin typeface="Cambria Math" panose="02040503050406030204" pitchFamily="18" charset="0"/>
                                      </a:rPr>
                                    </m:ctrlPr>
                                  </m:sSupPr>
                                  <m:e>
                                    <m:r>
                                      <m:rPr>
                                        <m:sty m:val="p"/>
                                      </m:rPr>
                                      <a:rPr lang="en-US" sz="1600" b="0" i="0" baseline="0" smtClean="0">
                                        <a:latin typeface="Cambria Math" panose="02040503050406030204" pitchFamily="18" charset="0"/>
                                      </a:rPr>
                                      <m:t>s</m:t>
                                    </m:r>
                                  </m:e>
                                  <m:sup>
                                    <m:r>
                                      <a:rPr lang="en-US" sz="1600" b="0" i="0" baseline="0" smtClean="0">
                                        <a:latin typeface="Cambria Math" panose="02040503050406030204" pitchFamily="18" charset="0"/>
                                      </a:rPr>
                                      <m:t>−1</m:t>
                                    </m:r>
                                  </m:sup>
                                </m:sSup>
                              </m:oMath>
                            </m:oMathPara>
                          </a14:m>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75213928"/>
                      </a:ext>
                    </a:extLst>
                  </a:tr>
                  <a:tr h="381668">
                    <a:tc>
                      <a:txBody>
                        <a:bodyP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bg2">
                                        <a:lumMod val="75000"/>
                                      </a:schemeClr>
                                    </a:solidFill>
                                    <a:latin typeface="Cambria Math" panose="02040503050406030204" pitchFamily="18" charset="0"/>
                                    <a:ea typeface="Cambria Math" panose="02040503050406030204" pitchFamily="18" charset="0"/>
                                  </a:rPr>
                                  <m:t>60%</m:t>
                                </m:r>
                              </m:oMath>
                            </m:oMathPara>
                          </a14:m>
                          <a:endParaRPr lang="en-US" sz="1600" i="1" dirty="0" smtClean="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480kHz</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521420"/>
                      </a:ext>
                    </a:extLst>
                  </a:tr>
                  <a:tr h="381668">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2">
                                        <a:lumMod val="75000"/>
                                      </a:schemeClr>
                                    </a:solidFill>
                                    <a:latin typeface="Cambria Math" panose="02040503050406030204" pitchFamily="18" charset="0"/>
                                    <a:ea typeface="Cambria Math" panose="02040503050406030204" pitchFamily="18" charset="0"/>
                                  </a:rPr>
                                  <m:t>𝛾</m:t>
                                </m:r>
                              </m:oMath>
                            </m:oMathPara>
                          </a14:m>
                          <a:r>
                            <a:rPr lang="en-US" sz="1600" i="1" dirty="0" smtClean="0">
                              <a:solidFill>
                                <a:schemeClr val="bg2">
                                  <a:lumMod val="75000"/>
                                </a:schemeClr>
                              </a:solidFill>
                              <a:latin typeface="Cambria Math" panose="02040503050406030204" pitchFamily="18" charset="0"/>
                              <a:ea typeface="Cambria Math" panose="02040503050406030204" pitchFamily="18" charset="0"/>
                            </a:rPr>
                            <a:t/>
                          </a:r>
                          <a:br>
                            <a:rPr lang="en-US" sz="1600" i="1" dirty="0" smtClean="0">
                              <a:solidFill>
                                <a:schemeClr val="bg2">
                                  <a:lumMod val="75000"/>
                                </a:schemeClr>
                              </a:solidFill>
                              <a:latin typeface="Cambria Math" panose="02040503050406030204" pitchFamily="18" charset="0"/>
                              <a:ea typeface="Cambria Math" panose="02040503050406030204" pitchFamily="18" charset="0"/>
                            </a:rPr>
                          </a:br>
                          <a:endParaRPr lang="en-US" sz="1600" i="1" dirty="0" smtClean="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1.77</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61436">
                    <a:tc>
                      <a:txBody>
                        <a:bodyPr/>
                        <a:lstStyle/>
                        <a:p>
                          <a:pPr algn="ctr"/>
                          <a:r>
                            <a:rPr lang="en-US" sz="1600" i="1" dirty="0" smtClean="0">
                              <a:solidFill>
                                <a:schemeClr val="bg2">
                                  <a:lumMod val="75000"/>
                                </a:schemeClr>
                              </a:solidFill>
                              <a:latin typeface="Cambria Math" panose="02040503050406030204" pitchFamily="18" charset="0"/>
                              <a:ea typeface="Cambria Math" panose="02040503050406030204" pitchFamily="18" charset="0"/>
                            </a:rPr>
                            <a:t>P</a:t>
                          </a: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0.95</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61436">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2">
                                            <a:lumMod val="75000"/>
                                          </a:schemeClr>
                                        </a:solidFill>
                                        <a:latin typeface="Cambria Math" panose="02040503050406030204" pitchFamily="18" charset="0"/>
                                        <a:ea typeface="Cambria Math" panose="02040503050406030204" pitchFamily="18" charset="0"/>
                                      </a:rPr>
                                    </m:ctrlPr>
                                  </m:sSubPr>
                                  <m:e>
                                    <m:r>
                                      <a:rPr lang="en-US" sz="1600" b="0" i="1" smtClean="0">
                                        <a:solidFill>
                                          <a:schemeClr val="bg2">
                                            <a:lumMod val="75000"/>
                                          </a:schemeClr>
                                        </a:solidFill>
                                        <a:latin typeface="Cambria Math" panose="02040503050406030204" pitchFamily="18" charset="0"/>
                                        <a:ea typeface="Cambria Math" panose="02040503050406030204" pitchFamily="18" charset="0"/>
                                      </a:rPr>
                                      <m:t>𝐸</m:t>
                                    </m:r>
                                  </m:e>
                                  <m:sub>
                                    <m:r>
                                      <m:rPr>
                                        <m:sty m:val="p"/>
                                      </m:rPr>
                                      <a:rPr lang="en-US" sz="1600" b="0" i="0" smtClean="0">
                                        <a:solidFill>
                                          <a:schemeClr val="bg2">
                                            <a:lumMod val="75000"/>
                                          </a:schemeClr>
                                        </a:solidFill>
                                        <a:latin typeface="Cambria Math" panose="02040503050406030204" pitchFamily="18" charset="0"/>
                                        <a:ea typeface="Cambria Math" panose="02040503050406030204" pitchFamily="18" charset="0"/>
                                      </a:rPr>
                                      <m:t>f</m:t>
                                    </m:r>
                                  </m:sub>
                                </m:sSub>
                              </m:oMath>
                            </m:oMathPara>
                          </a14:m>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2MV/m</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61436">
                    <a:tc>
                      <a:txBody>
                        <a:bodyPr/>
                        <a:lstStyle/>
                        <a:p>
                          <a:pPr algn="ct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80kHz</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61436">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2">
                                        <a:lumMod val="75000"/>
                                      </a:schemeClr>
                                    </a:solidFill>
                                    <a:latin typeface="Cambria Math" panose="02040503050406030204" pitchFamily="18" charset="0"/>
                                    <a:ea typeface="Cambria Math" panose="02040503050406030204" pitchFamily="18" charset="0"/>
                                  </a:rPr>
                                  <m:t>𝛼</m:t>
                                </m:r>
                              </m:oMath>
                            </m:oMathPara>
                          </a14:m>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0.3</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61436">
                    <a:tc>
                      <a:txBody>
                        <a:bodyPr/>
                        <a:lstStyle/>
                        <a:p>
                          <a:pPr algn="ctr"/>
                          <a:r>
                            <a:rPr lang="en-US" sz="1600" i="1" dirty="0" smtClean="0">
                              <a:solidFill>
                                <a:schemeClr val="bg2">
                                  <a:lumMod val="75000"/>
                                </a:schemeClr>
                              </a:solidFill>
                              <a:latin typeface="Cambria Math" panose="02040503050406030204" pitchFamily="18" charset="0"/>
                              <a:ea typeface="Cambria Math" panose="02040503050406030204" pitchFamily="18" charset="0"/>
                            </a:rPr>
                            <a:t>N</a:t>
                          </a: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sSup>
                                  <m:sSupPr>
                                    <m:ctrlPr>
                                      <a:rPr lang="en-US" sz="1600" b="0" i="1" smtClean="0">
                                        <a:solidFill>
                                          <a:schemeClr val="bg2">
                                            <a:lumMod val="75000"/>
                                          </a:schemeClr>
                                        </a:solidFill>
                                        <a:latin typeface="Cambria Math" panose="02040503050406030204" pitchFamily="18" charset="0"/>
                                      </a:rPr>
                                    </m:ctrlPr>
                                  </m:sSupPr>
                                  <m:e>
                                    <m:r>
                                      <a:rPr lang="en-US" sz="1600" b="0" i="1" smtClean="0">
                                        <a:solidFill>
                                          <a:schemeClr val="bg2">
                                            <a:lumMod val="75000"/>
                                          </a:schemeClr>
                                        </a:solidFill>
                                        <a:latin typeface="Cambria Math" panose="02040503050406030204" pitchFamily="18" charset="0"/>
                                      </a:rPr>
                                      <m:t>10</m:t>
                                    </m:r>
                                  </m:e>
                                  <m:sup>
                                    <m:r>
                                      <a:rPr lang="en-US" sz="1600" b="0" i="1" smtClean="0">
                                        <a:solidFill>
                                          <a:schemeClr val="bg2">
                                            <a:lumMod val="75000"/>
                                          </a:schemeClr>
                                        </a:solidFill>
                                        <a:latin typeface="Cambria Math" panose="02040503050406030204" pitchFamily="18" charset="0"/>
                                      </a:rPr>
                                      <m:t>12</m:t>
                                    </m:r>
                                  </m:sup>
                                </m:sSup>
                              </m:oMath>
                            </m:oMathPara>
                          </a14:m>
                          <a:endParaRPr lang="en-US" sz="1600" dirty="0" smtClean="0">
                            <a:solidFill>
                              <a:schemeClr val="bg2">
                                <a:lumMod val="75000"/>
                              </a:schemeClr>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9932226"/>
                      </a:ext>
                    </a:extLst>
                  </a:tr>
                  <a:tr h="361436">
                    <a:tc>
                      <a:txBody>
                        <a:bodyPr/>
                        <a:lstStyle/>
                        <a:p>
                          <a:pPr algn="ctr"/>
                          <a:r>
                            <a:rPr lang="en-US" sz="1600" i="0" dirty="0" smtClean="0">
                              <a:solidFill>
                                <a:schemeClr val="bg2">
                                  <a:lumMod val="75000"/>
                                </a:schemeClr>
                              </a:solidFill>
                              <a:latin typeface="Cambria Math" panose="02040503050406030204" pitchFamily="18" charset="0"/>
                              <a:ea typeface="Cambria Math" panose="02040503050406030204" pitchFamily="18" charset="0"/>
                            </a:rPr>
                            <a:t>&lt;</a:t>
                          </a:r>
                          <a:endParaRPr lang="en-US" sz="1600" i="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r>
                                  <a:rPr lang="en-US" sz="1600" b="0" i="1" spc="-300" smtClean="0">
                                    <a:solidFill>
                                      <a:schemeClr val="bg2">
                                        <a:lumMod val="75000"/>
                                      </a:schemeClr>
                                    </a:solidFill>
                                    <a:latin typeface="Cambria Math" panose="02040503050406030204" pitchFamily="18" charset="0"/>
                                  </a:rPr>
                                  <m:t>6×</m:t>
                                </m:r>
                                <m:sSup>
                                  <m:sSupPr>
                                    <m:ctrlPr>
                                      <a:rPr lang="en-US" sz="1600" b="0" i="1" spc="0" smtClean="0">
                                        <a:solidFill>
                                          <a:schemeClr val="bg2">
                                            <a:lumMod val="75000"/>
                                          </a:schemeClr>
                                        </a:solidFill>
                                        <a:latin typeface="Cambria Math" panose="02040503050406030204" pitchFamily="18" charset="0"/>
                                      </a:rPr>
                                    </m:ctrlPr>
                                  </m:sSupPr>
                                  <m:e>
                                    <m:r>
                                      <a:rPr lang="en-US" sz="1600" b="0" i="1" spc="0" smtClean="0">
                                        <a:solidFill>
                                          <a:schemeClr val="bg2">
                                            <a:lumMod val="75000"/>
                                          </a:schemeClr>
                                        </a:solidFill>
                                        <a:latin typeface="Cambria Math" panose="02040503050406030204" pitchFamily="18" charset="0"/>
                                      </a:rPr>
                                      <m:t>10</m:t>
                                    </m:r>
                                  </m:e>
                                  <m:sup>
                                    <m:r>
                                      <a:rPr lang="en-US" sz="1600" b="0" i="1" spc="0" smtClean="0">
                                        <a:solidFill>
                                          <a:schemeClr val="bg2">
                                            <a:lumMod val="75000"/>
                                          </a:schemeClr>
                                        </a:solidFill>
                                        <a:latin typeface="Cambria Math" panose="02040503050406030204" pitchFamily="18" charset="0"/>
                                      </a:rPr>
                                      <m:t>−23</m:t>
                                    </m:r>
                                  </m:sup>
                                </m:sSup>
                                <m:r>
                                  <a:rPr lang="en-US" sz="1600" b="0" i="0" spc="0" smtClean="0">
                                    <a:solidFill>
                                      <a:schemeClr val="bg2">
                                        <a:lumMod val="75000"/>
                                      </a:schemeClr>
                                    </a:solidFill>
                                    <a:latin typeface="Cambria Math" panose="02040503050406030204" pitchFamily="18" charset="0"/>
                                  </a:rPr>
                                  <m:t> </m:t>
                                </m:r>
                                <m:r>
                                  <a:rPr lang="en-US" sz="1600" b="0" i="1" spc="0" smtClean="0">
                                    <a:solidFill>
                                      <a:schemeClr val="bg2">
                                        <a:lumMod val="75000"/>
                                      </a:schemeClr>
                                    </a:solidFill>
                                    <a:latin typeface="Cambria Math" panose="02040503050406030204" pitchFamily="18" charset="0"/>
                                  </a:rPr>
                                  <m:t>𝑒</m:t>
                                </m:r>
                                <m:r>
                                  <m:rPr>
                                    <m:sty m:val="p"/>
                                  </m:rPr>
                                  <a:rPr lang="en-US" sz="1600" b="0" i="0" spc="0" smtClean="0">
                                    <a:solidFill>
                                      <a:schemeClr val="bg2">
                                        <a:lumMod val="75000"/>
                                      </a:schemeClr>
                                    </a:solidFill>
                                    <a:latin typeface="Cambria Math" panose="02040503050406030204" pitchFamily="18" charset="0"/>
                                  </a:rPr>
                                  <m:t>cm</m:t>
                                </m:r>
                              </m:oMath>
                            </m:oMathPara>
                          </a14:m>
                          <a:endParaRPr lang="en-US" sz="1600" spc="0" dirty="0" smtClean="0">
                            <a:solidFill>
                              <a:schemeClr val="bg2">
                                <a:lumMod val="75000"/>
                              </a:schemeClr>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229795"/>
                      </a:ext>
                    </a:extLst>
                  </a:tr>
                </a:tbl>
              </a:graphicData>
            </a:graphic>
          </p:graphicFrame>
        </mc:Choice>
        <mc:Fallback xmlns="">
          <p:graphicFrame>
            <p:nvGraphicFramePr>
              <p:cNvPr id="7" name="Content Placeholder 7"/>
              <p:cNvGraphicFramePr>
                <a:graphicFrameLocks/>
              </p:cNvGraphicFramePr>
              <p:nvPr>
                <p:extLst>
                  <p:ext uri="{D42A27DB-BD31-4B8C-83A1-F6EECF244321}">
                    <p14:modId xmlns:p14="http://schemas.microsoft.com/office/powerpoint/2010/main" val="2631328505"/>
                  </p:ext>
                </p:extLst>
              </p:nvPr>
            </p:nvGraphicFramePr>
            <p:xfrm>
              <a:off x="5982788" y="827333"/>
              <a:ext cx="2329996" cy="4304536"/>
            </p:xfrm>
            <a:graphic>
              <a:graphicData uri="http://schemas.openxmlformats.org/drawingml/2006/table">
                <a:tbl>
                  <a:tblPr firstRow="1" bandRow="1">
                    <a:tableStyleId>{2D5ABB26-0587-4C30-8999-92F81FD0307C}</a:tableStyleId>
                  </a:tblPr>
                  <a:tblGrid>
                    <a:gridCol w="539931">
                      <a:extLst>
                        <a:ext uri="{9D8B030D-6E8A-4147-A177-3AD203B41FA5}">
                          <a16:colId xmlns:a16="http://schemas.microsoft.com/office/drawing/2014/main" val="1568538286"/>
                        </a:ext>
                      </a:extLst>
                    </a:gridCol>
                    <a:gridCol w="1790065">
                      <a:extLst>
                        <a:ext uri="{9D8B030D-6E8A-4147-A177-3AD203B41FA5}">
                          <a16:colId xmlns:a16="http://schemas.microsoft.com/office/drawing/2014/main" val="3911205619"/>
                        </a:ext>
                      </a:extLst>
                    </a:gridCol>
                  </a:tblGrid>
                  <a:tr h="640080">
                    <a:tc gridSpan="2">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261" t="-67619" r="-522" b="-580952"/>
                          </a:stretch>
                        </a:blipFill>
                      </a:tcPr>
                    </a:tc>
                    <a:tc hMerge="1">
                      <a:txBody>
                        <a:bodyPr/>
                        <a:lstStyle/>
                        <a:p>
                          <a:pPr algn="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891218"/>
                      </a:ext>
                    </a:extLst>
                  </a:tr>
                  <a:tr h="350836">
                    <a:tc>
                      <a:txBody>
                        <a:bodyPr/>
                        <a:lstStyle/>
                        <a:p>
                          <a:pPr algn="ct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30612" t="-303448" r="-680" b="-951724"/>
                          </a:stretch>
                        </a:blipFill>
                      </a:tcPr>
                    </a:tc>
                    <a:extLst>
                      <a:ext uri="{0D108BD9-81ED-4DB2-BD59-A6C34878D82A}">
                        <a16:rowId xmlns:a16="http://schemas.microsoft.com/office/drawing/2014/main" val="2138467520"/>
                      </a:ext>
                    </a:extLst>
                  </a:tr>
                  <a:tr h="381668">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377419" r="-332584" b="-790323"/>
                          </a:stretch>
                        </a:blipFill>
                      </a:tcPr>
                    </a:tc>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30612" t="-377419" r="-680" b="-790323"/>
                          </a:stretch>
                        </a:blipFill>
                      </a:tcPr>
                    </a:tc>
                    <a:extLst>
                      <a:ext uri="{0D108BD9-81ED-4DB2-BD59-A6C34878D82A}">
                        <a16:rowId xmlns:a16="http://schemas.microsoft.com/office/drawing/2014/main" val="3775213928"/>
                      </a:ext>
                    </a:extLst>
                  </a:tr>
                  <a:tr h="381668">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469841" r="-332584" b="-677778"/>
                          </a:stretch>
                        </a:blip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480kHz</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521420"/>
                      </a:ext>
                    </a:extLst>
                  </a:tr>
                  <a:tr h="381668">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569841" r="-332584" b="-577778"/>
                          </a:stretch>
                        </a:blip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1.77</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61436">
                    <a:tc>
                      <a:txBody>
                        <a:bodyPr/>
                        <a:lstStyle/>
                        <a:p>
                          <a:pPr algn="ctr"/>
                          <a:r>
                            <a:rPr lang="en-US" sz="1600" i="1" dirty="0" smtClean="0">
                              <a:solidFill>
                                <a:schemeClr val="bg2">
                                  <a:lumMod val="75000"/>
                                </a:schemeClr>
                              </a:solidFill>
                              <a:latin typeface="Cambria Math" panose="02040503050406030204" pitchFamily="18" charset="0"/>
                              <a:ea typeface="Cambria Math" panose="02040503050406030204" pitchFamily="18" charset="0"/>
                            </a:rPr>
                            <a:t>P</a:t>
                          </a: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0.95</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61436">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801667" r="-332584" b="-408333"/>
                          </a:stretch>
                        </a:blip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2MV/m</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61436">
                    <a:tc>
                      <a:txBody>
                        <a:bodyPr/>
                        <a:lstStyle/>
                        <a:p>
                          <a:pPr algn="ct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80kHz</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61436">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1016949" r="-332584" b="-215254"/>
                          </a:stretch>
                        </a:blip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0.3</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61436">
                    <a:tc>
                      <a:txBody>
                        <a:bodyPr/>
                        <a:lstStyle/>
                        <a:p>
                          <a:pPr algn="ctr"/>
                          <a:r>
                            <a:rPr lang="en-US" sz="1600" i="1" dirty="0" smtClean="0">
                              <a:solidFill>
                                <a:schemeClr val="bg2">
                                  <a:lumMod val="75000"/>
                                </a:schemeClr>
                              </a:solidFill>
                              <a:latin typeface="Cambria Math" panose="02040503050406030204" pitchFamily="18" charset="0"/>
                              <a:ea typeface="Cambria Math" panose="02040503050406030204" pitchFamily="18" charset="0"/>
                            </a:rPr>
                            <a:t>N</a:t>
                          </a: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blipFill>
                          <a:blip r:embed="rId3"/>
                          <a:stretch>
                            <a:fillRect l="-30612" t="-1098333" r="-680" b="-111667"/>
                          </a:stretch>
                        </a:blipFill>
                      </a:tcPr>
                    </a:tc>
                    <a:extLst>
                      <a:ext uri="{0D108BD9-81ED-4DB2-BD59-A6C34878D82A}">
                        <a16:rowId xmlns:a16="http://schemas.microsoft.com/office/drawing/2014/main" val="3059932226"/>
                      </a:ext>
                    </a:extLst>
                  </a:tr>
                  <a:tr h="361436">
                    <a:tc>
                      <a:txBody>
                        <a:bodyPr/>
                        <a:lstStyle/>
                        <a:p>
                          <a:pPr algn="ctr"/>
                          <a:r>
                            <a:rPr lang="en-US" sz="1600" i="0" dirty="0" smtClean="0">
                              <a:solidFill>
                                <a:schemeClr val="bg2">
                                  <a:lumMod val="75000"/>
                                </a:schemeClr>
                              </a:solidFill>
                              <a:latin typeface="Cambria Math" panose="02040503050406030204" pitchFamily="18" charset="0"/>
                              <a:ea typeface="Cambria Math" panose="02040503050406030204" pitchFamily="18" charset="0"/>
                            </a:rPr>
                            <a:t>&lt;</a:t>
                          </a:r>
                          <a:endParaRPr lang="en-US" sz="1600" i="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30612" t="-1218644" r="-680" b="-13559"/>
                          </a:stretch>
                        </a:blipFill>
                      </a:tcPr>
                    </a:tc>
                    <a:extLst>
                      <a:ext uri="{0D108BD9-81ED-4DB2-BD59-A6C34878D82A}">
                        <a16:rowId xmlns:a16="http://schemas.microsoft.com/office/drawing/2014/main" val="32022979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sz="quarter" idx="13"/>
                <p:extLst/>
              </p:nvPr>
            </p:nvGraphicFramePr>
            <p:xfrm>
              <a:off x="1158018" y="836032"/>
              <a:ext cx="4485135" cy="4076585"/>
            </p:xfrm>
            <a:graphic>
              <a:graphicData uri="http://schemas.openxmlformats.org/drawingml/2006/table">
                <a:tbl>
                  <a:tblPr firstRow="1" bandRow="1">
                    <a:tableStyleId>{2D5ABB26-0587-4C30-8999-92F81FD0307C}</a:tableStyleId>
                  </a:tblPr>
                  <a:tblGrid>
                    <a:gridCol w="2674648">
                      <a:extLst>
                        <a:ext uri="{9D8B030D-6E8A-4147-A177-3AD203B41FA5}">
                          <a16:colId xmlns:a16="http://schemas.microsoft.com/office/drawing/2014/main" val="12486339"/>
                        </a:ext>
                      </a:extLst>
                    </a:gridCol>
                    <a:gridCol w="321323">
                      <a:extLst>
                        <a:ext uri="{9D8B030D-6E8A-4147-A177-3AD203B41FA5}">
                          <a16:colId xmlns:a16="http://schemas.microsoft.com/office/drawing/2014/main" val="1568538286"/>
                        </a:ext>
                      </a:extLst>
                    </a:gridCol>
                    <a:gridCol w="1489164">
                      <a:extLst>
                        <a:ext uri="{9D8B030D-6E8A-4147-A177-3AD203B41FA5}">
                          <a16:colId xmlns:a16="http://schemas.microsoft.com/office/drawing/2014/main" val="3911205619"/>
                        </a:ext>
                      </a:extLst>
                    </a:gridCol>
                  </a:tblGrid>
                  <a:tr h="388055">
                    <a:tc gridSpan="3">
                      <a:txBody>
                        <a:bodyPr/>
                        <a:lstStyle/>
                        <a:p>
                          <a:pPr algn="ctr"/>
                          <a:r>
                            <a:rPr lang="en-US" sz="1800" dirty="0" smtClean="0">
                              <a:latin typeface="+mj-lt"/>
                            </a:rPr>
                            <a:t>Precusor </a:t>
                          </a:r>
                          <a14:m>
                            <m:oMath xmlns:m="http://schemas.openxmlformats.org/officeDocument/2006/math">
                              <m:r>
                                <a:rPr lang="en-US" sz="1800" b="0" i="1" smtClean="0">
                                  <a:latin typeface="Cambria Math" panose="02040503050406030204" pitchFamily="18" charset="0"/>
                                </a:rPr>
                                <m:t>𝜋</m:t>
                              </m:r>
                              <m:r>
                                <a:rPr lang="en-US" sz="1800" b="0" i="1" smtClean="0">
                                  <a:latin typeface="Cambria Math" panose="02040503050406030204" pitchFamily="18" charset="0"/>
                                </a:rPr>
                                <m:t>𝐸</m:t>
                              </m:r>
                              <m:r>
                                <a:rPr lang="en-US" sz="1800" b="0" i="1" smtClean="0">
                                  <a:latin typeface="Cambria Math" panose="02040503050406030204" pitchFamily="18" charset="0"/>
                                </a:rPr>
                                <m:t>1</m:t>
                              </m:r>
                            </m:oMath>
                          </a14:m>
                          <a:r>
                            <a:rPr lang="en-US" sz="1800" i="0" dirty="0" smtClean="0">
                              <a:latin typeface="+mj-lt"/>
                            </a:rPr>
                            <a:t> </a:t>
                          </a:r>
                          <a:r>
                            <a:rPr lang="en-US" sz="1800" dirty="0" smtClean="0"/>
                            <a:t>(</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𝜇</m:t>
                                  </m:r>
                                </m:sub>
                              </m:sSub>
                              <m:r>
                                <a:rPr lang="en-US" sz="1800" b="0" i="1" smtClean="0">
                                  <a:latin typeface="Cambria Math" panose="02040503050406030204" pitchFamily="18" charset="0"/>
                                </a:rPr>
                                <m:t>=</m:t>
                              </m:r>
                              <m:r>
                                <a:rPr lang="en-US" sz="1800" b="0" i="0" smtClean="0">
                                  <a:latin typeface="Cambria Math" panose="02040503050406030204" pitchFamily="18" charset="0"/>
                                </a:rPr>
                                <m:t>28 </m:t>
                              </m:r>
                              <m:r>
                                <m:rPr>
                                  <m:sty m:val="p"/>
                                </m:rPr>
                                <a:rPr lang="en-US" sz="1800" b="0" i="0" smtClean="0">
                                  <a:latin typeface="Cambria Math" panose="02040503050406030204" pitchFamily="18" charset="0"/>
                                </a:rPr>
                                <m:t>MeV</m:t>
                              </m:r>
                              <m:r>
                                <a:rPr lang="en-US" sz="1800" b="0" i="1" smtClean="0">
                                  <a:latin typeface="Cambria Math" panose="02040503050406030204" pitchFamily="18" charset="0"/>
                                </a:rPr>
                                <m:t>/</m:t>
                              </m:r>
                              <m:r>
                                <a:rPr lang="en-US" sz="1800" b="0" i="1" smtClean="0">
                                  <a:latin typeface="Cambria Math" panose="02040503050406030204" pitchFamily="18" charset="0"/>
                                </a:rPr>
                                <m:t>𝑐</m:t>
                              </m:r>
                            </m:oMath>
                          </a14:m>
                          <a:r>
                            <a:rPr lang="en-US" sz="1800" dirty="0" smtClean="0"/>
                            <a:t>)</a:t>
                          </a:r>
                          <a:endParaRPr lang="en-US" sz="1800" i="0" dirty="0">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891218"/>
                      </a:ext>
                    </a:extLst>
                  </a:tr>
                  <a:tr h="371029">
                    <a:tc>
                      <a:txBody>
                        <a:bodyPr/>
                        <a:lstStyle/>
                        <a:p>
                          <a:r>
                            <a:rPr lang="en-US" sz="1600" b="0" kern="1200" dirty="0" smtClean="0">
                              <a:solidFill>
                                <a:schemeClr val="tx1"/>
                              </a:solidFill>
                              <a:latin typeface="Humanst521 Lt BT" panose="020B0402020204020304" pitchFamily="34" charset="0"/>
                              <a:ea typeface="+mn-ea"/>
                              <a:cs typeface="+mn-cs"/>
                            </a:rPr>
                            <a:t>muon</a:t>
                          </a:r>
                          <a:r>
                            <a:rPr lang="en-US" sz="1600" b="0" kern="1200" baseline="0" dirty="0" smtClean="0">
                              <a:solidFill>
                                <a:schemeClr val="tx1"/>
                              </a:solidFill>
                              <a:latin typeface="Humanst521 Lt BT" panose="020B0402020204020304" pitchFamily="34" charset="0"/>
                              <a:ea typeface="+mn-ea"/>
                              <a:cs typeface="+mn-cs"/>
                            </a:rPr>
                            <a:t> beam rate</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1600" b="0" i="1" baseline="0" smtClean="0">
                                    <a:latin typeface="Cambria Math" panose="02040503050406030204" pitchFamily="18" charset="0"/>
                                  </a:rPr>
                                  <m:t>2×</m:t>
                                </m:r>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rPr>
                                      <m:t>10</m:t>
                                    </m:r>
                                  </m:e>
                                  <m:sup>
                                    <m:r>
                                      <a:rPr lang="en-US" sz="1600" b="0" i="1" baseline="0" smtClean="0">
                                        <a:latin typeface="Cambria Math" panose="02040503050406030204" pitchFamily="18" charset="0"/>
                                      </a:rPr>
                                      <m:t>6</m:t>
                                    </m:r>
                                  </m:sup>
                                </m:sSup>
                                <m:r>
                                  <a:rPr lang="en-US" sz="1600" b="0" i="1" baseline="0" smtClean="0">
                                    <a:latin typeface="Cambria Math" panose="02040503050406030204" pitchFamily="18" charset="0"/>
                                  </a:rPr>
                                  <m:t> </m:t>
                                </m:r>
                                <m:sSup>
                                  <m:sSupPr>
                                    <m:ctrlPr>
                                      <a:rPr lang="en-US" sz="1600" b="0" i="1" baseline="0" smtClean="0">
                                        <a:latin typeface="Cambria Math" panose="02040503050406030204" pitchFamily="18" charset="0"/>
                                      </a:rPr>
                                    </m:ctrlPr>
                                  </m:sSupPr>
                                  <m:e>
                                    <m:r>
                                      <m:rPr>
                                        <m:sty m:val="p"/>
                                      </m:rPr>
                                      <a:rPr lang="en-US" sz="1600" b="0" i="0" baseline="0" smtClean="0">
                                        <a:latin typeface="Cambria Math" panose="02040503050406030204" pitchFamily="18" charset="0"/>
                                      </a:rPr>
                                      <m:t>s</m:t>
                                    </m:r>
                                  </m:e>
                                  <m:sup>
                                    <m:r>
                                      <a:rPr lang="en-US" sz="1600" b="0" i="0" baseline="0" smtClean="0">
                                        <a:latin typeface="Cambria Math" panose="02040503050406030204" pitchFamily="18" charset="0"/>
                                      </a:rPr>
                                      <m:t>−1</m:t>
                                    </m:r>
                                  </m:sup>
                                </m:sSup>
                              </m:oMath>
                            </m:oMathPara>
                          </a14:m>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7979743"/>
                      </a:ext>
                    </a:extLst>
                  </a:tr>
                  <a:tr h="364882">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600" dirty="0" smtClean="0">
                              <a:latin typeface="Humanst521 Lt BT" panose="020B0402020204020304" pitchFamily="34" charset="0"/>
                            </a:rPr>
                            <a:t>Collimation channel </a:t>
                          </a:r>
                          <a:r>
                            <a:rPr lang="en-US" sz="1600" i="0" dirty="0" smtClean="0">
                              <a:latin typeface="Cambria Math" panose="02040503050406030204" pitchFamily="18" charset="0"/>
                              <a:ea typeface="Cambria Math" panose="02040503050406030204" pitchFamily="18" charset="0"/>
                            </a:rPr>
                            <a:t>50%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centerGroup"/>
                              </m:oMathParaPr>
                              <m:oMath xmlns:m="http://schemas.openxmlformats.org/officeDocument/2006/math">
                                <m:r>
                                  <a:rPr lang="en-US" sz="1600" b="0" i="1" baseline="0" smtClean="0">
                                    <a:latin typeface="Cambria Math" panose="02040503050406030204" pitchFamily="18" charset="0"/>
                                  </a:rPr>
                                  <m:t>1×</m:t>
                                </m:r>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rPr>
                                      <m:t>10</m:t>
                                    </m:r>
                                  </m:e>
                                  <m:sup>
                                    <m:r>
                                      <a:rPr lang="en-US" sz="1600" b="0" i="1" baseline="0" smtClean="0">
                                        <a:latin typeface="Cambria Math" panose="02040503050406030204" pitchFamily="18" charset="0"/>
                                      </a:rPr>
                                      <m:t>6</m:t>
                                    </m:r>
                                  </m:sup>
                                </m:sSup>
                                <m:r>
                                  <a:rPr lang="en-US" sz="1600" b="0" i="1" baseline="0" smtClean="0">
                                    <a:latin typeface="Cambria Math" panose="02040503050406030204" pitchFamily="18" charset="0"/>
                                  </a:rPr>
                                  <m:t> </m:t>
                                </m:r>
                                <m:sSup>
                                  <m:sSupPr>
                                    <m:ctrlPr>
                                      <a:rPr lang="en-US" sz="1600" b="0" i="1" baseline="0" smtClean="0">
                                        <a:latin typeface="Cambria Math" panose="02040503050406030204" pitchFamily="18" charset="0"/>
                                      </a:rPr>
                                    </m:ctrlPr>
                                  </m:sSupPr>
                                  <m:e>
                                    <m:r>
                                      <m:rPr>
                                        <m:sty m:val="p"/>
                                      </m:rPr>
                                      <a:rPr lang="en-US" sz="1600" b="0" i="0" baseline="0" smtClean="0">
                                        <a:latin typeface="Cambria Math" panose="02040503050406030204" pitchFamily="18" charset="0"/>
                                      </a:rPr>
                                      <m:t>s</m:t>
                                    </m:r>
                                  </m:e>
                                  <m:sup>
                                    <m:r>
                                      <a:rPr lang="en-US" sz="1600" b="0" i="0" baseline="0" smtClean="0">
                                        <a:latin typeface="Cambria Math" panose="02040503050406030204" pitchFamily="18" charset="0"/>
                                      </a:rPr>
                                      <m:t>−1</m:t>
                                    </m:r>
                                  </m:sup>
                                </m:sSup>
                              </m:oMath>
                            </m:oMathPara>
                          </a14:m>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9436833"/>
                      </a:ext>
                    </a:extLst>
                  </a:tr>
                  <a:tr h="371029">
                    <a:tc>
                      <a:txBody>
                        <a:bodyPr/>
                        <a:lstStyle/>
                        <a:p>
                          <a:pPr algn="r"/>
                          <a:r>
                            <a:rPr lang="en-US" sz="1600" dirty="0" smtClean="0">
                              <a:latin typeface="Humanst521 Lt BT" panose="020B0402020204020304" pitchFamily="34" charset="0"/>
                            </a:rPr>
                            <a:t>Injection</a:t>
                          </a:r>
                          <a:r>
                            <a:rPr lang="en-US" sz="1600" baseline="0" dirty="0" smtClean="0"/>
                            <a:t> efficiency </a:t>
                          </a:r>
                          <a14:m>
                            <m:oMath xmlns:m="http://schemas.openxmlformats.org/officeDocument/2006/math">
                              <m:r>
                                <a:rPr lang="en-US" sz="1600" b="0" i="1" baseline="0" smtClean="0">
                                  <a:latin typeface="Cambria Math" panose="02040503050406030204" pitchFamily="18" charset="0"/>
                                </a:rPr>
                                <m:t>0.3%</m:t>
                              </m:r>
                            </m:oMath>
                          </a14:m>
                          <a:endParaRPr lang="en-US" sz="1600" i="1"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3kHz</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6326728"/>
                      </a:ext>
                    </a:extLst>
                  </a:tr>
                  <a:tr h="371029">
                    <a:tc>
                      <a:txBody>
                        <a:bodyPr/>
                        <a:lstStyle/>
                        <a:p>
                          <a:r>
                            <a:rPr lang="en-US" sz="1600" dirty="0" smtClean="0">
                              <a:latin typeface="Humanst521 Lt BT" panose="020B0402020204020304" pitchFamily="34" charset="0"/>
                            </a:rPr>
                            <a:t>Gamma factor</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𝛾</m:t>
                                </m:r>
                              </m:oMath>
                            </m:oMathPara>
                          </a14:m>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1.03</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71029">
                    <a:tc>
                      <a:txBody>
                        <a:bodyPr/>
                        <a:lstStyle/>
                        <a:p>
                          <a:r>
                            <a:rPr lang="en-US" sz="1600" dirty="0" smtClean="0">
                              <a:latin typeface="Humanst521 Lt BT" panose="020B0402020204020304" pitchFamily="34" charset="0"/>
                            </a:rPr>
                            <a:t>Initial polarization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600" i="1" dirty="0" smtClean="0">
                              <a:latin typeface="Cambria Math" panose="02040503050406030204" pitchFamily="18" charset="0"/>
                              <a:ea typeface="Cambria Math" panose="02040503050406030204" pitchFamily="18" charset="0"/>
                            </a:rPr>
                            <a:t>P</a:t>
                          </a: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0.95</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71029">
                    <a:tc>
                      <a:txBody>
                        <a:bodyPr/>
                        <a:lstStyle/>
                        <a:p>
                          <a:r>
                            <a:rPr lang="en-US" sz="1600" dirty="0" smtClean="0">
                              <a:latin typeface="Humanst521 Lt BT" panose="020B0402020204020304" pitchFamily="34" charset="0"/>
                            </a:rPr>
                            <a:t>Electric</a:t>
                          </a:r>
                          <a:r>
                            <a:rPr lang="en-US" sz="1600" baseline="0" dirty="0" smtClean="0"/>
                            <a:t> field (</a:t>
                          </a:r>
                          <a14:m>
                            <m:oMath xmlns:m="http://schemas.openxmlformats.org/officeDocument/2006/math">
                              <m:r>
                                <a:rPr lang="en-US" sz="1600" i="1" baseline="0" dirty="0" smtClean="0">
                                  <a:latin typeface="Cambria Math" panose="02040503050406030204" pitchFamily="18" charset="0"/>
                                </a:rPr>
                                <m:t>𝐵</m:t>
                              </m:r>
                              <m:r>
                                <a:rPr lang="en-US" sz="1600" i="1" baseline="0" dirty="0" smtClean="0">
                                  <a:latin typeface="Cambria Math" panose="02040503050406030204" pitchFamily="18" charset="0"/>
                                </a:rPr>
                                <m:t>=3</m:t>
                              </m:r>
                              <m:r>
                                <a:rPr lang="en-US" sz="1600" i="1" baseline="0" dirty="0" smtClean="0">
                                  <a:latin typeface="Cambria Math" panose="02040503050406030204" pitchFamily="18" charset="0"/>
                                </a:rPr>
                                <m:t>𝑇</m:t>
                              </m:r>
                            </m:oMath>
                          </a14:m>
                          <a:r>
                            <a:rPr lang="en-US" sz="1600" baseline="0" dirty="0" smtClean="0"/>
                            <a:t>)</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f</m:t>
                                    </m:r>
                                  </m:sub>
                                </m:sSub>
                              </m:oMath>
                            </m:oMathPara>
                          </a14:m>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0.3MV/m</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71029">
                    <a:tc>
                      <a:txBody>
                        <a:bodyPr/>
                        <a:lstStyle/>
                        <a:p>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r>
                                    <a:rPr lang="en-US" sz="1600" b="0" i="1" smtClean="0">
                                      <a:latin typeface="Cambria Math" panose="02040503050406030204" pitchFamily="18" charset="0"/>
                                    </a:rPr>
                                    <m:t>+</m:t>
                                  </m:r>
                                </m:sup>
                              </m:sSup>
                              <m:r>
                                <a:rPr lang="en-US" sz="1600" b="0" i="1" smtClean="0">
                                  <a:latin typeface="Cambria Math" panose="02040503050406030204" pitchFamily="18" charset="0"/>
                                </a:rPr>
                                <m:t> </m:t>
                              </m:r>
                            </m:oMath>
                          </a14:m>
                          <a:r>
                            <a:rPr lang="en-US" sz="1600" dirty="0" smtClean="0"/>
                            <a:t>detection</a:t>
                          </a:r>
                          <a:r>
                            <a:rPr lang="en-US" sz="1600" baseline="0" dirty="0" smtClean="0"/>
                            <a:t> rate</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0.5kHz</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71029">
                    <a:tc>
                      <a:txBody>
                        <a:bodyPr/>
                        <a:lstStyle/>
                        <a:p>
                          <a:r>
                            <a:rPr lang="en-US" sz="1600" dirty="0" smtClean="0">
                              <a:latin typeface="Humanst521 Lt BT" panose="020B0402020204020304" pitchFamily="34" charset="0"/>
                            </a:rPr>
                            <a:t>Mean decay asymmetry</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𝛼</m:t>
                                </m:r>
                              </m:oMath>
                            </m:oMathPara>
                          </a14:m>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0.3</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55416">
                    <a:tc>
                      <a:txBody>
                        <a:bodyPr/>
                        <a:lstStyle/>
                        <a:p>
                          <a:r>
                            <a:rPr lang="en-US" sz="1600" dirty="0" smtClean="0">
                              <a:latin typeface="Humanst521 Lt BT" panose="020B0402020204020304" pitchFamily="34" charset="0"/>
                            </a:rPr>
                            <a:t>Detections</a:t>
                          </a:r>
                          <a:r>
                            <a:rPr lang="en-US" sz="1600" baseline="0" dirty="0" smtClean="0"/>
                            <a:t> (200days)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ctr"/>
                          <a:r>
                            <a:rPr lang="en-US" sz="1600" i="1" dirty="0" smtClean="0">
                              <a:latin typeface="Cambria Math" panose="02040503050406030204" pitchFamily="18" charset="0"/>
                              <a:ea typeface="Cambria Math" panose="02040503050406030204" pitchFamily="18" charset="0"/>
                            </a:rPr>
                            <a:t>N</a:t>
                          </a: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4×10</m:t>
                                    </m:r>
                                  </m:e>
                                  <m:sup>
                                    <m:r>
                                      <a:rPr lang="en-US" sz="1600" b="0" i="1" smtClean="0">
                                        <a:latin typeface="Cambria Math" panose="02040503050406030204" pitchFamily="18" charset="0"/>
                                      </a:rPr>
                                      <m:t>11</m:t>
                                    </m:r>
                                  </m:sup>
                                </m:sSup>
                              </m:oMath>
                            </m:oMathPara>
                          </a14:m>
                          <a:endParaRPr lang="en-US" sz="160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9932226"/>
                      </a:ext>
                    </a:extLst>
                  </a:tr>
                  <a:tr h="371029">
                    <a:tc>
                      <a:txBody>
                        <a:bodyPr/>
                        <a:lstStyle/>
                        <a:p>
                          <a:r>
                            <a:rPr lang="en-US" sz="1600" dirty="0" smtClean="0">
                              <a:latin typeface="Humanst521 Lt BT" panose="020B0402020204020304" pitchFamily="34" charset="0"/>
                            </a:rPr>
                            <a:t>Sensitivity</a:t>
                          </a:r>
                          <a:r>
                            <a:rPr lang="en-US" sz="1600" baseline="0" dirty="0" smtClean="0"/>
                            <a:t>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600" i="0" dirty="0" smtClean="0">
                              <a:latin typeface="Cambria Math" panose="02040503050406030204" pitchFamily="18" charset="0"/>
                              <a:ea typeface="Cambria Math" panose="02040503050406030204" pitchFamily="18" charset="0"/>
                            </a:rPr>
                            <a:t>&lt;</a:t>
                          </a:r>
                          <a:endParaRPr lang="en-US" sz="1600" i="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centerGroup"/>
                              </m:oMathParaPr>
                              <m:oMath xmlns:m="http://schemas.openxmlformats.org/officeDocument/2006/math">
                                <m:r>
                                  <a:rPr lang="en-US" sz="1600" b="0" i="1" spc="-300" smtClean="0">
                                    <a:latin typeface="Cambria Math" panose="02040503050406030204" pitchFamily="18" charset="0"/>
                                  </a:rPr>
                                  <m:t>3×</m:t>
                                </m:r>
                                <m:sSup>
                                  <m:sSupPr>
                                    <m:ctrlPr>
                                      <a:rPr lang="en-US" sz="1600" b="0" i="1" spc="0" smtClean="0">
                                        <a:latin typeface="Cambria Math" panose="02040503050406030204" pitchFamily="18" charset="0"/>
                                      </a:rPr>
                                    </m:ctrlPr>
                                  </m:sSupPr>
                                  <m:e>
                                    <m:r>
                                      <a:rPr lang="en-US" sz="1600" b="0" i="1" spc="0" smtClean="0">
                                        <a:latin typeface="Cambria Math" panose="02040503050406030204" pitchFamily="18" charset="0"/>
                                      </a:rPr>
                                      <m:t>10</m:t>
                                    </m:r>
                                  </m:e>
                                  <m:sup>
                                    <m:r>
                                      <a:rPr lang="en-US" sz="1600" b="0" i="1" spc="0" smtClean="0">
                                        <a:latin typeface="Cambria Math" panose="02040503050406030204" pitchFamily="18" charset="0"/>
                                      </a:rPr>
                                      <m:t>−21</m:t>
                                    </m:r>
                                  </m:sup>
                                </m:sSup>
                                <m:r>
                                  <a:rPr lang="en-US" sz="1600" b="0" i="0" spc="0" smtClean="0">
                                    <a:latin typeface="Cambria Math" panose="02040503050406030204" pitchFamily="18" charset="0"/>
                                  </a:rPr>
                                  <m:t> </m:t>
                                </m:r>
                                <m:r>
                                  <a:rPr lang="en-US" sz="1600" b="0" i="1" spc="0" smtClean="0">
                                    <a:latin typeface="Cambria Math" panose="02040503050406030204" pitchFamily="18" charset="0"/>
                                  </a:rPr>
                                  <m:t>𝑒</m:t>
                                </m:r>
                                <m:r>
                                  <m:rPr>
                                    <m:sty m:val="p"/>
                                  </m:rPr>
                                  <a:rPr lang="en-US" sz="1600" b="0" i="0" spc="0" smtClean="0">
                                    <a:latin typeface="Cambria Math" panose="02040503050406030204" pitchFamily="18" charset="0"/>
                                  </a:rPr>
                                  <m:t>cm</m:t>
                                </m:r>
                              </m:oMath>
                            </m:oMathPara>
                          </a14:m>
                          <a:endParaRPr lang="en-US" sz="1600" spc="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229795"/>
                      </a:ext>
                    </a:extLst>
                  </a:tr>
                </a:tbl>
              </a:graphicData>
            </a:graphic>
          </p:graphicFrame>
        </mc:Choice>
        <mc:Fallback xmlns="">
          <p:graphicFrame>
            <p:nvGraphicFramePr>
              <p:cNvPr id="8" name="Content Placeholder 7"/>
              <p:cNvGraphicFramePr>
                <a:graphicFrameLocks noGrp="1"/>
              </p:cNvGraphicFramePr>
              <p:nvPr>
                <p:ph sz="quarter" idx="13"/>
                <p:extLst/>
              </p:nvPr>
            </p:nvGraphicFramePr>
            <p:xfrm>
              <a:off x="1158018" y="836032"/>
              <a:ext cx="4485135" cy="4076585"/>
            </p:xfrm>
            <a:graphic>
              <a:graphicData uri="http://schemas.openxmlformats.org/drawingml/2006/table">
                <a:tbl>
                  <a:tblPr firstRow="1" bandRow="1">
                    <a:tableStyleId>{2D5ABB26-0587-4C30-8999-92F81FD0307C}</a:tableStyleId>
                  </a:tblPr>
                  <a:tblGrid>
                    <a:gridCol w="2674648">
                      <a:extLst>
                        <a:ext uri="{9D8B030D-6E8A-4147-A177-3AD203B41FA5}">
                          <a16:colId xmlns:a16="http://schemas.microsoft.com/office/drawing/2014/main" val="12486339"/>
                        </a:ext>
                      </a:extLst>
                    </a:gridCol>
                    <a:gridCol w="321323">
                      <a:extLst>
                        <a:ext uri="{9D8B030D-6E8A-4147-A177-3AD203B41FA5}">
                          <a16:colId xmlns:a16="http://schemas.microsoft.com/office/drawing/2014/main" val="1568538286"/>
                        </a:ext>
                      </a:extLst>
                    </a:gridCol>
                    <a:gridCol w="1489164">
                      <a:extLst>
                        <a:ext uri="{9D8B030D-6E8A-4147-A177-3AD203B41FA5}">
                          <a16:colId xmlns:a16="http://schemas.microsoft.com/office/drawing/2014/main" val="3911205619"/>
                        </a:ext>
                      </a:extLst>
                    </a:gridCol>
                  </a:tblGrid>
                  <a:tr h="388055">
                    <a:tc gridSpan="3">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36" t="-7813" r="-271" b="-954688"/>
                          </a:stretch>
                        </a:blipFill>
                      </a:tcPr>
                    </a:tc>
                    <a:tc hMerge="1">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891218"/>
                      </a:ext>
                    </a:extLst>
                  </a:tr>
                  <a:tr h="371029">
                    <a:tc>
                      <a:txBody>
                        <a:bodyPr/>
                        <a:lstStyle/>
                        <a:p>
                          <a:r>
                            <a:rPr lang="en-US" sz="1600" b="0" kern="1200" dirty="0" smtClean="0">
                              <a:solidFill>
                                <a:schemeClr val="tx1"/>
                              </a:solidFill>
                              <a:latin typeface="Humanst521 Lt BT" panose="020B0402020204020304" pitchFamily="34" charset="0"/>
                              <a:ea typeface="+mn-ea"/>
                              <a:cs typeface="+mn-cs"/>
                            </a:rPr>
                            <a:t>muon</a:t>
                          </a:r>
                          <a:r>
                            <a:rPr lang="en-US" sz="1600" b="0" kern="1200" baseline="0" dirty="0" smtClean="0">
                              <a:solidFill>
                                <a:schemeClr val="tx1"/>
                              </a:solidFill>
                              <a:latin typeface="Humanst521 Lt BT" panose="020B0402020204020304" pitchFamily="34" charset="0"/>
                              <a:ea typeface="+mn-ea"/>
                              <a:cs typeface="+mn-cs"/>
                            </a:rPr>
                            <a:t> beam rate</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01224" t="-113115" r="-816" b="-901639"/>
                          </a:stretch>
                        </a:blipFill>
                      </a:tcPr>
                    </a:tc>
                    <a:extLst>
                      <a:ext uri="{0D108BD9-81ED-4DB2-BD59-A6C34878D82A}">
                        <a16:rowId xmlns:a16="http://schemas.microsoft.com/office/drawing/2014/main" val="2097979743"/>
                      </a:ext>
                    </a:extLst>
                  </a:tr>
                  <a:tr h="364882">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600" dirty="0" smtClean="0">
                              <a:latin typeface="Humanst521 Lt BT" panose="020B0402020204020304" pitchFamily="34" charset="0"/>
                            </a:rPr>
                            <a:t>Collimation channel </a:t>
                          </a:r>
                          <a:r>
                            <a:rPr lang="en-US" sz="1600" i="0" dirty="0" smtClean="0">
                              <a:latin typeface="Cambria Math" panose="02040503050406030204" pitchFamily="18" charset="0"/>
                              <a:ea typeface="Cambria Math" panose="02040503050406030204" pitchFamily="18" charset="0"/>
                            </a:rPr>
                            <a:t>50%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01224" t="-220339" r="-816" b="-832203"/>
                          </a:stretch>
                        </a:blipFill>
                      </a:tcPr>
                    </a:tc>
                    <a:extLst>
                      <a:ext uri="{0D108BD9-81ED-4DB2-BD59-A6C34878D82A}">
                        <a16:rowId xmlns:a16="http://schemas.microsoft.com/office/drawing/2014/main" val="189436833"/>
                      </a:ext>
                    </a:extLst>
                  </a:tr>
                  <a:tr h="37102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309836" r="-68337" b="-704918"/>
                          </a:stretch>
                        </a:blip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3kHz</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6326728"/>
                      </a:ext>
                    </a:extLst>
                  </a:tr>
                  <a:tr h="371029">
                    <a:tc>
                      <a:txBody>
                        <a:bodyPr/>
                        <a:lstStyle/>
                        <a:p>
                          <a:r>
                            <a:rPr lang="en-US" sz="1600" dirty="0" smtClean="0">
                              <a:latin typeface="Humanst521 Lt BT" panose="020B0402020204020304" pitchFamily="34" charset="0"/>
                            </a:rPr>
                            <a:t>Gamma factor</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30189" t="-409836" r="-466038" b="-604918"/>
                          </a:stretch>
                        </a:blipFill>
                      </a:tcPr>
                    </a:tc>
                    <a:tc>
                      <a:txBody>
                        <a:bodyPr/>
                        <a:lstStyle/>
                        <a:p>
                          <a:pPr algn="r"/>
                          <a:r>
                            <a:rPr lang="en-US" sz="1600" dirty="0" smtClean="0">
                              <a:latin typeface="Cambria Math" panose="02040503050406030204" pitchFamily="18" charset="0"/>
                              <a:ea typeface="Cambria Math" panose="02040503050406030204" pitchFamily="18" charset="0"/>
                            </a:rPr>
                            <a:t>1.03</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71029">
                    <a:tc>
                      <a:txBody>
                        <a:bodyPr/>
                        <a:lstStyle/>
                        <a:p>
                          <a:r>
                            <a:rPr lang="en-US" sz="1600" dirty="0" smtClean="0">
                              <a:latin typeface="Humanst521 Lt BT" panose="020B0402020204020304" pitchFamily="34" charset="0"/>
                            </a:rPr>
                            <a:t>Initial polarization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600" i="1" dirty="0" smtClean="0">
                              <a:latin typeface="Cambria Math" panose="02040503050406030204" pitchFamily="18" charset="0"/>
                              <a:ea typeface="Cambria Math" panose="02040503050406030204" pitchFamily="18" charset="0"/>
                            </a:rPr>
                            <a:t>P</a:t>
                          </a: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0.95</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7102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609836" r="-68337" b="-404918"/>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30189" t="-609836" r="-466038" b="-404918"/>
                          </a:stretch>
                        </a:blipFill>
                      </a:tcPr>
                    </a:tc>
                    <a:tc>
                      <a:txBody>
                        <a:bodyPr/>
                        <a:lstStyle/>
                        <a:p>
                          <a:pPr algn="r"/>
                          <a:r>
                            <a:rPr lang="en-US" sz="1600" dirty="0" smtClean="0">
                              <a:latin typeface="Cambria Math" panose="02040503050406030204" pitchFamily="18" charset="0"/>
                              <a:ea typeface="Cambria Math" panose="02040503050406030204" pitchFamily="18" charset="0"/>
                            </a:rPr>
                            <a:t>0.3MV/m</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7102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709836" r="-68337" b="-304918"/>
                          </a:stretch>
                        </a:blipFill>
                      </a:tcPr>
                    </a:tc>
                    <a:tc>
                      <a:txBody>
                        <a:bodyPr/>
                        <a:lstStyle/>
                        <a:p>
                          <a:pPr algn="ct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0.5kHz</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71029">
                    <a:tc>
                      <a:txBody>
                        <a:bodyPr/>
                        <a:lstStyle/>
                        <a:p>
                          <a:r>
                            <a:rPr lang="en-US" sz="1600" dirty="0" smtClean="0">
                              <a:latin typeface="Humanst521 Lt BT" panose="020B0402020204020304" pitchFamily="34" charset="0"/>
                            </a:rPr>
                            <a:t>Mean decay asymmetry</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30189" t="-809836" r="-466038" b="-204918"/>
                          </a:stretch>
                        </a:blipFill>
                      </a:tcPr>
                    </a:tc>
                    <a:tc>
                      <a:txBody>
                        <a:bodyPr/>
                        <a:lstStyle/>
                        <a:p>
                          <a:pPr algn="r"/>
                          <a:r>
                            <a:rPr lang="en-US" sz="1600" dirty="0" smtClean="0">
                              <a:latin typeface="Cambria Math" panose="02040503050406030204" pitchFamily="18" charset="0"/>
                              <a:ea typeface="Cambria Math" panose="02040503050406030204" pitchFamily="18" charset="0"/>
                            </a:rPr>
                            <a:t>0.3</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55416">
                    <a:tc>
                      <a:txBody>
                        <a:bodyPr/>
                        <a:lstStyle/>
                        <a:p>
                          <a:r>
                            <a:rPr lang="en-US" sz="1600" dirty="0" smtClean="0">
                              <a:latin typeface="Humanst521 Lt BT" panose="020B0402020204020304" pitchFamily="34" charset="0"/>
                            </a:rPr>
                            <a:t>Detections</a:t>
                          </a:r>
                          <a:r>
                            <a:rPr lang="en-US" sz="1600" baseline="0" dirty="0" smtClean="0"/>
                            <a:t> (200days)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ctr"/>
                          <a:r>
                            <a:rPr lang="en-US" sz="1600" i="1" dirty="0" smtClean="0">
                              <a:latin typeface="Cambria Math" panose="02040503050406030204" pitchFamily="18" charset="0"/>
                              <a:ea typeface="Cambria Math" panose="02040503050406030204" pitchFamily="18" charset="0"/>
                            </a:rPr>
                            <a:t>N</a:t>
                          </a: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blipFill>
                          <a:blip r:embed="rId4"/>
                          <a:stretch>
                            <a:fillRect l="-201224" t="-956897" r="-816" b="-115517"/>
                          </a:stretch>
                        </a:blipFill>
                      </a:tcPr>
                    </a:tc>
                    <a:extLst>
                      <a:ext uri="{0D108BD9-81ED-4DB2-BD59-A6C34878D82A}">
                        <a16:rowId xmlns:a16="http://schemas.microsoft.com/office/drawing/2014/main" val="3059932226"/>
                      </a:ext>
                    </a:extLst>
                  </a:tr>
                  <a:tr h="371029">
                    <a:tc>
                      <a:txBody>
                        <a:bodyPr/>
                        <a:lstStyle/>
                        <a:p>
                          <a:r>
                            <a:rPr lang="en-US" sz="1600" dirty="0" smtClean="0">
                              <a:latin typeface="Humanst521 Lt BT" panose="020B0402020204020304" pitchFamily="34" charset="0"/>
                            </a:rPr>
                            <a:t>Sensitivity</a:t>
                          </a:r>
                          <a:r>
                            <a:rPr lang="en-US" sz="1600" baseline="0" dirty="0" smtClean="0"/>
                            <a:t>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600" i="0" dirty="0" smtClean="0">
                              <a:latin typeface="Cambria Math" panose="02040503050406030204" pitchFamily="18" charset="0"/>
                              <a:ea typeface="Cambria Math" panose="02040503050406030204" pitchFamily="18" charset="0"/>
                            </a:rPr>
                            <a:t>&lt;</a:t>
                          </a:r>
                          <a:endParaRPr lang="en-US" sz="1600" i="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01224" t="-1004918" r="-816" b="-9836"/>
                          </a:stretch>
                        </a:blipFill>
                      </a:tcPr>
                    </a:tc>
                    <a:extLst>
                      <a:ext uri="{0D108BD9-81ED-4DB2-BD59-A6C34878D82A}">
                        <a16:rowId xmlns:a16="http://schemas.microsoft.com/office/drawing/2014/main" val="320229795"/>
                      </a:ext>
                    </a:extLst>
                  </a:tr>
                </a:tbl>
              </a:graphicData>
            </a:graphic>
          </p:graphicFrame>
        </mc:Fallback>
      </mc:AlternateContent>
      <p:sp>
        <p:nvSpPr>
          <p:cNvPr id="10" name="Rectangle 9"/>
          <p:cNvSpPr/>
          <p:nvPr/>
        </p:nvSpPr>
        <p:spPr bwMode="auto">
          <a:xfrm>
            <a:off x="1158019" y="836032"/>
            <a:ext cx="4485133" cy="3701133"/>
          </a:xfrm>
          <a:prstGeom prst="rect">
            <a:avLst/>
          </a:prstGeom>
          <a:ln w="38100" cap="rnd">
            <a:solidFill>
              <a:schemeClr val="accent1">
                <a:lumMod val="60000"/>
                <a:lumOff val="4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23" name="Rectangle 22"/>
          <p:cNvSpPr/>
          <p:nvPr/>
        </p:nvSpPr>
        <p:spPr bwMode="auto">
          <a:xfrm>
            <a:off x="1158017" y="4523565"/>
            <a:ext cx="4485135" cy="376569"/>
          </a:xfrm>
          <a:prstGeom prst="rect">
            <a:avLst/>
          </a:prstGeom>
          <a:ln w="38100" cap="rnd">
            <a:solidFill>
              <a:schemeClr val="accent1">
                <a:lumMod val="60000"/>
                <a:lumOff val="40000"/>
              </a:schemeClr>
            </a:solidFill>
            <a:headEnd type="none" w="med" len="med"/>
            <a:tailEnd type="none" w="med" len="med"/>
          </a:ln>
          <a:effectLst>
            <a:glow rad="101600">
              <a:schemeClr val="accent1">
                <a:satMod val="175000"/>
                <a:alpha val="40000"/>
              </a:schemeClr>
            </a:glo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6300288" y="24164"/>
                <a:ext cx="2012496" cy="632033"/>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600" b="0" i="1" kern="1000" spc="30" smtClean="0">
                          <a:solidFill>
                            <a:schemeClr val="tx1">
                              <a:lumMod val="65000"/>
                              <a:lumOff val="35000"/>
                            </a:schemeClr>
                          </a:solidFill>
                          <a:latin typeface="Cambria Math" panose="02040503050406030204" pitchFamily="18" charset="0"/>
                        </a:rPr>
                        <m:t>𝜎</m:t>
                      </m:r>
                      <m:d>
                        <m:dPr>
                          <m:ctrlPr>
                            <a:rPr lang="en-US" sz="1600" b="0" i="1" kern="1000" spc="30" smtClean="0">
                              <a:solidFill>
                                <a:schemeClr val="tx1">
                                  <a:lumMod val="65000"/>
                                  <a:lumOff val="35000"/>
                                </a:schemeClr>
                              </a:solidFill>
                              <a:latin typeface="Cambria Math" panose="02040503050406030204" pitchFamily="18" charset="0"/>
                            </a:rPr>
                          </m:ctrlPr>
                        </m:dPr>
                        <m:e>
                          <m:sSub>
                            <m:sSubPr>
                              <m:ctrlPr>
                                <a:rPr lang="en-US" sz="1600" i="1" kern="1000" spc="30">
                                  <a:solidFill>
                                    <a:schemeClr val="tx1">
                                      <a:lumMod val="65000"/>
                                      <a:lumOff val="35000"/>
                                    </a:schemeClr>
                                  </a:solidFill>
                                  <a:latin typeface="Cambria Math" panose="02040503050406030204" pitchFamily="18" charset="0"/>
                                  <a:cs typeface="Franklin Gothic Book"/>
                                </a:rPr>
                              </m:ctrlPr>
                            </m:sSubPr>
                            <m:e>
                              <m:r>
                                <a:rPr lang="en-US" sz="16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600" kern="1000" spc="30">
                                  <a:solidFill>
                                    <a:schemeClr val="tx1">
                                      <a:lumMod val="65000"/>
                                      <a:lumOff val="35000"/>
                                    </a:schemeClr>
                                  </a:solidFill>
                                  <a:latin typeface="Cambria Math" panose="02040503050406030204" pitchFamily="18" charset="0"/>
                                  <a:cs typeface="Franklin Gothic Book"/>
                                </a:rPr>
                                <m:t>μ</m:t>
                              </m:r>
                            </m:sub>
                          </m:sSub>
                        </m:e>
                      </m:d>
                      <m:r>
                        <a:rPr lang="en-US" sz="1600" b="0" i="1" kern="1000" spc="30" smtClean="0">
                          <a:solidFill>
                            <a:schemeClr val="tx1">
                              <a:lumMod val="65000"/>
                              <a:lumOff val="35000"/>
                            </a:schemeClr>
                          </a:solidFill>
                          <a:latin typeface="Cambria Math" panose="02040503050406030204" pitchFamily="18" charset="0"/>
                        </a:rPr>
                        <m:t>=</m:t>
                      </m:r>
                      <m:f>
                        <m:fPr>
                          <m:ctrlPr>
                            <a:rPr lang="en-US" sz="1600" b="0" i="1" kern="1000" spc="30" smtClean="0">
                              <a:solidFill>
                                <a:schemeClr val="tx1">
                                  <a:lumMod val="65000"/>
                                  <a:lumOff val="35000"/>
                                </a:schemeClr>
                              </a:solidFill>
                              <a:latin typeface="Cambria Math" panose="02040503050406030204" pitchFamily="18" charset="0"/>
                            </a:rPr>
                          </m:ctrlPr>
                        </m:fPr>
                        <m:num>
                          <m:r>
                            <a:rPr lang="en-US" sz="1600" b="0" i="1" kern="1000" spc="30" smtClean="0">
                              <a:solidFill>
                                <a:schemeClr val="tx1">
                                  <a:lumMod val="65000"/>
                                  <a:lumOff val="35000"/>
                                </a:schemeClr>
                              </a:solidFill>
                              <a:latin typeface="Cambria Math" panose="02040503050406030204" pitchFamily="18" charset="0"/>
                            </a:rPr>
                            <m:t>ℏ</m:t>
                          </m:r>
                          <m:r>
                            <a:rPr lang="en-US" sz="1600" b="0" i="1" kern="1000" spc="30" smtClean="0">
                              <a:solidFill>
                                <a:schemeClr val="tx1">
                                  <a:lumMod val="65000"/>
                                  <a:lumOff val="35000"/>
                                </a:schemeClr>
                              </a:solidFill>
                              <a:latin typeface="Cambria Math" panose="02040503050406030204" pitchFamily="18" charset="0"/>
                            </a:rPr>
                            <m:t>𝛾</m:t>
                          </m:r>
                          <m:sSub>
                            <m:sSubPr>
                              <m:ctrlPr>
                                <a:rPr lang="en-US" sz="1600" b="0" i="1" kern="1000" spc="30" smtClean="0">
                                  <a:solidFill>
                                    <a:schemeClr val="tx1">
                                      <a:lumMod val="65000"/>
                                      <a:lumOff val="35000"/>
                                    </a:schemeClr>
                                  </a:solidFill>
                                  <a:latin typeface="Cambria Math" panose="02040503050406030204" pitchFamily="18" charset="0"/>
                                </a:rPr>
                              </m:ctrlPr>
                            </m:sSubPr>
                            <m:e>
                              <m:r>
                                <a:rPr lang="en-US" sz="1600" b="0" i="1" kern="1000" spc="30" smtClean="0">
                                  <a:solidFill>
                                    <a:schemeClr val="tx1">
                                      <a:lumMod val="65000"/>
                                      <a:lumOff val="35000"/>
                                    </a:schemeClr>
                                  </a:solidFill>
                                  <a:latin typeface="Cambria Math" panose="02040503050406030204" pitchFamily="18" charset="0"/>
                                </a:rPr>
                                <m:t>𝑎</m:t>
                              </m:r>
                            </m:e>
                            <m:sub>
                              <m:r>
                                <a:rPr lang="en-US" sz="1600" b="0" i="1" kern="1000" spc="30" smtClean="0">
                                  <a:solidFill>
                                    <a:schemeClr val="tx1">
                                      <a:lumMod val="65000"/>
                                      <a:lumOff val="35000"/>
                                    </a:schemeClr>
                                  </a:solidFill>
                                  <a:latin typeface="Cambria Math" panose="02040503050406030204" pitchFamily="18" charset="0"/>
                                </a:rPr>
                                <m:t>𝜇</m:t>
                              </m:r>
                            </m:sub>
                          </m:sSub>
                        </m:num>
                        <m:den>
                          <m:r>
                            <a:rPr lang="en-US" sz="1600" b="0" i="1" kern="1000" spc="30" smtClean="0">
                              <a:solidFill>
                                <a:schemeClr val="tx1">
                                  <a:lumMod val="65000"/>
                                  <a:lumOff val="35000"/>
                                </a:schemeClr>
                              </a:solidFill>
                              <a:latin typeface="Cambria Math" panose="02040503050406030204" pitchFamily="18" charset="0"/>
                            </a:rPr>
                            <m:t>2</m:t>
                          </m:r>
                          <m:r>
                            <a:rPr lang="en-US" sz="1600" b="0" i="1" kern="1000" spc="30" smtClean="0">
                              <a:solidFill>
                                <a:schemeClr val="tx1">
                                  <a:lumMod val="65000"/>
                                  <a:lumOff val="35000"/>
                                </a:schemeClr>
                              </a:solidFill>
                              <a:latin typeface="Cambria Math" panose="02040503050406030204" pitchFamily="18" charset="0"/>
                            </a:rPr>
                            <m:t>𝑝</m:t>
                          </m:r>
                          <m:sSub>
                            <m:sSubPr>
                              <m:ctrlPr>
                                <a:rPr lang="en-US" sz="1600" b="0" i="1" kern="1000" spc="30" smtClean="0">
                                  <a:solidFill>
                                    <a:schemeClr val="tx1">
                                      <a:lumMod val="65000"/>
                                      <a:lumOff val="35000"/>
                                    </a:schemeClr>
                                  </a:solidFill>
                                  <a:latin typeface="Cambria Math" panose="02040503050406030204" pitchFamily="18" charset="0"/>
                                </a:rPr>
                              </m:ctrlPr>
                            </m:sSubPr>
                            <m:e>
                              <m:r>
                                <a:rPr lang="en-US" sz="1600" b="0" i="1" kern="1000" spc="30" smtClean="0">
                                  <a:solidFill>
                                    <a:schemeClr val="tx1">
                                      <a:lumMod val="65000"/>
                                      <a:lumOff val="35000"/>
                                    </a:schemeClr>
                                  </a:solidFill>
                                  <a:latin typeface="Cambria Math" panose="02040503050406030204" pitchFamily="18" charset="0"/>
                                </a:rPr>
                                <m:t>𝐸</m:t>
                              </m:r>
                            </m:e>
                            <m:sub>
                              <m:r>
                                <m:rPr>
                                  <m:sty m:val="p"/>
                                </m:rPr>
                                <a:rPr lang="en-US" sz="1600" b="0" i="0" kern="1000" spc="30" smtClean="0">
                                  <a:solidFill>
                                    <a:schemeClr val="tx1">
                                      <a:lumMod val="65000"/>
                                      <a:lumOff val="35000"/>
                                    </a:schemeClr>
                                  </a:solidFill>
                                  <a:latin typeface="Cambria Math" panose="02040503050406030204" pitchFamily="18" charset="0"/>
                                </a:rPr>
                                <m:t>f</m:t>
                              </m:r>
                            </m:sub>
                          </m:sSub>
                          <m:sSub>
                            <m:sSubPr>
                              <m:ctrlPr>
                                <a:rPr lang="en-US" sz="1600" b="0" i="1" kern="1000" spc="30" smtClean="0">
                                  <a:solidFill>
                                    <a:schemeClr val="tx1">
                                      <a:lumMod val="65000"/>
                                      <a:lumOff val="35000"/>
                                    </a:schemeClr>
                                  </a:solidFill>
                                  <a:latin typeface="Cambria Math" panose="02040503050406030204" pitchFamily="18" charset="0"/>
                                </a:rPr>
                              </m:ctrlPr>
                            </m:sSubPr>
                            <m:e>
                              <m:rad>
                                <m:radPr>
                                  <m:degHide m:val="on"/>
                                  <m:ctrlPr>
                                    <a:rPr lang="en-US" sz="1600" b="0" i="1" kern="1000" spc="30" smtClean="0">
                                      <a:solidFill>
                                        <a:schemeClr val="tx1">
                                          <a:lumMod val="65000"/>
                                          <a:lumOff val="35000"/>
                                        </a:schemeClr>
                                      </a:solidFill>
                                      <a:latin typeface="Cambria Math" panose="02040503050406030204" pitchFamily="18" charset="0"/>
                                    </a:rPr>
                                  </m:ctrlPr>
                                </m:radPr>
                                <m:deg/>
                                <m:e>
                                  <m:r>
                                    <a:rPr lang="en-US" sz="1600" b="0" i="1" kern="1000" spc="30" smtClean="0">
                                      <a:solidFill>
                                        <a:schemeClr val="tx1">
                                          <a:lumMod val="65000"/>
                                          <a:lumOff val="35000"/>
                                        </a:schemeClr>
                                      </a:solidFill>
                                      <a:latin typeface="Cambria Math" panose="02040503050406030204" pitchFamily="18" charset="0"/>
                                    </a:rPr>
                                    <m:t>𝑁</m:t>
                                  </m:r>
                                </m:e>
                              </m:rad>
                              <m:r>
                                <a:rPr lang="en-US" sz="1600" b="0" i="1" kern="1000" spc="30" smtClean="0">
                                  <a:solidFill>
                                    <a:schemeClr val="tx1">
                                      <a:lumMod val="65000"/>
                                      <a:lumOff val="35000"/>
                                    </a:schemeClr>
                                  </a:solidFill>
                                  <a:latin typeface="Cambria Math" panose="02040503050406030204" pitchFamily="18" charset="0"/>
                                </a:rPr>
                                <m:t> </m:t>
                              </m:r>
                              <m:r>
                                <a:rPr lang="en-US" sz="1600" b="0" i="1" kern="1000" spc="30" smtClean="0">
                                  <a:solidFill>
                                    <a:schemeClr val="tx1">
                                      <a:lumMod val="65000"/>
                                      <a:lumOff val="35000"/>
                                    </a:schemeClr>
                                  </a:solidFill>
                                  <a:latin typeface="Cambria Math" panose="02040503050406030204" pitchFamily="18" charset="0"/>
                                </a:rPr>
                                <m:t>𝜏</m:t>
                              </m:r>
                            </m:e>
                            <m:sub>
                              <m:r>
                                <a:rPr lang="en-US" sz="1600" b="0" i="1" kern="1000" spc="30" smtClean="0">
                                  <a:solidFill>
                                    <a:schemeClr val="tx1">
                                      <a:lumMod val="65000"/>
                                      <a:lumOff val="35000"/>
                                    </a:schemeClr>
                                  </a:solidFill>
                                  <a:latin typeface="Cambria Math" panose="02040503050406030204" pitchFamily="18" charset="0"/>
                                </a:rPr>
                                <m:t>𝜇</m:t>
                              </m:r>
                            </m:sub>
                          </m:sSub>
                          <m:r>
                            <a:rPr lang="en-US" sz="1600" b="0" i="1" kern="1000" spc="30" smtClean="0">
                              <a:solidFill>
                                <a:schemeClr val="tx1">
                                  <a:lumMod val="65000"/>
                                  <a:lumOff val="35000"/>
                                </a:schemeClr>
                              </a:solidFill>
                              <a:latin typeface="Cambria Math" panose="02040503050406030204" pitchFamily="18" charset="0"/>
                            </a:rPr>
                            <m:t> </m:t>
                          </m:r>
                          <m:r>
                            <a:rPr lang="en-US" sz="1600" b="0" i="1" kern="1000" spc="30" smtClean="0">
                              <a:solidFill>
                                <a:schemeClr val="tx1">
                                  <a:lumMod val="65000"/>
                                  <a:lumOff val="35000"/>
                                </a:schemeClr>
                              </a:solidFill>
                              <a:latin typeface="Cambria Math" panose="02040503050406030204" pitchFamily="18" charset="0"/>
                            </a:rPr>
                            <m:t>𝛼</m:t>
                          </m:r>
                        </m:den>
                      </m:f>
                    </m:oMath>
                  </m:oMathPara>
                </a14:m>
                <a:endParaRPr lang="en-US" sz="1600" kern="1000" spc="30" dirty="0" err="1" smtClean="0">
                  <a:solidFill>
                    <a:schemeClr val="tx1">
                      <a:lumMod val="65000"/>
                      <a:lumOff val="35000"/>
                    </a:schemeClr>
                  </a:solidFill>
                  <a:latin typeface="Humanst521 Lt BT" panose="020B0402020204020304" pitchFamily="34" charset="0"/>
                  <a:cs typeface="Franklin Gothic Book"/>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300288" y="24164"/>
                <a:ext cx="2012496" cy="63203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2218914"/>
      </p:ext>
    </p:extLst>
  </p:cSld>
  <p:clrMapOvr>
    <a:masterClrMapping/>
  </p:clrMapOvr>
  <p:transition spd="med" advTm="46799"/>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8"/>
          </p:nvPr>
        </p:nvPicPr>
        <p:blipFill>
          <a:blip r:embed="rId2" cstate="screen">
            <a:extLst>
              <a:ext uri="{28A0092B-C50C-407E-A947-70E740481C1C}">
                <a14:useLocalDpi xmlns:a14="http://schemas.microsoft.com/office/drawing/2010/main" val="0"/>
              </a:ext>
            </a:extLst>
          </a:blip>
          <a:stretch>
            <a:fillRect/>
          </a:stretch>
        </p:blipFill>
        <p:spPr>
          <a:xfrm>
            <a:off x="2711635" y="1508939"/>
            <a:ext cx="7189485" cy="3194077"/>
          </a:xfrm>
        </p:spPr>
      </p:pic>
      <p:sp>
        <p:nvSpPr>
          <p:cNvPr id="13" name="TextBox 12"/>
          <p:cNvSpPr txBox="1"/>
          <p:nvPr/>
        </p:nvSpPr>
        <p:spPr>
          <a:xfrm>
            <a:off x="7404268" y="3176182"/>
            <a:ext cx="1068562" cy="457369"/>
          </a:xfrm>
          <a:prstGeom prst="rect">
            <a:avLst/>
          </a:prstGeom>
          <a:solidFill>
            <a:schemeClr val="bg1"/>
          </a:solidFill>
        </p:spPr>
        <p:txBody>
          <a:bodyPr wrap="none" lIns="0" tIns="0" rIns="0" bIns="0" rtlCol="0" anchor="t" anchorCtr="0">
            <a:spAutoFit/>
          </a:bodyPr>
          <a:lstStyle/>
          <a:p>
            <a:pPr algn="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Coils for </a:t>
            </a:r>
            <a:br>
              <a:rPr lang="en-US" sz="1400" kern="1000" spc="30" dirty="0" smtClean="0">
                <a:solidFill>
                  <a:schemeClr val="tx1">
                    <a:lumMod val="85000"/>
                    <a:lumOff val="15000"/>
                  </a:schemeClr>
                </a:solidFill>
                <a:latin typeface="Humanst521 Lt BT" panose="020B0402020204020304" pitchFamily="34" charset="0"/>
                <a:cs typeface="Franklin Gothic Book"/>
              </a:rPr>
            </a:br>
            <a:r>
              <a:rPr lang="en-US" sz="1400" kern="1000" spc="30" dirty="0" smtClean="0">
                <a:solidFill>
                  <a:schemeClr val="tx1">
                    <a:lumMod val="85000"/>
                    <a:lumOff val="15000"/>
                  </a:schemeClr>
                </a:solidFill>
                <a:latin typeface="Humanst521 Lt BT" panose="020B0402020204020304" pitchFamily="34" charset="0"/>
                <a:cs typeface="Franklin Gothic Book"/>
              </a:rPr>
              <a:t>magnetic pulse</a:t>
            </a:r>
          </a:p>
        </p:txBody>
      </p:sp>
      <p:sp>
        <p:nvSpPr>
          <p:cNvPr id="3" name="Title 2"/>
          <p:cNvSpPr>
            <a:spLocks noGrp="1"/>
          </p:cNvSpPr>
          <p:nvPr>
            <p:ph type="title"/>
          </p:nvPr>
        </p:nvSpPr>
        <p:spPr>
          <a:xfrm>
            <a:off x="2067261" y="149494"/>
            <a:ext cx="6708025" cy="381375"/>
          </a:xfrm>
        </p:spPr>
        <p:txBody>
          <a:bodyPr/>
          <a:lstStyle/>
          <a:p>
            <a:r>
              <a:rPr lang="en-US" dirty="0" smtClean="0"/>
              <a:t>CAD view injection channel and </a:t>
            </a:r>
            <a:endParaRPr lang="en-US" dirty="0"/>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17</a:t>
            </a:fld>
            <a:endParaRPr lang="de-DE" dirty="0">
              <a:solidFill>
                <a:srgbClr val="000000"/>
              </a:solidFill>
            </a:endParaRPr>
          </a:p>
        </p:txBody>
      </p:sp>
      <p:pic>
        <p:nvPicPr>
          <p:cNvPr id="8" name="Content Placeholder 7"/>
          <p:cNvPicPr>
            <a:picLocks noGrp="1" noChangeAspect="1"/>
          </p:cNvPicPr>
          <p:nvPr>
            <p:ph sz="quarter" idx="13"/>
          </p:nvPr>
        </p:nvPicPr>
        <p:blipFill>
          <a:blip r:embed="rId3" cstate="screen">
            <a:extLst>
              <a:ext uri="{28A0092B-C50C-407E-A947-70E740481C1C}">
                <a14:useLocalDpi xmlns:a14="http://schemas.microsoft.com/office/drawing/2010/main" val="0"/>
              </a:ext>
            </a:extLst>
          </a:blip>
          <a:stretch>
            <a:fillRect/>
          </a:stretch>
        </p:blipFill>
        <p:spPr>
          <a:xfrm>
            <a:off x="-1566816" y="901148"/>
            <a:ext cx="7136977" cy="3170749"/>
          </a:xfrm>
        </p:spPr>
      </p:pic>
      <p:cxnSp>
        <p:nvCxnSpPr>
          <p:cNvPr id="4" name="Straight Arrow Connector 3"/>
          <p:cNvCxnSpPr/>
          <p:nvPr/>
        </p:nvCxnSpPr>
        <p:spPr bwMode="auto">
          <a:xfrm>
            <a:off x="6003235" y="1525354"/>
            <a:ext cx="606287" cy="949489"/>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4771032" y="897698"/>
            <a:ext cx="1462580" cy="457369"/>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Coil for </a:t>
            </a:r>
            <a:br>
              <a:rPr lang="en-US" sz="1400" kern="1000" spc="30" dirty="0" smtClean="0">
                <a:solidFill>
                  <a:schemeClr val="tx1">
                    <a:lumMod val="85000"/>
                    <a:lumOff val="15000"/>
                  </a:schemeClr>
                </a:solidFill>
                <a:latin typeface="Humanst521 Lt BT" panose="020B0402020204020304" pitchFamily="34" charset="0"/>
                <a:cs typeface="Franklin Gothic Book"/>
              </a:rPr>
            </a:br>
            <a:r>
              <a:rPr lang="en-US" sz="1400" kern="1000" spc="30" dirty="0" smtClean="0">
                <a:solidFill>
                  <a:schemeClr val="tx1">
                    <a:lumMod val="85000"/>
                    <a:lumOff val="15000"/>
                  </a:schemeClr>
                </a:solidFill>
                <a:latin typeface="Humanst521 Lt BT" panose="020B0402020204020304" pitchFamily="34" charset="0"/>
                <a:cs typeface="Franklin Gothic Book"/>
              </a:rPr>
              <a:t>weakly focusing field</a:t>
            </a:r>
          </a:p>
        </p:txBody>
      </p:sp>
      <p:cxnSp>
        <p:nvCxnSpPr>
          <p:cNvPr id="10" name="Straight Arrow Connector 9"/>
          <p:cNvCxnSpPr/>
          <p:nvPr/>
        </p:nvCxnSpPr>
        <p:spPr bwMode="auto">
          <a:xfrm flipH="1" flipV="1">
            <a:off x="6798365" y="2941983"/>
            <a:ext cx="884583" cy="327991"/>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2" name="Straight Arrow Connector 11"/>
          <p:cNvCxnSpPr/>
          <p:nvPr/>
        </p:nvCxnSpPr>
        <p:spPr bwMode="auto">
          <a:xfrm flipH="1" flipV="1">
            <a:off x="7036904" y="2782957"/>
            <a:ext cx="646044" cy="487017"/>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5" name="Straight Arrow Connector 14"/>
          <p:cNvCxnSpPr/>
          <p:nvPr/>
        </p:nvCxnSpPr>
        <p:spPr bwMode="auto">
          <a:xfrm flipH="1">
            <a:off x="6788426" y="1134686"/>
            <a:ext cx="452382" cy="1340157"/>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7" name="TextBox 16"/>
          <p:cNvSpPr txBox="1"/>
          <p:nvPr/>
        </p:nvSpPr>
        <p:spPr>
          <a:xfrm>
            <a:off x="7036904" y="1003852"/>
            <a:ext cx="1314591"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Positron detection</a:t>
            </a:r>
          </a:p>
        </p:txBody>
      </p:sp>
      <p:sp>
        <p:nvSpPr>
          <p:cNvPr id="20" name="TextBox 19"/>
          <p:cNvSpPr txBox="1"/>
          <p:nvPr/>
        </p:nvSpPr>
        <p:spPr>
          <a:xfrm>
            <a:off x="6944277" y="3959451"/>
            <a:ext cx="1278559" cy="473976"/>
          </a:xfrm>
          <a:prstGeom prst="rect">
            <a:avLst/>
          </a:prstGeom>
          <a:solidFill>
            <a:schemeClr val="bg1"/>
          </a:solidFill>
        </p:spPr>
        <p:txBody>
          <a:bodyPr wrap="square" lIns="0" tIns="0" rIns="0" bIns="0" rtlCol="0" anchor="t" anchorCtr="0">
            <a:spAutoFit/>
          </a:bodyPr>
          <a:lstStyle/>
          <a:p>
            <a:pPr algn="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Field </a:t>
            </a:r>
            <a:br>
              <a:rPr lang="en-US" sz="1400" kern="1000" spc="30" dirty="0" smtClean="0">
                <a:solidFill>
                  <a:schemeClr val="tx1">
                    <a:lumMod val="85000"/>
                    <a:lumOff val="15000"/>
                  </a:schemeClr>
                </a:solidFill>
                <a:latin typeface="Humanst521 Lt BT" panose="020B0402020204020304" pitchFamily="34" charset="0"/>
                <a:cs typeface="Franklin Gothic Book"/>
              </a:rPr>
            </a:br>
            <a:r>
              <a:rPr lang="en-US" sz="1400" kern="1000" spc="30" dirty="0" smtClean="0">
                <a:solidFill>
                  <a:schemeClr val="tx1">
                    <a:lumMod val="85000"/>
                    <a:lumOff val="15000"/>
                  </a:schemeClr>
                </a:solidFill>
                <a:latin typeface="Humanst521 Lt BT" panose="020B0402020204020304" pitchFamily="34" charset="0"/>
                <a:cs typeface="Franklin Gothic Book"/>
              </a:rPr>
              <a:t>correction coils</a:t>
            </a:r>
          </a:p>
        </p:txBody>
      </p:sp>
      <p:cxnSp>
        <p:nvCxnSpPr>
          <p:cNvPr id="19" name="Straight Arrow Connector 18"/>
          <p:cNvCxnSpPr/>
          <p:nvPr/>
        </p:nvCxnSpPr>
        <p:spPr bwMode="auto">
          <a:xfrm flipH="1" flipV="1">
            <a:off x="6500191" y="3269974"/>
            <a:ext cx="983974" cy="801923"/>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25" name="TextBox 24"/>
          <p:cNvSpPr txBox="1"/>
          <p:nvPr/>
        </p:nvSpPr>
        <p:spPr>
          <a:xfrm>
            <a:off x="1725161" y="4097291"/>
            <a:ext cx="1659836" cy="473976"/>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Injection tube </a:t>
            </a:r>
            <a:br>
              <a:rPr lang="en-US" sz="1400" kern="1000" spc="30" dirty="0" smtClean="0">
                <a:solidFill>
                  <a:schemeClr val="tx1">
                    <a:lumMod val="85000"/>
                    <a:lumOff val="15000"/>
                  </a:schemeClr>
                </a:solidFill>
                <a:latin typeface="Humanst521 Lt BT" panose="020B0402020204020304" pitchFamily="34" charset="0"/>
                <a:cs typeface="Franklin Gothic Book"/>
              </a:rPr>
            </a:br>
            <a:r>
              <a:rPr lang="en-US" sz="1400" kern="1000" spc="30" dirty="0" smtClean="0">
                <a:solidFill>
                  <a:schemeClr val="tx1">
                    <a:lumMod val="85000"/>
                    <a:lumOff val="15000"/>
                  </a:schemeClr>
                </a:solidFill>
                <a:latin typeface="Humanst521 Lt BT" panose="020B0402020204020304" pitchFamily="34" charset="0"/>
                <a:cs typeface="Franklin Gothic Book"/>
              </a:rPr>
              <a:t>made of SC cylinders </a:t>
            </a:r>
          </a:p>
        </p:txBody>
      </p:sp>
      <p:cxnSp>
        <p:nvCxnSpPr>
          <p:cNvPr id="22" name="Straight Arrow Connector 21"/>
          <p:cNvCxnSpPr/>
          <p:nvPr/>
        </p:nvCxnSpPr>
        <p:spPr bwMode="auto">
          <a:xfrm flipV="1">
            <a:off x="3041374" y="3670935"/>
            <a:ext cx="1212574" cy="525504"/>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bwMode="auto">
          <a:xfrm flipV="1">
            <a:off x="3041374" y="4124704"/>
            <a:ext cx="2139037" cy="71735"/>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p:nvPr/>
        </p:nvCxnSpPr>
        <p:spPr bwMode="auto">
          <a:xfrm flipH="1" flipV="1">
            <a:off x="5617910" y="4231412"/>
            <a:ext cx="736216" cy="471604"/>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0" name="TextBox 29"/>
          <p:cNvSpPr txBox="1"/>
          <p:nvPr/>
        </p:nvSpPr>
        <p:spPr>
          <a:xfrm>
            <a:off x="6435171" y="4677094"/>
            <a:ext cx="1603324"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70 K shield of cryostat</a:t>
            </a:r>
          </a:p>
        </p:txBody>
      </p:sp>
    </p:spTree>
    <p:extLst>
      <p:ext uri="{BB962C8B-B14F-4D97-AF65-F5344CB8AC3E}">
        <p14:creationId xmlns:p14="http://schemas.microsoft.com/office/powerpoint/2010/main" val="334817174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400" y="48568"/>
            <a:ext cx="7078825" cy="381375"/>
          </a:xfrm>
        </p:spPr>
        <p:txBody>
          <a:bodyPr/>
          <a:lstStyle/>
          <a:p>
            <a:pPr algn="l"/>
            <a:r>
              <a:rPr lang="en-US" dirty="0" smtClean="0"/>
              <a:t>Injection channel</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18</a:t>
            </a:fld>
            <a:endParaRPr lang="de-DE" dirty="0">
              <a:solidFill>
                <a:srgbClr val="000000"/>
              </a:solidFill>
            </a:endParaRP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4109147" y="866405"/>
            <a:ext cx="3533558" cy="2355705"/>
          </a:xfrm>
        </p:spPr>
      </p:pic>
      <p:sp>
        <p:nvSpPr>
          <p:cNvPr id="5" name="Content Placeholder 4"/>
          <p:cNvSpPr>
            <a:spLocks noGrp="1"/>
          </p:cNvSpPr>
          <p:nvPr>
            <p:ph idx="10"/>
          </p:nvPr>
        </p:nvSpPr>
        <p:spPr>
          <a:xfrm>
            <a:off x="4538695" y="378730"/>
            <a:ext cx="4157663" cy="594214"/>
          </a:xfrm>
        </p:spPr>
        <p:txBody>
          <a:bodyPr/>
          <a:lstStyle/>
          <a:p>
            <a:pPr marL="182558" indent="-182558"/>
            <a:r>
              <a:rPr lang="en-US" sz="1800" dirty="0" smtClean="0"/>
              <a:t>Injection </a:t>
            </a:r>
            <a:r>
              <a:rPr lang="en-US" sz="1800" dirty="0"/>
              <a:t>channel with SC magnetic shield</a:t>
            </a:r>
          </a:p>
          <a:p>
            <a:pPr marL="182558" indent="-182558"/>
            <a:r>
              <a:rPr lang="en-US" sz="1800" dirty="0"/>
              <a:t>Defines vertical and horizontal divergence</a:t>
            </a:r>
          </a:p>
        </p:txBody>
      </p:sp>
      <p:pic>
        <p:nvPicPr>
          <p:cNvPr id="7" name="Picture 6"/>
          <p:cNvPicPr>
            <a:picLocks noChangeAspect="1"/>
          </p:cNvPicPr>
          <p:nvPr/>
        </p:nvPicPr>
        <p:blipFill>
          <a:blip r:embed="rId3"/>
          <a:stretch>
            <a:fillRect/>
          </a:stretch>
        </p:blipFill>
        <p:spPr>
          <a:xfrm>
            <a:off x="864393" y="654909"/>
            <a:ext cx="2643189" cy="2519726"/>
          </a:xfrm>
          <a:prstGeom prst="rect">
            <a:avLst/>
          </a:prstGeom>
        </p:spPr>
      </p:pic>
      <p:pic>
        <p:nvPicPr>
          <p:cNvPr id="8" name="Picture 7"/>
          <p:cNvPicPr>
            <a:picLocks noChangeAspect="1"/>
          </p:cNvPicPr>
          <p:nvPr/>
        </p:nvPicPr>
        <p:blipFill rotWithShape="1">
          <a:blip r:embed="rId4"/>
          <a:srcRect b="53176"/>
          <a:stretch/>
        </p:blipFill>
        <p:spPr>
          <a:xfrm>
            <a:off x="1150471" y="3260807"/>
            <a:ext cx="3703899" cy="1696378"/>
          </a:xfrm>
          <a:prstGeom prst="rect">
            <a:avLst/>
          </a:prstGeom>
        </p:spPr>
      </p:pic>
      <p:sp>
        <p:nvSpPr>
          <p:cNvPr id="9" name="TextBox 8"/>
          <p:cNvSpPr txBox="1"/>
          <p:nvPr/>
        </p:nvSpPr>
        <p:spPr>
          <a:xfrm rot="16200000">
            <a:off x="-1529552" y="2591985"/>
            <a:ext cx="3790910" cy="744819"/>
          </a:xfrm>
          <a:prstGeom prst="rect">
            <a:avLst/>
          </a:prstGeom>
          <a:solidFill>
            <a:schemeClr val="bg1"/>
          </a:solidFill>
        </p:spPr>
        <p:txBody>
          <a:bodyPr wrap="none" lIns="0" tIns="0" rIns="0" bIns="0" rtlCol="0" anchor="t" anchorCtr="0">
            <a:spAutoFit/>
          </a:bodyPr>
          <a:lstStyle/>
          <a:p>
            <a:pPr>
              <a:lnSpc>
                <a:spcPct val="110000"/>
              </a:lnSpc>
            </a:pPr>
            <a:r>
              <a:rPr lang="en-US" sz="1100" kern="1000" spc="30" dirty="0">
                <a:solidFill>
                  <a:schemeClr val="tx1">
                    <a:lumMod val="85000"/>
                    <a:lumOff val="15000"/>
                  </a:schemeClr>
                </a:solidFill>
                <a:latin typeface="Humanst521 Lt BT" panose="020B0402020204020304" pitchFamily="34" charset="0"/>
                <a:cs typeface="Franklin Gothic Book"/>
              </a:rPr>
              <a:t>D. Barna et al., PR Acc. B 20 (2017) 041002</a:t>
            </a:r>
          </a:p>
          <a:p>
            <a:pPr>
              <a:lnSpc>
                <a:spcPct val="110000"/>
              </a:lnSpc>
            </a:pPr>
            <a:r>
              <a:rPr lang="en-US" sz="1100" kern="1000" spc="30" dirty="0">
                <a:solidFill>
                  <a:schemeClr val="tx1">
                    <a:lumMod val="85000"/>
                    <a:lumOff val="15000"/>
                  </a:schemeClr>
                </a:solidFill>
                <a:latin typeface="Humanst521 Lt BT" panose="020B0402020204020304" pitchFamily="34" charset="0"/>
                <a:cs typeface="Franklin Gothic Book"/>
              </a:rPr>
              <a:t>D. Barna et al., </a:t>
            </a:r>
            <a:r>
              <a:rPr lang="fr-FR" sz="1100" kern="1000" spc="30" dirty="0">
                <a:solidFill>
                  <a:schemeClr val="tx1">
                    <a:lumMod val="85000"/>
                    <a:lumOff val="15000"/>
                  </a:schemeClr>
                </a:solidFill>
                <a:latin typeface="Humanst521 Lt BT" panose="020B0402020204020304" pitchFamily="34" charset="0"/>
                <a:cs typeface="Franklin Gothic Book"/>
              </a:rPr>
              <a:t>IEEE Trans. </a:t>
            </a:r>
            <a:r>
              <a:rPr lang="fr-FR" sz="1100" kern="1000" spc="30" dirty="0" err="1">
                <a:solidFill>
                  <a:schemeClr val="tx1">
                    <a:lumMod val="85000"/>
                    <a:lumOff val="15000"/>
                  </a:schemeClr>
                </a:solidFill>
                <a:latin typeface="Humanst521 Lt BT" panose="020B0402020204020304" pitchFamily="34" charset="0"/>
                <a:cs typeface="Franklin Gothic Book"/>
              </a:rPr>
              <a:t>Appl</a:t>
            </a:r>
            <a:r>
              <a:rPr lang="fr-FR" sz="1100" kern="1000" spc="30" dirty="0">
                <a:solidFill>
                  <a:schemeClr val="tx1">
                    <a:lumMod val="85000"/>
                    <a:lumOff val="15000"/>
                  </a:schemeClr>
                </a:solidFill>
                <a:latin typeface="Humanst521 Lt BT" panose="020B0402020204020304" pitchFamily="34" charset="0"/>
                <a:cs typeface="Franklin Gothic Book"/>
              </a:rPr>
              <a:t>. </a:t>
            </a:r>
            <a:r>
              <a:rPr lang="fr-FR" sz="1100" kern="1000" spc="30" dirty="0" err="1">
                <a:solidFill>
                  <a:schemeClr val="tx1">
                    <a:lumMod val="85000"/>
                    <a:lumOff val="15000"/>
                  </a:schemeClr>
                </a:solidFill>
                <a:latin typeface="Humanst521 Lt BT" panose="020B0402020204020304" pitchFamily="34" charset="0"/>
                <a:cs typeface="Franklin Gothic Book"/>
              </a:rPr>
              <a:t>Supercond</a:t>
            </a:r>
            <a:r>
              <a:rPr lang="fr-FR" sz="1100" kern="1000" spc="30" dirty="0">
                <a:solidFill>
                  <a:schemeClr val="tx1">
                    <a:lumMod val="85000"/>
                    <a:lumOff val="15000"/>
                  </a:schemeClr>
                </a:solidFill>
                <a:latin typeface="Humanst521 Lt BT" panose="020B0402020204020304" pitchFamily="34" charset="0"/>
                <a:cs typeface="Franklin Gothic Book"/>
              </a:rPr>
              <a:t>. 29 (2018) 4900108.</a:t>
            </a:r>
            <a:endParaRPr lang="en-US" sz="1100" kern="1000" spc="30" dirty="0">
              <a:solidFill>
                <a:schemeClr val="tx1">
                  <a:lumMod val="85000"/>
                  <a:lumOff val="15000"/>
                </a:schemeClr>
              </a:solidFill>
              <a:latin typeface="Humanst521 Lt BT" panose="020B0402020204020304" pitchFamily="34" charset="0"/>
              <a:cs typeface="Franklin Gothic Book"/>
            </a:endParaRPr>
          </a:p>
          <a:p>
            <a:pPr>
              <a:lnSpc>
                <a:spcPct val="110000"/>
              </a:lnSpc>
            </a:pPr>
            <a:r>
              <a:rPr lang="en-US" sz="1100" kern="1000" spc="30" dirty="0">
                <a:solidFill>
                  <a:schemeClr val="tx1">
                    <a:lumMod val="85000"/>
                    <a:lumOff val="15000"/>
                  </a:schemeClr>
                </a:solidFill>
                <a:latin typeface="Humanst521 Lt BT" panose="020B0402020204020304" pitchFamily="34" charset="0"/>
                <a:cs typeface="Franklin Gothic Book"/>
              </a:rPr>
              <a:t>D. Barna et al., </a:t>
            </a:r>
            <a:r>
              <a:rPr lang="fr-FR" sz="1100" kern="1000" spc="30" dirty="0">
                <a:solidFill>
                  <a:schemeClr val="tx1">
                    <a:lumMod val="85000"/>
                    <a:lumOff val="15000"/>
                  </a:schemeClr>
                </a:solidFill>
                <a:latin typeface="Humanst521 Lt BT" panose="020B0402020204020304" pitchFamily="34" charset="0"/>
                <a:cs typeface="Franklin Gothic Book"/>
              </a:rPr>
              <a:t>IEEE Trans. </a:t>
            </a:r>
            <a:r>
              <a:rPr lang="fr-FR" sz="1100" kern="1000" spc="30" dirty="0" err="1">
                <a:solidFill>
                  <a:schemeClr val="tx1">
                    <a:lumMod val="85000"/>
                    <a:lumOff val="15000"/>
                  </a:schemeClr>
                </a:solidFill>
                <a:latin typeface="Humanst521 Lt BT" panose="020B0402020204020304" pitchFamily="34" charset="0"/>
                <a:cs typeface="Franklin Gothic Book"/>
              </a:rPr>
              <a:t>Appl</a:t>
            </a:r>
            <a:r>
              <a:rPr lang="fr-FR" sz="1100" kern="1000" spc="30" dirty="0">
                <a:solidFill>
                  <a:schemeClr val="tx1">
                    <a:lumMod val="85000"/>
                    <a:lumOff val="15000"/>
                  </a:schemeClr>
                </a:solidFill>
                <a:latin typeface="Humanst521 Lt BT" panose="020B0402020204020304" pitchFamily="34" charset="0"/>
                <a:cs typeface="Franklin Gothic Book"/>
              </a:rPr>
              <a:t>. </a:t>
            </a:r>
            <a:r>
              <a:rPr lang="fr-FR" sz="1100" kern="1000" spc="30" dirty="0" err="1">
                <a:solidFill>
                  <a:schemeClr val="tx1">
                    <a:lumMod val="85000"/>
                    <a:lumOff val="15000"/>
                  </a:schemeClr>
                </a:solidFill>
                <a:latin typeface="Humanst521 Lt BT" panose="020B0402020204020304" pitchFamily="34" charset="0"/>
                <a:cs typeface="Franklin Gothic Book"/>
              </a:rPr>
              <a:t>Supercond</a:t>
            </a:r>
            <a:r>
              <a:rPr lang="fr-FR" sz="1100" kern="1000" spc="30" dirty="0">
                <a:solidFill>
                  <a:schemeClr val="tx1">
                    <a:lumMod val="85000"/>
                    <a:lumOff val="15000"/>
                  </a:schemeClr>
                </a:solidFill>
                <a:latin typeface="Humanst521 Lt BT" panose="020B0402020204020304" pitchFamily="34" charset="0"/>
                <a:cs typeface="Franklin Gothic Book"/>
              </a:rPr>
              <a:t>. 29 (2018) 4101310.</a:t>
            </a:r>
          </a:p>
          <a:p>
            <a:pPr>
              <a:lnSpc>
                <a:spcPct val="110000"/>
              </a:lnSpc>
            </a:pPr>
            <a:endParaRPr lang="en-US" sz="1100" kern="1000" spc="30" dirty="0">
              <a:solidFill>
                <a:schemeClr val="tx1">
                  <a:lumMod val="85000"/>
                  <a:lumOff val="15000"/>
                </a:schemeClr>
              </a:solidFill>
              <a:latin typeface="Humanst521 Lt BT" panose="020B0402020204020304" pitchFamily="34" charset="0"/>
              <a:cs typeface="Franklin Gothic Book"/>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347186" y="3174634"/>
            <a:ext cx="2793434" cy="1847720"/>
          </a:xfrm>
          <a:prstGeom prst="rect">
            <a:avLst/>
          </a:prstGeom>
        </p:spPr>
      </p:pic>
      <p:sp>
        <p:nvSpPr>
          <p:cNvPr id="10" name="TextBox 9"/>
          <p:cNvSpPr txBox="1"/>
          <p:nvPr/>
        </p:nvSpPr>
        <p:spPr>
          <a:xfrm>
            <a:off x="7771370" y="1719299"/>
            <a:ext cx="801823" cy="369332"/>
          </a:xfrm>
          <a:prstGeom prst="rect">
            <a:avLst/>
          </a:prstGeom>
          <a:noFill/>
        </p:spPr>
        <p:txBody>
          <a:bodyPr wrap="none" rtlCol="0">
            <a:spAutoFit/>
          </a:bodyPr>
          <a:lstStyle/>
          <a:p>
            <a:r>
              <a:rPr lang="en-US" dirty="0" smtClean="0">
                <a:latin typeface="Humanst521 Lt BT" panose="020B0402020204020304" pitchFamily="34" charset="0"/>
              </a:rPr>
              <a:t>vertical</a:t>
            </a:r>
            <a:endParaRPr lang="en-US" dirty="0">
              <a:latin typeface="Humanst521 Lt BT" panose="020B0402020204020304" pitchFamily="34" charset="0"/>
            </a:endParaRPr>
          </a:p>
        </p:txBody>
      </p:sp>
      <p:sp>
        <p:nvSpPr>
          <p:cNvPr id="11" name="TextBox 10"/>
          <p:cNvSpPr txBox="1"/>
          <p:nvPr/>
        </p:nvSpPr>
        <p:spPr>
          <a:xfrm>
            <a:off x="5247576" y="3890999"/>
            <a:ext cx="1063112" cy="369332"/>
          </a:xfrm>
          <a:prstGeom prst="rect">
            <a:avLst/>
          </a:prstGeom>
          <a:noFill/>
        </p:spPr>
        <p:txBody>
          <a:bodyPr wrap="none" rtlCol="0">
            <a:spAutoFit/>
          </a:bodyPr>
          <a:lstStyle/>
          <a:p>
            <a:r>
              <a:rPr lang="en-US" dirty="0" smtClean="0">
                <a:latin typeface="Humanst521 Lt BT" panose="020B0402020204020304" pitchFamily="34" charset="0"/>
              </a:rPr>
              <a:t>horizontal</a:t>
            </a:r>
            <a:endParaRPr lang="en-US" dirty="0">
              <a:latin typeface="Humanst521 Lt BT" panose="020B0402020204020304" pitchFamily="34" charset="0"/>
            </a:endParaRPr>
          </a:p>
        </p:txBody>
      </p:sp>
    </p:spTree>
    <p:extLst>
      <p:ext uri="{BB962C8B-B14F-4D97-AF65-F5344CB8AC3E}">
        <p14:creationId xmlns:p14="http://schemas.microsoft.com/office/powerpoint/2010/main" val="159463176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153716" y="654797"/>
            <a:ext cx="6640890" cy="3827178"/>
          </a:xfrm>
          <a:solidFill>
            <a:schemeClr val="bg1"/>
          </a:solidFill>
        </p:spPr>
        <p:txBody>
          <a:bodyPr/>
          <a:lstStyle/>
          <a:p>
            <a:pPr marL="0" indent="0">
              <a:buNone/>
            </a:pPr>
            <a:r>
              <a:rPr lang="en-US" sz="2400" b="1" dirty="0" smtClean="0"/>
              <a:t>Open questions</a:t>
            </a:r>
            <a:r>
              <a:rPr lang="en-US" sz="2400" dirty="0" smtClean="0"/>
              <a:t>:</a:t>
            </a:r>
          </a:p>
          <a:p>
            <a:pPr indent="-280988"/>
            <a:r>
              <a:rPr lang="en-US" sz="2400" dirty="0" smtClean="0"/>
              <a:t>Collimation efficiency using scintillating channel for anti-coincidence trigger</a:t>
            </a:r>
          </a:p>
          <a:p>
            <a:pPr marL="536575" lvl="1" indent="-263525"/>
            <a:r>
              <a:rPr lang="en-US" sz="2000" dirty="0" smtClean="0"/>
              <a:t>Specular reflections on scintillator</a:t>
            </a:r>
          </a:p>
          <a:p>
            <a:pPr marL="273050" lvl="1" indent="0">
              <a:buNone/>
            </a:pPr>
            <a:endParaRPr lang="en-US" sz="2000" dirty="0" smtClean="0"/>
          </a:p>
          <a:p>
            <a:pPr indent="-280988"/>
            <a:r>
              <a:rPr lang="en-US" sz="2400" dirty="0" smtClean="0"/>
              <a:t>Efficiency of muon tagger/tracker</a:t>
            </a:r>
          </a:p>
          <a:p>
            <a:pPr marL="536575" lvl="1" indent="-263525"/>
            <a:r>
              <a:rPr lang="en-US" sz="2000" dirty="0" smtClean="0"/>
              <a:t>Track resolution</a:t>
            </a:r>
          </a:p>
          <a:p>
            <a:pPr marL="536575" lvl="1" indent="-263525"/>
            <a:r>
              <a:rPr lang="en-US" sz="2000" dirty="0" smtClean="0"/>
              <a:t>Multiple scattering </a:t>
            </a:r>
            <a:br>
              <a:rPr lang="en-US" sz="2000" dirty="0" smtClean="0"/>
            </a:br>
            <a:r>
              <a:rPr lang="en-US" sz="2000" dirty="0" smtClean="0"/>
              <a:t>on gas and windows</a:t>
            </a:r>
            <a:endParaRPr lang="en-US" sz="2000" dirty="0"/>
          </a:p>
        </p:txBody>
      </p:sp>
      <p:sp>
        <p:nvSpPr>
          <p:cNvPr id="3" name="Title 2"/>
          <p:cNvSpPr>
            <a:spLocks noGrp="1"/>
          </p:cNvSpPr>
          <p:nvPr>
            <p:ph type="title"/>
          </p:nvPr>
        </p:nvSpPr>
        <p:spPr/>
        <p:txBody>
          <a:bodyPr/>
          <a:lstStyle/>
          <a:p>
            <a:r>
              <a:rPr lang="en-US" dirty="0" smtClean="0"/>
              <a:t>Test beam in 2022 </a:t>
            </a:r>
            <a:endParaRPr lang="en-US" dirty="0"/>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19</a:t>
            </a:fld>
            <a:endParaRPr lang="de-DE" dirty="0">
              <a:solidFill>
                <a:srgbClr val="000000"/>
              </a:solidFill>
            </a:endParaRPr>
          </a:p>
        </p:txBody>
      </p:sp>
      <p:grpSp>
        <p:nvGrpSpPr>
          <p:cNvPr id="23" name="Group 22"/>
          <p:cNvGrpSpPr/>
          <p:nvPr/>
        </p:nvGrpSpPr>
        <p:grpSpPr>
          <a:xfrm>
            <a:off x="5280197" y="1134208"/>
            <a:ext cx="3600034" cy="3903784"/>
            <a:chOff x="5280197" y="1134208"/>
            <a:chExt cx="3600034" cy="3903784"/>
          </a:xfrm>
        </p:grpSpPr>
        <p:pic>
          <p:nvPicPr>
            <p:cNvPr id="6"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t="5206" r="15872" b="6693"/>
            <a:stretch/>
          </p:blipFill>
          <p:spPr>
            <a:xfrm>
              <a:off x="7433771" y="1134208"/>
              <a:ext cx="1446460" cy="3903784"/>
            </a:xfrm>
            <a:prstGeom prst="rect">
              <a:avLst/>
            </a:prstGeom>
          </p:spPr>
        </p:pic>
        <p:sp>
          <p:nvSpPr>
            <p:cNvPr id="8" name="Rectangle 7"/>
            <p:cNvSpPr/>
            <p:nvPr/>
          </p:nvSpPr>
          <p:spPr bwMode="auto">
            <a:xfrm>
              <a:off x="7753221" y="4362774"/>
              <a:ext cx="209634" cy="209227"/>
            </a:xfrm>
            <a:prstGeom prst="rect">
              <a:avLst/>
            </a:prstGeom>
            <a:gradFill>
              <a:gsLst>
                <a:gs pos="0">
                  <a:schemeClr val="accent6">
                    <a:tint val="50000"/>
                    <a:satMod val="300000"/>
                    <a:alpha val="46000"/>
                  </a:schemeClr>
                </a:gs>
                <a:gs pos="35000">
                  <a:schemeClr val="accent6">
                    <a:tint val="37000"/>
                    <a:satMod val="300000"/>
                    <a:alpha val="47000"/>
                  </a:schemeClr>
                </a:gs>
                <a:gs pos="100000">
                  <a:schemeClr val="accent6">
                    <a:tint val="15000"/>
                    <a:satMod val="350000"/>
                    <a:alpha val="28000"/>
                  </a:schemeClr>
                </a:gs>
              </a:gsLs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6339002" y="4143117"/>
                  <a:ext cx="998001" cy="283283"/>
                </a:xfrm>
                <a:prstGeom prst="rect">
                  <a:avLst/>
                </a:prstGeom>
                <a:solidFill>
                  <a:schemeClr val="bg1"/>
                </a:solidFill>
              </p:spPr>
              <p:txBody>
                <a:bodyPr wrap="square" lIns="0" tIns="0" rIns="0" bIns="0" rtlCol="0" anchor="t" anchorCtr="0">
                  <a:spAutoFit/>
                </a:bodyPr>
                <a:lstStyle/>
                <a:p>
                  <a:pPr algn="r">
                    <a:lnSpc>
                      <a:spcPct val="110000"/>
                    </a:lnSpc>
                    <a:spcBef>
                      <a:spcPts val="0"/>
                    </a:spcBef>
                  </a:pPr>
                  <a14:m>
                    <m:oMath xmlns:m="http://schemas.openxmlformats.org/officeDocument/2006/math">
                      <m:r>
                        <a:rPr lang="en-US" b="0" i="1" kern="1000" spc="30" smtClean="0">
                          <a:solidFill>
                            <a:schemeClr val="tx1">
                              <a:lumMod val="85000"/>
                              <a:lumOff val="15000"/>
                            </a:schemeClr>
                          </a:solidFill>
                          <a:latin typeface="Cambria Math" panose="02040503050406030204" pitchFamily="18" charset="0"/>
                          <a:cs typeface="Franklin Gothic Book"/>
                        </a:rPr>
                        <m:t>𝜇</m:t>
                      </m:r>
                    </m:oMath>
                  </a14:m>
                  <a:r>
                    <a:rPr lang="en-US" kern="1000" spc="30" dirty="0" smtClean="0">
                      <a:solidFill>
                        <a:schemeClr val="tx1">
                          <a:lumMod val="85000"/>
                          <a:lumOff val="15000"/>
                        </a:schemeClr>
                      </a:solidFill>
                      <a:latin typeface="Humanst521 BT" panose="020B0602020204020204" pitchFamily="34" charset="0"/>
                      <a:cs typeface="Franklin Gothic Book"/>
                    </a:rPr>
                    <a:t>-tracker</a:t>
                  </a:r>
                </a:p>
              </p:txBody>
            </p:sp>
          </mc:Choice>
          <mc:Fallback xmlns="">
            <p:sp>
              <p:nvSpPr>
                <p:cNvPr id="9" name="TextBox 8"/>
                <p:cNvSpPr txBox="1">
                  <a:spLocks noRot="1" noChangeAspect="1" noMove="1" noResize="1" noEditPoints="1" noAdjustHandles="1" noChangeArrowheads="1" noChangeShapeType="1" noTextEdit="1"/>
                </p:cNvSpPr>
                <p:nvPr/>
              </p:nvSpPr>
              <p:spPr>
                <a:xfrm>
                  <a:off x="6339002" y="4143117"/>
                  <a:ext cx="998001" cy="283283"/>
                </a:xfrm>
                <a:prstGeom prst="rect">
                  <a:avLst/>
                </a:prstGeom>
                <a:blipFill>
                  <a:blip r:embed="rId3"/>
                  <a:stretch>
                    <a:fillRect l="-1220" t="-26087" r="-14024" b="-50000"/>
                  </a:stretch>
                </a:blipFill>
              </p:spPr>
              <p:txBody>
                <a:bodyPr/>
                <a:lstStyle/>
                <a:p>
                  <a:r>
                    <a:rPr lang="en-US">
                      <a:noFill/>
                    </a:rPr>
                    <a:t> </a:t>
                  </a:r>
                </a:p>
              </p:txBody>
            </p:sp>
          </mc:Fallback>
        </mc:AlternateContent>
        <p:cxnSp>
          <p:nvCxnSpPr>
            <p:cNvPr id="11" name="Straight Arrow Connector 10"/>
            <p:cNvCxnSpPr>
              <a:endCxn id="8" idx="1"/>
            </p:cNvCxnSpPr>
            <p:nvPr/>
          </p:nvCxnSpPr>
          <p:spPr bwMode="auto">
            <a:xfrm>
              <a:off x="7433771" y="4362774"/>
              <a:ext cx="319450" cy="104614"/>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3" name="TextBox 12"/>
            <p:cNvSpPr txBox="1"/>
            <p:nvPr/>
          </p:nvSpPr>
          <p:spPr>
            <a:xfrm>
              <a:off x="5280197" y="2509512"/>
              <a:ext cx="2104264" cy="283283"/>
            </a:xfrm>
            <a:prstGeom prst="rect">
              <a:avLst/>
            </a:prstGeom>
            <a:solidFill>
              <a:schemeClr val="bg1"/>
            </a:solidFill>
          </p:spPr>
          <p:txBody>
            <a:bodyPr wrap="square" lIns="0" tIns="0" rIns="0" bIns="0" rtlCol="0" anchor="t" anchorCtr="0">
              <a:spAutoFit/>
            </a:bodyPr>
            <a:lstStyle/>
            <a:p>
              <a:pPr algn="r">
                <a:lnSpc>
                  <a:spcPct val="110000"/>
                </a:lnSpc>
                <a:spcBef>
                  <a:spcPts val="0"/>
                </a:spcBef>
              </a:pPr>
              <a:r>
                <a:rPr lang="en-US" kern="1000" spc="30" dirty="0" smtClean="0">
                  <a:solidFill>
                    <a:schemeClr val="tx1">
                      <a:lumMod val="85000"/>
                      <a:lumOff val="15000"/>
                    </a:schemeClr>
                  </a:solidFill>
                  <a:latin typeface="Humanst521 BT" panose="020B0602020204020204" pitchFamily="34" charset="0"/>
                  <a:cs typeface="Franklin Gothic Book"/>
                </a:rPr>
                <a:t>Collimating channel</a:t>
              </a:r>
            </a:p>
          </p:txBody>
        </p:sp>
        <p:cxnSp>
          <p:nvCxnSpPr>
            <p:cNvPr id="14" name="Straight Arrow Connector 13"/>
            <p:cNvCxnSpPr/>
            <p:nvPr/>
          </p:nvCxnSpPr>
          <p:spPr bwMode="auto">
            <a:xfrm>
              <a:off x="7337003" y="2814211"/>
              <a:ext cx="856131" cy="1757791"/>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6614" y="1451177"/>
            <a:ext cx="1765300" cy="897025"/>
          </a:xfrm>
          <a:prstGeom prst="rect">
            <a:avLst/>
          </a:prstGeom>
        </p:spPr>
      </p:pic>
      <p:pic>
        <p:nvPicPr>
          <p:cNvPr id="20" name="TPC.png" descr="TP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6199" y="2814211"/>
            <a:ext cx="3293716" cy="2329289"/>
          </a:xfrm>
          <a:prstGeom prst="rect">
            <a:avLst/>
          </a:prstGeom>
          <a:ln w="12700">
            <a:miter lim="400000"/>
          </a:ln>
        </p:spPr>
      </p:pic>
    </p:spTree>
    <p:extLst>
      <p:ext uri="{BB962C8B-B14F-4D97-AF65-F5344CB8AC3E}">
        <p14:creationId xmlns:p14="http://schemas.microsoft.com/office/powerpoint/2010/main" val="150824666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 name="TextBox 46"/>
              <p:cNvSpPr txBox="1"/>
              <p:nvPr/>
            </p:nvSpPr>
            <p:spPr>
              <a:xfrm rot="16200000">
                <a:off x="2154606" y="2898558"/>
                <a:ext cx="963725"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rot="16200000">
                <a:off x="2154606" y="2898558"/>
                <a:ext cx="963725" cy="410305"/>
              </a:xfrm>
              <a:prstGeom prst="rect">
                <a:avLst/>
              </a:prstGeom>
              <a:blipFill>
                <a:blip r:embed="rId3"/>
                <a:stretch>
                  <a:fillRect l="-20896" t="-30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rot="16200000">
                <a:off x="2200213" y="1360029"/>
                <a:ext cx="1117614"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rot="16200000">
                <a:off x="2200213" y="1360029"/>
                <a:ext cx="1117614" cy="410305"/>
              </a:xfrm>
              <a:prstGeom prst="rect">
                <a:avLst/>
              </a:prstGeom>
              <a:blipFill>
                <a:blip r:embed="rId4"/>
                <a:stretch>
                  <a:fillRect l="-20896" t="-25683"/>
                </a:stretch>
              </a:blipFill>
            </p:spPr>
            <p:txBody>
              <a:bodyPr/>
              <a:lstStyle/>
              <a:p>
                <a:r>
                  <a:rPr lang="en-US">
                    <a:noFill/>
                  </a:rPr>
                  <a:t> </a:t>
                </a:r>
              </a:p>
            </p:txBody>
          </p:sp>
        </mc:Fallback>
      </mc:AlternateContent>
      <p:sp>
        <p:nvSpPr>
          <p:cNvPr id="6" name="Rounded Rectangle 5"/>
          <p:cNvSpPr/>
          <p:nvPr/>
        </p:nvSpPr>
        <p:spPr>
          <a:xfrm>
            <a:off x="4975760" y="985651"/>
            <a:ext cx="3811979" cy="1513552"/>
          </a:xfrm>
          <a:prstGeom prst="roundRect">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a:rPr>
              <a:t>A non-zero particle EDM </a:t>
            </a:r>
            <a:br>
              <a:rPr kumimoji="0" lang="en-US" altLang="en-US" sz="2000" b="0" i="0" u="none" strike="noStrike" kern="1200" cap="none" spc="0" normalizeH="0" baseline="0" noProof="0" dirty="0">
                <a:ln>
                  <a:noFill/>
                </a:ln>
                <a:solidFill>
                  <a:srgbClr val="FFFFFF"/>
                </a:solidFill>
                <a:effectLst/>
                <a:uLnTx/>
                <a:uFillTx/>
                <a:latin typeface="Arial"/>
              </a:rPr>
            </a:br>
            <a:r>
              <a:rPr kumimoji="0" lang="en-US" altLang="en-US" sz="2000" b="0" i="0" u="none" strike="noStrike" kern="1200" cap="none" spc="0" normalizeH="0" baseline="0" noProof="0" dirty="0">
                <a:ln>
                  <a:noFill/>
                </a:ln>
                <a:solidFill>
                  <a:srgbClr val="FFFFFF"/>
                </a:solidFill>
                <a:effectLst/>
                <a:uLnTx/>
                <a:uFillTx/>
                <a:latin typeface="Arial"/>
              </a:rPr>
              <a:t>violates P, </a:t>
            </a:r>
            <a:r>
              <a:rPr kumimoji="0" lang="en-US" altLang="en-US" sz="2000" b="0" i="0" u="none" strike="noStrike" kern="1200" cap="none" spc="0" normalizeH="0" baseline="0" noProof="0" dirty="0" smtClean="0">
                <a:ln>
                  <a:noFill/>
                </a:ln>
                <a:solidFill>
                  <a:srgbClr val="FFFFFF"/>
                </a:solidFill>
                <a:effectLst/>
                <a:uLnTx/>
                <a:uFillTx/>
                <a:latin typeface="Arial"/>
              </a:rPr>
              <a:t>T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FFFFFF"/>
                </a:solidFill>
                <a:effectLst/>
                <a:uLnTx/>
                <a:uFillTx/>
                <a:latin typeface="Arial"/>
              </a:rPr>
              <a:t> assuming CPT conservation</a:t>
            </a:r>
            <a:r>
              <a:rPr kumimoji="0" lang="en-US" altLang="en-US" sz="2000" b="0" i="0" u="none" strike="noStrike" kern="1200" cap="none" spc="0" normalizeH="0" baseline="0" noProof="0" dirty="0">
                <a:ln>
                  <a:noFill/>
                </a:ln>
                <a:solidFill>
                  <a:srgbClr val="FFFFFF"/>
                </a:solidFill>
                <a:effectLst/>
                <a:uLnTx/>
                <a:uFillTx/>
                <a:latin typeface="Arial"/>
              </a:rPr>
              <a:t>, also CP.</a:t>
            </a:r>
          </a:p>
        </p:txBody>
      </p:sp>
      <p:sp>
        <p:nvSpPr>
          <p:cNvPr id="5" name="Rectangle 4"/>
          <p:cNvSpPr>
            <a:spLocks noGrp="1" noChangeArrowheads="1"/>
          </p:cNvSpPr>
          <p:nvPr>
            <p:ph type="title"/>
          </p:nvPr>
        </p:nvSpPr>
        <p:spPr>
          <a:xfrm>
            <a:off x="1280761" y="72287"/>
            <a:ext cx="7647339" cy="557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solidFill>
                  <a:schemeClr val="bg1">
                    <a:lumMod val="95000"/>
                  </a:schemeClr>
                </a:solidFill>
              </a:rPr>
              <a:t>CP violation &amp; edm</a:t>
            </a:r>
          </a:p>
        </p:txBody>
      </p:sp>
      <p:sp>
        <p:nvSpPr>
          <p:cNvPr id="2" name="Oval 1"/>
          <p:cNvSpPr/>
          <p:nvPr/>
        </p:nvSpPr>
        <p:spPr bwMode="auto">
          <a:xfrm>
            <a:off x="3173537"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rPr>
              <a:t>EDM</a:t>
            </a:r>
          </a:p>
        </p:txBody>
      </p:sp>
      <p:sp>
        <p:nvSpPr>
          <p:cNvPr id="4" name="Left-Right Arrow 3"/>
          <p:cNvSpPr/>
          <p:nvPr/>
        </p:nvSpPr>
        <p:spPr bwMode="auto">
          <a:xfrm>
            <a:off x="4332167" y="4250915"/>
            <a:ext cx="561315" cy="262551"/>
          </a:xfrm>
          <a:prstGeom prst="leftRightArrow">
            <a:avLst/>
          </a:prstGeom>
          <a:noFill/>
          <a:ln>
            <a:solidFill>
              <a:srgbClr val="518A4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000000"/>
              </a:solidFill>
              <a:effectLst/>
              <a:uLnTx/>
              <a:uFillTx/>
              <a:latin typeface="Arial"/>
            </a:endParaRPr>
          </a:p>
        </p:txBody>
      </p:sp>
      <p:sp>
        <p:nvSpPr>
          <p:cNvPr id="8" name="Oval 7"/>
          <p:cNvSpPr/>
          <p:nvPr/>
        </p:nvSpPr>
        <p:spPr bwMode="auto">
          <a:xfrm>
            <a:off x="5065711"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rPr>
              <a:t>CPV</a:t>
            </a:r>
          </a:p>
        </p:txBody>
      </p:sp>
      <p:sp>
        <p:nvSpPr>
          <p:cNvPr id="3" name="TextBox 2"/>
          <p:cNvSpPr txBox="1"/>
          <p:nvPr/>
        </p:nvSpPr>
        <p:spPr>
          <a:xfrm>
            <a:off x="6108456" y="2751138"/>
            <a:ext cx="2168642" cy="585801"/>
          </a:xfrm>
          <a:prstGeom prst="rect">
            <a:avLst/>
          </a:prstGeom>
          <a:noFill/>
        </p:spPr>
        <p:txBody>
          <a:bodyPr wrap="squar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smtClean="0">
                <a:ln>
                  <a:noFill/>
                </a:ln>
                <a:solidFill>
                  <a:srgbClr val="FFFFFF"/>
                </a:solidFill>
                <a:effectLst/>
                <a:uLnTx/>
                <a:uFillTx/>
                <a:latin typeface="Arial"/>
                <a:cs typeface="Franklin Gothic Book"/>
              </a:rPr>
              <a:t>Baryon asymmetry </a:t>
            </a:r>
            <a:br>
              <a:rPr kumimoji="0" lang="en-US" sz="1800" b="0" i="0" u="none" strike="noStrike" kern="1000" cap="none" spc="30" normalizeH="0" baseline="0" noProof="0" dirty="0" smtClean="0">
                <a:ln>
                  <a:noFill/>
                </a:ln>
                <a:solidFill>
                  <a:srgbClr val="FFFFFF"/>
                </a:solidFill>
                <a:effectLst/>
                <a:uLnTx/>
                <a:uFillTx/>
                <a:latin typeface="Arial"/>
                <a:cs typeface="Franklin Gothic Book"/>
              </a:rPr>
            </a:br>
            <a:r>
              <a:rPr kumimoji="0" lang="en-US" sz="1800" b="0" i="0" u="none" strike="noStrike" kern="1000" cap="none" spc="30" normalizeH="0" baseline="0" noProof="0" dirty="0" smtClean="0">
                <a:ln>
                  <a:noFill/>
                </a:ln>
                <a:solidFill>
                  <a:srgbClr val="FFFFFF"/>
                </a:solidFill>
                <a:effectLst/>
                <a:uLnTx/>
                <a:uFillTx/>
                <a:latin typeface="Arial"/>
                <a:cs typeface="Franklin Gothic Book"/>
              </a:rPr>
              <a:t>of the Universe</a:t>
            </a:r>
          </a:p>
        </p:txBody>
      </p:sp>
      <p:sp>
        <p:nvSpPr>
          <p:cNvPr id="12" name="TextBox 11"/>
          <p:cNvSpPr txBox="1"/>
          <p:nvPr/>
        </p:nvSpPr>
        <p:spPr>
          <a:xfrm>
            <a:off x="6648369" y="3515532"/>
            <a:ext cx="2121093" cy="585801"/>
          </a:xfrm>
          <a:prstGeom prst="rect">
            <a:avLst/>
          </a:prstGeom>
          <a:noFill/>
        </p:spPr>
        <p:txBody>
          <a:bodyPr wrap="non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smtClean="0">
                <a:ln>
                  <a:noFill/>
                </a:ln>
                <a:solidFill>
                  <a:srgbClr val="FFFFFF"/>
                </a:solidFill>
                <a:effectLst/>
                <a:uLnTx/>
                <a:uFillTx/>
                <a:latin typeface="Arial"/>
                <a:cs typeface="Franklin Gothic Book"/>
              </a:rPr>
              <a:t>Arises “naturally” in</a:t>
            </a:r>
            <a:br>
              <a:rPr kumimoji="0" lang="en-US" sz="1800" b="0" i="0" u="none" strike="noStrike" kern="1000" cap="none" spc="30" normalizeH="0" baseline="0" noProof="0" dirty="0" smtClean="0">
                <a:ln>
                  <a:noFill/>
                </a:ln>
                <a:solidFill>
                  <a:srgbClr val="FFFFFF"/>
                </a:solidFill>
                <a:effectLst/>
                <a:uLnTx/>
                <a:uFillTx/>
                <a:latin typeface="Arial"/>
                <a:cs typeface="Franklin Gothic Book"/>
              </a:rPr>
            </a:br>
            <a:r>
              <a:rPr kumimoji="0" lang="en-US" sz="1800" b="0" i="0" u="none" strike="noStrike" kern="1000" cap="none" spc="30" normalizeH="0" baseline="0" noProof="0" dirty="0" smtClean="0">
                <a:ln>
                  <a:noFill/>
                </a:ln>
                <a:solidFill>
                  <a:srgbClr val="FFFFFF"/>
                </a:solidFill>
                <a:effectLst/>
                <a:uLnTx/>
                <a:uFillTx/>
                <a:latin typeface="Arial"/>
                <a:cs typeface="Franklin Gothic Book"/>
              </a:rPr>
              <a:t>beyond SM theories</a:t>
            </a:r>
          </a:p>
        </p:txBody>
      </p:sp>
      <p:sp>
        <p:nvSpPr>
          <p:cNvPr id="15" name="Freeform 14"/>
          <p:cNvSpPr/>
          <p:nvPr/>
        </p:nvSpPr>
        <p:spPr bwMode="auto">
          <a:xfrm>
            <a:off x="5617029" y="3313113"/>
            <a:ext cx="2509208" cy="748248"/>
          </a:xfrm>
          <a:custGeom>
            <a:avLst/>
            <a:gdLst>
              <a:gd name="connsiteX0" fmla="*/ 2428875 w 2428875"/>
              <a:gd name="connsiteY0" fmla="*/ 0 h 219075"/>
              <a:gd name="connsiteX1" fmla="*/ 485775 w 2428875"/>
              <a:gd name="connsiteY1" fmla="*/ 0 h 219075"/>
              <a:gd name="connsiteX2" fmla="*/ 0 w 2428875"/>
              <a:gd name="connsiteY2" fmla="*/ 219075 h 219075"/>
              <a:gd name="connsiteX0" fmla="*/ 2740110 w 2740110"/>
              <a:gd name="connsiteY0" fmla="*/ 0 h 219075"/>
              <a:gd name="connsiteX1" fmla="*/ 485775 w 2740110"/>
              <a:gd name="connsiteY1" fmla="*/ 0 h 219075"/>
              <a:gd name="connsiteX2" fmla="*/ 0 w 2740110"/>
              <a:gd name="connsiteY2" fmla="*/ 219075 h 219075"/>
            </a:gdLst>
            <a:ahLst/>
            <a:cxnLst>
              <a:cxn ang="0">
                <a:pos x="connsiteX0" y="connsiteY0"/>
              </a:cxn>
              <a:cxn ang="0">
                <a:pos x="connsiteX1" y="connsiteY1"/>
              </a:cxn>
              <a:cxn ang="0">
                <a:pos x="connsiteX2" y="connsiteY2"/>
              </a:cxn>
            </a:cxnLst>
            <a:rect l="l" t="t" r="r" b="b"/>
            <a:pathLst>
              <a:path w="2740110" h="219075">
                <a:moveTo>
                  <a:pt x="2740110" y="0"/>
                </a:moveTo>
                <a:lnTo>
                  <a:pt x="485775" y="0"/>
                </a:lnTo>
                <a:lnTo>
                  <a:pt x="0" y="219075"/>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ndParaRPr>
          </a:p>
        </p:txBody>
      </p:sp>
      <p:sp>
        <p:nvSpPr>
          <p:cNvPr id="16" name="Freeform 15"/>
          <p:cNvSpPr/>
          <p:nvPr/>
        </p:nvSpPr>
        <p:spPr bwMode="auto">
          <a:xfrm flipV="1">
            <a:off x="6053070" y="4085112"/>
            <a:ext cx="2770296" cy="201880"/>
          </a:xfrm>
          <a:custGeom>
            <a:avLst/>
            <a:gdLst>
              <a:gd name="connsiteX0" fmla="*/ 2524125 w 2524125"/>
              <a:gd name="connsiteY0" fmla="*/ 304800 h 304800"/>
              <a:gd name="connsiteX1" fmla="*/ 552450 w 2524125"/>
              <a:gd name="connsiteY1" fmla="*/ 304800 h 304800"/>
              <a:gd name="connsiteX2" fmla="*/ 0 w 2524125"/>
              <a:gd name="connsiteY2" fmla="*/ 0 h 304800"/>
            </a:gdLst>
            <a:ahLst/>
            <a:cxnLst>
              <a:cxn ang="0">
                <a:pos x="connsiteX0" y="connsiteY0"/>
              </a:cxn>
              <a:cxn ang="0">
                <a:pos x="connsiteX1" y="connsiteY1"/>
              </a:cxn>
              <a:cxn ang="0">
                <a:pos x="connsiteX2" y="connsiteY2"/>
              </a:cxn>
            </a:cxnLst>
            <a:rect l="l" t="t" r="r" b="b"/>
            <a:pathLst>
              <a:path w="2524125" h="304800">
                <a:moveTo>
                  <a:pt x="2524125" y="304800"/>
                </a:moveTo>
                <a:lnTo>
                  <a:pt x="552450" y="304800"/>
                </a:lnTo>
                <a:lnTo>
                  <a:pt x="0" y="0"/>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ndParaRPr>
          </a:p>
        </p:txBody>
      </p:sp>
      <p:sp>
        <p:nvSpPr>
          <p:cNvPr id="20" name="Freeform 19"/>
          <p:cNvSpPr/>
          <p:nvPr/>
        </p:nvSpPr>
        <p:spPr bwMode="auto">
          <a:xfrm>
            <a:off x="5911403" y="4623515"/>
            <a:ext cx="2639767" cy="399245"/>
          </a:xfrm>
          <a:custGeom>
            <a:avLst/>
            <a:gdLst>
              <a:gd name="connsiteX0" fmla="*/ 2524125 w 2524125"/>
              <a:gd name="connsiteY0" fmla="*/ 304800 h 304800"/>
              <a:gd name="connsiteX1" fmla="*/ 552450 w 2524125"/>
              <a:gd name="connsiteY1" fmla="*/ 304800 h 304800"/>
              <a:gd name="connsiteX2" fmla="*/ 0 w 2524125"/>
              <a:gd name="connsiteY2" fmla="*/ 0 h 304800"/>
            </a:gdLst>
            <a:ahLst/>
            <a:cxnLst>
              <a:cxn ang="0">
                <a:pos x="connsiteX0" y="connsiteY0"/>
              </a:cxn>
              <a:cxn ang="0">
                <a:pos x="connsiteX1" y="connsiteY1"/>
              </a:cxn>
              <a:cxn ang="0">
                <a:pos x="connsiteX2" y="connsiteY2"/>
              </a:cxn>
            </a:cxnLst>
            <a:rect l="l" t="t" r="r" b="b"/>
            <a:pathLst>
              <a:path w="2524125" h="304800">
                <a:moveTo>
                  <a:pt x="2524125" y="304800"/>
                </a:moveTo>
                <a:lnTo>
                  <a:pt x="552450" y="304800"/>
                </a:lnTo>
                <a:lnTo>
                  <a:pt x="0" y="0"/>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6555347" y="4459906"/>
                <a:ext cx="2111797" cy="585801"/>
              </a:xfrm>
              <a:prstGeom prst="rect">
                <a:avLst/>
              </a:prstGeom>
              <a:noFill/>
            </p:spPr>
            <p:txBody>
              <a:bodyPr wrap="none" lIns="0" tIns="0" rIns="0" bIns="0" rtlCol="0" anchor="ctr" anchorCtr="0">
                <a:spAutoFit/>
              </a:bodyPr>
              <a:lstStyle>
                <a:defPPr>
                  <a:defRPr lang="de-CH"/>
                </a:defPPr>
                <a:lvl1pPr>
                  <a:lnSpc>
                    <a:spcPct val="110000"/>
                  </a:lnSpc>
                  <a:spcBef>
                    <a:spcPts val="0"/>
                  </a:spcBef>
                  <a:defRPr kern="1000" spc="30">
                    <a:solidFill>
                      <a:schemeClr val="tx1">
                        <a:lumMod val="85000"/>
                        <a:lumOff val="15000"/>
                      </a:schemeClr>
                    </a:solidFill>
                    <a:latin typeface="+mn-lt"/>
                    <a:cs typeface="Franklin Gothic Book"/>
                  </a:defRPr>
                </a:lvl1p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smtClean="0">
                    <a:ln>
                      <a:noFill/>
                    </a:ln>
                    <a:solidFill>
                      <a:srgbClr val="FFFFFF"/>
                    </a:solidFill>
                    <a:effectLst/>
                    <a:uLnTx/>
                    <a:uFillTx/>
                    <a:latin typeface="Arial"/>
                  </a:rPr>
                  <a:t>Strong CP violation </a:t>
                </a:r>
                <a:br>
                  <a:rPr kumimoji="0" lang="en-US" sz="1800" b="0" i="0" u="none" strike="noStrike" kern="1000" cap="none" spc="30" normalizeH="0" baseline="0" noProof="0" dirty="0" smtClean="0">
                    <a:ln>
                      <a:noFill/>
                    </a:ln>
                    <a:solidFill>
                      <a:srgbClr val="FFFFFF"/>
                    </a:solidFill>
                    <a:effectLst/>
                    <a:uLnTx/>
                    <a:uFillTx/>
                    <a:latin typeface="Arial"/>
                  </a:rPr>
                </a:br>
                <a:r>
                  <a:rPr kumimoji="0" lang="en-US" sz="1800" b="0" i="0" u="none" strike="noStrike" kern="1000" cap="none" spc="30" normalizeH="0" baseline="0" noProof="0" dirty="0" smtClean="0">
                    <a:ln>
                      <a:noFill/>
                    </a:ln>
                    <a:solidFill>
                      <a:srgbClr val="FFFFFF"/>
                    </a:solidFill>
                    <a:effectLst/>
                    <a:uLnTx/>
                    <a:uFillTx/>
                    <a:latin typeface="Arial"/>
                  </a:rPr>
                  <a:t>(</a:t>
                </a:r>
                <a14:m>
                  <m:oMath xmlns:m="http://schemas.openxmlformats.org/officeDocument/2006/math">
                    <m:r>
                      <a:rPr kumimoji="0" lang="en-US" sz="1800" b="0" i="0" u="none" strike="noStrike" kern="1000" cap="none" spc="30" normalizeH="0" baseline="0" noProof="0">
                        <a:ln>
                          <a:noFill/>
                        </a:ln>
                        <a:solidFill>
                          <a:srgbClr val="FFFFFF"/>
                        </a:solidFill>
                        <a:effectLst/>
                        <a:uLnTx/>
                        <a:uFillTx/>
                        <a:latin typeface="Cambria Math"/>
                      </a:rPr>
                      <m:t>𝜃</m:t>
                    </m:r>
                  </m:oMath>
                </a14:m>
                <a:r>
                  <a:rPr kumimoji="0" lang="en-US" sz="1800" b="0" i="0" u="none" strike="noStrike" kern="1000" cap="none" spc="30" normalizeH="0" baseline="0" noProof="0" dirty="0">
                    <a:ln>
                      <a:noFill/>
                    </a:ln>
                    <a:solidFill>
                      <a:srgbClr val="FFFFFF"/>
                    </a:solidFill>
                    <a:effectLst/>
                    <a:uLnTx/>
                    <a:uFillTx/>
                    <a:latin typeface="Arial"/>
                  </a:rPr>
                  <a:t>-term)</a:t>
                </a:r>
              </a:p>
            </p:txBody>
          </p:sp>
        </mc:Choice>
        <mc:Fallback xmlns="">
          <p:sp>
            <p:nvSpPr>
              <p:cNvPr id="13" name="TextBox 12"/>
              <p:cNvSpPr txBox="1">
                <a:spLocks noRot="1" noChangeAspect="1" noMove="1" noResize="1" noEditPoints="1" noAdjustHandles="1" noChangeArrowheads="1" noChangeShapeType="1" noTextEdit="1"/>
              </p:cNvSpPr>
              <p:nvPr/>
            </p:nvSpPr>
            <p:spPr>
              <a:xfrm>
                <a:off x="6555347" y="4459906"/>
                <a:ext cx="2111797" cy="585801"/>
              </a:xfrm>
              <a:prstGeom prst="rect">
                <a:avLst/>
              </a:prstGeom>
              <a:blipFill>
                <a:blip r:embed="rId5"/>
                <a:stretch>
                  <a:fillRect l="-6628" t="-14583" r="-5764" b="-22917"/>
                </a:stretch>
              </a:blipFill>
            </p:spPr>
            <p:txBody>
              <a:bodyPr/>
              <a:lstStyle/>
              <a:p>
                <a:r>
                  <a:rPr lang="en-US">
                    <a:noFill/>
                  </a:rPr>
                  <a:t> </a:t>
                </a:r>
              </a:p>
            </p:txBody>
          </p:sp>
        </mc:Fallback>
      </mc:AlternateContent>
      <p:cxnSp>
        <p:nvCxnSpPr>
          <p:cNvPr id="24" name="Straight Connector 23"/>
          <p:cNvCxnSpPr/>
          <p:nvPr/>
        </p:nvCxnSpPr>
        <p:spPr>
          <a:xfrm>
            <a:off x="1071641" y="1618514"/>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071648" y="2102772"/>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071645" y="1130485"/>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71647" y="1336485"/>
            <a:ext cx="1172687" cy="286333"/>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949094" y="3589855"/>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949090" y="2617568"/>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49093" y="2803393"/>
            <a:ext cx="1162869" cy="306509"/>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2944157" y="2108799"/>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flipH="1" flipV="1">
            <a:off x="2944154" y="1136512"/>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3" name="Straight Connector 32"/>
          <p:cNvCxnSpPr/>
          <p:nvPr/>
        </p:nvCxnSpPr>
        <p:spPr>
          <a:xfrm flipV="1">
            <a:off x="2944156" y="1366438"/>
            <a:ext cx="1206504" cy="262407"/>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p:nvPr/>
        </p:nvCxnSpPr>
        <p:spPr>
          <a:xfrm>
            <a:off x="2821603" y="3589855"/>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821599" y="2617568"/>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821600" y="3109901"/>
            <a:ext cx="1206509" cy="268874"/>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8" name="TextBox 37"/>
              <p:cNvSpPr txBox="1"/>
              <p:nvPr/>
            </p:nvSpPr>
            <p:spPr>
              <a:xfrm>
                <a:off x="2297489" y="3543317"/>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297489" y="3543317"/>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4169993" y="3535789"/>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169993" y="3535789"/>
                <a:ext cx="402097"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16200000">
                <a:off x="313117" y="1354461"/>
                <a:ext cx="1134541"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rot="16200000">
                <a:off x="313117" y="1354461"/>
                <a:ext cx="1134541" cy="402931"/>
              </a:xfrm>
              <a:prstGeom prst="rect">
                <a:avLst/>
              </a:prstGeom>
              <a:blipFill>
                <a:blip r:embed="rId8"/>
                <a:stretch>
                  <a:fillRect l="-21212" t="-24194" r="-6061"/>
                </a:stretch>
              </a:blipFill>
            </p:spPr>
            <p:txBody>
              <a:bodyPr/>
              <a:lstStyle/>
              <a:p>
                <a:r>
                  <a:rPr lang="en-US">
                    <a:noFill/>
                  </a:rPr>
                  <a:t> </a:t>
                </a:r>
              </a:p>
            </p:txBody>
          </p:sp>
        </mc:Fallback>
      </mc:AlternateContent>
      <p:cxnSp>
        <p:nvCxnSpPr>
          <p:cNvPr id="42" name="Straight Connector 41"/>
          <p:cNvCxnSpPr/>
          <p:nvPr/>
        </p:nvCxnSpPr>
        <p:spPr>
          <a:xfrm>
            <a:off x="2831746" y="310371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49090" y="3104489"/>
            <a:ext cx="124090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954297" y="162782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rot="16200000">
                <a:off x="200184" y="2808857"/>
                <a:ext cx="1115305"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rot="16200000">
                <a:off x="200184" y="2808857"/>
                <a:ext cx="1115305" cy="402931"/>
              </a:xfrm>
              <a:prstGeom prst="rect">
                <a:avLst/>
              </a:prstGeom>
              <a:blipFill>
                <a:blip r:embed="rId9"/>
                <a:stretch>
                  <a:fillRect l="-21212" t="-24590" r="-6061"/>
                </a:stretch>
              </a:blipFill>
            </p:spPr>
            <p:txBody>
              <a:bodyPr/>
              <a:lstStyle/>
              <a:p>
                <a:r>
                  <a:rPr lang="en-US">
                    <a:noFill/>
                  </a:rPr>
                  <a:t> </a:t>
                </a:r>
              </a:p>
            </p:txBody>
          </p:sp>
        </mc:Fallback>
      </mc:AlternateContent>
      <p:sp>
        <p:nvSpPr>
          <p:cNvPr id="48" name="Down Arrow 47"/>
          <p:cNvSpPr/>
          <p:nvPr/>
        </p:nvSpPr>
        <p:spPr>
          <a:xfrm>
            <a:off x="1488322" y="2234059"/>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Humanst521 Lt BT" panose="020B0402020204020304" pitchFamily="34" charset="0"/>
              </a:rPr>
              <a:t>T</a:t>
            </a:r>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p:sp>
        <p:nvSpPr>
          <p:cNvPr id="49" name="Down Arrow 48"/>
          <p:cNvSpPr/>
          <p:nvPr/>
        </p:nvSpPr>
        <p:spPr>
          <a:xfrm>
            <a:off x="3362881" y="2240648"/>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Humanst521 Lt BT" panose="020B0402020204020304" pitchFamily="34" charset="0"/>
              </a:rPr>
              <a:t>T</a:t>
            </a:r>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0" name="Rectangle 49"/>
              <p:cNvSpPr/>
              <p:nvPr/>
            </p:nvSpPr>
            <p:spPr>
              <a:xfrm>
                <a:off x="1251400" y="940925"/>
                <a:ext cx="91525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1251400" y="940925"/>
                <a:ext cx="915251" cy="369332"/>
              </a:xfrm>
              <a:prstGeom prst="rect">
                <a:avLst/>
              </a:prstGeom>
              <a:blipFill>
                <a:blip r:embed="rId10"/>
                <a:stretch>
                  <a:fillRect t="-21311" r="-28000"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3142429" y="896123"/>
                <a:ext cx="930255" cy="41030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51" name="Rectangle 50"/>
              <p:cNvSpPr>
                <a:spLocks noRot="1" noChangeAspect="1" noMove="1" noResize="1" noEditPoints="1" noAdjustHandles="1" noChangeArrowheads="1" noChangeShapeType="1" noTextEdit="1"/>
              </p:cNvSpPr>
              <p:nvPr/>
            </p:nvSpPr>
            <p:spPr>
              <a:xfrm>
                <a:off x="3142429" y="896123"/>
                <a:ext cx="930255" cy="410305"/>
              </a:xfrm>
              <a:prstGeom prst="rect">
                <a:avLst/>
              </a:prstGeom>
              <a:blipFill>
                <a:blip r:embed="rId11"/>
                <a:stretch>
                  <a:fillRect t="-20896" r="-26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129254"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129254" y="1133987"/>
                <a:ext cx="478016" cy="338554"/>
              </a:xfrm>
              <a:prstGeom prst="rect">
                <a:avLst/>
              </a:prstGeom>
              <a:blipFill>
                <a:blip r:embed="rId12"/>
                <a:stretch>
                  <a:fillRect l="-17722" t="-107143" r="-75949" b="-16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006703" y="2566878"/>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006703" y="2566878"/>
                <a:ext cx="478016" cy="338554"/>
              </a:xfrm>
              <a:prstGeom prst="rect">
                <a:avLst/>
              </a:prstGeom>
              <a:blipFill>
                <a:blip r:embed="rId13"/>
                <a:stretch>
                  <a:fillRect l="-17722" t="-107143" r="-75949" b="-16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052955"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052955" y="1133987"/>
                <a:ext cx="478016" cy="338554"/>
              </a:xfrm>
              <a:prstGeom prst="rect">
                <a:avLst/>
              </a:prstGeom>
              <a:blipFill>
                <a:blip r:embed="rId14"/>
                <a:stretch>
                  <a:fillRect l="-19231" t="-107143" r="-76923" b="-16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930404" y="3222389"/>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930404" y="3222389"/>
                <a:ext cx="478016" cy="338554"/>
              </a:xfrm>
              <a:prstGeom prst="rect">
                <a:avLst/>
              </a:prstGeom>
              <a:blipFill>
                <a:blip r:embed="rId15"/>
                <a:stretch>
                  <a:fillRect l="-19231" t="-109091" r="-76923"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420040" y="2062795"/>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420040" y="2062795"/>
                <a:ext cx="407291"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4296218" y="2060678"/>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4296218" y="2060678"/>
                <a:ext cx="402097" cy="369332"/>
              </a:xfrm>
              <a:prstGeom prst="rect">
                <a:avLst/>
              </a:prstGeom>
              <a:blipFill>
                <a:blip r:embed="rId17"/>
                <a:stretch>
                  <a:fillRect/>
                </a:stretch>
              </a:blipFill>
            </p:spPr>
            <p:txBody>
              <a:bodyPr/>
              <a:lstStyle/>
              <a:p>
                <a:r>
                  <a:rPr lang="en-US">
                    <a:noFill/>
                  </a:rPr>
                  <a:t> </a:t>
                </a:r>
              </a:p>
            </p:txBody>
          </p:sp>
        </mc:Fallback>
      </mc:AlternateContent>
      <p:cxnSp>
        <p:nvCxnSpPr>
          <p:cNvPr id="53" name="Straight Connector 52"/>
          <p:cNvCxnSpPr/>
          <p:nvPr/>
        </p:nvCxnSpPr>
        <p:spPr>
          <a:xfrm>
            <a:off x="1071641" y="1626141"/>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a:off x="2936100" y="1635034"/>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57" name="Rectangle 56"/>
              <p:cNvSpPr>
                <a:spLocks noChangeAspect="1"/>
              </p:cNvSpPr>
              <p:nvPr/>
            </p:nvSpPr>
            <p:spPr>
              <a:xfrm>
                <a:off x="2152042"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endParaRPr>
              </a:p>
            </p:txBody>
          </p:sp>
        </mc:Choice>
        <mc:Fallback xmlns="">
          <p:sp>
            <p:nvSpPr>
              <p:cNvPr id="57" name="Rectangle 56"/>
              <p:cNvSpPr>
                <a:spLocks noRot="1" noChangeAspect="1" noMove="1" noResize="1" noEditPoints="1" noAdjustHandles="1" noChangeArrowheads="1" noChangeShapeType="1" noTextEdit="1"/>
              </p:cNvSpPr>
              <p:nvPr/>
            </p:nvSpPr>
            <p:spPr>
              <a:xfrm>
                <a:off x="2152042" y="1736734"/>
                <a:ext cx="478015" cy="338554"/>
              </a:xfrm>
              <a:prstGeom prst="rect">
                <a:avLst/>
              </a:prstGeom>
              <a:blipFill>
                <a:blip r:embed="rId18"/>
                <a:stretch>
                  <a:fillRect l="-17949" t="-109091" r="-78205"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a:spLocks noChangeAspect="1"/>
              </p:cNvSpPr>
              <p:nvPr/>
            </p:nvSpPr>
            <p:spPr>
              <a:xfrm>
                <a:off x="4053536"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4053536" y="1736734"/>
                <a:ext cx="478015" cy="338554"/>
              </a:xfrm>
              <a:prstGeom prst="rect">
                <a:avLst/>
              </a:prstGeom>
              <a:blipFill>
                <a:blip r:embed="rId19"/>
                <a:stretch>
                  <a:fillRect l="-19231" t="-109091" r="-76923" b="-174545"/>
                </a:stretch>
              </a:blipFill>
            </p:spPr>
            <p:txBody>
              <a:bodyPr/>
              <a:lstStyle/>
              <a:p>
                <a:r>
                  <a:rPr lang="en-US">
                    <a:noFill/>
                  </a:rPr>
                  <a:t> </a:t>
                </a:r>
              </a:p>
            </p:txBody>
          </p:sp>
        </mc:Fallback>
      </mc:AlternateContent>
      <p:sp>
        <p:nvSpPr>
          <p:cNvPr id="14" name="L-Shape 13"/>
          <p:cNvSpPr/>
          <p:nvPr/>
        </p:nvSpPr>
        <p:spPr>
          <a:xfrm flipH="1">
            <a:off x="594262" y="867628"/>
            <a:ext cx="8333838" cy="4199919"/>
          </a:xfrm>
          <a:prstGeom prst="corner">
            <a:avLst>
              <a:gd name="adj1" fmla="val 27321"/>
              <a:gd name="adj2" fmla="val 97709"/>
            </a:avLst>
          </a:prstGeom>
          <a:solidFill>
            <a:schemeClr val="tx1">
              <a:lumMod val="95000"/>
              <a:lumOff val="5000"/>
            </a:schemeClr>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endParaRPr>
          </a:p>
        </p:txBody>
      </p:sp>
      <p:cxnSp>
        <p:nvCxnSpPr>
          <p:cNvPr id="54" name="Straight Connector 53"/>
          <p:cNvCxnSpPr/>
          <p:nvPr/>
        </p:nvCxnSpPr>
        <p:spPr>
          <a:xfrm>
            <a:off x="952113" y="3109902"/>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flipV="1">
            <a:off x="2825809" y="2837170"/>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sp>
        <p:nvSpPr>
          <p:cNvPr id="52" name="Rectangle 51"/>
          <p:cNvSpPr/>
          <p:nvPr/>
        </p:nvSpPr>
        <p:spPr>
          <a:xfrm>
            <a:off x="531273" y="2178656"/>
            <a:ext cx="4046110" cy="2108333"/>
          </a:xfrm>
          <a:custGeom>
            <a:avLst/>
            <a:gdLst>
              <a:gd name="connsiteX0" fmla="*/ 0 w 4046110"/>
              <a:gd name="connsiteY0" fmla="*/ 0 h 1752506"/>
              <a:gd name="connsiteX1" fmla="*/ 4046110 w 4046110"/>
              <a:gd name="connsiteY1" fmla="*/ 0 h 1752506"/>
              <a:gd name="connsiteX2" fmla="*/ 4046110 w 4046110"/>
              <a:gd name="connsiteY2" fmla="*/ 1752506 h 1752506"/>
              <a:gd name="connsiteX3" fmla="*/ 0 w 4046110"/>
              <a:gd name="connsiteY3" fmla="*/ 1752506 h 1752506"/>
              <a:gd name="connsiteX4" fmla="*/ 0 w 4046110"/>
              <a:gd name="connsiteY4" fmla="*/ 0 h 1752506"/>
              <a:gd name="connsiteX0" fmla="*/ 0 w 4046110"/>
              <a:gd name="connsiteY0" fmla="*/ 0 h 1752506"/>
              <a:gd name="connsiteX1" fmla="*/ 1639433 w 4046110"/>
              <a:gd name="connsiteY1" fmla="*/ 1980 h 1752506"/>
              <a:gd name="connsiteX2" fmla="*/ 4046110 w 4046110"/>
              <a:gd name="connsiteY2" fmla="*/ 0 h 1752506"/>
              <a:gd name="connsiteX3" fmla="*/ 4046110 w 4046110"/>
              <a:gd name="connsiteY3" fmla="*/ 1752506 h 1752506"/>
              <a:gd name="connsiteX4" fmla="*/ 0 w 4046110"/>
              <a:gd name="connsiteY4" fmla="*/ 1752506 h 1752506"/>
              <a:gd name="connsiteX5" fmla="*/ 0 w 4046110"/>
              <a:gd name="connsiteY5" fmla="*/ 0 h 1752506"/>
              <a:gd name="connsiteX0" fmla="*/ 0 w 4046110"/>
              <a:gd name="connsiteY0" fmla="*/ 13923 h 1766429"/>
              <a:gd name="connsiteX1" fmla="*/ 1424748 w 4046110"/>
              <a:gd name="connsiteY1" fmla="*/ 0 h 1766429"/>
              <a:gd name="connsiteX2" fmla="*/ 1639433 w 4046110"/>
              <a:gd name="connsiteY2" fmla="*/ 15903 h 1766429"/>
              <a:gd name="connsiteX3" fmla="*/ 4046110 w 4046110"/>
              <a:gd name="connsiteY3" fmla="*/ 13923 h 1766429"/>
              <a:gd name="connsiteX4" fmla="*/ 4046110 w 4046110"/>
              <a:gd name="connsiteY4" fmla="*/ 1766429 h 1766429"/>
              <a:gd name="connsiteX5" fmla="*/ 0 w 4046110"/>
              <a:gd name="connsiteY5" fmla="*/ 1766429 h 1766429"/>
              <a:gd name="connsiteX6" fmla="*/ 0 w 4046110"/>
              <a:gd name="connsiteY6" fmla="*/ 13923 h 1766429"/>
              <a:gd name="connsiteX0" fmla="*/ 0 w 4046110"/>
              <a:gd name="connsiteY0" fmla="*/ 13923 h 1766429"/>
              <a:gd name="connsiteX1" fmla="*/ 1090793 w 4046110"/>
              <a:gd name="connsiteY1" fmla="*/ 1 h 1766429"/>
              <a:gd name="connsiteX2" fmla="*/ 1424748 w 4046110"/>
              <a:gd name="connsiteY2" fmla="*/ 0 h 1766429"/>
              <a:gd name="connsiteX3" fmla="*/ 1639433 w 4046110"/>
              <a:gd name="connsiteY3" fmla="*/ 15903 h 1766429"/>
              <a:gd name="connsiteX4" fmla="*/ 4046110 w 4046110"/>
              <a:gd name="connsiteY4" fmla="*/ 13923 h 1766429"/>
              <a:gd name="connsiteX5" fmla="*/ 4046110 w 4046110"/>
              <a:gd name="connsiteY5" fmla="*/ 1766429 h 1766429"/>
              <a:gd name="connsiteX6" fmla="*/ 0 w 4046110"/>
              <a:gd name="connsiteY6" fmla="*/ 1766429 h 1766429"/>
              <a:gd name="connsiteX7" fmla="*/ 0 w 4046110"/>
              <a:gd name="connsiteY7" fmla="*/ 13923 h 1766429"/>
              <a:gd name="connsiteX0" fmla="*/ 0 w 4046110"/>
              <a:gd name="connsiteY0" fmla="*/ 13923 h 1766429"/>
              <a:gd name="connsiteX1" fmla="*/ 868157 w 4046110"/>
              <a:gd name="connsiteY1" fmla="*/ 1 h 1766429"/>
              <a:gd name="connsiteX2" fmla="*/ 1090793 w 4046110"/>
              <a:gd name="connsiteY2" fmla="*/ 1 h 1766429"/>
              <a:gd name="connsiteX3" fmla="*/ 1424748 w 4046110"/>
              <a:gd name="connsiteY3" fmla="*/ 0 h 1766429"/>
              <a:gd name="connsiteX4" fmla="*/ 1639433 w 4046110"/>
              <a:gd name="connsiteY4" fmla="*/ 15903 h 1766429"/>
              <a:gd name="connsiteX5" fmla="*/ 4046110 w 4046110"/>
              <a:gd name="connsiteY5" fmla="*/ 13923 h 1766429"/>
              <a:gd name="connsiteX6" fmla="*/ 4046110 w 4046110"/>
              <a:gd name="connsiteY6" fmla="*/ 1766429 h 1766429"/>
              <a:gd name="connsiteX7" fmla="*/ 0 w 4046110"/>
              <a:gd name="connsiteY7" fmla="*/ 1766429 h 1766429"/>
              <a:gd name="connsiteX8" fmla="*/ 0 w 4046110"/>
              <a:gd name="connsiteY8" fmla="*/ 13923 h 1766429"/>
              <a:gd name="connsiteX0" fmla="*/ 0 w 4046110"/>
              <a:gd name="connsiteY0" fmla="*/ 331974 h 2084480"/>
              <a:gd name="connsiteX1" fmla="*/ 868157 w 4046110"/>
              <a:gd name="connsiteY1" fmla="*/ 318052 h 2084480"/>
              <a:gd name="connsiteX2" fmla="*/ 995378 w 4046110"/>
              <a:gd name="connsiteY2" fmla="*/ 0 h 2084480"/>
              <a:gd name="connsiteX3" fmla="*/ 1424748 w 4046110"/>
              <a:gd name="connsiteY3" fmla="*/ 318051 h 2084480"/>
              <a:gd name="connsiteX4" fmla="*/ 1639433 w 4046110"/>
              <a:gd name="connsiteY4" fmla="*/ 333954 h 2084480"/>
              <a:gd name="connsiteX5" fmla="*/ 4046110 w 4046110"/>
              <a:gd name="connsiteY5" fmla="*/ 331974 h 2084480"/>
              <a:gd name="connsiteX6" fmla="*/ 4046110 w 4046110"/>
              <a:gd name="connsiteY6" fmla="*/ 2084480 h 2084480"/>
              <a:gd name="connsiteX7" fmla="*/ 0 w 4046110"/>
              <a:gd name="connsiteY7" fmla="*/ 2084480 h 2084480"/>
              <a:gd name="connsiteX8" fmla="*/ 0 w 4046110"/>
              <a:gd name="connsiteY8" fmla="*/ 331974 h 2084480"/>
              <a:gd name="connsiteX0" fmla="*/ 0 w 4046110"/>
              <a:gd name="connsiteY0" fmla="*/ 339927 h 2092433"/>
              <a:gd name="connsiteX1" fmla="*/ 868157 w 4046110"/>
              <a:gd name="connsiteY1" fmla="*/ 326005 h 2092433"/>
              <a:gd name="connsiteX2" fmla="*/ 995378 w 4046110"/>
              <a:gd name="connsiteY2" fmla="*/ 7953 h 2092433"/>
              <a:gd name="connsiteX3" fmla="*/ 1695092 w 4046110"/>
              <a:gd name="connsiteY3" fmla="*/ 0 h 2092433"/>
              <a:gd name="connsiteX4" fmla="*/ 1639433 w 4046110"/>
              <a:gd name="connsiteY4" fmla="*/ 341907 h 2092433"/>
              <a:gd name="connsiteX5" fmla="*/ 4046110 w 4046110"/>
              <a:gd name="connsiteY5" fmla="*/ 339927 h 2092433"/>
              <a:gd name="connsiteX6" fmla="*/ 4046110 w 4046110"/>
              <a:gd name="connsiteY6" fmla="*/ 2092433 h 2092433"/>
              <a:gd name="connsiteX7" fmla="*/ 0 w 4046110"/>
              <a:gd name="connsiteY7" fmla="*/ 2092433 h 2092433"/>
              <a:gd name="connsiteX8" fmla="*/ 0 w 4046110"/>
              <a:gd name="connsiteY8" fmla="*/ 339927 h 2092433"/>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4046110 w 4046110"/>
              <a:gd name="connsiteY5" fmla="*/ 347876 h 2100382"/>
              <a:gd name="connsiteX6" fmla="*/ 4046110 w 4046110"/>
              <a:gd name="connsiteY6" fmla="*/ 2100382 h 2100382"/>
              <a:gd name="connsiteX7" fmla="*/ 0 w 4046110"/>
              <a:gd name="connsiteY7" fmla="*/ 2100382 h 2100382"/>
              <a:gd name="connsiteX8" fmla="*/ 0 w 4046110"/>
              <a:gd name="connsiteY8"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4046110 w 4046110"/>
              <a:gd name="connsiteY6" fmla="*/ 347876 h 2100382"/>
              <a:gd name="connsiteX7" fmla="*/ 4046110 w 4046110"/>
              <a:gd name="connsiteY7" fmla="*/ 2100382 h 2100382"/>
              <a:gd name="connsiteX8" fmla="*/ 0 w 4046110"/>
              <a:gd name="connsiteY8" fmla="*/ 2100382 h 2100382"/>
              <a:gd name="connsiteX9" fmla="*/ 0 w 4046110"/>
              <a:gd name="connsiteY9"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4046110 w 4046110"/>
              <a:gd name="connsiteY7" fmla="*/ 347876 h 2100382"/>
              <a:gd name="connsiteX8" fmla="*/ 4046110 w 4046110"/>
              <a:gd name="connsiteY8" fmla="*/ 2100382 h 2100382"/>
              <a:gd name="connsiteX9" fmla="*/ 0 w 4046110"/>
              <a:gd name="connsiteY9" fmla="*/ 2100382 h 2100382"/>
              <a:gd name="connsiteX10" fmla="*/ 0 w 4046110"/>
              <a:gd name="connsiteY10"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4046110 w 4046110"/>
              <a:gd name="connsiteY8" fmla="*/ 347876 h 2100382"/>
              <a:gd name="connsiteX9" fmla="*/ 4046110 w 4046110"/>
              <a:gd name="connsiteY9" fmla="*/ 2100382 h 2100382"/>
              <a:gd name="connsiteX10" fmla="*/ 0 w 4046110"/>
              <a:gd name="connsiteY10" fmla="*/ 2100382 h 2100382"/>
              <a:gd name="connsiteX11" fmla="*/ 0 w 4046110"/>
              <a:gd name="connsiteY11"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388720 w 4046110"/>
              <a:gd name="connsiteY8" fmla="*/ 71562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9963 h 2102469"/>
              <a:gd name="connsiteX1" fmla="*/ 868157 w 4046110"/>
              <a:gd name="connsiteY1" fmla="*/ 336041 h 2102469"/>
              <a:gd name="connsiteX2" fmla="*/ 931768 w 4046110"/>
              <a:gd name="connsiteY2" fmla="*/ 2087 h 2102469"/>
              <a:gd name="connsiteX3" fmla="*/ 1695092 w 4046110"/>
              <a:gd name="connsiteY3" fmla="*/ 10036 h 2102469"/>
              <a:gd name="connsiteX4" fmla="*/ 1639433 w 4046110"/>
              <a:gd name="connsiteY4" fmla="*/ 351943 h 2102469"/>
              <a:gd name="connsiteX5" fmla="*/ 2776470 w 4046110"/>
              <a:gd name="connsiteY5" fmla="*/ 343994 h 2102469"/>
              <a:gd name="connsiteX6" fmla="*/ 3030911 w 4046110"/>
              <a:gd name="connsiteY6" fmla="*/ 351945 h 2102469"/>
              <a:gd name="connsiteX7" fmla="*/ 3325110 w 4046110"/>
              <a:gd name="connsiteY7" fmla="*/ 2087 h 2102469"/>
              <a:gd name="connsiteX8" fmla="*/ 3388720 w 4046110"/>
              <a:gd name="connsiteY8" fmla="*/ 73649 h 2102469"/>
              <a:gd name="connsiteX9" fmla="*/ 4046110 w 4046110"/>
              <a:gd name="connsiteY9" fmla="*/ 349963 h 2102469"/>
              <a:gd name="connsiteX10" fmla="*/ 4046110 w 4046110"/>
              <a:gd name="connsiteY10" fmla="*/ 2102469 h 2102469"/>
              <a:gd name="connsiteX11" fmla="*/ 0 w 4046110"/>
              <a:gd name="connsiteY11" fmla="*/ 2102469 h 2102469"/>
              <a:gd name="connsiteX12" fmla="*/ 0 w 4046110"/>
              <a:gd name="connsiteY12" fmla="*/ 349963 h 2102469"/>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325110 w 4046110"/>
              <a:gd name="connsiteY7" fmla="*/ 0 h 2100382"/>
              <a:gd name="connsiteX8" fmla="*/ 3444379 w 4046110"/>
              <a:gd name="connsiteY8" fmla="*/ 40551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3030911 w 4046110"/>
              <a:gd name="connsiteY6" fmla="*/ 357809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2848031 w 4046110"/>
              <a:gd name="connsiteY6" fmla="*/ 15903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6110" h="2108333">
                <a:moveTo>
                  <a:pt x="0" y="355827"/>
                </a:moveTo>
                <a:lnTo>
                  <a:pt x="868157" y="341905"/>
                </a:lnTo>
                <a:lnTo>
                  <a:pt x="931768" y="7951"/>
                </a:lnTo>
                <a:lnTo>
                  <a:pt x="1695092" y="15900"/>
                </a:lnTo>
                <a:lnTo>
                  <a:pt x="1639433" y="357807"/>
                </a:lnTo>
                <a:lnTo>
                  <a:pt x="2776470" y="349858"/>
                </a:lnTo>
                <a:lnTo>
                  <a:pt x="2848031" y="15903"/>
                </a:lnTo>
                <a:lnTo>
                  <a:pt x="3523893" y="0"/>
                </a:lnTo>
                <a:cubicBezTo>
                  <a:pt x="3454982" y="2651"/>
                  <a:pt x="3457631" y="315402"/>
                  <a:pt x="3444379" y="413468"/>
                </a:cubicBezTo>
                <a:lnTo>
                  <a:pt x="4046110" y="355827"/>
                </a:lnTo>
                <a:lnTo>
                  <a:pt x="4046110" y="2108333"/>
                </a:lnTo>
                <a:lnTo>
                  <a:pt x="0" y="2108333"/>
                </a:lnTo>
                <a:lnTo>
                  <a:pt x="0" y="355827"/>
                </a:lnTo>
                <a:close/>
              </a:path>
            </a:pathLst>
          </a:custGeom>
          <a:solidFill>
            <a:schemeClr val="tx1">
              <a:lumMod val="95000"/>
              <a:lumOff val="5000"/>
            </a:schemeClr>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Humanst521 Lt BT" panose="020B0402020204020304" pitchFamily="34" charset="0"/>
              </a:rPr>
              <a:t>`</a:t>
            </a: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endParaRPr>
          </a:p>
        </p:txBody>
      </p:sp>
    </p:spTree>
    <p:extLst>
      <p:ext uri="{BB962C8B-B14F-4D97-AF65-F5344CB8AC3E}">
        <p14:creationId xmlns:p14="http://schemas.microsoft.com/office/powerpoint/2010/main" val="2733763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1000"/>
                                        <p:tgtEl>
                                          <p:spTgt spid="52"/>
                                        </p:tgtEl>
                                      </p:cBhvr>
                                    </p:animEffect>
                                    <p:set>
                                      <p:cBhvr>
                                        <p:cTn id="17" dur="1" fill="hold">
                                          <p:stCondLst>
                                            <p:cond delay="999"/>
                                          </p:stCondLst>
                                        </p:cTn>
                                        <p:tgtEl>
                                          <p:spTgt spid="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1000"/>
                                        <p:tgtEl>
                                          <p:spTgt spid="14"/>
                                        </p:tgtEl>
                                      </p:cBhvr>
                                    </p:animEffect>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14" grpId="0" animBg="1"/>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of entrance trigger Nov. 22</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20</a:t>
            </a:fld>
            <a:endParaRPr lang="de-DE" dirty="0">
              <a:solidFill>
                <a:srgbClr val="000000"/>
              </a:solidFill>
            </a:endParaRPr>
          </a:p>
        </p:txBody>
      </p:sp>
      <mc:AlternateContent xmlns:mc="http://schemas.openxmlformats.org/markup-compatibility/2006" xmlns:a14="http://schemas.microsoft.com/office/drawing/2010/main">
        <mc:Choice Requires="a14">
          <p:sp>
            <p:nvSpPr>
              <p:cNvPr id="5" name="Content Placeholder 4"/>
              <p:cNvSpPr>
                <a:spLocks noGrp="1"/>
              </p:cNvSpPr>
              <p:nvPr>
                <p:ph idx="10"/>
              </p:nvPr>
            </p:nvSpPr>
            <p:spPr>
              <a:xfrm>
                <a:off x="4466171" y="3250406"/>
                <a:ext cx="4434942" cy="1632857"/>
              </a:xfrm>
            </p:spPr>
            <p:txBody>
              <a:bodyPr/>
              <a:lstStyle/>
              <a:p>
                <a:r>
                  <a:rPr lang="en-US" sz="1900" dirty="0" smtClean="0"/>
                  <a:t>Entrance scintillating window </a:t>
                </a:r>
                <a14:m>
                  <m:oMath xmlns:m="http://schemas.openxmlformats.org/officeDocument/2006/math">
                    <m:r>
                      <a:rPr lang="en-US" sz="1900" b="0" i="1" smtClean="0">
                        <a:latin typeface="Cambria Math" panose="02040503050406030204" pitchFamily="18" charset="0"/>
                      </a:rPr>
                      <m:t>20×20 </m:t>
                    </m:r>
                    <m:r>
                      <m:rPr>
                        <m:sty m:val="p"/>
                      </m:rPr>
                      <a:rPr lang="en-US" sz="1900" b="0" i="0" smtClean="0">
                        <a:latin typeface="Cambria Math" panose="02040503050406030204" pitchFamily="18" charset="0"/>
                      </a:rPr>
                      <m:t>m</m:t>
                    </m:r>
                    <m:sSup>
                      <m:sSupPr>
                        <m:ctrlPr>
                          <a:rPr lang="en-US" sz="1900" b="0" i="1" smtClean="0">
                            <a:latin typeface="Cambria Math" panose="02040503050406030204" pitchFamily="18" charset="0"/>
                          </a:rPr>
                        </m:ctrlPr>
                      </m:sSupPr>
                      <m:e>
                        <m:r>
                          <m:rPr>
                            <m:sty m:val="p"/>
                          </m:rPr>
                          <a:rPr lang="en-US" sz="1900" b="0" i="0" smtClean="0">
                            <a:latin typeface="Cambria Math" panose="02040503050406030204" pitchFamily="18" charset="0"/>
                          </a:rPr>
                          <m:t>m</m:t>
                        </m:r>
                      </m:e>
                      <m:sup>
                        <m:r>
                          <a:rPr lang="en-US" sz="1900" b="0" i="0" smtClean="0">
                            <a:latin typeface="Cambria Math" panose="02040503050406030204" pitchFamily="18" charset="0"/>
                          </a:rPr>
                          <m:t>2</m:t>
                        </m:r>
                      </m:sup>
                    </m:sSup>
                  </m:oMath>
                </a14:m>
                <a:endParaRPr lang="en-US" sz="1900" b="0" dirty="0" smtClean="0"/>
              </a:p>
              <a:p>
                <a:r>
                  <a:rPr lang="en-US" sz="1900" dirty="0" smtClean="0"/>
                  <a:t>Collimation channel </a:t>
                </a:r>
                <a14:m>
                  <m:oMath xmlns:m="http://schemas.openxmlformats.org/officeDocument/2006/math">
                    <m:r>
                      <a:rPr lang="en-US" sz="1900" b="0" i="1" smtClean="0">
                        <a:latin typeface="Cambria Math" panose="02040503050406030204" pitchFamily="18" charset="0"/>
                      </a:rPr>
                      <m:t>10×10 </m:t>
                    </m:r>
                    <m:r>
                      <m:rPr>
                        <m:sty m:val="p"/>
                      </m:rPr>
                      <a:rPr lang="en-US" sz="1900" b="0" i="0" smtClean="0">
                        <a:latin typeface="Cambria Math" panose="02040503050406030204" pitchFamily="18" charset="0"/>
                      </a:rPr>
                      <m:t>m</m:t>
                    </m:r>
                    <m:sSup>
                      <m:sSupPr>
                        <m:ctrlPr>
                          <a:rPr lang="en-US" sz="1900" b="0" i="1" smtClean="0">
                            <a:latin typeface="Cambria Math" panose="02040503050406030204" pitchFamily="18" charset="0"/>
                          </a:rPr>
                        </m:ctrlPr>
                      </m:sSupPr>
                      <m:e>
                        <m:r>
                          <m:rPr>
                            <m:sty m:val="p"/>
                          </m:rPr>
                          <a:rPr lang="en-US" sz="1900" b="0" i="0" smtClean="0">
                            <a:latin typeface="Cambria Math" panose="02040503050406030204" pitchFamily="18" charset="0"/>
                          </a:rPr>
                          <m:t>m</m:t>
                        </m:r>
                      </m:e>
                      <m:sup>
                        <m:r>
                          <a:rPr lang="en-US" sz="1900" b="0" i="0" smtClean="0">
                            <a:latin typeface="Cambria Math" panose="02040503050406030204" pitchFamily="18" charset="0"/>
                          </a:rPr>
                          <m:t>2</m:t>
                        </m:r>
                      </m:sup>
                    </m:sSup>
                  </m:oMath>
                </a14:m>
                <a:endParaRPr lang="en-US" sz="1900" dirty="0" smtClean="0"/>
              </a:p>
              <a:p>
                <a:r>
                  <a:rPr lang="en-US" sz="1900" dirty="0" smtClean="0"/>
                  <a:t>Anticoincidence side walls of channel</a:t>
                </a:r>
              </a:p>
              <a:p>
                <a:r>
                  <a:rPr lang="en-US" sz="1900" dirty="0" smtClean="0"/>
                  <a:t>Window test with different</a:t>
                </a:r>
                <a:r>
                  <a:rPr lang="en-US" sz="1900" dirty="0"/>
                  <a:t> thickness</a:t>
                </a:r>
                <a:r>
                  <a:rPr lang="en-US" sz="1900" dirty="0" smtClean="0"/>
                  <a:t/>
                </a:r>
                <a:br>
                  <a:rPr lang="en-US" sz="1900" dirty="0" smtClean="0"/>
                </a:br>
                <a:r>
                  <a:rPr lang="en-US" sz="2000" dirty="0"/>
                  <a:t>(</a:t>
                </a:r>
                <a14:m>
                  <m:oMath xmlns:m="http://schemas.openxmlformats.org/officeDocument/2006/math">
                    <m:r>
                      <a:rPr lang="en-US" sz="2000" i="1" dirty="0" smtClean="0">
                        <a:latin typeface="Cambria Math" panose="02040503050406030204" pitchFamily="18" charset="0"/>
                      </a:rPr>
                      <m:t>20, 30, 50; 300, 600, 1000</m:t>
                    </m:r>
                    <m:r>
                      <m:rPr>
                        <m:sty m:val="p"/>
                      </m:rPr>
                      <a:rPr lang="en-US" sz="2000" b="0" i="0" dirty="0" smtClean="0">
                        <a:latin typeface="Cambria Math" panose="02040503050406030204" pitchFamily="18" charset="0"/>
                      </a:rPr>
                      <m:t>μm</m:t>
                    </m:r>
                  </m:oMath>
                </a14:m>
                <a:r>
                  <a:rPr lang="en-US" sz="2000" dirty="0" smtClean="0"/>
                  <a:t>)</a:t>
                </a:r>
                <a:endParaRPr lang="en-US" sz="2000" dirty="0"/>
              </a:p>
              <a:p>
                <a:endParaRPr lang="en-US" sz="1900" dirty="0"/>
              </a:p>
            </p:txBody>
          </p:sp>
        </mc:Choice>
        <mc:Fallback xmlns="">
          <p:sp>
            <p:nvSpPr>
              <p:cNvPr id="5" name="Content Placeholder 4"/>
              <p:cNvSpPr>
                <a:spLocks noGrp="1" noRot="1" noChangeAspect="1" noMove="1" noResize="1" noEditPoints="1" noAdjustHandles="1" noChangeArrowheads="1" noChangeShapeType="1" noTextEdit="1"/>
              </p:cNvSpPr>
              <p:nvPr>
                <p:ph idx="10"/>
              </p:nvPr>
            </p:nvSpPr>
            <p:spPr>
              <a:xfrm>
                <a:off x="4466171" y="3250406"/>
                <a:ext cx="4434942" cy="1632857"/>
              </a:xfrm>
              <a:blipFill>
                <a:blip r:embed="rId2"/>
                <a:stretch>
                  <a:fillRect l="-3164" t="-4478" b="-6716"/>
                </a:stretch>
              </a:blipFill>
            </p:spPr>
            <p:txBody>
              <a:bodyPr/>
              <a:lstStyle/>
              <a:p>
                <a:r>
                  <a:rPr lang="en-US">
                    <a:noFill/>
                  </a:rPr>
                  <a:t> </a:t>
                </a:r>
              </a:p>
            </p:txBody>
          </p:sp>
        </mc:Fallback>
      </mc:AlternateContent>
      <p:pic>
        <p:nvPicPr>
          <p:cNvPr id="6" name="Content Placeholder 5">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3">
            <a:lum/>
            <a:alphaModFix/>
          </a:blip>
          <a:srcRect/>
          <a:stretch>
            <a:fillRect/>
          </a:stretch>
        </p:blipFill>
        <p:spPr>
          <a:xfrm>
            <a:off x="223794" y="2167869"/>
            <a:ext cx="3706812" cy="2947850"/>
          </a:xfrm>
          <a:prstGeom prst="rect">
            <a:avLst/>
          </a:prstGeom>
          <a:noFill/>
          <a:ln>
            <a:noFill/>
          </a:ln>
        </p:spPr>
      </p:pic>
      <p:pic>
        <p:nvPicPr>
          <p:cNvPr id="7" name="Picture 6"/>
          <p:cNvPicPr>
            <a:picLocks noChangeAspect="1"/>
          </p:cNvPicPr>
          <p:nvPr/>
        </p:nvPicPr>
        <p:blipFill>
          <a:blip r:embed="rId4"/>
          <a:stretch>
            <a:fillRect/>
          </a:stretch>
        </p:blipFill>
        <p:spPr>
          <a:xfrm>
            <a:off x="4405326" y="931081"/>
            <a:ext cx="4379899" cy="2197202"/>
          </a:xfrm>
          <a:prstGeom prst="rect">
            <a:avLst/>
          </a:prstGeom>
        </p:spPr>
      </p:pic>
      <p:sp>
        <p:nvSpPr>
          <p:cNvPr id="8" name="TextBox 7"/>
          <p:cNvSpPr txBox="1"/>
          <p:nvPr/>
        </p:nvSpPr>
        <p:spPr>
          <a:xfrm>
            <a:off x="2457451" y="132487"/>
            <a:ext cx="622286" cy="225126"/>
          </a:xfrm>
          <a:prstGeom prst="rect">
            <a:avLst/>
          </a:prstGeom>
          <a:noFill/>
        </p:spPr>
        <p:txBody>
          <a:bodyPr wrap="none" lIns="0" tIns="0" rIns="0" bIns="0" rtlCol="0" anchor="t" anchorCtr="0">
            <a:spAutoFit/>
          </a:bodyPr>
          <a:lstStyle/>
          <a:p>
            <a:pPr>
              <a:lnSpc>
                <a:spcPct val="110000"/>
              </a:lnSpc>
              <a:spcBef>
                <a:spcPts val="0"/>
              </a:spcBef>
            </a:pPr>
            <a:r>
              <a:rPr lang="en-US" sz="1400" kern="1000" spc="30" dirty="0" smtClean="0">
                <a:solidFill>
                  <a:schemeClr val="bg1"/>
                </a:solidFill>
                <a:latin typeface="+mn-lt"/>
                <a:cs typeface="Franklin Gothic Book"/>
              </a:rPr>
              <a:t>GEANT4</a:t>
            </a:r>
          </a:p>
        </p:txBody>
      </p:sp>
      <p:pic>
        <p:nvPicPr>
          <p:cNvPr id="9" name="Picture 8">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1425458" y="245050"/>
            <a:ext cx="2206816" cy="1655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1322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Spiral entrance veto and storage simulation</a:t>
            </a:r>
            <a:endParaRPr lang="en-US" dirty="0"/>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21</a:t>
            </a:fld>
            <a:endParaRPr lang="de-DE" dirty="0">
              <a:solidFill>
                <a:srgbClr val="000000"/>
              </a:solidFill>
            </a:endParaRPr>
          </a:p>
        </p:txBody>
      </p:sp>
      <p:pic>
        <p:nvPicPr>
          <p:cNvPr id="8" name="Content Placeholder 7"/>
          <p:cNvPicPr>
            <a:picLocks noGrp="1" noChangeAspect="1"/>
          </p:cNvPicPr>
          <p:nvPr>
            <p:ph idx="1"/>
          </p:nvPr>
        </p:nvPicPr>
        <p:blipFill>
          <a:blip r:embed="rId2"/>
          <a:stretch>
            <a:fillRect/>
          </a:stretch>
        </p:blipFill>
        <p:spPr>
          <a:xfrm>
            <a:off x="780199" y="708160"/>
            <a:ext cx="7650440" cy="4455137"/>
          </a:xfrm>
          <a:prstGeom prst="rect">
            <a:avLst/>
          </a:prstGeom>
        </p:spPr>
      </p:pic>
      <p:sp>
        <p:nvSpPr>
          <p:cNvPr id="9" name="TextBox 8"/>
          <p:cNvSpPr txBox="1"/>
          <p:nvPr/>
        </p:nvSpPr>
        <p:spPr>
          <a:xfrm>
            <a:off x="5823626" y="1627762"/>
            <a:ext cx="596638" cy="220381"/>
          </a:xfrm>
          <a:prstGeom prst="rect">
            <a:avLst/>
          </a:prstGeom>
          <a:noFill/>
        </p:spPr>
        <p:txBody>
          <a:bodyPr wrap="none" lIns="0" tIns="0" rIns="0" bIns="0" rtlCol="0" anchor="t" anchorCtr="0">
            <a:spAutoFit/>
          </a:bodyPr>
          <a:lstStyle/>
          <a:p>
            <a:pPr>
              <a:lnSpc>
                <a:spcPct val="110000"/>
              </a:lnSpc>
              <a:spcBef>
                <a:spcPts val="0"/>
              </a:spcBef>
            </a:pPr>
            <a:r>
              <a:rPr lang="en-US" sz="1400" kern="1000" spc="30" dirty="0" smtClean="0">
                <a:solidFill>
                  <a:srgbClr val="FFFF00"/>
                </a:solidFill>
                <a:latin typeface="Humanst521 Lt BT" panose="020B0402020204020304" pitchFamily="34" charset="0"/>
                <a:cs typeface="Franklin Gothic Book"/>
              </a:rPr>
              <a:t>positron</a:t>
            </a:r>
          </a:p>
        </p:txBody>
      </p:sp>
      <p:cxnSp>
        <p:nvCxnSpPr>
          <p:cNvPr id="11" name="Straight Arrow Connector 10"/>
          <p:cNvCxnSpPr/>
          <p:nvPr/>
        </p:nvCxnSpPr>
        <p:spPr bwMode="auto">
          <a:xfrm flipH="1">
            <a:off x="5090809" y="1796374"/>
            <a:ext cx="622570" cy="259405"/>
          </a:xfrm>
          <a:prstGeom prst="straightConnector1">
            <a:avLst/>
          </a:prstGeom>
          <a:ln w="12700" cap="rnd">
            <a:solidFill>
              <a:srgbClr val="FFFF0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2" name="TextBox 11"/>
          <p:cNvSpPr txBox="1"/>
          <p:nvPr/>
        </p:nvSpPr>
        <p:spPr>
          <a:xfrm>
            <a:off x="3271737" y="3991583"/>
            <a:ext cx="596638" cy="220381"/>
          </a:xfrm>
          <a:prstGeom prst="rect">
            <a:avLst/>
          </a:prstGeom>
          <a:noFill/>
          <a:ln>
            <a:noFill/>
          </a:ln>
        </p:spPr>
        <p:txBody>
          <a:bodyPr wrap="square" lIns="0" tIns="0" rIns="0" bIns="0" rtlCol="0" anchor="t" anchorCtr="0">
            <a:spAutoFit/>
          </a:bodyPr>
          <a:lstStyle/>
          <a:p>
            <a:pPr>
              <a:lnSpc>
                <a:spcPct val="110000"/>
              </a:lnSpc>
              <a:spcBef>
                <a:spcPts val="0"/>
              </a:spcBef>
            </a:pPr>
            <a:r>
              <a:rPr lang="en-US" sz="1400" kern="1000" spc="30" dirty="0" smtClean="0">
                <a:solidFill>
                  <a:srgbClr val="00B0F0"/>
                </a:solidFill>
                <a:latin typeface="Humanst521 Lt BT" panose="020B0402020204020304" pitchFamily="34" charset="0"/>
                <a:cs typeface="Franklin Gothic Book"/>
              </a:rPr>
              <a:t>muon</a:t>
            </a:r>
          </a:p>
        </p:txBody>
      </p:sp>
      <p:cxnSp>
        <p:nvCxnSpPr>
          <p:cNvPr id="13" name="Straight Arrow Connector 12"/>
          <p:cNvCxnSpPr/>
          <p:nvPr/>
        </p:nvCxnSpPr>
        <p:spPr bwMode="auto">
          <a:xfrm flipV="1">
            <a:off x="3482502" y="2788598"/>
            <a:ext cx="97277" cy="1202985"/>
          </a:xfrm>
          <a:prstGeom prst="straightConnector1">
            <a:avLst/>
          </a:prstGeom>
          <a:ln w="12700" cap="rnd">
            <a:solidFill>
              <a:srgbClr val="00B0F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8" name="TextBox 17"/>
          <p:cNvSpPr txBox="1"/>
          <p:nvPr/>
        </p:nvSpPr>
        <p:spPr>
          <a:xfrm>
            <a:off x="1297021" y="3390090"/>
            <a:ext cx="1275321" cy="473976"/>
          </a:xfrm>
          <a:prstGeom prst="rect">
            <a:avLst/>
          </a:prstGeom>
          <a:noFill/>
          <a:ln>
            <a:noFill/>
          </a:ln>
        </p:spPr>
        <p:txBody>
          <a:bodyPr wrap="square" lIns="0" tIns="0" rIns="0" bIns="0" rtlCol="0" anchor="t" anchorCtr="0">
            <a:spAutoFit/>
          </a:bodyPr>
          <a:lstStyle/>
          <a:p>
            <a:pPr>
              <a:lnSpc>
                <a:spcPct val="110000"/>
              </a:lnSpc>
              <a:spcBef>
                <a:spcPts val="0"/>
              </a:spcBef>
            </a:pPr>
            <a:r>
              <a:rPr lang="en-US" sz="1400" kern="1000" spc="30" dirty="0" smtClean="0">
                <a:solidFill>
                  <a:schemeClr val="accent5">
                    <a:lumMod val="20000"/>
                    <a:lumOff val="80000"/>
                  </a:schemeClr>
                </a:solidFill>
                <a:latin typeface="Humanst521 Lt BT" panose="020B0402020204020304" pitchFamily="34" charset="0"/>
                <a:cs typeface="Franklin Gothic Book"/>
              </a:rPr>
              <a:t>Entrance anti-coincidence</a:t>
            </a:r>
          </a:p>
        </p:txBody>
      </p:sp>
      <p:cxnSp>
        <p:nvCxnSpPr>
          <p:cNvPr id="19" name="Straight Arrow Connector 18"/>
          <p:cNvCxnSpPr/>
          <p:nvPr/>
        </p:nvCxnSpPr>
        <p:spPr bwMode="auto">
          <a:xfrm flipV="1">
            <a:off x="1784393" y="2256817"/>
            <a:ext cx="511335" cy="1133274"/>
          </a:xfrm>
          <a:prstGeom prst="straightConnector1">
            <a:avLst/>
          </a:prstGeom>
          <a:ln w="12700" cap="rnd">
            <a:solidFill>
              <a:schemeClr val="accent5">
                <a:lumMod val="20000"/>
                <a:lumOff val="8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 name="Rectangle 2"/>
          <p:cNvSpPr/>
          <p:nvPr/>
        </p:nvSpPr>
        <p:spPr bwMode="auto">
          <a:xfrm>
            <a:off x="2572342" y="2090859"/>
            <a:ext cx="108917" cy="113506"/>
          </a:xfrm>
          <a:prstGeom prst="rect">
            <a:avLst/>
          </a:prstGeom>
          <a:solidFill>
            <a:schemeClr val="bg1">
              <a:alpha val="65000"/>
            </a:schemeClr>
          </a:solidFill>
          <a:ln w="3175" cap="rnd">
            <a:solidFill>
              <a:schemeClr val="bg1">
                <a:alpha val="88000"/>
              </a:schemeClr>
            </a:solidFill>
            <a:headEnd type="none" w="med" len="med"/>
            <a:tailEnd type="none" w="med" len="med"/>
          </a:ln>
          <a:scene3d>
            <a:camera prst="orthographicFront">
              <a:rot lat="20400000" lon="2400000" rev="21594000"/>
            </a:camera>
            <a:lightRig rig="threePt" dir="t"/>
          </a:scene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4" name="Rectangle 13"/>
          <p:cNvSpPr/>
          <p:nvPr/>
        </p:nvSpPr>
        <p:spPr bwMode="auto">
          <a:xfrm>
            <a:off x="2499425" y="1441244"/>
            <a:ext cx="108917" cy="113506"/>
          </a:xfrm>
          <a:prstGeom prst="rect">
            <a:avLst/>
          </a:prstGeom>
          <a:solidFill>
            <a:schemeClr val="bg1">
              <a:alpha val="65000"/>
            </a:schemeClr>
          </a:solidFill>
          <a:ln w="3175" cap="rnd">
            <a:solidFill>
              <a:schemeClr val="bg1">
                <a:alpha val="88000"/>
              </a:schemeClr>
            </a:solidFill>
            <a:headEnd type="none" w="med" len="med"/>
            <a:tailEnd type="none" w="med" len="med"/>
          </a:ln>
          <a:scene3d>
            <a:camera prst="orthographicFront">
              <a:rot lat="20400000" lon="2400000" rev="21594000"/>
            </a:camera>
            <a:lightRig rig="threePt" dir="t"/>
          </a:scene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5" name="Rectangle 14"/>
          <p:cNvSpPr/>
          <p:nvPr/>
        </p:nvSpPr>
        <p:spPr bwMode="auto">
          <a:xfrm>
            <a:off x="1985601" y="1716594"/>
            <a:ext cx="108917" cy="113506"/>
          </a:xfrm>
          <a:prstGeom prst="rect">
            <a:avLst/>
          </a:prstGeom>
          <a:solidFill>
            <a:schemeClr val="bg1">
              <a:alpha val="65000"/>
            </a:schemeClr>
          </a:solidFill>
          <a:ln w="3175" cap="rnd">
            <a:solidFill>
              <a:schemeClr val="bg1">
                <a:alpha val="88000"/>
              </a:schemeClr>
            </a:solidFill>
            <a:headEnd type="none" w="med" len="med"/>
            <a:tailEnd type="none" w="med" len="med"/>
          </a:ln>
          <a:scene3d>
            <a:camera prst="orthographicFront">
              <a:rot lat="20400000" lon="2400000" rev="21594000"/>
            </a:camera>
            <a:lightRig rig="threePt" dir="t"/>
          </a:scene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722765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518" y="149494"/>
            <a:ext cx="4467226" cy="381375"/>
          </a:xfrm>
        </p:spPr>
        <p:txBody>
          <a:bodyPr/>
          <a:lstStyle/>
          <a:p>
            <a:r>
              <a:rPr lang="en-US" dirty="0"/>
              <a:t>Muon tracker prototype (TPC)</a:t>
            </a:r>
            <a:br>
              <a:rPr lang="en-US" dirty="0"/>
            </a:b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22</a:t>
            </a:fld>
            <a:endParaRPr lang="de-DE" dirty="0">
              <a:solidFill>
                <a:srgbClr val="000000"/>
              </a:solidFill>
            </a:endParaRPr>
          </a:p>
        </p:txBody>
      </p:sp>
      <p:sp>
        <p:nvSpPr>
          <p:cNvPr id="4" name="Content Placeholder 3"/>
          <p:cNvSpPr>
            <a:spLocks noGrp="1"/>
          </p:cNvSpPr>
          <p:nvPr>
            <p:ph idx="1"/>
          </p:nvPr>
        </p:nvSpPr>
        <p:spPr>
          <a:xfrm>
            <a:off x="330200" y="3202173"/>
            <a:ext cx="5662544" cy="1600201"/>
          </a:xfrm>
        </p:spPr>
        <p:txBody>
          <a:bodyPr/>
          <a:lstStyle/>
          <a:p>
            <a:pPr marL="0" indent="0">
              <a:buNone/>
            </a:pPr>
            <a:r>
              <a:rPr lang="en-US" sz="2000" dirty="0"/>
              <a:t>The TPC is under construction at INFN Roma</a:t>
            </a:r>
          </a:p>
          <a:p>
            <a:pPr lvl="1"/>
            <a:r>
              <a:rPr lang="en-US" sz="1800" dirty="0"/>
              <a:t>gas box, field cage and cathode ready for assembly</a:t>
            </a:r>
          </a:p>
          <a:p>
            <a:pPr lvl="1"/>
            <a:r>
              <a:rPr lang="en-US" sz="1800" dirty="0"/>
              <a:t>anode and readout board under design in collaboration with Bonn University</a:t>
            </a:r>
          </a:p>
          <a:p>
            <a:pPr lvl="1"/>
            <a:r>
              <a:rPr lang="en-US" sz="1800" dirty="0"/>
              <a:t>procurement of DAQ electronics (CERN SRS) ongoing</a:t>
            </a:r>
          </a:p>
        </p:txBody>
      </p:sp>
      <p:pic>
        <p:nvPicPr>
          <p:cNvPr id="11"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3100" y="0"/>
            <a:ext cx="2960900" cy="5276850"/>
          </a:xfrm>
          <a:prstGeom prst="rect">
            <a:avLst/>
          </a:prstGeom>
          <a:ln w="12700">
            <a:miter lim="400000"/>
          </a:ln>
        </p:spPr>
      </p:pic>
      <p:pic>
        <p:nvPicPr>
          <p:cNvPr id="12"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 y="846070"/>
            <a:ext cx="2281771" cy="1634822"/>
          </a:xfrm>
          <a:prstGeom prst="rect">
            <a:avLst/>
          </a:prstGeom>
          <a:ln w="12700">
            <a:miter lim="400000"/>
          </a:ln>
        </p:spPr>
      </p:pic>
      <p:sp>
        <p:nvSpPr>
          <p:cNvPr id="13" name="Content Placeholder 3"/>
          <p:cNvSpPr>
            <a:spLocks noGrp="1"/>
          </p:cNvSpPr>
          <p:nvPr>
            <p:ph idx="1"/>
          </p:nvPr>
        </p:nvSpPr>
        <p:spPr>
          <a:xfrm>
            <a:off x="2622945" y="800986"/>
            <a:ext cx="4754638" cy="1600201"/>
          </a:xfrm>
        </p:spPr>
        <p:txBody>
          <a:bodyPr/>
          <a:lstStyle/>
          <a:p>
            <a:pPr marL="0" indent="0">
              <a:buNone/>
            </a:pPr>
            <a:r>
              <a:rPr lang="en-US" sz="2000" dirty="0"/>
              <a:t>TPC with very high granularity </a:t>
            </a:r>
            <a:endParaRPr lang="en-US" sz="2000" dirty="0" smtClean="0"/>
          </a:p>
          <a:p>
            <a:pPr marL="0" indent="0">
              <a:buNone/>
            </a:pPr>
            <a:r>
              <a:rPr lang="en-US" sz="2000" dirty="0" smtClean="0"/>
              <a:t>readout </a:t>
            </a:r>
            <a:r>
              <a:rPr lang="en-US" sz="2000" dirty="0"/>
              <a:t>based on the </a:t>
            </a:r>
            <a:r>
              <a:rPr lang="en-US" sz="2000" dirty="0" err="1"/>
              <a:t>GridPix</a:t>
            </a:r>
            <a:r>
              <a:rPr lang="en-US" sz="2000" dirty="0"/>
              <a:t> </a:t>
            </a:r>
            <a:r>
              <a:rPr lang="en-US" sz="2000" dirty="0" smtClean="0"/>
              <a:t>chip</a:t>
            </a:r>
            <a:endParaRPr lang="en-US" sz="2000" dirty="0"/>
          </a:p>
          <a:p>
            <a:pPr marL="271463" indent="-271463"/>
            <a:r>
              <a:rPr lang="en-US" sz="2000" dirty="0"/>
              <a:t>H</a:t>
            </a:r>
            <a:r>
              <a:rPr lang="en-US" sz="2000" dirty="0" smtClean="0"/>
              <a:t>elium-based </a:t>
            </a:r>
            <a:r>
              <a:rPr lang="en-US" sz="2000" dirty="0"/>
              <a:t>gas mixture </a:t>
            </a:r>
            <a:endParaRPr lang="en-US" sz="2000" dirty="0" smtClean="0"/>
          </a:p>
          <a:p>
            <a:pPr marL="271463" indent="-271463"/>
            <a:r>
              <a:rPr lang="en-US" sz="2000" dirty="0" smtClean="0"/>
              <a:t>minimize </a:t>
            </a:r>
            <a:r>
              <a:rPr lang="en-US" sz="2000" dirty="0"/>
              <a:t>multiple </a:t>
            </a:r>
            <a:endParaRPr lang="en-US" sz="2000" dirty="0" smtClean="0"/>
          </a:p>
          <a:p>
            <a:pPr marL="271463" indent="-271463"/>
            <a:r>
              <a:rPr lang="en-US" sz="2000" dirty="0" smtClean="0"/>
              <a:t>no </a:t>
            </a:r>
            <a:r>
              <a:rPr lang="en-US" sz="2000" dirty="0"/>
              <a:t>literature on </a:t>
            </a:r>
            <a:r>
              <a:rPr lang="en-US" sz="2000" dirty="0" err="1"/>
              <a:t>GridPix</a:t>
            </a:r>
            <a:r>
              <a:rPr lang="en-US" sz="2000" dirty="0"/>
              <a:t> with </a:t>
            </a:r>
            <a:r>
              <a:rPr lang="en-US" sz="2000" dirty="0" smtClean="0"/>
              <a:t/>
            </a:r>
            <a:br>
              <a:rPr lang="en-US" sz="2000" dirty="0" smtClean="0"/>
            </a:br>
            <a:r>
              <a:rPr lang="en-US" sz="2000" dirty="0" smtClean="0"/>
              <a:t>helium mixture</a:t>
            </a:r>
            <a:endParaRPr lang="en-US" sz="2000" dirty="0"/>
          </a:p>
        </p:txBody>
      </p:sp>
    </p:spTree>
    <p:extLst>
      <p:ext uri="{BB962C8B-B14F-4D97-AF65-F5344CB8AC3E}">
        <p14:creationId xmlns:p14="http://schemas.microsoft.com/office/powerpoint/2010/main" val="367863374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149226" y="758332"/>
            <a:ext cx="4774057" cy="2216095"/>
          </a:xfrm>
          <a:prstGeom prst="rect">
            <a:avLst/>
          </a:prstGeom>
        </p:spPr>
      </p:pic>
      <p:sp>
        <p:nvSpPr>
          <p:cNvPr id="2" name="Title 1"/>
          <p:cNvSpPr>
            <a:spLocks noGrp="1"/>
          </p:cNvSpPr>
          <p:nvPr>
            <p:ph type="title"/>
          </p:nvPr>
        </p:nvSpPr>
        <p:spPr/>
        <p:txBody>
          <a:bodyPr/>
          <a:lstStyle/>
          <a:p>
            <a:r>
              <a:rPr lang="en-US" dirty="0" smtClean="0"/>
              <a:t>Radial magnetic field pulse to kick muons</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23</a:t>
            </a:fld>
            <a:endParaRPr lang="de-DE" dirty="0">
              <a:solidFill>
                <a:srgbClr val="0000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96" y="723853"/>
            <a:ext cx="2169513" cy="2354882"/>
          </a:xfrm>
          <a:prstGeom prst="rect">
            <a:avLst/>
          </a:prstGeom>
          <a:ln>
            <a:solidFill>
              <a:schemeClr val="bg1"/>
            </a:solidFill>
          </a:ln>
        </p:spPr>
      </p:pic>
      <mc:AlternateContent xmlns:mc="http://schemas.openxmlformats.org/markup-compatibility/2006" xmlns:a14="http://schemas.microsoft.com/office/drawing/2010/main">
        <mc:Choice Requires="a14">
          <p:sp>
            <p:nvSpPr>
              <p:cNvPr id="5" name="Content Placeholder 4"/>
              <p:cNvSpPr>
                <a:spLocks noGrp="1"/>
              </p:cNvSpPr>
              <p:nvPr>
                <p:ph idx="10"/>
              </p:nvPr>
            </p:nvSpPr>
            <p:spPr>
              <a:xfrm>
                <a:off x="293153" y="3271720"/>
                <a:ext cx="2946122" cy="1712995"/>
              </a:xfrm>
            </p:spPr>
            <p:txBody>
              <a:bodyPr/>
              <a:lstStyle/>
              <a:p>
                <a:pPr marL="268288" indent="-268288"/>
                <a:r>
                  <a:rPr lang="en-US" sz="1800" dirty="0" smtClean="0"/>
                  <a:t>Pulse width </a:t>
                </a:r>
                <a14:m>
                  <m:oMath xmlns:m="http://schemas.openxmlformats.org/officeDocument/2006/math">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𝑡</m:t>
                    </m:r>
                    <m:r>
                      <a:rPr lang="en-US" sz="1800" b="0" i="1" smtClean="0">
                        <a:latin typeface="Cambria Math" panose="02040503050406030204" pitchFamily="18" charset="0"/>
                      </a:rPr>
                      <m:t>≈100 </m:t>
                    </m:r>
                    <m:r>
                      <m:rPr>
                        <m:sty m:val="p"/>
                      </m:rPr>
                      <a:rPr lang="en-US" sz="1800" b="0" i="0" smtClean="0">
                        <a:latin typeface="Cambria Math" panose="02040503050406030204" pitchFamily="18" charset="0"/>
                      </a:rPr>
                      <m:t>ns</m:t>
                    </m:r>
                  </m:oMath>
                </a14:m>
                <a:endParaRPr lang="en-US" sz="1800" b="0" dirty="0" smtClean="0"/>
              </a:p>
              <a:p>
                <a:pPr marL="268288" indent="-268288"/>
                <a:r>
                  <a:rPr lang="en-US" sz="1800" dirty="0" smtClean="0"/>
                  <a:t>Delay between trigger and pulse peak </a:t>
                </a:r>
                <a14:m>
                  <m:oMath xmlns:m="http://schemas.openxmlformats.org/officeDocument/2006/math">
                    <m:r>
                      <m:rPr>
                        <m:sty m:val="p"/>
                      </m:rPr>
                      <a:rPr lang="en-US" sz="1800" b="0" i="0" smtClean="0">
                        <a:latin typeface="Cambria Math" panose="02040503050406030204" pitchFamily="18" charset="0"/>
                      </a:rPr>
                      <m:t>Δ</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𝑑</m:t>
                        </m:r>
                      </m:sub>
                    </m:sSub>
                    <m:r>
                      <a:rPr lang="en-US" sz="1800" b="0" i="1" smtClean="0">
                        <a:latin typeface="Cambria Math" panose="02040503050406030204" pitchFamily="18" charset="0"/>
                      </a:rPr>
                      <m:t>≈1</m:t>
                    </m:r>
                    <m:r>
                      <a:rPr lang="en-US" sz="1800" b="0" i="0" smtClean="0">
                        <a:latin typeface="Cambria Math" panose="02040503050406030204" pitchFamily="18" charset="0"/>
                      </a:rPr>
                      <m:t>05</m:t>
                    </m:r>
                    <m:r>
                      <m:rPr>
                        <m:sty m:val="p"/>
                      </m:rPr>
                      <a:rPr lang="en-US" sz="1800" b="0" i="0" smtClean="0">
                        <a:latin typeface="Cambria Math" panose="02040503050406030204" pitchFamily="18" charset="0"/>
                      </a:rPr>
                      <m:t>ns</m:t>
                    </m:r>
                  </m:oMath>
                </a14:m>
                <a:endParaRPr lang="en-US" sz="1800" b="0" dirty="0" smtClean="0"/>
              </a:p>
              <a:p>
                <a:pPr marL="268288" indent="-268288"/>
                <a:r>
                  <a:rPr lang="en-US" sz="1800" dirty="0" smtClean="0"/>
                  <a:t>Peak current </a:t>
                </a:r>
                <a14:m>
                  <m:oMath xmlns:m="http://schemas.openxmlformats.org/officeDocument/2006/math">
                    <m:r>
                      <a:rPr lang="en-US" sz="1800" b="0" i="1" smtClean="0">
                        <a:latin typeface="Cambria Math" panose="02040503050406030204" pitchFamily="18" charset="0"/>
                      </a:rPr>
                      <m:t>60</m:t>
                    </m:r>
                    <m:r>
                      <m:rPr>
                        <m:sty m:val="p"/>
                      </m:rPr>
                      <a:rPr lang="en-US" sz="1800" b="0" i="0" smtClean="0">
                        <a:latin typeface="Cambria Math" panose="02040503050406030204" pitchFamily="18" charset="0"/>
                      </a:rPr>
                      <m:t>A</m:t>
                    </m:r>
                  </m:oMath>
                </a14:m>
                <a:endParaRPr lang="en-US" sz="1800" dirty="0" smtClean="0"/>
              </a:p>
              <a:p>
                <a:pPr marL="268288" indent="-268288"/>
                <a:r>
                  <a:rPr lang="en-US" sz="1800" dirty="0" smtClean="0"/>
                  <a:t>Eddy current damping </a:t>
                </a:r>
                <a:br>
                  <a:rPr lang="en-US" sz="1800" dirty="0" smtClean="0"/>
                </a:br>
                <a:r>
                  <a:rPr lang="en-US" sz="1800" dirty="0" smtClean="0"/>
                  <a:t>by electrodes?</a:t>
                </a:r>
                <a:endParaRPr lang="en-US" sz="1800" dirty="0"/>
              </a:p>
            </p:txBody>
          </p:sp>
        </mc:Choice>
        <mc:Fallback xmlns="">
          <p:sp>
            <p:nvSpPr>
              <p:cNvPr id="5" name="Content Placeholder 4"/>
              <p:cNvSpPr>
                <a:spLocks noGrp="1" noRot="1" noChangeAspect="1" noMove="1" noResize="1" noEditPoints="1" noAdjustHandles="1" noChangeArrowheads="1" noChangeShapeType="1" noTextEdit="1"/>
              </p:cNvSpPr>
              <p:nvPr>
                <p:ph idx="10"/>
              </p:nvPr>
            </p:nvSpPr>
            <p:spPr>
              <a:xfrm>
                <a:off x="293153" y="3271720"/>
                <a:ext cx="2946122" cy="1712995"/>
              </a:xfrm>
              <a:blipFill>
                <a:blip r:embed="rId4"/>
                <a:stretch>
                  <a:fillRect l="-4348" t="-4270" b="-12811"/>
                </a:stretch>
              </a:blipFill>
            </p:spPr>
            <p:txBody>
              <a:bodyPr/>
              <a:lstStyle/>
              <a:p>
                <a:r>
                  <a:rPr lang="en-US">
                    <a:noFill/>
                  </a:rPr>
                  <a:t> </a:t>
                </a:r>
              </a:p>
            </p:txBody>
          </p:sp>
        </mc:Fallback>
      </mc:AlternateContent>
      <p:pic>
        <p:nvPicPr>
          <p:cNvPr id="13" name="Picture 1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83173" y="3130268"/>
            <a:ext cx="5640110" cy="2003350"/>
          </a:xfrm>
          <a:prstGeom prst="rect">
            <a:avLst/>
          </a:prstGeom>
        </p:spPr>
      </p:pic>
    </p:spTree>
    <p:extLst>
      <p:ext uri="{BB962C8B-B14F-4D97-AF65-F5344CB8AC3E}">
        <p14:creationId xmlns:p14="http://schemas.microsoft.com/office/powerpoint/2010/main" val="27630760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250"/>
                                  </p:stCondLst>
                                  <p:childTnLst>
                                    <p:animEffect transition="out" filter="fade">
                                      <p:cBhvr>
                                        <p:cTn id="6" dur="750"/>
                                        <p:tgtEl>
                                          <p:spTgt spid="9"/>
                                        </p:tgtEl>
                                      </p:cBhvr>
                                    </p:animEffect>
                                    <p:set>
                                      <p:cBhvr>
                                        <p:cTn id="7" dur="1" fill="hold">
                                          <p:stCondLst>
                                            <p:cond delay="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smtClean="0"/>
              <a:t>Eddy current damping of magnetic pulse</a:t>
            </a: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24</a:t>
            </a:fld>
            <a:endParaRPr lang="de-DE" dirty="0">
              <a:solidFill>
                <a:srgbClr val="000000"/>
              </a:solidFill>
            </a:endParaRP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4655362" y="1027736"/>
                <a:ext cx="3706587" cy="3827178"/>
              </a:xfrm>
            </p:spPr>
            <p:txBody>
              <a:bodyPr/>
              <a:lstStyle/>
              <a:p>
                <a:r>
                  <a:rPr lang="en-US" dirty="0" smtClean="0"/>
                  <a:t>Exist off the shelf without substrate down to </a:t>
                </a:r>
                <a14:m>
                  <m:oMath xmlns:m="http://schemas.openxmlformats.org/officeDocument/2006/math">
                    <m:r>
                      <a:rPr lang="en-US" i="1">
                        <a:latin typeface="Cambria Math" panose="02040503050406030204" pitchFamily="18" charset="0"/>
                      </a:rPr>
                      <m:t>1</m:t>
                    </m:r>
                    <m:r>
                      <a:rPr lang="en-US" b="0" i="1" smtClean="0">
                        <a:latin typeface="Cambria Math" panose="02040503050406030204" pitchFamily="18" charset="0"/>
                      </a:rPr>
                      <m:t>7</m:t>
                    </m:r>
                    <m:r>
                      <m:rPr>
                        <m:sty m:val="p"/>
                      </m:rPr>
                      <a:rPr lang="en-US" b="0" i="0" smtClean="0">
                        <a:latin typeface="Cambria Math" panose="02040503050406030204" pitchFamily="18" charset="0"/>
                      </a:rPr>
                      <m:t>μm</m:t>
                    </m:r>
                    <m:r>
                      <a:rPr lang="en-US" b="0" i="1" smtClean="0">
                        <a:latin typeface="Cambria Math" panose="02040503050406030204" pitchFamily="18" charset="0"/>
                      </a:rPr>
                      <m:t> </m:t>
                    </m:r>
                  </m:oMath>
                </a14:m>
                <a:endParaRPr lang="en-US" b="0" dirty="0" smtClean="0"/>
              </a:p>
              <a:p>
                <a:r>
                  <a:rPr lang="en-US" dirty="0" smtClean="0"/>
                  <a:t>Still considerable damping of magnetic pulse possible</a:t>
                </a:r>
              </a:p>
              <a:p>
                <a:r>
                  <a:rPr lang="en-US" dirty="0" smtClean="0"/>
                  <a:t>Tests requires</a:t>
                </a:r>
              </a:p>
              <a:p>
                <a:r>
                  <a:rPr lang="en-US" dirty="0" smtClean="0"/>
                  <a:t>Alternative one dimensional wires </a:t>
                </a:r>
                <a:br>
                  <a:rPr lang="en-US" dirty="0" smtClean="0"/>
                </a:br>
                <a:r>
                  <a:rPr lang="en-US" dirty="0" smtClean="0"/>
                  <a:t>(carbon fibers / tungsten)</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4655362" y="1027736"/>
                <a:ext cx="3706587" cy="3827178"/>
              </a:xfrm>
              <a:blipFill>
                <a:blip r:embed="rId2"/>
                <a:stretch>
                  <a:fillRect l="-5428" t="-2552" r="-6908" b="-3030"/>
                </a:stretch>
              </a:blipFill>
            </p:spPr>
            <p:txBody>
              <a:bodyPr/>
              <a:lstStyle/>
              <a:p>
                <a:r>
                  <a:rPr lang="en-US">
                    <a:noFill/>
                  </a:rPr>
                  <a:t> </a:t>
                </a:r>
              </a:p>
            </p:txBody>
          </p:sp>
        </mc:Fallback>
      </mc:AlternateContent>
      <p:pic>
        <p:nvPicPr>
          <p:cNvPr id="6" name="Content Placeholder 5" descr="Screen Clipping"/>
          <p:cNvPicPr>
            <a:picLocks noGrp="1" noChangeAspect="1"/>
          </p:cNvPicPr>
          <p:nvPr>
            <p:ph idx="10"/>
          </p:nvPr>
        </p:nvPicPr>
        <p:blipFill>
          <a:blip r:embed="rId3" cstate="screen">
            <a:extLst>
              <a:ext uri="{28A0092B-C50C-407E-A947-70E740481C1C}">
                <a14:useLocalDpi xmlns:a14="http://schemas.microsoft.com/office/drawing/2010/main" val="0"/>
              </a:ext>
            </a:extLst>
          </a:blip>
          <a:stretch>
            <a:fillRect/>
          </a:stretch>
        </p:blipFill>
        <p:spPr>
          <a:xfrm>
            <a:off x="422647" y="2485520"/>
            <a:ext cx="4017169" cy="2556380"/>
          </a:xfrm>
        </p:spPr>
      </p:pic>
      <p:pic>
        <p:nvPicPr>
          <p:cNvPr id="1028" name="Picture 4" descr="Photo:Thermal protection sheet (Graphite Sheet (PGS)/PGS applied products/NASB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466" y="838797"/>
            <a:ext cx="1550194" cy="102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65393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234375" y="1226410"/>
                <a:ext cx="3764358" cy="2483880"/>
              </a:xfrm>
              <a:solidFill>
                <a:schemeClr val="bg1"/>
              </a:solidFill>
            </p:spPr>
            <p:txBody>
              <a:bodyPr/>
              <a:lstStyle/>
              <a:p>
                <a:pPr marL="265113" indent="-265113"/>
                <a:r>
                  <a:rPr lang="en-US" sz="2000" dirty="0" smtClean="0"/>
                  <a:t>Characterization of potential electrode material with </a:t>
                </a:r>
                <a:br>
                  <a:rPr lang="en-US" sz="2000" dirty="0" smtClean="0"/>
                </a:br>
                <a:r>
                  <a:rPr lang="en-US" sz="2000" dirty="0" smtClean="0"/>
                  <a:t>positrons and muons</a:t>
                </a:r>
              </a:p>
              <a:p>
                <a:pPr marL="0" indent="0">
                  <a:buNone/>
                </a:pPr>
                <a:r>
                  <a:rPr lang="en-US" sz="2000" dirty="0" smtClean="0"/>
                  <a:t/>
                </a:r>
                <a:br>
                  <a:rPr lang="en-US" sz="2000" dirty="0" smtClean="0"/>
                </a:b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5</m:t>
                      </m:r>
                      <m:r>
                        <a:rPr lang="en-US" sz="2000" b="0" i="1" dirty="0" smtClean="0">
                          <a:latin typeface="Cambria Math" panose="02040503050406030204" pitchFamily="18" charset="0"/>
                        </a:rPr>
                        <m:t>0 </m:t>
                      </m:r>
                      <m:r>
                        <m:rPr>
                          <m:sty m:val="p"/>
                        </m:rPr>
                        <a:rPr lang="en-US" sz="2000">
                          <a:latin typeface="Cambria Math" panose="02040503050406030204" pitchFamily="18" charset="0"/>
                        </a:rPr>
                        <m:t>MeV</m:t>
                      </m:r>
                      <m:r>
                        <a:rPr lang="en-US" sz="2000" i="1" dirty="0" smtClean="0">
                          <a:latin typeface="Cambria Math" panose="02040503050406030204" pitchFamily="18" charset="0"/>
                        </a:rPr>
                        <m:t>/</m:t>
                      </m:r>
                      <m:r>
                        <a:rPr lang="en-US" sz="2000" i="1">
                          <a:latin typeface="Cambria Math" panose="02040503050406030204" pitchFamily="18" charset="0"/>
                        </a:rPr>
                        <m:t>𝑐</m:t>
                      </m:r>
                      <m:r>
                        <a:rPr lang="en-US" sz="2000" b="0" i="1" smtClean="0">
                          <a:latin typeface="Cambria Math" panose="02040503050406030204" pitchFamily="18" charset="0"/>
                        </a:rPr>
                        <m:t>&lt;</m:t>
                      </m:r>
                      <m:r>
                        <a:rPr lang="en-US" sz="2000" b="0" i="1" smtClean="0">
                          <a:latin typeface="Cambria Math" panose="02040503050406030204" pitchFamily="18" charset="0"/>
                        </a:rPr>
                        <m:t>𝑝</m:t>
                      </m:r>
                      <m:r>
                        <a:rPr lang="en-US" sz="2000" b="0" i="1" smtClean="0">
                          <a:latin typeface="Cambria Math" panose="02040503050406030204" pitchFamily="18" charset="0"/>
                        </a:rPr>
                        <m:t>&lt;145 </m:t>
                      </m:r>
                      <m:r>
                        <m:rPr>
                          <m:sty m:val="p"/>
                        </m:rPr>
                        <a:rPr lang="en-US" sz="2000" b="0" i="0" smtClean="0">
                          <a:latin typeface="Cambria Math" panose="02040503050406030204" pitchFamily="18" charset="0"/>
                        </a:rPr>
                        <m:t>MeV</m:t>
                      </m:r>
                      <m:r>
                        <a:rPr lang="en-US" sz="2000" b="0" i="1" smtClean="0">
                          <a:latin typeface="Cambria Math" panose="02040503050406030204" pitchFamily="18" charset="0"/>
                        </a:rPr>
                        <m:t>/</m:t>
                      </m:r>
                      <m:r>
                        <a:rPr lang="en-US" sz="2000" b="0" i="1" smtClean="0">
                          <a:latin typeface="Cambria Math" panose="02040503050406030204" pitchFamily="18" charset="0"/>
                        </a:rPr>
                        <m:t>𝑐</m:t>
                      </m:r>
                    </m:oMath>
                  </m:oMathPara>
                </a14:m>
                <a:endParaRPr lang="en-US" sz="2000" dirty="0" smtClean="0"/>
              </a:p>
              <a:p>
                <a:pPr marL="265113" indent="-265113"/>
                <a:endParaRPr lang="en-US" sz="2000" dirty="0" smtClean="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234375" y="1226410"/>
                <a:ext cx="3764358" cy="2483880"/>
              </a:xfrm>
              <a:blipFill>
                <a:blip r:embed="rId3"/>
                <a:stretch>
                  <a:fillRect l="-3883" t="-2941"/>
                </a:stretch>
              </a:blipFill>
            </p:spPr>
            <p:txBody>
              <a:bodyPr/>
              <a:lstStyle/>
              <a:p>
                <a:r>
                  <a:rPr lang="en-US">
                    <a:noFill/>
                  </a:rPr>
                  <a:t> </a:t>
                </a:r>
              </a:p>
            </p:txBody>
          </p:sp>
        </mc:Fallback>
      </mc:AlternateContent>
      <p:sp>
        <p:nvSpPr>
          <p:cNvPr id="3" name="Title 2"/>
          <p:cNvSpPr>
            <a:spLocks noGrp="1"/>
          </p:cNvSpPr>
          <p:nvPr>
            <p:ph type="title"/>
          </p:nvPr>
        </p:nvSpPr>
        <p:spPr>
          <a:xfrm>
            <a:off x="2077200" y="91664"/>
            <a:ext cx="6708025" cy="381375"/>
          </a:xfrm>
        </p:spPr>
        <p:txBody>
          <a:bodyPr/>
          <a:lstStyle/>
          <a:p>
            <a:r>
              <a:rPr lang="en-US" dirty="0" smtClean="0"/>
              <a:t>Multiple scattering measurement on carbon</a:t>
            </a:r>
            <a:endParaRPr lang="en-US" dirty="0"/>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25</a:t>
            </a:fld>
            <a:endParaRPr lang="de-DE" dirty="0">
              <a:solidFill>
                <a:srgbClr val="000000"/>
              </a:solidFill>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2972" y="799192"/>
            <a:ext cx="4256125" cy="319209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8" name="TextBox 7"/>
              <p:cNvSpPr txBox="1"/>
              <p:nvPr/>
            </p:nvSpPr>
            <p:spPr>
              <a:xfrm>
                <a:off x="4588531" y="3110105"/>
                <a:ext cx="1259840" cy="243826"/>
              </a:xfrm>
              <a:prstGeom prst="wedgeRoundRectCallout">
                <a:avLst>
                  <a:gd name="adj1" fmla="val 49510"/>
                  <a:gd name="adj2" fmla="val -433490"/>
                  <a:gd name="adj3" fmla="val 16667"/>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Carbon foil </a:t>
                </a:r>
                <a14:m>
                  <m:oMath xmlns:m="http://schemas.openxmlformats.org/officeDocument/2006/math">
                    <m:r>
                      <a:rPr lang="en-US" sz="1400" i="1" kern="1000" spc="30">
                        <a:solidFill>
                          <a:schemeClr val="tx1">
                            <a:lumMod val="85000"/>
                            <a:lumOff val="15000"/>
                          </a:schemeClr>
                        </a:solidFill>
                        <a:latin typeface="Cambria Math" panose="02040503050406030204" pitchFamily="18" charset="0"/>
                        <a:cs typeface="Franklin Gothic Book"/>
                      </a:rPr>
                      <m:t>1</m:t>
                    </m:r>
                    <m:r>
                      <a:rPr lang="en-US" sz="1400" b="0" i="1" kern="1000" spc="30" smtClean="0">
                        <a:solidFill>
                          <a:schemeClr val="tx1">
                            <a:lumMod val="85000"/>
                            <a:lumOff val="15000"/>
                          </a:schemeClr>
                        </a:solidFill>
                        <a:latin typeface="Cambria Math" panose="02040503050406030204" pitchFamily="18" charset="0"/>
                        <a:cs typeface="Franklin Gothic Book"/>
                      </a:rPr>
                      <m:t>7</m:t>
                    </m:r>
                    <m:r>
                      <a:rPr lang="en-US" sz="1400" b="0" i="1" kern="1000" spc="30" smtClean="0">
                        <a:solidFill>
                          <a:schemeClr val="tx1">
                            <a:lumMod val="85000"/>
                            <a:lumOff val="15000"/>
                          </a:schemeClr>
                        </a:solidFill>
                        <a:latin typeface="Cambria Math" panose="02040503050406030204" pitchFamily="18" charset="0"/>
                        <a:cs typeface="Franklin Gothic Book"/>
                      </a:rPr>
                      <m:t>𝜇</m:t>
                    </m:r>
                  </m:oMath>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588531" y="3110105"/>
                <a:ext cx="1259840" cy="243826"/>
              </a:xfrm>
              <a:prstGeom prst="wedgeRoundRectCallout">
                <a:avLst>
                  <a:gd name="adj1" fmla="val 49510"/>
                  <a:gd name="adj2" fmla="val -433490"/>
                  <a:gd name="adj3" fmla="val 16667"/>
                </a:avLst>
              </a:prstGeom>
              <a:blipFill>
                <a:blip r:embed="rId5"/>
                <a:stretch>
                  <a:fillRect l="-7767" b="-8247"/>
                </a:stretch>
              </a:blipFill>
            </p:spPr>
            <p:txBody>
              <a:bodyPr/>
              <a:lstStyle/>
              <a:p>
                <a:r>
                  <a:rPr lang="en-US">
                    <a:noFill/>
                  </a:rPr>
                  <a:t> </a:t>
                </a:r>
              </a:p>
            </p:txBody>
          </p:sp>
        </mc:Fallback>
      </mc:AlternateContent>
      <p:sp>
        <p:nvSpPr>
          <p:cNvPr id="20" name="TextBox 19"/>
          <p:cNvSpPr txBox="1"/>
          <p:nvPr/>
        </p:nvSpPr>
        <p:spPr>
          <a:xfrm>
            <a:off x="6172297" y="3085707"/>
            <a:ext cx="756228" cy="243826"/>
          </a:xfrm>
          <a:prstGeom prst="wedgeRoundRectCallout">
            <a:avLst>
              <a:gd name="adj1" fmla="val -23608"/>
              <a:gd name="adj2" fmla="val -448990"/>
              <a:gd name="adj3" fmla="val 16667"/>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MuPIX10</a:t>
            </a:r>
          </a:p>
        </p:txBody>
      </p:sp>
      <p:sp>
        <p:nvSpPr>
          <p:cNvPr id="21" name="TextBox 20"/>
          <p:cNvSpPr txBox="1"/>
          <p:nvPr/>
        </p:nvSpPr>
        <p:spPr>
          <a:xfrm>
            <a:off x="7048252" y="839023"/>
            <a:ext cx="1189595" cy="243826"/>
          </a:xfrm>
          <a:prstGeom prst="wedgeRoundRectCallout">
            <a:avLst>
              <a:gd name="adj1" fmla="val -39053"/>
              <a:gd name="adj2" fmla="val 364743"/>
              <a:gd name="adj3" fmla="val 16667"/>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Exit scintillator</a:t>
            </a:r>
          </a:p>
        </p:txBody>
      </p:sp>
      <p:pic>
        <p:nvPicPr>
          <p:cNvPr id="23" name="Google Shape;495;p45"/>
          <p:cNvPicPr preferRelativeResize="0"/>
          <p:nvPr/>
        </p:nvPicPr>
        <p:blipFill rotWithShape="1">
          <a:blip r:embed="rId6">
            <a:alphaModFix/>
          </a:blip>
          <a:srcRect r="6497"/>
          <a:stretch/>
        </p:blipFill>
        <p:spPr>
          <a:xfrm>
            <a:off x="22" y="3085706"/>
            <a:ext cx="4045172" cy="1838413"/>
          </a:xfrm>
          <a:prstGeom prst="rect">
            <a:avLst/>
          </a:prstGeom>
          <a:noFill/>
          <a:ln>
            <a:noFill/>
          </a:ln>
        </p:spPr>
      </p:pic>
      <p:pic>
        <p:nvPicPr>
          <p:cNvPr id="4" name="Picture 3"/>
          <p:cNvPicPr>
            <a:picLocks noChangeAspect="1"/>
          </p:cNvPicPr>
          <p:nvPr/>
        </p:nvPicPr>
        <p:blipFill>
          <a:blip r:embed="rId7"/>
          <a:stretch>
            <a:fillRect/>
          </a:stretch>
        </p:blipFill>
        <p:spPr>
          <a:xfrm>
            <a:off x="4681454" y="2053427"/>
            <a:ext cx="4080019" cy="2588958"/>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p:nvPr/>
        </p:nvCxnSpPr>
        <p:spPr bwMode="auto">
          <a:xfrm flipV="1">
            <a:off x="3099406" y="2322127"/>
            <a:ext cx="1085850" cy="73112"/>
          </a:xfrm>
          <a:prstGeom prst="straightConnector1">
            <a:avLst/>
          </a:prstGeom>
          <a:ln w="38100" cap="rnd">
            <a:solidFill>
              <a:srgbClr val="C50006"/>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4940300" y="3110105"/>
            <a:ext cx="65" cy="220381"/>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p:sp>
        <p:nvSpPr>
          <p:cNvPr id="12" name="TextBox 11"/>
          <p:cNvSpPr txBox="1"/>
          <p:nvPr/>
        </p:nvSpPr>
        <p:spPr>
          <a:xfrm>
            <a:off x="3438525" y="2053427"/>
            <a:ext cx="65" cy="225126"/>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AlternateContent xmlns:mc="http://schemas.openxmlformats.org/markup-compatibility/2006" xmlns:a14="http://schemas.microsoft.com/office/drawing/2010/main">
        <mc:Choice Requires="a14">
          <p:sp>
            <p:nvSpPr>
              <p:cNvPr id="13" name="TextBox 12"/>
              <p:cNvSpPr txBox="1"/>
              <p:nvPr/>
            </p:nvSpPr>
            <p:spPr>
              <a:xfrm rot="21384458">
                <a:off x="3250608" y="2085139"/>
                <a:ext cx="533992"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rgbClr val="C50006"/>
                              </a:solidFill>
                              <a:latin typeface="Cambria Math" panose="02040503050406030204" pitchFamily="18" charset="0"/>
                              <a:cs typeface="Franklin Gothic Book"/>
                            </a:rPr>
                          </m:ctrlPr>
                        </m:sSupPr>
                        <m:e>
                          <m:r>
                            <a:rPr lang="en-US" sz="1400" b="0" i="1" kern="1000" spc="30" smtClean="0">
                              <a:solidFill>
                                <a:srgbClr val="C50006"/>
                              </a:solidFill>
                              <a:latin typeface="Cambria Math" panose="02040503050406030204" pitchFamily="18" charset="0"/>
                              <a:cs typeface="Franklin Gothic Book"/>
                            </a:rPr>
                            <m:t>𝜇</m:t>
                          </m:r>
                        </m:e>
                        <m:sup>
                          <m:r>
                            <a:rPr lang="en-US" sz="1400" b="0" i="1" kern="1000" spc="30" smtClean="0">
                              <a:solidFill>
                                <a:srgbClr val="C50006"/>
                              </a:solidFill>
                              <a:latin typeface="Cambria Math" panose="02040503050406030204" pitchFamily="18" charset="0"/>
                              <a:cs typeface="Franklin Gothic Book"/>
                            </a:rPr>
                            <m:t>+</m:t>
                          </m:r>
                        </m:sup>
                      </m:sSup>
                      <m:r>
                        <a:rPr lang="de-CH" sz="1400" b="0" i="1" kern="1000" spc="30" smtClean="0">
                          <a:solidFill>
                            <a:srgbClr val="C50006"/>
                          </a:solidFill>
                          <a:latin typeface="Cambria Math" panose="02040503050406030204" pitchFamily="18" charset="0"/>
                          <a:cs typeface="Franklin Gothic Book"/>
                        </a:rPr>
                        <m:t>, </m:t>
                      </m:r>
                      <m:sSup>
                        <m:sSupPr>
                          <m:ctrlPr>
                            <a:rPr lang="en-US" sz="1400" b="0" i="1" kern="1000" spc="30" smtClean="0">
                              <a:solidFill>
                                <a:srgbClr val="C50006"/>
                              </a:solidFill>
                              <a:latin typeface="Cambria Math" panose="02040503050406030204" pitchFamily="18" charset="0"/>
                              <a:cs typeface="Franklin Gothic Book"/>
                            </a:rPr>
                          </m:ctrlPr>
                        </m:sSupPr>
                        <m:e>
                          <m:r>
                            <a:rPr lang="de-CH" sz="1400" b="0" i="1" kern="1000" spc="30" smtClean="0">
                              <a:solidFill>
                                <a:srgbClr val="C50006"/>
                              </a:solidFill>
                              <a:latin typeface="Cambria Math" panose="02040503050406030204" pitchFamily="18" charset="0"/>
                              <a:cs typeface="Franklin Gothic Book"/>
                            </a:rPr>
                            <m:t>𝑒</m:t>
                          </m:r>
                        </m:e>
                        <m:sup>
                          <m:r>
                            <a:rPr lang="en-US" sz="1400" b="0" i="1" kern="1000" spc="30" smtClean="0">
                              <a:solidFill>
                                <a:srgbClr val="C50006"/>
                              </a:solidFill>
                              <a:latin typeface="Cambria Math" panose="02040503050406030204" pitchFamily="18" charset="0"/>
                              <a:cs typeface="Franklin Gothic Book"/>
                            </a:rPr>
                            <m:t>+</m:t>
                          </m:r>
                        </m:sup>
                      </m:sSup>
                    </m:oMath>
                  </m:oMathPara>
                </a14:m>
                <a:endParaRPr lang="en-US" sz="1400" kern="1000" spc="30" dirty="0" err="1" smtClean="0">
                  <a:solidFill>
                    <a:srgbClr val="C50006"/>
                  </a:solidFill>
                  <a:latin typeface="Humanst521 Lt BT" panose="020B0402020204020304" pitchFamily="34" charset="0"/>
                  <a:cs typeface="Franklin Gothic Book"/>
                </a:endParaRPr>
              </a:p>
            </p:txBody>
          </p:sp>
        </mc:Choice>
        <mc:Fallback xmlns="">
          <p:sp>
            <p:nvSpPr>
              <p:cNvPr id="13" name="TextBox 12"/>
              <p:cNvSpPr txBox="1">
                <a:spLocks noRot="1" noChangeAspect="1" noMove="1" noResize="1" noEditPoints="1" noAdjustHandles="1" noChangeArrowheads="1" noChangeShapeType="1" noTextEdit="1"/>
              </p:cNvSpPr>
              <p:nvPr/>
            </p:nvSpPr>
            <p:spPr>
              <a:xfrm rot="21384458">
                <a:off x="3250608" y="2085139"/>
                <a:ext cx="533992" cy="236988"/>
              </a:xfrm>
              <a:prstGeom prst="rect">
                <a:avLst/>
              </a:prstGeom>
              <a:blipFill>
                <a:blip r:embed="rId8"/>
                <a:stretch>
                  <a:fillRect l="-6667" b="-15556"/>
                </a:stretch>
              </a:blipFill>
            </p:spPr>
            <p:txBody>
              <a:bodyPr/>
              <a:lstStyle/>
              <a:p>
                <a:r>
                  <a:rPr lang="en-US">
                    <a:noFill/>
                  </a:rPr>
                  <a:t> </a:t>
                </a:r>
              </a:p>
            </p:txBody>
          </p:sp>
        </mc:Fallback>
      </mc:AlternateContent>
    </p:spTree>
    <p:extLst>
      <p:ext uri="{BB962C8B-B14F-4D97-AF65-F5344CB8AC3E}">
        <p14:creationId xmlns:p14="http://schemas.microsoft.com/office/powerpoint/2010/main" val="4173462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8D72-B546-A2F0-950C-9B41D9072A81}"/>
              </a:ext>
            </a:extLst>
          </p:cNvPr>
          <p:cNvSpPr>
            <a:spLocks noGrp="1"/>
          </p:cNvSpPr>
          <p:nvPr>
            <p:ph type="title" idx="4294967295"/>
          </p:nvPr>
        </p:nvSpPr>
        <p:spPr>
          <a:xfrm>
            <a:off x="2377504" y="152775"/>
            <a:ext cx="6416566" cy="32090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a:spcBef>
                <a:spcPct val="0"/>
              </a:spcBef>
              <a:spcAft>
                <a:spcPct val="0"/>
              </a:spcAft>
            </a:pPr>
            <a:r>
              <a:rPr lang="en-US" sz="2800" dirty="0">
                <a:solidFill>
                  <a:srgbClr val="686868"/>
                </a:solidFill>
                <a:latin typeface="Humanst521 Lt BT" panose="020B0402020204020304" pitchFamily="34" charset="0"/>
              </a:rPr>
              <a:t>Straw Trackers - Motivation</a:t>
            </a:r>
          </a:p>
        </p:txBody>
      </p:sp>
      <p:sp>
        <p:nvSpPr>
          <p:cNvPr id="5" name="TextBox 4">
            <a:extLst>
              <a:ext uri="{FF2B5EF4-FFF2-40B4-BE49-F238E27FC236}">
                <a16:creationId xmlns:a16="http://schemas.microsoft.com/office/drawing/2014/main" id="{7444FA1A-860C-68BA-86E9-0507A7C927F4}"/>
              </a:ext>
            </a:extLst>
          </p:cNvPr>
          <p:cNvSpPr txBox="1"/>
          <p:nvPr/>
        </p:nvSpPr>
        <p:spPr>
          <a:xfrm>
            <a:off x="1480699" y="989585"/>
            <a:ext cx="3363686" cy="3323987"/>
          </a:xfrm>
          <a:prstGeom prst="rect">
            <a:avLst/>
          </a:prstGeom>
          <a:noFill/>
        </p:spPr>
        <p:txBody>
          <a:bodyPr wrap="square" rtlCol="0">
            <a:spAutoFit/>
          </a:bodyPr>
          <a:lstStyle/>
          <a:p>
            <a:pPr marL="214313" indent="-214313">
              <a:buFont typeface="Arial" panose="020B0604020202020204" pitchFamily="34" charset="0"/>
              <a:buChar char="•"/>
            </a:pPr>
            <a:r>
              <a:rPr lang="en-US" sz="1500" dirty="0">
                <a:latin typeface="Humanst521 Lt BT" panose="020B0402020204020304" pitchFamily="34" charset="0"/>
              </a:rPr>
              <a:t>Use straw tracking detector to confirm g-2 oscillation is frozen out</a:t>
            </a:r>
          </a:p>
          <a:p>
            <a:pPr marL="214313" indent="-214313">
              <a:buFont typeface="Arial" panose="020B0604020202020204" pitchFamily="34" charset="0"/>
              <a:buChar char="•"/>
            </a:pPr>
            <a:endParaRPr lang="en-US" sz="1500" dirty="0">
              <a:latin typeface="Humanst521 Lt BT" panose="020B0402020204020304" pitchFamily="34" charset="0"/>
            </a:endParaRPr>
          </a:p>
          <a:p>
            <a:pPr marL="214313" indent="-214313">
              <a:buFont typeface="Arial" panose="020B0604020202020204" pitchFamily="34" charset="0"/>
              <a:buChar char="•"/>
            </a:pPr>
            <a:r>
              <a:rPr lang="en-US" sz="1500" dirty="0">
                <a:latin typeface="Humanst521 Lt BT" panose="020B0402020204020304" pitchFamily="34" charset="0"/>
              </a:rPr>
              <a:t>100mm length straws in </a:t>
            </a:r>
            <a:r>
              <a:rPr lang="en-US" sz="1500" dirty="0" err="1">
                <a:latin typeface="Humanst521 Lt BT" panose="020B0402020204020304" pitchFamily="34" charset="0"/>
              </a:rPr>
              <a:t>centre</a:t>
            </a:r>
            <a:r>
              <a:rPr lang="en-US" sz="1500" dirty="0">
                <a:latin typeface="Humanst521 Lt BT" panose="020B0402020204020304" pitchFamily="34" charset="0"/>
              </a:rPr>
              <a:t> of storage ring, additional layers outside</a:t>
            </a:r>
          </a:p>
          <a:p>
            <a:pPr marL="214313" indent="-214313">
              <a:buFont typeface="Arial" panose="020B0604020202020204" pitchFamily="34" charset="0"/>
              <a:buChar char="•"/>
            </a:pPr>
            <a:endParaRPr lang="en-US" sz="1500" dirty="0">
              <a:latin typeface="Humanst521 Lt BT" panose="020B0402020204020304" pitchFamily="34" charset="0"/>
            </a:endParaRPr>
          </a:p>
          <a:p>
            <a:pPr marL="214313" indent="-214313">
              <a:buFont typeface="Arial" panose="020B0604020202020204" pitchFamily="34" charset="0"/>
              <a:buChar char="•"/>
            </a:pPr>
            <a:r>
              <a:rPr lang="en-US" sz="1500" dirty="0">
                <a:latin typeface="Humanst521 Lt BT" panose="020B0402020204020304" pitchFamily="34" charset="0"/>
              </a:rPr>
              <a:t>15μm mylar walls, filled with either Argon-Ethane or Argon-CO</a:t>
            </a:r>
            <a:r>
              <a:rPr lang="en-US" sz="1500" baseline="-25000" dirty="0">
                <a:latin typeface="Humanst521 Lt BT" panose="020B0402020204020304" pitchFamily="34" charset="0"/>
              </a:rPr>
              <a:t>2</a:t>
            </a:r>
            <a:endParaRPr lang="en-US" sz="1500" dirty="0">
              <a:latin typeface="Humanst521 Lt BT" panose="020B0402020204020304" pitchFamily="34" charset="0"/>
            </a:endParaRPr>
          </a:p>
          <a:p>
            <a:pPr marL="214313" indent="-214313">
              <a:buFont typeface="Arial" panose="020B0604020202020204" pitchFamily="34" charset="0"/>
              <a:buChar char="•"/>
            </a:pPr>
            <a:endParaRPr lang="en-US" sz="1500" dirty="0">
              <a:latin typeface="Humanst521 Lt BT" panose="020B0402020204020304" pitchFamily="34" charset="0"/>
            </a:endParaRPr>
          </a:p>
          <a:p>
            <a:pPr marL="214313" indent="-214313">
              <a:buFont typeface="Arial" panose="020B0604020202020204" pitchFamily="34" charset="0"/>
              <a:buChar char="•"/>
            </a:pPr>
            <a:r>
              <a:rPr lang="en-US" sz="1500" dirty="0">
                <a:latin typeface="Humanst521 Lt BT" panose="020B0402020204020304" pitchFamily="34" charset="0"/>
              </a:rPr>
              <a:t>Demonstrated observation of g-2 oscillation using reconstructed tracks</a:t>
            </a:r>
          </a:p>
          <a:p>
            <a:pPr marL="214313" indent="-214313">
              <a:buFont typeface="Arial" panose="020B0604020202020204" pitchFamily="34" charset="0"/>
              <a:buChar char="•"/>
            </a:pPr>
            <a:endParaRPr lang="en-US" sz="1500" dirty="0">
              <a:latin typeface="Humanst521 Lt BT" panose="020B0402020204020304" pitchFamily="34" charset="0"/>
            </a:endParaRPr>
          </a:p>
          <a:p>
            <a:pPr marL="214313" indent="-214313">
              <a:buFont typeface="Arial" panose="020B0604020202020204" pitchFamily="34" charset="0"/>
              <a:buChar char="•"/>
            </a:pPr>
            <a:r>
              <a:rPr lang="en-US" sz="1500" dirty="0">
                <a:latin typeface="Humanst521 Lt BT" panose="020B0402020204020304" pitchFamily="34" charset="0"/>
              </a:rPr>
              <a:t>Momentum and vertical angle measurement to improve EDM limit</a:t>
            </a:r>
          </a:p>
        </p:txBody>
      </p:sp>
      <p:grpSp>
        <p:nvGrpSpPr>
          <p:cNvPr id="7" name="Group 6">
            <a:extLst>
              <a:ext uri="{FF2B5EF4-FFF2-40B4-BE49-F238E27FC236}">
                <a16:creationId xmlns:a16="http://schemas.microsoft.com/office/drawing/2014/main" id="{C585FB89-4A4A-B282-FF24-A213B20A53DB}"/>
              </a:ext>
            </a:extLst>
          </p:cNvPr>
          <p:cNvGrpSpPr/>
          <p:nvPr/>
        </p:nvGrpSpPr>
        <p:grpSpPr>
          <a:xfrm>
            <a:off x="4816929" y="2755453"/>
            <a:ext cx="2830286" cy="2023346"/>
            <a:chOff x="5172027" y="1369799"/>
            <a:chExt cx="3321145" cy="2435506"/>
          </a:xfrm>
        </p:grpSpPr>
        <p:pic>
          <p:nvPicPr>
            <p:cNvPr id="4" name="Picture 3">
              <a:extLst>
                <a:ext uri="{FF2B5EF4-FFF2-40B4-BE49-F238E27FC236}">
                  <a16:creationId xmlns:a16="http://schemas.microsoft.com/office/drawing/2014/main" id="{BD9ED80E-4A39-608F-2C98-BDA437B55835}"/>
                </a:ext>
              </a:extLst>
            </p:cNvPr>
            <p:cNvPicPr>
              <a:picLocks noChangeAspect="1"/>
            </p:cNvPicPr>
            <p:nvPr/>
          </p:nvPicPr>
          <p:blipFill>
            <a:blip r:embed="rId2"/>
            <a:stretch>
              <a:fillRect/>
            </a:stretch>
          </p:blipFill>
          <p:spPr>
            <a:xfrm>
              <a:off x="5172027" y="1369799"/>
              <a:ext cx="3321145" cy="2435506"/>
            </a:xfrm>
            <a:prstGeom prst="rect">
              <a:avLst/>
            </a:prstGeom>
          </p:spPr>
        </p:pic>
        <p:sp>
          <p:nvSpPr>
            <p:cNvPr id="6" name="Oval 5">
              <a:extLst>
                <a:ext uri="{FF2B5EF4-FFF2-40B4-BE49-F238E27FC236}">
                  <a16:creationId xmlns:a16="http://schemas.microsoft.com/office/drawing/2014/main" id="{0B0E1B73-A75C-82F5-DBD5-5B90C09DC470}"/>
                </a:ext>
              </a:extLst>
            </p:cNvPr>
            <p:cNvSpPr/>
            <p:nvPr/>
          </p:nvSpPr>
          <p:spPr>
            <a:xfrm>
              <a:off x="5845629" y="1590924"/>
              <a:ext cx="228600" cy="2067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grpSp>
      <p:pic>
        <p:nvPicPr>
          <p:cNvPr id="8" name="Picture 7">
            <a:extLst>
              <a:ext uri="{FF2B5EF4-FFF2-40B4-BE49-F238E27FC236}">
                <a16:creationId xmlns:a16="http://schemas.microsoft.com/office/drawing/2014/main" id="{D14708AC-2ED1-4C2F-0198-E6D996E1E33C}"/>
              </a:ext>
            </a:extLst>
          </p:cNvPr>
          <p:cNvPicPr>
            <a:picLocks noChangeAspect="1"/>
          </p:cNvPicPr>
          <p:nvPr/>
        </p:nvPicPr>
        <p:blipFill>
          <a:blip r:embed="rId3"/>
          <a:stretch>
            <a:fillRect/>
          </a:stretch>
        </p:blipFill>
        <p:spPr>
          <a:xfrm>
            <a:off x="4893373" y="799472"/>
            <a:ext cx="2715743" cy="2023345"/>
          </a:xfrm>
          <a:prstGeom prst="rect">
            <a:avLst/>
          </a:prstGeom>
        </p:spPr>
      </p:pic>
      <p:sp>
        <p:nvSpPr>
          <p:cNvPr id="9" name="Rectangle 8">
            <a:extLst>
              <a:ext uri="{FF2B5EF4-FFF2-40B4-BE49-F238E27FC236}">
                <a16:creationId xmlns:a16="http://schemas.microsoft.com/office/drawing/2014/main" id="{58616991-F9C9-B7B0-E42F-EDDF3A6639D8}"/>
              </a:ext>
            </a:extLst>
          </p:cNvPr>
          <p:cNvSpPr/>
          <p:nvPr/>
        </p:nvSpPr>
        <p:spPr>
          <a:xfrm>
            <a:off x="1412422" y="2939157"/>
            <a:ext cx="3404507" cy="183964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10" name="TextBox 9">
            <a:extLst>
              <a:ext uri="{FF2B5EF4-FFF2-40B4-BE49-F238E27FC236}">
                <a16:creationId xmlns:a16="http://schemas.microsoft.com/office/drawing/2014/main" id="{1D536131-4DD6-CE61-3035-C31A32619985}"/>
              </a:ext>
            </a:extLst>
          </p:cNvPr>
          <p:cNvSpPr txBox="1"/>
          <p:nvPr/>
        </p:nvSpPr>
        <p:spPr>
          <a:xfrm>
            <a:off x="7850431" y="4204032"/>
            <a:ext cx="1069521" cy="646331"/>
          </a:xfrm>
          <a:prstGeom prst="rect">
            <a:avLst/>
          </a:prstGeom>
          <a:noFill/>
        </p:spPr>
        <p:txBody>
          <a:bodyPr wrap="square" rtlCol="0">
            <a:spAutoFit/>
          </a:bodyPr>
          <a:lstStyle/>
          <a:p>
            <a:r>
              <a:rPr lang="en-US" dirty="0">
                <a:solidFill>
                  <a:srgbClr val="FF6600"/>
                </a:solidFill>
                <a:latin typeface="Humanst521 Lt BT" panose="020B0402020204020304" pitchFamily="34" charset="0"/>
              </a:rPr>
              <a:t>@FNAL g-2</a:t>
            </a:r>
          </a:p>
        </p:txBody>
      </p:sp>
      <p:sp>
        <p:nvSpPr>
          <p:cNvPr id="11" name="Rectangle 10">
            <a:extLst>
              <a:ext uri="{FF2B5EF4-FFF2-40B4-BE49-F238E27FC236}">
                <a16:creationId xmlns:a16="http://schemas.microsoft.com/office/drawing/2014/main" id="{645EFB4D-564F-AC55-042B-5BEBD76D6B0C}"/>
              </a:ext>
            </a:extLst>
          </p:cNvPr>
          <p:cNvSpPr/>
          <p:nvPr/>
        </p:nvSpPr>
        <p:spPr>
          <a:xfrm>
            <a:off x="4819892" y="732108"/>
            <a:ext cx="2887193" cy="40466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3480279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03131" y="2642470"/>
            <a:ext cx="3624082" cy="2501030"/>
          </a:xfrm>
          <a:prstGeom prst="rect">
            <a:avLst/>
          </a:prstGeom>
        </p:spPr>
      </p:pic>
      <p:sp>
        <p:nvSpPr>
          <p:cNvPr id="2" name="Title 1">
            <a:extLst>
              <a:ext uri="{FF2B5EF4-FFF2-40B4-BE49-F238E27FC236}">
                <a16:creationId xmlns:a16="http://schemas.microsoft.com/office/drawing/2014/main" id="{5DAECBD4-CFD2-6AEB-DCF9-973473A46D73}"/>
              </a:ext>
            </a:extLst>
          </p:cNvPr>
          <p:cNvSpPr>
            <a:spLocks noGrp="1"/>
          </p:cNvSpPr>
          <p:nvPr>
            <p:ph type="title" idx="4294967295"/>
          </p:nvPr>
        </p:nvSpPr>
        <p:spPr>
          <a:xfrm>
            <a:off x="228600" y="188814"/>
            <a:ext cx="8686800" cy="320908"/>
          </a:xfrm>
        </p:spPr>
        <p:txBody>
          <a:bodyPr/>
          <a:lstStyle/>
          <a:p>
            <a:r>
              <a:rPr lang="en-US" dirty="0"/>
              <a:t>Straw Trackers – Single hit</a:t>
            </a:r>
          </a:p>
        </p:txBody>
      </p:sp>
      <p:pic>
        <p:nvPicPr>
          <p:cNvPr id="4" name="Picture 3">
            <a:extLst>
              <a:ext uri="{FF2B5EF4-FFF2-40B4-BE49-F238E27FC236}">
                <a16:creationId xmlns:a16="http://schemas.microsoft.com/office/drawing/2014/main" id="{939DEF88-48D6-2D86-D203-6144AE7072AD}"/>
              </a:ext>
            </a:extLst>
          </p:cNvPr>
          <p:cNvPicPr>
            <a:picLocks noChangeAspect="1"/>
          </p:cNvPicPr>
          <p:nvPr/>
        </p:nvPicPr>
        <p:blipFill>
          <a:blip r:embed="rId3"/>
          <a:stretch>
            <a:fillRect/>
          </a:stretch>
        </p:blipFill>
        <p:spPr>
          <a:xfrm>
            <a:off x="5832431" y="2869324"/>
            <a:ext cx="2775041" cy="2007476"/>
          </a:xfrm>
          <a:prstGeom prst="rect">
            <a:avLst/>
          </a:prstGeom>
        </p:spPr>
      </p:pic>
      <p:pic>
        <p:nvPicPr>
          <p:cNvPr id="5" name="Picture 4">
            <a:extLst>
              <a:ext uri="{FF2B5EF4-FFF2-40B4-BE49-F238E27FC236}">
                <a16:creationId xmlns:a16="http://schemas.microsoft.com/office/drawing/2014/main" id="{F7385FEA-9538-D68C-88E9-D563409A4004}"/>
              </a:ext>
            </a:extLst>
          </p:cNvPr>
          <p:cNvPicPr>
            <a:picLocks noChangeAspect="1"/>
          </p:cNvPicPr>
          <p:nvPr/>
        </p:nvPicPr>
        <p:blipFill>
          <a:blip r:embed="rId4"/>
          <a:stretch>
            <a:fillRect/>
          </a:stretch>
        </p:blipFill>
        <p:spPr>
          <a:xfrm>
            <a:off x="5832430" y="875538"/>
            <a:ext cx="2762699" cy="2018304"/>
          </a:xfrm>
          <a:prstGeom prst="rect">
            <a:avLst/>
          </a:prstGeom>
        </p:spPr>
      </p:pic>
      <p:sp>
        <p:nvSpPr>
          <p:cNvPr id="6" name="TextBox 5">
            <a:extLst>
              <a:ext uri="{FF2B5EF4-FFF2-40B4-BE49-F238E27FC236}">
                <a16:creationId xmlns:a16="http://schemas.microsoft.com/office/drawing/2014/main" id="{8D16E839-F938-39F9-2D32-34CF141DB526}"/>
              </a:ext>
            </a:extLst>
          </p:cNvPr>
          <p:cNvSpPr txBox="1"/>
          <p:nvPr/>
        </p:nvSpPr>
        <p:spPr>
          <a:xfrm>
            <a:off x="922283" y="915650"/>
            <a:ext cx="4910147" cy="1708160"/>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Humanst521 Lt BT" panose="020B0402020204020304" pitchFamily="34" charset="0"/>
              </a:rPr>
              <a:t>Highly efficient across straw radius (</a:t>
            </a:r>
            <a:r>
              <a:rPr lang="en-US" sz="1500" dirty="0" smtClean="0">
                <a:latin typeface="Humanst521 Lt BT" panose="020B0402020204020304" pitchFamily="34" charset="0"/>
              </a:rPr>
              <a:t>2.5mm)</a:t>
            </a:r>
            <a:endParaRPr lang="en-US" sz="1500" dirty="0">
              <a:latin typeface="Humanst521 Lt BT" panose="020B0402020204020304" pitchFamily="34" charset="0"/>
            </a:endParaRPr>
          </a:p>
          <a:p>
            <a:pPr marL="257175" indent="-257175">
              <a:buFont typeface="Arial" panose="020B0604020202020204" pitchFamily="34" charset="0"/>
              <a:buChar char="•"/>
            </a:pPr>
            <a:r>
              <a:rPr lang="en-US" sz="1500" dirty="0">
                <a:latin typeface="Humanst521 Lt BT" panose="020B0402020204020304" pitchFamily="34" charset="0"/>
              </a:rPr>
              <a:t>Straw hit resolution ~</a:t>
            </a:r>
            <a:r>
              <a:rPr lang="en-US" sz="1500" dirty="0" smtClean="0">
                <a:latin typeface="Humanst521 Lt BT" panose="020B0402020204020304" pitchFamily="34" charset="0"/>
              </a:rPr>
              <a:t>110μm</a:t>
            </a:r>
            <a:endParaRPr lang="en-US" sz="1500" dirty="0">
              <a:latin typeface="Humanst521 Lt BT" panose="020B0402020204020304" pitchFamily="34" charset="0"/>
            </a:endParaRPr>
          </a:p>
          <a:p>
            <a:pPr marL="257175" indent="-257175">
              <a:buFont typeface="Arial" panose="020B0604020202020204" pitchFamily="34" charset="0"/>
              <a:buChar char="•"/>
            </a:pPr>
            <a:r>
              <a:rPr lang="en-US" sz="1500" dirty="0">
                <a:latin typeface="Humanst521 Lt BT" panose="020B0402020204020304" pitchFamily="34" charset="0"/>
              </a:rPr>
              <a:t>Single straw ready to read out again after ~100ns, capable of 10MHz </a:t>
            </a:r>
            <a:r>
              <a:rPr lang="en-US" sz="1500" dirty="0" smtClean="0">
                <a:latin typeface="Humanst521 Lt BT" panose="020B0402020204020304" pitchFamily="34" charset="0"/>
              </a:rPr>
              <a:t>rate</a:t>
            </a:r>
            <a:endParaRPr lang="en-US" sz="1500" dirty="0">
              <a:latin typeface="Humanst521 Lt BT" panose="020B0402020204020304" pitchFamily="34" charset="0"/>
            </a:endParaRPr>
          </a:p>
          <a:p>
            <a:pPr marL="257175" indent="-257175">
              <a:buFont typeface="Arial" panose="020B0604020202020204" pitchFamily="34" charset="0"/>
              <a:buChar char="•"/>
            </a:pPr>
            <a:r>
              <a:rPr lang="en-US" sz="1500" dirty="0">
                <a:latin typeface="Humanst521 Lt BT" panose="020B0402020204020304" pitchFamily="34" charset="0"/>
              </a:rPr>
              <a:t>Design, construction, testing and readout expertise at Liverpool, Manchester and </a:t>
            </a:r>
            <a:r>
              <a:rPr lang="en-US" sz="1500" dirty="0" smtClean="0">
                <a:latin typeface="Humanst521 Lt BT" panose="020B0402020204020304" pitchFamily="34" charset="0"/>
              </a:rPr>
              <a:t>UCL</a:t>
            </a:r>
            <a:endParaRPr lang="en-US" sz="1500" dirty="0">
              <a:latin typeface="Humanst521 Lt BT" panose="020B0402020204020304" pitchFamily="34" charset="0"/>
            </a:endParaRPr>
          </a:p>
          <a:p>
            <a:pPr marL="257175" indent="-257175">
              <a:buFont typeface="Arial" panose="020B0604020202020204" pitchFamily="34" charset="0"/>
              <a:buChar char="•"/>
            </a:pPr>
            <a:r>
              <a:rPr lang="en-US" sz="1500" dirty="0" smtClean="0">
                <a:latin typeface="Humanst521 Lt BT" panose="020B0402020204020304" pitchFamily="34" charset="0"/>
              </a:rPr>
              <a:t>Optimization </a:t>
            </a:r>
            <a:r>
              <a:rPr lang="en-US" sz="1500" dirty="0">
                <a:latin typeface="Humanst521 Lt BT" panose="020B0402020204020304" pitchFamily="34" charset="0"/>
              </a:rPr>
              <a:t>of tracker geometry for </a:t>
            </a:r>
            <a:r>
              <a:rPr lang="en-US" sz="1500" dirty="0" err="1">
                <a:latin typeface="Humanst521 Lt BT" panose="020B0402020204020304" pitchFamily="34" charset="0"/>
              </a:rPr>
              <a:t>muEDM</a:t>
            </a:r>
            <a:r>
              <a:rPr lang="en-US" sz="1500" dirty="0">
                <a:latin typeface="Humanst521 Lt BT" panose="020B0402020204020304" pitchFamily="34" charset="0"/>
              </a:rPr>
              <a:t> ongoing</a:t>
            </a:r>
          </a:p>
        </p:txBody>
      </p:sp>
    </p:spTree>
    <p:extLst>
      <p:ext uri="{BB962C8B-B14F-4D97-AF65-F5344CB8AC3E}">
        <p14:creationId xmlns:p14="http://schemas.microsoft.com/office/powerpoint/2010/main" val="808192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PlaceHolder 1"/>
          <p:cNvSpPr>
            <a:spLocks noGrp="1"/>
          </p:cNvSpPr>
          <p:nvPr>
            <p:ph idx="4294967295"/>
          </p:nvPr>
        </p:nvSpPr>
        <p:spPr>
          <a:xfrm>
            <a:off x="1099800" y="948600"/>
            <a:ext cx="7630560" cy="2418120"/>
          </a:xfrm>
          <a:prstGeom prst="rect">
            <a:avLst/>
          </a:prstGeom>
          <a:noFill/>
          <a:ln w="0">
            <a:noFill/>
          </a:ln>
        </p:spPr>
        <p:txBody>
          <a:bodyPr lIns="0" tIns="0" rIns="0" bIns="0" anchor="t">
            <a:noAutofit/>
          </a:bodyPr>
          <a:lstStyle/>
          <a:p>
            <a:pPr marL="216000" indent="-216000">
              <a:lnSpc>
                <a:spcPct val="110000"/>
              </a:lnSpc>
              <a:spcBef>
                <a:spcPts val="1440"/>
              </a:spcBef>
              <a:buClr>
                <a:srgbClr val="000000"/>
              </a:buClr>
              <a:buSzPct val="45000"/>
              <a:buFont typeface="Wingdings" charset="2"/>
              <a:buChar char=""/>
              <a:tabLst>
                <a:tab pos="0" algn="l"/>
              </a:tabLst>
            </a:pPr>
            <a:r>
              <a:rPr lang="en-GB" sz="1700" b="0" strike="noStrike" spc="-1" dirty="0">
                <a:solidFill>
                  <a:srgbClr val="000000"/>
                </a:solidFill>
                <a:ea typeface="Calibri"/>
              </a:rPr>
              <a:t>Systematic effects: all effects that lead to a </a:t>
            </a:r>
            <a:r>
              <a:rPr lang="en-GB" sz="1700" b="0" i="1" strike="noStrike" spc="-1" dirty="0">
                <a:solidFill>
                  <a:srgbClr val="000000"/>
                </a:solidFill>
                <a:ea typeface="Calibri"/>
              </a:rPr>
              <a:t>real</a:t>
            </a:r>
            <a:r>
              <a:rPr lang="en-GB" sz="1700" b="0" strike="noStrike" spc="-1" dirty="0">
                <a:solidFill>
                  <a:srgbClr val="000000"/>
                </a:solidFill>
                <a:ea typeface="Calibri"/>
              </a:rPr>
              <a:t> or </a:t>
            </a:r>
            <a:r>
              <a:rPr lang="en-GB" sz="1700" b="0" i="1" strike="noStrike" spc="-1" dirty="0">
                <a:solidFill>
                  <a:srgbClr val="000000"/>
                </a:solidFill>
                <a:ea typeface="Calibri"/>
              </a:rPr>
              <a:t>apparent</a:t>
            </a:r>
            <a:r>
              <a:rPr lang="en-GB" sz="1700" b="0" strike="noStrike" spc="-1" dirty="0">
                <a:solidFill>
                  <a:srgbClr val="000000"/>
                </a:solidFill>
                <a:ea typeface="Calibri"/>
              </a:rPr>
              <a:t> precession of the spin around the radial axis that are not related to the EDM </a:t>
            </a:r>
            <a:endParaRPr lang="en-GB" sz="1700" b="0" strike="noStrike" spc="-1" dirty="0">
              <a:latin typeface="Arial"/>
            </a:endParaRPr>
          </a:p>
          <a:p>
            <a:pPr marL="216000" indent="-216000">
              <a:lnSpc>
                <a:spcPct val="100000"/>
              </a:lnSpc>
              <a:spcBef>
                <a:spcPts val="1417"/>
              </a:spcBef>
              <a:buClr>
                <a:srgbClr val="000000"/>
              </a:buClr>
              <a:buSzPct val="45000"/>
              <a:buFont typeface="Wingdings" charset="2"/>
              <a:buChar char=""/>
              <a:tabLst>
                <a:tab pos="0" algn="l"/>
              </a:tabLst>
            </a:pPr>
            <a:r>
              <a:rPr lang="en-GB" sz="1700" b="0" strike="noStrike" spc="-1" dirty="0">
                <a:solidFill>
                  <a:srgbClr val="000000"/>
                </a:solidFill>
                <a:ea typeface="Calibri"/>
              </a:rPr>
              <a:t>The work by Farley et al. used as a starting point:</a:t>
            </a:r>
            <a:endParaRPr lang="en-GB" sz="1700" b="0" strike="noStrike" spc="-1" dirty="0">
              <a:latin typeface="Arial"/>
            </a:endParaRPr>
          </a:p>
          <a:p>
            <a:pPr>
              <a:lnSpc>
                <a:spcPct val="110000"/>
              </a:lnSpc>
              <a:spcBef>
                <a:spcPts val="1440"/>
              </a:spcBef>
              <a:buNone/>
              <a:tabLst>
                <a:tab pos="0" algn="l"/>
              </a:tabLst>
            </a:pPr>
            <a:endParaRPr lang="en-GB" sz="1700" b="0" strike="noStrike" spc="-1" dirty="0">
              <a:latin typeface="Arial"/>
            </a:endParaRPr>
          </a:p>
          <a:p>
            <a:pPr marL="216000" indent="-216000">
              <a:lnSpc>
                <a:spcPct val="110000"/>
              </a:lnSpc>
              <a:spcBef>
                <a:spcPts val="1440"/>
              </a:spcBef>
              <a:buClr>
                <a:srgbClr val="000000"/>
              </a:buClr>
              <a:buSzPct val="45000"/>
              <a:buFont typeface="Wingdings" charset="2"/>
              <a:buChar char=""/>
              <a:tabLst>
                <a:tab pos="0" algn="l"/>
              </a:tabLst>
            </a:pPr>
            <a:r>
              <a:rPr lang="en-GB" sz="1700" b="0" strike="noStrike" spc="-1" dirty="0">
                <a:solidFill>
                  <a:srgbClr val="000000"/>
                </a:solidFill>
                <a:ea typeface="Calibri"/>
              </a:rPr>
              <a:t>Major sources of systematic effects in the frozen spin technique:</a:t>
            </a:r>
            <a:endParaRPr lang="en-GB" sz="1700" b="0" strike="noStrike" spc="-1" dirty="0">
              <a:latin typeface="Arial"/>
            </a:endParaRPr>
          </a:p>
          <a:p>
            <a:pPr marL="432000" lvl="1" indent="-216000">
              <a:lnSpc>
                <a:spcPct val="100000"/>
              </a:lnSpc>
              <a:spcBef>
                <a:spcPts val="1134"/>
              </a:spcBef>
              <a:buClr>
                <a:srgbClr val="000000"/>
              </a:buClr>
              <a:buSzPct val="45000"/>
              <a:buFont typeface="Wingdings" charset="2"/>
              <a:buChar char=""/>
              <a:tabLst>
                <a:tab pos="0" algn="l"/>
              </a:tabLst>
            </a:pPr>
            <a:r>
              <a:rPr lang="en-GB" sz="1700" b="0" strike="noStrike" spc="-1" dirty="0">
                <a:solidFill>
                  <a:srgbClr val="000000"/>
                </a:solidFill>
                <a:ea typeface="Calibri"/>
              </a:rPr>
              <a:t>Early to late variation of detection efficiency of the EDM detectors (apparent)</a:t>
            </a:r>
            <a:endParaRPr lang="en-GB" sz="1700" b="0" strike="noStrike" spc="-1" dirty="0">
              <a:latin typeface="Arial"/>
            </a:endParaRPr>
          </a:p>
          <a:p>
            <a:pPr marL="432000" lvl="1" indent="-216000">
              <a:lnSpc>
                <a:spcPct val="100000"/>
              </a:lnSpc>
              <a:spcBef>
                <a:spcPts val="1134"/>
              </a:spcBef>
              <a:buClr>
                <a:srgbClr val="000000"/>
              </a:buClr>
              <a:buSzPct val="45000"/>
              <a:buFont typeface="Wingdings" charset="2"/>
              <a:buChar char=""/>
              <a:tabLst>
                <a:tab pos="0" algn="l"/>
              </a:tabLst>
            </a:pPr>
            <a:r>
              <a:rPr lang="en-GB" sz="1700" b="0" strike="noStrike" spc="-1" dirty="0">
                <a:solidFill>
                  <a:srgbClr val="000000"/>
                </a:solidFill>
                <a:ea typeface="Calibri"/>
              </a:rPr>
              <a:t>Coupling of the anomalous magnetic moment with the EM fields of the experimental setup (real)</a:t>
            </a:r>
            <a:endParaRPr lang="en-GB" sz="1700" b="0" strike="noStrike" spc="-1" dirty="0">
              <a:latin typeface="Arial"/>
            </a:endParaRPr>
          </a:p>
        </p:txBody>
      </p:sp>
      <p:sp>
        <p:nvSpPr>
          <p:cNvPr id="485"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Systematic effects</a:t>
            </a:r>
            <a:endParaRPr lang="en-GB" sz="2400" b="0" strike="noStrike" spc="-1" dirty="0">
              <a:latin typeface="Arial"/>
            </a:endParaRPr>
          </a:p>
        </p:txBody>
      </p:sp>
      <p:sp>
        <p:nvSpPr>
          <p:cNvPr id="486"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ea typeface="Calibri"/>
              </a:rPr>
              <a:t>Page </a:t>
            </a:r>
            <a:fld id="{E0A0B699-2C17-4B84-9767-D61E0498EC3B}" type="slidenum">
              <a:rPr lang="en-US" sz="800" b="0" strike="noStrike" spc="-1">
                <a:solidFill>
                  <a:srgbClr val="000000"/>
                </a:solidFill>
                <a:latin typeface="Humanst521 Lt BT" panose="020B0402020204020304" pitchFamily="34" charset="0"/>
                <a:ea typeface="Calibri"/>
              </a:rPr>
              <a:t>28</a:t>
            </a:fld>
            <a:endParaRPr lang="en-GB" sz="800" b="0" strike="noStrike" spc="-1" dirty="0">
              <a:latin typeface="Times New Roman"/>
            </a:endParaRPr>
          </a:p>
        </p:txBody>
      </p:sp>
      <p:pic>
        <p:nvPicPr>
          <p:cNvPr id="487" name="Picture 486"/>
          <p:cNvPicPr/>
          <p:nvPr/>
        </p:nvPicPr>
        <p:blipFill>
          <a:blip r:embed="rId2"/>
          <a:stretch/>
        </p:blipFill>
        <p:spPr>
          <a:xfrm>
            <a:off x="2953800" y="1975680"/>
            <a:ext cx="3235680" cy="622440"/>
          </a:xfrm>
          <a:prstGeom prst="rect">
            <a:avLst/>
          </a:prstGeom>
          <a:ln w="0">
            <a:noFill/>
          </a:ln>
        </p:spPr>
      </p:pic>
    </p:spTree>
    <p:extLst>
      <p:ext uri="{BB962C8B-B14F-4D97-AF65-F5344CB8AC3E}">
        <p14:creationId xmlns:p14="http://schemas.microsoft.com/office/powerpoint/2010/main" val="211892040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PlaceHolder 1"/>
          <p:cNvSpPr>
            <a:spLocks noGrp="1"/>
          </p:cNvSpPr>
          <p:nvPr>
            <p:ph idx="4294967295"/>
          </p:nvPr>
        </p:nvSpPr>
        <p:spPr>
          <a:xfrm>
            <a:off x="1145632" y="873200"/>
            <a:ext cx="715896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z="1700" b="0" strike="noStrike" spc="-1" dirty="0" smtClean="0">
                <a:solidFill>
                  <a:srgbClr val="000000"/>
                </a:solidFill>
                <a:ea typeface="Arial"/>
              </a:rPr>
              <a:t>None constant radius of </a:t>
            </a:r>
            <a:br>
              <a:rPr lang="en-US" sz="1700" b="0" strike="noStrike" spc="-1" dirty="0" smtClean="0">
                <a:solidFill>
                  <a:srgbClr val="000000"/>
                </a:solidFill>
                <a:ea typeface="Arial"/>
              </a:rPr>
            </a:br>
            <a:r>
              <a:rPr lang="en-US" sz="1700" b="0" strike="noStrike" spc="-1" dirty="0" smtClean="0">
                <a:solidFill>
                  <a:srgbClr val="000000"/>
                </a:solidFill>
                <a:ea typeface="Arial"/>
              </a:rPr>
              <a:t>cylindrical anode (cone)</a:t>
            </a:r>
            <a:endParaRPr lang="en-GB" sz="1700" b="0" strike="noStrike" spc="-1" dirty="0">
              <a:latin typeface="Arial"/>
            </a:endParaRPr>
          </a:p>
          <a:p>
            <a:pPr marL="108000" indent="0">
              <a:lnSpc>
                <a:spcPct val="100000"/>
              </a:lnSpc>
              <a:spcBef>
                <a:spcPts val="1417"/>
              </a:spcBef>
              <a:buClr>
                <a:srgbClr val="000000"/>
              </a:buClr>
              <a:buSzPct val="45000"/>
              <a:buNone/>
            </a:pPr>
            <a:r>
              <a:rPr lang="en-GB" sz="1700" spc="-1" dirty="0">
                <a:latin typeface="Arial"/>
              </a:rPr>
              <a:t/>
            </a:r>
            <a:br>
              <a:rPr lang="en-GB" sz="1700" spc="-1" dirty="0">
                <a:latin typeface="Arial"/>
              </a:rPr>
            </a:br>
            <a:endParaRPr lang="de-CH" sz="1700" b="0" strike="noStrike" spc="-1" dirty="0" smtClean="0">
              <a:solidFill>
                <a:srgbClr val="000000"/>
              </a:solidFill>
              <a:ea typeface="Arial"/>
            </a:endParaRPr>
          </a:p>
          <a:p>
            <a:pPr marL="432000" indent="-324000">
              <a:lnSpc>
                <a:spcPct val="100000"/>
              </a:lnSpc>
              <a:spcBef>
                <a:spcPts val="1417"/>
              </a:spcBef>
              <a:buClr>
                <a:srgbClr val="000000"/>
              </a:buClr>
              <a:buSzPct val="45000"/>
              <a:buFont typeface="Wingdings" charset="2"/>
              <a:buChar char=""/>
            </a:pPr>
            <a:r>
              <a:rPr lang="de-CH" sz="1700" b="0" strike="noStrike" spc="-1" dirty="0" err="1" smtClean="0">
                <a:solidFill>
                  <a:srgbClr val="000000"/>
                </a:solidFill>
                <a:ea typeface="Arial"/>
              </a:rPr>
              <a:t>Smoothness</a:t>
            </a:r>
            <a:r>
              <a:rPr lang="de-CH" sz="1700" b="0" strike="noStrike" spc="-1" dirty="0" smtClean="0">
                <a:solidFill>
                  <a:srgbClr val="000000"/>
                </a:solidFill>
                <a:ea typeface="Arial"/>
              </a:rPr>
              <a:t> </a:t>
            </a:r>
            <a:r>
              <a:rPr lang="de-CH" sz="1700" b="0" strike="noStrike" spc="-1" dirty="0" err="1">
                <a:solidFill>
                  <a:srgbClr val="000000"/>
                </a:solidFill>
                <a:ea typeface="Arial"/>
              </a:rPr>
              <a:t>of</a:t>
            </a:r>
            <a:r>
              <a:rPr lang="de-CH" sz="1700" b="0" strike="noStrike" spc="-1" dirty="0">
                <a:solidFill>
                  <a:srgbClr val="000000"/>
                </a:solidFill>
                <a:ea typeface="Arial"/>
              </a:rPr>
              <a:t> </a:t>
            </a:r>
            <a:r>
              <a:rPr lang="de-CH" sz="1700" b="0" strike="noStrike" spc="-1" dirty="0" err="1">
                <a:solidFill>
                  <a:srgbClr val="000000"/>
                </a:solidFill>
                <a:ea typeface="Arial"/>
              </a:rPr>
              <a:t>the</a:t>
            </a:r>
            <a:r>
              <a:rPr lang="de-CH" sz="1700" b="0" strike="noStrike" spc="-1" dirty="0">
                <a:solidFill>
                  <a:srgbClr val="000000"/>
                </a:solidFill>
                <a:ea typeface="Arial"/>
              </a:rPr>
              <a:t> </a:t>
            </a:r>
            <a:r>
              <a:rPr lang="de-CH" sz="1700" b="0" strike="noStrike" spc="-1" dirty="0" err="1">
                <a:solidFill>
                  <a:srgbClr val="000000"/>
                </a:solidFill>
                <a:ea typeface="Arial"/>
              </a:rPr>
              <a:t>electrodes</a:t>
            </a:r>
            <a:r>
              <a:rPr lang="de-CH" sz="1700" b="0" strike="noStrike" spc="-1" dirty="0">
                <a:solidFill>
                  <a:srgbClr val="000000"/>
                </a:solidFill>
                <a:ea typeface="Arial"/>
              </a:rPr>
              <a:t> </a:t>
            </a:r>
            <a:r>
              <a:rPr lang="de-CH" sz="1700" b="0" strike="noStrike" spc="-1" dirty="0" err="1">
                <a:solidFill>
                  <a:srgbClr val="000000"/>
                </a:solidFill>
                <a:ea typeface="Arial"/>
              </a:rPr>
              <a:t>close</a:t>
            </a:r>
            <a:r>
              <a:rPr lang="de-CH" sz="1700" b="0" strike="noStrike" spc="-1" dirty="0">
                <a:solidFill>
                  <a:srgbClr val="000000"/>
                </a:solidFill>
                <a:ea typeface="Arial"/>
              </a:rPr>
              <a:t> </a:t>
            </a:r>
            <a:r>
              <a:rPr lang="de-CH" sz="1700" b="0" strike="noStrike" spc="-1" dirty="0" err="1">
                <a:solidFill>
                  <a:srgbClr val="000000"/>
                </a:solidFill>
                <a:ea typeface="Arial"/>
              </a:rPr>
              <a:t>to</a:t>
            </a:r>
            <a:r>
              <a:rPr lang="de-CH" sz="1700" b="0" strike="noStrike" spc="-1" dirty="0">
                <a:solidFill>
                  <a:srgbClr val="000000"/>
                </a:solidFill>
                <a:ea typeface="Arial"/>
              </a:rPr>
              <a:t> </a:t>
            </a:r>
            <a:r>
              <a:rPr lang="de-CH" sz="1700" b="0" strike="noStrike" spc="-1" dirty="0" err="1">
                <a:solidFill>
                  <a:srgbClr val="000000"/>
                </a:solidFill>
                <a:ea typeface="Arial"/>
              </a:rPr>
              <a:t>the</a:t>
            </a:r>
            <a:r>
              <a:rPr lang="de-CH" sz="1700" b="0" strike="noStrike" spc="-1" dirty="0">
                <a:solidFill>
                  <a:srgbClr val="000000"/>
                </a:solidFill>
                <a:ea typeface="Arial"/>
              </a:rPr>
              <a:t> </a:t>
            </a:r>
            <a:r>
              <a:rPr lang="de-CH" sz="1700" b="0" strike="noStrike" spc="-1" dirty="0" err="1">
                <a:solidFill>
                  <a:srgbClr val="000000"/>
                </a:solidFill>
                <a:ea typeface="Arial"/>
              </a:rPr>
              <a:t>muon</a:t>
            </a:r>
            <a:r>
              <a:rPr lang="de-CH" sz="1700" b="0" strike="noStrike" spc="-1" dirty="0">
                <a:solidFill>
                  <a:srgbClr val="000000"/>
                </a:solidFill>
                <a:ea typeface="Arial"/>
              </a:rPr>
              <a:t> </a:t>
            </a:r>
            <a:r>
              <a:rPr lang="de-CH" sz="1700" b="0" strike="noStrike" spc="-1" dirty="0" err="1">
                <a:solidFill>
                  <a:srgbClr val="000000"/>
                </a:solidFill>
                <a:ea typeface="Arial"/>
              </a:rPr>
              <a:t>orbit</a:t>
            </a:r>
            <a:r>
              <a:rPr lang="de-CH" sz="1700" b="0" strike="noStrike" spc="-1" dirty="0">
                <a:solidFill>
                  <a:srgbClr val="000000"/>
                </a:solidFill>
                <a:ea typeface="Arial"/>
              </a:rPr>
              <a:t> (</a:t>
            </a:r>
            <a:r>
              <a:rPr lang="de-CH" sz="1700" b="0" strike="noStrike" spc="-1" dirty="0" err="1">
                <a:solidFill>
                  <a:srgbClr val="000000"/>
                </a:solidFill>
                <a:ea typeface="Arial"/>
              </a:rPr>
              <a:t>few</a:t>
            </a:r>
            <a:r>
              <a:rPr lang="de-CH" sz="1700" b="0" strike="noStrike" spc="-1" dirty="0">
                <a:solidFill>
                  <a:srgbClr val="000000"/>
                </a:solidFill>
                <a:ea typeface="Arial"/>
              </a:rPr>
              <a:t> </a:t>
            </a:r>
            <a:r>
              <a:rPr lang="de-CH" sz="1700" b="0" strike="noStrike" spc="-1" dirty="0" err="1">
                <a:solidFill>
                  <a:srgbClr val="000000"/>
                </a:solidFill>
                <a:ea typeface="Arial"/>
              </a:rPr>
              <a:t>centimeters</a:t>
            </a:r>
            <a:r>
              <a:rPr lang="de-CH" sz="1700" b="0" strike="noStrike" spc="-1" dirty="0">
                <a:solidFill>
                  <a:srgbClr val="000000"/>
                </a:solidFill>
                <a:ea typeface="Arial"/>
              </a:rPr>
              <a:t>)</a:t>
            </a:r>
            <a:endParaRPr lang="en-GB" sz="1700" b="0" strike="noStrike" spc="-1" dirty="0">
              <a:latin typeface="Arial"/>
            </a:endParaRPr>
          </a:p>
          <a:p>
            <a:pPr>
              <a:lnSpc>
                <a:spcPct val="100000"/>
              </a:lnSpc>
              <a:spcBef>
                <a:spcPts val="1417"/>
              </a:spcBef>
              <a:buNone/>
            </a:pPr>
            <a:endParaRPr lang="en-GB" sz="1700" b="0" strike="noStrike" spc="-1" dirty="0">
              <a:latin typeface="Arial"/>
            </a:endParaRPr>
          </a:p>
          <a:p>
            <a:pPr>
              <a:lnSpc>
                <a:spcPct val="100000"/>
              </a:lnSpc>
              <a:spcBef>
                <a:spcPts val="1417"/>
              </a:spcBef>
              <a:buNone/>
            </a:pPr>
            <a:endParaRPr lang="en-GB" sz="1700" b="0" strike="noStrike" spc="-1" dirty="0">
              <a:latin typeface="Arial"/>
            </a:endParaRPr>
          </a:p>
          <a:p>
            <a:pPr>
              <a:lnSpc>
                <a:spcPct val="100000"/>
              </a:lnSpc>
              <a:spcBef>
                <a:spcPts val="1417"/>
              </a:spcBef>
              <a:buNone/>
            </a:pPr>
            <a:endParaRPr lang="en-GB"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ea typeface="Arial"/>
              </a:rPr>
              <a:t>Generally sub-</a:t>
            </a:r>
            <a:r>
              <a:rPr lang="de-CH" sz="1700" b="0" strike="noStrike" spc="-1" dirty="0" err="1">
                <a:solidFill>
                  <a:srgbClr val="000000"/>
                </a:solidFill>
                <a:ea typeface="Arial"/>
              </a:rPr>
              <a:t>micrometer</a:t>
            </a:r>
            <a:r>
              <a:rPr lang="de-CH" sz="1700" b="0" strike="noStrike" spc="-1" dirty="0">
                <a:solidFill>
                  <a:srgbClr val="000000"/>
                </a:solidFill>
                <a:ea typeface="Arial"/>
              </a:rPr>
              <a:t> </a:t>
            </a:r>
            <a:r>
              <a:rPr lang="de-CH" sz="1700" b="0" strike="noStrike" spc="-1" dirty="0" err="1">
                <a:solidFill>
                  <a:srgbClr val="000000"/>
                </a:solidFill>
                <a:ea typeface="Arial"/>
              </a:rPr>
              <a:t>surface</a:t>
            </a:r>
            <a:r>
              <a:rPr lang="de-CH" sz="1700" b="0" strike="noStrike" spc="-1" dirty="0">
                <a:solidFill>
                  <a:srgbClr val="000000"/>
                </a:solidFill>
                <a:ea typeface="Arial"/>
              </a:rPr>
              <a:t> </a:t>
            </a:r>
            <a:r>
              <a:rPr lang="de-CH" sz="1700" b="0" strike="noStrike" spc="-1" dirty="0" err="1">
                <a:solidFill>
                  <a:srgbClr val="000000"/>
                </a:solidFill>
                <a:ea typeface="Arial"/>
              </a:rPr>
              <a:t>smoothness</a:t>
            </a:r>
            <a:r>
              <a:rPr lang="de-CH" sz="1700" b="0" strike="noStrike" spc="-1" dirty="0">
                <a:solidFill>
                  <a:srgbClr val="000000"/>
                </a:solidFill>
                <a:ea typeface="Arial"/>
              </a:rPr>
              <a:t> </a:t>
            </a:r>
            <a:r>
              <a:rPr lang="de-CH" sz="1700" b="0" strike="noStrike" spc="-1" dirty="0" err="1">
                <a:solidFill>
                  <a:srgbClr val="000000"/>
                </a:solidFill>
                <a:ea typeface="Arial"/>
              </a:rPr>
              <a:t>is</a:t>
            </a:r>
            <a:r>
              <a:rPr lang="de-CH" sz="1700" b="0" strike="noStrike" spc="-1" dirty="0">
                <a:solidFill>
                  <a:srgbClr val="000000"/>
                </a:solidFill>
                <a:ea typeface="Arial"/>
              </a:rPr>
              <a:t> </a:t>
            </a:r>
            <a:r>
              <a:rPr lang="de-CH" sz="1700" b="0" strike="noStrike" spc="-1" dirty="0" err="1">
                <a:solidFill>
                  <a:srgbClr val="000000"/>
                </a:solidFill>
                <a:ea typeface="Arial"/>
              </a:rPr>
              <a:t>possible</a:t>
            </a:r>
            <a:r>
              <a:rPr lang="de-CH" sz="1700" b="0" strike="noStrike" spc="-1" dirty="0">
                <a:solidFill>
                  <a:srgbClr val="000000"/>
                </a:solidFill>
                <a:ea typeface="Arial"/>
              </a:rPr>
              <a:t> </a:t>
            </a:r>
            <a:r>
              <a:rPr lang="de-CH" sz="1700" b="0" strike="noStrike" spc="-1" dirty="0" err="1">
                <a:solidFill>
                  <a:srgbClr val="000000"/>
                </a:solidFill>
                <a:ea typeface="Arial"/>
              </a:rPr>
              <a:t>with</a:t>
            </a:r>
            <a:r>
              <a:rPr lang="de-CH" sz="1700" b="0" strike="noStrike" spc="-1" dirty="0">
                <a:solidFill>
                  <a:srgbClr val="000000"/>
                </a:solidFill>
                <a:ea typeface="Arial"/>
              </a:rPr>
              <a:t> </a:t>
            </a:r>
            <a:r>
              <a:rPr lang="de-CH" sz="1700" b="0" strike="noStrike" spc="-1" dirty="0" err="1">
                <a:solidFill>
                  <a:srgbClr val="000000"/>
                </a:solidFill>
                <a:ea typeface="Arial"/>
              </a:rPr>
              <a:t>common</a:t>
            </a:r>
            <a:r>
              <a:rPr lang="de-CH" sz="1700" b="0" strike="noStrike" spc="-1" dirty="0">
                <a:solidFill>
                  <a:srgbClr val="000000"/>
                </a:solidFill>
                <a:ea typeface="Arial"/>
              </a:rPr>
              <a:t> </a:t>
            </a:r>
            <a:r>
              <a:rPr lang="de-CH" sz="1700" b="0" strike="noStrike" spc="-1" dirty="0" err="1">
                <a:solidFill>
                  <a:srgbClr val="000000"/>
                </a:solidFill>
                <a:ea typeface="Arial"/>
              </a:rPr>
              <a:t>machining</a:t>
            </a:r>
            <a:r>
              <a:rPr lang="de-CH" sz="1700" b="0" strike="noStrike" spc="-1" dirty="0">
                <a:solidFill>
                  <a:srgbClr val="000000"/>
                </a:solidFill>
                <a:ea typeface="Arial"/>
              </a:rPr>
              <a:t> </a:t>
            </a:r>
            <a:r>
              <a:rPr lang="de-CH" sz="1700" b="0" strike="noStrike" spc="-1" dirty="0" err="1">
                <a:solidFill>
                  <a:srgbClr val="000000"/>
                </a:solidFill>
                <a:ea typeface="Arial"/>
              </a:rPr>
              <a:t>and</a:t>
            </a:r>
            <a:r>
              <a:rPr lang="de-CH" sz="1700" b="0" strike="noStrike" spc="-1" dirty="0">
                <a:solidFill>
                  <a:srgbClr val="000000"/>
                </a:solidFill>
                <a:ea typeface="Arial"/>
              </a:rPr>
              <a:t> </a:t>
            </a:r>
            <a:r>
              <a:rPr lang="de-CH" sz="1700" b="0" strike="noStrike" spc="-1" dirty="0" err="1">
                <a:solidFill>
                  <a:srgbClr val="000000"/>
                </a:solidFill>
                <a:ea typeface="Arial"/>
              </a:rPr>
              <a:t>polishing</a:t>
            </a:r>
            <a:r>
              <a:rPr lang="de-CH" sz="1700" b="0" strike="noStrike" spc="-1" dirty="0">
                <a:solidFill>
                  <a:srgbClr val="000000"/>
                </a:solidFill>
                <a:ea typeface="Arial"/>
              </a:rPr>
              <a:t> </a:t>
            </a:r>
            <a:r>
              <a:rPr lang="de-CH" sz="1700" b="0" strike="noStrike" spc="-1" dirty="0" err="1">
                <a:solidFill>
                  <a:srgbClr val="000000"/>
                </a:solidFill>
                <a:ea typeface="Arial"/>
              </a:rPr>
              <a:t>techniques</a:t>
            </a:r>
            <a:endParaRPr lang="en-GB"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ea typeface="Arial"/>
              </a:rPr>
              <a:t>Cylindricity</a:t>
            </a:r>
            <a:r>
              <a:rPr lang="de-CH" sz="1700" b="0" strike="noStrike" spc="-1" dirty="0">
                <a:solidFill>
                  <a:srgbClr val="000000"/>
                </a:solidFill>
                <a:ea typeface="Arial"/>
              </a:rPr>
              <a:t> in </a:t>
            </a:r>
            <a:r>
              <a:rPr lang="de-CH" sz="1700" b="0" strike="noStrike" spc="-1" dirty="0" err="1">
                <a:solidFill>
                  <a:srgbClr val="000000"/>
                </a:solidFill>
                <a:ea typeface="Arial"/>
              </a:rPr>
              <a:t>the</a:t>
            </a:r>
            <a:r>
              <a:rPr lang="de-CH" sz="1700" b="0" strike="noStrike" spc="-1" dirty="0">
                <a:solidFill>
                  <a:srgbClr val="000000"/>
                </a:solidFill>
                <a:ea typeface="Arial"/>
              </a:rPr>
              <a:t> </a:t>
            </a:r>
            <a:r>
              <a:rPr lang="de-CH" sz="1700" b="0" strike="noStrike" spc="-1" dirty="0" err="1">
                <a:solidFill>
                  <a:srgbClr val="000000"/>
                </a:solidFill>
                <a:ea typeface="Arial"/>
              </a:rPr>
              <a:t>order</a:t>
            </a:r>
            <a:r>
              <a:rPr lang="de-CH" sz="1700" b="0" strike="noStrike" spc="-1" dirty="0">
                <a:solidFill>
                  <a:srgbClr val="000000"/>
                </a:solidFill>
                <a:ea typeface="Arial"/>
              </a:rPr>
              <a:t> </a:t>
            </a:r>
            <a:r>
              <a:rPr lang="de-CH" sz="1700" b="0" strike="noStrike" spc="-1" dirty="0" err="1">
                <a:solidFill>
                  <a:srgbClr val="000000"/>
                </a:solidFill>
                <a:ea typeface="Arial"/>
              </a:rPr>
              <a:t>of</a:t>
            </a:r>
            <a:r>
              <a:rPr lang="de-CH" sz="1700" b="0" strike="noStrike" spc="-1" dirty="0">
                <a:solidFill>
                  <a:srgbClr val="000000"/>
                </a:solidFill>
                <a:ea typeface="Arial"/>
              </a:rPr>
              <a:t> 50 </a:t>
            </a:r>
            <a:r>
              <a:rPr lang="de-CH" sz="1700" b="0" strike="noStrike" spc="-1" dirty="0" err="1">
                <a:solidFill>
                  <a:srgbClr val="000000"/>
                </a:solidFill>
                <a:ea typeface="Arial"/>
              </a:rPr>
              <a:t>nm</a:t>
            </a:r>
            <a:r>
              <a:rPr lang="de-CH" sz="1700" b="0" strike="noStrike" spc="-1" dirty="0">
                <a:solidFill>
                  <a:srgbClr val="000000"/>
                </a:solidFill>
                <a:ea typeface="Arial"/>
              </a:rPr>
              <a:t> </a:t>
            </a:r>
            <a:r>
              <a:rPr lang="de-CH" sz="1700" b="0" strike="noStrike" spc="-1" dirty="0" err="1">
                <a:solidFill>
                  <a:srgbClr val="000000"/>
                </a:solidFill>
                <a:ea typeface="Arial"/>
              </a:rPr>
              <a:t>is</a:t>
            </a:r>
            <a:r>
              <a:rPr lang="de-CH" sz="1700" b="0" strike="noStrike" spc="-1" dirty="0">
                <a:solidFill>
                  <a:srgbClr val="000000"/>
                </a:solidFill>
                <a:ea typeface="Arial"/>
              </a:rPr>
              <a:t> </a:t>
            </a:r>
            <a:r>
              <a:rPr lang="de-CH" sz="1700" b="0" strike="noStrike" spc="-1" dirty="0" err="1">
                <a:solidFill>
                  <a:srgbClr val="000000"/>
                </a:solidFill>
                <a:ea typeface="Arial"/>
              </a:rPr>
              <a:t>measurable</a:t>
            </a:r>
            <a:r>
              <a:rPr lang="de-CH" sz="1700" b="0" strike="noStrike" spc="-1" dirty="0">
                <a:solidFill>
                  <a:srgbClr val="000000"/>
                </a:solidFill>
                <a:ea typeface="Arial"/>
              </a:rPr>
              <a:t> </a:t>
            </a:r>
            <a:r>
              <a:rPr lang="de-CH" sz="1700" b="0" strike="noStrike" spc="-1" dirty="0" err="1">
                <a:solidFill>
                  <a:srgbClr val="000000"/>
                </a:solidFill>
                <a:ea typeface="Arial"/>
              </a:rPr>
              <a:t>even</a:t>
            </a:r>
            <a:r>
              <a:rPr lang="de-CH" sz="1700" b="0" strike="noStrike" spc="-1" dirty="0">
                <a:solidFill>
                  <a:srgbClr val="000000"/>
                </a:solidFill>
                <a:ea typeface="Arial"/>
              </a:rPr>
              <a:t> on large </a:t>
            </a:r>
            <a:r>
              <a:rPr lang="de-CH" sz="1700" b="0" strike="noStrike" spc="-1" dirty="0" err="1">
                <a:solidFill>
                  <a:srgbClr val="000000"/>
                </a:solidFill>
                <a:ea typeface="Arial"/>
              </a:rPr>
              <a:t>samples</a:t>
            </a:r>
            <a:endParaRPr lang="en-GB" sz="1700" b="0" strike="noStrike" spc="-1" dirty="0">
              <a:latin typeface="Arial"/>
            </a:endParaRPr>
          </a:p>
        </p:txBody>
      </p:sp>
      <p:sp>
        <p:nvSpPr>
          <p:cNvPr id="712" name="Straight Connector 711"/>
          <p:cNvSpPr/>
          <p:nvPr/>
        </p:nvSpPr>
        <p:spPr>
          <a:xfrm flipV="1">
            <a:off x="2274120" y="267660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13"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Sources of </a:t>
            </a:r>
            <a:r>
              <a:rPr lang="en-US" sz="2400" b="0" i="1" strike="noStrike" spc="-1" dirty="0" err="1">
                <a:solidFill>
                  <a:srgbClr val="686868"/>
                </a:solidFill>
                <a:latin typeface="Georgia"/>
                <a:ea typeface="Calibri"/>
              </a:rPr>
              <a:t>E</a:t>
            </a:r>
            <a:r>
              <a:rPr lang="en-US" sz="2400" b="0" i="1" strike="noStrike" spc="-1" baseline="-8000" dirty="0" err="1">
                <a:solidFill>
                  <a:srgbClr val="686868"/>
                </a:solidFill>
                <a:latin typeface="Georgia"/>
                <a:ea typeface="Calibri"/>
              </a:rPr>
              <a:t>y</a:t>
            </a:r>
            <a:r>
              <a:rPr lang="en-US" sz="2400" b="0" strike="noStrike" spc="-1" dirty="0">
                <a:solidFill>
                  <a:srgbClr val="686868"/>
                </a:solidFill>
                <a:latin typeface="Georgia"/>
                <a:ea typeface="Calibri"/>
              </a:rPr>
              <a:t> field: electrode non-uniformity</a:t>
            </a:r>
            <a:endParaRPr lang="en-GB" sz="2400" b="0" strike="noStrike" spc="-1" dirty="0">
              <a:latin typeface="Arial"/>
            </a:endParaRPr>
          </a:p>
        </p:txBody>
      </p:sp>
      <p:sp>
        <p:nvSpPr>
          <p:cNvPr id="714"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ea typeface="Calibri"/>
              </a:rPr>
              <a:t>Page </a:t>
            </a:r>
            <a:fld id="{BAE86D0C-1D7C-45CC-A929-EB337F13D63C}" type="slidenum">
              <a:rPr lang="en-US" sz="800" b="0" strike="noStrike" spc="-1">
                <a:solidFill>
                  <a:srgbClr val="000000"/>
                </a:solidFill>
                <a:latin typeface="Humanst521 Lt BT" panose="020B0402020204020304" pitchFamily="34" charset="0"/>
                <a:ea typeface="Calibri"/>
              </a:rPr>
              <a:t>29</a:t>
            </a:fld>
            <a:endParaRPr lang="en-GB" sz="800" b="0" strike="noStrike" spc="-1" dirty="0">
              <a:latin typeface="Times New Roman"/>
            </a:endParaRPr>
          </a:p>
        </p:txBody>
      </p:sp>
      <p:sp>
        <p:nvSpPr>
          <p:cNvPr id="715" name="Rectangle 714"/>
          <p:cNvSpPr/>
          <p:nvPr/>
        </p:nvSpPr>
        <p:spPr>
          <a:xfrm>
            <a:off x="8003880" y="2139480"/>
            <a:ext cx="180000" cy="345960"/>
          </a:xfrm>
          <a:prstGeom prst="rect">
            <a:avLst/>
          </a:prstGeom>
          <a:noFill/>
          <a:ln w="0">
            <a:noFill/>
          </a:ln>
        </p:spPr>
        <p:style>
          <a:lnRef idx="0">
            <a:scrgbClr r="0" g="0" b="0"/>
          </a:lnRef>
          <a:fillRef idx="0">
            <a:scrgbClr r="0" g="0" b="0"/>
          </a:fillRef>
          <a:effectRef idx="0">
            <a:scrgbClr r="0" g="0" b="0"/>
          </a:effectRef>
          <a:fontRef idx="minor"/>
        </p:style>
      </p:sp>
      <p:grpSp>
        <p:nvGrpSpPr>
          <p:cNvPr id="716" name="Group 715"/>
          <p:cNvGrpSpPr/>
          <p:nvPr/>
        </p:nvGrpSpPr>
        <p:grpSpPr>
          <a:xfrm>
            <a:off x="4599900" y="768038"/>
            <a:ext cx="4018140" cy="1450102"/>
            <a:chOff x="4599900" y="768038"/>
            <a:chExt cx="4018140" cy="1450102"/>
          </a:xfrm>
        </p:grpSpPr>
        <p:pic>
          <p:nvPicPr>
            <p:cNvPr id="717" name="Picture 716"/>
            <p:cNvPicPr/>
            <p:nvPr/>
          </p:nvPicPr>
          <p:blipFill>
            <a:blip r:embed="rId2"/>
            <a:stretch/>
          </p:blipFill>
          <p:spPr>
            <a:xfrm>
              <a:off x="4733100" y="768038"/>
              <a:ext cx="2237400" cy="647640"/>
            </a:xfrm>
            <a:prstGeom prst="rect">
              <a:avLst/>
            </a:prstGeom>
            <a:ln w="0">
              <a:noFill/>
            </a:ln>
          </p:spPr>
        </p:pic>
        <p:sp>
          <p:nvSpPr>
            <p:cNvPr id="718" name="Freeform 717"/>
            <p:cNvSpPr/>
            <p:nvPr/>
          </p:nvSpPr>
          <p:spPr>
            <a:xfrm rot="5400000">
              <a:off x="6192439" y="-190001"/>
              <a:ext cx="815602" cy="4000680"/>
            </a:xfrm>
            <a:custGeom>
              <a:avLst/>
              <a:gdLst/>
              <a:ahLst/>
              <a:cxnLst/>
              <a:rect l="l" t="t" r="r" b="b"/>
              <a:pathLst>
                <a:path w="21600" h="21600">
                  <a:moveTo>
                    <a:pt x="0" y="0"/>
                  </a:moveTo>
                  <a:lnTo>
                    <a:pt x="21600" y="0"/>
                  </a:lnTo>
                  <a:lnTo>
                    <a:pt x="16200" y="21600"/>
                  </a:lnTo>
                  <a:lnTo>
                    <a:pt x="5400" y="21600"/>
                  </a:lnTo>
                  <a:close/>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vert="vert270" lIns="90000" tIns="45000" rIns="90000" bIns="45000" anchor="b">
              <a:noAutofit/>
            </a:bodyPr>
            <a:lstStyle/>
            <a:p>
              <a:pPr algn="ctr">
                <a:lnSpc>
                  <a:spcPct val="100000"/>
                </a:lnSpc>
                <a:buNone/>
              </a:pPr>
              <a:r>
                <a:rPr lang="en-GB" sz="1500" b="0" strike="noStrike" spc="-1" dirty="0">
                  <a:solidFill>
                    <a:srgbClr val="000000"/>
                  </a:solidFill>
                  <a:latin typeface="Arial"/>
                  <a:ea typeface="Calibri"/>
                </a:rPr>
                <a:t>anode</a:t>
              </a:r>
              <a:endParaRPr lang="en-GB" sz="1500" b="0" strike="noStrike" spc="-1" dirty="0">
                <a:latin typeface="Arial"/>
              </a:endParaRPr>
            </a:p>
            <a:p>
              <a:pPr algn="ctr">
                <a:lnSpc>
                  <a:spcPct val="100000"/>
                </a:lnSpc>
                <a:buNone/>
              </a:pPr>
              <a:endParaRPr lang="en-GB" sz="1500" b="0" strike="noStrike" spc="-1" dirty="0">
                <a:latin typeface="Arial"/>
              </a:endParaRPr>
            </a:p>
          </p:txBody>
        </p:sp>
        <p:sp>
          <p:nvSpPr>
            <p:cNvPr id="719" name="Straight Connector 718"/>
            <p:cNvSpPr/>
            <p:nvPr/>
          </p:nvSpPr>
          <p:spPr>
            <a:xfrm>
              <a:off x="4605120" y="1615680"/>
              <a:ext cx="4012920" cy="360"/>
            </a:xfrm>
            <a:prstGeom prst="line">
              <a:avLst/>
            </a:prstGeom>
            <a:ln w="0">
              <a:solidFill>
                <a:srgbClr val="FF3838"/>
              </a:solidFill>
              <a:prstDash val="dash"/>
            </a:ln>
          </p:spPr>
          <p:style>
            <a:lnRef idx="0">
              <a:scrgbClr r="0" g="0" b="0"/>
            </a:lnRef>
            <a:fillRef idx="0">
              <a:scrgbClr r="0" g="0" b="0"/>
            </a:fillRef>
            <a:effectRef idx="0">
              <a:scrgbClr r="0" g="0" b="0"/>
            </a:effectRef>
            <a:fontRef idx="minor"/>
          </p:style>
        </p:sp>
      </p:grpSp>
      <p:sp>
        <p:nvSpPr>
          <p:cNvPr id="721" name="Freeform 720"/>
          <p:cNvSpPr/>
          <p:nvPr/>
        </p:nvSpPr>
        <p:spPr>
          <a:xfrm>
            <a:off x="1006920" y="2944800"/>
            <a:ext cx="7680600" cy="910080"/>
          </a:xfrm>
          <a:custGeom>
            <a:avLst/>
            <a:gdLst/>
            <a:ahLst/>
            <a:cxnLst/>
            <a:rect l="l" t="t" r="r" b="b"/>
            <a:pathLst>
              <a:path w="21337" h="2530" fill="none">
                <a:moveTo>
                  <a:pt x="0" y="22"/>
                </a:moveTo>
                <a:cubicBezTo>
                  <a:pt x="1436" y="-262"/>
                  <a:pt x="13229" y="2327"/>
                  <a:pt x="13210" y="2308"/>
                </a:cubicBezTo>
                <a:cubicBezTo>
                  <a:pt x="13191" y="2289"/>
                  <a:pt x="16593" y="2743"/>
                  <a:pt x="17747" y="2403"/>
                </a:cubicBezTo>
                <a:cubicBezTo>
                  <a:pt x="18899" y="2063"/>
                  <a:pt x="21337" y="1212"/>
                  <a:pt x="21337" y="1212"/>
                </a:cubicBezTo>
                <a:lnTo>
                  <a:pt x="21298" y="1231"/>
                </a:lnTo>
                <a:lnTo>
                  <a:pt x="21299" y="1175"/>
                </a:lnTo>
              </a:path>
            </a:pathLst>
          </a:custGeom>
          <a:noFill/>
          <a:ln w="0">
            <a:solidFill>
              <a:srgbClr val="3465A4"/>
            </a:solidFill>
          </a:ln>
        </p:spPr>
        <p:style>
          <a:lnRef idx="0">
            <a:scrgbClr r="0" g="0" b="0"/>
          </a:lnRef>
          <a:fillRef idx="0">
            <a:scrgbClr r="0" g="0" b="0"/>
          </a:fillRef>
          <a:effectRef idx="0">
            <a:scrgbClr r="0" g="0" b="0"/>
          </a:effectRef>
          <a:fontRef idx="minor"/>
        </p:style>
      </p:sp>
      <p:sp>
        <p:nvSpPr>
          <p:cNvPr id="722" name="Straight Connector 721"/>
          <p:cNvSpPr/>
          <p:nvPr/>
        </p:nvSpPr>
        <p:spPr>
          <a:xfrm>
            <a:off x="946080" y="3857400"/>
            <a:ext cx="6973560" cy="360"/>
          </a:xfrm>
          <a:prstGeom prst="line">
            <a:avLst/>
          </a:prstGeom>
          <a:ln w="0">
            <a:solidFill>
              <a:srgbClr val="F44336"/>
            </a:solidFill>
            <a:custDash>
              <a:ds d="197000" sp="197000"/>
            </a:custDash>
          </a:ln>
        </p:spPr>
        <p:style>
          <a:lnRef idx="0">
            <a:scrgbClr r="0" g="0" b="0"/>
          </a:lnRef>
          <a:fillRef idx="0">
            <a:scrgbClr r="0" g="0" b="0"/>
          </a:fillRef>
          <a:effectRef idx="0">
            <a:scrgbClr r="0" g="0" b="0"/>
          </a:effectRef>
          <a:fontRef idx="minor"/>
        </p:style>
      </p:sp>
      <p:sp>
        <p:nvSpPr>
          <p:cNvPr id="723" name="Arc 722"/>
          <p:cNvSpPr/>
          <p:nvPr/>
        </p:nvSpPr>
        <p:spPr>
          <a:xfrm>
            <a:off x="3299760" y="2612520"/>
            <a:ext cx="1019880" cy="2910960"/>
          </a:xfrm>
          <a:prstGeom prst="arc">
            <a:avLst>
              <a:gd name="adj1" fmla="val 11285007"/>
              <a:gd name="adj2" fmla="val 18430264"/>
            </a:avLst>
          </a:prstGeom>
          <a:noFill/>
          <a:ln w="36000">
            <a:solidFill>
              <a:srgbClr val="F44336"/>
            </a:solidFill>
            <a:round/>
          </a:ln>
        </p:spPr>
        <p:style>
          <a:lnRef idx="0">
            <a:scrgbClr r="0" g="0" b="0"/>
          </a:lnRef>
          <a:fillRef idx="0">
            <a:scrgbClr r="0" g="0" b="0"/>
          </a:fillRef>
          <a:effectRef idx="0">
            <a:scrgbClr r="0" g="0" b="0"/>
          </a:effectRef>
          <a:fontRef idx="minor"/>
        </p:style>
      </p:sp>
      <p:sp>
        <p:nvSpPr>
          <p:cNvPr id="724" name="Straight Connector 723"/>
          <p:cNvSpPr/>
          <p:nvPr/>
        </p:nvSpPr>
        <p:spPr>
          <a:xfrm flipV="1">
            <a:off x="1530720" y="255132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5" name="Straight Connector 724"/>
          <p:cNvSpPr/>
          <p:nvPr/>
        </p:nvSpPr>
        <p:spPr>
          <a:xfrm flipV="1">
            <a:off x="1778760" y="258552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6" name="Straight Connector 725"/>
          <p:cNvSpPr/>
          <p:nvPr/>
        </p:nvSpPr>
        <p:spPr>
          <a:xfrm flipV="1">
            <a:off x="2044440" y="262656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7" name="Straight Connector 726"/>
          <p:cNvSpPr/>
          <p:nvPr/>
        </p:nvSpPr>
        <p:spPr>
          <a:xfrm flipV="1">
            <a:off x="3242160" y="283320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8" name="Straight Connector 727"/>
          <p:cNvSpPr/>
          <p:nvPr/>
        </p:nvSpPr>
        <p:spPr>
          <a:xfrm flipV="1">
            <a:off x="2498760" y="270792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9" name="Straight Connector 728"/>
          <p:cNvSpPr/>
          <p:nvPr/>
        </p:nvSpPr>
        <p:spPr>
          <a:xfrm flipV="1">
            <a:off x="2746800" y="274212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0" name="Straight Connector 729"/>
          <p:cNvSpPr/>
          <p:nvPr/>
        </p:nvSpPr>
        <p:spPr>
          <a:xfrm flipV="1">
            <a:off x="3012480" y="278316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1" name="Straight Connector 730"/>
          <p:cNvSpPr/>
          <p:nvPr/>
        </p:nvSpPr>
        <p:spPr>
          <a:xfrm flipV="1">
            <a:off x="4204440" y="301248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2" name="Straight Connector 731"/>
          <p:cNvSpPr/>
          <p:nvPr/>
        </p:nvSpPr>
        <p:spPr>
          <a:xfrm flipV="1">
            <a:off x="3456360" y="288144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3" name="Straight Connector 732"/>
          <p:cNvSpPr/>
          <p:nvPr/>
        </p:nvSpPr>
        <p:spPr>
          <a:xfrm flipV="1">
            <a:off x="3705840" y="291708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4" name="Straight Connector 733"/>
          <p:cNvSpPr/>
          <p:nvPr/>
        </p:nvSpPr>
        <p:spPr>
          <a:xfrm flipV="1">
            <a:off x="3973320" y="296028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5" name="Straight Connector 734"/>
          <p:cNvSpPr/>
          <p:nvPr/>
        </p:nvSpPr>
        <p:spPr>
          <a:xfrm flipV="1">
            <a:off x="5187240" y="319860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6" name="Straight Connector 735"/>
          <p:cNvSpPr/>
          <p:nvPr/>
        </p:nvSpPr>
        <p:spPr>
          <a:xfrm flipV="1">
            <a:off x="4439160" y="306756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7" name="Straight Connector 736"/>
          <p:cNvSpPr/>
          <p:nvPr/>
        </p:nvSpPr>
        <p:spPr>
          <a:xfrm flipV="1">
            <a:off x="4688640" y="310320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8" name="Straight Connector 737"/>
          <p:cNvSpPr/>
          <p:nvPr/>
        </p:nvSpPr>
        <p:spPr>
          <a:xfrm flipV="1">
            <a:off x="4956120" y="314640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9" name="Rectangle 738"/>
          <p:cNvSpPr/>
          <p:nvPr/>
        </p:nvSpPr>
        <p:spPr>
          <a:xfrm rot="20311200">
            <a:off x="7238160" y="3341160"/>
            <a:ext cx="1312200" cy="289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GB" sz="1400" b="0" strike="noStrike" spc="-1" dirty="0">
                <a:solidFill>
                  <a:srgbClr val="000000"/>
                </a:solidFill>
                <a:latin typeface="Arial"/>
                <a:ea typeface="Calibri"/>
              </a:rPr>
              <a:t>anode surface</a:t>
            </a:r>
            <a:endParaRPr lang="en-GB" sz="1400" b="0" strike="noStrike" spc="-1" dirty="0">
              <a:latin typeface="Arial"/>
            </a:endParaRPr>
          </a:p>
        </p:txBody>
      </p:sp>
    </p:spTree>
    <p:extLst>
      <p:ext uri="{BB962C8B-B14F-4D97-AF65-F5344CB8AC3E}">
        <p14:creationId xmlns:p14="http://schemas.microsoft.com/office/powerpoint/2010/main" val="77259204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099" y="953027"/>
            <a:ext cx="4846022" cy="3708352"/>
          </a:xfrm>
          <a:prstGeom prst="rect">
            <a:avLst/>
          </a:prstGeom>
        </p:spPr>
      </p:pic>
      <p:sp>
        <p:nvSpPr>
          <p:cNvPr id="5" name="Rectangle 12"/>
          <p:cNvSpPr txBox="1">
            <a:spLocks noChangeArrowheads="1"/>
          </p:cNvSpPr>
          <p:nvPr/>
        </p:nvSpPr>
        <p:spPr bwMode="auto">
          <a:xfrm>
            <a:off x="1229961" y="126501"/>
            <a:ext cx="7493020" cy="4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2800" kern="1000" spc="0">
                <a:solidFill>
                  <a:srgbClr val="686868"/>
                </a:solidFill>
                <a:latin typeface="Humanst521 BT" panose="020B0602020204020204" pitchFamily="34" charset="0"/>
                <a:ea typeface="+mj-ea"/>
                <a:cs typeface="+mj-cs"/>
              </a:defRPr>
            </a:lvl1pPr>
            <a:lvl2pPr eaLnBrk="1" hangingPunct="1">
              <a:defRPr sz="2500">
                <a:solidFill>
                  <a:srgbClr val="505150"/>
                </a:solidFill>
                <a:latin typeface="Georgia" charset="0"/>
                <a:ea typeface="Arial" pitchFamily="-108" charset="-128"/>
                <a:cs typeface="Arial" pitchFamily="-108" charset="-128"/>
              </a:defRPr>
            </a:lvl2pPr>
            <a:lvl3pPr eaLnBrk="1" hangingPunct="1">
              <a:defRPr sz="2500">
                <a:solidFill>
                  <a:srgbClr val="505150"/>
                </a:solidFill>
                <a:latin typeface="Georgia" charset="0"/>
                <a:ea typeface="Arial" pitchFamily="-108" charset="-128"/>
                <a:cs typeface="Arial" pitchFamily="-108" charset="-128"/>
              </a:defRPr>
            </a:lvl3pPr>
            <a:lvl4pPr eaLnBrk="1" hangingPunct="1">
              <a:defRPr sz="2500">
                <a:solidFill>
                  <a:srgbClr val="505150"/>
                </a:solidFill>
                <a:latin typeface="Georgia" charset="0"/>
                <a:ea typeface="Arial" pitchFamily="-108" charset="-128"/>
                <a:cs typeface="Arial" pitchFamily="-108" charset="-128"/>
              </a:defRPr>
            </a:lvl4pPr>
            <a:lvl5pPr eaLnBrk="1" hangingPunct="1">
              <a:defRPr sz="2500">
                <a:solidFill>
                  <a:srgbClr val="505150"/>
                </a:solidFill>
                <a:latin typeface="Georgia" charset="0"/>
                <a:ea typeface="Arial" pitchFamily="-108" charset="-128"/>
                <a:cs typeface="Arial" pitchFamily="-108" charset="-128"/>
              </a:defRPr>
            </a:lvl5pPr>
            <a:lvl6pPr marL="457200" fontAlgn="base">
              <a:spcBef>
                <a:spcPct val="0"/>
              </a:spcBef>
              <a:spcAft>
                <a:spcPct val="0"/>
              </a:spcAft>
              <a:defRPr sz="3200" b="1">
                <a:solidFill>
                  <a:schemeClr val="tx2"/>
                </a:solidFill>
                <a:latin typeface="Arial Narrow" pitchFamily="34" charset="0"/>
              </a:defRPr>
            </a:lvl6pPr>
            <a:lvl7pPr marL="914400" fontAlgn="base">
              <a:spcBef>
                <a:spcPct val="0"/>
              </a:spcBef>
              <a:spcAft>
                <a:spcPct val="0"/>
              </a:spcAft>
              <a:defRPr sz="3200" b="1">
                <a:solidFill>
                  <a:schemeClr val="tx2"/>
                </a:solidFill>
                <a:latin typeface="Arial Narrow" pitchFamily="34" charset="0"/>
              </a:defRPr>
            </a:lvl7pPr>
            <a:lvl8pPr marL="1371600" fontAlgn="base">
              <a:spcBef>
                <a:spcPct val="0"/>
              </a:spcBef>
              <a:spcAft>
                <a:spcPct val="0"/>
              </a:spcAft>
              <a:defRPr sz="3200" b="1">
                <a:solidFill>
                  <a:schemeClr val="tx2"/>
                </a:solidFill>
                <a:latin typeface="Arial Narrow" pitchFamily="34" charset="0"/>
              </a:defRPr>
            </a:lvl8pPr>
            <a:lvl9pPr marL="1828800" fontAlgn="base">
              <a:spcBef>
                <a:spcPct val="0"/>
              </a:spcBef>
              <a:spcAft>
                <a:spcPct val="0"/>
              </a:spcAft>
              <a:defRPr sz="3200" b="1">
                <a:solidFill>
                  <a:schemeClr val="tx2"/>
                </a:solidFill>
                <a:latin typeface="Arial Narrow"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000" cap="none" spc="0" normalizeH="0" baseline="0" noProof="0" dirty="0">
                <a:ln>
                  <a:noFill/>
                </a:ln>
                <a:solidFill>
                  <a:srgbClr val="686868"/>
                </a:solidFill>
                <a:effectLst/>
                <a:uLnTx/>
                <a:uFillTx/>
                <a:latin typeface="Humanst521 BT" panose="020B0602020204020204" pitchFamily="34" charset="0"/>
                <a:cs typeface="Arial"/>
              </a:rPr>
              <a:t>A brief history of EDM searches</a:t>
            </a:r>
          </a:p>
        </p:txBody>
      </p:sp>
      <p:grpSp>
        <p:nvGrpSpPr>
          <p:cNvPr id="48" name="Group 47"/>
          <p:cNvGrpSpPr/>
          <p:nvPr/>
        </p:nvGrpSpPr>
        <p:grpSpPr>
          <a:xfrm>
            <a:off x="7174767" y="3014696"/>
            <a:ext cx="458037" cy="1184641"/>
            <a:chOff x="6851245" y="3014696"/>
            <a:chExt cx="458037" cy="1184641"/>
          </a:xfrm>
        </p:grpSpPr>
        <p:sp>
          <p:nvSpPr>
            <p:cNvPr id="26" name="Arc 25"/>
            <p:cNvSpPr/>
            <p:nvPr/>
          </p:nvSpPr>
          <p:spPr bwMode="auto">
            <a:xfrm>
              <a:off x="6851245" y="3014696"/>
              <a:ext cx="458037" cy="1184641"/>
            </a:xfrm>
            <a:prstGeom prst="arc">
              <a:avLst>
                <a:gd name="adj1" fmla="val 16510687"/>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sp>
          <p:nvSpPr>
            <p:cNvPr id="27" name="TextBox 26"/>
            <p:cNvSpPr txBox="1"/>
            <p:nvPr/>
          </p:nvSpPr>
          <p:spPr>
            <a:xfrm>
              <a:off x="6987876" y="3517829"/>
              <a:ext cx="253916" cy="236988"/>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smtClean="0">
                  <a:ln>
                    <a:noFill/>
                  </a:ln>
                  <a:solidFill>
                    <a:srgbClr val="5B9BD5"/>
                  </a:solidFill>
                  <a:effectLst/>
                  <a:uLnTx/>
                  <a:uFillTx/>
                  <a:latin typeface="Humanst521 Lt BT"/>
                  <a:cs typeface="Franklin Gothic Book"/>
                </a:rPr>
                <a:t>9</a:t>
              </a:r>
              <a:endParaRPr kumimoji="0" lang="en-US" sz="1400" b="0" i="0" u="none" strike="noStrike" kern="1000" cap="none" spc="30" normalizeH="0" baseline="0" noProof="0" dirty="0" smtClean="0">
                <a:ln>
                  <a:noFill/>
                </a:ln>
                <a:solidFill>
                  <a:srgbClr val="5B9BD5"/>
                </a:solidFill>
                <a:effectLst/>
                <a:uLnTx/>
                <a:uFillTx/>
                <a:latin typeface="Humanst521 Lt BT"/>
                <a:cs typeface="Franklin Gothic Book"/>
              </a:endParaRPr>
            </a:p>
          </p:txBody>
        </p:sp>
      </p:grpSp>
      <p:grpSp>
        <p:nvGrpSpPr>
          <p:cNvPr id="44" name="Group 43"/>
          <p:cNvGrpSpPr/>
          <p:nvPr/>
        </p:nvGrpSpPr>
        <p:grpSpPr>
          <a:xfrm>
            <a:off x="5775982" y="920313"/>
            <a:ext cx="805029" cy="453058"/>
            <a:chOff x="5355234" y="920313"/>
            <a:chExt cx="805029" cy="453058"/>
          </a:xfrm>
        </p:grpSpPr>
        <p:sp>
          <p:nvSpPr>
            <p:cNvPr id="17" name="TextBox 16"/>
            <p:cNvSpPr txBox="1"/>
            <p:nvPr/>
          </p:nvSpPr>
          <p:spPr>
            <a:xfrm>
              <a:off x="5355234" y="920313"/>
              <a:ext cx="8050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Neutron</a:t>
              </a:r>
              <a:endPar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3" name="TextBox 2"/>
            <p:cNvSpPr txBox="1"/>
            <p:nvPr/>
          </p:nvSpPr>
          <p:spPr>
            <a:xfrm>
              <a:off x="5408642" y="1187166"/>
              <a:ext cx="651460" cy="186205"/>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grpSp>
      <p:grpSp>
        <p:nvGrpSpPr>
          <p:cNvPr id="43" name="Group 42"/>
          <p:cNvGrpSpPr/>
          <p:nvPr/>
        </p:nvGrpSpPr>
        <p:grpSpPr>
          <a:xfrm>
            <a:off x="6841318" y="920313"/>
            <a:ext cx="752129" cy="453058"/>
            <a:chOff x="6426562" y="920313"/>
            <a:chExt cx="752129" cy="453058"/>
          </a:xfrm>
        </p:grpSpPr>
        <p:sp>
          <p:nvSpPr>
            <p:cNvPr id="18" name="TextBox 17"/>
            <p:cNvSpPr txBox="1"/>
            <p:nvPr/>
          </p:nvSpPr>
          <p:spPr>
            <a:xfrm>
              <a:off x="6426562" y="920313"/>
              <a:ext cx="7521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Electron</a:t>
              </a:r>
              <a:endPar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28" name="TextBox 27"/>
            <p:cNvSpPr txBox="1"/>
            <p:nvPr/>
          </p:nvSpPr>
          <p:spPr>
            <a:xfrm>
              <a:off x="6440271" y="1187166"/>
              <a:ext cx="651460" cy="186205"/>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grpSp>
      <p:grpSp>
        <p:nvGrpSpPr>
          <p:cNvPr id="42" name="Group 41"/>
          <p:cNvGrpSpPr/>
          <p:nvPr/>
        </p:nvGrpSpPr>
        <p:grpSpPr>
          <a:xfrm>
            <a:off x="7974867" y="920313"/>
            <a:ext cx="651460" cy="440427"/>
            <a:chOff x="7612713" y="920313"/>
            <a:chExt cx="651460" cy="440427"/>
          </a:xfrm>
        </p:grpSpPr>
        <p:sp>
          <p:nvSpPr>
            <p:cNvPr id="19" name="TextBox 18"/>
            <p:cNvSpPr txBox="1"/>
            <p:nvPr/>
          </p:nvSpPr>
          <p:spPr>
            <a:xfrm>
              <a:off x="7665772" y="920313"/>
              <a:ext cx="593432"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Muon</a:t>
              </a:r>
              <a:endPar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29" name="TextBox 28"/>
            <p:cNvSpPr txBox="1"/>
            <p:nvPr/>
          </p:nvSpPr>
          <p:spPr>
            <a:xfrm>
              <a:off x="7612713"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grpSp>
      <p:grpSp>
        <p:nvGrpSpPr>
          <p:cNvPr id="30" name="Group 29"/>
          <p:cNvGrpSpPr/>
          <p:nvPr/>
        </p:nvGrpSpPr>
        <p:grpSpPr>
          <a:xfrm>
            <a:off x="5819840" y="1488143"/>
            <a:ext cx="433416" cy="3028101"/>
            <a:chOff x="6142663" y="1820007"/>
            <a:chExt cx="433416" cy="3028101"/>
          </a:xfrm>
        </p:grpSpPr>
        <p:sp>
          <p:nvSpPr>
            <p:cNvPr id="6" name="TextBox 5"/>
            <p:cNvSpPr txBox="1"/>
            <p:nvPr/>
          </p:nvSpPr>
          <p:spPr>
            <a:xfrm>
              <a:off x="6142663" y="1953819"/>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-38</a:t>
              </a:r>
            </a:p>
          </p:txBody>
        </p:sp>
        <p:sp>
          <p:nvSpPr>
            <p:cNvPr id="14" name="Rectangle 13"/>
            <p:cNvSpPr/>
            <p:nvPr/>
          </p:nvSpPr>
          <p:spPr bwMode="auto">
            <a:xfrm>
              <a:off x="6426562" y="1820007"/>
              <a:ext cx="149517" cy="118510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cxnSp>
          <p:nvCxnSpPr>
            <p:cNvPr id="13" name="Straight Arrow Connector 12"/>
            <p:cNvCxnSpPr/>
            <p:nvPr/>
          </p:nvCxnSpPr>
          <p:spPr bwMode="auto">
            <a:xfrm flipV="1">
              <a:off x="6501320" y="1820007"/>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Rounded Rectangle 14"/>
            <p:cNvSpPr/>
            <p:nvPr/>
          </p:nvSpPr>
          <p:spPr bwMode="auto">
            <a:xfrm>
              <a:off x="6426562" y="3616645"/>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Lt BT"/>
                <a:cs typeface="Arial"/>
              </a:endParaRPr>
            </a:p>
          </p:txBody>
        </p:sp>
      </p:grpSp>
      <p:sp>
        <p:nvSpPr>
          <p:cNvPr id="32" name="TextBox 31"/>
          <p:cNvSpPr txBox="1"/>
          <p:nvPr/>
        </p:nvSpPr>
        <p:spPr>
          <a:xfrm>
            <a:off x="6859675"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-38</a:t>
            </a:r>
          </a:p>
        </p:txBody>
      </p:sp>
      <p:sp>
        <p:nvSpPr>
          <p:cNvPr id="33" name="Rectangle 32"/>
          <p:cNvSpPr/>
          <p:nvPr/>
        </p:nvSpPr>
        <p:spPr bwMode="auto">
          <a:xfrm>
            <a:off x="7143574" y="1488143"/>
            <a:ext cx="149517" cy="152655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cxnSp>
        <p:nvCxnSpPr>
          <p:cNvPr id="34" name="Straight Arrow Connector 33"/>
          <p:cNvCxnSpPr/>
          <p:nvPr/>
        </p:nvCxnSpPr>
        <p:spPr bwMode="auto">
          <a:xfrm flipV="1">
            <a:off x="7218332"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5" name="Rounded Rectangle 34"/>
          <p:cNvSpPr/>
          <p:nvPr/>
        </p:nvSpPr>
        <p:spPr bwMode="auto">
          <a:xfrm>
            <a:off x="7143574" y="4073852"/>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Lt BT"/>
              <a:cs typeface="Arial"/>
            </a:endParaRPr>
          </a:p>
        </p:txBody>
      </p:sp>
      <p:sp>
        <p:nvSpPr>
          <p:cNvPr id="37" name="TextBox 36"/>
          <p:cNvSpPr txBox="1"/>
          <p:nvPr/>
        </p:nvSpPr>
        <p:spPr>
          <a:xfrm>
            <a:off x="7948702"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-38</a:t>
            </a:r>
          </a:p>
        </p:txBody>
      </p:sp>
      <p:sp>
        <p:nvSpPr>
          <p:cNvPr id="38" name="Rectangle 37"/>
          <p:cNvSpPr/>
          <p:nvPr/>
        </p:nvSpPr>
        <p:spPr bwMode="auto">
          <a:xfrm>
            <a:off x="8232601" y="1488143"/>
            <a:ext cx="149517" cy="379131"/>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cxnSp>
        <p:nvCxnSpPr>
          <p:cNvPr id="39" name="Straight Arrow Connector 38"/>
          <p:cNvCxnSpPr/>
          <p:nvPr/>
        </p:nvCxnSpPr>
        <p:spPr bwMode="auto">
          <a:xfrm flipV="1">
            <a:off x="8307359"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40" name="Rounded Rectangle 39"/>
          <p:cNvSpPr/>
          <p:nvPr/>
        </p:nvSpPr>
        <p:spPr bwMode="auto">
          <a:xfrm>
            <a:off x="8232601" y="3772774"/>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Lt BT"/>
              <a:cs typeface="Arial"/>
            </a:endParaRPr>
          </a:p>
        </p:txBody>
      </p:sp>
      <p:grpSp>
        <p:nvGrpSpPr>
          <p:cNvPr id="49" name="Group 48"/>
          <p:cNvGrpSpPr/>
          <p:nvPr/>
        </p:nvGrpSpPr>
        <p:grpSpPr>
          <a:xfrm>
            <a:off x="8162112" y="1889576"/>
            <a:ext cx="550922" cy="1905501"/>
            <a:chOff x="6833247" y="2293838"/>
            <a:chExt cx="476036" cy="1905500"/>
          </a:xfrm>
        </p:grpSpPr>
        <p:sp>
          <p:nvSpPr>
            <p:cNvPr id="50" name="Arc 49"/>
            <p:cNvSpPr/>
            <p:nvPr/>
          </p:nvSpPr>
          <p:spPr bwMode="auto">
            <a:xfrm>
              <a:off x="6833247" y="2293838"/>
              <a:ext cx="476036" cy="1905500"/>
            </a:xfrm>
            <a:prstGeom prst="arc">
              <a:avLst>
                <a:gd name="adj1" fmla="val 16243733"/>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sp>
          <p:nvSpPr>
            <p:cNvPr id="51" name="TextBox 50"/>
            <p:cNvSpPr txBox="1"/>
            <p:nvPr/>
          </p:nvSpPr>
          <p:spPr>
            <a:xfrm>
              <a:off x="7005138" y="3165746"/>
              <a:ext cx="274252" cy="236988"/>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smtClean="0">
                  <a:ln>
                    <a:noFill/>
                  </a:ln>
                  <a:solidFill>
                    <a:srgbClr val="5B9BD5"/>
                  </a:solidFill>
                  <a:effectLst/>
                  <a:uLnTx/>
                  <a:uFillTx/>
                  <a:latin typeface="Humanst521 Lt BT"/>
                  <a:cs typeface="Franklin Gothic Book"/>
                </a:rPr>
                <a:t>18</a:t>
              </a:r>
            </a:p>
          </p:txBody>
        </p:sp>
      </p:grpSp>
      <p:grpSp>
        <p:nvGrpSpPr>
          <p:cNvPr id="52" name="Group 51"/>
          <p:cNvGrpSpPr/>
          <p:nvPr/>
        </p:nvGrpSpPr>
        <p:grpSpPr>
          <a:xfrm>
            <a:off x="5998170" y="2677390"/>
            <a:ext cx="550922" cy="642164"/>
            <a:chOff x="6747103" y="2397020"/>
            <a:chExt cx="476036" cy="1905500"/>
          </a:xfrm>
        </p:grpSpPr>
        <p:sp>
          <p:nvSpPr>
            <p:cNvPr id="53" name="Arc 52"/>
            <p:cNvSpPr/>
            <p:nvPr/>
          </p:nvSpPr>
          <p:spPr bwMode="auto">
            <a:xfrm>
              <a:off x="6747103" y="2397020"/>
              <a:ext cx="476036" cy="1905500"/>
            </a:xfrm>
            <a:prstGeom prst="arc">
              <a:avLst>
                <a:gd name="adj1" fmla="val 16833493"/>
                <a:gd name="adj2" fmla="val 4534252"/>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sp>
          <p:nvSpPr>
            <p:cNvPr id="54" name="TextBox 53"/>
            <p:cNvSpPr txBox="1"/>
            <p:nvPr/>
          </p:nvSpPr>
          <p:spPr>
            <a:xfrm>
              <a:off x="6928827" y="3050811"/>
              <a:ext cx="219402" cy="668019"/>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a:ln>
                    <a:noFill/>
                  </a:ln>
                  <a:solidFill>
                    <a:srgbClr val="5B9BD5"/>
                  </a:solidFill>
                  <a:effectLst/>
                  <a:uLnTx/>
                  <a:uFillTx/>
                  <a:latin typeface="Humanst521 Lt BT"/>
                  <a:cs typeface="Franklin Gothic Book"/>
                </a:rPr>
                <a:t>6</a:t>
              </a:r>
              <a:endParaRPr kumimoji="0" lang="en-US" sz="1400" b="0" i="0" u="none" strike="noStrike" kern="1000" cap="none" spc="30" normalizeH="0" baseline="30000" noProof="0" dirty="0" smtClean="0">
                <a:ln>
                  <a:noFill/>
                </a:ln>
                <a:solidFill>
                  <a:srgbClr val="5B9BD5"/>
                </a:solidFill>
                <a:effectLst/>
                <a:uLnTx/>
                <a:uFillTx/>
                <a:latin typeface="Humanst521 Lt BT"/>
                <a:cs typeface="Franklin Gothic Book"/>
              </a:endParaRPr>
            </a:p>
          </p:txBody>
        </p:sp>
      </p:grpSp>
      <mc:AlternateContent xmlns:mc="http://schemas.openxmlformats.org/markup-compatibility/2006" xmlns:a14="http://schemas.microsoft.com/office/drawing/2010/main">
        <mc:Choice Requires="a14">
          <p:sp>
            <p:nvSpPr>
              <p:cNvPr id="7" name="TextBox 6"/>
              <p:cNvSpPr txBox="1"/>
              <p:nvPr/>
            </p:nvSpPr>
            <p:spPr>
              <a:xfrm>
                <a:off x="3994422" y="683673"/>
                <a:ext cx="1929503" cy="248145"/>
              </a:xfrm>
              <a:prstGeom prst="wedgeRectCallout">
                <a:avLst>
                  <a:gd name="adj1" fmla="val -48744"/>
                  <a:gd name="adj2" fmla="val 194382"/>
                </a:avLst>
              </a:prstGeom>
              <a:solidFill>
                <a:schemeClr val="bg1"/>
              </a:solidFill>
              <a:ln>
                <a:solidFill>
                  <a:srgbClr val="405583"/>
                </a:solidFill>
              </a:ln>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dPr>
                        <m:e>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𝑑</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e>
                      </m:d>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&lt;1.8×</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10</m:t>
                          </m:r>
                        </m:e>
                        <m:sup>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−19</m:t>
                          </m:r>
                        </m:sup>
                      </m:sSup>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m:rPr>
                              <m:sty m:val="p"/>
                            </m:rP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cm</m:t>
                          </m:r>
                        </m:e>
                        <m:sup>
                          <m: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up>
                      </m:sSup>
                    </m:oMath>
                  </m:oMathPara>
                </a14:m>
                <a:endPar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994422" y="683673"/>
                <a:ext cx="1929503" cy="248145"/>
              </a:xfrm>
              <a:prstGeom prst="wedgeRectCallout">
                <a:avLst>
                  <a:gd name="adj1" fmla="val -48744"/>
                  <a:gd name="adj2" fmla="val 194382"/>
                </a:avLst>
              </a:prstGeom>
              <a:blipFill>
                <a:blip r:embed="rId4"/>
                <a:stretch>
                  <a:fillRect/>
                </a:stretch>
              </a:blipFill>
              <a:ln>
                <a:solidFill>
                  <a:srgbClr val="405583"/>
                </a:solidFill>
              </a:ln>
            </p:spPr>
            <p:txBody>
              <a:bodyPr/>
              <a:lstStyle/>
              <a:p>
                <a:r>
                  <a:rPr lang="en-US">
                    <a:noFill/>
                  </a:rPr>
                  <a:t> </a:t>
                </a:r>
              </a:p>
            </p:txBody>
          </p:sp>
        </mc:Fallback>
      </mc:AlternateContent>
      <p:sp>
        <p:nvSpPr>
          <p:cNvPr id="8" name="TextBox 7"/>
          <p:cNvSpPr txBox="1"/>
          <p:nvPr/>
        </p:nvSpPr>
        <p:spPr>
          <a:xfrm rot="16200000">
            <a:off x="-1053068" y="3370028"/>
            <a:ext cx="2656818" cy="473976"/>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30000" noProof="0" dirty="0" smtClean="0">
                <a:ln>
                  <a:noFill/>
                </a:ln>
                <a:solidFill>
                  <a:srgbClr val="000000">
                    <a:lumMod val="85000"/>
                    <a:lumOff val="15000"/>
                  </a:srgbClr>
                </a:solidFill>
                <a:effectLst/>
                <a:uLnTx/>
                <a:uFillTx/>
                <a:latin typeface="Humanst521 Lt BT"/>
                <a:cs typeface="Franklin Gothic Book"/>
              </a:rPr>
              <a:t>*</a:t>
            </a: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Bennett et al.,PRD80(2009)052008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30000" noProof="0" dirty="0" smtClean="0">
                <a:ln>
                  <a:noFill/>
                </a:ln>
                <a:solidFill>
                  <a:srgbClr val="000000">
                    <a:lumMod val="85000"/>
                    <a:lumOff val="15000"/>
                  </a:srgbClr>
                </a:solidFill>
                <a:effectLst/>
                <a:uLnTx/>
                <a:uFillTx/>
                <a:latin typeface="Humanst521 Lt BT"/>
                <a:cs typeface="Franklin Gothic Book"/>
              </a:rPr>
              <a:t>** </a:t>
            </a:r>
            <a:r>
              <a:rPr kumimoji="0" lang="en-US" sz="1400" b="0" i="0" u="none" strike="noStrike" kern="1000" cap="none" spc="30" normalizeH="0" noProof="0" dirty="0" smtClean="0">
                <a:ln>
                  <a:noFill/>
                </a:ln>
                <a:solidFill>
                  <a:srgbClr val="000000">
                    <a:lumMod val="85000"/>
                    <a:lumOff val="15000"/>
                  </a:srgbClr>
                </a:solidFill>
                <a:effectLst/>
                <a:uLnTx/>
                <a:uFillTx/>
                <a:latin typeface="Humanst521 Lt BT"/>
                <a:cs typeface="Franklin Gothic Book"/>
              </a:rPr>
              <a:t>Abel et al., PRL124(2020)081803</a:t>
            </a:r>
            <a:endPar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sp>
        <p:nvSpPr>
          <p:cNvPr id="9" name="Rectangle 8"/>
          <p:cNvSpPr/>
          <p:nvPr/>
        </p:nvSpPr>
        <p:spPr bwMode="auto">
          <a:xfrm>
            <a:off x="8232601" y="2761484"/>
            <a:ext cx="149517" cy="45719"/>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Lt BT"/>
              <a:cs typeface="Arial"/>
            </a:endParaRPr>
          </a:p>
        </p:txBody>
      </p:sp>
      <p:cxnSp>
        <p:nvCxnSpPr>
          <p:cNvPr id="11" name="Straight Arrow Connector 10"/>
          <p:cNvCxnSpPr/>
          <p:nvPr/>
        </p:nvCxnSpPr>
        <p:spPr bwMode="auto">
          <a:xfrm flipV="1">
            <a:off x="7437168" y="2807203"/>
            <a:ext cx="690348" cy="191269"/>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7559862" y="2410216"/>
                <a:ext cx="294953" cy="452624"/>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fPr>
                        <m:num>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num>
                        <m:den>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ub>
                          </m:sSub>
                        </m:den>
                      </m:f>
                    </m:oMath>
                  </m:oMathPara>
                </a14:m>
                <a:endParaRPr kumimoji="0" lang="en-US" sz="14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559862" y="2410216"/>
                <a:ext cx="294953" cy="452624"/>
              </a:xfrm>
              <a:prstGeom prst="rect">
                <a:avLst/>
              </a:prstGeom>
              <a:blipFill>
                <a:blip r:embed="rId5"/>
                <a:stretch>
                  <a:fillRect l="-6122" r="-2041" b="-5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2218340" y="1572995"/>
                <a:ext cx="2036840" cy="215444"/>
              </a:xfrm>
              <a:prstGeom prst="wedgeRectCallout">
                <a:avLst>
                  <a:gd name="adj1" fmla="val 58542"/>
                  <a:gd name="adj2" fmla="val 622589"/>
                </a:avLst>
              </a:prstGeom>
              <a:solidFill>
                <a:schemeClr val="bg1"/>
              </a:solidFill>
              <a:ln>
                <a:solidFill>
                  <a:srgbClr val="405583"/>
                </a:solidFill>
              </a:ln>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dPr>
                        <m:e>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𝑑</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𝑛</m:t>
                              </m:r>
                            </m:sub>
                          </m:sSub>
                        </m:e>
                      </m:d>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&lt;1.8×</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10</m:t>
                          </m:r>
                        </m:e>
                        <m:sup>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26</m:t>
                          </m:r>
                        </m:sup>
                      </m:sSup>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m:rPr>
                              <m:sty m:val="p"/>
                            </m:rP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cm</m:t>
                          </m:r>
                        </m:e>
                        <m:sup>
                          <m: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up>
                      </m:sSup>
                    </m:oMath>
                  </m:oMathPara>
                </a14:m>
                <a:endPar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2218340" y="1572995"/>
                <a:ext cx="2036840" cy="215444"/>
              </a:xfrm>
              <a:prstGeom prst="wedgeRectCallout">
                <a:avLst>
                  <a:gd name="adj1" fmla="val 58542"/>
                  <a:gd name="adj2" fmla="val 622589"/>
                </a:avLst>
              </a:prstGeom>
              <a:blipFill>
                <a:blip r:embed="rId6"/>
                <a:stretch>
                  <a:fillRect/>
                </a:stretch>
              </a:blipFill>
              <a:ln>
                <a:solidFill>
                  <a:srgbClr val="405583"/>
                </a:solidFill>
              </a:ln>
            </p:spPr>
            <p:txBody>
              <a:bodyPr/>
              <a:lstStyle/>
              <a:p>
                <a:r>
                  <a:rPr lang="en-US">
                    <a:noFill/>
                  </a:rPr>
                  <a:t> </a:t>
                </a:r>
              </a:p>
            </p:txBody>
          </p:sp>
        </mc:Fallback>
      </mc:AlternateContent>
      <p:sp>
        <p:nvSpPr>
          <p:cNvPr id="10" name="Oval 9"/>
          <p:cNvSpPr/>
          <p:nvPr/>
        </p:nvSpPr>
        <p:spPr bwMode="auto">
          <a:xfrm>
            <a:off x="4826501" y="3389888"/>
            <a:ext cx="93006" cy="93006"/>
          </a:xfrm>
          <a:prstGeom prst="ellipse">
            <a:avLst/>
          </a:prstGeom>
          <a:solidFill>
            <a:schemeClr val="bg1"/>
          </a:solidFill>
          <a:ln w="12700" cap="rnd">
            <a:solidFill>
              <a:srgbClr val="698A39"/>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1903983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 name="Picture 614"/>
          <p:cNvPicPr/>
          <p:nvPr/>
        </p:nvPicPr>
        <p:blipFill>
          <a:blip r:embed="rId2"/>
          <a:stretch/>
        </p:blipFill>
        <p:spPr>
          <a:xfrm>
            <a:off x="4418639" y="705586"/>
            <a:ext cx="4486209" cy="3046860"/>
          </a:xfrm>
          <a:prstGeom prst="rect">
            <a:avLst/>
          </a:prstGeom>
          <a:ln w="0">
            <a:noFill/>
          </a:ln>
        </p:spPr>
      </p:pic>
      <p:sp>
        <p:nvSpPr>
          <p:cNvPr id="616" name="PlaceHolder 1"/>
          <p:cNvSpPr>
            <a:spLocks noGrp="1"/>
          </p:cNvSpPr>
          <p:nvPr>
            <p:ph idx="4294967295"/>
          </p:nvPr>
        </p:nvSpPr>
        <p:spPr>
          <a:xfrm>
            <a:off x="780757" y="948600"/>
            <a:ext cx="3815723" cy="391896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Limit on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average</a:t>
            </a:r>
            <a:r>
              <a:rPr lang="de-CH" sz="1700" b="0" strike="noStrike" spc="-1" dirty="0">
                <a:solidFill>
                  <a:srgbClr val="000000"/>
                </a:solidFill>
              </a:rPr>
              <a:t> </a:t>
            </a:r>
            <a:r>
              <a:rPr lang="de-CH" sz="1700" b="0" i="1" strike="noStrike" spc="-1" dirty="0" err="1">
                <a:solidFill>
                  <a:srgbClr val="000000"/>
                </a:solidFill>
                <a:latin typeface="Cambria"/>
              </a:rPr>
              <a:t>E</a:t>
            </a:r>
            <a:r>
              <a:rPr lang="de-CH" sz="1700" b="0" i="1" strike="noStrike" spc="-1" baseline="-8000" dirty="0" err="1">
                <a:solidFill>
                  <a:srgbClr val="000000"/>
                </a:solidFill>
                <a:latin typeface="Cambria"/>
              </a:rPr>
              <a:t>y</a:t>
            </a:r>
            <a:r>
              <a:rPr lang="de-CH" sz="1700" b="0" strike="noStrike" spc="-1" dirty="0">
                <a:solidFill>
                  <a:srgbClr val="000000"/>
                </a:solidFill>
              </a:rPr>
              <a:t> </a:t>
            </a:r>
            <a:r>
              <a:rPr lang="de-CH" sz="1700" b="0" strike="noStrike" spc="-1" dirty="0" err="1">
                <a:solidFill>
                  <a:srgbClr val="000000"/>
                </a:solidFill>
              </a:rPr>
              <a:t>field</a:t>
            </a:r>
            <a:r>
              <a:rPr lang="de-CH" sz="1700" b="0" strike="noStrike" spc="-1" dirty="0">
                <a:solidFill>
                  <a:srgbClr val="000000"/>
                </a:solidFill>
              </a:rPr>
              <a:t> </a:t>
            </a:r>
            <a:r>
              <a:rPr lang="de-CH" sz="1700" b="0" strike="noStrike" spc="-1" dirty="0" err="1">
                <a:solidFill>
                  <a:srgbClr val="000000"/>
                </a:solidFill>
              </a:rPr>
              <a:t>as</a:t>
            </a:r>
            <a:r>
              <a:rPr lang="de-CH" sz="1700" b="0" strike="noStrike" spc="-1" dirty="0">
                <a:solidFill>
                  <a:srgbClr val="000000"/>
                </a:solidFill>
              </a:rPr>
              <a:t> a </a:t>
            </a:r>
            <a:r>
              <a:rPr lang="de-CH" sz="1700" b="0" strike="noStrike" spc="-1" dirty="0" err="1">
                <a:solidFill>
                  <a:srgbClr val="000000"/>
                </a:solidFill>
              </a:rPr>
              <a:t>function</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muon</a:t>
            </a:r>
            <a:r>
              <a:rPr lang="de-CH" sz="1700" b="0" strike="noStrike" spc="-1" dirty="0">
                <a:solidFill>
                  <a:srgbClr val="000000"/>
                </a:solidFill>
              </a:rPr>
              <a:t> </a:t>
            </a:r>
            <a:r>
              <a:rPr lang="de-CH" sz="1700" b="0" strike="noStrike" spc="-1" dirty="0" err="1">
                <a:solidFill>
                  <a:srgbClr val="000000"/>
                </a:solidFill>
              </a:rPr>
              <a:t>velocity</a:t>
            </a:r>
            <a:r>
              <a:rPr lang="de-CH" sz="1700" b="0" strike="noStrike" spc="-1" dirty="0">
                <a:solidFill>
                  <a:srgbClr val="000000"/>
                </a:solidFill>
              </a:rPr>
              <a:t> </a:t>
            </a:r>
            <a:r>
              <a:rPr lang="de-CH" sz="1700" b="0" strike="noStrike" spc="-1" dirty="0" err="1">
                <a:solidFill>
                  <a:srgbClr val="000000"/>
                </a:solidFill>
              </a:rPr>
              <a:t>shown</a:t>
            </a:r>
            <a:r>
              <a:rPr lang="de-CH" sz="1700" b="0" strike="noStrike" spc="-1" dirty="0">
                <a:solidFill>
                  <a:srgbClr val="000000"/>
                </a:solidFill>
              </a:rPr>
              <a:t> </a:t>
            </a:r>
            <a:r>
              <a:rPr lang="de-CH" sz="1700" b="0" strike="noStrike" spc="-1" dirty="0" err="1">
                <a:solidFill>
                  <a:srgbClr val="000000"/>
                </a:solidFill>
              </a:rPr>
              <a:t>as</a:t>
            </a:r>
            <a:r>
              <a:rPr lang="de-CH" sz="1700" b="0" strike="noStrike" spc="-1" dirty="0">
                <a:solidFill>
                  <a:srgbClr val="000000"/>
                </a:solidFill>
              </a:rPr>
              <a:t> a </a:t>
            </a:r>
            <a:r>
              <a:rPr lang="de-CH" sz="1700" b="0" strike="noStrike" spc="-1" dirty="0" err="1">
                <a:solidFill>
                  <a:srgbClr val="000000"/>
                </a:solidFill>
              </a:rPr>
              <a:t>fraction</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radial </a:t>
            </a:r>
            <a:r>
              <a:rPr lang="de-CH" sz="1700" b="0" strike="noStrike" spc="-1" dirty="0" err="1">
                <a:solidFill>
                  <a:srgbClr val="000000"/>
                </a:solidFill>
              </a:rPr>
              <a:t>component</a:t>
            </a:r>
            <a:endParaRPr lang="en-GB"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The </a:t>
            </a:r>
            <a:r>
              <a:rPr lang="de-CH" sz="1700" b="0" strike="noStrike" spc="-1" dirty="0" err="1">
                <a:solidFill>
                  <a:srgbClr val="000000"/>
                </a:solidFill>
              </a:rPr>
              <a:t>limit</a:t>
            </a:r>
            <a:r>
              <a:rPr lang="de-CH" sz="1700" b="0" strike="noStrike" spc="-1" dirty="0">
                <a:solidFill>
                  <a:srgbClr val="000000"/>
                </a:solidFill>
              </a:rPr>
              <a:t> </a:t>
            </a:r>
            <a:r>
              <a:rPr lang="de-CH" sz="1700" b="0" strike="noStrike" spc="-1" dirty="0" err="1">
                <a:solidFill>
                  <a:srgbClr val="000000"/>
                </a:solidFill>
              </a:rPr>
              <a:t>is</a:t>
            </a:r>
            <a:r>
              <a:rPr lang="de-CH" sz="1700" b="0" strike="noStrike" spc="-1" dirty="0">
                <a:solidFill>
                  <a:srgbClr val="000000"/>
                </a:solidFill>
              </a:rPr>
              <a:t> 0.5 ppm </a:t>
            </a:r>
            <a:r>
              <a:rPr lang="de-CH" sz="1700" b="0" strike="noStrike" spc="-1" dirty="0" err="1">
                <a:solidFill>
                  <a:srgbClr val="000000"/>
                </a:solidFill>
              </a:rPr>
              <a:t>for</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precursor</a:t>
            </a:r>
            <a:r>
              <a:rPr lang="de-CH" sz="1700" b="0" strike="noStrike" spc="-1" dirty="0">
                <a:solidFill>
                  <a:srgbClr val="000000"/>
                </a:solidFill>
              </a:rPr>
              <a:t> </a:t>
            </a:r>
            <a:r>
              <a:rPr lang="de-CH" sz="1700" b="0" strike="noStrike" spc="-1" dirty="0" err="1">
                <a:solidFill>
                  <a:srgbClr val="000000"/>
                </a:solidFill>
              </a:rPr>
              <a:t>experiment</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0.1 ppm </a:t>
            </a:r>
            <a:r>
              <a:rPr lang="de-CH" sz="1700" b="0" strike="noStrike" spc="-1" dirty="0" err="1">
                <a:solidFill>
                  <a:srgbClr val="000000"/>
                </a:solidFill>
              </a:rPr>
              <a:t>for</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final </a:t>
            </a:r>
            <a:r>
              <a:rPr lang="de-CH" sz="1700" b="0" strike="noStrike" spc="-1" dirty="0" err="1">
                <a:solidFill>
                  <a:srgbClr val="000000"/>
                </a:solidFill>
              </a:rPr>
              <a:t>experiment</a:t>
            </a:r>
            <a:r>
              <a:rPr lang="de-CH" sz="1700" b="0" strike="noStrike" spc="-1" dirty="0">
                <a:solidFill>
                  <a:srgbClr val="000000"/>
                </a:solidFill>
              </a:rPr>
              <a:t> </a:t>
            </a:r>
            <a:endParaRPr lang="en-GB"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de-CH" sz="1700" b="1" strike="noStrike" spc="-1" dirty="0">
                <a:solidFill>
                  <a:srgbClr val="000000"/>
                </a:solidFill>
              </a:rPr>
              <a:t>This </a:t>
            </a:r>
            <a:r>
              <a:rPr lang="de-CH" sz="1700" b="1" strike="noStrike" spc="-1" dirty="0" err="1">
                <a:solidFill>
                  <a:srgbClr val="000000"/>
                </a:solidFill>
              </a:rPr>
              <a:t>effect</a:t>
            </a:r>
            <a:r>
              <a:rPr lang="de-CH" sz="1700" b="1" strike="noStrike" spc="-1" dirty="0">
                <a:solidFill>
                  <a:srgbClr val="000000"/>
                </a:solidFill>
              </a:rPr>
              <a:t> </a:t>
            </a:r>
            <a:r>
              <a:rPr lang="de-CH" sz="1700" b="1" strike="noStrike" spc="-1" dirty="0" err="1">
                <a:solidFill>
                  <a:srgbClr val="000000"/>
                </a:solidFill>
              </a:rPr>
              <a:t>can</a:t>
            </a:r>
            <a:r>
              <a:rPr lang="de-CH" sz="1700" b="1" strike="noStrike" spc="-1" dirty="0">
                <a:solidFill>
                  <a:srgbClr val="000000"/>
                </a:solidFill>
              </a:rPr>
              <a:t> </a:t>
            </a:r>
            <a:r>
              <a:rPr lang="de-CH" sz="1700" b="1" strike="noStrike" spc="-1" dirty="0" err="1">
                <a:solidFill>
                  <a:srgbClr val="000000"/>
                </a:solidFill>
              </a:rPr>
              <a:t>be</a:t>
            </a:r>
            <a:r>
              <a:rPr lang="de-CH" sz="1700" b="1" strike="noStrike" spc="-1" dirty="0">
                <a:solidFill>
                  <a:srgbClr val="000000"/>
                </a:solidFill>
              </a:rPr>
              <a:t> </a:t>
            </a:r>
            <a:r>
              <a:rPr lang="de-CH" sz="1700" b="1" strike="noStrike" spc="-1" dirty="0" err="1">
                <a:solidFill>
                  <a:srgbClr val="000000"/>
                </a:solidFill>
              </a:rPr>
              <a:t>largely</a:t>
            </a:r>
            <a:r>
              <a:rPr lang="de-CH" sz="1700" b="1" strike="noStrike" spc="-1" dirty="0">
                <a:solidFill>
                  <a:srgbClr val="000000"/>
                </a:solidFill>
              </a:rPr>
              <a:t> </a:t>
            </a:r>
            <a:r>
              <a:rPr lang="de-CH" sz="1700" b="1" strike="noStrike" spc="-1" dirty="0" err="1">
                <a:solidFill>
                  <a:srgbClr val="000000"/>
                </a:solidFill>
              </a:rPr>
              <a:t>cancelled</a:t>
            </a:r>
            <a:r>
              <a:rPr lang="de-CH" sz="1700" b="1" strike="noStrike" spc="-1" dirty="0">
                <a:solidFill>
                  <a:srgbClr val="000000"/>
                </a:solidFill>
              </a:rPr>
              <a:t> </a:t>
            </a:r>
            <a:r>
              <a:rPr lang="de-CH" sz="1700" b="1" strike="noStrike" spc="-1" dirty="0" err="1">
                <a:solidFill>
                  <a:srgbClr val="000000"/>
                </a:solidFill>
              </a:rPr>
              <a:t>if</a:t>
            </a:r>
            <a:r>
              <a:rPr lang="de-CH" sz="1700" b="1" strike="noStrike" spc="-1" dirty="0">
                <a:solidFill>
                  <a:srgbClr val="000000"/>
                </a:solidFill>
              </a:rPr>
              <a:t> </a:t>
            </a:r>
            <a:r>
              <a:rPr lang="de-CH" sz="1700" b="1" strike="noStrike" spc="-1" dirty="0" err="1">
                <a:solidFill>
                  <a:srgbClr val="000000"/>
                </a:solidFill>
              </a:rPr>
              <a:t>particles</a:t>
            </a:r>
            <a:r>
              <a:rPr lang="de-CH" sz="1700" b="1" strike="noStrike" spc="-1" dirty="0">
                <a:solidFill>
                  <a:srgbClr val="000000"/>
                </a:solidFill>
              </a:rPr>
              <a:t> </a:t>
            </a:r>
            <a:r>
              <a:rPr lang="de-CH" sz="1700" b="1" strike="noStrike" spc="-1" dirty="0" err="1">
                <a:solidFill>
                  <a:srgbClr val="000000"/>
                </a:solidFill>
              </a:rPr>
              <a:t>are</a:t>
            </a:r>
            <a:r>
              <a:rPr lang="de-CH" sz="1700" b="1" strike="noStrike" spc="-1" dirty="0">
                <a:solidFill>
                  <a:srgbClr val="000000"/>
                </a:solidFill>
              </a:rPr>
              <a:t> </a:t>
            </a:r>
            <a:r>
              <a:rPr lang="de-CH" sz="1700" b="1" strike="noStrike" spc="-1" dirty="0" err="1">
                <a:solidFill>
                  <a:srgbClr val="000000"/>
                </a:solidFill>
              </a:rPr>
              <a:t>injected</a:t>
            </a:r>
            <a:r>
              <a:rPr lang="de-CH" sz="1700" b="1" strike="noStrike" spc="-1" dirty="0">
                <a:solidFill>
                  <a:srgbClr val="000000"/>
                </a:solidFill>
              </a:rPr>
              <a:t> </a:t>
            </a:r>
            <a:r>
              <a:rPr lang="de-CH" sz="1700" b="1" strike="noStrike" spc="-1" dirty="0" err="1">
                <a:solidFill>
                  <a:srgbClr val="000000"/>
                </a:solidFill>
              </a:rPr>
              <a:t>alternatively</a:t>
            </a:r>
            <a:r>
              <a:rPr lang="de-CH" sz="1700" b="1" strike="noStrike" spc="-1" dirty="0">
                <a:solidFill>
                  <a:srgbClr val="000000"/>
                </a:solidFill>
              </a:rPr>
              <a:t> CW </a:t>
            </a:r>
            <a:r>
              <a:rPr lang="de-CH" sz="1700" b="1" strike="noStrike" spc="-1" dirty="0" err="1">
                <a:solidFill>
                  <a:srgbClr val="000000"/>
                </a:solidFill>
              </a:rPr>
              <a:t>and</a:t>
            </a:r>
            <a:r>
              <a:rPr lang="de-CH" sz="1700" b="1" strike="noStrike" spc="-1" dirty="0">
                <a:solidFill>
                  <a:srgbClr val="000000"/>
                </a:solidFill>
              </a:rPr>
              <a:t> CCW </a:t>
            </a:r>
            <a:r>
              <a:rPr lang="de-CH" sz="1700" b="1" strike="noStrike" spc="-1" dirty="0" err="1">
                <a:solidFill>
                  <a:srgbClr val="000000"/>
                </a:solidFill>
              </a:rPr>
              <a:t>and</a:t>
            </a:r>
            <a:r>
              <a:rPr lang="de-CH" sz="1700" b="1" strike="noStrike" spc="-1" dirty="0">
                <a:solidFill>
                  <a:srgbClr val="000000"/>
                </a:solidFill>
              </a:rPr>
              <a:t> </a:t>
            </a:r>
            <a:r>
              <a:rPr lang="de-CH" sz="1700" b="1" strike="noStrike" spc="-1" dirty="0" err="1">
                <a:solidFill>
                  <a:srgbClr val="000000"/>
                </a:solidFill>
              </a:rPr>
              <a:t>subtracting</a:t>
            </a:r>
            <a:r>
              <a:rPr lang="de-CH" sz="1700" b="1" strike="noStrike" spc="-1" dirty="0">
                <a:solidFill>
                  <a:srgbClr val="000000"/>
                </a:solidFill>
              </a:rPr>
              <a:t> </a:t>
            </a:r>
            <a:r>
              <a:rPr lang="de-CH" sz="1700" b="1" strike="noStrike" spc="-1" dirty="0" err="1">
                <a:solidFill>
                  <a:srgbClr val="000000"/>
                </a:solidFill>
              </a:rPr>
              <a:t>counts</a:t>
            </a:r>
            <a:r>
              <a:rPr lang="de-CH" sz="1700" b="1" strike="noStrike" spc="-1" dirty="0">
                <a:solidFill>
                  <a:srgbClr val="000000"/>
                </a:solidFill>
              </a:rPr>
              <a:t> in </a:t>
            </a:r>
            <a:r>
              <a:rPr lang="de-CH" sz="1700" b="1" strike="noStrike" spc="-1" dirty="0" err="1">
                <a:solidFill>
                  <a:srgbClr val="000000"/>
                </a:solidFill>
              </a:rPr>
              <a:t>the</a:t>
            </a:r>
            <a:r>
              <a:rPr lang="de-CH" sz="1700" b="1" strike="noStrike" spc="-1" dirty="0">
                <a:solidFill>
                  <a:srgbClr val="000000"/>
                </a:solidFill>
              </a:rPr>
              <a:t> </a:t>
            </a:r>
            <a:r>
              <a:rPr lang="de-CH" sz="1700" b="1" strike="noStrike" spc="-1" dirty="0" err="1">
                <a:solidFill>
                  <a:srgbClr val="000000"/>
                </a:solidFill>
              </a:rPr>
              <a:t>detectors</a:t>
            </a:r>
            <a:endParaRPr lang="en-GB" sz="1700" b="0" strike="noStrike" spc="-1" dirty="0">
              <a:latin typeface="Arial"/>
            </a:endParaRPr>
          </a:p>
        </p:txBody>
      </p:sp>
      <p:sp>
        <p:nvSpPr>
          <p:cNvPr id="617"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Constraints on the average horizontal E-field</a:t>
            </a:r>
            <a:endParaRPr lang="en-GB" sz="2400" b="0" strike="noStrike" spc="-1" dirty="0">
              <a:latin typeface="Arial"/>
            </a:endParaRPr>
          </a:p>
        </p:txBody>
      </p:sp>
      <p:sp>
        <p:nvSpPr>
          <p:cNvPr id="618"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ea typeface="Calibri"/>
              </a:rPr>
              <a:t>Page </a:t>
            </a:r>
            <a:fld id="{FAF6CD8C-E426-4908-BDA2-CDFFE038ED94}" type="slidenum">
              <a:rPr lang="en-US" sz="800" b="0" strike="noStrike" spc="-1">
                <a:solidFill>
                  <a:srgbClr val="000000"/>
                </a:solidFill>
                <a:latin typeface="Humanst521 Lt BT" panose="020B0402020204020304" pitchFamily="34" charset="0"/>
                <a:ea typeface="Calibri"/>
              </a:rPr>
              <a:t>30</a:t>
            </a:fld>
            <a:endParaRPr lang="en-GB" sz="800" b="0" strike="noStrike" spc="-1" dirty="0">
              <a:latin typeface="Times New Roman"/>
            </a:endParaRPr>
          </a:p>
        </p:txBody>
      </p:sp>
      <p:grpSp>
        <p:nvGrpSpPr>
          <p:cNvPr id="619" name="Group 618"/>
          <p:cNvGrpSpPr/>
          <p:nvPr/>
        </p:nvGrpSpPr>
        <p:grpSpPr>
          <a:xfrm>
            <a:off x="2791800" y="3823200"/>
            <a:ext cx="1735200" cy="1227600"/>
            <a:chOff x="2791800" y="3823200"/>
            <a:chExt cx="1735200" cy="1227600"/>
          </a:xfrm>
        </p:grpSpPr>
        <p:sp>
          <p:nvSpPr>
            <p:cNvPr id="620" name="Oval 619"/>
            <p:cNvSpPr/>
            <p:nvPr/>
          </p:nvSpPr>
          <p:spPr>
            <a:xfrm>
              <a:off x="2791800" y="4270680"/>
              <a:ext cx="1626840" cy="514080"/>
            </a:xfrm>
            <a:prstGeom prst="ellipse">
              <a:avLst/>
            </a:prstGeom>
            <a:noFill/>
            <a:ln w="18360">
              <a:solidFill>
                <a:srgbClr val="3465A4"/>
              </a:solidFill>
              <a:round/>
            </a:ln>
          </p:spPr>
          <p:style>
            <a:lnRef idx="0">
              <a:scrgbClr r="0" g="0" b="0"/>
            </a:lnRef>
            <a:fillRef idx="0">
              <a:scrgbClr r="0" g="0" b="0"/>
            </a:fillRef>
            <a:effectRef idx="0">
              <a:scrgbClr r="0" g="0" b="0"/>
            </a:effectRef>
            <a:fontRef idx="minor"/>
          </p:style>
        </p:sp>
        <p:sp>
          <p:nvSpPr>
            <p:cNvPr id="621" name="Straight Connector 620"/>
            <p:cNvSpPr/>
            <p:nvPr/>
          </p:nvSpPr>
          <p:spPr>
            <a:xfrm>
              <a:off x="3157560" y="4744080"/>
              <a:ext cx="444960" cy="9684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622" name="Straight Connector 621"/>
            <p:cNvSpPr/>
            <p:nvPr/>
          </p:nvSpPr>
          <p:spPr>
            <a:xfrm flipV="1">
              <a:off x="3157560" y="4372560"/>
              <a:ext cx="360" cy="37152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623" name="Straight Connector 622"/>
            <p:cNvSpPr/>
            <p:nvPr/>
          </p:nvSpPr>
          <p:spPr>
            <a:xfrm flipV="1">
              <a:off x="3157560" y="4623480"/>
              <a:ext cx="214560" cy="12060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624" name="Oval 623"/>
            <p:cNvSpPr/>
            <p:nvPr/>
          </p:nvSpPr>
          <p:spPr>
            <a:xfrm>
              <a:off x="3137400" y="4717080"/>
              <a:ext cx="42120" cy="45720"/>
            </a:xfrm>
            <a:prstGeom prst="ellipse">
              <a:avLst/>
            </a:prstGeom>
            <a:solidFill>
              <a:srgbClr val="FF3838"/>
            </a:solidFill>
            <a:ln w="0">
              <a:noFill/>
            </a:ln>
          </p:spPr>
          <p:style>
            <a:lnRef idx="0">
              <a:scrgbClr r="0" g="0" b="0"/>
            </a:lnRef>
            <a:fillRef idx="0">
              <a:scrgbClr r="0" g="0" b="0"/>
            </a:fillRef>
            <a:effectRef idx="0">
              <a:scrgbClr r="0" g="0" b="0"/>
            </a:effectRef>
            <a:fontRef idx="minor"/>
          </p:style>
        </p:sp>
        <p:sp>
          <p:nvSpPr>
            <p:cNvPr id="625" name="Rectangle 624"/>
            <p:cNvSpPr/>
            <p:nvPr/>
          </p:nvSpPr>
          <p:spPr>
            <a:xfrm>
              <a:off x="3234960" y="4562280"/>
              <a:ext cx="246240" cy="27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50" b="0" i="1" strike="noStrike" spc="-1" dirty="0">
                  <a:solidFill>
                    <a:srgbClr val="000000"/>
                  </a:solidFill>
                  <a:latin typeface="Cambria"/>
                  <a:ea typeface="Calibri"/>
                </a:rPr>
                <a:t>x</a:t>
              </a:r>
              <a:endParaRPr lang="en-GB" sz="1050" b="0" strike="noStrike" spc="-1" dirty="0">
                <a:latin typeface="Arial"/>
              </a:endParaRPr>
            </a:p>
          </p:txBody>
        </p:sp>
        <p:sp>
          <p:nvSpPr>
            <p:cNvPr id="626" name="Rectangle 625"/>
            <p:cNvSpPr/>
            <p:nvPr/>
          </p:nvSpPr>
          <p:spPr>
            <a:xfrm>
              <a:off x="3135600" y="4267080"/>
              <a:ext cx="247320" cy="27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50" b="0" i="1" strike="noStrike" spc="-1" dirty="0">
                  <a:solidFill>
                    <a:srgbClr val="000000"/>
                  </a:solidFill>
                  <a:latin typeface="Cambria"/>
                  <a:ea typeface="Calibri"/>
                </a:rPr>
                <a:t>y</a:t>
              </a:r>
              <a:endParaRPr lang="en-GB" sz="1050" b="0" strike="noStrike" spc="-1" dirty="0">
                <a:latin typeface="Arial"/>
              </a:endParaRPr>
            </a:p>
          </p:txBody>
        </p:sp>
        <p:sp>
          <p:nvSpPr>
            <p:cNvPr id="627" name="Rectangle 626"/>
            <p:cNvSpPr/>
            <p:nvPr/>
          </p:nvSpPr>
          <p:spPr>
            <a:xfrm>
              <a:off x="3383640" y="4776480"/>
              <a:ext cx="239760" cy="27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50" b="0" i="1" strike="noStrike" spc="-1" dirty="0">
                  <a:solidFill>
                    <a:srgbClr val="000000"/>
                  </a:solidFill>
                  <a:latin typeface="Cambria"/>
                  <a:ea typeface="Calibri"/>
                </a:rPr>
                <a:t>z</a:t>
              </a:r>
              <a:endParaRPr lang="en-GB" sz="1050" b="0" strike="noStrike" spc="-1" dirty="0">
                <a:latin typeface="Arial"/>
              </a:endParaRPr>
            </a:p>
          </p:txBody>
        </p:sp>
        <p:sp>
          <p:nvSpPr>
            <p:cNvPr id="628" name="Arc 627"/>
            <p:cNvSpPr/>
            <p:nvPr/>
          </p:nvSpPr>
          <p:spPr>
            <a:xfrm rot="6199200">
              <a:off x="3270600" y="4467600"/>
              <a:ext cx="146160" cy="30528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p:sp>
          <p:nvSpPr>
            <p:cNvPr id="629" name="Rectangle 628"/>
            <p:cNvSpPr/>
            <p:nvPr/>
          </p:nvSpPr>
          <p:spPr>
            <a:xfrm>
              <a:off x="3977280" y="3823200"/>
              <a:ext cx="337320" cy="27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100" b="0" strike="noStrike" spc="-1" dirty="0" err="1">
                  <a:solidFill>
                    <a:srgbClr val="000000"/>
                  </a:solidFill>
                  <a:latin typeface="Cambria"/>
                  <a:ea typeface="Calibri"/>
                </a:rPr>
                <a:t>E</a:t>
              </a:r>
              <a:r>
                <a:rPr lang="en-US" sz="1100" b="0" strike="noStrike" spc="-1" baseline="-8000" dirty="0" err="1">
                  <a:solidFill>
                    <a:srgbClr val="000000"/>
                  </a:solidFill>
                  <a:latin typeface="Cambria"/>
                  <a:ea typeface="Calibri"/>
                </a:rPr>
                <a:t>y</a:t>
              </a:r>
              <a:endParaRPr lang="en-GB" sz="1100" b="0" strike="noStrike" spc="-1" dirty="0">
                <a:latin typeface="Arial"/>
              </a:endParaRPr>
            </a:p>
          </p:txBody>
        </p:sp>
        <p:sp>
          <p:nvSpPr>
            <p:cNvPr id="630" name="Straight Connector 629"/>
            <p:cNvSpPr/>
            <p:nvPr/>
          </p:nvSpPr>
          <p:spPr>
            <a:xfrm flipV="1">
              <a:off x="4004280" y="3867480"/>
              <a:ext cx="360" cy="49932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631" name="Straight Connector 630"/>
            <p:cNvSpPr/>
            <p:nvPr/>
          </p:nvSpPr>
          <p:spPr>
            <a:xfrm flipV="1">
              <a:off x="3772800" y="4746960"/>
              <a:ext cx="592200" cy="3888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632" name="Rectangle 631"/>
            <p:cNvSpPr/>
            <p:nvPr/>
          </p:nvSpPr>
          <p:spPr>
            <a:xfrm>
              <a:off x="4120560" y="4763880"/>
              <a:ext cx="406440" cy="19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strike="noStrike" spc="-1" dirty="0">
                  <a:solidFill>
                    <a:srgbClr val="000000"/>
                  </a:solidFill>
                  <a:latin typeface="Cambria"/>
                  <a:ea typeface="Cambria"/>
                </a:rPr>
                <a:t>β</a:t>
              </a:r>
              <a:r>
                <a:rPr lang="en-US" sz="1400" b="0" strike="noStrike" spc="-1" baseline="-8000" dirty="0">
                  <a:solidFill>
                    <a:srgbClr val="000000"/>
                  </a:solidFill>
                  <a:latin typeface="Cambria"/>
                  <a:ea typeface="Cambria"/>
                </a:rPr>
                <a:t>z</a:t>
              </a:r>
              <a:endParaRPr lang="en-GB" sz="1400" b="0" strike="noStrike" spc="-1" dirty="0">
                <a:latin typeface="Arial"/>
              </a:endParaRPr>
            </a:p>
          </p:txBody>
        </p:sp>
      </p:grpSp>
      <p:pic>
        <p:nvPicPr>
          <p:cNvPr id="633" name="Picture 632"/>
          <p:cNvPicPr/>
          <p:nvPr/>
        </p:nvPicPr>
        <p:blipFill>
          <a:blip r:embed="rId3"/>
          <a:stretch/>
        </p:blipFill>
        <p:spPr>
          <a:xfrm>
            <a:off x="4584600" y="4105606"/>
            <a:ext cx="4191840" cy="624960"/>
          </a:xfrm>
          <a:prstGeom prst="rect">
            <a:avLst/>
          </a:prstGeom>
          <a:ln w="0">
            <a:noFill/>
          </a:ln>
        </p:spPr>
      </p:pic>
    </p:spTree>
    <p:extLst>
      <p:ext uri="{BB962C8B-B14F-4D97-AF65-F5344CB8AC3E}">
        <p14:creationId xmlns:p14="http://schemas.microsoft.com/office/powerpoint/2010/main" val="96270422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Detection efficiency asymmetry</a:t>
            </a:r>
            <a:endParaRPr lang="en-GB" sz="2400" b="0" strike="noStrike" spc="-1" dirty="0">
              <a:latin typeface="Arial"/>
            </a:endParaRPr>
          </a:p>
        </p:txBody>
      </p:sp>
      <p:sp>
        <p:nvSpPr>
          <p:cNvPr id="748" name="PlaceHolder 2"/>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ea typeface="Calibri"/>
              </a:rPr>
              <a:t>Page </a:t>
            </a:r>
            <a:fld id="{FD625430-7F8F-4A26-A91F-C864ED6816BB}" type="slidenum">
              <a:rPr lang="en-US" sz="800" b="0" strike="noStrike" spc="-1">
                <a:solidFill>
                  <a:srgbClr val="000000"/>
                </a:solidFill>
                <a:latin typeface="Humanst521 Lt BT" panose="020B0402020204020304" pitchFamily="34" charset="0"/>
                <a:ea typeface="Calibri"/>
              </a:rPr>
              <a:t>31</a:t>
            </a:fld>
            <a:endParaRPr lang="en-GB" sz="800" b="0" strike="noStrike" spc="-1" dirty="0">
              <a:latin typeface="Times New Roman"/>
            </a:endParaRPr>
          </a:p>
        </p:txBody>
      </p:sp>
      <p:sp>
        <p:nvSpPr>
          <p:cNvPr id="749" name="Oval 748"/>
          <p:cNvSpPr/>
          <p:nvPr/>
        </p:nvSpPr>
        <p:spPr>
          <a:xfrm>
            <a:off x="777708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0" name="Oval 749"/>
          <p:cNvSpPr/>
          <p:nvPr/>
        </p:nvSpPr>
        <p:spPr>
          <a:xfrm>
            <a:off x="77961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1" name="Oval 750"/>
          <p:cNvSpPr/>
          <p:nvPr/>
        </p:nvSpPr>
        <p:spPr>
          <a:xfrm>
            <a:off x="781956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2" name="Oval 751"/>
          <p:cNvSpPr/>
          <p:nvPr/>
        </p:nvSpPr>
        <p:spPr>
          <a:xfrm>
            <a:off x="7849440" y="155160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3" name="Oval 752"/>
          <p:cNvSpPr/>
          <p:nvPr/>
        </p:nvSpPr>
        <p:spPr>
          <a:xfrm>
            <a:off x="7873200" y="155160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4" name="Oval 753"/>
          <p:cNvSpPr/>
          <p:nvPr/>
        </p:nvSpPr>
        <p:spPr>
          <a:xfrm>
            <a:off x="789552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5" name="PlaceHolder 3"/>
          <p:cNvSpPr>
            <a:spLocks noGrp="1"/>
          </p:cNvSpPr>
          <p:nvPr>
            <p:ph idx="4294967295"/>
          </p:nvPr>
        </p:nvSpPr>
        <p:spPr>
          <a:xfrm>
            <a:off x="850680" y="1005851"/>
            <a:ext cx="383364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The EDM will </a:t>
            </a:r>
            <a:r>
              <a:rPr lang="de-CH" sz="1700" b="0" strike="noStrike" spc="-1" dirty="0" err="1">
                <a:solidFill>
                  <a:srgbClr val="000000"/>
                </a:solidFill>
              </a:rPr>
              <a:t>be</a:t>
            </a:r>
            <a:r>
              <a:rPr lang="de-CH" sz="1700" b="0" strike="noStrike" spc="-1" dirty="0">
                <a:solidFill>
                  <a:srgbClr val="000000"/>
                </a:solidFill>
              </a:rPr>
              <a:t> </a:t>
            </a:r>
            <a:r>
              <a:rPr lang="de-CH" sz="1700" b="0" strike="noStrike" spc="-1" dirty="0" err="1">
                <a:solidFill>
                  <a:srgbClr val="000000"/>
                </a:solidFill>
              </a:rPr>
              <a:t>deduced</a:t>
            </a:r>
            <a:r>
              <a:rPr lang="de-CH" sz="1700" b="0" strike="noStrike" spc="-1" dirty="0">
                <a:solidFill>
                  <a:srgbClr val="000000"/>
                </a:solidFill>
              </a:rPr>
              <a:t> </a:t>
            </a:r>
            <a:r>
              <a:rPr lang="de-CH" sz="1700" b="0" strike="noStrike" spc="-1" dirty="0" err="1">
                <a:solidFill>
                  <a:srgbClr val="000000"/>
                </a:solidFill>
              </a:rPr>
              <a:t>from</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accumulation</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asymmetry</a:t>
            </a:r>
            <a:r>
              <a:rPr lang="de-CH" sz="1700" b="0" strike="noStrike" spc="-1" dirty="0">
                <a:solidFill>
                  <a:srgbClr val="000000"/>
                </a:solidFill>
              </a:rPr>
              <a:t> </a:t>
            </a:r>
            <a:r>
              <a:rPr lang="de-CH" sz="1700" b="0" strike="noStrike" spc="-1" dirty="0" err="1">
                <a:solidFill>
                  <a:srgbClr val="000000"/>
                </a:solidFill>
              </a:rPr>
              <a:t>between</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upstream</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a:t>
            </a:r>
            <a:r>
              <a:rPr lang="de-CH" sz="1700" b="0" strike="noStrike" spc="-1" dirty="0" err="1">
                <a:solidFill>
                  <a:srgbClr val="000000"/>
                </a:solidFill>
              </a:rPr>
              <a:t>downstream</a:t>
            </a:r>
            <a:r>
              <a:rPr lang="de-CH" sz="1700" b="0" strike="noStrike" spc="-1" dirty="0">
                <a:solidFill>
                  <a:srgbClr val="000000"/>
                </a:solidFill>
              </a:rPr>
              <a:t> </a:t>
            </a:r>
            <a:r>
              <a:rPr lang="de-CH" sz="1700" b="0" strike="noStrike" spc="-1" dirty="0" err="1">
                <a:solidFill>
                  <a:srgbClr val="000000"/>
                </a:solidFill>
              </a:rPr>
              <a:t>detectors</a:t>
            </a:r>
            <a:r>
              <a:rPr lang="de-CH" sz="1700" b="0" strike="noStrike" spc="-1" dirty="0">
                <a:solidFill>
                  <a:srgbClr val="000000"/>
                </a:solidFill>
              </a:rPr>
              <a:t> </a:t>
            </a:r>
            <a:r>
              <a:rPr lang="de-CH" sz="1700" b="0" strike="noStrike" spc="-1" dirty="0" err="1">
                <a:solidFill>
                  <a:srgbClr val="000000"/>
                </a:solidFill>
              </a:rPr>
              <a:t>that</a:t>
            </a:r>
            <a:r>
              <a:rPr lang="de-CH" sz="1700" b="0" strike="noStrike" spc="-1" dirty="0">
                <a:solidFill>
                  <a:srgbClr val="000000"/>
                </a:solidFill>
              </a:rPr>
              <a:t> </a:t>
            </a:r>
            <a:r>
              <a:rPr lang="de-CH" sz="1700" b="0" strike="noStrike" spc="-1" dirty="0" err="1">
                <a:solidFill>
                  <a:srgbClr val="000000"/>
                </a:solidFill>
              </a:rPr>
              <a:t>increases</a:t>
            </a:r>
            <a:r>
              <a:rPr lang="de-CH" sz="1700" b="0" strike="noStrike" spc="-1" dirty="0">
                <a:solidFill>
                  <a:srgbClr val="000000"/>
                </a:solidFill>
              </a:rPr>
              <a:t> </a:t>
            </a:r>
            <a:r>
              <a:rPr lang="de-CH" sz="1700" b="0" strike="noStrike" spc="-1" dirty="0" err="1">
                <a:solidFill>
                  <a:srgbClr val="000000"/>
                </a:solidFill>
              </a:rPr>
              <a:t>with</a:t>
            </a:r>
            <a:r>
              <a:rPr lang="de-CH" sz="1700" b="0" strike="noStrike" spc="-1" dirty="0">
                <a:solidFill>
                  <a:srgbClr val="000000"/>
                </a:solidFill>
              </a:rPr>
              <a:t> time</a:t>
            </a:r>
            <a:endParaRPr lang="en-GB"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Static</a:t>
            </a:r>
            <a:r>
              <a:rPr lang="de-CH" sz="1700" b="0" strike="noStrike" spc="-1" dirty="0">
                <a:solidFill>
                  <a:srgbClr val="000000"/>
                </a:solidFill>
              </a:rPr>
              <a:t> </a:t>
            </a:r>
            <a:r>
              <a:rPr lang="de-CH" sz="1700" b="0" strike="noStrike" spc="-1" dirty="0" err="1">
                <a:solidFill>
                  <a:srgbClr val="000000"/>
                </a:solidFill>
              </a:rPr>
              <a:t>differences</a:t>
            </a:r>
            <a:r>
              <a:rPr lang="de-CH" sz="1700" b="0" strike="noStrike" spc="-1" dirty="0">
                <a:solidFill>
                  <a:srgbClr val="000000"/>
                </a:solidFill>
              </a:rPr>
              <a:t> in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one</a:t>
            </a:r>
            <a:r>
              <a:rPr lang="de-CH" sz="1700" b="0" strike="noStrike" spc="-1" dirty="0">
                <a:solidFill>
                  <a:srgbClr val="000000"/>
                </a:solidFill>
              </a:rPr>
              <a:t> </a:t>
            </a:r>
            <a:r>
              <a:rPr lang="de-CH" sz="1700" b="0" strike="noStrike" spc="-1" dirty="0" err="1">
                <a:solidFill>
                  <a:srgbClr val="000000"/>
                </a:solidFill>
              </a:rPr>
              <a:t>detector</a:t>
            </a:r>
            <a:r>
              <a:rPr lang="de-CH" sz="1700" b="0" strike="noStrike" spc="-1" dirty="0">
                <a:solidFill>
                  <a:srgbClr val="000000"/>
                </a:solidFill>
              </a:rPr>
              <a:t> </a:t>
            </a:r>
            <a:r>
              <a:rPr lang="de-CH" sz="1700" b="0" strike="noStrike" spc="-1" dirty="0" err="1">
                <a:solidFill>
                  <a:srgbClr val="000000"/>
                </a:solidFill>
              </a:rPr>
              <a:t>compared</a:t>
            </a:r>
            <a:r>
              <a:rPr lang="de-CH" sz="1700" b="0" strike="noStrike" spc="-1" dirty="0">
                <a:solidFill>
                  <a:srgbClr val="000000"/>
                </a:solidFill>
              </a:rPr>
              <a:t> </a:t>
            </a:r>
            <a:r>
              <a:rPr lang="de-CH" sz="1700" b="0" strike="noStrike" spc="-1" dirty="0" err="1">
                <a:solidFill>
                  <a:srgbClr val="000000"/>
                </a:solidFill>
              </a:rPr>
              <a:t>to</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other</a:t>
            </a:r>
            <a:r>
              <a:rPr lang="de-CH" sz="1700" b="0" strike="noStrike" spc="-1" dirty="0">
                <a:solidFill>
                  <a:srgbClr val="000000"/>
                </a:solidFill>
              </a:rPr>
              <a:t> </a:t>
            </a:r>
            <a:r>
              <a:rPr lang="de-CH" sz="1700" b="0" strike="noStrike" spc="-1" dirty="0" err="1">
                <a:solidFill>
                  <a:srgbClr val="000000"/>
                </a:solidFill>
              </a:rPr>
              <a:t>is</a:t>
            </a:r>
            <a:r>
              <a:rPr lang="de-CH" sz="1700" b="0" strike="noStrike" spc="-1" dirty="0">
                <a:solidFill>
                  <a:srgbClr val="000000"/>
                </a:solidFill>
              </a:rPr>
              <a:t> not a </a:t>
            </a:r>
            <a:r>
              <a:rPr lang="de-CH" sz="1700" b="0" strike="noStrike" spc="-1" dirty="0" err="1">
                <a:solidFill>
                  <a:srgbClr val="000000"/>
                </a:solidFill>
              </a:rPr>
              <a:t>problem</a:t>
            </a:r>
            <a:endParaRPr lang="en-GB"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Change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with</a:t>
            </a:r>
            <a:r>
              <a:rPr lang="de-CH" sz="1700" b="0" strike="noStrike" spc="-1" dirty="0">
                <a:solidFill>
                  <a:srgbClr val="000000"/>
                </a:solidFill>
              </a:rPr>
              <a:t> time </a:t>
            </a:r>
            <a:r>
              <a:rPr lang="de-CH" sz="1700" b="0" strike="noStrike" spc="-1" dirty="0" err="1">
                <a:solidFill>
                  <a:srgbClr val="000000"/>
                </a:solidFill>
              </a:rPr>
              <a:t>is</a:t>
            </a:r>
            <a:r>
              <a:rPr lang="de-CH" sz="1700" b="0" strike="noStrike" spc="-1" dirty="0">
                <a:solidFill>
                  <a:srgbClr val="000000"/>
                </a:solidFill>
              </a:rPr>
              <a:t> a </a:t>
            </a:r>
            <a:r>
              <a:rPr lang="de-CH" sz="1700" b="0" strike="noStrike" spc="-1" dirty="0" err="1">
                <a:solidFill>
                  <a:srgbClr val="000000"/>
                </a:solidFill>
              </a:rPr>
              <a:t>problem</a:t>
            </a:r>
            <a:r>
              <a:rPr lang="de-CH" sz="1700" b="0" strike="noStrike" spc="-1" dirty="0">
                <a:solidFill>
                  <a:srgbClr val="000000"/>
                </a:solidFill>
              </a:rPr>
              <a:t> </a:t>
            </a:r>
            <a:r>
              <a:rPr lang="de-CH" sz="1700" b="0" strike="noStrike" spc="-1" dirty="0" err="1">
                <a:solidFill>
                  <a:srgbClr val="000000"/>
                </a:solidFill>
              </a:rPr>
              <a:t>as</a:t>
            </a:r>
            <a:r>
              <a:rPr lang="de-CH" sz="1700" b="0" strike="noStrike" spc="-1" dirty="0">
                <a:solidFill>
                  <a:srgbClr val="000000"/>
                </a:solidFill>
              </a:rPr>
              <a:t> </a:t>
            </a:r>
            <a:r>
              <a:rPr lang="de-CH" sz="1700" b="0" strike="noStrike" spc="-1" dirty="0" err="1">
                <a:solidFill>
                  <a:srgbClr val="000000"/>
                </a:solidFill>
              </a:rPr>
              <a:t>it</a:t>
            </a:r>
            <a:r>
              <a:rPr lang="de-CH" sz="1700" b="0" strike="noStrike" spc="-1" dirty="0">
                <a:solidFill>
                  <a:srgbClr val="000000"/>
                </a:solidFill>
              </a:rPr>
              <a:t> will </a:t>
            </a:r>
            <a:r>
              <a:rPr lang="de-CH" sz="1700" b="0" strike="noStrike" spc="-1" dirty="0" err="1">
                <a:solidFill>
                  <a:srgbClr val="000000"/>
                </a:solidFill>
              </a:rPr>
              <a:t>introduce</a:t>
            </a:r>
            <a:r>
              <a:rPr lang="de-CH" sz="1700" b="0" strike="noStrike" spc="-1" dirty="0">
                <a:solidFill>
                  <a:srgbClr val="000000"/>
                </a:solidFill>
              </a:rPr>
              <a:t> time </a:t>
            </a:r>
            <a:r>
              <a:rPr lang="de-CH" sz="1700" b="0" strike="noStrike" spc="-1" dirty="0" err="1">
                <a:solidFill>
                  <a:srgbClr val="000000"/>
                </a:solidFill>
              </a:rPr>
              <a:t>dependent</a:t>
            </a:r>
            <a:r>
              <a:rPr lang="de-CH" sz="1700" b="0" strike="noStrike" spc="-1" dirty="0">
                <a:solidFill>
                  <a:srgbClr val="000000"/>
                </a:solidFill>
              </a:rPr>
              <a:t> </a:t>
            </a:r>
            <a:r>
              <a:rPr lang="de-CH" sz="1700" b="0" strike="noStrike" spc="-1" dirty="0" err="1">
                <a:solidFill>
                  <a:srgbClr val="000000"/>
                </a:solidFill>
              </a:rPr>
              <a:t>asymmetry</a:t>
            </a:r>
            <a:endParaRPr lang="en-GB" sz="1700" b="0" strike="noStrike" spc="-1" dirty="0">
              <a:latin typeface="Arial"/>
            </a:endParaRPr>
          </a:p>
        </p:txBody>
      </p:sp>
      <p:grpSp>
        <p:nvGrpSpPr>
          <p:cNvPr id="756" name="Group 755"/>
          <p:cNvGrpSpPr/>
          <p:nvPr/>
        </p:nvGrpSpPr>
        <p:grpSpPr>
          <a:xfrm>
            <a:off x="6260760" y="1516680"/>
            <a:ext cx="1503720" cy="2171880"/>
            <a:chOff x="6260760" y="1516680"/>
            <a:chExt cx="1503720" cy="2171880"/>
          </a:xfrm>
        </p:grpSpPr>
        <p:sp>
          <p:nvSpPr>
            <p:cNvPr id="757" name="Oval 756"/>
            <p:cNvSpPr/>
            <p:nvPr/>
          </p:nvSpPr>
          <p:spPr>
            <a:xfrm>
              <a:off x="6260760" y="1517400"/>
              <a:ext cx="560880" cy="1668960"/>
            </a:xfrm>
            <a:prstGeom prst="ellipse">
              <a:avLst/>
            </a:prstGeom>
            <a:noFill/>
            <a:ln w="7200">
              <a:solidFill>
                <a:srgbClr val="C62828"/>
              </a:solidFill>
              <a:round/>
            </a:ln>
          </p:spPr>
          <p:style>
            <a:lnRef idx="0">
              <a:scrgbClr r="0" g="0" b="0"/>
            </a:lnRef>
            <a:fillRef idx="0">
              <a:scrgbClr r="0" g="0" b="0"/>
            </a:fillRef>
            <a:effectRef idx="0">
              <a:scrgbClr r="0" g="0" b="0"/>
            </a:effectRef>
            <a:fontRef idx="minor"/>
          </p:style>
        </p:sp>
        <p:sp>
          <p:nvSpPr>
            <p:cNvPr id="758" name="Oval 757"/>
            <p:cNvSpPr/>
            <p:nvPr/>
          </p:nvSpPr>
          <p:spPr>
            <a:xfrm>
              <a:off x="6460200" y="151668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59" name="Oval 758"/>
            <p:cNvSpPr/>
            <p:nvPr/>
          </p:nvSpPr>
          <p:spPr>
            <a:xfrm>
              <a:off x="639792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0" name="Oval 759"/>
            <p:cNvSpPr/>
            <p:nvPr/>
          </p:nvSpPr>
          <p:spPr>
            <a:xfrm>
              <a:off x="6346800" y="151812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1" name="Oval 760"/>
            <p:cNvSpPr/>
            <p:nvPr/>
          </p:nvSpPr>
          <p:spPr>
            <a:xfrm>
              <a:off x="6315840" y="1518480"/>
              <a:ext cx="560520" cy="1668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62" name="Oval 761"/>
            <p:cNvSpPr/>
            <p:nvPr/>
          </p:nvSpPr>
          <p:spPr>
            <a:xfrm>
              <a:off x="6298200" y="1519200"/>
              <a:ext cx="560520" cy="166860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63" name="Oval 762"/>
            <p:cNvSpPr/>
            <p:nvPr/>
          </p:nvSpPr>
          <p:spPr>
            <a:xfrm>
              <a:off x="6273720" y="151704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64" name="Oval 763"/>
            <p:cNvSpPr/>
            <p:nvPr/>
          </p:nvSpPr>
          <p:spPr>
            <a:xfrm>
              <a:off x="6494400" y="1519200"/>
              <a:ext cx="560520" cy="1668600"/>
            </a:xfrm>
            <a:prstGeom prst="ellipse">
              <a:avLst/>
            </a:prstGeom>
            <a:solidFill>
              <a:srgbClr val="FFF176">
                <a:alpha val="70000"/>
              </a:srgbClr>
            </a:solidFill>
            <a:ln w="0">
              <a:solidFill>
                <a:srgbClr val="C62828"/>
              </a:solidFill>
            </a:ln>
          </p:spPr>
          <p:style>
            <a:lnRef idx="0">
              <a:scrgbClr r="0" g="0" b="0"/>
            </a:lnRef>
            <a:fillRef idx="0">
              <a:scrgbClr r="0" g="0" b="0"/>
            </a:fillRef>
            <a:effectRef idx="0">
              <a:scrgbClr r="0" g="0" b="0"/>
            </a:effectRef>
            <a:fontRef idx="minor"/>
          </p:style>
        </p:sp>
        <p:sp>
          <p:nvSpPr>
            <p:cNvPr id="765" name="Oval 764"/>
            <p:cNvSpPr/>
            <p:nvPr/>
          </p:nvSpPr>
          <p:spPr>
            <a:xfrm>
              <a:off x="6536520" y="151740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6" name="Oval 765"/>
            <p:cNvSpPr/>
            <p:nvPr/>
          </p:nvSpPr>
          <p:spPr>
            <a:xfrm>
              <a:off x="6578640" y="151704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7" name="Oval 766"/>
            <p:cNvSpPr/>
            <p:nvPr/>
          </p:nvSpPr>
          <p:spPr>
            <a:xfrm>
              <a:off x="665928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8" name="Oval 767"/>
            <p:cNvSpPr/>
            <p:nvPr/>
          </p:nvSpPr>
          <p:spPr>
            <a:xfrm>
              <a:off x="6674400" y="151776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9" name="Oval 768"/>
            <p:cNvSpPr/>
            <p:nvPr/>
          </p:nvSpPr>
          <p:spPr>
            <a:xfrm>
              <a:off x="6724440" y="1519200"/>
              <a:ext cx="560520" cy="1668600"/>
            </a:xfrm>
            <a:prstGeom prst="ellipse">
              <a:avLst/>
            </a:prstGeom>
            <a:noFill/>
            <a:ln w="10800">
              <a:solidFill>
                <a:srgbClr val="C62828"/>
              </a:solidFill>
              <a:round/>
            </a:ln>
          </p:spPr>
          <p:style>
            <a:lnRef idx="0">
              <a:scrgbClr r="0" g="0" b="0"/>
            </a:lnRef>
            <a:fillRef idx="0">
              <a:scrgbClr r="0" g="0" b="0"/>
            </a:fillRef>
            <a:effectRef idx="0">
              <a:scrgbClr r="0" g="0" b="0"/>
            </a:effectRef>
            <a:fontRef idx="minor"/>
          </p:style>
        </p:sp>
        <p:sp>
          <p:nvSpPr>
            <p:cNvPr id="770" name="Oval 769"/>
            <p:cNvSpPr/>
            <p:nvPr/>
          </p:nvSpPr>
          <p:spPr>
            <a:xfrm>
              <a:off x="6703560" y="1517040"/>
              <a:ext cx="56088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71" name="Oval 770"/>
            <p:cNvSpPr/>
            <p:nvPr/>
          </p:nvSpPr>
          <p:spPr>
            <a:xfrm>
              <a:off x="6688080" y="151740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72" name="Straight Connector 771"/>
            <p:cNvSpPr/>
            <p:nvPr/>
          </p:nvSpPr>
          <p:spPr>
            <a:xfrm>
              <a:off x="6779160" y="2320200"/>
              <a:ext cx="985320" cy="360"/>
            </a:xfrm>
            <a:prstGeom prst="line">
              <a:avLst/>
            </a:prstGeom>
            <a:ln w="14400">
              <a:solidFill>
                <a:srgbClr val="000000"/>
              </a:solidFill>
              <a:round/>
              <a:tailEnd type="triangle" w="med" len="med"/>
            </a:ln>
          </p:spPr>
          <p:style>
            <a:lnRef idx="0">
              <a:scrgbClr r="0" g="0" b="0"/>
            </a:lnRef>
            <a:fillRef idx="0">
              <a:scrgbClr r="0" g="0" b="0"/>
            </a:fillRef>
            <a:effectRef idx="0">
              <a:scrgbClr r="0" g="0" b="0"/>
            </a:effectRef>
            <a:fontRef idx="minor"/>
          </p:style>
        </p:sp>
        <p:sp>
          <p:nvSpPr>
            <p:cNvPr id="773" name="Rectangle 772"/>
            <p:cNvSpPr/>
            <p:nvPr/>
          </p:nvSpPr>
          <p:spPr>
            <a:xfrm>
              <a:off x="7457760" y="2285640"/>
              <a:ext cx="305640" cy="29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300" b="0" i="1" strike="noStrike" spc="-1" dirty="0">
                  <a:solidFill>
                    <a:srgbClr val="000000"/>
                  </a:solidFill>
                  <a:latin typeface="Cambria"/>
                  <a:ea typeface="Calibri"/>
                </a:rPr>
                <a:t>y</a:t>
              </a:r>
              <a:endParaRPr lang="en-GB" sz="1300" b="0" strike="noStrike" spc="-1" dirty="0">
                <a:latin typeface="Arial"/>
              </a:endParaRPr>
            </a:p>
          </p:txBody>
        </p:sp>
        <p:sp>
          <p:nvSpPr>
            <p:cNvPr id="774" name="Oval 773"/>
            <p:cNvSpPr/>
            <p:nvPr/>
          </p:nvSpPr>
          <p:spPr>
            <a:xfrm>
              <a:off x="6617160" y="151920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75" name="Straight Connector 774"/>
            <p:cNvSpPr/>
            <p:nvPr/>
          </p:nvSpPr>
          <p:spPr>
            <a:xfrm flipH="1">
              <a:off x="6879600" y="328752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sp>
        <p:sp>
          <p:nvSpPr>
            <p:cNvPr id="776" name="Straight Connector 775"/>
            <p:cNvSpPr/>
            <p:nvPr/>
          </p:nvSpPr>
          <p:spPr>
            <a:xfrm>
              <a:off x="6476040" y="328464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sp>
        <p:sp>
          <p:nvSpPr>
            <p:cNvPr id="777" name="Rectangle 776"/>
            <p:cNvSpPr/>
            <p:nvPr/>
          </p:nvSpPr>
          <p:spPr>
            <a:xfrm>
              <a:off x="6384240" y="3260520"/>
              <a:ext cx="358560" cy="26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Arial"/>
              </a:endParaRPr>
            </a:p>
          </p:txBody>
        </p:sp>
        <p:sp>
          <p:nvSpPr>
            <p:cNvPr id="778" name="Rectangle 777"/>
            <p:cNvSpPr/>
            <p:nvPr/>
          </p:nvSpPr>
          <p:spPr>
            <a:xfrm>
              <a:off x="6780960" y="3264840"/>
              <a:ext cx="439200" cy="4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a:solidFill>
                    <a:srgbClr val="F57F17"/>
                  </a:solidFill>
                  <a:latin typeface="Cambria"/>
                  <a:ea typeface="Calibri"/>
                </a:rPr>
                <a:t>-</a:t>
              </a: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Arial"/>
              </a:endParaRPr>
            </a:p>
          </p:txBody>
        </p:sp>
      </p:grpSp>
      <p:grpSp>
        <p:nvGrpSpPr>
          <p:cNvPr id="779" name="Group 778"/>
          <p:cNvGrpSpPr/>
          <p:nvPr/>
        </p:nvGrpSpPr>
        <p:grpSpPr>
          <a:xfrm>
            <a:off x="4984200" y="1519200"/>
            <a:ext cx="826200" cy="1653840"/>
            <a:chOff x="4984200" y="1519200"/>
            <a:chExt cx="826200" cy="1653840"/>
          </a:xfrm>
        </p:grpSpPr>
        <p:grpSp>
          <p:nvGrpSpPr>
            <p:cNvPr id="780" name="Group 779"/>
            <p:cNvGrpSpPr/>
            <p:nvPr/>
          </p:nvGrpSpPr>
          <p:grpSpPr>
            <a:xfrm>
              <a:off x="4984200" y="1519200"/>
              <a:ext cx="701640" cy="1653840"/>
              <a:chOff x="4984200" y="1519200"/>
              <a:chExt cx="701640" cy="1653840"/>
            </a:xfrm>
          </p:grpSpPr>
          <p:sp>
            <p:nvSpPr>
              <p:cNvPr id="781" name="Freeform 780"/>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82" name="Freeform 781"/>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nvGrpSpPr>
            <p:cNvPr id="783" name="Group 782"/>
            <p:cNvGrpSpPr/>
            <p:nvPr/>
          </p:nvGrpSpPr>
          <p:grpSpPr>
            <a:xfrm>
              <a:off x="5108760" y="1519200"/>
              <a:ext cx="701640" cy="1653840"/>
              <a:chOff x="5108760" y="1519200"/>
              <a:chExt cx="701640" cy="1653840"/>
            </a:xfrm>
          </p:grpSpPr>
          <p:sp>
            <p:nvSpPr>
              <p:cNvPr id="784" name="Freeform 783"/>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85" name="Freeform 784"/>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grpSp>
        <p:nvGrpSpPr>
          <p:cNvPr id="786" name="Group 785"/>
          <p:cNvGrpSpPr/>
          <p:nvPr/>
        </p:nvGrpSpPr>
        <p:grpSpPr>
          <a:xfrm>
            <a:off x="7818120" y="1519200"/>
            <a:ext cx="826200" cy="1653840"/>
            <a:chOff x="7818120" y="1519200"/>
            <a:chExt cx="826200" cy="1653840"/>
          </a:xfrm>
        </p:grpSpPr>
        <p:grpSp>
          <p:nvGrpSpPr>
            <p:cNvPr id="787" name="Group 786"/>
            <p:cNvGrpSpPr/>
            <p:nvPr/>
          </p:nvGrpSpPr>
          <p:grpSpPr>
            <a:xfrm>
              <a:off x="7818120" y="1519200"/>
              <a:ext cx="701640" cy="1653840"/>
              <a:chOff x="7818120" y="1519200"/>
              <a:chExt cx="701640" cy="1653840"/>
            </a:xfrm>
          </p:grpSpPr>
          <p:sp>
            <p:nvSpPr>
              <p:cNvPr id="788" name="Freeform 787"/>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89" name="Freeform 788"/>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nvGrpSpPr>
            <p:cNvPr id="790" name="Group 789"/>
            <p:cNvGrpSpPr/>
            <p:nvPr/>
          </p:nvGrpSpPr>
          <p:grpSpPr>
            <a:xfrm>
              <a:off x="7942680" y="1519200"/>
              <a:ext cx="701640" cy="1653840"/>
              <a:chOff x="7942680" y="1519200"/>
              <a:chExt cx="701640" cy="1653840"/>
            </a:xfrm>
          </p:grpSpPr>
          <p:sp>
            <p:nvSpPr>
              <p:cNvPr id="791" name="Freeform 790"/>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92" name="Freeform 791"/>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sp>
        <p:nvSpPr>
          <p:cNvPr id="793" name="Oval 792"/>
          <p:cNvSpPr/>
          <p:nvPr/>
        </p:nvSpPr>
        <p:spPr>
          <a:xfrm>
            <a:off x="689148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4" name="Oval 793"/>
          <p:cNvSpPr/>
          <p:nvPr/>
        </p:nvSpPr>
        <p:spPr>
          <a:xfrm>
            <a:off x="690876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5" name="Oval 794"/>
          <p:cNvSpPr/>
          <p:nvPr/>
        </p:nvSpPr>
        <p:spPr>
          <a:xfrm>
            <a:off x="69278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6" name="Oval 795"/>
          <p:cNvSpPr/>
          <p:nvPr/>
        </p:nvSpPr>
        <p:spPr>
          <a:xfrm>
            <a:off x="6951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7" name="Oval 796"/>
          <p:cNvSpPr/>
          <p:nvPr/>
        </p:nvSpPr>
        <p:spPr>
          <a:xfrm>
            <a:off x="6981120" y="154908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8" name="Oval 797"/>
          <p:cNvSpPr/>
          <p:nvPr/>
        </p:nvSpPr>
        <p:spPr>
          <a:xfrm>
            <a:off x="70052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9" name="Oval 798"/>
          <p:cNvSpPr/>
          <p:nvPr/>
        </p:nvSpPr>
        <p:spPr>
          <a:xfrm>
            <a:off x="702756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0" name="Oval 799"/>
          <p:cNvSpPr/>
          <p:nvPr/>
        </p:nvSpPr>
        <p:spPr>
          <a:xfrm>
            <a:off x="705096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1" name="Oval 800"/>
          <p:cNvSpPr/>
          <p:nvPr/>
        </p:nvSpPr>
        <p:spPr>
          <a:xfrm>
            <a:off x="70682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2" name="Oval 801"/>
          <p:cNvSpPr/>
          <p:nvPr/>
        </p:nvSpPr>
        <p:spPr>
          <a:xfrm>
            <a:off x="7087320" y="15483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3" name="Oval 802"/>
          <p:cNvSpPr/>
          <p:nvPr/>
        </p:nvSpPr>
        <p:spPr>
          <a:xfrm>
            <a:off x="7110720" y="154872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4" name="Oval 803"/>
          <p:cNvSpPr/>
          <p:nvPr/>
        </p:nvSpPr>
        <p:spPr>
          <a:xfrm>
            <a:off x="71406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5" name="Oval 804"/>
          <p:cNvSpPr/>
          <p:nvPr/>
        </p:nvSpPr>
        <p:spPr>
          <a:xfrm>
            <a:off x="7164720" y="154944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6" name="Oval 805"/>
          <p:cNvSpPr/>
          <p:nvPr/>
        </p:nvSpPr>
        <p:spPr>
          <a:xfrm>
            <a:off x="718704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7" name="Oval 806"/>
          <p:cNvSpPr/>
          <p:nvPr/>
        </p:nvSpPr>
        <p:spPr>
          <a:xfrm>
            <a:off x="7212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8" name="Oval 807"/>
          <p:cNvSpPr/>
          <p:nvPr/>
        </p:nvSpPr>
        <p:spPr>
          <a:xfrm>
            <a:off x="723168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9" name="Oval 808"/>
          <p:cNvSpPr/>
          <p:nvPr/>
        </p:nvSpPr>
        <p:spPr>
          <a:xfrm>
            <a:off x="725508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0" name="Oval 809"/>
          <p:cNvSpPr/>
          <p:nvPr/>
        </p:nvSpPr>
        <p:spPr>
          <a:xfrm>
            <a:off x="728496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1" name="Oval 810"/>
          <p:cNvSpPr/>
          <p:nvPr/>
        </p:nvSpPr>
        <p:spPr>
          <a:xfrm>
            <a:off x="730872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2" name="Oval 811"/>
          <p:cNvSpPr/>
          <p:nvPr/>
        </p:nvSpPr>
        <p:spPr>
          <a:xfrm>
            <a:off x="7331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3" name="Oval 812"/>
          <p:cNvSpPr/>
          <p:nvPr/>
        </p:nvSpPr>
        <p:spPr>
          <a:xfrm>
            <a:off x="734796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4" name="Oval 813"/>
          <p:cNvSpPr/>
          <p:nvPr/>
        </p:nvSpPr>
        <p:spPr>
          <a:xfrm>
            <a:off x="7367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5" name="Oval 814"/>
          <p:cNvSpPr/>
          <p:nvPr/>
        </p:nvSpPr>
        <p:spPr>
          <a:xfrm>
            <a:off x="739044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6" name="Oval 815"/>
          <p:cNvSpPr/>
          <p:nvPr/>
        </p:nvSpPr>
        <p:spPr>
          <a:xfrm>
            <a:off x="74203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7" name="Oval 816"/>
          <p:cNvSpPr/>
          <p:nvPr/>
        </p:nvSpPr>
        <p:spPr>
          <a:xfrm>
            <a:off x="7444080" y="155052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8" name="Oval 817"/>
          <p:cNvSpPr/>
          <p:nvPr/>
        </p:nvSpPr>
        <p:spPr>
          <a:xfrm>
            <a:off x="74664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9" name="Oval 818"/>
          <p:cNvSpPr/>
          <p:nvPr/>
        </p:nvSpPr>
        <p:spPr>
          <a:xfrm>
            <a:off x="748980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0" name="Oval 819"/>
          <p:cNvSpPr/>
          <p:nvPr/>
        </p:nvSpPr>
        <p:spPr>
          <a:xfrm>
            <a:off x="75085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1" name="Oval 820"/>
          <p:cNvSpPr/>
          <p:nvPr/>
        </p:nvSpPr>
        <p:spPr>
          <a:xfrm>
            <a:off x="753228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2" name="Oval 821"/>
          <p:cNvSpPr/>
          <p:nvPr/>
        </p:nvSpPr>
        <p:spPr>
          <a:xfrm>
            <a:off x="756180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3" name="Oval 822"/>
          <p:cNvSpPr/>
          <p:nvPr/>
        </p:nvSpPr>
        <p:spPr>
          <a:xfrm>
            <a:off x="7585920" y="155088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4" name="Oval 823"/>
          <p:cNvSpPr/>
          <p:nvPr/>
        </p:nvSpPr>
        <p:spPr>
          <a:xfrm>
            <a:off x="760824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5" name="Oval 824"/>
          <p:cNvSpPr/>
          <p:nvPr/>
        </p:nvSpPr>
        <p:spPr>
          <a:xfrm>
            <a:off x="76291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6" name="Oval 825"/>
          <p:cNvSpPr/>
          <p:nvPr/>
        </p:nvSpPr>
        <p:spPr>
          <a:xfrm>
            <a:off x="764820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7" name="Oval 826"/>
          <p:cNvSpPr/>
          <p:nvPr/>
        </p:nvSpPr>
        <p:spPr>
          <a:xfrm>
            <a:off x="76719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8" name="Oval 827"/>
          <p:cNvSpPr/>
          <p:nvPr/>
        </p:nvSpPr>
        <p:spPr>
          <a:xfrm>
            <a:off x="7701480" y="15512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9" name="Oval 828"/>
          <p:cNvSpPr/>
          <p:nvPr/>
        </p:nvSpPr>
        <p:spPr>
          <a:xfrm>
            <a:off x="7725600" y="155124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0" name="Oval 829"/>
          <p:cNvSpPr/>
          <p:nvPr/>
        </p:nvSpPr>
        <p:spPr>
          <a:xfrm>
            <a:off x="77479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1" name="Freeform 830"/>
          <p:cNvSpPr/>
          <p:nvPr/>
        </p:nvSpPr>
        <p:spPr>
          <a:xfrm>
            <a:off x="7988040" y="1620360"/>
            <a:ext cx="16920" cy="1656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sp>
      <p:sp>
        <p:nvSpPr>
          <p:cNvPr id="832" name="Oval 831"/>
          <p:cNvSpPr/>
          <p:nvPr/>
        </p:nvSpPr>
        <p:spPr>
          <a:xfrm>
            <a:off x="5619600" y="256896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3" name="Oval 832"/>
          <p:cNvSpPr/>
          <p:nvPr/>
        </p:nvSpPr>
        <p:spPr>
          <a:xfrm>
            <a:off x="567504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4" name="Oval 833"/>
          <p:cNvSpPr/>
          <p:nvPr/>
        </p:nvSpPr>
        <p:spPr>
          <a:xfrm>
            <a:off x="5746680" y="257112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5" name="Oval 834"/>
          <p:cNvSpPr/>
          <p:nvPr/>
        </p:nvSpPr>
        <p:spPr>
          <a:xfrm>
            <a:off x="5804640" y="257112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6" name="Oval 835"/>
          <p:cNvSpPr/>
          <p:nvPr/>
        </p:nvSpPr>
        <p:spPr>
          <a:xfrm>
            <a:off x="5857920" y="256968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7" name="Oval 836"/>
          <p:cNvSpPr/>
          <p:nvPr/>
        </p:nvSpPr>
        <p:spPr>
          <a:xfrm>
            <a:off x="5912640" y="256896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8" name="Oval 837"/>
          <p:cNvSpPr/>
          <p:nvPr/>
        </p:nvSpPr>
        <p:spPr>
          <a:xfrm>
            <a:off x="595728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9" name="Oval 838"/>
          <p:cNvSpPr/>
          <p:nvPr/>
        </p:nvSpPr>
        <p:spPr>
          <a:xfrm>
            <a:off x="6014160" y="2570040"/>
            <a:ext cx="24984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0" name="Oval 839"/>
          <p:cNvSpPr/>
          <p:nvPr/>
        </p:nvSpPr>
        <p:spPr>
          <a:xfrm>
            <a:off x="608544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1" name="Oval 840"/>
          <p:cNvSpPr/>
          <p:nvPr/>
        </p:nvSpPr>
        <p:spPr>
          <a:xfrm>
            <a:off x="614232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2" name="Oval 841"/>
          <p:cNvSpPr/>
          <p:nvPr/>
        </p:nvSpPr>
        <p:spPr>
          <a:xfrm>
            <a:off x="6195600" y="2570040"/>
            <a:ext cx="24912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3" name="Oval 842"/>
          <p:cNvSpPr/>
          <p:nvPr/>
        </p:nvSpPr>
        <p:spPr>
          <a:xfrm>
            <a:off x="6246000" y="256968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4" name="Freeform 843"/>
          <p:cNvSpPr/>
          <p:nvPr/>
        </p:nvSpPr>
        <p:spPr>
          <a:xfrm>
            <a:off x="5721840" y="2547360"/>
            <a:ext cx="23400" cy="2232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845" name="TextBox 844"/>
              <p:cNvSpPr txBox="1"/>
              <p:nvPr/>
            </p:nvSpPr>
            <p:spPr>
              <a:xfrm>
                <a:off x="5153760" y="3336840"/>
                <a:ext cx="63072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𝐿</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𝐿</m:t>
                          </m:r>
                        </m:sub>
                      </m:sSub>
                      <m:r>
                        <a:rPr>
                          <a:latin typeface="Cambria Math" panose="02040503050406030204" pitchFamily="18" charset="0"/>
                        </a:rPr>
                        <m:t>𝑁</m:t>
                      </m:r>
                    </m:oMath>
                  </m:oMathPara>
                </a14:m>
                <a:endParaRPr dirty="0">
                  <a:latin typeface="Humanst521 Lt BT" panose="020B0402020204020304" pitchFamily="34" charset="0"/>
                </a:endParaRPr>
              </a:p>
            </p:txBody>
          </p:sp>
        </mc:Choice>
        <mc:Fallback xmlns="">
          <p:sp>
            <p:nvSpPr>
              <p:cNvPr id="845" name="TextBox 844"/>
              <p:cNvSpPr txBox="1">
                <a:spLocks noRot="1" noChangeAspect="1" noMove="1" noResize="1" noEditPoints="1" noAdjustHandles="1" noChangeArrowheads="1" noChangeShapeType="1" noTextEdit="1"/>
              </p:cNvSpPr>
              <p:nvPr/>
            </p:nvSpPr>
            <p:spPr>
              <a:xfrm>
                <a:off x="5153760" y="3336840"/>
                <a:ext cx="630720" cy="189360"/>
              </a:xfrm>
              <a:prstGeom prst="rect">
                <a:avLst/>
              </a:prstGeom>
              <a:blipFill>
                <a:blip r:embed="rId2"/>
                <a:stretch>
                  <a:fillRect r="-27885" b="-2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6" name="TextBox 845"/>
              <p:cNvSpPr txBox="1"/>
              <p:nvPr/>
            </p:nvSpPr>
            <p:spPr>
              <a:xfrm>
                <a:off x="7982280" y="3323160"/>
                <a:ext cx="64584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𝑅</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𝑅</m:t>
                          </m:r>
                        </m:sub>
                      </m:sSub>
                      <m:r>
                        <a:rPr>
                          <a:latin typeface="Cambria Math" panose="02040503050406030204" pitchFamily="18" charset="0"/>
                        </a:rPr>
                        <m:t>𝑁</m:t>
                      </m:r>
                    </m:oMath>
                  </m:oMathPara>
                </a14:m>
                <a:endParaRPr dirty="0">
                  <a:latin typeface="Humanst521 Lt BT" panose="020B0402020204020304" pitchFamily="34" charset="0"/>
                </a:endParaRPr>
              </a:p>
            </p:txBody>
          </p:sp>
        </mc:Choice>
        <mc:Fallback xmlns="">
          <p:sp>
            <p:nvSpPr>
              <p:cNvPr id="846" name="TextBox 845"/>
              <p:cNvSpPr txBox="1">
                <a:spLocks noRot="1" noChangeAspect="1" noMove="1" noResize="1" noEditPoints="1" noAdjustHandles="1" noChangeArrowheads="1" noChangeShapeType="1" noTextEdit="1"/>
              </p:cNvSpPr>
              <p:nvPr/>
            </p:nvSpPr>
            <p:spPr>
              <a:xfrm>
                <a:off x="7982280" y="3323160"/>
                <a:ext cx="645840" cy="189360"/>
              </a:xfrm>
              <a:prstGeom prst="rect">
                <a:avLst/>
              </a:prstGeom>
              <a:blipFill>
                <a:blip r:embed="rId3"/>
                <a:stretch>
                  <a:fillRect r="-29245" b="-238710"/>
                </a:stretch>
              </a:blipFill>
            </p:spPr>
            <p:txBody>
              <a:bodyPr/>
              <a:lstStyle/>
              <a:p>
                <a:r>
                  <a:rPr lang="en-US">
                    <a:noFill/>
                  </a:rPr>
                  <a:t> </a:t>
                </a:r>
              </a:p>
            </p:txBody>
          </p:sp>
        </mc:Fallback>
      </mc:AlternateContent>
      <p:sp>
        <p:nvSpPr>
          <p:cNvPr id="847" name="Rectangle 846"/>
          <p:cNvSpPr/>
          <p:nvPr/>
        </p:nvSpPr>
        <p:spPr>
          <a:xfrm>
            <a:off x="7818120" y="1094040"/>
            <a:ext cx="933120" cy="40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050" b="0" strike="noStrike" spc="-1" dirty="0">
                <a:solidFill>
                  <a:srgbClr val="000000"/>
                </a:solidFill>
                <a:latin typeface="Cambria"/>
                <a:ea typeface="Calibri"/>
              </a:rPr>
              <a:t>positron</a:t>
            </a:r>
            <a:endParaRPr lang="en-GB" sz="1050" b="0" strike="noStrike" spc="-1" dirty="0">
              <a:latin typeface="Arial"/>
            </a:endParaRPr>
          </a:p>
          <a:p>
            <a:pPr algn="ctr">
              <a:lnSpc>
                <a:spcPct val="100000"/>
              </a:lnSpc>
              <a:buNone/>
            </a:pPr>
            <a:r>
              <a:rPr lang="en-US" sz="1050" b="0" strike="noStrike" spc="-1" dirty="0">
                <a:solidFill>
                  <a:srgbClr val="000000"/>
                </a:solidFill>
                <a:latin typeface="Cambria"/>
                <a:ea typeface="Calibri"/>
              </a:rPr>
              <a:t>detectors</a:t>
            </a:r>
            <a:endParaRPr lang="en-GB" sz="1050" b="0" strike="noStrike" spc="-1" dirty="0">
              <a:latin typeface="Arial"/>
            </a:endParaRPr>
          </a:p>
        </p:txBody>
      </p:sp>
    </p:spTree>
    <p:extLst>
      <p:ext uri="{BB962C8B-B14F-4D97-AF65-F5344CB8AC3E}">
        <p14:creationId xmlns:p14="http://schemas.microsoft.com/office/powerpoint/2010/main" val="164463618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 name="Picture 847"/>
          <p:cNvPicPr/>
          <p:nvPr/>
        </p:nvPicPr>
        <p:blipFill>
          <a:blip r:embed="rId2"/>
          <a:stretch/>
        </p:blipFill>
        <p:spPr>
          <a:xfrm>
            <a:off x="2177640" y="4253040"/>
            <a:ext cx="1979640" cy="842400"/>
          </a:xfrm>
          <a:prstGeom prst="rect">
            <a:avLst/>
          </a:prstGeom>
          <a:ln w="0">
            <a:noFill/>
          </a:ln>
        </p:spPr>
      </p:pic>
      <p:pic>
        <p:nvPicPr>
          <p:cNvPr id="849" name="Picture 848"/>
          <p:cNvPicPr/>
          <p:nvPr/>
        </p:nvPicPr>
        <p:blipFill>
          <a:blip r:embed="rId3"/>
          <a:stretch/>
        </p:blipFill>
        <p:spPr>
          <a:xfrm>
            <a:off x="4381560" y="941400"/>
            <a:ext cx="4814640" cy="3278520"/>
          </a:xfrm>
          <a:prstGeom prst="rect">
            <a:avLst/>
          </a:prstGeom>
          <a:ln w="0">
            <a:noFill/>
          </a:ln>
        </p:spPr>
      </p:pic>
      <p:sp>
        <p:nvSpPr>
          <p:cNvPr id="850" name="PlaceHolder 1"/>
          <p:cNvSpPr>
            <a:spLocks noGrp="1"/>
          </p:cNvSpPr>
          <p:nvPr>
            <p:ph idx="4294967295"/>
          </p:nvPr>
        </p:nvSpPr>
        <p:spPr>
          <a:xfrm>
            <a:off x="1099800" y="948600"/>
            <a:ext cx="328824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Let</a:t>
            </a:r>
            <a:r>
              <a:rPr lang="de-CH" sz="1700" b="0" strike="noStrike" spc="-1" dirty="0">
                <a:solidFill>
                  <a:srgbClr val="000000"/>
                </a:solidFill>
              </a:rPr>
              <a:t> </a:t>
            </a:r>
            <a:r>
              <a:rPr lang="de-CH" sz="1700" b="0" strike="noStrike" spc="-1" dirty="0" err="1">
                <a:solidFill>
                  <a:srgbClr val="000000"/>
                </a:solidFill>
              </a:rPr>
              <a:t>us</a:t>
            </a:r>
            <a:r>
              <a:rPr lang="de-CH" sz="1700" b="0" strike="noStrike" spc="-1" dirty="0">
                <a:solidFill>
                  <a:srgbClr val="000000"/>
                </a:solidFill>
              </a:rPr>
              <a:t> </a:t>
            </a:r>
            <a:r>
              <a:rPr lang="de-CH" sz="1700" b="0" strike="noStrike" spc="-1" dirty="0" err="1">
                <a:solidFill>
                  <a:srgbClr val="000000"/>
                </a:solidFill>
              </a:rPr>
              <a:t>assume</a:t>
            </a:r>
            <a:r>
              <a:rPr lang="de-CH" sz="1700" b="0" strike="noStrike" spc="-1" dirty="0">
                <a:solidFill>
                  <a:srgbClr val="000000"/>
                </a:solidFill>
              </a:rPr>
              <a:t> </a:t>
            </a:r>
            <a:r>
              <a:rPr lang="de-CH" sz="1700" b="0" strike="noStrike" spc="-1" dirty="0" err="1">
                <a:solidFill>
                  <a:srgbClr val="000000"/>
                </a:solidFill>
              </a:rPr>
              <a:t>that</a:t>
            </a:r>
            <a:r>
              <a:rPr lang="de-CH" sz="1700" b="0" strike="noStrike" spc="-1" dirty="0">
                <a:solidFill>
                  <a:srgbClr val="000000"/>
                </a:solidFill>
              </a:rPr>
              <a:t> </a:t>
            </a:r>
            <a:r>
              <a:rPr lang="de-CH" sz="1700" b="0" strike="noStrike" spc="-1" dirty="0" err="1">
                <a:solidFill>
                  <a:srgbClr val="000000"/>
                </a:solidFill>
              </a:rPr>
              <a:t>there</a:t>
            </a:r>
            <a:r>
              <a:rPr lang="de-CH" sz="1700" b="0" strike="noStrike" spc="-1" dirty="0">
                <a:solidFill>
                  <a:srgbClr val="000000"/>
                </a:solidFill>
              </a:rPr>
              <a:t> </a:t>
            </a:r>
            <a:r>
              <a:rPr lang="de-CH" sz="1700" b="0" strike="noStrike" spc="-1" dirty="0" err="1">
                <a:solidFill>
                  <a:srgbClr val="000000"/>
                </a:solidFill>
              </a:rPr>
              <a:t>is</a:t>
            </a:r>
            <a:r>
              <a:rPr lang="de-CH" sz="1700" b="0" strike="noStrike" spc="-1" dirty="0">
                <a:solidFill>
                  <a:srgbClr val="000000"/>
                </a:solidFill>
              </a:rPr>
              <a:t> </a:t>
            </a:r>
            <a:r>
              <a:rPr lang="de-CH" sz="1700" b="0" strike="noStrike" spc="-1" dirty="0" err="1">
                <a:solidFill>
                  <a:srgbClr val="000000"/>
                </a:solidFill>
              </a:rPr>
              <a:t>some</a:t>
            </a:r>
            <a:r>
              <a:rPr lang="de-CH" sz="1700" b="0" strike="noStrike" spc="-1" dirty="0">
                <a:solidFill>
                  <a:srgbClr val="000000"/>
                </a:solidFill>
              </a:rPr>
              <a:t> </a:t>
            </a:r>
            <a:r>
              <a:rPr lang="de-CH" sz="1700" b="0" strike="noStrike" spc="-1" dirty="0" err="1">
                <a:solidFill>
                  <a:srgbClr val="000000"/>
                </a:solidFill>
              </a:rPr>
              <a:t>effect</a:t>
            </a:r>
            <a:r>
              <a:rPr lang="de-CH" sz="1700" b="0" strike="noStrike" spc="-1" dirty="0">
                <a:solidFill>
                  <a:srgbClr val="000000"/>
                </a:solidFill>
              </a:rPr>
              <a:t> </a:t>
            </a:r>
            <a:r>
              <a:rPr lang="de-CH" sz="1700" b="0" strike="noStrike" spc="-1" dirty="0" err="1">
                <a:solidFill>
                  <a:srgbClr val="000000"/>
                </a:solidFill>
              </a:rPr>
              <a:t>that</a:t>
            </a:r>
            <a:r>
              <a:rPr lang="de-CH" sz="1700" b="0" strike="noStrike" spc="-1" dirty="0">
                <a:solidFill>
                  <a:srgbClr val="000000"/>
                </a:solidFill>
              </a:rPr>
              <a:t> </a:t>
            </a:r>
            <a:r>
              <a:rPr lang="de-CH" sz="1700" b="0" strike="noStrike" spc="-1" dirty="0" err="1">
                <a:solidFill>
                  <a:srgbClr val="000000"/>
                </a:solidFill>
              </a:rPr>
              <a:t>changes</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total </a:t>
            </a: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both</a:t>
            </a:r>
            <a:r>
              <a:rPr lang="de-CH" sz="1700" b="0" strike="noStrike" spc="-1" dirty="0">
                <a:solidFill>
                  <a:srgbClr val="000000"/>
                </a:solidFill>
              </a:rPr>
              <a:t> </a:t>
            </a:r>
            <a:r>
              <a:rPr lang="de-CH" sz="1700" b="0" strike="noStrike" spc="-1" dirty="0" err="1">
                <a:solidFill>
                  <a:srgbClr val="000000"/>
                </a:solidFill>
              </a:rPr>
              <a:t>detectors</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a:t>
            </a:r>
            <a:r>
              <a:rPr lang="de-CH" sz="1700" b="0" strike="noStrike" spc="-1" dirty="0" err="1">
                <a:solidFill>
                  <a:srgbClr val="000000"/>
                </a:solidFill>
              </a:rPr>
              <a:t>it</a:t>
            </a:r>
            <a:r>
              <a:rPr lang="de-CH" sz="1700" b="0" strike="noStrike" spc="-1" dirty="0">
                <a:solidFill>
                  <a:srgbClr val="000000"/>
                </a:solidFill>
              </a:rPr>
              <a:t> </a:t>
            </a:r>
            <a:r>
              <a:rPr lang="de-CH" sz="1700" b="0" strike="noStrike" spc="-1" dirty="0" err="1">
                <a:solidFill>
                  <a:srgbClr val="000000"/>
                </a:solidFill>
              </a:rPr>
              <a:t>is</a:t>
            </a:r>
            <a:r>
              <a:rPr lang="de-CH" sz="1700" b="0" strike="noStrike" spc="-1" dirty="0">
                <a:solidFill>
                  <a:srgbClr val="000000"/>
                </a:solidFill>
              </a:rPr>
              <a:t> </a:t>
            </a:r>
            <a:r>
              <a:rPr lang="de-CH" sz="1700" b="0" strike="noStrike" spc="-1" dirty="0" err="1">
                <a:solidFill>
                  <a:srgbClr val="000000"/>
                </a:solidFill>
              </a:rPr>
              <a:t>exponential</a:t>
            </a:r>
            <a:r>
              <a:rPr lang="de-CH" sz="1700" b="0" strike="noStrike" spc="-1" dirty="0">
                <a:solidFill>
                  <a:srgbClr val="000000"/>
                </a:solidFill>
              </a:rPr>
              <a:t> in </a:t>
            </a:r>
            <a:r>
              <a:rPr lang="de-CH" sz="1700" b="0" strike="noStrike" spc="-1" dirty="0" err="1">
                <a:solidFill>
                  <a:srgbClr val="000000"/>
                </a:solidFill>
              </a:rPr>
              <a:t>nature</a:t>
            </a:r>
            <a:endParaRPr lang="en-GB"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up</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a:t>
            </a:r>
            <a:r>
              <a:rPr lang="de-CH" sz="1700" b="0" strike="noStrike" spc="-1" dirty="0" err="1">
                <a:solidFill>
                  <a:srgbClr val="000000"/>
                </a:solidFill>
              </a:rPr>
              <a:t>downstream</a:t>
            </a:r>
            <a:r>
              <a:rPr lang="de-CH" sz="1700" b="0" strike="noStrike" spc="-1" dirty="0">
                <a:solidFill>
                  <a:srgbClr val="000000"/>
                </a:solidFill>
              </a:rPr>
              <a:t> </a:t>
            </a:r>
            <a:r>
              <a:rPr lang="de-CH" sz="1700" b="0" strike="noStrike" spc="-1" dirty="0" err="1">
                <a:solidFill>
                  <a:srgbClr val="000000"/>
                </a:solidFill>
              </a:rPr>
              <a:t>detectors</a:t>
            </a:r>
            <a:r>
              <a:rPr lang="de-CH" sz="1700" b="0" strike="noStrike" spc="-1" dirty="0">
                <a:solidFill>
                  <a:srgbClr val="000000"/>
                </a:solidFill>
              </a:rPr>
              <a:t>:  </a:t>
            </a:r>
            <a:endParaRPr lang="en-GB" sz="1700" b="0" strike="noStrike" spc="-1" dirty="0">
              <a:latin typeface="Arial"/>
            </a:endParaRPr>
          </a:p>
          <a:p>
            <a:pPr>
              <a:lnSpc>
                <a:spcPct val="100000"/>
              </a:lnSpc>
              <a:spcBef>
                <a:spcPts val="1417"/>
              </a:spcBef>
              <a:buNone/>
            </a:pPr>
            <a:r>
              <a:rPr sz="1700" dirty="0"/>
              <a:t/>
            </a:r>
            <a:br>
              <a:rPr sz="1700" dirty="0"/>
            </a:br>
            <a:endParaRPr lang="en-GB" sz="1700" b="0" strike="noStrike" spc="-1" dirty="0">
              <a:latin typeface="Arial"/>
            </a:endParaRPr>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Change in </a:t>
            </a:r>
            <a:r>
              <a:rPr lang="de-CH" sz="1700" b="0" strike="noStrike" spc="-1" dirty="0" err="1">
                <a:solidFill>
                  <a:srgbClr val="000000"/>
                </a:solidFill>
              </a:rPr>
              <a:t>measured</a:t>
            </a:r>
            <a:r>
              <a:rPr lang="de-CH" sz="1700" b="0" strike="noStrike" spc="-1" dirty="0">
                <a:solidFill>
                  <a:srgbClr val="000000"/>
                </a:solidFill>
              </a:rPr>
              <a:t> </a:t>
            </a:r>
            <a:r>
              <a:rPr lang="de-CH" sz="1700" b="0" strike="noStrike" spc="-1" dirty="0" err="1">
                <a:solidFill>
                  <a:srgbClr val="000000"/>
                </a:solidFill>
              </a:rPr>
              <a:t>asymmetry</a:t>
            </a:r>
            <a:r>
              <a:rPr lang="de-CH" sz="1700" b="0" strike="noStrike" spc="-1" dirty="0">
                <a:solidFill>
                  <a:srgbClr val="000000"/>
                </a:solidFill>
              </a:rPr>
              <a:t> </a:t>
            </a:r>
            <a:r>
              <a:rPr lang="de-CH" sz="1700" b="0" strike="noStrike" spc="-1" dirty="0" err="1">
                <a:solidFill>
                  <a:srgbClr val="000000"/>
                </a:solidFill>
              </a:rPr>
              <a:t>with</a:t>
            </a:r>
            <a:r>
              <a:rPr lang="de-CH" sz="1700" b="0" strike="noStrike" spc="-1" dirty="0">
                <a:solidFill>
                  <a:srgbClr val="000000"/>
                </a:solidFill>
              </a:rPr>
              <a:t> time:</a:t>
            </a:r>
            <a:endParaRPr lang="en-GB" sz="1700" b="0" strike="noStrike" spc="-1" dirty="0">
              <a:latin typeface="Arial"/>
            </a:endParaRPr>
          </a:p>
          <a:p>
            <a:pPr>
              <a:lnSpc>
                <a:spcPct val="100000"/>
              </a:lnSpc>
              <a:spcBef>
                <a:spcPts val="1417"/>
              </a:spcBef>
              <a:buNone/>
            </a:pPr>
            <a:endParaRPr lang="en-GB" sz="1700" b="0" strike="noStrike" spc="-1" dirty="0">
              <a:latin typeface="Arial"/>
            </a:endParaRPr>
          </a:p>
        </p:txBody>
      </p:sp>
      <p:sp>
        <p:nvSpPr>
          <p:cNvPr id="851"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Constraints on the total detection efficiency</a:t>
            </a:r>
            <a:endParaRPr lang="en-GB" sz="2400" b="0" strike="noStrike" spc="-1" dirty="0">
              <a:latin typeface="Arial"/>
            </a:endParaRPr>
          </a:p>
        </p:txBody>
      </p:sp>
      <p:sp>
        <p:nvSpPr>
          <p:cNvPr id="852"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ea typeface="Calibri"/>
              </a:rPr>
              <a:t>Page </a:t>
            </a:r>
            <a:fld id="{51544113-8856-4A47-8D88-E2024CD63091}" type="slidenum">
              <a:rPr lang="en-US" sz="800" b="0" strike="noStrike" spc="-1">
                <a:solidFill>
                  <a:srgbClr val="000000"/>
                </a:solidFill>
                <a:latin typeface="Humanst521 Lt BT" panose="020B0402020204020304" pitchFamily="34" charset="0"/>
                <a:ea typeface="Calibri"/>
              </a:rPr>
              <a:t>32</a:t>
            </a:fld>
            <a:endParaRPr lang="en-GB" sz="800" b="0" strike="noStrike" spc="-1" dirty="0">
              <a:latin typeface="Times New Roman"/>
            </a:endParaRPr>
          </a:p>
        </p:txBody>
      </p:sp>
      <p:pic>
        <p:nvPicPr>
          <p:cNvPr id="853" name="Picture 852"/>
          <p:cNvPicPr/>
          <p:nvPr/>
        </p:nvPicPr>
        <p:blipFill>
          <a:blip r:embed="rId4"/>
          <a:stretch/>
        </p:blipFill>
        <p:spPr>
          <a:xfrm>
            <a:off x="1810080" y="2954880"/>
            <a:ext cx="2195280" cy="772920"/>
          </a:xfrm>
          <a:prstGeom prst="rect">
            <a:avLst/>
          </a:prstGeom>
          <a:ln w="0">
            <a:noFill/>
          </a:ln>
        </p:spPr>
      </p:pic>
    </p:spTree>
    <p:extLst>
      <p:ext uri="{BB962C8B-B14F-4D97-AF65-F5344CB8AC3E}">
        <p14:creationId xmlns:p14="http://schemas.microsoft.com/office/powerpoint/2010/main" val="412394950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882114" y="874045"/>
            <a:ext cx="1437203" cy="4152727"/>
            <a:chOff x="5998845" y="861075"/>
            <a:chExt cx="1336170" cy="4152727"/>
          </a:xfrm>
        </p:grpSpPr>
        <p:pic>
          <p:nvPicPr>
            <p:cNvPr id="15"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8845" y="861075"/>
              <a:ext cx="1336170" cy="4152727"/>
            </a:xfrm>
            <a:prstGeom prst="rect">
              <a:avLst/>
            </a:prstGeom>
          </p:spPr>
        </p:pic>
        <p:sp>
          <p:nvSpPr>
            <p:cNvPr id="11" name="Rectangle 10"/>
            <p:cNvSpPr/>
            <p:nvPr/>
          </p:nvSpPr>
          <p:spPr bwMode="auto">
            <a:xfrm>
              <a:off x="6577013" y="2743200"/>
              <a:ext cx="758002" cy="195263"/>
            </a:xfrm>
            <a:prstGeom prst="rect">
              <a:avLst/>
            </a:prstGeom>
            <a:solidFill>
              <a:srgbClr val="E1F8C0"/>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5" name="Content Placeholder 4"/>
              <p:cNvSpPr>
                <a:spLocks noGrp="1"/>
              </p:cNvSpPr>
              <p:nvPr>
                <p:ph sz="quarter" idx="13"/>
              </p:nvPr>
            </p:nvSpPr>
            <p:spPr>
              <a:xfrm>
                <a:off x="272268" y="1811187"/>
                <a:ext cx="5094986" cy="3686294"/>
              </a:xfrm>
            </p:spPr>
            <p:txBody>
              <a:bodyPr/>
              <a:lstStyle/>
              <a:p>
                <a:pPr marL="0" indent="0">
                  <a:buNone/>
                </a:pPr>
                <a:r>
                  <a:rPr lang="en-US" dirty="0" smtClean="0">
                    <a:latin typeface="+mj-lt"/>
                  </a:rPr>
                  <a:t>Preparation of proposal for </a:t>
                </a:r>
                <a:r>
                  <a:rPr lang="en-US" dirty="0" err="1" smtClean="0">
                    <a:latin typeface="+mj-lt"/>
                  </a:rPr>
                  <a:t>muEDM</a:t>
                </a:r>
                <a:r>
                  <a:rPr lang="en-US" dirty="0" smtClean="0">
                    <a:latin typeface="+mj-lt"/>
                  </a:rPr>
                  <a:t> </a:t>
                </a:r>
                <a:br>
                  <a:rPr lang="en-US" dirty="0" smtClean="0">
                    <a:latin typeface="+mj-lt"/>
                  </a:rPr>
                </a:br>
                <a:r>
                  <a:rPr lang="en-US" dirty="0" smtClean="0">
                    <a:latin typeface="+mj-lt"/>
                  </a:rPr>
                  <a:t>in two phases:</a:t>
                </a:r>
              </a:p>
              <a:p>
                <a:pPr marL="269875" indent="-182563"/>
                <a:r>
                  <a:rPr lang="en-US" sz="2000" dirty="0" smtClean="0"/>
                  <a:t>Precursor </a:t>
                </a:r>
                <a:r>
                  <a:rPr lang="en-US" sz="2000" dirty="0" err="1" smtClean="0"/>
                  <a:t>muEDM</a:t>
                </a:r>
                <a:r>
                  <a:rPr lang="en-US" sz="2000" dirty="0" smtClean="0"/>
                  <a:t> better than </a:t>
                </a:r>
                <a14:m>
                  <m:oMath xmlns:m="http://schemas.openxmlformats.org/officeDocument/2006/math">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−21</m:t>
                        </m:r>
                      </m:sup>
                    </m:sSup>
                    <m:r>
                      <a:rPr lang="en-US" sz="2000" b="0" i="1" smtClean="0">
                        <a:latin typeface="Cambria Math" panose="02040503050406030204" pitchFamily="18" charset="0"/>
                      </a:rPr>
                      <m:t>𝑒</m:t>
                    </m:r>
                    <m:r>
                      <m:rPr>
                        <m:sty m:val="p"/>
                      </m:rPr>
                      <a:rPr lang="en-US" sz="2000" b="0" i="0" smtClean="0">
                        <a:latin typeface="Cambria Math" panose="02040503050406030204" pitchFamily="18" charset="0"/>
                      </a:rPr>
                      <m:t>cm</m:t>
                    </m:r>
                  </m:oMath>
                </a14:m>
                <a:endParaRPr lang="en-US" sz="2000" b="0" dirty="0" smtClean="0"/>
              </a:p>
              <a:p>
                <a:pPr marL="269875" indent="-182563"/>
                <a:r>
                  <a:rPr lang="en-US" sz="2000" dirty="0" smtClean="0"/>
                  <a:t>Final </a:t>
                </a:r>
                <a:r>
                  <a:rPr lang="en-US" sz="2000" dirty="0" err="1" smtClean="0"/>
                  <a:t>muEDM</a:t>
                </a:r>
                <a:r>
                  <a:rPr lang="en-US" sz="2000" dirty="0" smtClean="0"/>
                  <a:t> search better than </a:t>
                </a:r>
                <a14:m>
                  <m:oMath xmlns:m="http://schemas.openxmlformats.org/officeDocument/2006/math">
                    <m:r>
                      <a:rPr lang="en-US" sz="2000" i="1" dirty="0" smtClean="0">
                        <a:latin typeface="Cambria Math" panose="02040503050406030204" pitchFamily="18" charset="0"/>
                      </a:rPr>
                      <m:t>6</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−2</m:t>
                        </m:r>
                        <m:r>
                          <a:rPr lang="de-CH" sz="2000" b="0" i="1" smtClean="0">
                            <a:latin typeface="Cambria Math" panose="02040503050406030204" pitchFamily="18" charset="0"/>
                          </a:rPr>
                          <m:t>3</m:t>
                        </m:r>
                      </m:sup>
                    </m:sSup>
                    <m:r>
                      <a:rPr lang="en-US" sz="2000" i="1">
                        <a:latin typeface="Cambria Math" panose="02040503050406030204" pitchFamily="18" charset="0"/>
                      </a:rPr>
                      <m:t>𝑒</m:t>
                    </m:r>
                    <m:r>
                      <m:rPr>
                        <m:sty m:val="p"/>
                      </m:rPr>
                      <a:rPr lang="en-US" sz="2000">
                        <a:latin typeface="Cambria Math" panose="02040503050406030204" pitchFamily="18" charset="0"/>
                      </a:rPr>
                      <m:t>cm</m:t>
                    </m:r>
                  </m:oMath>
                </a14:m>
                <a:endParaRPr lang="en-US" sz="2000" dirty="0" smtClean="0"/>
              </a:p>
            </p:txBody>
          </p:sp>
        </mc:Choice>
        <mc:Fallback>
          <p:sp>
            <p:nvSpPr>
              <p:cNvPr id="5" name="Content Placeholder 4"/>
              <p:cNvSpPr>
                <a:spLocks noGrp="1" noRot="1" noChangeAspect="1" noMove="1" noResize="1" noEditPoints="1" noAdjustHandles="1" noChangeArrowheads="1" noChangeShapeType="1" noTextEdit="1"/>
              </p:cNvSpPr>
              <p:nvPr>
                <p:ph sz="quarter" idx="13"/>
              </p:nvPr>
            </p:nvSpPr>
            <p:spPr>
              <a:xfrm>
                <a:off x="272268" y="1811187"/>
                <a:ext cx="5094986" cy="3686294"/>
              </a:xfrm>
              <a:blipFill>
                <a:blip r:embed="rId4"/>
                <a:stretch>
                  <a:fillRect l="-4311" t="-2645"/>
                </a:stretch>
              </a:blipFill>
            </p:spPr>
            <p:txBody>
              <a:bodyPr/>
              <a:lstStyle/>
              <a:p>
                <a:r>
                  <a:rPr lang="en-US">
                    <a:noFill/>
                  </a:rPr>
                  <a:t> </a:t>
                </a:r>
              </a:p>
            </p:txBody>
          </p:sp>
        </mc:Fallback>
      </mc:AlternateContent>
      <p:sp>
        <p:nvSpPr>
          <p:cNvPr id="2" name="Title 1"/>
          <p:cNvSpPr>
            <a:spLocks noGrp="1"/>
          </p:cNvSpPr>
          <p:nvPr>
            <p:ph type="title"/>
          </p:nvPr>
        </p:nvSpPr>
        <p:spPr>
          <a:xfrm>
            <a:off x="1518700" y="226678"/>
            <a:ext cx="7266526" cy="381375"/>
          </a:xfrm>
        </p:spPr>
        <p:txBody>
          <a:bodyPr/>
          <a:lstStyle/>
          <a:p>
            <a:r>
              <a:rPr lang="en-US" sz="2600" dirty="0" smtClean="0"/>
              <a:t>Conclusion</a:t>
            </a:r>
            <a:endParaRPr lang="en-US" sz="2600"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33</a:t>
            </a:fld>
            <a:endParaRPr lang="de-DE" dirty="0">
              <a:solidFill>
                <a:srgbClr val="000000"/>
              </a:solidFill>
            </a:endParaRPr>
          </a:p>
        </p:txBody>
      </p:sp>
      <p:sp>
        <p:nvSpPr>
          <p:cNvPr id="17" name="TextBox 16"/>
          <p:cNvSpPr txBox="1"/>
          <p:nvPr/>
        </p:nvSpPr>
        <p:spPr>
          <a:xfrm>
            <a:off x="439166" y="4932539"/>
            <a:ext cx="4582285" cy="186205"/>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100" kern="1000" spc="30" baseline="30000" dirty="0">
                <a:solidFill>
                  <a:schemeClr val="tx1">
                    <a:lumMod val="85000"/>
                    <a:lumOff val="15000"/>
                  </a:schemeClr>
                </a:solidFill>
                <a:latin typeface="+mn-lt"/>
                <a:cs typeface="Franklin Gothic Book"/>
              </a:rPr>
              <a:t>*</a:t>
            </a:r>
            <a:r>
              <a:rPr lang="en-US" sz="1100" kern="1000" spc="30" dirty="0" smtClean="0">
                <a:solidFill>
                  <a:schemeClr val="tx1">
                    <a:lumMod val="85000"/>
                    <a:lumOff val="15000"/>
                  </a:schemeClr>
                </a:solidFill>
                <a:latin typeface="+mn-lt"/>
                <a:cs typeface="Franklin Gothic Book"/>
              </a:rPr>
              <a:t>Bennet et al, PRD </a:t>
            </a:r>
            <a:r>
              <a:rPr lang="en-US" sz="1100" b="1" kern="1000" spc="30" dirty="0" smtClean="0">
                <a:solidFill>
                  <a:schemeClr val="tx1">
                    <a:lumMod val="85000"/>
                    <a:lumOff val="15000"/>
                  </a:schemeClr>
                </a:solidFill>
                <a:latin typeface="+mn-lt"/>
                <a:cs typeface="Franklin Gothic Book"/>
              </a:rPr>
              <a:t>80</a:t>
            </a:r>
            <a:r>
              <a:rPr lang="en-US" sz="1100" kern="1000" spc="30" dirty="0" smtClean="0">
                <a:solidFill>
                  <a:schemeClr val="tx1">
                    <a:lumMod val="85000"/>
                    <a:lumOff val="15000"/>
                  </a:schemeClr>
                </a:solidFill>
                <a:latin typeface="+mn-lt"/>
                <a:cs typeface="Franklin Gothic Book"/>
              </a:rPr>
              <a:t>, 052008 (2009) </a:t>
            </a:r>
            <a:r>
              <a:rPr lang="en-US" sz="1100" kern="1000" spc="30" baseline="30000" dirty="0" smtClean="0">
                <a:solidFill>
                  <a:schemeClr val="tx1">
                    <a:lumMod val="85000"/>
                    <a:lumOff val="15000"/>
                  </a:schemeClr>
                </a:solidFill>
                <a:latin typeface="+mn-lt"/>
                <a:cs typeface="Franklin Gothic Book"/>
              </a:rPr>
              <a:t>**</a:t>
            </a:r>
            <a:r>
              <a:rPr lang="en-US" sz="1100" kern="1000" spc="30" dirty="0" smtClean="0">
                <a:solidFill>
                  <a:schemeClr val="tx1">
                    <a:lumMod val="85000"/>
                    <a:lumOff val="15000"/>
                  </a:schemeClr>
                </a:solidFill>
                <a:latin typeface="+mn-lt"/>
                <a:cs typeface="Franklin Gothic Book"/>
              </a:rPr>
              <a:t>Ghosh et al, PLB </a:t>
            </a:r>
            <a:r>
              <a:rPr lang="en-US" sz="1100" b="1" kern="1000" spc="30" dirty="0" smtClean="0">
                <a:solidFill>
                  <a:schemeClr val="tx1">
                    <a:lumMod val="85000"/>
                    <a:lumOff val="15000"/>
                  </a:schemeClr>
                </a:solidFill>
                <a:latin typeface="+mn-lt"/>
                <a:cs typeface="Franklin Gothic Book"/>
              </a:rPr>
              <a:t>777</a:t>
            </a:r>
            <a:r>
              <a:rPr lang="en-US" sz="1100" kern="1000" spc="30" dirty="0" smtClean="0">
                <a:solidFill>
                  <a:schemeClr val="tx1">
                    <a:lumMod val="85000"/>
                    <a:lumOff val="15000"/>
                  </a:schemeClr>
                </a:solidFill>
                <a:latin typeface="+mn-lt"/>
                <a:cs typeface="Franklin Gothic Book"/>
              </a:rPr>
              <a:t>, 335 (2018</a:t>
            </a:r>
            <a:r>
              <a:rPr lang="en-US" sz="1100" kern="1000" spc="30" dirty="0">
                <a:solidFill>
                  <a:schemeClr val="tx1">
                    <a:lumMod val="85000"/>
                    <a:lumOff val="15000"/>
                  </a:schemeClr>
                </a:solidFill>
                <a:latin typeface="+mn-lt"/>
                <a:cs typeface="Franklin Gothic Book"/>
              </a:rPr>
              <a:t>)</a:t>
            </a:r>
            <a:endParaRPr lang="en-US" sz="1100" kern="1000" spc="30" baseline="30000" dirty="0" smtClean="0">
              <a:solidFill>
                <a:schemeClr val="tx1">
                  <a:lumMod val="85000"/>
                  <a:lumOff val="15000"/>
                </a:schemeClr>
              </a:solidFill>
              <a:latin typeface="+mn-lt"/>
              <a:cs typeface="Franklin Gothic Book"/>
            </a:endParaRPr>
          </a:p>
        </p:txBody>
      </p:sp>
      <p:sp>
        <p:nvSpPr>
          <p:cNvPr id="18" name="TextBox 17"/>
          <p:cNvSpPr txBox="1"/>
          <p:nvPr/>
        </p:nvSpPr>
        <p:spPr>
          <a:xfrm>
            <a:off x="7560366" y="861076"/>
            <a:ext cx="1103664" cy="236988"/>
          </a:xfrm>
          <a:prstGeom prst="accentCallout1">
            <a:avLst>
              <a:gd name="adj1" fmla="val 46709"/>
              <a:gd name="adj2" fmla="val -7687"/>
              <a:gd name="adj3" fmla="val 121400"/>
              <a:gd name="adj4" fmla="val -22382"/>
            </a:avLst>
          </a:prstGeom>
          <a:solidFill>
            <a:schemeClr val="bg1"/>
          </a:solidFill>
          <a:ln w="19050">
            <a:solidFill>
              <a:srgbClr val="E26FFF"/>
            </a:solidFill>
          </a:ln>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mn-lt"/>
                <a:cs typeface="Franklin Gothic Book"/>
              </a:rPr>
              <a:t>Current limit</a:t>
            </a:r>
            <a:r>
              <a:rPr lang="en-US" sz="1400" kern="1000" spc="30" baseline="30000" dirty="0" smtClean="0">
                <a:solidFill>
                  <a:schemeClr val="tx1">
                    <a:lumMod val="85000"/>
                    <a:lumOff val="15000"/>
                  </a:schemeClr>
                </a:solidFill>
                <a:latin typeface="+mn-lt"/>
                <a:cs typeface="Franklin Gothic Book"/>
              </a:rPr>
              <a:t>*</a:t>
            </a:r>
          </a:p>
        </p:txBody>
      </p:sp>
      <p:sp>
        <p:nvSpPr>
          <p:cNvPr id="19" name="TextBox 18"/>
          <p:cNvSpPr txBox="1"/>
          <p:nvPr/>
        </p:nvSpPr>
        <p:spPr>
          <a:xfrm>
            <a:off x="7573618" y="1177031"/>
            <a:ext cx="1211608" cy="236988"/>
          </a:xfrm>
          <a:prstGeom prst="accentCallout1">
            <a:avLst>
              <a:gd name="adj1" fmla="val 46709"/>
              <a:gd name="adj2" fmla="val -7687"/>
              <a:gd name="adj3" fmla="val 127987"/>
              <a:gd name="adj4" fmla="val -21685"/>
            </a:avLst>
          </a:prstGeom>
          <a:solidFill>
            <a:schemeClr val="bg1"/>
          </a:solidFill>
          <a:ln w="19050">
            <a:solidFill>
              <a:srgbClr val="1778B3"/>
            </a:solidFill>
          </a:ln>
        </p:spPr>
        <p:txBody>
          <a:bodyPr wrap="square" lIns="0" tIns="0" rIns="0" bIns="0" rtlCol="0" anchor="t" anchorCtr="0">
            <a:spAutoFit/>
          </a:bodyPr>
          <a:lstStyle/>
          <a:p>
            <a:pPr>
              <a:lnSpc>
                <a:spcPct val="110000"/>
              </a:lnSpc>
              <a:spcBef>
                <a:spcPts val="0"/>
              </a:spcBef>
            </a:pPr>
            <a:r>
              <a:rPr lang="en-US" sz="1400" u="sng" kern="1000" spc="30" dirty="0" smtClean="0">
                <a:solidFill>
                  <a:schemeClr val="tx1">
                    <a:lumMod val="85000"/>
                    <a:lumOff val="15000"/>
                  </a:schemeClr>
                </a:solidFill>
                <a:latin typeface="+mj-lt"/>
                <a:cs typeface="Franklin Gothic Book"/>
              </a:rPr>
              <a:t>Precursor PSI</a:t>
            </a:r>
          </a:p>
        </p:txBody>
      </p:sp>
      <p:sp>
        <p:nvSpPr>
          <p:cNvPr id="20" name="TextBox 19"/>
          <p:cNvSpPr txBox="1"/>
          <p:nvPr/>
        </p:nvSpPr>
        <p:spPr>
          <a:xfrm>
            <a:off x="7560366" y="1541774"/>
            <a:ext cx="1317476" cy="236988"/>
          </a:xfrm>
          <a:prstGeom prst="accentCallout1">
            <a:avLst>
              <a:gd name="adj1" fmla="val 46709"/>
              <a:gd name="adj2" fmla="val -6064"/>
              <a:gd name="adj3" fmla="val 31670"/>
              <a:gd name="adj4" fmla="val -19197"/>
            </a:avLst>
          </a:prstGeom>
          <a:solidFill>
            <a:schemeClr val="bg1"/>
          </a:solidFill>
          <a:ln w="19050">
            <a:solidFill>
              <a:srgbClr val="62007E"/>
            </a:solidFill>
          </a:ln>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50000"/>
                    <a:lumOff val="50000"/>
                  </a:schemeClr>
                </a:solidFill>
                <a:latin typeface="+mn-lt"/>
                <a:cs typeface="Franklin Gothic Book"/>
              </a:rPr>
              <a:t>FNAL / J-PARC</a:t>
            </a:r>
          </a:p>
        </p:txBody>
      </p:sp>
      <p:sp>
        <p:nvSpPr>
          <p:cNvPr id="21" name="TextBox 20"/>
          <p:cNvSpPr txBox="1"/>
          <p:nvPr/>
        </p:nvSpPr>
        <p:spPr>
          <a:xfrm>
            <a:off x="7565128" y="2098904"/>
            <a:ext cx="1103664" cy="236988"/>
          </a:xfrm>
          <a:prstGeom prst="accentCallout1">
            <a:avLst>
              <a:gd name="adj1" fmla="val 46709"/>
              <a:gd name="adj2" fmla="val -7687"/>
              <a:gd name="adj3" fmla="val -92490"/>
              <a:gd name="adj4" fmla="val -21095"/>
            </a:avLst>
          </a:prstGeom>
          <a:solidFill>
            <a:schemeClr val="bg1"/>
          </a:solidFill>
          <a:ln w="19050">
            <a:solidFill>
              <a:srgbClr val="1778B3"/>
            </a:solidFill>
          </a:ln>
        </p:spPr>
        <p:txBody>
          <a:bodyPr wrap="square" lIns="0" tIns="0" rIns="0" bIns="0" rtlCol="0" anchor="t" anchorCtr="0">
            <a:spAutoFit/>
          </a:bodyPr>
          <a:lstStyle/>
          <a:p>
            <a:pPr>
              <a:lnSpc>
                <a:spcPct val="110000"/>
              </a:lnSpc>
              <a:spcBef>
                <a:spcPts val="0"/>
              </a:spcBef>
            </a:pPr>
            <a:r>
              <a:rPr lang="en-US" sz="1400" u="sng" kern="1000" spc="30" dirty="0" smtClean="0">
                <a:solidFill>
                  <a:schemeClr val="tx1">
                    <a:lumMod val="85000"/>
                    <a:lumOff val="15000"/>
                  </a:schemeClr>
                </a:solidFill>
                <a:latin typeface="+mj-lt"/>
                <a:cs typeface="Franklin Gothic Book"/>
              </a:rPr>
              <a:t>Final PSI</a:t>
            </a:r>
          </a:p>
        </p:txBody>
      </p:sp>
      <p:sp>
        <p:nvSpPr>
          <p:cNvPr id="23" name="TextBox 22"/>
          <p:cNvSpPr txBox="1"/>
          <p:nvPr/>
        </p:nvSpPr>
        <p:spPr>
          <a:xfrm>
            <a:off x="6855793" y="4749259"/>
            <a:ext cx="374154" cy="473976"/>
          </a:xfrm>
          <a:prstGeom prst="rect">
            <a:avLst/>
          </a:prstGeom>
          <a:noFill/>
        </p:spPr>
        <p:txBody>
          <a:bodyPr wrap="square" lIns="0" tIns="0" rIns="0" bIns="0" rtlCol="0" anchor="t" anchorCtr="0">
            <a:spAutoFit/>
          </a:bodyPr>
          <a:lstStyle/>
          <a:p>
            <a:pPr>
              <a:lnSpc>
                <a:spcPct val="110000"/>
              </a:lnSpc>
              <a:spcBef>
                <a:spcPts val="0"/>
              </a:spcBef>
            </a:pPr>
            <a:r>
              <a:rPr lang="en-US" sz="1400" kern="1000" spc="30" dirty="0" smtClean="0">
                <a:solidFill>
                  <a:schemeClr val="bg1"/>
                </a:solidFill>
                <a:latin typeface="+mj-lt"/>
                <a:cs typeface="Franklin Gothic Book"/>
              </a:rPr>
              <a:t>SM</a:t>
            </a:r>
            <a:r>
              <a:rPr lang="en-US" sz="1400" kern="1000" spc="30" baseline="30000" dirty="0" smtClean="0">
                <a:solidFill>
                  <a:schemeClr val="bg1"/>
                </a:solidFill>
                <a:latin typeface="+mj-lt"/>
                <a:cs typeface="Franklin Gothic Book"/>
              </a:rPr>
              <a:t>**</a:t>
            </a:r>
            <a:endParaRPr lang="en-US" sz="1400" kern="1000" spc="30" dirty="0" smtClean="0">
              <a:solidFill>
                <a:schemeClr val="bg1"/>
              </a:solidFill>
              <a:latin typeface="+mj-lt"/>
              <a:cs typeface="Franklin Gothic Book"/>
            </a:endParaRPr>
          </a:p>
        </p:txBody>
      </p:sp>
      <p:sp>
        <p:nvSpPr>
          <p:cNvPr id="24" name="TextBox 23"/>
          <p:cNvSpPr txBox="1"/>
          <p:nvPr/>
        </p:nvSpPr>
        <p:spPr>
          <a:xfrm rot="16200000">
            <a:off x="6273528" y="2773054"/>
            <a:ext cx="1364973" cy="236988"/>
          </a:xfrm>
          <a:prstGeom prst="rect">
            <a:avLst/>
          </a:prstGeom>
          <a:noFill/>
          <a:ln w="19050">
            <a:noFill/>
          </a:ln>
          <a:effectLst/>
        </p:spPr>
        <p:txBody>
          <a:bodyPr wrap="square" lIns="0" tIns="0" rIns="0" bIns="0" rtlCol="0" anchor="t" anchorCtr="0">
            <a:spAutoFit/>
          </a:bodyPr>
          <a:lstStyle/>
          <a:p>
            <a:pPr>
              <a:lnSpc>
                <a:spcPct val="110000"/>
              </a:lnSpc>
              <a:spcBef>
                <a:spcPts val="0"/>
              </a:spcBef>
            </a:pPr>
            <a:r>
              <a:rPr lang="en-US" sz="1400" kern="1000" spc="30" dirty="0" smtClean="0">
                <a:ln>
                  <a:solidFill>
                    <a:srgbClr val="6CA714"/>
                  </a:solidFill>
                </a:ln>
                <a:solidFill>
                  <a:srgbClr val="E1F8C0"/>
                </a:solidFill>
                <a:latin typeface="+mj-lt"/>
                <a:cs typeface="Franklin Gothic Book"/>
              </a:rPr>
              <a:t>BSM wo MFV</a:t>
            </a:r>
          </a:p>
        </p:txBody>
      </p:sp>
    </p:spTree>
    <p:extLst>
      <p:ext uri="{BB962C8B-B14F-4D97-AF65-F5344CB8AC3E}">
        <p14:creationId xmlns:p14="http://schemas.microsoft.com/office/powerpoint/2010/main" val="2262230824"/>
      </p:ext>
    </p:extLst>
  </p:cSld>
  <p:clrMapOvr>
    <a:masterClrMapping/>
  </p:clrMapOvr>
  <p:transition spd="med" advTm="32336"/>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9765" y="2659197"/>
            <a:ext cx="1460351" cy="527790"/>
          </a:xfrm>
          <a:prstGeom prst="rect">
            <a:avLst/>
          </a:prstGeom>
        </p:spPr>
      </p:pic>
      <p:pic>
        <p:nvPicPr>
          <p:cNvPr id="36" name="Pictur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8436" y="3896420"/>
            <a:ext cx="1337026" cy="562188"/>
          </a:xfrm>
          <a:prstGeom prst="rect">
            <a:avLst/>
          </a:prstGeom>
        </p:spPr>
      </p:pic>
      <p:sp>
        <p:nvSpPr>
          <p:cNvPr id="5" name="Title 4"/>
          <p:cNvSpPr>
            <a:spLocks noGrp="1"/>
          </p:cNvSpPr>
          <p:nvPr>
            <p:ph type="title" idx="4294967295"/>
          </p:nvPr>
        </p:nvSpPr>
        <p:spPr>
          <a:xfrm>
            <a:off x="493423" y="73813"/>
            <a:ext cx="8093075" cy="1041400"/>
          </a:xfrm>
        </p:spPr>
        <p:txBody>
          <a:bodyPr/>
          <a:lstStyle/>
          <a:p>
            <a:pPr algn="ctr"/>
            <a:r>
              <a:rPr lang="en-US" dirty="0" smtClean="0"/>
              <a:t>The </a:t>
            </a:r>
            <a:r>
              <a:rPr lang="en-US" dirty="0" err="1" smtClean="0"/>
              <a:t>muEDM</a:t>
            </a:r>
            <a:r>
              <a:rPr lang="en-US" dirty="0" smtClean="0"/>
              <a:t> – collaboration</a:t>
            </a:r>
            <a:endParaRPr lang="en-US" dirty="0"/>
          </a:p>
        </p:txBody>
      </p:sp>
      <p:sp>
        <p:nvSpPr>
          <p:cNvPr id="6" name="Subtitle 5"/>
          <p:cNvSpPr>
            <a:spLocks noGrp="1"/>
          </p:cNvSpPr>
          <p:nvPr>
            <p:ph type="subTitle" sz="quarter" idx="4294967295"/>
          </p:nvPr>
        </p:nvSpPr>
        <p:spPr>
          <a:xfrm>
            <a:off x="0" y="862013"/>
            <a:ext cx="9144000" cy="2112962"/>
          </a:xfrm>
        </p:spPr>
        <p:txBody>
          <a:bodyPr/>
          <a:lstStyle/>
          <a:p>
            <a:pPr marL="0" indent="0" algn="ctr">
              <a:buNone/>
              <a:tabLst>
                <a:tab pos="87313" algn="l"/>
              </a:tabLst>
            </a:pPr>
            <a:r>
              <a:rPr lang="en-US" sz="1600" dirty="0" smtClean="0">
                <a:solidFill>
                  <a:srgbClr val="CC3399"/>
                </a:solidFill>
              </a:rPr>
              <a:t>A. Adelmann,</a:t>
            </a:r>
            <a:r>
              <a:rPr lang="en-US" sz="1600" baseline="30000" dirty="0" smtClean="0">
                <a:solidFill>
                  <a:srgbClr val="CC3399"/>
                </a:solidFill>
              </a:rPr>
              <a:t>1,2 </a:t>
            </a:r>
            <a:r>
              <a:rPr lang="en-US" sz="1600" dirty="0" smtClean="0">
                <a:solidFill>
                  <a:srgbClr val="CC3399"/>
                </a:solidFill>
              </a:rPr>
              <a:t>M</a:t>
            </a:r>
            <a:r>
              <a:rPr lang="en-US" sz="1600" dirty="0">
                <a:solidFill>
                  <a:srgbClr val="CC3399"/>
                </a:solidFill>
              </a:rPr>
              <a:t>. </a:t>
            </a:r>
            <a:r>
              <a:rPr lang="en-US" sz="1600" dirty="0" smtClean="0">
                <a:solidFill>
                  <a:srgbClr val="CC3399"/>
                </a:solidFill>
              </a:rPr>
              <a:t>Backhaus,</a:t>
            </a:r>
            <a:r>
              <a:rPr lang="en-US" sz="1600" baseline="30000" dirty="0" smtClean="0">
                <a:solidFill>
                  <a:srgbClr val="CC3399"/>
                </a:solidFill>
              </a:rPr>
              <a:t>1</a:t>
            </a:r>
            <a:r>
              <a:rPr lang="en-US" sz="1600" dirty="0" smtClean="0">
                <a:solidFill>
                  <a:srgbClr val="CC3399"/>
                </a:solidFill>
              </a:rPr>
              <a:t> </a:t>
            </a:r>
            <a:r>
              <a:rPr lang="en-US" sz="1600" dirty="0" smtClean="0">
                <a:solidFill>
                  <a:srgbClr val="686868"/>
                </a:solidFill>
              </a:rPr>
              <a:t>C</a:t>
            </a:r>
            <a:r>
              <a:rPr lang="en-US" sz="1600" dirty="0">
                <a:solidFill>
                  <a:srgbClr val="686868"/>
                </a:solidFill>
              </a:rPr>
              <a:t>. Chavez </a:t>
            </a:r>
            <a:r>
              <a:rPr lang="en-US" sz="1600" dirty="0" smtClean="0">
                <a:solidFill>
                  <a:srgbClr val="686868"/>
                </a:solidFill>
              </a:rPr>
              <a:t>Barajas,</a:t>
            </a:r>
            <a:r>
              <a:rPr lang="en-US" sz="1600" baseline="30000" dirty="0" smtClean="0">
                <a:solidFill>
                  <a:srgbClr val="686868"/>
                </a:solidFill>
              </a:rPr>
              <a:t>3 </a:t>
            </a:r>
            <a:r>
              <a:rPr lang="en-US" sz="1600" dirty="0" smtClean="0">
                <a:solidFill>
                  <a:srgbClr val="686868"/>
                </a:solidFill>
              </a:rPr>
              <a:t>N</a:t>
            </a:r>
            <a:r>
              <a:rPr lang="en-US" sz="1600" dirty="0">
                <a:solidFill>
                  <a:srgbClr val="686868"/>
                </a:solidFill>
              </a:rPr>
              <a:t>. </a:t>
            </a:r>
            <a:r>
              <a:rPr lang="en-US" sz="1600" dirty="0" smtClean="0">
                <a:solidFill>
                  <a:srgbClr val="686868"/>
                </a:solidFill>
              </a:rPr>
              <a:t>Berger,</a:t>
            </a:r>
            <a:r>
              <a:rPr lang="en-US" sz="1600" baseline="30000" dirty="0" smtClean="0">
                <a:solidFill>
                  <a:srgbClr val="686868"/>
                </a:solidFill>
              </a:rPr>
              <a:t>4 </a:t>
            </a:r>
            <a:r>
              <a:rPr lang="en-US" sz="1600" dirty="0" smtClean="0">
                <a:solidFill>
                  <a:srgbClr val="686868"/>
                </a:solidFill>
              </a:rPr>
              <a:t>T</a:t>
            </a:r>
            <a:r>
              <a:rPr lang="en-US" sz="1600" dirty="0">
                <a:solidFill>
                  <a:srgbClr val="686868"/>
                </a:solidFill>
              </a:rPr>
              <a:t>. </a:t>
            </a:r>
            <a:r>
              <a:rPr lang="en-US" sz="1600" dirty="0" smtClean="0">
                <a:solidFill>
                  <a:srgbClr val="686868"/>
                </a:solidFill>
              </a:rPr>
              <a:t>Bowcock,</a:t>
            </a:r>
            <a:r>
              <a:rPr lang="en-US" sz="1600" baseline="30000" dirty="0" smtClean="0">
                <a:solidFill>
                  <a:srgbClr val="686868"/>
                </a:solidFill>
              </a:rPr>
              <a:t>3 </a:t>
            </a:r>
            <a:r>
              <a:rPr lang="en-US" sz="1600" dirty="0" smtClean="0">
                <a:solidFill>
                  <a:srgbClr val="CC3399"/>
                </a:solidFill>
              </a:rPr>
              <a:t>A. Bravar,</a:t>
            </a:r>
            <a:r>
              <a:rPr lang="en-US" sz="1600" baseline="30000" dirty="0" smtClean="0">
                <a:solidFill>
                  <a:srgbClr val="CC3399"/>
                </a:solidFill>
              </a:rPr>
              <a:t>5</a:t>
            </a:r>
            <a:r>
              <a:rPr lang="en-US" sz="1600" dirty="0" smtClean="0">
                <a:solidFill>
                  <a:srgbClr val="CC3399"/>
                </a:solidFill>
              </a:rPr>
              <a:t> C</a:t>
            </a:r>
            <a:r>
              <a:rPr lang="en-US" sz="1600" dirty="0">
                <a:solidFill>
                  <a:srgbClr val="CC3399"/>
                </a:solidFill>
              </a:rPr>
              <a:t>. </a:t>
            </a:r>
            <a:r>
              <a:rPr lang="en-US" sz="1600" dirty="0" smtClean="0">
                <a:solidFill>
                  <a:srgbClr val="CC3399"/>
                </a:solidFill>
              </a:rPr>
              <a:t>Calzolaio,</a:t>
            </a:r>
            <a:r>
              <a:rPr lang="en-US" sz="1600" baseline="30000" dirty="0" smtClean="0">
                <a:solidFill>
                  <a:srgbClr val="CC3399"/>
                </a:solidFill>
              </a:rPr>
              <a:t>2 </a:t>
            </a:r>
            <a:r>
              <a:rPr lang="en-US" sz="1600" baseline="30000" dirty="0" smtClean="0">
                <a:solidFill>
                  <a:srgbClr val="686868"/>
                </a:solidFill>
              </a:rPr>
              <a:t/>
            </a:r>
            <a:br>
              <a:rPr lang="en-US" sz="1600" baseline="30000" dirty="0" smtClean="0">
                <a:solidFill>
                  <a:srgbClr val="686868"/>
                </a:solidFill>
              </a:rPr>
            </a:br>
            <a:r>
              <a:rPr lang="en-US" sz="1600" dirty="0" smtClean="0">
                <a:solidFill>
                  <a:srgbClr val="CC3399"/>
                </a:solidFill>
              </a:rPr>
              <a:t>L</a:t>
            </a:r>
            <a:r>
              <a:rPr lang="en-US" sz="1600" dirty="0">
                <a:solidFill>
                  <a:srgbClr val="CC3399"/>
                </a:solidFill>
              </a:rPr>
              <a:t>. </a:t>
            </a:r>
            <a:r>
              <a:rPr lang="en-US" sz="1600" dirty="0" smtClean="0">
                <a:solidFill>
                  <a:srgbClr val="CC3399"/>
                </a:solidFill>
              </a:rPr>
              <a:t>Caminada,</a:t>
            </a:r>
            <a:r>
              <a:rPr lang="en-US" sz="1600" baseline="30000" dirty="0" smtClean="0">
                <a:solidFill>
                  <a:srgbClr val="CC3399"/>
                </a:solidFill>
              </a:rPr>
              <a:t>2,6</a:t>
            </a:r>
            <a:r>
              <a:rPr lang="en-US" sz="1600" dirty="0" smtClean="0">
                <a:solidFill>
                  <a:srgbClr val="CC3399"/>
                </a:solidFill>
              </a:rPr>
              <a:t>  </a:t>
            </a:r>
            <a:r>
              <a:rPr lang="en-US" sz="1600" dirty="0" smtClean="0">
                <a:solidFill>
                  <a:srgbClr val="686868"/>
                </a:solidFill>
              </a:rPr>
              <a:t>G</a:t>
            </a:r>
            <a:r>
              <a:rPr lang="en-US" sz="1600" dirty="0">
                <a:solidFill>
                  <a:srgbClr val="686868"/>
                </a:solidFill>
              </a:rPr>
              <a:t>. </a:t>
            </a:r>
            <a:r>
              <a:rPr lang="en-US" sz="1600" dirty="0" smtClean="0">
                <a:solidFill>
                  <a:srgbClr val="686868"/>
                </a:solidFill>
              </a:rPr>
              <a:t>Cavoto,</a:t>
            </a:r>
            <a:r>
              <a:rPr lang="en-US" sz="1600" baseline="30000" dirty="0" smtClean="0">
                <a:solidFill>
                  <a:srgbClr val="686868"/>
                </a:solidFill>
              </a:rPr>
              <a:t>7</a:t>
            </a:r>
            <a:r>
              <a:rPr lang="en-US" sz="1600" dirty="0" smtClean="0">
                <a:solidFill>
                  <a:srgbClr val="686868"/>
                </a:solidFill>
              </a:rPr>
              <a:t> R</a:t>
            </a:r>
            <a:r>
              <a:rPr lang="en-US" sz="1600" dirty="0">
                <a:solidFill>
                  <a:srgbClr val="686868"/>
                </a:solidFill>
              </a:rPr>
              <a:t>. </a:t>
            </a:r>
            <a:r>
              <a:rPr lang="en-US" sz="1600" dirty="0" smtClean="0">
                <a:solidFill>
                  <a:srgbClr val="686868"/>
                </a:solidFill>
              </a:rPr>
              <a:t>Chislett,</a:t>
            </a:r>
            <a:r>
              <a:rPr lang="en-US" sz="1600" baseline="30000" dirty="0" smtClean="0">
                <a:solidFill>
                  <a:srgbClr val="686868"/>
                </a:solidFill>
              </a:rPr>
              <a:t>9 </a:t>
            </a:r>
            <a:r>
              <a:rPr lang="en-US" sz="1600" dirty="0" smtClean="0">
                <a:solidFill>
                  <a:srgbClr val="CC3399"/>
                </a:solidFill>
              </a:rPr>
              <a:t>A</a:t>
            </a:r>
            <a:r>
              <a:rPr lang="en-US" sz="1600" dirty="0">
                <a:solidFill>
                  <a:srgbClr val="CC3399"/>
                </a:solidFill>
              </a:rPr>
              <a:t>. </a:t>
            </a:r>
            <a:r>
              <a:rPr lang="en-US" sz="1600" dirty="0" smtClean="0">
                <a:solidFill>
                  <a:srgbClr val="CC3399"/>
                </a:solidFill>
              </a:rPr>
              <a:t>Crivellin,</a:t>
            </a:r>
            <a:r>
              <a:rPr lang="en-US" sz="1600" baseline="30000" dirty="0" smtClean="0">
                <a:solidFill>
                  <a:srgbClr val="CC3399"/>
                </a:solidFill>
              </a:rPr>
              <a:t>2,6,10 </a:t>
            </a:r>
            <a:r>
              <a:rPr lang="en-US" sz="1600" dirty="0" smtClean="0">
                <a:solidFill>
                  <a:srgbClr val="CC3399"/>
                </a:solidFill>
              </a:rPr>
              <a:t>C. Dutsov,</a:t>
            </a:r>
            <a:r>
              <a:rPr lang="en-US" sz="1600" baseline="30000" dirty="0" smtClean="0">
                <a:solidFill>
                  <a:srgbClr val="CC3399"/>
                </a:solidFill>
              </a:rPr>
              <a:t>2 </a:t>
            </a:r>
            <a:r>
              <a:rPr lang="en-US" sz="1600" dirty="0" smtClean="0">
                <a:solidFill>
                  <a:srgbClr val="CC3399"/>
                </a:solidFill>
              </a:rPr>
              <a:t>M</a:t>
            </a:r>
            <a:r>
              <a:rPr lang="en-US" sz="1600" dirty="0">
                <a:solidFill>
                  <a:srgbClr val="CC3399"/>
                </a:solidFill>
              </a:rPr>
              <a:t>. </a:t>
            </a:r>
            <a:r>
              <a:rPr lang="en-US" sz="1600" dirty="0" smtClean="0">
                <a:solidFill>
                  <a:srgbClr val="CC3399"/>
                </a:solidFill>
              </a:rPr>
              <a:t>Daum,</a:t>
            </a:r>
            <a:r>
              <a:rPr lang="en-US" sz="1600" baseline="30000" dirty="0" smtClean="0">
                <a:solidFill>
                  <a:srgbClr val="CC3399"/>
                </a:solidFill>
              </a:rPr>
              <a:t>2 </a:t>
            </a:r>
            <a:r>
              <a:rPr lang="en-US" sz="1600" dirty="0" smtClean="0">
                <a:solidFill>
                  <a:srgbClr val="686868"/>
                </a:solidFill>
              </a:rPr>
              <a:t>M</a:t>
            </a:r>
            <a:r>
              <a:rPr lang="en-US" sz="1600" dirty="0">
                <a:solidFill>
                  <a:srgbClr val="686868"/>
                </a:solidFill>
              </a:rPr>
              <a:t>. </a:t>
            </a:r>
            <a:r>
              <a:rPr lang="en-US" sz="1600" dirty="0" smtClean="0">
                <a:solidFill>
                  <a:srgbClr val="686868"/>
                </a:solidFill>
              </a:rPr>
              <a:t>Fertl,</a:t>
            </a:r>
            <a:r>
              <a:rPr lang="en-US" sz="1600" baseline="30000" dirty="0" smtClean="0">
                <a:solidFill>
                  <a:srgbClr val="686868"/>
                </a:solidFill>
              </a:rPr>
              <a:t>11 </a:t>
            </a:r>
            <a:r>
              <a:rPr lang="en-US" sz="1600" dirty="0" smtClean="0">
                <a:solidFill>
                  <a:srgbClr val="686868"/>
                </a:solidFill>
              </a:rPr>
              <a:t>M</a:t>
            </a:r>
            <a:r>
              <a:rPr lang="en-US" sz="1600" dirty="0">
                <a:solidFill>
                  <a:srgbClr val="686868"/>
                </a:solidFill>
              </a:rPr>
              <a:t>. </a:t>
            </a:r>
            <a:r>
              <a:rPr lang="en-US" sz="1600" dirty="0" smtClean="0">
                <a:solidFill>
                  <a:srgbClr val="686868"/>
                </a:solidFill>
              </a:rPr>
              <a:t>Giovannozzi,</a:t>
            </a:r>
            <a:r>
              <a:rPr lang="en-US" sz="1600" baseline="30000" dirty="0" smtClean="0">
                <a:solidFill>
                  <a:srgbClr val="686868"/>
                </a:solidFill>
              </a:rPr>
              <a:t>10</a:t>
            </a:r>
            <a:r>
              <a:rPr lang="en-US" sz="1600" dirty="0" smtClean="0">
                <a:solidFill>
                  <a:srgbClr val="686868"/>
                </a:solidFill>
              </a:rPr>
              <a:t> </a:t>
            </a:r>
            <a:br>
              <a:rPr lang="en-US" sz="1600" dirty="0" smtClean="0">
                <a:solidFill>
                  <a:srgbClr val="686868"/>
                </a:solidFill>
              </a:rPr>
            </a:br>
            <a:r>
              <a:rPr lang="en-US" sz="1600" dirty="0" smtClean="0">
                <a:solidFill>
                  <a:srgbClr val="686868"/>
                </a:solidFill>
              </a:rPr>
              <a:t>W.C. Griffith,</a:t>
            </a:r>
            <a:r>
              <a:rPr lang="en-US" sz="1600" baseline="30000" dirty="0" smtClean="0">
                <a:solidFill>
                  <a:srgbClr val="686868"/>
                </a:solidFill>
              </a:rPr>
              <a:t>12</a:t>
            </a:r>
            <a:r>
              <a:rPr lang="en-US" sz="1600" dirty="0" smtClean="0">
                <a:solidFill>
                  <a:srgbClr val="686868"/>
                </a:solidFill>
              </a:rPr>
              <a:t> G. Hiller,</a:t>
            </a:r>
            <a:r>
              <a:rPr lang="en-US" sz="1600" baseline="30000" dirty="0" smtClean="0">
                <a:solidFill>
                  <a:srgbClr val="686868"/>
                </a:solidFill>
              </a:rPr>
              <a:t>13</a:t>
            </a:r>
            <a:r>
              <a:rPr lang="en-US" sz="1600" dirty="0" smtClean="0">
                <a:solidFill>
                  <a:srgbClr val="686868"/>
                </a:solidFill>
              </a:rPr>
              <a:t> G</a:t>
            </a:r>
            <a:r>
              <a:rPr lang="en-US" sz="1600" dirty="0">
                <a:solidFill>
                  <a:srgbClr val="686868"/>
                </a:solidFill>
              </a:rPr>
              <a:t>. </a:t>
            </a:r>
            <a:r>
              <a:rPr lang="en-US" sz="1600" dirty="0" smtClean="0">
                <a:solidFill>
                  <a:srgbClr val="686868"/>
                </a:solidFill>
              </a:rPr>
              <a:t>Hesketh,</a:t>
            </a:r>
            <a:r>
              <a:rPr lang="en-US" sz="1600" baseline="30000" dirty="0">
                <a:solidFill>
                  <a:srgbClr val="686868"/>
                </a:solidFill>
              </a:rPr>
              <a:t>9</a:t>
            </a:r>
            <a:r>
              <a:rPr lang="en-US" sz="1600" baseline="30000" dirty="0" smtClean="0">
                <a:solidFill>
                  <a:srgbClr val="686868"/>
                </a:solidFill>
              </a:rPr>
              <a:t> </a:t>
            </a:r>
            <a:r>
              <a:rPr lang="en-US" sz="1600" dirty="0" smtClean="0">
                <a:solidFill>
                  <a:srgbClr val="CC3399"/>
                </a:solidFill>
              </a:rPr>
              <a:t>M</a:t>
            </a:r>
            <a:r>
              <a:rPr lang="en-US" sz="1600" dirty="0">
                <a:solidFill>
                  <a:srgbClr val="CC3399"/>
                </a:solidFill>
              </a:rPr>
              <a:t>. </a:t>
            </a:r>
            <a:r>
              <a:rPr lang="en-US" sz="1600" dirty="0" smtClean="0">
                <a:solidFill>
                  <a:srgbClr val="CC3399"/>
                </a:solidFill>
              </a:rPr>
              <a:t>Hildebrandt,</a:t>
            </a:r>
            <a:r>
              <a:rPr lang="en-US" sz="1600" baseline="30000" dirty="0" smtClean="0">
                <a:solidFill>
                  <a:srgbClr val="CC3399"/>
                </a:solidFill>
              </a:rPr>
              <a:t>2  </a:t>
            </a:r>
            <a:r>
              <a:rPr lang="en-US" sz="1600" dirty="0" smtClean="0">
                <a:solidFill>
                  <a:srgbClr val="CC3399"/>
                </a:solidFill>
              </a:rPr>
              <a:t>T. Hume,</a:t>
            </a:r>
            <a:r>
              <a:rPr lang="en-US" sz="1600" baseline="30000" dirty="0" smtClean="0">
                <a:solidFill>
                  <a:srgbClr val="CC3399"/>
                </a:solidFill>
              </a:rPr>
              <a:t>2  </a:t>
            </a:r>
            <a:r>
              <a:rPr lang="en-US" sz="1600" dirty="0" smtClean="0">
                <a:solidFill>
                  <a:srgbClr val="686868"/>
                </a:solidFill>
              </a:rPr>
              <a:t>A</a:t>
            </a:r>
            <a:r>
              <a:rPr lang="en-US" sz="1600" dirty="0">
                <a:solidFill>
                  <a:srgbClr val="686868"/>
                </a:solidFill>
              </a:rPr>
              <a:t>. </a:t>
            </a:r>
            <a:r>
              <a:rPr lang="en-US" sz="1600" dirty="0" smtClean="0">
                <a:solidFill>
                  <a:srgbClr val="686868"/>
                </a:solidFill>
              </a:rPr>
              <a:t>Keshavarzi,</a:t>
            </a:r>
            <a:r>
              <a:rPr lang="en-US" sz="1600" baseline="30000" dirty="0" smtClean="0">
                <a:solidFill>
                  <a:srgbClr val="686868"/>
                </a:solidFill>
              </a:rPr>
              <a:t>14 </a:t>
            </a:r>
            <a:r>
              <a:rPr lang="en-US" sz="1600" dirty="0" smtClean="0">
                <a:solidFill>
                  <a:srgbClr val="686868"/>
                </a:solidFill>
              </a:rPr>
              <a:t>K.S</a:t>
            </a:r>
            <a:r>
              <a:rPr lang="en-US" sz="1600" dirty="0">
                <a:solidFill>
                  <a:srgbClr val="686868"/>
                </a:solidFill>
              </a:rPr>
              <a:t>. </a:t>
            </a:r>
            <a:r>
              <a:rPr lang="en-US" sz="1600" dirty="0" smtClean="0">
                <a:solidFill>
                  <a:srgbClr val="686868"/>
                </a:solidFill>
              </a:rPr>
              <a:t>Khaw,</a:t>
            </a:r>
            <a:r>
              <a:rPr lang="en-US" sz="1600" baseline="30000" dirty="0" smtClean="0">
                <a:solidFill>
                  <a:srgbClr val="686868"/>
                </a:solidFill>
              </a:rPr>
              <a:t>16,17 </a:t>
            </a:r>
            <a:r>
              <a:rPr lang="en-US" sz="1600" dirty="0" smtClean="0">
                <a:solidFill>
                  <a:srgbClr val="CC3399"/>
                </a:solidFill>
              </a:rPr>
              <a:t>K</a:t>
            </a:r>
            <a:r>
              <a:rPr lang="en-US" sz="1600" dirty="0">
                <a:solidFill>
                  <a:srgbClr val="CC3399"/>
                </a:solidFill>
              </a:rPr>
              <a:t>. </a:t>
            </a:r>
            <a:r>
              <a:rPr lang="en-US" sz="1600" dirty="0" smtClean="0">
                <a:solidFill>
                  <a:srgbClr val="CC3399"/>
                </a:solidFill>
              </a:rPr>
              <a:t>Kirch,</a:t>
            </a:r>
            <a:r>
              <a:rPr lang="en-US" sz="1600" baseline="30000" dirty="0" smtClean="0">
                <a:solidFill>
                  <a:srgbClr val="CC3399"/>
                </a:solidFill>
              </a:rPr>
              <a:t>1,2 </a:t>
            </a:r>
            <a:r>
              <a:rPr lang="en-US" sz="1600" baseline="30000" dirty="0" smtClean="0">
                <a:solidFill>
                  <a:srgbClr val="686868"/>
                </a:solidFill>
              </a:rPr>
              <a:t/>
            </a:r>
            <a:br>
              <a:rPr lang="en-US" sz="1600" baseline="30000" dirty="0" smtClean="0">
                <a:solidFill>
                  <a:srgbClr val="686868"/>
                </a:solidFill>
              </a:rPr>
            </a:br>
            <a:r>
              <a:rPr lang="en-US" sz="1600" dirty="0" smtClean="0">
                <a:solidFill>
                  <a:srgbClr val="686868"/>
                </a:solidFill>
              </a:rPr>
              <a:t>A</a:t>
            </a:r>
            <a:r>
              <a:rPr lang="en-US" sz="1600" dirty="0">
                <a:solidFill>
                  <a:srgbClr val="686868"/>
                </a:solidFill>
              </a:rPr>
              <a:t>. </a:t>
            </a:r>
            <a:r>
              <a:rPr lang="en-US" sz="1600" dirty="0" smtClean="0">
                <a:solidFill>
                  <a:srgbClr val="686868"/>
                </a:solidFill>
              </a:rPr>
              <a:t>Kozlinsky,</a:t>
            </a:r>
            <a:r>
              <a:rPr lang="en-US" sz="1600" baseline="30000" dirty="0" smtClean="0">
                <a:solidFill>
                  <a:srgbClr val="686868"/>
                </a:solidFill>
              </a:rPr>
              <a:t>4  </a:t>
            </a:r>
            <a:r>
              <a:rPr lang="en-US" sz="1600" dirty="0" smtClean="0">
                <a:solidFill>
                  <a:srgbClr val="CC3399"/>
                </a:solidFill>
              </a:rPr>
              <a:t>A</a:t>
            </a:r>
            <a:r>
              <a:rPr lang="en-US" sz="1600" dirty="0">
                <a:solidFill>
                  <a:srgbClr val="CC3399"/>
                </a:solidFill>
              </a:rPr>
              <a:t>. </a:t>
            </a:r>
            <a:r>
              <a:rPr lang="en-US" sz="1600" dirty="0" smtClean="0">
                <a:solidFill>
                  <a:srgbClr val="CC3399"/>
                </a:solidFill>
              </a:rPr>
              <a:t>Knecht,</a:t>
            </a:r>
            <a:r>
              <a:rPr lang="en-US" sz="1600" baseline="30000" dirty="0" smtClean="0">
                <a:solidFill>
                  <a:srgbClr val="CC3399"/>
                </a:solidFill>
              </a:rPr>
              <a:t>2  </a:t>
            </a:r>
            <a:r>
              <a:rPr lang="en-US" sz="1600" dirty="0" smtClean="0">
                <a:solidFill>
                  <a:srgbClr val="686868"/>
                </a:solidFill>
              </a:rPr>
              <a:t>M</a:t>
            </a:r>
            <a:r>
              <a:rPr lang="en-US" sz="1600" dirty="0">
                <a:solidFill>
                  <a:srgbClr val="686868"/>
                </a:solidFill>
              </a:rPr>
              <a:t>. </a:t>
            </a:r>
            <a:r>
              <a:rPr lang="en-US" sz="1600" dirty="0" smtClean="0">
                <a:solidFill>
                  <a:srgbClr val="686868"/>
                </a:solidFill>
              </a:rPr>
              <a:t>Lancaster,</a:t>
            </a:r>
            <a:r>
              <a:rPr lang="en-US" sz="1600" baseline="30000" dirty="0" smtClean="0">
                <a:solidFill>
                  <a:srgbClr val="686868"/>
                </a:solidFill>
              </a:rPr>
              <a:t>15  </a:t>
            </a:r>
            <a:r>
              <a:rPr lang="en-US" sz="1600" dirty="0" smtClean="0">
                <a:solidFill>
                  <a:srgbClr val="686868"/>
                </a:solidFill>
              </a:rPr>
              <a:t>B. M</a:t>
            </a:r>
            <a:r>
              <a:rPr lang="de-CH" sz="1600" dirty="0" err="1" smtClean="0">
                <a:solidFill>
                  <a:srgbClr val="686868"/>
                </a:solidFill>
              </a:rPr>
              <a:t>är</a:t>
            </a:r>
            <a:r>
              <a:rPr lang="en-US" sz="1600" dirty="0" smtClean="0">
                <a:solidFill>
                  <a:srgbClr val="686868"/>
                </a:solidFill>
              </a:rPr>
              <a:t>kisch,</a:t>
            </a:r>
            <a:r>
              <a:rPr lang="en-US" sz="1600" baseline="30000" dirty="0" smtClean="0">
                <a:solidFill>
                  <a:srgbClr val="686868"/>
                </a:solidFill>
              </a:rPr>
              <a:t>18   </a:t>
            </a:r>
            <a:r>
              <a:rPr lang="en-US" sz="1600" dirty="0" smtClean="0">
                <a:solidFill>
                  <a:srgbClr val="CC3399"/>
                </a:solidFill>
              </a:rPr>
              <a:t>F</a:t>
            </a:r>
            <a:r>
              <a:rPr lang="en-US" sz="1600" dirty="0">
                <a:solidFill>
                  <a:srgbClr val="CC3399"/>
                </a:solidFill>
              </a:rPr>
              <a:t>. Meier </a:t>
            </a:r>
            <a:r>
              <a:rPr lang="en-US" sz="1600" dirty="0" smtClean="0">
                <a:solidFill>
                  <a:srgbClr val="CC3399"/>
                </a:solidFill>
              </a:rPr>
              <a:t>Aeschbacher,</a:t>
            </a:r>
            <a:r>
              <a:rPr lang="en-US" sz="1600" baseline="30000" dirty="0" smtClean="0">
                <a:solidFill>
                  <a:srgbClr val="CC3399"/>
                </a:solidFill>
              </a:rPr>
              <a:t>2   </a:t>
            </a:r>
            <a:r>
              <a:rPr lang="en-US" sz="1600" dirty="0" smtClean="0">
                <a:solidFill>
                  <a:srgbClr val="686868"/>
                </a:solidFill>
              </a:rPr>
              <a:t>F</a:t>
            </a:r>
            <a:r>
              <a:rPr lang="en-US" sz="1600" dirty="0">
                <a:solidFill>
                  <a:srgbClr val="686868"/>
                </a:solidFill>
              </a:rPr>
              <a:t>. </a:t>
            </a:r>
            <a:r>
              <a:rPr lang="en-US" sz="1600" dirty="0" smtClean="0">
                <a:solidFill>
                  <a:srgbClr val="686868"/>
                </a:solidFill>
              </a:rPr>
              <a:t>Méot,</a:t>
            </a:r>
            <a:r>
              <a:rPr lang="en-US" sz="1600" baseline="30000" dirty="0" smtClean="0">
                <a:solidFill>
                  <a:srgbClr val="686868"/>
                </a:solidFill>
              </a:rPr>
              <a:t>19   </a:t>
            </a:r>
            <a:r>
              <a:rPr lang="en-US" sz="1600" dirty="0" smtClean="0">
                <a:solidFill>
                  <a:srgbClr val="CC3399"/>
                </a:solidFill>
              </a:rPr>
              <a:t>A</a:t>
            </a:r>
            <a:r>
              <a:rPr lang="en-US" sz="1600" dirty="0">
                <a:solidFill>
                  <a:srgbClr val="CC3399"/>
                </a:solidFill>
              </a:rPr>
              <a:t>. </a:t>
            </a:r>
            <a:r>
              <a:rPr lang="en-US" sz="1600" dirty="0" smtClean="0">
                <a:solidFill>
                  <a:srgbClr val="CC3399"/>
                </a:solidFill>
              </a:rPr>
              <a:t>Papa,</a:t>
            </a:r>
            <a:r>
              <a:rPr lang="en-US" sz="1600" baseline="30000" dirty="0" smtClean="0">
                <a:solidFill>
                  <a:srgbClr val="CC3399"/>
                </a:solidFill>
              </a:rPr>
              <a:t>2,20</a:t>
            </a:r>
            <a:r>
              <a:rPr lang="en-US" sz="1600" baseline="30000" dirty="0" smtClean="0">
                <a:solidFill>
                  <a:srgbClr val="686868"/>
                </a:solidFill>
              </a:rPr>
              <a:t/>
            </a:r>
            <a:br>
              <a:rPr lang="en-US" sz="1600" baseline="30000" dirty="0" smtClean="0">
                <a:solidFill>
                  <a:srgbClr val="686868"/>
                </a:solidFill>
              </a:rPr>
            </a:br>
            <a:r>
              <a:rPr lang="en-US" sz="1600" dirty="0" smtClean="0">
                <a:solidFill>
                  <a:srgbClr val="686868"/>
                </a:solidFill>
              </a:rPr>
              <a:t>J</a:t>
            </a:r>
            <a:r>
              <a:rPr lang="en-US" sz="1600" dirty="0">
                <a:solidFill>
                  <a:srgbClr val="686868"/>
                </a:solidFill>
              </a:rPr>
              <a:t>. </a:t>
            </a:r>
            <a:r>
              <a:rPr lang="en-US" sz="1600" dirty="0" smtClean="0">
                <a:solidFill>
                  <a:srgbClr val="686868"/>
                </a:solidFill>
              </a:rPr>
              <a:t>Price,</a:t>
            </a:r>
            <a:r>
              <a:rPr lang="en-US" sz="1600" baseline="30000" dirty="0" smtClean="0">
                <a:solidFill>
                  <a:srgbClr val="686868"/>
                </a:solidFill>
              </a:rPr>
              <a:t>3 </a:t>
            </a:r>
            <a:r>
              <a:rPr lang="en-US" sz="1600" dirty="0" smtClean="0">
                <a:solidFill>
                  <a:srgbClr val="686868"/>
                </a:solidFill>
              </a:rPr>
              <a:t>F</a:t>
            </a:r>
            <a:r>
              <a:rPr lang="en-US" sz="1600" dirty="0">
                <a:solidFill>
                  <a:srgbClr val="686868"/>
                </a:solidFill>
              </a:rPr>
              <a:t>. </a:t>
            </a:r>
            <a:r>
              <a:rPr lang="en-US" sz="1600" dirty="0" smtClean="0">
                <a:solidFill>
                  <a:srgbClr val="686868"/>
                </a:solidFill>
              </a:rPr>
              <a:t>Renga,</a:t>
            </a:r>
            <a:r>
              <a:rPr lang="en-US" sz="1600" baseline="30000" dirty="0" smtClean="0">
                <a:solidFill>
                  <a:srgbClr val="686868"/>
                </a:solidFill>
              </a:rPr>
              <a:t>7.8 </a:t>
            </a:r>
            <a:r>
              <a:rPr lang="en-US" sz="1600" dirty="0" smtClean="0">
                <a:solidFill>
                  <a:srgbClr val="CC3399"/>
                </a:solidFill>
              </a:rPr>
              <a:t>M</a:t>
            </a:r>
            <a:r>
              <a:rPr lang="en-US" sz="1600" dirty="0">
                <a:solidFill>
                  <a:srgbClr val="CC3399"/>
                </a:solidFill>
              </a:rPr>
              <a:t>. </a:t>
            </a:r>
            <a:r>
              <a:rPr lang="en-US" sz="1600" dirty="0" smtClean="0">
                <a:solidFill>
                  <a:srgbClr val="CC3399"/>
                </a:solidFill>
              </a:rPr>
              <a:t>Sakurai,</a:t>
            </a:r>
            <a:r>
              <a:rPr lang="en-US" sz="1600" baseline="30000" dirty="0" smtClean="0">
                <a:solidFill>
                  <a:srgbClr val="CC3399"/>
                </a:solidFill>
              </a:rPr>
              <a:t>1 </a:t>
            </a:r>
            <a:r>
              <a:rPr lang="en-US" sz="1600" u="sng" dirty="0" smtClean="0">
                <a:solidFill>
                  <a:srgbClr val="CC3399"/>
                </a:solidFill>
              </a:rPr>
              <a:t>P</a:t>
            </a:r>
            <a:r>
              <a:rPr lang="en-US" sz="1600" u="sng" dirty="0">
                <a:solidFill>
                  <a:srgbClr val="CC3399"/>
                </a:solidFill>
              </a:rPr>
              <a:t>. </a:t>
            </a:r>
            <a:r>
              <a:rPr lang="en-US" sz="1600" u="sng" dirty="0" smtClean="0">
                <a:solidFill>
                  <a:srgbClr val="CC3399"/>
                </a:solidFill>
              </a:rPr>
              <a:t>Schmidt-Wellenburg</a:t>
            </a:r>
            <a:r>
              <a:rPr lang="en-US" sz="1600" dirty="0" smtClean="0">
                <a:solidFill>
                  <a:srgbClr val="CC3399"/>
                </a:solidFill>
              </a:rPr>
              <a:t>,</a:t>
            </a:r>
            <a:r>
              <a:rPr lang="en-US" sz="1600" baseline="30000" dirty="0" smtClean="0">
                <a:solidFill>
                  <a:srgbClr val="CC3399"/>
                </a:solidFill>
              </a:rPr>
              <a:t>2  </a:t>
            </a:r>
            <a:r>
              <a:rPr lang="en-US" sz="1600" dirty="0" smtClean="0">
                <a:solidFill>
                  <a:srgbClr val="686868"/>
                </a:solidFill>
              </a:rPr>
              <a:t>M. Schott,</a:t>
            </a:r>
            <a:r>
              <a:rPr lang="en-US" sz="1600" baseline="30000" dirty="0" smtClean="0">
                <a:solidFill>
                  <a:srgbClr val="686868"/>
                </a:solidFill>
              </a:rPr>
              <a:t>4,11</a:t>
            </a:r>
            <a:r>
              <a:rPr lang="en-US" sz="1600" dirty="0" smtClean="0">
                <a:solidFill>
                  <a:srgbClr val="686868"/>
                </a:solidFill>
              </a:rPr>
              <a:t> T. Teubner,</a:t>
            </a:r>
            <a:r>
              <a:rPr lang="en-US" sz="1600" baseline="30000" dirty="0" smtClean="0">
                <a:solidFill>
                  <a:srgbClr val="686868"/>
                </a:solidFill>
              </a:rPr>
              <a:t>3</a:t>
            </a:r>
            <a:r>
              <a:rPr lang="en-US" sz="1600" dirty="0" smtClean="0">
                <a:solidFill>
                  <a:srgbClr val="686868"/>
                </a:solidFill>
              </a:rPr>
              <a:t> C</a:t>
            </a:r>
            <a:r>
              <a:rPr lang="en-US" sz="1600" dirty="0">
                <a:solidFill>
                  <a:srgbClr val="686868"/>
                </a:solidFill>
              </a:rPr>
              <a:t>. </a:t>
            </a:r>
            <a:r>
              <a:rPr lang="en-US" sz="1600" dirty="0" smtClean="0">
                <a:solidFill>
                  <a:srgbClr val="686868"/>
                </a:solidFill>
              </a:rPr>
              <a:t>Voena,</a:t>
            </a:r>
            <a:r>
              <a:rPr lang="en-US" sz="1600" baseline="30000" dirty="0" smtClean="0">
                <a:solidFill>
                  <a:srgbClr val="686868"/>
                </a:solidFill>
              </a:rPr>
              <a:t>7,8 </a:t>
            </a:r>
            <a:br>
              <a:rPr lang="en-US" sz="1600" baseline="30000" dirty="0" smtClean="0">
                <a:solidFill>
                  <a:srgbClr val="686868"/>
                </a:solidFill>
              </a:rPr>
            </a:br>
            <a:r>
              <a:rPr lang="en-US" sz="1600" dirty="0" smtClean="0">
                <a:solidFill>
                  <a:srgbClr val="686868"/>
                </a:solidFill>
              </a:rPr>
              <a:t>J</a:t>
            </a:r>
            <a:r>
              <a:rPr lang="en-US" sz="1600" dirty="0">
                <a:solidFill>
                  <a:srgbClr val="686868"/>
                </a:solidFill>
              </a:rPr>
              <a:t>. </a:t>
            </a:r>
            <a:r>
              <a:rPr lang="en-US" sz="1600" dirty="0" smtClean="0">
                <a:solidFill>
                  <a:srgbClr val="686868"/>
                </a:solidFill>
              </a:rPr>
              <a:t>Vossebeld,</a:t>
            </a:r>
            <a:r>
              <a:rPr lang="en-US" sz="1600" baseline="30000" dirty="0" smtClean="0">
                <a:solidFill>
                  <a:srgbClr val="686868"/>
                </a:solidFill>
              </a:rPr>
              <a:t>3 </a:t>
            </a:r>
            <a:r>
              <a:rPr lang="en-US" sz="1600" dirty="0" smtClean="0">
                <a:solidFill>
                  <a:srgbClr val="686868"/>
                </a:solidFill>
              </a:rPr>
              <a:t>and</a:t>
            </a:r>
            <a:r>
              <a:rPr lang="en-US" sz="1600" baseline="30000" dirty="0" smtClean="0">
                <a:solidFill>
                  <a:srgbClr val="686868"/>
                </a:solidFill>
              </a:rPr>
              <a:t> </a:t>
            </a:r>
            <a:r>
              <a:rPr lang="en-US" sz="1600" dirty="0" smtClean="0">
                <a:solidFill>
                  <a:srgbClr val="686868"/>
                </a:solidFill>
              </a:rPr>
              <a:t>F</a:t>
            </a:r>
            <a:r>
              <a:rPr lang="en-US" sz="1600" dirty="0">
                <a:solidFill>
                  <a:srgbClr val="686868"/>
                </a:solidFill>
              </a:rPr>
              <a:t>. </a:t>
            </a:r>
            <a:r>
              <a:rPr lang="en-US" sz="1600" dirty="0" smtClean="0">
                <a:solidFill>
                  <a:srgbClr val="686868"/>
                </a:solidFill>
              </a:rPr>
              <a:t>Wauters</a:t>
            </a:r>
            <a:r>
              <a:rPr lang="en-US" sz="1600" baseline="30000" dirty="0" smtClean="0">
                <a:solidFill>
                  <a:srgbClr val="686868"/>
                </a:solidFill>
              </a:rPr>
              <a:t>4</a:t>
            </a:r>
            <a:endParaRPr lang="en-US" sz="1600" baseline="30000" dirty="0">
              <a:solidFill>
                <a:srgbClr val="686868"/>
              </a:solidFill>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0780" y="2672573"/>
            <a:ext cx="1603635" cy="50400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4986" y="3961745"/>
            <a:ext cx="1189879" cy="504000"/>
          </a:xfrm>
          <a:prstGeom prst="rect">
            <a:avLst/>
          </a:prstGeom>
        </p:spPr>
      </p:pic>
      <p:pic>
        <p:nvPicPr>
          <p:cNvPr id="9" name="Bild 14" descr="PSI-Logo_narrow_30k.eps"/>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80085" y="2720869"/>
            <a:ext cx="1353154" cy="40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F837A106-4AA8-4A91-88E2-411D68F4D5EA" descr="37CE56F2-EDC4-4C27-9BA0-C48A589E31E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98112" y="2643911"/>
            <a:ext cx="504000"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eth_logo"/>
          <p:cNvPicPr>
            <a:picLocks noChangeAspect="1" noChangeArrowheads="1"/>
          </p:cNvPicPr>
          <p:nvPr/>
        </p:nvPicPr>
        <p:blipFill>
          <a:blip r:embed="rId9">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5675" y="2702335"/>
            <a:ext cx="902601" cy="4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4377" y="2631998"/>
            <a:ext cx="45720" cy="177741"/>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1</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01600" y="3942495"/>
            <a:ext cx="891867" cy="470038"/>
          </a:xfrm>
          <a:prstGeom prst="rect">
            <a:avLst/>
          </a:prstGeom>
        </p:spPr>
      </p:pic>
      <p:sp>
        <p:nvSpPr>
          <p:cNvPr id="17" name="TextBox 16"/>
          <p:cNvSpPr txBox="1"/>
          <p:nvPr/>
        </p:nvSpPr>
        <p:spPr>
          <a:xfrm>
            <a:off x="1110772" y="2631998"/>
            <a:ext cx="161304" cy="177741"/>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a:solidFill>
                  <a:srgbClr val="969696"/>
                </a:solidFill>
                <a:latin typeface="Cambria" panose="02040503050406030204" pitchFamily="18" charset="0"/>
                <a:ea typeface="Cambria" panose="02040503050406030204" pitchFamily="18" charset="0"/>
                <a:cs typeface="Franklin Gothic Book"/>
              </a:rPr>
              <a:t>2</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sp>
        <p:nvSpPr>
          <p:cNvPr id="19" name="TextBox 18"/>
          <p:cNvSpPr txBox="1"/>
          <p:nvPr/>
        </p:nvSpPr>
        <p:spPr>
          <a:xfrm>
            <a:off x="7689896" y="2631998"/>
            <a:ext cx="161304" cy="163956"/>
          </a:xfrm>
          <a:prstGeom prst="rect">
            <a:avLst/>
          </a:prstGeom>
          <a:noFill/>
        </p:spPr>
        <p:txBody>
          <a:bodyPr wrap="square" lIns="0" tIns="0" rIns="0" bIns="0" rtlCol="0" anchor="t" anchorCtr="0">
            <a:spAutoFit/>
          </a:bodyPr>
          <a:lstStyle/>
          <a:p>
            <a:pPr>
              <a:lnSpc>
                <a:spcPct val="110000"/>
              </a:lnSpc>
              <a:spcBef>
                <a:spcPts val="0"/>
              </a:spcBef>
            </a:pPr>
            <a:r>
              <a:rPr lang="en-US" sz="1050" kern="1000" spc="30" dirty="0" smtClean="0">
                <a:solidFill>
                  <a:srgbClr val="969696"/>
                </a:solidFill>
                <a:latin typeface="Cambria" panose="02040503050406030204" pitchFamily="18" charset="0"/>
                <a:ea typeface="Cambria" panose="02040503050406030204" pitchFamily="18" charset="0"/>
                <a:cs typeface="Franklin Gothic Book"/>
              </a:rPr>
              <a:t>7</a:t>
            </a:r>
          </a:p>
        </p:txBody>
      </p:sp>
      <p:sp>
        <p:nvSpPr>
          <p:cNvPr id="26" name="TextBox 25"/>
          <p:cNvSpPr txBox="1"/>
          <p:nvPr/>
        </p:nvSpPr>
        <p:spPr>
          <a:xfrm>
            <a:off x="130097" y="3867314"/>
            <a:ext cx="259843" cy="163956"/>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15</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sp>
        <p:nvSpPr>
          <p:cNvPr id="27" name="TextBox 26"/>
          <p:cNvSpPr txBox="1"/>
          <p:nvPr/>
        </p:nvSpPr>
        <p:spPr>
          <a:xfrm>
            <a:off x="4661558" y="3867314"/>
            <a:ext cx="259843" cy="163956"/>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18</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pic>
        <p:nvPicPr>
          <p:cNvPr id="21" name="Picture 2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725311" y="2672573"/>
            <a:ext cx="1345671" cy="504000"/>
          </a:xfrm>
          <a:prstGeom prst="rect">
            <a:avLst/>
          </a:prstGeom>
        </p:spPr>
      </p:pic>
      <p:sp>
        <p:nvSpPr>
          <p:cNvPr id="18" name="TextBox 17"/>
          <p:cNvSpPr txBox="1"/>
          <p:nvPr/>
        </p:nvSpPr>
        <p:spPr>
          <a:xfrm>
            <a:off x="4805958" y="2631998"/>
            <a:ext cx="161304" cy="163956"/>
          </a:xfrm>
          <a:prstGeom prst="rect">
            <a:avLst/>
          </a:prstGeom>
          <a:noFill/>
        </p:spPr>
        <p:txBody>
          <a:bodyPr wrap="square" lIns="0" tIns="0" rIns="0" bIns="0" rtlCol="0" anchor="t" anchorCtr="0">
            <a:spAutoFit/>
          </a:bodyPr>
          <a:lstStyle/>
          <a:p>
            <a:pPr>
              <a:lnSpc>
                <a:spcPct val="110000"/>
              </a:lnSpc>
              <a:spcBef>
                <a:spcPts val="0"/>
              </a:spcBef>
            </a:pPr>
            <a:r>
              <a:rPr lang="en-US" sz="1050" kern="1000" spc="30" dirty="0" smtClean="0">
                <a:solidFill>
                  <a:srgbClr val="969696"/>
                </a:solidFill>
                <a:latin typeface="Cambria" panose="02040503050406030204" pitchFamily="18" charset="0"/>
                <a:ea typeface="Cambria" panose="02040503050406030204" pitchFamily="18" charset="0"/>
                <a:cs typeface="Franklin Gothic Book"/>
              </a:rPr>
              <a:t>5</a:t>
            </a:r>
          </a:p>
        </p:txBody>
      </p:sp>
      <p:sp>
        <p:nvSpPr>
          <p:cNvPr id="28" name="TextBox 27"/>
          <p:cNvSpPr txBox="1"/>
          <p:nvPr/>
        </p:nvSpPr>
        <p:spPr>
          <a:xfrm>
            <a:off x="2622977" y="2631998"/>
            <a:ext cx="161304" cy="177741"/>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a:solidFill>
                  <a:srgbClr val="969696"/>
                </a:solidFill>
                <a:latin typeface="Cambria" panose="02040503050406030204" pitchFamily="18" charset="0"/>
                <a:ea typeface="Cambria" panose="02040503050406030204" pitchFamily="18" charset="0"/>
                <a:cs typeface="Franklin Gothic Book"/>
              </a:rPr>
              <a:t>3</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41664" y="3942495"/>
            <a:ext cx="922097" cy="490556"/>
          </a:xfrm>
          <a:prstGeom prst="rect">
            <a:avLst/>
          </a:prstGeom>
        </p:spPr>
      </p:pic>
      <p:sp>
        <p:nvSpPr>
          <p:cNvPr id="34" name="TextBox 33"/>
          <p:cNvSpPr txBox="1"/>
          <p:nvPr/>
        </p:nvSpPr>
        <p:spPr>
          <a:xfrm>
            <a:off x="7737676" y="3883449"/>
            <a:ext cx="259843" cy="163956"/>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20</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pic>
        <p:nvPicPr>
          <p:cNvPr id="1026" name="Picture 2" descr="a7124a8b-6e7d-4f7e-8165-8db3ad0e180c"/>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064969" y="3879149"/>
            <a:ext cx="1506895" cy="59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5908509" y="3867314"/>
            <a:ext cx="259843" cy="163956"/>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19</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pic>
        <p:nvPicPr>
          <p:cNvPr id="33" name="Picture 3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60854" y="3907322"/>
            <a:ext cx="1570706" cy="516631"/>
          </a:xfrm>
          <a:prstGeom prst="rect">
            <a:avLst/>
          </a:prstGeom>
        </p:spPr>
      </p:pic>
      <p:sp>
        <p:nvSpPr>
          <p:cNvPr id="43" name="TextBox 42"/>
          <p:cNvSpPr txBox="1"/>
          <p:nvPr/>
        </p:nvSpPr>
        <p:spPr>
          <a:xfrm>
            <a:off x="1707082" y="3867314"/>
            <a:ext cx="259843" cy="163956"/>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16</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sp>
        <p:nvSpPr>
          <p:cNvPr id="44" name="TextBox 43"/>
          <p:cNvSpPr txBox="1"/>
          <p:nvPr/>
        </p:nvSpPr>
        <p:spPr>
          <a:xfrm>
            <a:off x="3299614" y="3867314"/>
            <a:ext cx="259843" cy="163956"/>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17</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pic>
        <p:nvPicPr>
          <p:cNvPr id="1028" name="img596264" descr="ee1872af-0817-4a88-a9e5-f09709c9ad0f"/>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260976" y="2706698"/>
            <a:ext cx="1393464" cy="4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6192028" y="2640838"/>
            <a:ext cx="253396" cy="163956"/>
          </a:xfrm>
          <a:prstGeom prst="rect">
            <a:avLst/>
          </a:prstGeom>
          <a:noFill/>
        </p:spPr>
        <p:txBody>
          <a:bodyPr wrap="square" lIns="0" tIns="0" rIns="0" bIns="0" rtlCol="0" anchor="t" anchorCtr="0">
            <a:spAutoFit/>
          </a:bodyPr>
          <a:lstStyle/>
          <a:p>
            <a:pPr>
              <a:lnSpc>
                <a:spcPct val="110000"/>
              </a:lnSpc>
              <a:spcBef>
                <a:spcPts val="0"/>
              </a:spcBef>
            </a:pPr>
            <a:r>
              <a:rPr lang="en-US" sz="1050" kern="1000" spc="30" dirty="0" smtClean="0">
                <a:solidFill>
                  <a:srgbClr val="969696"/>
                </a:solidFill>
                <a:latin typeface="Cambria" panose="02040503050406030204" pitchFamily="18" charset="0"/>
                <a:ea typeface="Cambria" panose="02040503050406030204" pitchFamily="18" charset="0"/>
                <a:cs typeface="Franklin Gothic Book"/>
              </a:rPr>
              <a:t>6</a:t>
            </a:r>
          </a:p>
        </p:txBody>
      </p:sp>
      <p:sp>
        <p:nvSpPr>
          <p:cNvPr id="51" name="TextBox 50"/>
          <p:cNvSpPr txBox="1"/>
          <p:nvPr/>
        </p:nvSpPr>
        <p:spPr>
          <a:xfrm>
            <a:off x="4045444" y="2631998"/>
            <a:ext cx="161304" cy="177741"/>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4</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grpSp>
        <p:nvGrpSpPr>
          <p:cNvPr id="49" name="Group 48"/>
          <p:cNvGrpSpPr/>
          <p:nvPr/>
        </p:nvGrpSpPr>
        <p:grpSpPr>
          <a:xfrm>
            <a:off x="332119" y="3170463"/>
            <a:ext cx="8571249" cy="593822"/>
            <a:chOff x="673862" y="3170463"/>
            <a:chExt cx="8571249" cy="593822"/>
          </a:xfrm>
        </p:grpSpPr>
        <p:pic>
          <p:nvPicPr>
            <p:cNvPr id="2" name="Picture 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02492" y="3221914"/>
              <a:ext cx="804137" cy="504000"/>
            </a:xfrm>
            <a:prstGeom prst="rect">
              <a:avLst/>
            </a:prstGeom>
          </p:spPr>
        </p:pic>
        <p:sp>
          <p:nvSpPr>
            <p:cNvPr id="20" name="TextBox 19"/>
            <p:cNvSpPr txBox="1"/>
            <p:nvPr/>
          </p:nvSpPr>
          <p:spPr>
            <a:xfrm>
              <a:off x="673862" y="3181339"/>
              <a:ext cx="161304" cy="163956"/>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8</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pic>
          <p:nvPicPr>
            <p:cNvPr id="4" name="Picture 3"/>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967141" y="3204427"/>
              <a:ext cx="1558429" cy="527866"/>
            </a:xfrm>
            <a:prstGeom prst="rect">
              <a:avLst/>
            </a:prstGeom>
          </p:spPr>
        </p:pic>
        <p:pic>
          <p:nvPicPr>
            <p:cNvPr id="15" name="Picture 1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336501" y="3250163"/>
              <a:ext cx="441405" cy="436395"/>
            </a:xfrm>
            <a:prstGeom prst="rect">
              <a:avLst/>
            </a:prstGeom>
          </p:spPr>
        </p:pic>
        <p:sp>
          <p:nvSpPr>
            <p:cNvPr id="22" name="TextBox 21"/>
            <p:cNvSpPr txBox="1"/>
            <p:nvPr/>
          </p:nvSpPr>
          <p:spPr>
            <a:xfrm>
              <a:off x="3211140" y="3170463"/>
              <a:ext cx="173133" cy="177741"/>
            </a:xfrm>
            <a:prstGeom prst="rect">
              <a:avLst/>
            </a:prstGeom>
            <a:noFill/>
          </p:spPr>
          <p:txBody>
            <a:bodyPr wrap="square" lIns="0" tIns="0" rIns="0" bIns="0" rtlCol="0" anchor="t" anchorCtr="0">
              <a:spAutoFit/>
            </a:bodyPr>
            <a:lstStyle/>
            <a:p>
              <a:pPr>
                <a:lnSpc>
                  <a:spcPct val="110000"/>
                </a:lnSpc>
                <a:spcBef>
                  <a:spcPts val="0"/>
                </a:spcBef>
              </a:pPr>
              <a:r>
                <a:rPr lang="en-US" sz="1050" kern="1000" spc="30" dirty="0" smtClean="0">
                  <a:solidFill>
                    <a:srgbClr val="969696"/>
                  </a:solidFill>
                  <a:latin typeface="Cambria" panose="02040503050406030204" pitchFamily="18" charset="0"/>
                  <a:ea typeface="Cambria" panose="02040503050406030204" pitchFamily="18" charset="0"/>
                  <a:cs typeface="Franklin Gothic Book"/>
                </a:rPr>
                <a:t>10</a:t>
              </a:r>
            </a:p>
          </p:txBody>
        </p:sp>
        <p:sp>
          <p:nvSpPr>
            <p:cNvPr id="24" name="TextBox 23"/>
            <p:cNvSpPr txBox="1"/>
            <p:nvPr/>
          </p:nvSpPr>
          <p:spPr>
            <a:xfrm>
              <a:off x="3856002" y="3170463"/>
              <a:ext cx="259843" cy="163956"/>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11</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pic>
          <p:nvPicPr>
            <p:cNvPr id="30" name="Picture 2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676654" y="3216360"/>
              <a:ext cx="1500604" cy="504000"/>
            </a:xfrm>
            <a:prstGeom prst="rect">
              <a:avLst/>
            </a:prstGeom>
          </p:spPr>
        </p:pic>
        <p:sp>
          <p:nvSpPr>
            <p:cNvPr id="41" name="TextBox 40"/>
            <p:cNvSpPr txBox="1"/>
            <p:nvPr/>
          </p:nvSpPr>
          <p:spPr>
            <a:xfrm>
              <a:off x="1609991" y="3170463"/>
              <a:ext cx="161304" cy="163956"/>
            </a:xfrm>
            <a:prstGeom prst="rect">
              <a:avLst/>
            </a:prstGeom>
            <a:noFill/>
          </p:spPr>
          <p:txBody>
            <a:bodyPr wrap="square" lIns="0" tIns="0" rIns="0" bIns="0" rtlCol="0" anchor="t" anchorCtr="0">
              <a:spAutoFit/>
            </a:bodyPr>
            <a:lstStyle/>
            <a:p>
              <a:pPr>
                <a:lnSpc>
                  <a:spcPct val="110000"/>
                </a:lnSpc>
                <a:spcBef>
                  <a:spcPts val="0"/>
                </a:spcBef>
              </a:pPr>
              <a:r>
                <a:rPr lang="en-US" sz="1050" kern="1000" spc="30" dirty="0" smtClean="0">
                  <a:solidFill>
                    <a:srgbClr val="969696"/>
                  </a:solidFill>
                  <a:latin typeface="Cambria" panose="02040503050406030204" pitchFamily="18" charset="0"/>
                  <a:ea typeface="Cambria" panose="02040503050406030204" pitchFamily="18" charset="0"/>
                  <a:cs typeface="Franklin Gothic Book"/>
                </a:rPr>
                <a:t>9</a:t>
              </a:r>
            </a:p>
          </p:txBody>
        </p:sp>
        <p:pic>
          <p:nvPicPr>
            <p:cNvPr id="39" name="Picture 3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006781" y="3255554"/>
              <a:ext cx="2238330" cy="425613"/>
            </a:xfrm>
            <a:prstGeom prst="rect">
              <a:avLst/>
            </a:prstGeom>
          </p:spPr>
        </p:pic>
        <p:sp>
          <p:nvSpPr>
            <p:cNvPr id="48" name="TextBox 47"/>
            <p:cNvSpPr txBox="1"/>
            <p:nvPr/>
          </p:nvSpPr>
          <p:spPr>
            <a:xfrm>
              <a:off x="6831267" y="3170463"/>
              <a:ext cx="259843" cy="163956"/>
            </a:xfrm>
            <a:prstGeom prst="rect">
              <a:avLst/>
            </a:prstGeom>
            <a:noFill/>
          </p:spPr>
          <p:txBody>
            <a:bodyPr wrap="square" lIns="0" tIns="0" rIns="0" bIns="0" rtlCol="0" anchor="t" anchorCtr="0">
              <a:spAutoFit/>
            </a:bodyPr>
            <a:lstStyle/>
            <a:p>
              <a:pPr>
                <a:lnSpc>
                  <a:spcPct val="110000"/>
                </a:lnSpc>
                <a:spcBef>
                  <a:spcPts val="0"/>
                </a:spcBef>
              </a:pPr>
              <a:r>
                <a:rPr lang="de-CH" sz="1050" kern="1000" spc="30" dirty="0" smtClean="0">
                  <a:solidFill>
                    <a:srgbClr val="969696"/>
                  </a:solidFill>
                  <a:latin typeface="Cambria" panose="02040503050406030204" pitchFamily="18" charset="0"/>
                  <a:ea typeface="Cambria" panose="02040503050406030204" pitchFamily="18" charset="0"/>
                  <a:cs typeface="Franklin Gothic Book"/>
                </a:rPr>
                <a:t>13</a:t>
              </a:r>
              <a:endParaRPr lang="en-US" sz="1050" kern="1000" spc="30" dirty="0" err="1" smtClean="0">
                <a:solidFill>
                  <a:srgbClr val="969696"/>
                </a:solidFill>
                <a:latin typeface="Cambria" panose="02040503050406030204" pitchFamily="18" charset="0"/>
                <a:ea typeface="Cambria" panose="02040503050406030204" pitchFamily="18" charset="0"/>
                <a:cs typeface="Franklin Gothic Book"/>
              </a:endParaRPr>
            </a:p>
          </p:txBody>
        </p:sp>
        <p:pic>
          <p:nvPicPr>
            <p:cNvPr id="47" name="Picture 46"/>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753427" y="3290951"/>
              <a:ext cx="1167658" cy="473334"/>
            </a:xfrm>
            <a:prstGeom prst="rect">
              <a:avLst/>
            </a:prstGeom>
          </p:spPr>
        </p:pic>
        <p:sp>
          <p:nvSpPr>
            <p:cNvPr id="59" name="TextBox 58"/>
            <p:cNvSpPr txBox="1"/>
            <p:nvPr/>
          </p:nvSpPr>
          <p:spPr>
            <a:xfrm>
              <a:off x="5574791" y="3186225"/>
              <a:ext cx="253396" cy="163956"/>
            </a:xfrm>
            <a:prstGeom prst="rect">
              <a:avLst/>
            </a:prstGeom>
            <a:noFill/>
          </p:spPr>
          <p:txBody>
            <a:bodyPr wrap="square" lIns="0" tIns="0" rIns="0" bIns="0" rtlCol="0" anchor="t" anchorCtr="0">
              <a:spAutoFit/>
            </a:bodyPr>
            <a:lstStyle/>
            <a:p>
              <a:pPr>
                <a:lnSpc>
                  <a:spcPct val="110000"/>
                </a:lnSpc>
                <a:spcBef>
                  <a:spcPts val="0"/>
                </a:spcBef>
              </a:pPr>
              <a:r>
                <a:rPr lang="en-US" sz="1050" kern="1000" spc="30" dirty="0" smtClean="0">
                  <a:solidFill>
                    <a:srgbClr val="969696"/>
                  </a:solidFill>
                  <a:latin typeface="Cambria" panose="02040503050406030204" pitchFamily="18" charset="0"/>
                  <a:ea typeface="Cambria" panose="02040503050406030204" pitchFamily="18" charset="0"/>
                  <a:cs typeface="Franklin Gothic Book"/>
                </a:rPr>
                <a:t>12</a:t>
              </a:r>
            </a:p>
          </p:txBody>
        </p:sp>
      </p:grpSp>
      <p:sp>
        <p:nvSpPr>
          <p:cNvPr id="54" name="Slide Number Placeholder 2"/>
          <p:cNvSpPr txBox="1">
            <a:spLocks/>
          </p:cNvSpPr>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defPPr>
              <a:defRPr lang="de-CH"/>
            </a:defPPr>
            <a:lvl1pPr algn="l" rtl="0" fontAlgn="base">
              <a:spcBef>
                <a:spcPct val="0"/>
              </a:spcBef>
              <a:spcAft>
                <a:spcPct val="0"/>
              </a:spcAft>
              <a:defRPr sz="900" kern="120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HelveticaNeue" pitchFamily="2" charset="0"/>
                <a:ea typeface="+mn-ea"/>
                <a:cs typeface="+mn-cs"/>
              </a:defRPr>
            </a:lvl2pPr>
            <a:lvl3pPr marL="914400" algn="l" rtl="0" fontAlgn="base">
              <a:spcBef>
                <a:spcPct val="0"/>
              </a:spcBef>
              <a:spcAft>
                <a:spcPct val="0"/>
              </a:spcAft>
              <a:defRPr kern="1200">
                <a:solidFill>
                  <a:schemeClr val="tx1"/>
                </a:solidFill>
                <a:latin typeface="HelveticaNeue" pitchFamily="2" charset="0"/>
                <a:ea typeface="+mn-ea"/>
                <a:cs typeface="+mn-cs"/>
              </a:defRPr>
            </a:lvl3pPr>
            <a:lvl4pPr marL="1371600" algn="l" rtl="0" fontAlgn="base">
              <a:spcBef>
                <a:spcPct val="0"/>
              </a:spcBef>
              <a:spcAft>
                <a:spcPct val="0"/>
              </a:spcAft>
              <a:defRPr kern="1200">
                <a:solidFill>
                  <a:schemeClr val="tx1"/>
                </a:solidFill>
                <a:latin typeface="HelveticaNeue" pitchFamily="2" charset="0"/>
                <a:ea typeface="+mn-ea"/>
                <a:cs typeface="+mn-cs"/>
              </a:defRPr>
            </a:lvl4pPr>
            <a:lvl5pPr marL="1828800" algn="l" rtl="0" fontAlgn="base">
              <a:spcBef>
                <a:spcPct val="0"/>
              </a:spcBef>
              <a:spcAft>
                <a:spcPct val="0"/>
              </a:spcAft>
              <a:defRPr kern="1200">
                <a:solidFill>
                  <a:schemeClr val="tx1"/>
                </a:solidFill>
                <a:latin typeface="HelveticaNeue" pitchFamily="2" charset="0"/>
                <a:ea typeface="+mn-ea"/>
                <a:cs typeface="+mn-cs"/>
              </a:defRPr>
            </a:lvl5pPr>
            <a:lvl6pPr marL="2286000" algn="l" defTabSz="914400" rtl="0" eaLnBrk="1" latinLnBrk="0" hangingPunct="1">
              <a:defRPr kern="1200">
                <a:solidFill>
                  <a:schemeClr val="tx1"/>
                </a:solidFill>
                <a:latin typeface="HelveticaNeue" pitchFamily="2" charset="0"/>
                <a:ea typeface="+mn-ea"/>
                <a:cs typeface="+mn-cs"/>
              </a:defRPr>
            </a:lvl6pPr>
            <a:lvl7pPr marL="2743200" algn="l" defTabSz="914400" rtl="0" eaLnBrk="1" latinLnBrk="0" hangingPunct="1">
              <a:defRPr kern="1200">
                <a:solidFill>
                  <a:schemeClr val="tx1"/>
                </a:solidFill>
                <a:latin typeface="HelveticaNeue" pitchFamily="2" charset="0"/>
                <a:ea typeface="+mn-ea"/>
                <a:cs typeface="+mn-cs"/>
              </a:defRPr>
            </a:lvl7pPr>
            <a:lvl8pPr marL="3200400" algn="l" defTabSz="914400" rtl="0" eaLnBrk="1" latinLnBrk="0" hangingPunct="1">
              <a:defRPr kern="1200">
                <a:solidFill>
                  <a:schemeClr val="tx1"/>
                </a:solidFill>
                <a:latin typeface="HelveticaNeue" pitchFamily="2" charset="0"/>
                <a:ea typeface="+mn-ea"/>
                <a:cs typeface="+mn-cs"/>
              </a:defRPr>
            </a:lvl8pPr>
            <a:lvl9pPr marL="3657600" algn="l" defTabSz="914400" rtl="0" eaLnBrk="1" latinLnBrk="0" hangingPunct="1">
              <a:defRPr kern="1200">
                <a:solidFill>
                  <a:schemeClr val="tx1"/>
                </a:solidFill>
                <a:latin typeface="HelveticaNeue" pitchFamily="2" charset="0"/>
                <a:ea typeface="+mn-ea"/>
                <a:cs typeface="+mn-cs"/>
              </a:defRPr>
            </a:lvl9pPr>
          </a:lstStyle>
          <a:p>
            <a:pPr eaLnBrk="0" hangingPunct="0">
              <a:defRPr/>
            </a:pPr>
            <a:fld id="{EBC07571-3134-BB4B-B83F-1A9FE18D34F3}" type="slidenum">
              <a:rPr lang="de-DE" smtClean="0">
                <a:solidFill>
                  <a:srgbClr val="000000"/>
                </a:solidFill>
                <a:latin typeface="Humanst521 Lt BT" panose="020B0402020204020304" pitchFamily="34" charset="0"/>
              </a:rPr>
              <a:pPr eaLnBrk="0" hangingPunct="0">
                <a:defRPr/>
              </a:pPr>
              <a:t>34</a:t>
            </a:fld>
            <a:endParaRPr lang="de-DE" dirty="0">
              <a:solidFill>
                <a:srgbClr val="000000"/>
              </a:solidFill>
              <a:latin typeface="Humanst521 Lt BT" panose="020B0402020204020304" pitchFamily="34" charset="0"/>
            </a:endParaRPr>
          </a:p>
        </p:txBody>
      </p:sp>
      <p:pic>
        <p:nvPicPr>
          <p:cNvPr id="55" name="Picture 54"/>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7192095" y="131242"/>
            <a:ext cx="2286005" cy="518161"/>
          </a:xfrm>
          <a:prstGeom prst="rect">
            <a:avLst/>
          </a:prstGeom>
        </p:spPr>
      </p:pic>
      <p:grpSp>
        <p:nvGrpSpPr>
          <p:cNvPr id="3" name="Group 2"/>
          <p:cNvGrpSpPr/>
          <p:nvPr/>
        </p:nvGrpSpPr>
        <p:grpSpPr>
          <a:xfrm>
            <a:off x="0" y="104"/>
            <a:ext cx="2233536" cy="748423"/>
            <a:chOff x="0" y="104"/>
            <a:chExt cx="2233536" cy="748423"/>
          </a:xfrm>
        </p:grpSpPr>
        <p:pic>
          <p:nvPicPr>
            <p:cNvPr id="2050" name="Picture 2" descr="https://erc.europa.eu/sites/default/files/LOGO_ERC.jpg"/>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0" y="104"/>
              <a:ext cx="748423" cy="748423"/>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2" descr="487C37E4"/>
            <p:cNvSpPr>
              <a:spLocks noChangeAspect="1" noChangeArrowheads="1"/>
            </p:cNvSpPr>
            <p:nvPr/>
          </p:nvSpPr>
          <p:spPr bwMode="auto">
            <a:xfrm>
              <a:off x="618071" y="4763"/>
              <a:ext cx="1599349" cy="47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1200" dirty="0">
                  <a:latin typeface="Humanst521 Lt BT" panose="020B0402020204020304" pitchFamily="34" charset="0"/>
                </a:rPr>
                <a:t>s</a:t>
              </a:r>
              <a:r>
                <a:rPr lang="en-US" sz="1200" dirty="0" smtClean="0">
                  <a:latin typeface="Humanst521 Lt BT" panose="020B0402020204020304" pitchFamily="34" charset="0"/>
                </a:rPr>
                <a:t>elected for funding,</a:t>
              </a:r>
              <a:br>
                <a:rPr lang="en-US" sz="1200" dirty="0" smtClean="0">
                  <a:latin typeface="Humanst521 Lt BT" panose="020B0402020204020304" pitchFamily="34" charset="0"/>
                </a:rPr>
              </a:br>
              <a:r>
                <a:rPr lang="en-US" sz="1200" dirty="0" smtClean="0">
                  <a:latin typeface="Humanst521 Lt BT" panose="020B0402020204020304" pitchFamily="34" charset="0"/>
                </a:rPr>
                <a:t>funded by SBFI</a:t>
              </a:r>
              <a:endParaRPr lang="en-US" sz="1200" dirty="0">
                <a:latin typeface="Humanst521 Lt BT" panose="020B0402020204020304" pitchFamily="34" charset="0"/>
              </a:endParaRPr>
            </a:p>
          </p:txBody>
        </p:sp>
        <p:pic>
          <p:nvPicPr>
            <p:cNvPr id="42" name="Picture 41" descr="Screen Clippi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95325" y="245656"/>
              <a:ext cx="438211" cy="476316"/>
            </a:xfrm>
            <a:prstGeom prst="rect">
              <a:avLst/>
            </a:prstGeom>
          </p:spPr>
        </p:pic>
      </p:grpSp>
    </p:spTree>
    <p:extLst>
      <p:ext uri="{BB962C8B-B14F-4D97-AF65-F5344CB8AC3E}">
        <p14:creationId xmlns:p14="http://schemas.microsoft.com/office/powerpoint/2010/main" val="1786315716"/>
      </p:ext>
    </p:extLst>
  </p:cSld>
  <p:clrMapOvr>
    <a:masterClrMapping/>
  </p:clrMapOvr>
  <p:transition spd="med" advTm="94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458817" y="764858"/>
            <a:ext cx="5685184" cy="4353886"/>
          </a:xfrm>
          <a:prstGeom prst="rect">
            <a:avLst/>
          </a:prstGeom>
          <a:gradFill flip="none" rotWithShape="1">
            <a:gsLst>
              <a:gs pos="0">
                <a:schemeClr val="bg1">
                  <a:alpha val="30000"/>
                </a:schemeClr>
              </a:gs>
              <a:gs pos="49200">
                <a:schemeClr val="bg1">
                  <a:alpha val="72000"/>
                </a:schemeClr>
              </a:gs>
              <a:gs pos="100000">
                <a:schemeClr val="bg1"/>
              </a:gs>
            </a:gsLst>
            <a:lin ang="0" scaled="1"/>
            <a:tileRect/>
          </a:gra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1"/>
                </a:solidFill>
              </a:rPr>
              <a:t>Conclusions</a:t>
            </a:r>
            <a:endParaRPr lang="en-US" dirty="0">
              <a:solidFill>
                <a:schemeClr val="tx1"/>
              </a:solidFill>
            </a:endParaRPr>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3"/>
              </p:nvPr>
            </p:nvSpPr>
            <p:spPr>
              <a:xfrm>
                <a:off x="827087" y="764858"/>
                <a:ext cx="2631729" cy="4183379"/>
              </a:xfrm>
            </p:spPr>
            <p:txBody>
              <a:bodyPr tIns="216000"/>
              <a:lstStyle/>
              <a:p>
                <a:r>
                  <a:rPr lang="en-US" dirty="0" smtClean="0"/>
                  <a:t>EDM are excellent probes to search for new physics</a:t>
                </a:r>
              </a:p>
              <a:p>
                <a:r>
                  <a:rPr lang="en-US" dirty="0" smtClean="0"/>
                  <a:t>PSI is currently preparing two experiments to improve the current best limits of the neutron and muon EDM in the next decade to better than:</a:t>
                </a:r>
              </a:p>
              <a:p>
                <a:pPr marL="0" indent="0">
                  <a:buNone/>
                </a:pPr>
                <a:r>
                  <a:rPr lang="en-US" dirty="0" smtClean="0"/>
                  <a:t/>
                </a:r>
                <a:br>
                  <a:rPr lang="en-US" dirty="0" smtClean="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m:rPr>
                                  <m:sty m:val="p"/>
                                </m:rPr>
                                <a:rPr lang="en-US" b="0" i="0" smtClean="0">
                                  <a:latin typeface="Cambria Math" panose="02040503050406030204" pitchFamily="18" charset="0"/>
                                </a:rPr>
                                <m:t>n</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1×10</m:t>
                          </m:r>
                        </m:e>
                        <m:sup>
                          <m:r>
                            <a:rPr lang="en-US" b="0" i="1" smtClean="0">
                              <a:latin typeface="Cambria Math" panose="02040503050406030204" pitchFamily="18" charset="0"/>
                            </a:rPr>
                            <m:t>−27</m:t>
                          </m:r>
                        </m:sup>
                      </m:sSup>
                      <m:r>
                        <a:rPr lang="en-US" b="0" i="1" smtClean="0">
                          <a:latin typeface="Cambria Math" panose="02040503050406030204" pitchFamily="18" charset="0"/>
                        </a:rPr>
                        <m:t>𝑒</m:t>
                      </m:r>
                      <m:r>
                        <m:rPr>
                          <m:sty m:val="p"/>
                        </m:rPr>
                        <a:rPr lang="en-US" b="0" i="0" smtClean="0">
                          <a:latin typeface="Cambria Math" panose="02040503050406030204" pitchFamily="18" charset="0"/>
                        </a:rPr>
                        <m:t>cm</m:t>
                      </m:r>
                    </m:oMath>
                  </m:oMathPara>
                </a14:m>
                <a:endParaRPr lang="en-US" b="0" dirty="0" smtClean="0"/>
              </a:p>
              <a:p>
                <a:pPr marL="0" indent="0" algn="ctr">
                  <a:buNone/>
                </a:pPr>
                <a:r>
                  <a:rPr lang="en-US" b="0" dirty="0" smtClean="0"/>
                  <a:t>and</a:t>
                </a:r>
                <a:br>
                  <a:rPr lang="en-US" b="0" dirty="0" smtClean="0"/>
                </a:b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𝜎</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b="0" i="1" smtClean="0">
                                  <a:latin typeface="Cambria Math" panose="02040503050406030204" pitchFamily="18" charset="0"/>
                                </a:rPr>
                                <m:t>𝜇</m:t>
                              </m:r>
                            </m:sub>
                          </m:sSub>
                        </m:e>
                      </m:d>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6×</m:t>
                          </m:r>
                          <m:r>
                            <a:rPr lang="en-US" i="1">
                              <a:latin typeface="Cambria Math" panose="02040503050406030204" pitchFamily="18" charset="0"/>
                            </a:rPr>
                            <m:t>10</m:t>
                          </m:r>
                        </m:e>
                        <m:sup>
                          <m:r>
                            <a:rPr lang="en-US" i="1">
                              <a:latin typeface="Cambria Math" panose="02040503050406030204" pitchFamily="18" charset="0"/>
                            </a:rPr>
                            <m:t>−2</m:t>
                          </m:r>
                          <m:r>
                            <a:rPr lang="en-US" b="0" i="1" smtClean="0">
                              <a:latin typeface="Cambria Math" panose="02040503050406030204" pitchFamily="18" charset="0"/>
                            </a:rPr>
                            <m:t>3</m:t>
                          </m:r>
                        </m:sup>
                      </m:sSup>
                      <m:r>
                        <a:rPr lang="en-US" i="1">
                          <a:latin typeface="Cambria Math" panose="02040503050406030204" pitchFamily="18" charset="0"/>
                        </a:rPr>
                        <m:t>𝑒</m:t>
                      </m:r>
                      <m:r>
                        <m:rPr>
                          <m:sty m:val="p"/>
                        </m:rPr>
                        <a:rPr lang="en-US">
                          <a:latin typeface="Cambria Math" panose="02040503050406030204" pitchFamily="18" charset="0"/>
                        </a:rPr>
                        <m:t>cm</m:t>
                      </m:r>
                    </m:oMath>
                  </m:oMathPara>
                </a14:m>
                <a:endParaRPr lang="en-US" dirty="0" smtClean="0"/>
              </a:p>
              <a:p>
                <a:pPr marL="0" indent="0">
                  <a:buNone/>
                </a:pPr>
                <a:r>
                  <a:rPr lang="en-US" dirty="0"/>
                  <a:t/>
                </a:r>
                <a:br>
                  <a:rPr lang="en-US" dirty="0"/>
                </a:br>
                <a:endParaRPr lang="en-US" dirty="0" smtClean="0"/>
              </a:p>
            </p:txBody>
          </p:sp>
        </mc:Choice>
        <mc:Fallback xmlns="">
          <p:sp>
            <p:nvSpPr>
              <p:cNvPr id="3" name="Text Placeholder 2"/>
              <p:cNvSpPr>
                <a:spLocks noGrp="1" noRot="1" noChangeAspect="1" noMove="1" noResize="1" noEditPoints="1" noAdjustHandles="1" noChangeArrowheads="1" noChangeShapeType="1" noTextEdit="1"/>
              </p:cNvSpPr>
              <p:nvPr>
                <p:ph type="body" sz="quarter" idx="13"/>
              </p:nvPr>
            </p:nvSpPr>
            <p:spPr>
              <a:xfrm>
                <a:off x="827087" y="764858"/>
                <a:ext cx="2631729" cy="4183379"/>
              </a:xfrm>
              <a:blipFill>
                <a:blip r:embed="rId2"/>
                <a:stretch>
                  <a:fillRect l="-2320" r="-4176"/>
                </a:stretch>
              </a:blipFill>
            </p:spPr>
            <p:txBody>
              <a:bodyPr/>
              <a:lstStyle/>
              <a:p>
                <a:r>
                  <a:rPr lang="en-US">
                    <a:noFill/>
                  </a:rPr>
                  <a:t> </a:t>
                </a:r>
              </a:p>
            </p:txBody>
          </p:sp>
        </mc:Fallback>
      </mc:AlternateContent>
      <p:grpSp>
        <p:nvGrpSpPr>
          <p:cNvPr id="4" name="Group 3"/>
          <p:cNvGrpSpPr/>
          <p:nvPr/>
        </p:nvGrpSpPr>
        <p:grpSpPr>
          <a:xfrm>
            <a:off x="5882114" y="756061"/>
            <a:ext cx="1437203" cy="4152727"/>
            <a:chOff x="5998845" y="861075"/>
            <a:chExt cx="1336170" cy="4152727"/>
          </a:xfrm>
        </p:grpSpPr>
        <p:pic>
          <p:nvPicPr>
            <p:cNvPr id="5"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8845" y="861075"/>
              <a:ext cx="1336170" cy="4152727"/>
            </a:xfrm>
            <a:prstGeom prst="rect">
              <a:avLst/>
            </a:prstGeom>
          </p:spPr>
        </p:pic>
        <p:sp>
          <p:nvSpPr>
            <p:cNvPr id="6" name="Rectangle 5"/>
            <p:cNvSpPr/>
            <p:nvPr/>
          </p:nvSpPr>
          <p:spPr bwMode="auto">
            <a:xfrm>
              <a:off x="6577013" y="2743200"/>
              <a:ext cx="758002" cy="195263"/>
            </a:xfrm>
            <a:prstGeom prst="rect">
              <a:avLst/>
            </a:prstGeom>
            <a:solidFill>
              <a:srgbClr val="E1F8C0"/>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sp>
        <p:nvSpPr>
          <p:cNvPr id="7" name="TextBox 6"/>
          <p:cNvSpPr txBox="1"/>
          <p:nvPr/>
        </p:nvSpPr>
        <p:spPr>
          <a:xfrm>
            <a:off x="4384359" y="4909051"/>
            <a:ext cx="4582285" cy="186205"/>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100" kern="1000" spc="30" baseline="30000" dirty="0">
                <a:solidFill>
                  <a:schemeClr val="tx1">
                    <a:lumMod val="85000"/>
                    <a:lumOff val="15000"/>
                  </a:schemeClr>
                </a:solidFill>
                <a:latin typeface="+mn-lt"/>
                <a:cs typeface="Franklin Gothic Book"/>
              </a:rPr>
              <a:t>*</a:t>
            </a:r>
            <a:r>
              <a:rPr lang="en-US" sz="1100" kern="1000" spc="30" dirty="0" smtClean="0">
                <a:solidFill>
                  <a:schemeClr val="tx1">
                    <a:lumMod val="85000"/>
                    <a:lumOff val="15000"/>
                  </a:schemeClr>
                </a:solidFill>
                <a:latin typeface="+mn-lt"/>
                <a:cs typeface="Franklin Gothic Book"/>
              </a:rPr>
              <a:t>Bennet et al, PRD </a:t>
            </a:r>
            <a:r>
              <a:rPr lang="en-US" sz="1100" b="1" kern="1000" spc="30" dirty="0" smtClean="0">
                <a:solidFill>
                  <a:schemeClr val="tx1">
                    <a:lumMod val="85000"/>
                    <a:lumOff val="15000"/>
                  </a:schemeClr>
                </a:solidFill>
                <a:latin typeface="+mn-lt"/>
                <a:cs typeface="Franklin Gothic Book"/>
              </a:rPr>
              <a:t>80</a:t>
            </a:r>
            <a:r>
              <a:rPr lang="en-US" sz="1100" kern="1000" spc="30" dirty="0" smtClean="0">
                <a:solidFill>
                  <a:schemeClr val="tx1">
                    <a:lumMod val="85000"/>
                    <a:lumOff val="15000"/>
                  </a:schemeClr>
                </a:solidFill>
                <a:latin typeface="+mn-lt"/>
                <a:cs typeface="Franklin Gothic Book"/>
              </a:rPr>
              <a:t>, 052008 (2009) </a:t>
            </a:r>
            <a:r>
              <a:rPr lang="en-US" sz="1100" kern="1000" spc="30" baseline="30000" dirty="0" smtClean="0">
                <a:solidFill>
                  <a:schemeClr val="tx1">
                    <a:lumMod val="85000"/>
                    <a:lumOff val="15000"/>
                  </a:schemeClr>
                </a:solidFill>
                <a:latin typeface="+mn-lt"/>
                <a:cs typeface="Franklin Gothic Book"/>
              </a:rPr>
              <a:t>**</a:t>
            </a:r>
            <a:r>
              <a:rPr lang="en-US" sz="1100" kern="1000" spc="30" dirty="0" smtClean="0">
                <a:solidFill>
                  <a:schemeClr val="tx1">
                    <a:lumMod val="85000"/>
                    <a:lumOff val="15000"/>
                  </a:schemeClr>
                </a:solidFill>
                <a:latin typeface="+mn-lt"/>
                <a:cs typeface="Franklin Gothic Book"/>
              </a:rPr>
              <a:t>Ghosh et al, PLB </a:t>
            </a:r>
            <a:r>
              <a:rPr lang="en-US" sz="1100" b="1" kern="1000" spc="30" dirty="0" smtClean="0">
                <a:solidFill>
                  <a:schemeClr val="tx1">
                    <a:lumMod val="85000"/>
                    <a:lumOff val="15000"/>
                  </a:schemeClr>
                </a:solidFill>
                <a:latin typeface="+mn-lt"/>
                <a:cs typeface="Franklin Gothic Book"/>
              </a:rPr>
              <a:t>777</a:t>
            </a:r>
            <a:r>
              <a:rPr lang="en-US" sz="1100" kern="1000" spc="30" dirty="0" smtClean="0">
                <a:solidFill>
                  <a:schemeClr val="tx1">
                    <a:lumMod val="85000"/>
                    <a:lumOff val="15000"/>
                  </a:schemeClr>
                </a:solidFill>
                <a:latin typeface="+mn-lt"/>
                <a:cs typeface="Franklin Gothic Book"/>
              </a:rPr>
              <a:t>, 335 (2018</a:t>
            </a:r>
            <a:r>
              <a:rPr lang="en-US" sz="1100" kern="1000" spc="30" dirty="0">
                <a:solidFill>
                  <a:schemeClr val="tx1">
                    <a:lumMod val="85000"/>
                    <a:lumOff val="15000"/>
                  </a:schemeClr>
                </a:solidFill>
                <a:latin typeface="+mn-lt"/>
                <a:cs typeface="Franklin Gothic Book"/>
              </a:rPr>
              <a:t>)</a:t>
            </a:r>
            <a:endParaRPr lang="en-US" sz="1100" kern="1000" spc="30" baseline="30000" dirty="0" smtClean="0">
              <a:solidFill>
                <a:schemeClr val="tx1">
                  <a:lumMod val="85000"/>
                  <a:lumOff val="15000"/>
                </a:schemeClr>
              </a:solidFill>
              <a:latin typeface="+mn-lt"/>
              <a:cs typeface="Franklin Gothic Book"/>
            </a:endParaRPr>
          </a:p>
        </p:txBody>
      </p:sp>
      <p:sp>
        <p:nvSpPr>
          <p:cNvPr id="8" name="TextBox 7"/>
          <p:cNvSpPr txBox="1"/>
          <p:nvPr/>
        </p:nvSpPr>
        <p:spPr>
          <a:xfrm>
            <a:off x="7560366" y="743092"/>
            <a:ext cx="1103664" cy="236988"/>
          </a:xfrm>
          <a:prstGeom prst="accentCallout1">
            <a:avLst>
              <a:gd name="adj1" fmla="val 46709"/>
              <a:gd name="adj2" fmla="val -7687"/>
              <a:gd name="adj3" fmla="val 121400"/>
              <a:gd name="adj4" fmla="val -22382"/>
            </a:avLst>
          </a:prstGeom>
          <a:solidFill>
            <a:schemeClr val="bg1"/>
          </a:solidFill>
          <a:ln w="19050">
            <a:solidFill>
              <a:srgbClr val="E26FFF"/>
            </a:solidFill>
          </a:ln>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mn-lt"/>
                <a:cs typeface="Franklin Gothic Book"/>
              </a:rPr>
              <a:t>Current limit</a:t>
            </a:r>
            <a:r>
              <a:rPr lang="en-US" sz="1400" kern="1000" spc="30" baseline="30000" dirty="0" smtClean="0">
                <a:solidFill>
                  <a:schemeClr val="tx1">
                    <a:lumMod val="85000"/>
                    <a:lumOff val="15000"/>
                  </a:schemeClr>
                </a:solidFill>
                <a:latin typeface="+mn-lt"/>
                <a:cs typeface="Franklin Gothic Book"/>
              </a:rPr>
              <a:t>*</a:t>
            </a:r>
          </a:p>
        </p:txBody>
      </p:sp>
      <p:sp>
        <p:nvSpPr>
          <p:cNvPr id="9" name="TextBox 8"/>
          <p:cNvSpPr txBox="1"/>
          <p:nvPr/>
        </p:nvSpPr>
        <p:spPr>
          <a:xfrm>
            <a:off x="7573618" y="1059047"/>
            <a:ext cx="1211608" cy="236988"/>
          </a:xfrm>
          <a:prstGeom prst="accentCallout1">
            <a:avLst>
              <a:gd name="adj1" fmla="val 46709"/>
              <a:gd name="adj2" fmla="val -7687"/>
              <a:gd name="adj3" fmla="val 127987"/>
              <a:gd name="adj4" fmla="val -21685"/>
            </a:avLst>
          </a:prstGeom>
          <a:solidFill>
            <a:schemeClr val="bg1"/>
          </a:solidFill>
          <a:ln w="19050">
            <a:solidFill>
              <a:srgbClr val="1778B3"/>
            </a:solidFill>
          </a:ln>
        </p:spPr>
        <p:txBody>
          <a:bodyPr wrap="square" lIns="0" tIns="0" rIns="0" bIns="0" rtlCol="0" anchor="t" anchorCtr="0">
            <a:spAutoFit/>
          </a:bodyPr>
          <a:lstStyle/>
          <a:p>
            <a:pPr>
              <a:lnSpc>
                <a:spcPct val="110000"/>
              </a:lnSpc>
              <a:spcBef>
                <a:spcPts val="0"/>
              </a:spcBef>
            </a:pPr>
            <a:r>
              <a:rPr lang="en-US" sz="1400" u="sng" kern="1000" spc="30" dirty="0" smtClean="0">
                <a:solidFill>
                  <a:schemeClr val="tx1">
                    <a:lumMod val="85000"/>
                    <a:lumOff val="15000"/>
                  </a:schemeClr>
                </a:solidFill>
                <a:latin typeface="+mj-lt"/>
                <a:cs typeface="Franklin Gothic Book"/>
              </a:rPr>
              <a:t>Precursor PSI</a:t>
            </a:r>
          </a:p>
        </p:txBody>
      </p:sp>
      <p:sp>
        <p:nvSpPr>
          <p:cNvPr id="10" name="TextBox 9"/>
          <p:cNvSpPr txBox="1"/>
          <p:nvPr/>
        </p:nvSpPr>
        <p:spPr>
          <a:xfrm>
            <a:off x="7560366" y="1423790"/>
            <a:ext cx="1317476" cy="236988"/>
          </a:xfrm>
          <a:prstGeom prst="accentCallout1">
            <a:avLst>
              <a:gd name="adj1" fmla="val 46709"/>
              <a:gd name="adj2" fmla="val -6064"/>
              <a:gd name="adj3" fmla="val 31670"/>
              <a:gd name="adj4" fmla="val -19197"/>
            </a:avLst>
          </a:prstGeom>
          <a:solidFill>
            <a:schemeClr val="bg1"/>
          </a:solidFill>
          <a:ln w="19050">
            <a:solidFill>
              <a:srgbClr val="62007E"/>
            </a:solidFill>
          </a:ln>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50000"/>
                    <a:lumOff val="50000"/>
                  </a:schemeClr>
                </a:solidFill>
                <a:latin typeface="+mn-lt"/>
                <a:cs typeface="Franklin Gothic Book"/>
              </a:rPr>
              <a:t>FNAL / J-PARC</a:t>
            </a:r>
          </a:p>
        </p:txBody>
      </p:sp>
      <p:sp>
        <p:nvSpPr>
          <p:cNvPr id="11" name="TextBox 10"/>
          <p:cNvSpPr txBox="1"/>
          <p:nvPr/>
        </p:nvSpPr>
        <p:spPr>
          <a:xfrm>
            <a:off x="7565128" y="1980920"/>
            <a:ext cx="1103664" cy="236988"/>
          </a:xfrm>
          <a:prstGeom prst="accentCallout1">
            <a:avLst>
              <a:gd name="adj1" fmla="val 46709"/>
              <a:gd name="adj2" fmla="val -7687"/>
              <a:gd name="adj3" fmla="val -92490"/>
              <a:gd name="adj4" fmla="val -21095"/>
            </a:avLst>
          </a:prstGeom>
          <a:solidFill>
            <a:schemeClr val="bg1"/>
          </a:solidFill>
          <a:ln w="19050">
            <a:solidFill>
              <a:srgbClr val="1778B3"/>
            </a:solidFill>
          </a:ln>
        </p:spPr>
        <p:txBody>
          <a:bodyPr wrap="square" lIns="0" tIns="0" rIns="0" bIns="0" rtlCol="0" anchor="t" anchorCtr="0">
            <a:spAutoFit/>
          </a:bodyPr>
          <a:lstStyle/>
          <a:p>
            <a:pPr>
              <a:lnSpc>
                <a:spcPct val="110000"/>
              </a:lnSpc>
              <a:spcBef>
                <a:spcPts val="0"/>
              </a:spcBef>
            </a:pPr>
            <a:r>
              <a:rPr lang="en-US" sz="1400" u="sng" kern="1000" spc="30" dirty="0" smtClean="0">
                <a:solidFill>
                  <a:schemeClr val="tx1">
                    <a:lumMod val="85000"/>
                    <a:lumOff val="15000"/>
                  </a:schemeClr>
                </a:solidFill>
                <a:latin typeface="+mj-lt"/>
                <a:cs typeface="Franklin Gothic Book"/>
              </a:rPr>
              <a:t>Final PSI</a:t>
            </a:r>
          </a:p>
        </p:txBody>
      </p:sp>
      <p:sp>
        <p:nvSpPr>
          <p:cNvPr id="12" name="TextBox 11"/>
          <p:cNvSpPr txBox="1"/>
          <p:nvPr/>
        </p:nvSpPr>
        <p:spPr>
          <a:xfrm>
            <a:off x="6855793" y="4631275"/>
            <a:ext cx="374154" cy="473976"/>
          </a:xfrm>
          <a:prstGeom prst="rect">
            <a:avLst/>
          </a:prstGeom>
          <a:noFill/>
        </p:spPr>
        <p:txBody>
          <a:bodyPr wrap="square" lIns="0" tIns="0" rIns="0" bIns="0" rtlCol="0" anchor="t" anchorCtr="0">
            <a:spAutoFit/>
          </a:bodyPr>
          <a:lstStyle/>
          <a:p>
            <a:pPr>
              <a:lnSpc>
                <a:spcPct val="110000"/>
              </a:lnSpc>
              <a:spcBef>
                <a:spcPts val="0"/>
              </a:spcBef>
            </a:pPr>
            <a:r>
              <a:rPr lang="en-US" sz="1400" kern="1000" spc="30" dirty="0" smtClean="0">
                <a:solidFill>
                  <a:schemeClr val="bg1"/>
                </a:solidFill>
                <a:latin typeface="+mj-lt"/>
                <a:cs typeface="Franklin Gothic Book"/>
              </a:rPr>
              <a:t>SM</a:t>
            </a:r>
            <a:r>
              <a:rPr lang="en-US" sz="1400" kern="1000" spc="30" baseline="30000" dirty="0" smtClean="0">
                <a:solidFill>
                  <a:schemeClr val="bg1"/>
                </a:solidFill>
                <a:latin typeface="+mj-lt"/>
                <a:cs typeface="Franklin Gothic Book"/>
              </a:rPr>
              <a:t>**</a:t>
            </a:r>
            <a:endParaRPr lang="en-US" sz="1400" kern="1000" spc="30" dirty="0" smtClean="0">
              <a:solidFill>
                <a:schemeClr val="bg1"/>
              </a:solidFill>
              <a:latin typeface="+mj-lt"/>
              <a:cs typeface="Franklin Gothic Book"/>
            </a:endParaRPr>
          </a:p>
        </p:txBody>
      </p:sp>
      <p:sp>
        <p:nvSpPr>
          <p:cNvPr id="13" name="TextBox 12"/>
          <p:cNvSpPr txBox="1"/>
          <p:nvPr/>
        </p:nvSpPr>
        <p:spPr>
          <a:xfrm rot="16200000">
            <a:off x="6273528" y="2655070"/>
            <a:ext cx="1364973" cy="236988"/>
          </a:xfrm>
          <a:prstGeom prst="rect">
            <a:avLst/>
          </a:prstGeom>
          <a:noFill/>
          <a:ln w="19050">
            <a:noFill/>
          </a:ln>
          <a:effectLst/>
        </p:spPr>
        <p:txBody>
          <a:bodyPr wrap="square" lIns="0" tIns="0" rIns="0" bIns="0" rtlCol="0" anchor="t" anchorCtr="0">
            <a:spAutoFit/>
          </a:bodyPr>
          <a:lstStyle/>
          <a:p>
            <a:pPr>
              <a:lnSpc>
                <a:spcPct val="110000"/>
              </a:lnSpc>
              <a:spcBef>
                <a:spcPts val="0"/>
              </a:spcBef>
            </a:pPr>
            <a:r>
              <a:rPr lang="en-US" sz="1400" kern="1000" spc="30" dirty="0" smtClean="0">
                <a:ln>
                  <a:solidFill>
                    <a:srgbClr val="6CA714"/>
                  </a:solidFill>
                </a:ln>
                <a:solidFill>
                  <a:srgbClr val="E1F8C0"/>
                </a:solidFill>
                <a:latin typeface="+mj-lt"/>
                <a:cs typeface="Franklin Gothic Book"/>
              </a:rPr>
              <a:t>BSM wo MFV</a:t>
            </a:r>
          </a:p>
        </p:txBody>
      </p:sp>
    </p:spTree>
    <p:extLst>
      <p:ext uri="{BB962C8B-B14F-4D97-AF65-F5344CB8AC3E}">
        <p14:creationId xmlns:p14="http://schemas.microsoft.com/office/powerpoint/2010/main" val="117916453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984250" y="2959100"/>
            <a:ext cx="2203450" cy="1225550"/>
          </a:xfrm>
          <a:prstGeom prst="rect">
            <a:avLst/>
          </a:prstGeom>
          <a:no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2" name="Title 1"/>
          <p:cNvSpPr>
            <a:spLocks noGrp="1"/>
          </p:cNvSpPr>
          <p:nvPr>
            <p:ph type="title"/>
          </p:nvPr>
        </p:nvSpPr>
        <p:spPr/>
        <p:txBody>
          <a:bodyPr/>
          <a:lstStyle/>
          <a:p>
            <a:r>
              <a:rPr lang="en-US" dirty="0" smtClean="0"/>
              <a:t>Complementarity of EDM searches</a:t>
            </a:r>
            <a:endParaRPr lang="en-US" dirty="0"/>
          </a:p>
        </p:txBody>
      </p:sp>
      <p:sp>
        <p:nvSpPr>
          <p:cNvPr id="3" name="Slide Number Placeholder 2"/>
          <p:cNvSpPr>
            <a:spLocks noGrp="1"/>
          </p:cNvSpPr>
          <p:nvPr>
            <p:ph type="sldNum" sz="quarter" idx="4294967295"/>
          </p:nvPr>
        </p:nvSpPr>
        <p:spPr>
          <a:xfrm>
            <a:off x="42329" y="4968081"/>
            <a:ext cx="575742" cy="147638"/>
          </a:xfrm>
          <a:prstGeom prst="rect">
            <a:avLst/>
          </a:prstGeom>
        </p:spPr>
        <p:txBody>
          <a:bodyPr/>
          <a:lstStyle/>
          <a:p>
            <a:pPr eaLnBrk="0" hangingPunct="0">
              <a:defRPr/>
            </a:pPr>
            <a:fld id="{EBC07571-3134-BB4B-B83F-1A9FE18D34F3}" type="slidenum">
              <a:rPr lang="de-DE" smtClean="0">
                <a:solidFill>
                  <a:srgbClr val="000000"/>
                </a:solidFill>
              </a:rPr>
              <a:pPr eaLnBrk="0" hangingPunct="0">
                <a:defRPr/>
              </a:pPr>
              <a:t>4</a:t>
            </a:fld>
            <a:endParaRPr lang="de-DE" dirty="0">
              <a:solidFill>
                <a:srgbClr val="000000"/>
              </a:solidFill>
            </a:endParaRPr>
          </a:p>
        </p:txBody>
      </p:sp>
      <p:pic>
        <p:nvPicPr>
          <p:cNvPr id="68610"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6089" y="783170"/>
            <a:ext cx="7112414" cy="405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495425" y="1104900"/>
            <a:ext cx="876300" cy="514350"/>
          </a:xfrm>
          <a:prstGeom prst="rect">
            <a:avLst/>
          </a:prstGeom>
          <a:solidFill>
            <a:schemeClr val="bg1"/>
          </a:solidFill>
          <a:ln w="1270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r>
              <a:rPr lang="en-US" sz="1600" b="1" dirty="0" smtClean="0">
                <a:latin typeface="Humanst521 Lt BT" panose="020B0402020204020304" pitchFamily="34" charset="0"/>
              </a:rPr>
              <a:t>proton,</a:t>
            </a:r>
            <a:br>
              <a:rPr lang="en-US" sz="1600" b="1" dirty="0" smtClean="0">
                <a:latin typeface="Humanst521 Lt BT" panose="020B0402020204020304" pitchFamily="34" charset="0"/>
              </a:rPr>
            </a:br>
            <a:r>
              <a:rPr lang="en-US" sz="1600" b="1" dirty="0" smtClean="0">
                <a:latin typeface="Humanst521 Lt BT" panose="020B0402020204020304" pitchFamily="34" charset="0"/>
              </a:rPr>
              <a:t>neutron</a:t>
            </a:r>
          </a:p>
        </p:txBody>
      </p:sp>
      <p:sp>
        <p:nvSpPr>
          <p:cNvPr id="7" name="Rectangle 6"/>
          <p:cNvSpPr/>
          <p:nvPr/>
        </p:nvSpPr>
        <p:spPr bwMode="auto">
          <a:xfrm>
            <a:off x="1495425" y="1743075"/>
            <a:ext cx="876300" cy="514350"/>
          </a:xfrm>
          <a:prstGeom prst="rect">
            <a:avLst/>
          </a:prstGeom>
          <a:solidFill>
            <a:schemeClr val="bg1"/>
          </a:solidFill>
          <a:ln w="19050" cap="flat" cmpd="sng" algn="ctr">
            <a:solidFill>
              <a:srgbClr val="0056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r>
              <a:rPr lang="en-US" sz="1600" b="1" dirty="0" smtClean="0">
                <a:latin typeface="Humanst521 Lt BT" panose="020B0402020204020304" pitchFamily="34" charset="0"/>
              </a:rPr>
              <a:t>d,</a:t>
            </a:r>
            <a:r>
              <a:rPr lang="en-US" sz="1600" b="1" baseline="30000" dirty="0" smtClean="0">
                <a:latin typeface="Humanst521 Lt BT" panose="020B0402020204020304" pitchFamily="34" charset="0"/>
              </a:rPr>
              <a:t>3</a:t>
            </a:r>
            <a:r>
              <a:rPr lang="en-US" sz="1600" b="1" dirty="0" smtClean="0">
                <a:latin typeface="Humanst521 Lt BT" panose="020B0402020204020304" pitchFamily="34" charset="0"/>
              </a:rPr>
              <a:t>He</a:t>
            </a:r>
          </a:p>
        </p:txBody>
      </p:sp>
      <p:sp>
        <p:nvSpPr>
          <p:cNvPr id="5" name="TextBox 4"/>
          <p:cNvSpPr txBox="1"/>
          <p:nvPr/>
        </p:nvSpPr>
        <p:spPr>
          <a:xfrm rot="16200000">
            <a:off x="-1586586" y="2937167"/>
            <a:ext cx="3408690"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65000"/>
                    <a:lumOff val="35000"/>
                  </a:schemeClr>
                </a:solidFill>
                <a:latin typeface="Humanst521 Lt BT" panose="020B0402020204020304" pitchFamily="34" charset="0"/>
                <a:cs typeface="Franklin Gothic Book"/>
              </a:rPr>
              <a:t>Scheme: adapted from Rob </a:t>
            </a:r>
            <a:r>
              <a:rPr lang="en-US" sz="1400" kern="1000" spc="30" dirty="0">
                <a:solidFill>
                  <a:schemeClr val="tx1">
                    <a:lumMod val="65000"/>
                    <a:lumOff val="35000"/>
                  </a:schemeClr>
                </a:solidFill>
                <a:latin typeface="Humanst521 Lt BT" panose="020B0402020204020304" pitchFamily="34" charset="0"/>
                <a:cs typeface="Franklin Gothic Book"/>
              </a:rPr>
              <a:t>G. E. Timmermans</a:t>
            </a:r>
            <a:endParaRPr lang="en-US" sz="1400" kern="1000" spc="30" dirty="0" smtClean="0">
              <a:solidFill>
                <a:schemeClr val="tx1">
                  <a:lumMod val="65000"/>
                  <a:lumOff val="35000"/>
                </a:schemeClr>
              </a:solidFill>
              <a:latin typeface="Humanst521 Lt BT" panose="020B0402020204020304" pitchFamily="34" charset="0"/>
              <a:cs typeface="Franklin Gothic Book"/>
            </a:endParaRPr>
          </a:p>
        </p:txBody>
      </p:sp>
      <mc:AlternateContent xmlns:mc="http://schemas.openxmlformats.org/markup-compatibility/2006" xmlns:a14="http://schemas.microsoft.com/office/drawing/2010/main">
        <mc:Choice Requires="a14">
          <p:sp>
            <p:nvSpPr>
              <p:cNvPr id="6" name="Rectangle 5"/>
              <p:cNvSpPr/>
              <p:nvPr/>
            </p:nvSpPr>
            <p:spPr bwMode="auto">
              <a:xfrm>
                <a:off x="1215614" y="783170"/>
                <a:ext cx="449630" cy="245530"/>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right"/>
                    </m:oMathParaPr>
                    <m:oMath xmlns:m="http://schemas.openxmlformats.org/officeDocument/2006/math">
                      <m:r>
                        <a:rPr lang="en-US" sz="1600" b="0" i="1" smtClean="0">
                          <a:solidFill>
                            <a:schemeClr val="bg2">
                              <a:lumMod val="75000"/>
                            </a:schemeClr>
                          </a:solidFill>
                          <a:latin typeface="Cambria Math"/>
                        </a:rPr>
                        <m:t>≤</m:t>
                      </m:r>
                    </m:oMath>
                  </m:oMathPara>
                </a14:m>
                <a:endParaRPr lang="en-US" sz="1600" dirty="0" smtClean="0">
                  <a:latin typeface="Humanst521 Lt BT" panose="020B04020202040203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bwMode="auto">
              <a:xfrm>
                <a:off x="1215614" y="783170"/>
                <a:ext cx="449630" cy="245530"/>
              </a:xfrm>
              <a:prstGeom prst="rect">
                <a:avLst/>
              </a:prstGeom>
              <a:blipFill>
                <a:blip r:embed="rId4"/>
                <a:stretch>
                  <a:fillRect b="-6977"/>
                </a:stretch>
              </a:blipFill>
              <a:ln w="12700" cap="flat" cmpd="sng" algn="ctr">
                <a:solidFill>
                  <a:schemeClr val="bg1"/>
                </a:solidFill>
                <a:prstDash val="solid"/>
                <a:round/>
                <a:headEnd type="none" w="med" len="med"/>
                <a:tailEnd type="none" w="med" len="med"/>
              </a:ln>
              <a:effectLst/>
            </p:spPr>
            <p:txBody>
              <a:bodyPr/>
              <a:lstStyle/>
              <a:p>
                <a:r>
                  <a:rPr lang="en-US">
                    <a:noFill/>
                  </a:rPr>
                  <a:t> </a:t>
                </a:r>
              </a:p>
            </p:txBody>
          </p:sp>
        </mc:Fallback>
      </mc:AlternateContent>
      <p:sp>
        <p:nvSpPr>
          <p:cNvPr id="9" name="TextBox 8"/>
          <p:cNvSpPr txBox="1"/>
          <p:nvPr/>
        </p:nvSpPr>
        <p:spPr>
          <a:xfrm rot="16200000">
            <a:off x="917296" y="3461684"/>
            <a:ext cx="596638"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b="1" kern="1000" spc="30" dirty="0" smtClean="0">
                <a:solidFill>
                  <a:srgbClr val="7C204E"/>
                </a:solidFill>
                <a:latin typeface="Humanst521 Lt BT" panose="020B0402020204020304" pitchFamily="34" charset="0"/>
                <a:cs typeface="Franklin Gothic Book"/>
              </a:rPr>
              <a:t>electron</a:t>
            </a:r>
          </a:p>
        </p:txBody>
      </p:sp>
      <p:sp>
        <p:nvSpPr>
          <p:cNvPr id="11" name="Rectangle 10"/>
          <p:cNvSpPr/>
          <p:nvPr/>
        </p:nvSpPr>
        <p:spPr bwMode="auto">
          <a:xfrm>
            <a:off x="1495425" y="4273550"/>
            <a:ext cx="876300" cy="508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r>
              <a:rPr lang="en-US" sz="1400" b="1" dirty="0" smtClean="0">
                <a:solidFill>
                  <a:schemeClr val="tx2">
                    <a:lumMod val="85000"/>
                    <a:lumOff val="15000"/>
                  </a:schemeClr>
                </a:solidFill>
                <a:latin typeface="Humanst521 Lt BT" panose="020B0402020204020304" pitchFamily="34" charset="0"/>
              </a:rPr>
              <a:t>Muon</a:t>
            </a:r>
          </a:p>
        </p:txBody>
      </p:sp>
      <p:pic>
        <p:nvPicPr>
          <p:cNvPr id="8294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41346" y="3319560"/>
            <a:ext cx="1080000" cy="1018637"/>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le 9"/>
          <p:cNvSpPr/>
          <p:nvPr/>
        </p:nvSpPr>
        <p:spPr bwMode="auto">
          <a:xfrm>
            <a:off x="4203246" y="3243360"/>
            <a:ext cx="1149804" cy="1141315"/>
          </a:xfrm>
          <a:prstGeom prst="roundRect">
            <a:avLst/>
          </a:prstGeom>
          <a:noFill/>
          <a:ln w="38100" cap="flat" cmpd="sng" algn="ctr">
            <a:solidFill>
              <a:srgbClr val="99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endParaRPr lang="en-US" sz="2400" dirty="0" smtClean="0">
              <a:latin typeface="Humanst521 Lt BT" panose="020B0402020204020304" pitchFamily="34" charset="0"/>
            </a:endParaRPr>
          </a:p>
        </p:txBody>
      </p:sp>
      <p:cxnSp>
        <p:nvCxnSpPr>
          <p:cNvPr id="16" name="Straight Connector 15"/>
          <p:cNvCxnSpPr/>
          <p:nvPr/>
        </p:nvCxnSpPr>
        <p:spPr bwMode="auto">
          <a:xfrm flipH="1">
            <a:off x="4000500" y="3657600"/>
            <a:ext cx="202748" cy="0"/>
          </a:xfrm>
          <a:prstGeom prst="line">
            <a:avLst/>
          </a:prstGeom>
          <a:solidFill>
            <a:schemeClr val="accent1"/>
          </a:solidFill>
          <a:ln w="28575" cap="flat" cmpd="sng" algn="ctr">
            <a:solidFill>
              <a:srgbClr val="800080"/>
            </a:solidFill>
            <a:prstDash val="solid"/>
            <a:round/>
            <a:headEnd type="none" w="med" len="med"/>
            <a:tailEnd type="none" w="med" len="med"/>
          </a:ln>
          <a:effectLst/>
        </p:spPr>
      </p:cxnSp>
      <p:cxnSp>
        <p:nvCxnSpPr>
          <p:cNvPr id="24" name="Straight Arrow Connector 23"/>
          <p:cNvCxnSpPr/>
          <p:nvPr/>
        </p:nvCxnSpPr>
        <p:spPr bwMode="auto">
          <a:xfrm>
            <a:off x="5353050" y="3657600"/>
            <a:ext cx="2457450" cy="0"/>
          </a:xfrm>
          <a:prstGeom prst="straightConnector1">
            <a:avLst/>
          </a:prstGeom>
          <a:solidFill>
            <a:schemeClr val="accent1"/>
          </a:solidFill>
          <a:ln w="38100" cap="flat" cmpd="sng" algn="ctr">
            <a:solidFill>
              <a:schemeClr val="tx1"/>
            </a:solidFill>
            <a:prstDash val="dash"/>
            <a:round/>
            <a:headEnd type="none" w="med" len="med"/>
            <a:tailEnd type="triangle" w="lg" len="lg"/>
          </a:ln>
          <a:effectLst/>
        </p:spPr>
      </p:cxnSp>
    </p:spTree>
    <p:extLst>
      <p:ext uri="{BB962C8B-B14F-4D97-AF65-F5344CB8AC3E}">
        <p14:creationId xmlns:p14="http://schemas.microsoft.com/office/powerpoint/2010/main" val="630827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p:cNvSpPr>
                <a:spLocks noGrp="1"/>
              </p:cNvSpPr>
              <p:nvPr>
                <p:ph sz="quarter" idx="13"/>
              </p:nvPr>
            </p:nvSpPr>
            <p:spPr>
              <a:xfrm>
                <a:off x="182881" y="559009"/>
                <a:ext cx="4991768" cy="2072154"/>
              </a:xfrm>
            </p:spPr>
            <p:txBody>
              <a:bodyPr/>
              <a:lstStyle/>
              <a:p>
                <a:pPr marL="0" indent="0">
                  <a:buNone/>
                </a:pPr>
                <a:r>
                  <a:rPr lang="en-US" dirty="0" smtClean="0">
                    <a:latin typeface="Humanst521 BT" panose="020B0602020204020204" pitchFamily="34" charset="0"/>
                  </a:rPr>
                  <a:t>CP violation </a:t>
                </a:r>
                <a:endParaRPr lang="en-US" dirty="0"/>
              </a:p>
              <a:p>
                <a:pPr marL="357188" lvl="1" indent="-269875"/>
                <a:r>
                  <a:rPr lang="en-US" sz="2300" dirty="0" smtClean="0"/>
                  <a:t>Matter/Antimatter </a:t>
                </a:r>
                <a:r>
                  <a:rPr lang="en-US" sz="2300" dirty="0"/>
                  <a:t>imbalance (BAU)</a:t>
                </a:r>
              </a:p>
              <a:p>
                <a:pPr marL="357188" lvl="1" indent="-269875"/>
                <a:r>
                  <a:rPr lang="en-US" sz="2300" dirty="0"/>
                  <a:t>Constituencies of dark </a:t>
                </a:r>
                <a:r>
                  <a:rPr lang="en-US" sz="2300" dirty="0" smtClean="0"/>
                  <a:t>matter (</a:t>
                </a:r>
                <a:r>
                  <a:rPr lang="en-US" sz="2300" dirty="0" err="1" smtClean="0"/>
                  <a:t>axions</a:t>
                </a:r>
                <a:r>
                  <a:rPr lang="en-US" sz="2300" dirty="0" smtClean="0"/>
                  <a:t>)</a:t>
                </a:r>
                <a:endParaRPr lang="en-US" dirty="0" smtClean="0"/>
              </a:p>
              <a:p>
                <a:pPr marL="357188" lvl="1" indent="-269875"/>
                <a:r>
                  <a:rPr lang="en-US" sz="2300" dirty="0" smtClean="0"/>
                  <a:t>Natural in many BSM theories</a:t>
                </a:r>
              </a:p>
              <a:p>
                <a:pPr marL="0" indent="0">
                  <a:buNone/>
                </a:pPr>
                <a:endParaRPr lang="en-US" dirty="0" smtClean="0"/>
              </a:p>
              <a:p>
                <a:pPr marL="0" indent="0">
                  <a:buNone/>
                </a:pPr>
                <a:endParaRPr lang="en-US" dirty="0" smtClean="0"/>
              </a:p>
              <a:p>
                <a:pPr marL="0" indent="0">
                  <a:buNone/>
                </a:pPr>
                <a:r>
                  <a:rPr lang="en-US" dirty="0">
                    <a:latin typeface="Humanst521 BT" panose="020B0602020204020204" pitchFamily="34" charset="0"/>
                  </a:rPr>
                  <a:t>Laboratory </a:t>
                </a:r>
                <a:r>
                  <a:rPr lang="en-US" dirty="0" smtClean="0">
                    <a:latin typeface="Humanst521 BT" panose="020B0602020204020204" pitchFamily="34" charset="0"/>
                  </a:rPr>
                  <a:t>hints for NP</a:t>
                </a:r>
                <a:endParaRPr lang="en-US" dirty="0">
                  <a:latin typeface="Humanst521 BT" panose="020B0602020204020204" pitchFamily="34" charset="0"/>
                </a:endParaRPr>
              </a:p>
              <a:p>
                <a:pPr marL="269875" indent="-269875"/>
                <a:r>
                  <a:rPr lang="en-US" sz="2300" dirty="0" smtClean="0"/>
                  <a:t>Muon g-2   </a:t>
                </a:r>
                <a14:m>
                  <m:oMath xmlns:m="http://schemas.openxmlformats.org/officeDocument/2006/math">
                    <m:r>
                      <a:rPr lang="en-US" sz="2300" i="1" dirty="0" smtClean="0">
                        <a:latin typeface="Cambria Math" panose="02040503050406030204" pitchFamily="18" charset="0"/>
                      </a:rPr>
                      <m:t>4.2 </m:t>
                    </m:r>
                    <m:r>
                      <a:rPr lang="en-US" sz="2300" b="0" i="1" dirty="0" smtClean="0">
                        <a:latin typeface="Cambria Math" panose="02040503050406030204" pitchFamily="18" charset="0"/>
                      </a:rPr>
                      <m:t>𝜎</m:t>
                    </m:r>
                    <m:r>
                      <a:rPr lang="en-US" sz="2300" b="0" i="0" dirty="0" smtClean="0">
                        <a:latin typeface="Cambria Math" panose="02040503050406030204" pitchFamily="18" charset="0"/>
                      </a:rPr>
                      <m:t> ?</m:t>
                    </m:r>
                  </m:oMath>
                </a14:m>
                <a:endParaRPr lang="en-US" sz="2300" dirty="0"/>
              </a:p>
              <a:p>
                <a:pPr marL="269875" indent="-269875"/>
                <a:r>
                  <a:rPr lang="en-US" sz="2300" dirty="0"/>
                  <a:t>LFUV in B decays</a:t>
                </a:r>
              </a:p>
              <a:p>
                <a:pPr marL="449263" indent="-268288">
                  <a:buSzPct val="70000"/>
                  <a:buFont typeface="Courier New" panose="02070309020205020404" pitchFamily="49" charset="0"/>
                  <a:buChar char="o"/>
                </a:pPr>
                <a:r>
                  <a:rPr lang="en-US" sz="2000" dirty="0"/>
                  <a:t>Individual channels up to  </a:t>
                </a:r>
                <a14:m>
                  <m:oMath xmlns:m="http://schemas.openxmlformats.org/officeDocument/2006/math">
                    <m:r>
                      <a:rPr lang="en-US" sz="1800" i="1" dirty="0">
                        <a:latin typeface="Cambria Math" panose="02040503050406030204" pitchFamily="18" charset="0"/>
                      </a:rPr>
                      <m:t>3.1</m:t>
                    </m:r>
                    <m:r>
                      <a:rPr lang="en-US" sz="1800" b="0" i="1" dirty="0" smtClean="0">
                        <a:latin typeface="Cambria Math" panose="02040503050406030204" pitchFamily="18" charset="0"/>
                      </a:rPr>
                      <m:t> </m:t>
                    </m:r>
                    <m:r>
                      <a:rPr lang="en-US" sz="1800" i="1" dirty="0">
                        <a:latin typeface="Cambria Math" panose="02040503050406030204" pitchFamily="18" charset="0"/>
                      </a:rPr>
                      <m:t>𝜎</m:t>
                    </m:r>
                  </m:oMath>
                </a14:m>
                <a:endParaRPr lang="en-US" sz="1800" dirty="0" smtClean="0"/>
              </a:p>
              <a:p>
                <a:pPr marL="449263" indent="-268288">
                  <a:buSzPct val="70000"/>
                  <a:buFont typeface="Courier New" panose="02070309020205020404" pitchFamily="49" charset="0"/>
                  <a:buChar char="o"/>
                </a:pPr>
                <a:r>
                  <a:rPr lang="en-US" sz="2000" dirty="0" err="1"/>
                  <a:t>Semileptonic</a:t>
                </a:r>
                <a:r>
                  <a:rPr lang="en-US" sz="2000" dirty="0"/>
                  <a:t> decays combined: </a:t>
                </a:r>
                <a:r>
                  <a:rPr lang="en-US" sz="1800" dirty="0"/>
                  <a:t>&gt; </a:t>
                </a:r>
                <a14:m>
                  <m:oMath xmlns:m="http://schemas.openxmlformats.org/officeDocument/2006/math">
                    <m:r>
                      <a:rPr lang="en-US" sz="1800" dirty="0">
                        <a:latin typeface="Cambria Math" panose="02040503050406030204" pitchFamily="18" charset="0"/>
                      </a:rPr>
                      <m:t>5</m:t>
                    </m:r>
                    <m:r>
                      <a:rPr lang="en-US" sz="1800" b="0" i="0" dirty="0" smtClean="0">
                        <a:latin typeface="Cambria Math" panose="02040503050406030204" pitchFamily="18" charset="0"/>
                      </a:rPr>
                      <m:t> </m:t>
                    </m:r>
                    <m:r>
                      <a:rPr lang="en-US" sz="1800" dirty="0">
                        <a:latin typeface="Cambria Math" panose="02040503050406030204" pitchFamily="18" charset="0"/>
                      </a:rPr>
                      <m:t>𝜎</m:t>
                    </m:r>
                  </m:oMath>
                </a14:m>
                <a:endParaRPr lang="en-US" sz="2000" dirty="0"/>
              </a:p>
              <a:p>
                <a:pPr marL="0" indent="0">
                  <a:buNone/>
                </a:pPr>
                <a:endParaRPr lang="en-US" dirty="0" smtClean="0"/>
              </a:p>
            </p:txBody>
          </p:sp>
        </mc:Choice>
        <mc:Fallback xmlns="">
          <p:sp>
            <p:nvSpPr>
              <p:cNvPr id="4" name="Content Placeholder 3"/>
              <p:cNvSpPr>
                <a:spLocks noGrp="1" noRot="1" noChangeAspect="1" noMove="1" noResize="1" noEditPoints="1" noAdjustHandles="1" noChangeArrowheads="1" noChangeShapeType="1" noTextEdit="1"/>
              </p:cNvSpPr>
              <p:nvPr>
                <p:ph sz="quarter" idx="13"/>
              </p:nvPr>
            </p:nvSpPr>
            <p:spPr>
              <a:xfrm>
                <a:off x="182881" y="559009"/>
                <a:ext cx="4991768" cy="2072154"/>
              </a:xfrm>
              <a:blipFill>
                <a:blip r:embed="rId4"/>
                <a:stretch>
                  <a:fillRect l="-4274" t="-4706" b="-122353"/>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CP violation and hints for new physics</a:t>
            </a:r>
            <a:endParaRPr lang="en-US" dirty="0"/>
          </a:p>
        </p:txBody>
      </p:sp>
      <p:sp>
        <p:nvSpPr>
          <p:cNvPr id="3" name="Slide Number Placeholder 2"/>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grpSp>
        <p:nvGrpSpPr>
          <p:cNvPr id="5" name="Group 4"/>
          <p:cNvGrpSpPr/>
          <p:nvPr/>
        </p:nvGrpSpPr>
        <p:grpSpPr>
          <a:xfrm>
            <a:off x="3488207" y="2191410"/>
            <a:ext cx="2877164" cy="2043633"/>
            <a:chOff x="3443554" y="2175984"/>
            <a:chExt cx="2877164" cy="2043633"/>
          </a:xfrm>
        </p:grpSpPr>
        <p:pic>
          <p:nvPicPr>
            <p:cNvPr id="15" name="Picture 1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43554" y="2175984"/>
              <a:ext cx="2877164" cy="2043633"/>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rot="16200000">
                  <a:off x="5583562" y="3013135"/>
                  <a:ext cx="98937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rPr>
                              <m:t>𝑔</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rPr>
                              <m:t>−2</m:t>
                            </m:r>
                          </m:e>
                        </m:d>
                      </m:oMath>
                    </m:oMathPara>
                  </a14:m>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rot="16200000">
                  <a:off x="5583562" y="3013135"/>
                  <a:ext cx="989373" cy="369332"/>
                </a:xfrm>
                <a:prstGeom prst="rect">
                  <a:avLst/>
                </a:prstGeom>
                <a:blipFill>
                  <a:blip r:embed="rId6"/>
                  <a:stretch>
                    <a:fillRect r="-8197"/>
                  </a:stretch>
                </a:blipFill>
              </p:spPr>
              <p:txBody>
                <a:bodyPr/>
                <a:lstStyle/>
                <a:p>
                  <a:r>
                    <a:rPr lang="en-US">
                      <a:noFill/>
                    </a:rPr>
                    <a:t> </a:t>
                  </a:r>
                </a:p>
              </p:txBody>
            </p:sp>
          </mc:Fallback>
        </mc:AlternateContent>
      </p:grpSp>
      <p:sp>
        <p:nvSpPr>
          <p:cNvPr id="20" name="Rounded Rectangle 19"/>
          <p:cNvSpPr/>
          <p:nvPr/>
        </p:nvSpPr>
        <p:spPr bwMode="auto">
          <a:xfrm>
            <a:off x="5036820" y="4446358"/>
            <a:ext cx="3550589" cy="59554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Humanst521 Lt BT"/>
                <a:cs typeface="Arial"/>
              </a:rPr>
              <a:t>Corroborating evidence for NP </a:t>
            </a:r>
            <a:br>
              <a:rPr kumimoji="0" lang="en-US" sz="1800" b="0" i="0" u="none" strike="noStrike" kern="1200" cap="none" spc="0" normalizeH="0" baseline="0" noProof="0" dirty="0" smtClean="0">
                <a:ln>
                  <a:noFill/>
                </a:ln>
                <a:solidFill>
                  <a:srgbClr val="FFFFFF"/>
                </a:solidFill>
                <a:effectLst/>
                <a:uLnTx/>
                <a:uFillTx/>
                <a:latin typeface="Humanst521 Lt BT"/>
                <a:cs typeface="Arial"/>
              </a:rPr>
            </a:br>
            <a:r>
              <a:rPr kumimoji="0" lang="en-US" sz="1800" b="0" i="0" u="none" strike="noStrike" kern="1200" cap="none" spc="0" normalizeH="0" baseline="0" noProof="0" dirty="0" smtClean="0">
                <a:ln>
                  <a:noFill/>
                </a:ln>
                <a:solidFill>
                  <a:srgbClr val="FFFFFF"/>
                </a:solidFill>
                <a:effectLst/>
                <a:uLnTx/>
                <a:uFillTx/>
                <a:latin typeface="Humanst521 Lt BT"/>
                <a:cs typeface="Arial"/>
              </a:rPr>
              <a:t>in muons</a:t>
            </a: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pic>
        <p:nvPicPr>
          <p:cNvPr id="21" name="Picture 2"/>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464096" y="887394"/>
            <a:ext cx="2336800" cy="142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793000" y="1454064"/>
            <a:ext cx="4796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Humanst521 Lt BT" panose="020B0402020204020304" pitchFamily="34" charset="0"/>
                <a:cs typeface="Arial"/>
              </a:rPr>
              <a:t>DE</a:t>
            </a: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a:endParaRPr>
          </a:p>
        </p:txBody>
      </p:sp>
      <p:sp>
        <p:nvSpPr>
          <p:cNvPr id="23" name="TextBox 22"/>
          <p:cNvSpPr txBox="1"/>
          <p:nvPr/>
        </p:nvSpPr>
        <p:spPr>
          <a:xfrm>
            <a:off x="8051685" y="1093708"/>
            <a:ext cx="53572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Humanst521 Lt BT" panose="020B0402020204020304" pitchFamily="34" charset="0"/>
                <a:cs typeface="Arial"/>
              </a:rPr>
              <a:t>DM</a:t>
            </a: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a:endParaRPr>
          </a:p>
        </p:txBody>
      </p:sp>
      <p:grpSp>
        <p:nvGrpSpPr>
          <p:cNvPr id="6" name="Group 5"/>
          <p:cNvGrpSpPr/>
          <p:nvPr/>
        </p:nvGrpSpPr>
        <p:grpSpPr>
          <a:xfrm>
            <a:off x="5953715" y="2410605"/>
            <a:ext cx="2958731" cy="2035753"/>
            <a:chOff x="5953715" y="2410605"/>
            <a:chExt cx="2958731" cy="2035753"/>
          </a:xfrm>
        </p:grpSpPr>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53715" y="2631162"/>
              <a:ext cx="2958731" cy="1815196"/>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7109198" y="2410605"/>
                  <a:ext cx="16694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t>𝐵</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t>+</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t>𝐾</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t>+</m:t>
                            </m:r>
                          </m:sup>
                        </m:sSup>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t>ℓ</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t>+</m:t>
                            </m:r>
                          </m:sup>
                        </m:sSup>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t>ℓ</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t>−</m:t>
                            </m:r>
                          </m:sup>
                        </m:sSup>
                      </m:oMath>
                    </m:oMathPara>
                  </a14:m>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7109198" y="2410605"/>
                  <a:ext cx="1669431" cy="369332"/>
                </a:xfrm>
                <a:prstGeom prst="rect">
                  <a:avLst/>
                </a:prstGeom>
                <a:blipFill>
                  <a:blip r:embed="rId9"/>
                  <a:stretch>
                    <a:fillRect/>
                  </a:stretch>
                </a:blipFill>
              </p:spPr>
              <p:txBody>
                <a:bodyPr/>
                <a:lstStyle/>
                <a:p>
                  <a:r>
                    <a:rPr lang="en-US">
                      <a:noFill/>
                    </a:rPr>
                    <a:t> </a:t>
                  </a:r>
                </a:p>
              </p:txBody>
            </p:sp>
          </mc:Fallback>
        </mc:AlternateContent>
      </p:grpSp>
      <p:grpSp>
        <p:nvGrpSpPr>
          <p:cNvPr id="10" name="Group 9"/>
          <p:cNvGrpSpPr/>
          <p:nvPr/>
        </p:nvGrpSpPr>
        <p:grpSpPr>
          <a:xfrm>
            <a:off x="3568041" y="2163270"/>
            <a:ext cx="2761764" cy="1971420"/>
            <a:chOff x="3568041" y="2163270"/>
            <a:chExt cx="2761764" cy="1971420"/>
          </a:xfrm>
        </p:grpSpPr>
        <p:pic>
          <p:nvPicPr>
            <p:cNvPr id="8" name="Picture 7" descr="Screen Clippin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568041" y="2163270"/>
              <a:ext cx="2761764" cy="1971420"/>
            </a:xfrm>
            <a:prstGeom prst="rect">
              <a:avLst/>
            </a:prstGeom>
          </p:spPr>
        </p:pic>
        <p:sp>
          <p:nvSpPr>
            <p:cNvPr id="9" name="Rectangle 8"/>
            <p:cNvSpPr/>
            <p:nvPr/>
          </p:nvSpPr>
          <p:spPr>
            <a:xfrm rot="5400000">
              <a:off x="5398665" y="3018175"/>
              <a:ext cx="1435008" cy="261610"/>
            </a:xfrm>
            <a:prstGeom prst="rect">
              <a:avLst/>
            </a:prstGeom>
          </p:spPr>
          <p:txBody>
            <a:bodyPr wrap="none">
              <a:spAutoFit/>
            </a:bodyPr>
            <a:lstStyle/>
            <a:p>
              <a:r>
                <a:rPr lang="en-US" sz="1100" dirty="0" err="1">
                  <a:solidFill>
                    <a:srgbClr val="000000"/>
                  </a:solidFill>
                  <a:latin typeface="Humanst521 BT" panose="020B0602020204020204" pitchFamily="34" charset="0"/>
                </a:rPr>
                <a:t>Manoj</a:t>
              </a:r>
              <a:r>
                <a:rPr lang="en-US" sz="1100" dirty="0">
                  <a:solidFill>
                    <a:srgbClr val="000000"/>
                  </a:solidFill>
                  <a:latin typeface="Humanst521 BT" panose="020B0602020204020204" pitchFamily="34" charset="0"/>
                </a:rPr>
                <a:t> Kumar Mandal </a:t>
              </a:r>
              <a:endParaRPr lang="en-US" sz="1100" dirty="0">
                <a:latin typeface="Humanst521 BT" panose="020B0602020204020204" pitchFamily="34" charset="0"/>
              </a:endParaRPr>
            </a:p>
          </p:txBody>
        </p:sp>
      </p:grpSp>
    </p:spTree>
    <p:custDataLst>
      <p:tags r:id="rId1"/>
    </p:custDataLst>
    <p:extLst>
      <p:ext uri="{BB962C8B-B14F-4D97-AF65-F5344CB8AC3E}">
        <p14:creationId xmlns:p14="http://schemas.microsoft.com/office/powerpoint/2010/main" val="59411639"/>
      </p:ext>
    </p:extLst>
  </p:cSld>
  <p:clrMapOvr>
    <a:masterClrMapping/>
  </p:clrMapOvr>
  <p:transition spd="med" advTm="7477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81158" y="2182045"/>
            <a:ext cx="3781425" cy="1563835"/>
          </a:xfrm>
        </p:spPr>
        <p:txBody>
          <a:bodyPr/>
          <a:lstStyle/>
          <a:p>
            <a:pPr marL="0" indent="0">
              <a:buNone/>
            </a:pPr>
            <a:r>
              <a:rPr lang="en-US" dirty="0" smtClean="0"/>
              <a:t>Effective </a:t>
            </a:r>
            <a:r>
              <a:rPr lang="en-US" dirty="0"/>
              <a:t>H</a:t>
            </a:r>
            <a:r>
              <a:rPr lang="en-US" dirty="0" smtClean="0"/>
              <a:t>amiltonian:</a:t>
            </a:r>
            <a:endParaRPr lang="en-US" dirty="0"/>
          </a:p>
        </p:txBody>
      </p:sp>
      <p:sp>
        <p:nvSpPr>
          <p:cNvPr id="3" name="Title 2"/>
          <p:cNvSpPr>
            <a:spLocks noGrp="1"/>
          </p:cNvSpPr>
          <p:nvPr>
            <p:ph type="title"/>
          </p:nvPr>
        </p:nvSpPr>
        <p:spPr/>
        <p:txBody>
          <a:bodyPr/>
          <a:lstStyle/>
          <a:p>
            <a:r>
              <a:rPr lang="en-US" dirty="0" smtClean="0"/>
              <a:t>EFT analysis of contributions to F2 and F3</a:t>
            </a:r>
            <a:endParaRPr lang="en-US" dirty="0"/>
          </a:p>
        </p:txBody>
      </p:sp>
      <p:sp>
        <p:nvSpPr>
          <p:cNvPr id="5" name="Slide Number Placeholder 4"/>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de-DE" sz="900" b="0" i="0" u="none" strike="noStrike" kern="1200" cap="none" spc="0" normalizeH="0" baseline="0" noProof="0" dirty="0">
              <a:ln>
                <a:noFill/>
              </a:ln>
              <a:solidFill>
                <a:srgbClr val="000000"/>
              </a:solidFill>
              <a:effectLst/>
              <a:uLnTx/>
              <a:uFillTx/>
            </a:endParaRPr>
          </a:p>
        </p:txBody>
      </p:sp>
      <p:pic>
        <p:nvPicPr>
          <p:cNvPr id="8806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0806" y="2005422"/>
            <a:ext cx="4374969" cy="77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8" name="Picture 4"/>
          <p:cNvPicPr>
            <a:picLocks noGrp="1" noChangeAspect="1" noChangeArrowheads="1"/>
          </p:cNvPicPr>
          <p:nvPr>
            <p:ph sz="quarter" idx="18"/>
          </p:nvPr>
        </p:nvPicPr>
        <p:blipFill rotWithShape="1">
          <a:blip r:embed="rId3">
            <a:extLst>
              <a:ext uri="{28A0092B-C50C-407E-A947-70E740481C1C}">
                <a14:useLocalDpi xmlns:a14="http://schemas.microsoft.com/office/drawing/2010/main"/>
              </a:ext>
            </a:extLst>
          </a:blip>
          <a:srcRect r="3451"/>
          <a:stretch/>
        </p:blipFill>
        <p:spPr bwMode="auto">
          <a:xfrm>
            <a:off x="1440293" y="2907501"/>
            <a:ext cx="6657571" cy="1449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TextBox 10"/>
              <p:cNvSpPr txBox="1"/>
              <p:nvPr/>
            </p:nvSpPr>
            <p:spPr>
              <a:xfrm>
                <a:off x="767447" y="3172498"/>
                <a:ext cx="922149" cy="406265"/>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right"/>
                    </m:oMathParaPr>
                    <m:oMath xmlns:m="http://schemas.openxmlformats.org/officeDocument/2006/math">
                      <m:sSub>
                        <m:sSubPr>
                          <m:ctrlPr>
                            <a:rPr kumimoji="0" lang="en-US" sz="2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24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𝛿</m:t>
                          </m:r>
                          <m:r>
                            <a:rPr kumimoji="0" lang="en-US" sz="24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𝐹</m:t>
                          </m:r>
                        </m:e>
                        <m:sub>
                          <m:r>
                            <a:rPr kumimoji="0" lang="en-US" sz="24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2</m:t>
                          </m:r>
                        </m:sub>
                      </m:sSub>
                      <m:r>
                        <a:rPr kumimoji="0" lang="en-US" sz="2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oMath>
                  </m:oMathPara>
                </a14:m>
                <a:endParaRPr kumimoji="0" lang="en-US" sz="2400" b="0" i="0" u="none" strike="noStrike" kern="1000" cap="none" spc="30" normalizeH="0" baseline="0" noProof="0" dirty="0" err="1" smtClean="0">
                  <a:ln>
                    <a:noFill/>
                  </a:ln>
                  <a:solidFill>
                    <a:srgbClr val="000000">
                      <a:lumMod val="85000"/>
                      <a:lumOff val="15000"/>
                    </a:srgbClr>
                  </a:solidFill>
                  <a:effectLst/>
                  <a:uLnTx/>
                  <a:uFillTx/>
                  <a:latin typeface="Humanst521 Lt BT" panose="020B0402020204020304" pitchFamily="34" charset="0"/>
                  <a:cs typeface="Franklin Gothic Book"/>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67447" y="3172498"/>
                <a:ext cx="922149" cy="4062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986858" y="3870493"/>
                <a:ext cx="815537" cy="406265"/>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24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𝐹</m:t>
                          </m:r>
                        </m:e>
                        <m:sub>
                          <m:r>
                            <a:rPr kumimoji="0" lang="en-US" sz="24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3</m:t>
                          </m:r>
                        </m:sub>
                      </m:sSub>
                      <m:r>
                        <a:rPr kumimoji="0" lang="en-US" sz="2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oMath>
                  </m:oMathPara>
                </a14:m>
                <a:endParaRPr kumimoji="0" lang="en-US" sz="2400" b="0" i="0" u="none" strike="noStrike" kern="1000" cap="none" spc="30" normalizeH="0" baseline="0" noProof="0" dirty="0" err="1" smtClean="0">
                  <a:ln>
                    <a:noFill/>
                  </a:ln>
                  <a:solidFill>
                    <a:srgbClr val="000000">
                      <a:lumMod val="85000"/>
                      <a:lumOff val="15000"/>
                    </a:srgbClr>
                  </a:solidFill>
                  <a:effectLst/>
                  <a:uLnTx/>
                  <a:uFillTx/>
                  <a:latin typeface="Humanst521 Lt BT" panose="020B0402020204020304" pitchFamily="34" charset="0"/>
                  <a:cs typeface="Franklin Gothic Book"/>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986858" y="3870493"/>
                <a:ext cx="815537" cy="406265"/>
              </a:xfrm>
              <a:prstGeom prst="rect">
                <a:avLst/>
              </a:prstGeom>
              <a:blipFill>
                <a:blip r:embed="rId5"/>
                <a:stretch>
                  <a:fillRect/>
                </a:stretch>
              </a:blipFill>
            </p:spPr>
            <p:txBody>
              <a:bodyPr/>
              <a:lstStyle/>
              <a:p>
                <a:r>
                  <a:rPr lang="en-US">
                    <a:noFill/>
                  </a:rPr>
                  <a:t> </a:t>
                </a:r>
              </a:p>
            </p:txBody>
          </p:sp>
        </mc:Fallback>
      </mc:AlternateContent>
      <p:sp>
        <p:nvSpPr>
          <p:cNvPr id="14" name="Rounded Rectangle 13"/>
          <p:cNvSpPr/>
          <p:nvPr/>
        </p:nvSpPr>
        <p:spPr>
          <a:xfrm>
            <a:off x="4696980" y="934247"/>
            <a:ext cx="1272223" cy="623553"/>
          </a:xfrm>
          <a:prstGeom prst="roundRect">
            <a:avLst/>
          </a:prstGeom>
          <a:solidFill>
            <a:srgbClr val="00B0F0"/>
          </a:solidFill>
          <a:ln>
            <a:solidFill>
              <a:srgbClr val="008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p:sp>
        <p:nvSpPr>
          <p:cNvPr id="16" name="Rounded Rectangle 15"/>
          <p:cNvSpPr/>
          <p:nvPr/>
        </p:nvSpPr>
        <p:spPr>
          <a:xfrm>
            <a:off x="3473163" y="939426"/>
            <a:ext cx="1073520" cy="622271"/>
          </a:xfrm>
          <a:prstGeom prst="roundRect">
            <a:avLst/>
          </a:prstGeom>
          <a:solidFill>
            <a:srgbClr val="92D050"/>
          </a:solidFill>
          <a:ln>
            <a:solidFill>
              <a:srgbClr val="74B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724205" y="939426"/>
                <a:ext cx="8268674" cy="6183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r>
                            <a:rPr kumimoji="0" lang="en-US" sz="1800" b="0" i="1" u="none" strike="noStrike" kern="1200" cap="none" spc="0" normalizeH="0" baseline="0" noProof="0" smtClean="0">
                              <a:ln>
                                <a:noFill/>
                              </a:ln>
                              <a:solidFill>
                                <a:srgbClr val="000000"/>
                              </a:solidFill>
                              <a:effectLst/>
                              <a:uLnTx/>
                              <a:uFillTx/>
                              <a:latin typeface="Cambria Math"/>
                            </a:rPr>
                            <m:t>′</m:t>
                          </m:r>
                        </m:e>
                        <m:e>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SupPr>
                            <m:e>
                              <m:r>
                                <a:rPr kumimoji="0" lang="en-US" sz="1800" b="0" i="1" u="none" strike="noStrike" kern="1200" cap="none" spc="0" normalizeH="0" baseline="0" noProof="0" smtClean="0">
                                  <a:ln>
                                    <a:noFill/>
                                  </a:ln>
                                  <a:solidFill>
                                    <a:srgbClr val="000000"/>
                                  </a:solidFill>
                                  <a:effectLst/>
                                  <a:uLnTx/>
                                  <a:uFillTx/>
                                  <a:latin typeface="Cambria Math"/>
                                </a:rPr>
                                <m:t>𝐽</m:t>
                              </m:r>
                            </m:e>
                            <m:sub>
                              <m:r>
                                <a:rPr kumimoji="0" lang="en-US" sz="1800" b="0" i="1" u="none" strike="noStrike" kern="1200" cap="none" spc="0" normalizeH="0" baseline="0" noProof="0" smtClean="0">
                                  <a:ln>
                                    <a:noFill/>
                                  </a:ln>
                                  <a:solidFill>
                                    <a:srgbClr val="000000"/>
                                  </a:solidFill>
                                  <a:effectLst/>
                                  <a:uLnTx/>
                                  <a:uFillTx/>
                                  <a:latin typeface="Cambria Math"/>
                                </a:rPr>
                                <m:t>𝜇</m:t>
                              </m:r>
                            </m:sub>
                            <m:sup>
                              <m:r>
                                <m:rPr>
                                  <m:sty m:val="p"/>
                                </m:rPr>
                                <a:rPr kumimoji="0" lang="en-US" sz="1800" b="0" i="0" u="none" strike="noStrike" kern="1200" cap="none" spc="0" normalizeH="0" baseline="0" noProof="0" smtClean="0">
                                  <a:ln>
                                    <a:noFill/>
                                  </a:ln>
                                  <a:solidFill>
                                    <a:srgbClr val="000000"/>
                                  </a:solidFill>
                                  <a:effectLst/>
                                  <a:uLnTx/>
                                  <a:uFillTx/>
                                  <a:latin typeface="Cambria Math"/>
                                </a:rPr>
                                <m:t>EM</m:t>
                              </m:r>
                            </m:sup>
                          </m:sSubSup>
                        </m:e>
                        <m:e>
                          <m:r>
                            <a:rPr kumimoji="0" lang="en-US" sz="1800" b="0" i="1" u="none" strike="noStrike" kern="1200" cap="none" spc="0" normalizeH="0" baseline="0" noProof="0" smtClean="0">
                              <a:ln>
                                <a:noFill/>
                              </a:ln>
                              <a:solidFill>
                                <a:srgbClr val="000000"/>
                              </a:solidFill>
                              <a:effectLst/>
                              <a:uLnTx/>
                              <a:uFillTx/>
                              <a:latin typeface="Cambria Math"/>
                            </a:rPr>
                            <m:t>𝑝</m:t>
                          </m:r>
                        </m:e>
                      </m:d>
                      <m:r>
                        <a:rPr kumimoji="0" lang="en-US" sz="1800" b="0" i="1" u="none" strike="noStrike" kern="1200" cap="none" spc="0" normalizeH="0" baseline="0" noProof="0" smtClean="0">
                          <a:ln>
                            <a:noFill/>
                          </a:ln>
                          <a:solidFill>
                            <a:srgbClr val="000000"/>
                          </a:solidFill>
                          <a:effectLst/>
                          <a:uLnTx/>
                          <a:uFillTx/>
                          <a:latin typeface="Cambria Math"/>
                        </a:rPr>
                        <m:t>=</m:t>
                      </m:r>
                      <m:acc>
                        <m:accPr>
                          <m: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accPr>
                        <m:e>
                          <m:r>
                            <m:rPr>
                              <m:sty m:val="p"/>
                            </m:rPr>
                            <a:rPr kumimoji="0" lang="en-US" sz="1800" b="0" i="0" u="none" strike="noStrike" kern="1200" cap="none" spc="0" normalizeH="0" baseline="0" noProof="0">
                              <a:ln>
                                <a:noFill/>
                              </a:ln>
                              <a:solidFill>
                                <a:srgbClr val="000000"/>
                              </a:solidFill>
                              <a:effectLst/>
                              <a:uLnTx/>
                              <a:uFillTx/>
                              <a:latin typeface="Cambria Math"/>
                            </a:rPr>
                            <m:t>Ψ</m:t>
                          </m:r>
                        </m:e>
                      </m:acc>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𝑝</m:t>
                              </m:r>
                            </m:e>
                            <m:sup>
                              <m:r>
                                <a:rPr kumimoji="0" lang="en-US" sz="1800" b="0" i="1" u="none" strike="noStrike" kern="1200" cap="none" spc="0" normalizeH="0" baseline="0" noProof="0" smtClean="0">
                                  <a:ln>
                                    <a:noFill/>
                                  </a:ln>
                                  <a:solidFill>
                                    <a:srgbClr val="000000"/>
                                  </a:solidFill>
                                  <a:effectLst/>
                                  <a:uLnTx/>
                                  <a:uFillTx/>
                                  <a:latin typeface="Cambria Math"/>
                                </a:rPr>
                                <m:t>′</m:t>
                              </m:r>
                            </m:sup>
                          </m:sSup>
                        </m:e>
                      </m:d>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1</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smtClean="0">
                                  <a:ln>
                                    <a:noFill/>
                                  </a:ln>
                                  <a:solidFill>
                                    <a:srgbClr val="000000"/>
                                  </a:solidFill>
                                  <a:effectLst/>
                                  <a:uLnTx/>
                                  <a:uFillTx/>
                                  <a:latin typeface="Cambria Math"/>
                                </a:rPr>
                                <m:t>𝑖</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2</m:t>
                                  </m:r>
                                </m:sub>
                              </m:sSub>
                            </m:num>
                            <m:den>
                              <m:r>
                                <a:rPr kumimoji="0" lang="en-US" sz="1800" b="0" i="1" u="none" strike="noStrike" kern="1200" cap="none" spc="0" normalizeH="0" baseline="0" noProof="0" smtClean="0">
                                  <a:ln>
                                    <a:noFill/>
                                  </a:ln>
                                  <a:solidFill>
                                    <a:srgbClr val="000000"/>
                                  </a:solidFill>
                                  <a:effectLst/>
                                  <a:uLnTx/>
                                  <a:uFillTx/>
                                  <a:latin typeface="Cambria Math"/>
                                </a:rPr>
                                <m:t>2</m:t>
                              </m:r>
                              <m:r>
                                <a:rPr kumimoji="0" lang="en-US" sz="1800" b="0" i="1" u="none" strike="noStrike" kern="1200" cap="none" spc="0" normalizeH="0" baseline="0" noProof="0" smtClean="0">
                                  <a:ln>
                                    <a:noFill/>
                                  </a:ln>
                                  <a:solidFill>
                                    <a:srgbClr val="000000"/>
                                  </a:solidFill>
                                  <a:effectLst/>
                                  <a:uLnTx/>
                                  <a:uFillTx/>
                                  <a:latin typeface="Cambria Math"/>
                                </a:rPr>
                                <m:t>𝑀</m:t>
                              </m:r>
                            </m:den>
                          </m:f>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𝜎</m:t>
                              </m:r>
                            </m:e>
                            <m:sub>
                              <m:r>
                                <a:rPr kumimoji="0" lang="en-US" sz="1800" b="0" i="1" u="none" strike="noStrike" kern="1200" cap="none" spc="0" normalizeH="0" baseline="0" noProof="0" smtClean="0">
                                  <a:ln>
                                    <a:noFill/>
                                  </a:ln>
                                  <a:solidFill>
                                    <a:srgbClr val="000000"/>
                                  </a:solidFill>
                                  <a:effectLst/>
                                  <a:uLnTx/>
                                  <a:uFillTx/>
                                  <a:latin typeface="Cambria Math"/>
                                </a:rPr>
                                <m:t>𝜇𝜈</m:t>
                              </m:r>
                            </m:sub>
                          </m:sSub>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srgbClr val="000000"/>
                                  </a:solidFill>
                                  <a:effectLst/>
                                  <a:uLnTx/>
                                  <a:uFillTx/>
                                  <a:latin typeface="Cambria Math"/>
                                </a:rPr>
                                <m:t>𝑖</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3</m:t>
                                  </m:r>
                                </m:sub>
                              </m:sSub>
                            </m:num>
                            <m:den>
                              <m:r>
                                <a:rPr kumimoji="0" lang="en-US" sz="1800" b="0" i="1" u="none" strike="noStrike" kern="1200" cap="none" spc="0" normalizeH="0" baseline="0" noProof="0">
                                  <a:ln>
                                    <a:noFill/>
                                  </a:ln>
                                  <a:solidFill>
                                    <a:srgbClr val="000000"/>
                                  </a:solidFill>
                                  <a:effectLst/>
                                  <a:uLnTx/>
                                  <a:uFillTx/>
                                  <a:latin typeface="Cambria Math"/>
                                </a:rPr>
                                <m:t>2</m:t>
                              </m:r>
                              <m:r>
                                <a:rPr kumimoji="0" lang="en-US" sz="1800" b="0" i="1" u="none" strike="noStrike" kern="1200" cap="none" spc="0" normalizeH="0" baseline="0" noProof="0">
                                  <a:ln>
                                    <a:noFill/>
                                  </a:ln>
                                  <a:solidFill>
                                    <a:srgbClr val="000000"/>
                                  </a:solidFill>
                                  <a:effectLst/>
                                  <a:uLnTx/>
                                  <a:uFillTx/>
                                  <a:latin typeface="Cambria Math"/>
                                </a:rPr>
                                <m:t>𝑀</m:t>
                              </m:r>
                            </m:den>
                          </m:f>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𝜎</m:t>
                              </m:r>
                            </m:e>
                            <m:sub>
                              <m:r>
                                <a:rPr kumimoji="0" lang="en-US" sz="1800" b="0" i="1" u="none" strike="noStrike" kern="1200" cap="none" spc="0" normalizeH="0" baseline="0" noProof="0">
                                  <a:ln>
                                    <a:noFill/>
                                  </a:ln>
                                  <a:solidFill>
                                    <a:srgbClr val="000000"/>
                                  </a:solidFill>
                                  <a:effectLst/>
                                  <a:uLnTx/>
                                  <a:uFillTx/>
                                  <a:latin typeface="Cambria Math"/>
                                </a:rPr>
                                <m:t>𝜇𝜈</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5</m:t>
                              </m:r>
                            </m:sub>
                          </m:sSub>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000000"/>
                                  </a:solidFill>
                                  <a:effectLst/>
                                  <a:uLnTx/>
                                  <a:uFillTx/>
                                  <a:latin typeface="Cambria Math"/>
                                </a:rPr>
                                <m:t>𝑞</m:t>
                              </m:r>
                            </m:e>
                            <m:sup>
                              <m:r>
                                <a:rPr kumimoji="0" lang="en-US" sz="1800" b="0" i="1" u="none" strike="noStrike" kern="1200" cap="none" spc="0" normalizeH="0" baseline="0" noProof="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4</m:t>
                                  </m:r>
                                </m:sub>
                              </m:sSub>
                            </m:num>
                            <m:den>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𝑀</m:t>
                                  </m:r>
                                </m:e>
                                <m:sup>
                                  <m:r>
                                    <a:rPr kumimoji="0" lang="en-US" sz="1800" b="0" i="1" u="none" strike="noStrike" kern="1200" cap="none" spc="0" normalizeH="0" baseline="0" noProof="0" smtClean="0">
                                      <a:ln>
                                        <a:noFill/>
                                      </a:ln>
                                      <a:solidFill>
                                        <a:srgbClr val="000000"/>
                                      </a:solidFill>
                                      <a:effectLst/>
                                      <a:uLnTx/>
                                      <a:uFillTx/>
                                      <a:latin typeface="Cambria Math"/>
                                    </a:rPr>
                                    <m:t>2</m:t>
                                  </m:r>
                                </m:sup>
                              </m:sSup>
                            </m:den>
                          </m:f>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2</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𝛾</m:t>
                              </m:r>
                            </m:e>
                            <m:sup>
                              <m:r>
                                <a:rPr kumimoji="0" lang="en-US" sz="1800" b="0" i="1" u="none" strike="noStrike" kern="1200" cap="none" spc="0" normalizeH="0" baseline="0" noProof="0" smtClean="0">
                                  <a:ln>
                                    <a:noFill/>
                                  </a:ln>
                                  <a:solidFill>
                                    <a:srgbClr val="000000"/>
                                  </a:solidFill>
                                  <a:effectLst/>
                                  <a:uLnTx/>
                                  <a:uFillTx/>
                                  <a:latin typeface="Cambria Math"/>
                                </a:rPr>
                                <m:t>𝜇</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𝑞</m:t>
                              </m:r>
                            </m:e>
                            <m:sub>
                              <m:r>
                                <a:rPr kumimoji="0" lang="en-US" sz="1800" b="0" i="1" u="none" strike="noStrike" kern="1200" cap="none" spc="0" normalizeH="0" baseline="0" noProof="0" smtClean="0">
                                  <a:ln>
                                    <a:noFill/>
                                  </a:ln>
                                  <a:solidFill>
                                    <a:srgbClr val="000000"/>
                                  </a:solidFill>
                                  <a:effectLst/>
                                  <a:uLnTx/>
                                  <a:uFillTx/>
                                  <a:latin typeface="Cambria Math"/>
                                </a:rPr>
                                <m:t>𝜇</m:t>
                              </m:r>
                            </m:sub>
                          </m:s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𝑞</m:t>
                              </m:r>
                            </m:e>
                            <m:sub>
                              <m:r>
                                <a:rPr kumimoji="0" lang="en-US" sz="1800" b="0" i="1" u="none" strike="noStrike" kern="1200" cap="none" spc="0" normalizeH="0" baseline="0" noProof="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e>
                      </m:d>
                      <m:r>
                        <m:rPr>
                          <m:sty m:val="p"/>
                        </m:rPr>
                        <a:rPr kumimoji="0" lang="en-US" sz="1800" b="0" i="0" u="none" strike="noStrike" kern="1200" cap="none" spc="0" normalizeH="0" baseline="0" noProof="0" smtClean="0">
                          <a:ln>
                            <a:noFill/>
                          </a:ln>
                          <a:solidFill>
                            <a:srgbClr val="000000"/>
                          </a:solidFill>
                          <a:effectLst/>
                          <a:uLnTx/>
                          <a:uFillTx/>
                          <a:latin typeface="Cambria Math"/>
                        </a:rPr>
                        <m:t>Ψ</m:t>
                      </m:r>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e>
                      </m:d>
                    </m:oMath>
                  </m:oMathPara>
                </a14:m>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724205" y="939426"/>
                <a:ext cx="8268674" cy="618374"/>
              </a:xfrm>
              <a:prstGeom prst="rect">
                <a:avLst/>
              </a:prstGeom>
              <a:blipFill>
                <a:blip r:embed="rId6"/>
                <a:stretch>
                  <a:fillRect/>
                </a:stretch>
              </a:blipFill>
            </p:spPr>
            <p:txBody>
              <a:bodyPr/>
              <a:lstStyle/>
              <a:p>
                <a:r>
                  <a:rPr lang="en-US">
                    <a:noFill/>
                  </a:rPr>
                  <a:t> </a:t>
                </a:r>
              </a:p>
            </p:txBody>
          </p:sp>
        </mc:Fallback>
      </mc:AlternateContent>
      <p:sp>
        <p:nvSpPr>
          <p:cNvPr id="18" name="TextBox 17"/>
          <p:cNvSpPr txBox="1"/>
          <p:nvPr/>
        </p:nvSpPr>
        <p:spPr>
          <a:xfrm>
            <a:off x="2589580" y="1561697"/>
            <a:ext cx="76815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D60093"/>
                </a:solidFill>
                <a:effectLst/>
                <a:uLnTx/>
                <a:uFillTx/>
                <a:latin typeface="Humanst521 Lt BT" panose="020B0402020204020304" pitchFamily="34" charset="0"/>
              </a:rPr>
              <a:t>charge</a:t>
            </a:r>
            <a:endParaRPr kumimoji="0" lang="en-US" sz="1800" b="0" i="0" u="none" strike="noStrike" kern="1200" cap="none" spc="0" normalizeH="0" baseline="0" noProof="0" dirty="0">
              <a:ln>
                <a:noFill/>
              </a:ln>
              <a:solidFill>
                <a:srgbClr val="D60093"/>
              </a:solidFill>
              <a:effectLst/>
              <a:uLnTx/>
              <a:uFillTx/>
              <a:latin typeface="Humanst521 Lt BT" panose="020B0402020204020304" pitchFamily="34" charset="0"/>
            </a:endParaRPr>
          </a:p>
        </p:txBody>
      </p:sp>
      <p:sp>
        <p:nvSpPr>
          <p:cNvPr id="19" name="TextBox 18"/>
          <p:cNvSpPr txBox="1"/>
          <p:nvPr/>
        </p:nvSpPr>
        <p:spPr>
          <a:xfrm>
            <a:off x="3006753" y="612029"/>
            <a:ext cx="15921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8000"/>
                </a:solidFill>
                <a:effectLst/>
                <a:uLnTx/>
                <a:uFillTx/>
                <a:latin typeface="Humanst521 Lt BT" panose="020B0402020204020304" pitchFamily="34" charset="0"/>
              </a:rPr>
              <a:t>magnetic-dipole</a:t>
            </a:r>
            <a:endParaRPr kumimoji="0" lang="en-US" sz="1800" b="0" i="0" u="none" strike="noStrike" kern="1200" cap="none" spc="0" normalizeH="0" baseline="0" noProof="0" dirty="0">
              <a:ln>
                <a:noFill/>
              </a:ln>
              <a:solidFill>
                <a:srgbClr val="008000"/>
              </a:solidFill>
              <a:effectLst/>
              <a:uLnTx/>
              <a:uFillTx/>
              <a:latin typeface="Humanst521 Lt BT" panose="020B0402020204020304" pitchFamily="34" charset="0"/>
            </a:endParaRPr>
          </a:p>
        </p:txBody>
      </p:sp>
      <p:sp>
        <p:nvSpPr>
          <p:cNvPr id="20" name="TextBox 19"/>
          <p:cNvSpPr txBox="1"/>
          <p:nvPr/>
        </p:nvSpPr>
        <p:spPr>
          <a:xfrm>
            <a:off x="4483203" y="1557800"/>
            <a:ext cx="14334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Humanst521 Lt BT" panose="020B0402020204020304" pitchFamily="34" charset="0"/>
              </a:rPr>
              <a:t>electric-dipole</a:t>
            </a:r>
            <a:endParaRPr kumimoji="0" lang="en-US" sz="1800" b="0" i="0" u="none" strike="noStrike" kern="1200" cap="none" spc="0" normalizeH="0" baseline="0" noProof="0" dirty="0">
              <a:ln>
                <a:noFill/>
              </a:ln>
              <a:solidFill>
                <a:srgbClr val="0070C0"/>
              </a:solidFill>
              <a:effectLst/>
              <a:uLnTx/>
              <a:uFillTx/>
              <a:latin typeface="Humanst521 Lt BT" panose="020B0402020204020304" pitchFamily="34" charset="0"/>
            </a:endParaRPr>
          </a:p>
        </p:txBody>
      </p:sp>
      <p:sp>
        <p:nvSpPr>
          <p:cNvPr id="21" name="TextBox 20"/>
          <p:cNvSpPr txBox="1"/>
          <p:nvPr/>
        </p:nvSpPr>
        <p:spPr>
          <a:xfrm>
            <a:off x="6194155" y="613816"/>
            <a:ext cx="186301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solidFill>
                    <a:srgbClr val="D8BEEC"/>
                  </a:solidFill>
                </a:ln>
                <a:solidFill>
                  <a:srgbClr val="0070C0"/>
                </a:solidFill>
                <a:effectLst/>
                <a:uLnTx/>
                <a:uFillTx/>
                <a:latin typeface="Humanst521 Lt BT" panose="020B0402020204020304" pitchFamily="34" charset="0"/>
              </a:rPr>
              <a:t>Anapole</a:t>
            </a:r>
            <a:r>
              <a:rPr kumimoji="0" lang="en-US" sz="1800" b="0" i="0" u="none" strike="noStrike" kern="1200" cap="none" spc="0" normalizeH="0" baseline="0" noProof="0" dirty="0" smtClean="0">
                <a:ln>
                  <a:solidFill>
                    <a:srgbClr val="D8BEEC"/>
                  </a:solidFill>
                </a:ln>
                <a:solidFill>
                  <a:srgbClr val="0070C0"/>
                </a:solidFill>
                <a:effectLst/>
                <a:uLnTx/>
                <a:uFillTx/>
                <a:latin typeface="Humanst521 Lt BT" panose="020B0402020204020304" pitchFamily="34" charset="0"/>
              </a:rPr>
              <a:t> - moment</a:t>
            </a:r>
            <a:endParaRPr kumimoji="0" lang="en-US" sz="1800" b="0" i="0" u="none" strike="noStrike" kern="1200" cap="none" spc="0" normalizeH="0" baseline="0" noProof="0" dirty="0">
              <a:ln>
                <a:solidFill>
                  <a:srgbClr val="D8BEEC"/>
                </a:solidFill>
              </a:ln>
              <a:solidFill>
                <a:srgbClr val="0070C0"/>
              </a:solidFill>
              <a:effectLst/>
              <a:uLnTx/>
              <a:uFillTx/>
              <a:latin typeface="Humanst521 Lt BT" panose="020B0402020204020304" pitchFamily="34" charset="0"/>
            </a:endParaRPr>
          </a:p>
        </p:txBody>
      </p:sp>
      <p:sp>
        <p:nvSpPr>
          <p:cNvPr id="6" name="TextBox 5"/>
          <p:cNvSpPr txBox="1"/>
          <p:nvPr/>
        </p:nvSpPr>
        <p:spPr>
          <a:xfrm>
            <a:off x="4943959" y="2134891"/>
            <a:ext cx="65" cy="220381"/>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p:spTree>
    <p:extLst>
      <p:ext uri="{BB962C8B-B14F-4D97-AF65-F5344CB8AC3E}">
        <p14:creationId xmlns:p14="http://schemas.microsoft.com/office/powerpoint/2010/main" val="98700602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a:xfrm>
                <a:off x="1528354" y="149494"/>
                <a:ext cx="7256871" cy="381375"/>
              </a:xfrm>
            </p:spPr>
            <p:txBody>
              <a:bodyPr/>
              <a:lstStyle/>
              <a:p>
                <a:r>
                  <a:rPr lang="en-US" dirty="0"/>
                  <a:t>G</a:t>
                </a:r>
                <a:r>
                  <a:rPr lang="en-US" dirty="0" smtClean="0"/>
                  <a:t>eneral limits on </a:t>
                </a:r>
                <a14:m>
                  <m:oMath xmlns:m="http://schemas.openxmlformats.org/officeDocument/2006/math">
                    <m:r>
                      <a:rPr lang="en-US" b="0" i="1" smtClean="0">
                        <a:latin typeface="Cambria Math"/>
                      </a:rPr>
                      <m:t>𝜇</m:t>
                    </m:r>
                  </m:oMath>
                </a14:m>
                <a:r>
                  <a:rPr lang="en-US" dirty="0" smtClean="0"/>
                  <a:t>EDM in flavor violating models</a:t>
                </a:r>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1528354" y="149494"/>
                <a:ext cx="7256871" cy="381375"/>
              </a:xfrm>
              <a:blipFill>
                <a:blip r:embed="rId2"/>
                <a:stretch>
                  <a:fillRect t="-29032" r="-2941" b="-69355"/>
                </a:stretch>
              </a:blipFill>
            </p:spPr>
            <p:txBody>
              <a:bodyPr/>
              <a:lstStyle/>
              <a:p>
                <a:r>
                  <a:rPr lang="en-US">
                    <a:noFill/>
                  </a:rPr>
                  <a:t> </a:t>
                </a:r>
              </a:p>
            </p:txBody>
          </p:sp>
        </mc:Fallback>
      </mc:AlternateContent>
      <p:pic>
        <p:nvPicPr>
          <p:cNvPr id="839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 y="833522"/>
            <a:ext cx="4088674" cy="399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92296" y="1315648"/>
            <a:ext cx="2611062" cy="192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Content Placeholder 1"/>
              <p:cNvSpPr>
                <a:spLocks noGrp="1"/>
              </p:cNvSpPr>
              <p:nvPr>
                <p:ph sz="quarter" idx="13"/>
              </p:nvPr>
            </p:nvSpPr>
            <p:spPr>
              <a:xfrm>
                <a:off x="4280124" y="907002"/>
                <a:ext cx="4505101" cy="3671090"/>
              </a:xfrm>
            </p:spPr>
            <p:txBody>
              <a:bodyPr/>
              <a:lstStyle/>
              <a:p>
                <a:r>
                  <a:rPr lang="en-US" sz="2400" dirty="0" smtClean="0"/>
                  <a:t>EFT phase of Wilson parameter </a:t>
                </a:r>
                <a14:m>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a:rPr>
                          <m:t>𝑐</m:t>
                        </m:r>
                      </m:e>
                      <m:sub>
                        <m:r>
                          <a:rPr lang="en-US" sz="2400" b="0" i="1" smtClean="0">
                            <a:latin typeface="Cambria Math"/>
                          </a:rPr>
                          <m:t>𝑅</m:t>
                        </m:r>
                      </m:sub>
                      <m:sup>
                        <m:r>
                          <a:rPr lang="en-US" sz="2400" b="0" i="1" smtClean="0">
                            <a:latin typeface="Cambria Math"/>
                          </a:rPr>
                          <m:t>𝜇𝜇</m:t>
                        </m:r>
                      </m:sup>
                    </m:sSubSup>
                  </m:oMath>
                </a14:m>
                <a:r>
                  <a:rPr lang="en-US" sz="2400" dirty="0" smtClean="0"/>
                  <a:t> hardly constraint</a:t>
                </a:r>
              </a:p>
              <a:p>
                <a:endParaRPr lang="en-US" sz="2400" dirty="0" smtClean="0"/>
              </a:p>
              <a:p>
                <a:endParaRPr lang="en-US" sz="2400" dirty="0" smtClean="0"/>
              </a:p>
              <a:p>
                <a:endParaRPr lang="en-US" sz="2400" dirty="0"/>
              </a:p>
              <a:p>
                <a:endParaRPr lang="en-US" sz="2400" dirty="0"/>
              </a:p>
              <a:p>
                <a14:m>
                  <m:oMath xmlns:m="http://schemas.openxmlformats.org/officeDocument/2006/math">
                    <m:r>
                      <a:rPr lang="en-US" sz="2400" i="1" dirty="0">
                        <a:latin typeface="Cambria Math"/>
                      </a:rPr>
                      <m:t>𝜇</m:t>
                    </m:r>
                  </m:oMath>
                </a14:m>
                <a:r>
                  <a:rPr lang="en-US" sz="2400" dirty="0"/>
                  <a:t>EDM contribution in </a:t>
                </a:r>
                <a:br>
                  <a:rPr lang="en-US" sz="2400" dirty="0"/>
                </a:br>
                <a:r>
                  <a:rPr lang="en-US" sz="2400" dirty="0"/>
                  <a:t>electron EDM  allows for large value: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𝜇</m:t>
                        </m:r>
                      </m:sub>
                    </m:sSub>
                    <m:r>
                      <a:rPr lang="en-US" sz="2400" i="1">
                        <a:latin typeface="Cambria Math"/>
                      </a:rPr>
                      <m:t>≤</m:t>
                    </m:r>
                    <m:r>
                      <m:rPr>
                        <m:nor/>
                      </m:rPr>
                      <a:rPr lang="en-US" sz="2400" dirty="0"/>
                      <m:t>7.5</m:t>
                    </m:r>
                    <m:r>
                      <a:rPr lang="en-US" sz="2400" i="1" dirty="0">
                        <a:latin typeface="Cambria Math"/>
                      </a:rPr>
                      <m:t>×</m:t>
                    </m:r>
                    <m:sSup>
                      <m:sSupPr>
                        <m:ctrlPr>
                          <a:rPr lang="en-US" sz="2400" i="1" dirty="0">
                            <a:latin typeface="Cambria Math" panose="02040503050406030204" pitchFamily="18" charset="0"/>
                          </a:rPr>
                        </m:ctrlPr>
                      </m:sSupPr>
                      <m:e>
                        <m:r>
                          <a:rPr lang="en-US" sz="2400" i="1" dirty="0">
                            <a:latin typeface="Cambria Math"/>
                          </a:rPr>
                          <m:t>10</m:t>
                        </m:r>
                      </m:e>
                      <m:sup>
                        <m:r>
                          <a:rPr lang="en-US" sz="2400" i="1" dirty="0">
                            <a:latin typeface="Cambria Math"/>
                          </a:rPr>
                          <m:t>−19</m:t>
                        </m:r>
                      </m:sup>
                    </m:sSup>
                    <m:r>
                      <a:rPr lang="en-US" sz="2400" i="1" dirty="0">
                        <a:latin typeface="Cambria Math"/>
                      </a:rPr>
                      <m:t> </m:t>
                    </m:r>
                    <m:r>
                      <a:rPr lang="en-US" sz="2400" i="1" dirty="0">
                        <a:latin typeface="Cambria Math"/>
                      </a:rPr>
                      <m:t>𝑒</m:t>
                    </m:r>
                    <m:r>
                      <m:rPr>
                        <m:sty m:val="p"/>
                      </m:rPr>
                      <a:rPr lang="en-US" sz="2400" dirty="0">
                        <a:latin typeface="Cambria Math"/>
                      </a:rPr>
                      <m:t>cm</m:t>
                    </m:r>
                    <m:r>
                      <a:rPr lang="en-US" sz="2400" i="1" dirty="0">
                        <a:latin typeface="Cambria Math"/>
                      </a:rPr>
                      <m:t> </m:t>
                    </m:r>
                  </m:oMath>
                </a14:m>
                <a:endParaRPr lang="en-US" sz="2400" dirty="0"/>
              </a:p>
              <a:p>
                <a:endParaRPr lang="en-US" sz="2400" dirty="0" smtClean="0"/>
              </a:p>
            </p:txBody>
          </p:sp>
        </mc:Choice>
        <mc:Fallback xmlns="">
          <p:sp>
            <p:nvSpPr>
              <p:cNvPr id="8" name="Content Placeholder 1"/>
              <p:cNvSpPr>
                <a:spLocks noGrp="1" noRot="1" noChangeAspect="1" noMove="1" noResize="1" noEditPoints="1" noAdjustHandles="1" noChangeArrowheads="1" noChangeShapeType="1" noTextEdit="1"/>
              </p:cNvSpPr>
              <p:nvPr>
                <p:ph sz="quarter" idx="13"/>
              </p:nvPr>
            </p:nvSpPr>
            <p:spPr>
              <a:xfrm>
                <a:off x="4280124" y="907002"/>
                <a:ext cx="4505101" cy="3671090"/>
              </a:xfrm>
              <a:blipFill>
                <a:blip r:embed="rId5"/>
                <a:stretch>
                  <a:fillRect l="-3789" t="-1661" r="-5413" b="-2658"/>
                </a:stretch>
              </a:blipFill>
            </p:spPr>
            <p:txBody>
              <a:bodyPr/>
              <a:lstStyle/>
              <a:p>
                <a:r>
                  <a:rPr lang="en-US">
                    <a:noFill/>
                  </a:rPr>
                  <a:t> </a:t>
                </a:r>
              </a:p>
            </p:txBody>
          </p:sp>
        </mc:Fallback>
      </mc:AlternateContent>
      <p:sp>
        <p:nvSpPr>
          <p:cNvPr id="2" name="TextBox 1"/>
          <p:cNvSpPr txBox="1"/>
          <p:nvPr/>
        </p:nvSpPr>
        <p:spPr>
          <a:xfrm>
            <a:off x="99768" y="4904651"/>
            <a:ext cx="4080476"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err="1" smtClean="0">
                <a:solidFill>
                  <a:schemeClr val="tx1">
                    <a:lumMod val="85000"/>
                    <a:lumOff val="15000"/>
                  </a:schemeClr>
                </a:solidFill>
                <a:latin typeface="Humanst521 Lt BT" panose="020B0402020204020304" pitchFamily="34" charset="0"/>
                <a:cs typeface="Franklin Gothic Book"/>
              </a:rPr>
              <a:t>A.Crivellin</a:t>
            </a:r>
            <a:r>
              <a:rPr lang="en-US" sz="1400" kern="1000" spc="30" dirty="0" smtClean="0">
                <a:solidFill>
                  <a:schemeClr val="tx1">
                    <a:lumMod val="85000"/>
                    <a:lumOff val="15000"/>
                  </a:schemeClr>
                </a:solidFill>
                <a:latin typeface="Humanst521 Lt BT" panose="020B0402020204020304" pitchFamily="34" charset="0"/>
                <a:cs typeface="Franklin Gothic Book"/>
              </a:rPr>
              <a:t>, M. Hoferichter, </a:t>
            </a:r>
            <a:r>
              <a:rPr lang="en-US" sz="1400" kern="1000" spc="30" dirty="0">
                <a:solidFill>
                  <a:schemeClr val="tx1">
                    <a:lumMod val="85000"/>
                    <a:lumOff val="15000"/>
                  </a:schemeClr>
                </a:solidFill>
                <a:latin typeface="Humanst521 Lt BT" panose="020B0402020204020304" pitchFamily="34" charset="0"/>
                <a:cs typeface="Franklin Gothic Book"/>
              </a:rPr>
              <a:t>PSW </a:t>
            </a:r>
            <a:r>
              <a:rPr lang="en-US" sz="1400" kern="1000" spc="30" dirty="0" smtClean="0">
                <a:solidFill>
                  <a:schemeClr val="tx1">
                    <a:lumMod val="85000"/>
                    <a:lumOff val="15000"/>
                  </a:schemeClr>
                </a:solidFill>
                <a:latin typeface="Humanst521 Lt BT" panose="020B0402020204020304" pitchFamily="34" charset="0"/>
                <a:cs typeface="Franklin Gothic Book"/>
              </a:rPr>
              <a:t>PRD 98(2018</a:t>
            </a:r>
            <a:r>
              <a:rPr lang="en-US" sz="1400" kern="1000" spc="30" dirty="0">
                <a:solidFill>
                  <a:schemeClr val="tx1">
                    <a:lumMod val="85000"/>
                    <a:lumOff val="15000"/>
                  </a:schemeClr>
                </a:solidFill>
                <a:latin typeface="Humanst521 Lt BT" panose="020B0402020204020304" pitchFamily="34" charset="0"/>
                <a:cs typeface="Franklin Gothic Book"/>
              </a:rPr>
              <a:t>) 113002</a:t>
            </a:r>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p:spTree>
    <p:extLst>
      <p:ext uri="{BB962C8B-B14F-4D97-AF65-F5344CB8AC3E}">
        <p14:creationId xmlns:p14="http://schemas.microsoft.com/office/powerpoint/2010/main" val="3098232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bwMode="auto">
          <a:xfrm>
            <a:off x="4696682" y="3287295"/>
            <a:ext cx="3482934" cy="94384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1614892" y="611061"/>
                <a:ext cx="6231529"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smtClean="0">
                                  <a:solidFill>
                                    <a:schemeClr val="bg1">
                                      <a:lumMod val="65000"/>
                                    </a:schemeClr>
                                  </a:solidFill>
                                  <a:latin typeface="Cambria Math" panose="02040503050406030204" pitchFamily="18" charset="0"/>
                                </a:rPr>
                              </m:ctrlPr>
                            </m:dPr>
                            <m:e>
                              <m:f>
                                <m:fPr>
                                  <m:ctrlPr>
                                    <a:rPr lang="en-US"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a:rPr>
                                    <m:t>1</m:t>
                                  </m:r>
                                </m:num>
                                <m:den>
                                  <m:sSup>
                                    <m:sSupPr>
                                      <m:ctrlPr>
                                        <a:rPr lang="en-US" b="0" i="1" smtClean="0">
                                          <a:solidFill>
                                            <a:schemeClr val="bg1">
                                              <a:lumMod val="65000"/>
                                            </a:schemeClr>
                                          </a:solidFill>
                                          <a:latin typeface="Cambria Math" panose="02040503050406030204" pitchFamily="18" charset="0"/>
                                        </a:rPr>
                                      </m:ctrlPr>
                                    </m:sSupPr>
                                    <m:e>
                                      <m:r>
                                        <a:rPr lang="en-US" b="0" i="1" smtClean="0">
                                          <a:solidFill>
                                            <a:schemeClr val="bg1">
                                              <a:lumMod val="65000"/>
                                            </a:schemeClr>
                                          </a:solidFill>
                                          <a:latin typeface="Cambria Math" panose="02040503050406030204" pitchFamily="18" charset="0"/>
                                        </a:rPr>
                                        <m:t>𝛾</m:t>
                                      </m:r>
                                    </m:e>
                                    <m:sup>
                                      <m:r>
                                        <a:rPr lang="en-US" b="0" i="1" smtClean="0">
                                          <a:solidFill>
                                            <a:schemeClr val="bg1">
                                              <a:lumMod val="65000"/>
                                            </a:schemeClr>
                                          </a:solidFill>
                                          <a:latin typeface="Cambria Math" panose="02040503050406030204" pitchFamily="18" charset="0"/>
                                        </a:rPr>
                                        <m:t>2</m:t>
                                      </m:r>
                                    </m:sup>
                                  </m:sSup>
                                  <m:r>
                                    <a:rPr lang="en-US" b="0" i="1" smtClean="0">
                                      <a:solidFill>
                                        <a:schemeClr val="bg1">
                                          <a:lumMod val="65000"/>
                                        </a:schemeClr>
                                      </a:solidFill>
                                      <a:latin typeface="Cambria Math" panose="02040503050406030204" pitchFamily="18" charset="0"/>
                                    </a:rPr>
                                    <m:t> −1</m:t>
                                  </m:r>
                                </m:den>
                              </m:f>
                              <m:r>
                                <a:rPr lang="en-US" i="1">
                                  <a:solidFill>
                                    <a:schemeClr val="bg1">
                                      <a:lumMod val="65000"/>
                                    </a:schemeClr>
                                  </a:solidFill>
                                  <a:latin typeface="Cambria Math"/>
                                </a:rPr>
                                <m:t>−</m:t>
                              </m:r>
                              <m:r>
                                <a:rPr lang="en-US" i="1">
                                  <a:solidFill>
                                    <a:schemeClr val="bg1">
                                      <a:lumMod val="65000"/>
                                    </a:schemeClr>
                                  </a:solidFill>
                                  <a:latin typeface="Cambria Math"/>
                                </a:rPr>
                                <m:t>𝑎</m:t>
                              </m:r>
                              <m:r>
                                <a:rPr lang="en-US" i="1">
                                  <a:solidFill>
                                    <a:schemeClr val="bg1">
                                      <a:lumMod val="65000"/>
                                    </a:schemeClr>
                                  </a:solidFill>
                                  <a:latin typeface="Cambria Math"/>
                                </a:rPr>
                                <m:t> </m:t>
                              </m:r>
                            </m:e>
                          </m:d>
                          <m:f>
                            <m:fPr>
                              <m:ctrlPr>
                                <a:rPr lang="en-US" i="1">
                                  <a:solidFill>
                                    <a:schemeClr val="bg1">
                                      <a:lumMod val="65000"/>
                                    </a:schemeClr>
                                  </a:solidFill>
                                  <a:latin typeface="Cambria Math" panose="02040503050406030204" pitchFamily="18" charset="0"/>
                                </a:rPr>
                              </m:ctrlPr>
                            </m:fPr>
                            <m:num>
                              <m:acc>
                                <m:accPr>
                                  <m:chr m:val="⃗"/>
                                  <m:ctrlPr>
                                    <a:rPr lang="en-US" i="1">
                                      <a:solidFill>
                                        <a:schemeClr val="bg1">
                                          <a:lumMod val="65000"/>
                                        </a:schemeClr>
                                      </a:solidFill>
                                      <a:latin typeface="Cambria Math" panose="02040503050406030204" pitchFamily="18" charset="0"/>
                                    </a:rPr>
                                  </m:ctrlPr>
                                </m:accPr>
                                <m:e>
                                  <m:r>
                                    <a:rPr lang="en-US" i="1">
                                      <a:solidFill>
                                        <a:schemeClr val="bg1">
                                          <a:lumMod val="65000"/>
                                        </a:schemeClr>
                                      </a:solidFill>
                                      <a:latin typeface="Cambria Math"/>
                                    </a:rPr>
                                    <m:t>𝛽</m:t>
                                  </m:r>
                                </m:e>
                              </m:acc>
                              <m:r>
                                <a:rPr lang="en-US" i="1">
                                  <a:solidFill>
                                    <a:schemeClr val="bg1">
                                      <a:lumMod val="65000"/>
                                    </a:schemeClr>
                                  </a:solidFill>
                                  <a:latin typeface="Cambria Math"/>
                                </a:rPr>
                                <m:t>×</m:t>
                              </m:r>
                              <m:acc>
                                <m:accPr>
                                  <m:chr m:val="⃗"/>
                                  <m:ctrlPr>
                                    <a:rPr lang="en-US" i="1">
                                      <a:solidFill>
                                        <a:schemeClr val="bg1">
                                          <a:lumMod val="65000"/>
                                        </a:schemeClr>
                                      </a:solidFill>
                                      <a:latin typeface="Cambria Math" panose="02040503050406030204" pitchFamily="18" charset="0"/>
                                    </a:rPr>
                                  </m:ctrlPr>
                                </m:accPr>
                                <m:e>
                                  <m:r>
                                    <a:rPr lang="en-US" b="0" i="1" smtClean="0">
                                      <a:solidFill>
                                        <a:schemeClr val="bg1">
                                          <a:lumMod val="65000"/>
                                        </a:schemeClr>
                                      </a:solidFill>
                                      <a:latin typeface="Cambria Math"/>
                                    </a:rPr>
                                    <m:t>𝐸</m:t>
                                  </m:r>
                                </m:e>
                              </m:acc>
                            </m:num>
                            <m:den>
                              <m:r>
                                <a:rPr lang="en-US" i="1">
                                  <a:solidFill>
                                    <a:schemeClr val="bg1">
                                      <a:lumMod val="65000"/>
                                    </a:schemeClr>
                                  </a:solidFill>
                                  <a:latin typeface="Cambria Math"/>
                                </a:rPr>
                                <m:t>𝑐</m:t>
                              </m:r>
                            </m:den>
                          </m:f>
                          <m:r>
                            <a:rPr lang="en-US" i="1">
                              <a:latin typeface="Cambria Math"/>
                            </a:rPr>
                            <m:t>+</m:t>
                          </m:r>
                          <m:f>
                            <m:fPr>
                              <m:ctrlPr>
                                <a:rPr lang="en-US" i="1">
                                  <a:latin typeface="Cambria Math" panose="02040503050406030204" pitchFamily="18" charset="0"/>
                                </a:rPr>
                              </m:ctrlPr>
                            </m:fPr>
                            <m:num>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𝜇</m:t>
                                  </m:r>
                                </m:sub>
                              </m:sSub>
                              <m:r>
                                <a:rPr lang="en-US" i="1">
                                  <a:latin typeface="Cambria Math" panose="02040503050406030204" pitchFamily="18" charset="0"/>
                                </a:rPr>
                                <m:t>𝑚𝑐</m:t>
                              </m:r>
                            </m:num>
                            <m:den>
                              <m:r>
                                <a:rPr lang="en-US" i="1">
                                  <a:latin typeface="Cambria Math" panose="02040503050406030204" pitchFamily="18" charset="0"/>
                                </a:rPr>
                                <m:t>𝑞</m:t>
                              </m:r>
                              <m:r>
                                <a:rPr lang="en-US" i="1">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614892" y="611061"/>
                <a:ext cx="6231529" cy="822020"/>
              </a:xfrm>
              <a:prstGeom prst="rect">
                <a:avLst/>
              </a:prstGeom>
              <a:blipFill>
                <a:blip r:embed="rId4"/>
                <a:stretch>
                  <a:fillRect/>
                </a:stretch>
              </a:blipFill>
            </p:spPr>
            <p:txBody>
              <a:bodyPr/>
              <a:lstStyle/>
              <a:p>
                <a:r>
                  <a:rPr lang="en-US">
                    <a:noFill/>
                  </a:rPr>
                  <a:t> </a:t>
                </a:r>
              </a:p>
            </p:txBody>
          </p:sp>
        </mc:Fallback>
      </mc:AlternateContent>
      <p:grpSp>
        <p:nvGrpSpPr>
          <p:cNvPr id="19" name="Group 18"/>
          <p:cNvGrpSpPr/>
          <p:nvPr/>
        </p:nvGrpSpPr>
        <p:grpSpPr>
          <a:xfrm>
            <a:off x="6432638" y="2894525"/>
            <a:ext cx="2050394" cy="1478739"/>
            <a:chOff x="2870275" y="2915281"/>
            <a:chExt cx="2050394" cy="1478739"/>
          </a:xfrm>
        </p:grpSpPr>
        <p:sp>
          <p:nvSpPr>
            <p:cNvPr id="22" name="Oval 21"/>
            <p:cNvSpPr/>
            <p:nvPr/>
          </p:nvSpPr>
          <p:spPr bwMode="auto">
            <a:xfrm rot="670316">
              <a:off x="2870275" y="3734429"/>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9" name="Straight Arrow Connector 8"/>
            <p:cNvCxnSpPr/>
            <p:nvPr/>
          </p:nvCxnSpPr>
          <p:spPr bwMode="auto">
            <a:xfrm flipV="1">
              <a:off x="3894213" y="2915281"/>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3575126" y="2937103"/>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575126" y="2937103"/>
                  <a:ext cx="270652" cy="236988"/>
                </a:xfrm>
                <a:prstGeom prst="rect">
                  <a:avLst/>
                </a:prstGeom>
                <a:blipFill>
                  <a:blip r:embed="rId5"/>
                  <a:stretch>
                    <a:fillRect l="-9091" b="-5128"/>
                  </a:stretch>
                </a:blipFill>
              </p:spPr>
              <p:txBody>
                <a:bodyPr/>
                <a:lstStyle/>
                <a:p>
                  <a:r>
                    <a:rPr lang="en-US">
                      <a:noFill/>
                    </a:rPr>
                    <a:t> </a:t>
                  </a:r>
                </a:p>
              </p:txBody>
            </p:sp>
          </mc:Fallback>
        </mc:AlternateContent>
        <p:grpSp>
          <p:nvGrpSpPr>
            <p:cNvPr id="30" name="Group 29"/>
            <p:cNvGrpSpPr/>
            <p:nvPr/>
          </p:nvGrpSpPr>
          <p:grpSpPr>
            <a:xfrm>
              <a:off x="2872794" y="3736795"/>
              <a:ext cx="2047875" cy="657225"/>
              <a:chOff x="2872794" y="3736795"/>
              <a:chExt cx="2047875" cy="657225"/>
            </a:xfrm>
          </p:grpSpPr>
          <p:sp>
            <p:nvSpPr>
              <p:cNvPr id="36" name="Arc 35"/>
              <p:cNvSpPr/>
              <p:nvPr/>
            </p:nvSpPr>
            <p:spPr bwMode="auto">
              <a:xfrm rot="658433">
                <a:off x="2872794" y="3736795"/>
                <a:ext cx="2047875" cy="657225"/>
              </a:xfrm>
              <a:prstGeom prst="arc">
                <a:avLst>
                  <a:gd name="adj1" fmla="val 9639987"/>
                  <a:gd name="adj2" fmla="val 11296803"/>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37" name="Straight Arrow Connector 36"/>
              <p:cNvCxnSpPr>
                <a:stCxn id="35" idx="2"/>
              </p:cNvCxnSpPr>
              <p:nvPr/>
            </p:nvCxnSpPr>
            <p:spPr bwMode="auto">
              <a:xfrm flipH="1">
                <a:off x="3161479" y="4065407"/>
                <a:ext cx="699565" cy="97812"/>
              </a:xfrm>
              <a:prstGeom prst="straightConnector1">
                <a:avLst/>
              </a:prstGeom>
              <a:ln w="38100" cap="rnd">
                <a:solidFill>
                  <a:srgbClr val="686868"/>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435536" y="3783877"/>
                  <a:ext cx="13959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35536" y="3783877"/>
                  <a:ext cx="139590" cy="236988"/>
                </a:xfrm>
                <a:prstGeom prst="rect">
                  <a:avLst/>
                </a:prstGeom>
                <a:blipFill>
                  <a:blip r:embed="rId6"/>
                  <a:stretch>
                    <a:fillRect l="-34783" t="-28205" r="-91304"/>
                  </a:stretch>
                </a:blipFill>
              </p:spPr>
              <p:txBody>
                <a:bodyPr/>
                <a:lstStyle/>
                <a:p>
                  <a:r>
                    <a:rPr lang="en-US">
                      <a:noFill/>
                    </a:rPr>
                    <a:t> </a:t>
                  </a:r>
                </a:p>
              </p:txBody>
            </p:sp>
          </mc:Fallback>
        </mc:AlternateContent>
      </p:grpSp>
      <p:grpSp>
        <p:nvGrpSpPr>
          <p:cNvPr id="21" name="Group 20"/>
          <p:cNvGrpSpPr/>
          <p:nvPr/>
        </p:nvGrpSpPr>
        <p:grpSpPr>
          <a:xfrm>
            <a:off x="4617253" y="2830069"/>
            <a:ext cx="4071936" cy="1545430"/>
            <a:chOff x="2181435" y="2939825"/>
            <a:chExt cx="4071936" cy="1545430"/>
          </a:xfrm>
        </p:grpSpPr>
        <p:grpSp>
          <p:nvGrpSpPr>
            <p:cNvPr id="20" name="Group 19"/>
            <p:cNvGrpSpPr/>
            <p:nvPr/>
          </p:nvGrpSpPr>
          <p:grpSpPr>
            <a:xfrm>
              <a:off x="2181435" y="2939825"/>
              <a:ext cx="4071936" cy="1545430"/>
              <a:chOff x="1052372" y="2846225"/>
              <a:chExt cx="4071936" cy="1545430"/>
            </a:xfrm>
          </p:grpSpPr>
          <p:sp>
            <p:nvSpPr>
              <p:cNvPr id="4" name="Oval 3"/>
              <p:cNvSpPr/>
              <p:nvPr/>
            </p:nvSpPr>
            <p:spPr bwMode="auto">
              <a:xfrm rot="1608878">
                <a:off x="2870276" y="3734430"/>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6" name="Straight Arrow Connector 5"/>
              <p:cNvCxnSpPr>
                <a:endCxn id="4" idx="3"/>
              </p:cNvCxnSpPr>
              <p:nvPr/>
            </p:nvCxnSpPr>
            <p:spPr bwMode="auto">
              <a:xfrm flipH="1" flipV="1">
                <a:off x="3143214" y="3943806"/>
                <a:ext cx="751002" cy="119237"/>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18" name="Group 17"/>
              <p:cNvGrpSpPr/>
              <p:nvPr/>
            </p:nvGrpSpPr>
            <p:grpSpPr>
              <a:xfrm>
                <a:off x="1052372" y="2846225"/>
                <a:ext cx="4071936" cy="1543195"/>
                <a:chOff x="1052372" y="2846225"/>
                <a:chExt cx="4071936" cy="1543195"/>
              </a:xfrm>
            </p:grpSpPr>
            <p:cxnSp>
              <p:nvCxnSpPr>
                <p:cNvPr id="11" name="Straight Arrow Connector 10"/>
                <p:cNvCxnSpPr/>
                <p:nvPr/>
              </p:nvCxnSpPr>
              <p:spPr bwMode="auto">
                <a:xfrm>
                  <a:off x="3894214" y="4063042"/>
                  <a:ext cx="319087" cy="8490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V="1">
                  <a:off x="3894213" y="3045849"/>
                  <a:ext cx="315612" cy="1017194"/>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25" name="Arc 24"/>
                <p:cNvSpPr/>
                <p:nvPr/>
              </p:nvSpPr>
              <p:spPr bwMode="auto">
                <a:xfrm rot="1618659">
                  <a:off x="2870276" y="3732195"/>
                  <a:ext cx="2047875" cy="657225"/>
                </a:xfrm>
                <a:prstGeom prst="arc">
                  <a:avLst>
                    <a:gd name="adj1" fmla="val 9639987"/>
                    <a:gd name="adj2" fmla="val 11296803"/>
                  </a:avLst>
                </a:prstGeom>
                <a:noFill/>
                <a:ln w="19050">
                  <a:solidFill>
                    <a:srgbClr val="014DB2"/>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4241161" y="390662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241161" y="3906622"/>
                      <a:ext cx="260199" cy="236988"/>
                    </a:xfrm>
                    <a:prstGeom prst="rect">
                      <a:avLst/>
                    </a:prstGeom>
                    <a:blipFill>
                      <a:blip r:embed="rId7"/>
                      <a:stretch>
                        <a:fillRect l="-9524"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276063" y="2846225"/>
                      <a:ext cx="848245" cy="48224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ad>
                              <m:radPr>
                                <m:degHide m:val="on"/>
                                <m:ctrlPr>
                                  <a:rPr lang="en-US" sz="1400" b="0" i="1" kern="1000" spc="30" smtClean="0">
                                    <a:solidFill>
                                      <a:srgbClr val="167415"/>
                                    </a:solidFill>
                                    <a:latin typeface="Cambria Math" panose="02040503050406030204" pitchFamily="18" charset="0"/>
                                  </a:rPr>
                                </m:ctrlPr>
                              </m:radPr>
                              <m:deg/>
                              <m:e>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𝑎</m:t>
                                    </m:r>
                                  </m:sub>
                                  <m:sup>
                                    <m:r>
                                      <a:rPr lang="en-US" sz="1400" b="0" i="1" kern="1000" spc="30" smtClean="0">
                                        <a:solidFill>
                                          <a:srgbClr val="167415"/>
                                        </a:solidFill>
                                        <a:latin typeface="Cambria Math" panose="02040503050406030204" pitchFamily="18" charset="0"/>
                                        <a:cs typeface="Franklin Gothic Book"/>
                                      </a:rPr>
                                      <m:t>2</m:t>
                                    </m:r>
                                  </m:sup>
                                </m:sSubSup>
                                <m:r>
                                  <a:rPr lang="en-US" sz="1400" i="1" kern="1000" spc="30">
                                    <a:solidFill>
                                      <a:srgbClr val="167415"/>
                                    </a:solidFill>
                                    <a:latin typeface="Cambria Math" panose="02040503050406030204" pitchFamily="18" charset="0"/>
                                    <a:cs typeface="Franklin Gothic Book"/>
                                  </a:rPr>
                                  <m:t>+</m:t>
                                </m:r>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𝑒</m:t>
                                    </m:r>
                                  </m:sub>
                                  <m:sup>
                                    <m:r>
                                      <a:rPr lang="en-US" sz="1400" b="0" i="1" kern="1000" spc="30" smtClean="0">
                                        <a:solidFill>
                                          <a:srgbClr val="167415"/>
                                        </a:solidFill>
                                        <a:latin typeface="Cambria Math" panose="02040503050406030204" pitchFamily="18" charset="0"/>
                                        <a:cs typeface="Franklin Gothic Book"/>
                                      </a:rPr>
                                      <m:t>2</m:t>
                                    </m:r>
                                  </m:sup>
                                </m:sSubSup>
                              </m:e>
                            </m:rad>
                          </m:oMath>
                        </m:oMathPara>
                      </a14:m>
                      <a:endParaRPr lang="en-US" sz="1400" kern="1000" spc="30" dirty="0" err="1" smtClean="0">
                        <a:solidFill>
                          <a:srgbClr val="167415"/>
                        </a:solidFill>
                        <a:latin typeface="Humanst521 Lt BT" panose="020B0402020204020304" pitchFamily="34" charset="0"/>
                        <a:cs typeface="Franklin Gothic Book"/>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76063" y="2846225"/>
                      <a:ext cx="848245" cy="482248"/>
                    </a:xfrm>
                    <a:prstGeom prst="rect">
                      <a:avLst/>
                    </a:prstGeom>
                    <a:blipFill>
                      <a:blip r:embed="rId8"/>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939657" y="3138677"/>
                      <a:ext cx="144527"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𝜁</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939657" y="3138677"/>
                      <a:ext cx="144527" cy="236988"/>
                    </a:xfrm>
                    <a:prstGeom prst="rect">
                      <a:avLst/>
                    </a:prstGeom>
                    <a:blipFill>
                      <a:blip r:embed="rId9"/>
                      <a:stretch>
                        <a:fillRect l="-37500" r="-37500" b="-25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052372" y="3808274"/>
                      <a:ext cx="1632948" cy="532453"/>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𝜁</m:t>
                            </m:r>
                            <m:r>
                              <a:rPr lang="en-US" sz="1400" b="0" i="1" kern="1000" spc="30" smtClean="0">
                                <a:solidFill>
                                  <a:schemeClr val="tx1">
                                    <a:lumMod val="85000"/>
                                    <a:lumOff val="15000"/>
                                  </a:schemeClr>
                                </a:solidFill>
                                <a:latin typeface="Cambria Math" panose="02040503050406030204" pitchFamily="18" charset="0"/>
                                <a:cs typeface="Franklin Gothic Book"/>
                              </a:rPr>
                              <m:t>=</m:t>
                            </m:r>
                            <m:func>
                              <m:funcPr>
                                <m:ctrlPr>
                                  <a:rPr lang="en-US" sz="1400" b="0" i="1" kern="1000" spc="30" smtClean="0">
                                    <a:solidFill>
                                      <a:schemeClr val="tx1">
                                        <a:lumMod val="85000"/>
                                        <a:lumOff val="15000"/>
                                      </a:schemeClr>
                                    </a:solidFill>
                                    <a:latin typeface="Cambria Math" panose="02040503050406030204" pitchFamily="18" charset="0"/>
                                    <a:cs typeface="Franklin Gothic Book"/>
                                  </a:rPr>
                                </m:ctrlPr>
                              </m:funcPr>
                              <m:fName>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atan</m:t>
                                </m:r>
                              </m:fName>
                              <m:e>
                                <m:d>
                                  <m:dPr>
                                    <m:ctrlPr>
                                      <a:rPr lang="en-US" sz="1400" b="0" i="1" kern="1000" spc="30" smtClean="0">
                                        <a:solidFill>
                                          <a:schemeClr val="tx1">
                                            <a:lumMod val="85000"/>
                                            <a:lumOff val="15000"/>
                                          </a:schemeClr>
                                        </a:solidFill>
                                        <a:latin typeface="Cambria Math" panose="02040503050406030204" pitchFamily="18" charset="0"/>
                                      </a:rPr>
                                    </m:ctrlPr>
                                  </m:dPr>
                                  <m:e>
                                    <m:f>
                                      <m:fPr>
                                        <m:ctrlPr>
                                          <a:rPr lang="en-US" sz="1400" b="0" i="1" kern="1000" spc="30" smtClean="0">
                                            <a:solidFill>
                                              <a:schemeClr val="tx1">
                                                <a:lumMod val="85000"/>
                                                <a:lumOff val="15000"/>
                                              </a:schemeClr>
                                            </a:solidFill>
                                            <a:latin typeface="Cambria Math" panose="02040503050406030204" pitchFamily="18" charset="0"/>
                                          </a:rPr>
                                        </m:ctrlPr>
                                      </m:fPr>
                                      <m:num>
                                        <m:r>
                                          <a:rPr lang="en-US" sz="1400" b="0" i="1" kern="1000" spc="30" smtClean="0">
                                            <a:solidFill>
                                              <a:schemeClr val="tx1">
                                                <a:lumMod val="85000"/>
                                                <a:lumOff val="15000"/>
                                              </a:schemeClr>
                                            </a:solidFill>
                                            <a:latin typeface="Cambria Math" panose="02040503050406030204" pitchFamily="18" charset="0"/>
                                          </a:rPr>
                                          <m:t>2</m:t>
                                        </m:r>
                                        <m:sSub>
                                          <m:sSubPr>
                                            <m:ctrlPr>
                                              <a:rPr lang="en-US" sz="1400" b="0" i="1" kern="1000" spc="30" smtClean="0">
                                                <a:solidFill>
                                                  <a:schemeClr val="tx1">
                                                    <a:lumMod val="85000"/>
                                                    <a:lumOff val="15000"/>
                                                  </a:schemeClr>
                                                </a:solidFill>
                                                <a:latin typeface="Cambria Math" panose="02040503050406030204" pitchFamily="18" charset="0"/>
                                              </a:rPr>
                                            </m:ctrlPr>
                                          </m:sSubPr>
                                          <m:e>
                                            <m:r>
                                              <a:rPr lang="en-US" sz="1400" b="0" i="1" kern="1000" spc="30" smtClean="0">
                                                <a:solidFill>
                                                  <a:schemeClr val="tx1">
                                                    <a:lumMod val="85000"/>
                                                    <a:lumOff val="15000"/>
                                                  </a:schemeClr>
                                                </a:solidFill>
                                                <a:latin typeface="Cambria Math" panose="02040503050406030204" pitchFamily="18" charset="0"/>
                                              </a:rPr>
                                              <m:t>𝑑</m:t>
                                            </m:r>
                                          </m:e>
                                          <m:sub>
                                            <m:r>
                                              <a:rPr lang="en-US" sz="1400" b="0" i="1" kern="1000" spc="30" smtClean="0">
                                                <a:solidFill>
                                                  <a:schemeClr val="tx1">
                                                    <a:lumMod val="85000"/>
                                                    <a:lumOff val="15000"/>
                                                  </a:schemeClr>
                                                </a:solidFill>
                                                <a:latin typeface="Cambria Math" panose="02040503050406030204" pitchFamily="18" charset="0"/>
                                              </a:rPr>
                                              <m:t>𝜇</m:t>
                                            </m:r>
                                          </m:sub>
                                        </m:sSub>
                                        <m:r>
                                          <a:rPr lang="en-US" sz="1400" b="0" i="1" kern="1000" spc="30" smtClean="0">
                                            <a:solidFill>
                                              <a:schemeClr val="tx1">
                                                <a:lumMod val="85000"/>
                                                <a:lumOff val="15000"/>
                                              </a:schemeClr>
                                            </a:solidFill>
                                            <a:latin typeface="Cambria Math" panose="02040503050406030204" pitchFamily="18" charset="0"/>
                                          </a:rPr>
                                          <m:t>𝛽</m:t>
                                        </m:r>
                                        <m:r>
                                          <a:rPr lang="en-US" sz="1400" b="0" i="1" kern="1000" spc="30" smtClean="0">
                                            <a:solidFill>
                                              <a:schemeClr val="tx1">
                                                <a:lumMod val="85000"/>
                                                <a:lumOff val="15000"/>
                                              </a:schemeClr>
                                            </a:solidFill>
                                            <a:latin typeface="Cambria Math" panose="02040503050406030204" pitchFamily="18" charset="0"/>
                                          </a:rPr>
                                          <m:t>𝑐𝑚</m:t>
                                        </m:r>
                                      </m:num>
                                      <m:den>
                                        <m:r>
                                          <a:rPr lang="en-US" sz="1400" b="0" i="1" kern="1000" spc="30" smtClean="0">
                                            <a:solidFill>
                                              <a:schemeClr val="tx1">
                                                <a:lumMod val="85000"/>
                                                <a:lumOff val="15000"/>
                                              </a:schemeClr>
                                            </a:solidFill>
                                            <a:latin typeface="Cambria Math" panose="02040503050406030204" pitchFamily="18" charset="0"/>
                                          </a:rPr>
                                          <m:t>𝑎</m:t>
                                        </m:r>
                                      </m:den>
                                    </m:f>
                                  </m:e>
                                </m:d>
                              </m:e>
                            </m:func>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052372" y="3808274"/>
                      <a:ext cx="1632948" cy="532453"/>
                    </a:xfrm>
                    <a:prstGeom prst="rect">
                      <a:avLst/>
                    </a:prstGeom>
                    <a:blipFill>
                      <a:blip r:embed="rId10"/>
                      <a:stretch>
                        <a:fillRect/>
                      </a:stretch>
                    </a:blipFill>
                  </p:spPr>
                  <p:txBody>
                    <a:bodyPr/>
                    <a:lstStyle/>
                    <a:p>
                      <a:r>
                        <a:rPr lang="en-US">
                          <a:noFill/>
                        </a:rPr>
                        <a:t> </a:t>
                      </a:r>
                    </a:p>
                  </p:txBody>
                </p:sp>
              </mc:Fallback>
            </mc:AlternateContent>
          </p:grpSp>
        </p:grpSp>
        <p:sp>
          <p:nvSpPr>
            <p:cNvPr id="35" name="Oval 34"/>
            <p:cNvSpPr/>
            <p:nvPr/>
          </p:nvSpPr>
          <p:spPr bwMode="auto">
            <a:xfrm>
              <a:off x="4987589" y="4111425"/>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grpSp>
      <p:sp>
        <p:nvSpPr>
          <p:cNvPr id="8" name="Up Arrow 7"/>
          <p:cNvSpPr/>
          <p:nvPr/>
        </p:nvSpPr>
        <p:spPr bwMode="auto">
          <a:xfrm>
            <a:off x="6065221" y="2650361"/>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B</a:t>
            </a:r>
            <a:endParaRPr lang="en-US" dirty="0">
              <a:latin typeface="Humanst521 Lt BT" panose="020B0402020204020304" pitchFamily="34" charset="0"/>
            </a:endParaRPr>
          </a:p>
        </p:txBody>
      </p:sp>
      <p:sp>
        <p:nvSpPr>
          <p:cNvPr id="5" name="Arc 4"/>
          <p:cNvSpPr/>
          <p:nvPr/>
        </p:nvSpPr>
        <p:spPr bwMode="auto">
          <a:xfrm>
            <a:off x="2560999" y="2061388"/>
            <a:ext cx="5306187" cy="2553764"/>
          </a:xfrm>
          <a:prstGeom prst="arc">
            <a:avLst>
              <a:gd name="adj1" fmla="val 19979841"/>
              <a:gd name="adj2" fmla="val 5539216"/>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2" name="Title 1"/>
          <p:cNvSpPr>
            <a:spLocks noGrp="1"/>
          </p:cNvSpPr>
          <p:nvPr>
            <p:ph type="title"/>
          </p:nvPr>
        </p:nvSpPr>
        <p:spPr>
          <a:xfrm>
            <a:off x="1411980" y="119459"/>
            <a:ext cx="7373246" cy="381375"/>
          </a:xfrm>
        </p:spPr>
        <p:txBody>
          <a:bodyPr/>
          <a:lstStyle/>
          <a:p>
            <a:r>
              <a:rPr lang="en-US" dirty="0" smtClean="0"/>
              <a:t>Frequencies, state of the art, and the frozen spin</a:t>
            </a:r>
            <a:endParaRPr lang="en-US" dirty="0"/>
          </a:p>
        </p:txBody>
      </p:sp>
      <p:sp>
        <p:nvSpPr>
          <p:cNvPr id="52" name="Right Brace 51"/>
          <p:cNvSpPr/>
          <p:nvPr/>
        </p:nvSpPr>
        <p:spPr bwMode="auto">
          <a:xfrm rot="5400000">
            <a:off x="3766930" y="210007"/>
            <a:ext cx="440754"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3" name="TextBox 52"/>
              <p:cNvSpPr txBox="1"/>
              <p:nvPr/>
            </p:nvSpPr>
            <p:spPr>
              <a:xfrm>
                <a:off x="3456140" y="1672242"/>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g</a:t>
                </a:r>
                <a:r>
                  <a:rPr lang="en-US" sz="1400" b="0" kern="1000" spc="30" dirty="0" smtClean="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456140" y="1672242"/>
                <a:ext cx="986134" cy="220381"/>
              </a:xfrm>
              <a:prstGeom prst="rect">
                <a:avLst/>
              </a:prstGeom>
              <a:blipFill>
                <a:blip r:embed="rId11"/>
                <a:stretch>
                  <a:fillRect l="-11111" t="-22222" b="-50000"/>
                </a:stretch>
              </a:blipFill>
            </p:spPr>
            <p:txBody>
              <a:bodyPr/>
              <a:lstStyle/>
              <a:p>
                <a:r>
                  <a:rPr lang="en-US">
                    <a:noFill/>
                  </a:rPr>
                  <a:t> </a:t>
                </a:r>
              </a:p>
            </p:txBody>
          </p:sp>
        </mc:Fallback>
      </mc:AlternateContent>
      <p:sp>
        <p:nvSpPr>
          <p:cNvPr id="54" name="Right Brace 53"/>
          <p:cNvSpPr/>
          <p:nvPr/>
        </p:nvSpPr>
        <p:spPr bwMode="auto">
          <a:xfrm rot="5400000">
            <a:off x="6054948" y="688214"/>
            <a:ext cx="417582" cy="1550473"/>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5" name="TextBox 54"/>
              <p:cNvSpPr txBox="1"/>
              <p:nvPr/>
            </p:nvSpPr>
            <p:spPr>
              <a:xfrm>
                <a:off x="5763527" y="1713523"/>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5763527" y="1713523"/>
                <a:ext cx="1199247" cy="220381"/>
              </a:xfrm>
              <a:prstGeom prst="rect">
                <a:avLst/>
              </a:prstGeom>
              <a:blipFill>
                <a:blip r:embed="rId12"/>
                <a:stretch>
                  <a:fillRect l="-9137" t="-22222" b="-50000"/>
                </a:stretch>
              </a:blipFill>
            </p:spPr>
            <p:txBody>
              <a:bodyPr/>
              <a:lstStyle/>
              <a:p>
                <a:r>
                  <a:rPr lang="en-US">
                    <a:noFill/>
                  </a:rPr>
                  <a:t> </a:t>
                </a:r>
              </a:p>
            </p:txBody>
          </p:sp>
        </mc:Fallback>
      </mc:AlternateContent>
      <p:sp>
        <p:nvSpPr>
          <p:cNvPr id="10" name="Oval 9"/>
          <p:cNvSpPr/>
          <p:nvPr/>
        </p:nvSpPr>
        <p:spPr bwMode="auto">
          <a:xfrm>
            <a:off x="7413596" y="399583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48" name="TextBox 47"/>
          <p:cNvSpPr txBox="1"/>
          <p:nvPr/>
        </p:nvSpPr>
        <p:spPr>
          <a:xfrm>
            <a:off x="4672678" y="2336014"/>
            <a:ext cx="1591061" cy="251800"/>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smtClean="0">
                <a:solidFill>
                  <a:schemeClr val="tx1">
                    <a:lumMod val="85000"/>
                    <a:lumOff val="15000"/>
                  </a:schemeClr>
                </a:solidFill>
                <a:latin typeface="Humanst521 BT" panose="020B0602020204020204" pitchFamily="34" charset="0"/>
                <a:cs typeface="Franklin Gothic Book"/>
              </a:rPr>
              <a:t>FNAL* &amp; JPARC</a:t>
            </a:r>
            <a:r>
              <a:rPr lang="en-US" sz="1600" kern="1000" spc="30" baseline="30000" dirty="0" smtClean="0">
                <a:solidFill>
                  <a:schemeClr val="tx1">
                    <a:lumMod val="85000"/>
                    <a:lumOff val="15000"/>
                  </a:schemeClr>
                </a:solidFill>
                <a:latin typeface="Humanst521 BT" panose="020B0602020204020204" pitchFamily="34" charset="0"/>
                <a:cs typeface="Franklin Gothic Book"/>
              </a:rPr>
              <a:t>**</a:t>
            </a:r>
          </a:p>
        </p:txBody>
      </p:sp>
      <mc:AlternateContent xmlns:mc="http://schemas.openxmlformats.org/markup-compatibility/2006" xmlns:a14="http://schemas.microsoft.com/office/drawing/2010/main">
        <mc:Choice Requires="a14">
          <p:sp>
            <p:nvSpPr>
              <p:cNvPr id="50" name="TextBox 49"/>
              <p:cNvSpPr txBox="1"/>
              <p:nvPr/>
            </p:nvSpPr>
            <p:spPr>
              <a:xfrm>
                <a:off x="5524863" y="1981453"/>
                <a:ext cx="1879676" cy="31200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−21</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5524863" y="1981453"/>
                <a:ext cx="1879676" cy="312008"/>
              </a:xfrm>
              <a:prstGeom prst="rect">
                <a:avLst/>
              </a:prstGeom>
              <a:blipFill>
                <a:blip r:embed="rId13"/>
                <a:stretch>
                  <a:fillRect r="-2589" b="-15686"/>
                </a:stretch>
              </a:blipFill>
            </p:spPr>
            <p:txBody>
              <a:bodyPr/>
              <a:lstStyle/>
              <a:p>
                <a:r>
                  <a:rPr lang="en-US">
                    <a:noFill/>
                  </a:rPr>
                  <a:t> </a:t>
                </a:r>
              </a:p>
            </p:txBody>
          </p:sp>
        </mc:Fallback>
      </mc:AlternateContent>
      <p:sp>
        <p:nvSpPr>
          <p:cNvPr id="23" name="Rectangle 22"/>
          <p:cNvSpPr/>
          <p:nvPr/>
        </p:nvSpPr>
        <p:spPr bwMode="auto">
          <a:xfrm>
            <a:off x="5469451" y="500834"/>
            <a:ext cx="2299649" cy="1452070"/>
          </a:xfrm>
          <a:prstGeom prst="rect">
            <a:avLst/>
          </a:pr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42" name="Slide Number Placeholder 2"/>
          <p:cNvSpPr txBox="1">
            <a:spLocks/>
          </p:cNvSpPr>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defPPr>
              <a:defRPr lang="de-CH"/>
            </a:defPPr>
            <a:lvl1pPr algn="l" rtl="0" fontAlgn="base">
              <a:spcBef>
                <a:spcPct val="0"/>
              </a:spcBef>
              <a:spcAft>
                <a:spcPct val="0"/>
              </a:spcAft>
              <a:defRPr sz="900" kern="120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HelveticaNeue" pitchFamily="2" charset="0"/>
                <a:ea typeface="+mn-ea"/>
                <a:cs typeface="+mn-cs"/>
              </a:defRPr>
            </a:lvl2pPr>
            <a:lvl3pPr marL="914400" algn="l" rtl="0" fontAlgn="base">
              <a:spcBef>
                <a:spcPct val="0"/>
              </a:spcBef>
              <a:spcAft>
                <a:spcPct val="0"/>
              </a:spcAft>
              <a:defRPr kern="1200">
                <a:solidFill>
                  <a:schemeClr val="tx1"/>
                </a:solidFill>
                <a:latin typeface="HelveticaNeue" pitchFamily="2" charset="0"/>
                <a:ea typeface="+mn-ea"/>
                <a:cs typeface="+mn-cs"/>
              </a:defRPr>
            </a:lvl3pPr>
            <a:lvl4pPr marL="1371600" algn="l" rtl="0" fontAlgn="base">
              <a:spcBef>
                <a:spcPct val="0"/>
              </a:spcBef>
              <a:spcAft>
                <a:spcPct val="0"/>
              </a:spcAft>
              <a:defRPr kern="1200">
                <a:solidFill>
                  <a:schemeClr val="tx1"/>
                </a:solidFill>
                <a:latin typeface="HelveticaNeue" pitchFamily="2" charset="0"/>
                <a:ea typeface="+mn-ea"/>
                <a:cs typeface="+mn-cs"/>
              </a:defRPr>
            </a:lvl4pPr>
            <a:lvl5pPr marL="1828800" algn="l" rtl="0" fontAlgn="base">
              <a:spcBef>
                <a:spcPct val="0"/>
              </a:spcBef>
              <a:spcAft>
                <a:spcPct val="0"/>
              </a:spcAft>
              <a:defRPr kern="1200">
                <a:solidFill>
                  <a:schemeClr val="tx1"/>
                </a:solidFill>
                <a:latin typeface="HelveticaNeue" pitchFamily="2" charset="0"/>
                <a:ea typeface="+mn-ea"/>
                <a:cs typeface="+mn-cs"/>
              </a:defRPr>
            </a:lvl5pPr>
            <a:lvl6pPr marL="2286000" algn="l" defTabSz="914400" rtl="0" eaLnBrk="1" latinLnBrk="0" hangingPunct="1">
              <a:defRPr kern="1200">
                <a:solidFill>
                  <a:schemeClr val="tx1"/>
                </a:solidFill>
                <a:latin typeface="HelveticaNeue" pitchFamily="2" charset="0"/>
                <a:ea typeface="+mn-ea"/>
                <a:cs typeface="+mn-cs"/>
              </a:defRPr>
            </a:lvl6pPr>
            <a:lvl7pPr marL="2743200" algn="l" defTabSz="914400" rtl="0" eaLnBrk="1" latinLnBrk="0" hangingPunct="1">
              <a:defRPr kern="1200">
                <a:solidFill>
                  <a:schemeClr val="tx1"/>
                </a:solidFill>
                <a:latin typeface="HelveticaNeue" pitchFamily="2" charset="0"/>
                <a:ea typeface="+mn-ea"/>
                <a:cs typeface="+mn-cs"/>
              </a:defRPr>
            </a:lvl7pPr>
            <a:lvl8pPr marL="3200400" algn="l" defTabSz="914400" rtl="0" eaLnBrk="1" latinLnBrk="0" hangingPunct="1">
              <a:defRPr kern="1200">
                <a:solidFill>
                  <a:schemeClr val="tx1"/>
                </a:solidFill>
                <a:latin typeface="HelveticaNeue" pitchFamily="2" charset="0"/>
                <a:ea typeface="+mn-ea"/>
                <a:cs typeface="+mn-cs"/>
              </a:defRPr>
            </a:lvl8pPr>
            <a:lvl9pPr marL="3657600" algn="l" defTabSz="914400" rtl="0" eaLnBrk="1" latinLnBrk="0" hangingPunct="1">
              <a:defRPr kern="1200">
                <a:solidFill>
                  <a:schemeClr val="tx1"/>
                </a:solidFill>
                <a:latin typeface="HelveticaNeue" pitchFamily="2" charset="0"/>
                <a:ea typeface="+mn-ea"/>
                <a:cs typeface="+mn-cs"/>
              </a:defRPr>
            </a:lvl9pPr>
          </a:lstStyle>
          <a:p>
            <a:pPr eaLnBrk="0" hangingPunct="0">
              <a:defRPr/>
            </a:pPr>
            <a:fld id="{EBC07571-3134-BB4B-B83F-1A9FE18D34F3}" type="slidenum">
              <a:rPr lang="de-DE" smtClean="0">
                <a:solidFill>
                  <a:srgbClr val="000000"/>
                </a:solidFill>
                <a:latin typeface="Humanst521 Lt BT" panose="020B0402020204020304" pitchFamily="34" charset="0"/>
              </a:rPr>
              <a:pPr eaLnBrk="0" hangingPunct="0">
                <a:defRPr/>
              </a:pPr>
              <a:t>8</a:t>
            </a:fld>
            <a:endParaRPr lang="de-DE" dirty="0">
              <a:solidFill>
                <a:srgbClr val="000000"/>
              </a:solidFill>
              <a:latin typeface="Humanst521 Lt BT" panose="020B0402020204020304" pitchFamily="34" charset="0"/>
            </a:endParaRPr>
          </a:p>
        </p:txBody>
      </p:sp>
      <p:sp>
        <p:nvSpPr>
          <p:cNvPr id="43" name="TextBox 42"/>
          <p:cNvSpPr txBox="1"/>
          <p:nvPr/>
        </p:nvSpPr>
        <p:spPr>
          <a:xfrm>
            <a:off x="601894" y="4944993"/>
            <a:ext cx="4486613"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Chislett et al., EPJConf</a:t>
            </a:r>
            <a:r>
              <a:rPr lang="en-US" sz="1100" kern="1000" spc="30" dirty="0">
                <a:solidFill>
                  <a:schemeClr val="tx1">
                    <a:lumMod val="85000"/>
                    <a:lumOff val="15000"/>
                  </a:schemeClr>
                </a:solidFill>
                <a:latin typeface="Humanst521 Lt BT" panose="020B0402020204020304" pitchFamily="34" charset="0"/>
                <a:cs typeface="Franklin Gothic Book"/>
              </a:rPr>
              <a:t>.</a:t>
            </a:r>
            <a:r>
              <a:rPr lang="en-US" sz="1100" b="1" kern="1000" spc="30" dirty="0" smtClean="0">
                <a:solidFill>
                  <a:schemeClr val="tx1">
                    <a:lumMod val="85000"/>
                    <a:lumOff val="15000"/>
                  </a:schemeClr>
                </a:solidFill>
                <a:latin typeface="Humanst521 Lt BT" panose="020B0402020204020304" pitchFamily="34" charset="0"/>
                <a:cs typeface="Franklin Gothic Book"/>
              </a:rPr>
              <a:t>118</a:t>
            </a:r>
            <a:r>
              <a:rPr lang="en-US" sz="1100" kern="1000" spc="30" dirty="0" smtClean="0">
                <a:solidFill>
                  <a:schemeClr val="tx1">
                    <a:lumMod val="85000"/>
                    <a:lumOff val="15000"/>
                  </a:schemeClr>
                </a:solidFill>
                <a:latin typeface="Humanst521 Lt BT" panose="020B0402020204020304" pitchFamily="34" charset="0"/>
                <a:cs typeface="Franklin Gothic Book"/>
              </a:rPr>
              <a:t> 01005(2016), </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Abe et al., PTEP053C02 (2019)]</a:t>
            </a:r>
          </a:p>
        </p:txBody>
      </p:sp>
      <p:cxnSp>
        <p:nvCxnSpPr>
          <p:cNvPr id="33" name="Straight Connector 32"/>
          <p:cNvCxnSpPr/>
          <p:nvPr/>
        </p:nvCxnSpPr>
        <p:spPr bwMode="auto">
          <a:xfrm>
            <a:off x="3257550" y="742950"/>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bwMode="auto">
          <a:xfrm flipV="1">
            <a:off x="3264330" y="749448"/>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rot="913294">
                <a:off x="4923795" y="3251626"/>
                <a:ext cx="10604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=7.114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rot="913294">
                <a:off x="4923795" y="3251626"/>
                <a:ext cx="1060418" cy="236988"/>
              </a:xfrm>
              <a:prstGeom prst="rect">
                <a:avLst/>
              </a:prstGeom>
              <a:blipFill>
                <a:blip r:embed="rId14"/>
                <a:stretch>
                  <a:fillRect l="-2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521957" y="617835"/>
                <a:ext cx="6744510" cy="822020"/>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bg2">
                                      <a:lumMod val="60000"/>
                                      <a:lumOff val="40000"/>
                                    </a:schemeClr>
                                  </a:solidFill>
                                  <a:latin typeface="Cambria Math" panose="02040503050406030204" pitchFamily="18" charset="0"/>
                                </a:rPr>
                              </m:ctrlPr>
                            </m:dPr>
                            <m:e>
                              <m:f>
                                <m:fPr>
                                  <m:ctrlPr>
                                    <a:rPr lang="en-US" i="1">
                                      <a:solidFill>
                                        <a:schemeClr val="bg2">
                                          <a:lumMod val="60000"/>
                                          <a:lumOff val="40000"/>
                                        </a:schemeClr>
                                      </a:solidFill>
                                      <a:latin typeface="Cambria Math" panose="02040503050406030204" pitchFamily="18" charset="0"/>
                                    </a:rPr>
                                  </m:ctrlPr>
                                </m:fPr>
                                <m:num>
                                  <m:r>
                                    <a:rPr lang="en-US" i="1">
                                      <a:solidFill>
                                        <a:schemeClr val="bg2">
                                          <a:lumMod val="60000"/>
                                          <a:lumOff val="40000"/>
                                        </a:schemeClr>
                                      </a:solidFill>
                                      <a:latin typeface="Cambria Math"/>
                                    </a:rPr>
                                    <m:t>1</m:t>
                                  </m:r>
                                </m:num>
                                <m:den>
                                  <m:sSup>
                                    <m:sSupPr>
                                      <m:ctrlPr>
                                        <a:rPr lang="en-US" b="0" i="1" smtClean="0">
                                          <a:solidFill>
                                            <a:schemeClr val="bg2">
                                              <a:lumMod val="60000"/>
                                              <a:lumOff val="40000"/>
                                            </a:schemeClr>
                                          </a:solidFill>
                                          <a:latin typeface="Cambria Math" panose="02040503050406030204" pitchFamily="18" charset="0"/>
                                        </a:rPr>
                                      </m:ctrlPr>
                                    </m:sSupPr>
                                    <m:e>
                                      <m:r>
                                        <a:rPr lang="en-US" i="1">
                                          <a:solidFill>
                                            <a:schemeClr val="bg2">
                                              <a:lumMod val="60000"/>
                                              <a:lumOff val="40000"/>
                                            </a:schemeClr>
                                          </a:solidFill>
                                          <a:latin typeface="Cambria Math"/>
                                        </a:rPr>
                                        <m:t>𝛾</m:t>
                                      </m:r>
                                    </m:e>
                                    <m:sup>
                                      <m:r>
                                        <a:rPr lang="en-US" b="0" i="1" smtClean="0">
                                          <a:solidFill>
                                            <a:schemeClr val="bg2">
                                              <a:lumMod val="60000"/>
                                              <a:lumOff val="40000"/>
                                            </a:schemeClr>
                                          </a:solidFill>
                                          <a:latin typeface="Cambria Math" panose="02040503050406030204" pitchFamily="18" charset="0"/>
                                        </a:rPr>
                                        <m:t>2</m:t>
                                      </m:r>
                                    </m:sup>
                                  </m:sSup>
                                  <m:r>
                                    <a:rPr lang="en-US" b="0" i="1" smtClean="0">
                                      <a:solidFill>
                                        <a:schemeClr val="bg2">
                                          <a:lumMod val="60000"/>
                                          <a:lumOff val="40000"/>
                                        </a:schemeClr>
                                      </a:solidFill>
                                      <a:latin typeface="Cambria Math" panose="02040503050406030204" pitchFamily="18" charset="0"/>
                                    </a:rPr>
                                    <m:t>−1</m:t>
                                  </m:r>
                                </m:den>
                              </m:f>
                              <m:r>
                                <a:rPr lang="en-US" i="1">
                                  <a:solidFill>
                                    <a:schemeClr val="bg2">
                                      <a:lumMod val="60000"/>
                                      <a:lumOff val="40000"/>
                                    </a:schemeClr>
                                  </a:solidFill>
                                  <a:latin typeface="Cambria Math"/>
                                </a:rPr>
                                <m:t>−</m:t>
                              </m:r>
                              <m:r>
                                <a:rPr lang="en-US" i="1">
                                  <a:solidFill>
                                    <a:schemeClr val="bg2">
                                      <a:lumMod val="60000"/>
                                      <a:lumOff val="40000"/>
                                    </a:schemeClr>
                                  </a:solidFill>
                                  <a:latin typeface="Cambria Math"/>
                                </a:rPr>
                                <m:t>𝑎</m:t>
                              </m:r>
                              <m:r>
                                <a:rPr lang="en-US" i="1">
                                  <a:solidFill>
                                    <a:schemeClr val="bg2">
                                      <a:lumMod val="60000"/>
                                      <a:lumOff val="40000"/>
                                    </a:schemeClr>
                                  </a:solidFill>
                                  <a:latin typeface="Cambria Math"/>
                                </a:rPr>
                                <m:t> </m:t>
                              </m:r>
                            </m:e>
                          </m:d>
                          <m:f>
                            <m:fPr>
                              <m:ctrlPr>
                                <a:rPr lang="en-US" i="1">
                                  <a:solidFill>
                                    <a:schemeClr val="bg2">
                                      <a:lumMod val="60000"/>
                                      <a:lumOff val="40000"/>
                                    </a:schemeClr>
                                  </a:solidFill>
                                  <a:latin typeface="Cambria Math" panose="02040503050406030204" pitchFamily="18" charset="0"/>
                                </a:rPr>
                              </m:ctrlPr>
                            </m:fPr>
                            <m:num>
                              <m:acc>
                                <m:accPr>
                                  <m:chr m:val="⃗"/>
                                  <m:ctrlPr>
                                    <a:rPr lang="en-US" i="1">
                                      <a:solidFill>
                                        <a:schemeClr val="bg2">
                                          <a:lumMod val="60000"/>
                                          <a:lumOff val="40000"/>
                                        </a:schemeClr>
                                      </a:solidFill>
                                      <a:latin typeface="Cambria Math" panose="02040503050406030204" pitchFamily="18" charset="0"/>
                                    </a:rPr>
                                  </m:ctrlPr>
                                </m:accPr>
                                <m:e>
                                  <m:r>
                                    <a:rPr lang="en-US" i="1">
                                      <a:solidFill>
                                        <a:schemeClr val="bg2">
                                          <a:lumMod val="60000"/>
                                          <a:lumOff val="40000"/>
                                        </a:schemeClr>
                                      </a:solidFill>
                                      <a:latin typeface="Cambria Math"/>
                                    </a:rPr>
                                    <m:t>𝛽</m:t>
                                  </m:r>
                                </m:e>
                              </m:acc>
                              <m:r>
                                <a:rPr lang="en-US" i="1">
                                  <a:solidFill>
                                    <a:schemeClr val="bg2">
                                      <a:lumMod val="60000"/>
                                      <a:lumOff val="40000"/>
                                    </a:schemeClr>
                                  </a:solidFill>
                                  <a:latin typeface="Cambria Math"/>
                                </a:rPr>
                                <m:t>×</m:t>
                              </m:r>
                              <m:acc>
                                <m:accPr>
                                  <m:chr m:val="⃗"/>
                                  <m:ctrlPr>
                                    <a:rPr lang="en-US" i="1">
                                      <a:solidFill>
                                        <a:schemeClr val="bg2">
                                          <a:lumMod val="60000"/>
                                          <a:lumOff val="40000"/>
                                        </a:schemeClr>
                                      </a:solidFill>
                                      <a:latin typeface="Cambria Math" panose="02040503050406030204" pitchFamily="18" charset="0"/>
                                    </a:rPr>
                                  </m:ctrlPr>
                                </m:accPr>
                                <m:e>
                                  <m:r>
                                    <a:rPr lang="en-US" b="0" i="1" smtClean="0">
                                      <a:solidFill>
                                        <a:schemeClr val="bg2">
                                          <a:lumMod val="60000"/>
                                          <a:lumOff val="40000"/>
                                        </a:schemeClr>
                                      </a:solidFill>
                                      <a:latin typeface="Cambria Math"/>
                                    </a:rPr>
                                    <m:t>𝐸</m:t>
                                  </m:r>
                                </m:e>
                              </m:acc>
                            </m:num>
                            <m:den>
                              <m:r>
                                <a:rPr lang="en-US" i="1">
                                  <a:solidFill>
                                    <a:schemeClr val="bg2">
                                      <a:lumMod val="60000"/>
                                      <a:lumOff val="40000"/>
                                    </a:schemeClr>
                                  </a:solidFill>
                                  <a:latin typeface="Cambria Math"/>
                                </a:rPr>
                                <m:t>𝑐</m:t>
                              </m:r>
                            </m:den>
                          </m:f>
                        </m:e>
                      </m:d>
                    </m:oMath>
                  </m:oMathPara>
                </a14:m>
                <a:endParaRPr lang="en-US" dirty="0">
                  <a:latin typeface="Humanst521 Lt BT" panose="020B04020202040203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521957" y="617835"/>
                <a:ext cx="6744510" cy="822020"/>
              </a:xfrm>
              <a:prstGeom prst="rect">
                <a:avLst/>
              </a:prstGeom>
              <a:blipFill>
                <a:blip r:embed="rId15"/>
                <a:stretch>
                  <a:fillRect/>
                </a:stretch>
              </a:blipFill>
            </p:spPr>
            <p:txBody>
              <a:bodyPr/>
              <a:lstStyle/>
              <a:p>
                <a:r>
                  <a:rPr lang="en-US">
                    <a:noFill/>
                  </a:rPr>
                  <a:t> </a:t>
                </a:r>
              </a:p>
            </p:txBody>
          </p:sp>
        </mc:Fallback>
      </mc:AlternateContent>
      <p:grpSp>
        <p:nvGrpSpPr>
          <p:cNvPr id="45" name="Group 44"/>
          <p:cNvGrpSpPr/>
          <p:nvPr/>
        </p:nvGrpSpPr>
        <p:grpSpPr>
          <a:xfrm>
            <a:off x="420810" y="1809362"/>
            <a:ext cx="3934977" cy="2011626"/>
            <a:chOff x="640827" y="1383774"/>
            <a:chExt cx="3934977" cy="2011626"/>
          </a:xfrm>
        </p:grpSpPr>
        <p:cxnSp>
          <p:nvCxnSpPr>
            <p:cNvPr id="46" name="Straight Arrow Connector 45"/>
            <p:cNvCxnSpPr>
              <a:cxnSpLocks noChangeAspect="1"/>
            </p:cNvCxnSpPr>
            <p:nvPr/>
          </p:nvCxnSpPr>
          <p:spPr>
            <a:xfrm>
              <a:off x="1038036" y="3002239"/>
              <a:ext cx="1996538" cy="0"/>
            </a:xfrm>
            <a:prstGeom prst="straightConnector1">
              <a:avLst/>
            </a:prstGeom>
            <a:ln w="12700">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noChangeAspect="1"/>
            </p:cNvCxnSpPr>
            <p:nvPr/>
          </p:nvCxnSpPr>
          <p:spPr>
            <a:xfrm flipH="1" flipV="1">
              <a:off x="1038031" y="1387966"/>
              <a:ext cx="7" cy="1614273"/>
            </a:xfrm>
            <a:prstGeom prst="straightConnector1">
              <a:avLst/>
            </a:prstGeom>
            <a:ln w="12700">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noChangeAspect="1"/>
            </p:cNvCxnSpPr>
            <p:nvPr/>
          </p:nvCxnSpPr>
          <p:spPr>
            <a:xfrm flipV="1">
              <a:off x="1038035" y="1769710"/>
              <a:ext cx="1996539" cy="435670"/>
            </a:xfrm>
            <a:prstGeom prst="line">
              <a:avLst/>
            </a:prstGeom>
            <a:ln w="190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57" name="Straight Connector 56"/>
            <p:cNvCxnSpPr>
              <a:cxnSpLocks noChangeAspect="1"/>
            </p:cNvCxnSpPr>
            <p:nvPr/>
          </p:nvCxnSpPr>
          <p:spPr>
            <a:xfrm>
              <a:off x="1038033" y="2205380"/>
              <a:ext cx="1996541" cy="444196"/>
            </a:xfrm>
            <a:prstGeom prst="line">
              <a:avLst/>
            </a:prstGeom>
            <a:ln w="19050">
              <a:solidFill>
                <a:srgbClr val="7030A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58" name="TextBox 57"/>
                <p:cNvSpPr txBox="1">
                  <a:spLocks noChangeAspect="1"/>
                </p:cNvSpPr>
                <p:nvPr/>
              </p:nvSpPr>
              <p:spPr>
                <a:xfrm>
                  <a:off x="2679771" y="3026068"/>
                  <a:ext cx="4020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𝐸</m:t>
                        </m:r>
                      </m:oMath>
                    </m:oMathPara>
                  </a14:m>
                  <a:endParaRPr lang="en-US" dirty="0">
                    <a:latin typeface="Humanst521 Lt BT" panose="020B0402020204020304" pitchFamily="34"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2679771" y="3026068"/>
                  <a:ext cx="402098" cy="369332"/>
                </a:xfrm>
                <a:prstGeom prst="rect">
                  <a:avLst/>
                </a:prstGeom>
                <a:blipFill>
                  <a:blip r:embed="rId16"/>
                  <a:stretch>
                    <a:fillRect/>
                  </a:stretch>
                </a:blipFill>
              </p:spPr>
              <p:txBody>
                <a:bodyPr/>
                <a:lstStyle/>
                <a:p>
                  <a:r>
                    <a:rPr lang="en-US">
                      <a:noFill/>
                    </a:rPr>
                    <a:t> </a:t>
                  </a:r>
                </a:p>
              </p:txBody>
            </p:sp>
          </mc:Fallback>
        </mc:AlternateContent>
        <p:cxnSp>
          <p:nvCxnSpPr>
            <p:cNvPr id="59" name="Straight Connector 58"/>
            <p:cNvCxnSpPr>
              <a:cxnSpLocks noChangeAspect="1"/>
            </p:cNvCxnSpPr>
            <p:nvPr/>
          </p:nvCxnSpPr>
          <p:spPr>
            <a:xfrm>
              <a:off x="1054816" y="2203679"/>
              <a:ext cx="1979757"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p:cNvSpPr txBox="1">
                  <a:spLocks noChangeAspect="1"/>
                </p:cNvSpPr>
                <p:nvPr/>
              </p:nvSpPr>
              <p:spPr>
                <a:xfrm rot="16200000">
                  <a:off x="296791" y="1989949"/>
                  <a:ext cx="1098378" cy="410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pc="-300" dirty="0" smtClean="0">
                            <a:latin typeface="Cambria Math" panose="02040503050406030204" pitchFamily="18" charset="0"/>
                          </a:rPr>
                          <m:t>𝑈</m:t>
                        </m:r>
                        <m:r>
                          <a:rPr lang="en-US" b="0" i="1" spc="-300" dirty="0" smtClean="0">
                            <a:latin typeface="Cambria Math" panose="02040503050406030204" pitchFamily="18" charset="0"/>
                          </a:rPr>
                          <m:t>=</m:t>
                        </m:r>
                        <m:r>
                          <a:rPr lang="en-US" b="0" i="1" spc="-150" dirty="0" smtClean="0">
                            <a:latin typeface="Cambria Math" panose="02040503050406030204" pitchFamily="18" charset="0"/>
                          </a:rPr>
                          <m:t>−</m:t>
                        </m:r>
                        <m:acc>
                          <m:accPr>
                            <m:chr m:val="⃗"/>
                            <m:ctrlPr>
                              <a:rPr lang="en-US" b="0" i="1" spc="-300" dirty="0" smtClean="0">
                                <a:latin typeface="Cambria Math" panose="02040503050406030204" pitchFamily="18" charset="0"/>
                              </a:rPr>
                            </m:ctrlPr>
                          </m:accPr>
                          <m:e>
                            <m:r>
                              <a:rPr lang="en-US" b="0" i="1" spc="-300" dirty="0" smtClean="0">
                                <a:latin typeface="Cambria Math" panose="02040503050406030204" pitchFamily="18" charset="0"/>
                              </a:rPr>
                              <m:t>𝑑</m:t>
                            </m:r>
                          </m:e>
                        </m:acc>
                        <m:r>
                          <a:rPr lang="en-US" b="0" i="1" spc="-300" dirty="0" smtClean="0">
                            <a:latin typeface="Cambria Math" panose="02040503050406030204" pitchFamily="18" charset="0"/>
                          </a:rPr>
                          <m:t>⋅</m:t>
                        </m:r>
                        <m:acc>
                          <m:accPr>
                            <m:chr m:val="⃗"/>
                            <m:ctrlPr>
                              <a:rPr lang="en-US" b="0" i="1" spc="-300" dirty="0" smtClean="0">
                                <a:latin typeface="Cambria Math" panose="02040503050406030204" pitchFamily="18" charset="0"/>
                              </a:rPr>
                            </m:ctrlPr>
                          </m:accPr>
                          <m:e>
                            <m:r>
                              <a:rPr lang="en-US" b="0" i="1" spc="-300" dirty="0" smtClean="0">
                                <a:latin typeface="Cambria Math" panose="02040503050406030204" pitchFamily="18" charset="0"/>
                              </a:rPr>
                              <m:t>𝐸</m:t>
                            </m:r>
                          </m:e>
                        </m:acc>
                      </m:oMath>
                    </m:oMathPara>
                  </a14:m>
                  <a:endParaRPr lang="en-US" b="0" spc="-300" dirty="0" smtClean="0">
                    <a:latin typeface="Humanst521 Lt BT" panose="020B0402020204020304"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rot="16200000">
                  <a:off x="296791" y="1989949"/>
                  <a:ext cx="1098378" cy="410305"/>
                </a:xfrm>
                <a:prstGeom prst="rect">
                  <a:avLst/>
                </a:prstGeom>
                <a:blipFill>
                  <a:blip r:embed="rId17"/>
                  <a:stretch>
                    <a:fillRect l="-20896" t="-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a:spLocks noChangeAspect="1"/>
                </p:cNvSpPr>
                <p:nvPr/>
              </p:nvSpPr>
              <p:spPr>
                <a:xfrm>
                  <a:off x="2872890" y="1383774"/>
                  <a:ext cx="478015" cy="338554"/>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accent2">
                                <a:lumMod val="75000"/>
                              </a:schemeClr>
                            </a:solidFill>
                            <a:latin typeface="Cambria Math" panose="02040503050406030204" pitchFamily="18" charset="0"/>
                          </a:rPr>
                          <m:t>|</m:t>
                        </m:r>
                        <m:d>
                          <m:dPr>
                            <m:begChr m:val=""/>
                            <m:endChr m:val="⟩"/>
                            <m:ctrlPr>
                              <a:rPr lang="en-US" sz="1600" i="1" smtClean="0">
                                <a:solidFill>
                                  <a:schemeClr val="accent2">
                                    <a:lumMod val="75000"/>
                                  </a:schemeClr>
                                </a:solidFill>
                                <a:latin typeface="Cambria Math" panose="02040503050406030204" pitchFamily="18" charset="0"/>
                              </a:rPr>
                            </m:ctrlPr>
                          </m:dPr>
                          <m:e>
                            <m:r>
                              <a:rPr lang="en-US" sz="1600" i="1" smtClean="0">
                                <a:solidFill>
                                  <a:schemeClr val="accent2">
                                    <a:lumMod val="75000"/>
                                  </a:schemeClr>
                                </a:solidFill>
                                <a:latin typeface="Cambria Math" panose="02040503050406030204" pitchFamily="18" charset="0"/>
                                <a:ea typeface="Cambria Math" panose="02040503050406030204" pitchFamily="18" charset="0"/>
                              </a:rPr>
                              <m:t>↑</m:t>
                            </m:r>
                          </m:e>
                        </m:d>
                      </m:oMath>
                    </m:oMathPara>
                  </a14:m>
                  <a:endParaRPr lang="en-US" sz="1600" dirty="0">
                    <a:solidFill>
                      <a:schemeClr val="accent2">
                        <a:lumMod val="75000"/>
                      </a:schemeClr>
                    </a:solidFill>
                    <a:latin typeface="Humanst521 Lt BT" panose="020B0402020204020304"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2872890" y="1383774"/>
                  <a:ext cx="478015" cy="338554"/>
                </a:xfrm>
                <a:prstGeom prst="rect">
                  <a:avLst/>
                </a:prstGeom>
                <a:blipFill>
                  <a:blip r:embed="rId18"/>
                  <a:stretch>
                    <a:fillRect l="-19231" t="-109091" r="-76923"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a:spLocks noChangeAspect="1"/>
                </p:cNvSpPr>
                <p:nvPr/>
              </p:nvSpPr>
              <p:spPr>
                <a:xfrm>
                  <a:off x="2872890" y="2603094"/>
                  <a:ext cx="478015" cy="338554"/>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7030A0"/>
                            </a:solidFill>
                            <a:latin typeface="Cambria Math" panose="02040503050406030204" pitchFamily="18" charset="0"/>
                          </a:rPr>
                          <m:t>|</m:t>
                        </m:r>
                        <m:d>
                          <m:dPr>
                            <m:begChr m:val=""/>
                            <m:endChr m:val="⟩"/>
                            <m:ctrlPr>
                              <a:rPr lang="en-US" sz="1600" i="1" smtClean="0">
                                <a:solidFill>
                                  <a:srgbClr val="7030A0"/>
                                </a:solidFill>
                                <a:latin typeface="Cambria Math" panose="02040503050406030204" pitchFamily="18" charset="0"/>
                              </a:rPr>
                            </m:ctrlPr>
                          </m:dPr>
                          <m:e>
                            <m:r>
                              <a:rPr lang="en-US" sz="1600" i="1" smtClean="0">
                                <a:solidFill>
                                  <a:srgbClr val="7030A0"/>
                                </a:solidFill>
                                <a:latin typeface="Cambria Math" panose="02040503050406030204" pitchFamily="18" charset="0"/>
                                <a:ea typeface="Cambria Math" panose="02040503050406030204" pitchFamily="18" charset="0"/>
                              </a:rPr>
                              <m:t>↓</m:t>
                            </m:r>
                          </m:e>
                        </m:d>
                      </m:oMath>
                    </m:oMathPara>
                  </a14:m>
                  <a:endParaRPr lang="en-US" sz="1600" dirty="0">
                    <a:solidFill>
                      <a:srgbClr val="7030A0"/>
                    </a:solidFill>
                    <a:latin typeface="Humanst521 Lt BT" panose="020B04020202040203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2872890" y="2603094"/>
                  <a:ext cx="478015" cy="338554"/>
                </a:xfrm>
                <a:prstGeom prst="rect">
                  <a:avLst/>
                </a:prstGeom>
                <a:blipFill>
                  <a:blip r:embed="rId19"/>
                  <a:stretch>
                    <a:fillRect l="-19231" t="-109091" r="-76923" b="-174545"/>
                  </a:stretch>
                </a:blipFill>
              </p:spPr>
              <p:txBody>
                <a:bodyPr/>
                <a:lstStyle/>
                <a:p>
                  <a:r>
                    <a:rPr lang="en-US">
                      <a:noFill/>
                    </a:rPr>
                    <a:t> </a:t>
                  </a:r>
                </a:p>
              </p:txBody>
            </p:sp>
          </mc:Fallback>
        </mc:AlternateContent>
        <p:cxnSp>
          <p:nvCxnSpPr>
            <p:cNvPr id="63" name="Straight Arrow Connector 62"/>
            <p:cNvCxnSpPr/>
            <p:nvPr/>
          </p:nvCxnSpPr>
          <p:spPr>
            <a:xfrm>
              <a:off x="2679771" y="1842657"/>
              <a:ext cx="0" cy="722043"/>
            </a:xfrm>
            <a:prstGeom prst="straightConnector1">
              <a:avLst/>
            </a:prstGeom>
            <a:ln w="19050">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p:cNvSpPr txBox="1"/>
                <p:nvPr/>
              </p:nvSpPr>
              <p:spPr>
                <a:xfrm>
                  <a:off x="2799805" y="1947855"/>
                  <a:ext cx="1775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𝑈</m:t>
                        </m:r>
                        <m:r>
                          <a:rPr lang="en-US" b="0" i="1" smtClean="0">
                            <a:latin typeface="Cambria Math" panose="02040503050406030204" pitchFamily="18" charset="0"/>
                          </a:rPr>
                          <m:t>=ℏ</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𝑒</m:t>
                            </m:r>
                          </m:sub>
                        </m:sSub>
                        <m:r>
                          <a:rPr lang="en-US" b="0" i="1" smtClean="0">
                            <a:latin typeface="Cambria Math" panose="02040503050406030204" pitchFamily="18" charset="0"/>
                          </a:rPr>
                          <m:t>=2</m:t>
                        </m:r>
                        <m:r>
                          <a:rPr lang="en-US" b="0" i="1" smtClean="0">
                            <a:latin typeface="Cambria Math" panose="02040503050406030204" pitchFamily="18" charset="0"/>
                          </a:rPr>
                          <m:t>𝑑𝐸</m:t>
                        </m:r>
                      </m:oMath>
                    </m:oMathPara>
                  </a14:m>
                  <a:endParaRPr lang="en-US" dirty="0" smtClean="0">
                    <a:latin typeface="Humanst521 Lt BT" panose="020B0402020204020304" pitchFamily="34" charset="0"/>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799805" y="1947855"/>
                  <a:ext cx="1775999" cy="276999"/>
                </a:xfrm>
                <a:prstGeom prst="rect">
                  <a:avLst/>
                </a:prstGeom>
                <a:blipFill>
                  <a:blip r:embed="rId20"/>
                  <a:stretch>
                    <a:fillRect l="-2749" r="-2749" b="-13043"/>
                  </a:stretch>
                </a:blipFill>
              </p:spPr>
              <p:txBody>
                <a:bodyPr/>
                <a:lstStyle/>
                <a:p>
                  <a:r>
                    <a:rPr lang="en-US">
                      <a:noFill/>
                    </a:rPr>
                    <a:t> </a:t>
                  </a:r>
                </a:p>
              </p:txBody>
            </p:sp>
          </mc:Fallback>
        </mc:AlternateContent>
      </p:grpSp>
      <p:pic>
        <p:nvPicPr>
          <p:cNvPr id="65" name="Picture 64"/>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77827" y="3676341"/>
            <a:ext cx="3322011" cy="1190837"/>
          </a:xfrm>
          <a:prstGeom prst="rect">
            <a:avLst/>
          </a:prstGeom>
        </p:spPr>
      </p:pic>
    </p:spTree>
    <p:custDataLst>
      <p:tags r:id="rId1"/>
    </p:custDataLst>
    <p:extLst>
      <p:ext uri="{BB962C8B-B14F-4D97-AF65-F5344CB8AC3E}">
        <p14:creationId xmlns:p14="http://schemas.microsoft.com/office/powerpoint/2010/main" val="3666973528"/>
      </p:ext>
    </p:extLst>
  </p:cSld>
  <p:clrMapOvr>
    <a:masterClrMapping/>
  </p:clrMapOvr>
  <p:transition spd="med" advTm="31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22" presetClass="exit" presetSubtype="2" fill="hold" grpId="0" nodeType="withEffect">
                                  <p:stCondLst>
                                    <p:cond delay="0"/>
                                  </p:stCondLst>
                                  <p:childTnLst>
                                    <p:animEffect transition="out" filter="wipe(right)">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par>
                                <p:cTn id="18" presetID="22" presetClass="exit" presetSubtype="2" fill="hold" grpId="0" nodeType="withEffect">
                                  <p:stCondLst>
                                    <p:cond delay="0"/>
                                  </p:stCondLst>
                                  <p:childTnLst>
                                    <p:animEffect transition="out" filter="wipe(right)">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3"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683252" y="3568634"/>
            <a:ext cx="2058141" cy="664562"/>
            <a:chOff x="6683252" y="3568634"/>
            <a:chExt cx="2058141" cy="664562"/>
          </a:xfrm>
        </p:grpSpPr>
        <p:sp>
          <p:nvSpPr>
            <p:cNvPr id="22" name="Oval 21"/>
            <p:cNvSpPr/>
            <p:nvPr/>
          </p:nvSpPr>
          <p:spPr bwMode="auto">
            <a:xfrm rot="670316">
              <a:off x="6683252" y="3575971"/>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59" name="Arc 58"/>
            <p:cNvSpPr/>
            <p:nvPr/>
          </p:nvSpPr>
          <p:spPr bwMode="auto">
            <a:xfrm rot="658433">
              <a:off x="6693518" y="3568634"/>
              <a:ext cx="2047875" cy="657225"/>
            </a:xfrm>
            <a:prstGeom prst="arc">
              <a:avLst>
                <a:gd name="adj1" fmla="val 7811994"/>
                <a:gd name="adj2" fmla="val 10278245"/>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p:grpSp>
        <p:nvGrpSpPr>
          <p:cNvPr id="18" name="Group 17"/>
          <p:cNvGrpSpPr/>
          <p:nvPr/>
        </p:nvGrpSpPr>
        <p:grpSpPr>
          <a:xfrm>
            <a:off x="7375302" y="2909866"/>
            <a:ext cx="661195" cy="2068284"/>
            <a:chOff x="7375302" y="2909866"/>
            <a:chExt cx="661195" cy="2068284"/>
          </a:xfrm>
        </p:grpSpPr>
        <p:sp>
          <p:nvSpPr>
            <p:cNvPr id="32" name="Oval 31"/>
            <p:cNvSpPr/>
            <p:nvPr/>
          </p:nvSpPr>
          <p:spPr bwMode="auto">
            <a:xfrm rot="5400000">
              <a:off x="6679977" y="3605191"/>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46" name="Arc 45"/>
            <p:cNvSpPr/>
            <p:nvPr/>
          </p:nvSpPr>
          <p:spPr bwMode="auto">
            <a:xfrm rot="5400000">
              <a:off x="6683947" y="3625600"/>
              <a:ext cx="2047875" cy="657225"/>
            </a:xfrm>
            <a:prstGeom prst="arc">
              <a:avLst>
                <a:gd name="adj1" fmla="val 3339133"/>
                <a:gd name="adj2" fmla="val 8426388"/>
              </a:avLst>
            </a:prstGeom>
            <a:noFill/>
            <a:ln w="19050">
              <a:solidFill>
                <a:srgbClr val="014DB2"/>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1545012" y="594332"/>
                <a:ext cx="6042750"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545012" y="594332"/>
                <a:ext cx="6042750" cy="8220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1545012" y="605947"/>
                <a:ext cx="3855911"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e>
                      </m:d>
                    </m:oMath>
                  </m:oMathPara>
                </a14:m>
                <a:endParaRPr lang="en-US" dirty="0">
                  <a:latin typeface="Humanst521 Lt BT" panose="020B04020202040203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545012" y="605947"/>
                <a:ext cx="3855911" cy="822020"/>
              </a:xfrm>
              <a:prstGeom prst="rect">
                <a:avLst/>
              </a:prstGeom>
              <a:blipFill>
                <a:blip r:embed="rId5"/>
                <a:stretch>
                  <a:fillRect/>
                </a:stretch>
              </a:blipFill>
            </p:spPr>
            <p:txBody>
              <a:bodyPr/>
              <a:lstStyle/>
              <a:p>
                <a:r>
                  <a:rPr lang="en-US">
                    <a:noFill/>
                  </a:rPr>
                  <a:t> </a:t>
                </a:r>
              </a:p>
            </p:txBody>
          </p:sp>
        </mc:Fallback>
      </mc:AlternateContent>
      <p:cxnSp>
        <p:nvCxnSpPr>
          <p:cNvPr id="20" name="Straight Connector 19"/>
          <p:cNvCxnSpPr/>
          <p:nvPr/>
        </p:nvCxnSpPr>
        <p:spPr bwMode="auto">
          <a:xfrm>
            <a:off x="5077397" y="3216740"/>
            <a:ext cx="3528801" cy="954051"/>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p:txBody>
          <a:bodyPr/>
          <a:lstStyle/>
          <a:p>
            <a:r>
              <a:rPr lang="en-US" dirty="0" smtClean="0"/>
              <a:t>State of the art and the frozen spin</a:t>
            </a:r>
            <a:r>
              <a:rPr lang="en-US" baseline="30000" dirty="0" smtClean="0"/>
              <a:t>*</a:t>
            </a:r>
            <a:endParaRPr lang="en-US" dirty="0"/>
          </a:p>
        </p:txBody>
      </p:sp>
      <p:cxnSp>
        <p:nvCxnSpPr>
          <p:cNvPr id="23" name="Straight Arrow Connector 22"/>
          <p:cNvCxnSpPr/>
          <p:nvPr/>
        </p:nvCxnSpPr>
        <p:spPr bwMode="auto">
          <a:xfrm flipH="1">
            <a:off x="7392187" y="3937278"/>
            <a:ext cx="311730" cy="233513"/>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0" name="Arc 29"/>
          <p:cNvSpPr/>
          <p:nvPr/>
        </p:nvSpPr>
        <p:spPr bwMode="auto">
          <a:xfrm>
            <a:off x="2716814" y="2059900"/>
            <a:ext cx="5306187" cy="2553764"/>
          </a:xfrm>
          <a:prstGeom prst="arc">
            <a:avLst>
              <a:gd name="adj1" fmla="val 19979841"/>
              <a:gd name="adj2" fmla="val 2387684"/>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19" name="Group 18"/>
          <p:cNvGrpSpPr/>
          <p:nvPr/>
        </p:nvGrpSpPr>
        <p:grpSpPr>
          <a:xfrm>
            <a:off x="7703914" y="3792702"/>
            <a:ext cx="601387" cy="249888"/>
            <a:chOff x="7703914" y="3792702"/>
            <a:chExt cx="601387" cy="249888"/>
          </a:xfrm>
        </p:grpSpPr>
        <p:cxnSp>
          <p:nvCxnSpPr>
            <p:cNvPr id="24" name="Straight Arrow Connector 23"/>
            <p:cNvCxnSpPr/>
            <p:nvPr/>
          </p:nvCxnSpPr>
          <p:spPr bwMode="auto">
            <a:xfrm>
              <a:off x="7703914" y="3937276"/>
              <a:ext cx="376237" cy="10531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8045102" y="379270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8045102" y="3792702"/>
                  <a:ext cx="260199" cy="236988"/>
                </a:xfrm>
                <a:prstGeom prst="rect">
                  <a:avLst/>
                </a:prstGeom>
                <a:blipFill>
                  <a:blip r:embed="rId11"/>
                  <a:stretch>
                    <a:fillRect l="-9524" b="-5128"/>
                  </a:stretch>
                </a:blipFill>
              </p:spPr>
              <p:txBody>
                <a:bodyPr/>
                <a:lstStyle/>
                <a:p>
                  <a:r>
                    <a:rPr lang="en-US">
                      <a:noFill/>
                    </a:rPr>
                    <a:t> </a:t>
                  </a:r>
                </a:p>
              </p:txBody>
            </p:sp>
          </mc:Fallback>
        </mc:AlternateContent>
      </p:grpSp>
      <p:sp>
        <p:nvSpPr>
          <p:cNvPr id="31" name="Oval 30"/>
          <p:cNvSpPr/>
          <p:nvPr/>
        </p:nvSpPr>
        <p:spPr bwMode="auto">
          <a:xfrm>
            <a:off x="7660933" y="389082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43" name="Up Arrow 42"/>
          <p:cNvSpPr/>
          <p:nvPr/>
        </p:nvSpPr>
        <p:spPr bwMode="auto">
          <a:xfrm>
            <a:off x="6540074" y="2725281"/>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B</a:t>
            </a: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49" name="TextBox 48"/>
              <p:cNvSpPr txBox="1"/>
              <p:nvPr/>
            </p:nvSpPr>
            <p:spPr>
              <a:xfrm>
                <a:off x="4808132" y="2006854"/>
                <a:ext cx="4109793" cy="582852"/>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smtClean="0">
                    <a:solidFill>
                      <a:schemeClr val="tx1">
                        <a:lumMod val="85000"/>
                        <a:lumOff val="15000"/>
                      </a:schemeClr>
                    </a:solidFill>
                    <a:latin typeface="Humanst521 BT" panose="020B0602020204020204" pitchFamily="34" charset="0"/>
                    <a:cs typeface="Franklin Gothic Book"/>
                  </a:rPr>
                  <a:t>Frozen spin at PSI</a:t>
                </a:r>
                <a:r>
                  <a:rPr lang="en-US" sz="1600" kern="1000" spc="30" dirty="0" smtClean="0">
                    <a:solidFill>
                      <a:schemeClr val="tx1">
                        <a:lumMod val="85000"/>
                        <a:lumOff val="15000"/>
                      </a:schemeClr>
                    </a:solidFill>
                    <a:latin typeface="Humanst521 Lt BT" panose="020B0402020204020304" pitchFamily="34" charset="0"/>
                    <a:cs typeface="Franklin Gothic Book"/>
                  </a:rPr>
                  <a:t>: </a:t>
                </a:r>
                <a14:m>
                  <m:oMath xmlns:m="http://schemas.openxmlformats.org/officeDocument/2006/math">
                    <m:r>
                      <a:rPr lang="en-US" sz="1600" i="1" kern="1000" spc="30">
                        <a:solidFill>
                          <a:schemeClr val="tx1">
                            <a:lumMod val="85000"/>
                            <a:lumOff val="15000"/>
                          </a:schemeClr>
                        </a:solidFill>
                        <a:latin typeface="Cambria Math" panose="02040503050406030204" pitchFamily="18" charset="0"/>
                        <a:cs typeface="Franklin Gothic Book"/>
                      </a:rPr>
                      <m:t>𝜎</m:t>
                    </m:r>
                    <m:d>
                      <m:dPr>
                        <m:ctrlPr>
                          <a:rPr lang="en-US" sz="1600" i="1" kern="1000" spc="30">
                            <a:solidFill>
                              <a:schemeClr val="tx1">
                                <a:lumMod val="85000"/>
                                <a:lumOff val="15000"/>
                              </a:schemeClr>
                            </a:solidFill>
                            <a:latin typeface="Cambria Math" panose="02040503050406030204" pitchFamily="18" charset="0"/>
                            <a:cs typeface="Franklin Gothic Book"/>
                          </a:rPr>
                        </m:ctrlPr>
                      </m:dPr>
                      <m:e>
                        <m:sSub>
                          <m:sSubPr>
                            <m:ctrlPr>
                              <a:rPr lang="en-US" sz="1600" i="1" kern="1000" spc="30">
                                <a:solidFill>
                                  <a:schemeClr val="tx1">
                                    <a:lumMod val="85000"/>
                                    <a:lumOff val="15000"/>
                                  </a:schemeClr>
                                </a:solidFill>
                                <a:latin typeface="Cambria Math" panose="02040503050406030204" pitchFamily="18" charset="0"/>
                                <a:cs typeface="Franklin Gothic Book"/>
                              </a:rPr>
                            </m:ctrlPr>
                          </m:sSubPr>
                          <m:e>
                            <m:r>
                              <a:rPr lang="en-US" sz="1600" i="1" kern="1000" spc="30">
                                <a:solidFill>
                                  <a:schemeClr val="tx1">
                                    <a:lumMod val="85000"/>
                                    <a:lumOff val="15000"/>
                                  </a:schemeClr>
                                </a:solidFill>
                                <a:latin typeface="Cambria Math" panose="02040503050406030204" pitchFamily="18" charset="0"/>
                                <a:cs typeface="Franklin Gothic Book"/>
                              </a:rPr>
                              <m:t>𝑑</m:t>
                            </m:r>
                          </m:e>
                          <m:sub>
                            <m:r>
                              <a:rPr lang="en-US" sz="1600" i="1" kern="1000" spc="30">
                                <a:solidFill>
                                  <a:schemeClr val="tx1">
                                    <a:lumMod val="85000"/>
                                    <a:lumOff val="15000"/>
                                  </a:schemeClr>
                                </a:solidFill>
                                <a:latin typeface="Cambria Math" panose="02040503050406030204" pitchFamily="18" charset="0"/>
                                <a:cs typeface="Franklin Gothic Book"/>
                              </a:rPr>
                              <m:t>𝜇</m:t>
                            </m:r>
                          </m:sub>
                        </m:sSub>
                      </m:e>
                    </m:d>
                    <m:r>
                      <a:rPr lang="en-US" sz="1600" i="1" kern="1000" spc="30">
                        <a:solidFill>
                          <a:schemeClr val="tx1">
                            <a:lumMod val="85000"/>
                            <a:lumOff val="15000"/>
                          </a:schemeClr>
                        </a:solidFill>
                        <a:latin typeface="Cambria Math" panose="02040503050406030204" pitchFamily="18" charset="0"/>
                        <a:cs typeface="Franklin Gothic Book"/>
                      </a:rPr>
                      <m:t>&lt;</m:t>
                    </m:r>
                    <m:sSup>
                      <m:sSupPr>
                        <m:ctrlPr>
                          <a:rPr lang="en-US" sz="1600" i="1" kern="1000" spc="30">
                            <a:solidFill>
                              <a:schemeClr val="tx1">
                                <a:lumMod val="85000"/>
                                <a:lumOff val="15000"/>
                              </a:schemeClr>
                            </a:solidFill>
                            <a:latin typeface="Cambria Math" panose="02040503050406030204" pitchFamily="18" charset="0"/>
                            <a:cs typeface="Franklin Gothic Book"/>
                          </a:rPr>
                        </m:ctrlPr>
                      </m:sSupPr>
                      <m:e>
                        <m:r>
                          <a:rPr lang="en-US" sz="1600" i="1" kern="1000" spc="30">
                            <a:solidFill>
                              <a:schemeClr val="tx1">
                                <a:lumMod val="85000"/>
                                <a:lumOff val="15000"/>
                              </a:schemeClr>
                            </a:solidFill>
                            <a:latin typeface="Cambria Math" panose="02040503050406030204" pitchFamily="18" charset="0"/>
                            <a:cs typeface="Franklin Gothic Book"/>
                          </a:rPr>
                          <m:t>6⋅10</m:t>
                        </m:r>
                      </m:e>
                      <m:sup>
                        <m:r>
                          <a:rPr lang="en-US" sz="1600" i="1" kern="1000" spc="30">
                            <a:solidFill>
                              <a:schemeClr val="tx1">
                                <a:lumMod val="85000"/>
                                <a:lumOff val="15000"/>
                              </a:schemeClr>
                            </a:solidFill>
                            <a:latin typeface="Cambria Math" panose="02040503050406030204" pitchFamily="18" charset="0"/>
                            <a:cs typeface="Franklin Gothic Book"/>
                          </a:rPr>
                          <m:t>−23</m:t>
                        </m:r>
                      </m:sup>
                    </m:sSup>
                    <m:r>
                      <a:rPr lang="en-US" sz="1600" i="1" kern="1000" spc="30">
                        <a:solidFill>
                          <a:schemeClr val="tx1">
                            <a:lumMod val="85000"/>
                            <a:lumOff val="15000"/>
                          </a:schemeClr>
                        </a:solidFill>
                        <a:latin typeface="Cambria Math" panose="02040503050406030204" pitchFamily="18" charset="0"/>
                        <a:cs typeface="Franklin Gothic Book"/>
                      </a:rPr>
                      <m:t>𝑒</m:t>
                    </m:r>
                    <m:r>
                      <m:rPr>
                        <m:sty m:val="p"/>
                      </m:rPr>
                      <a:rPr lang="en-US" sz="1600" kern="1000" spc="30">
                        <a:solidFill>
                          <a:schemeClr val="tx1">
                            <a:lumMod val="85000"/>
                            <a:lumOff val="15000"/>
                          </a:schemeClr>
                        </a:solidFill>
                        <a:latin typeface="Cambria Math" panose="02040503050406030204" pitchFamily="18" charset="0"/>
                        <a:cs typeface="Franklin Gothic Book"/>
                      </a:rPr>
                      <m:t>cm</m:t>
                    </m:r>
                  </m:oMath>
                </a14:m>
                <a:endParaRPr lang="en-US" sz="1600" kern="1000" spc="30" dirty="0" err="1">
                  <a:solidFill>
                    <a:schemeClr val="tx1">
                      <a:lumMod val="85000"/>
                      <a:lumOff val="15000"/>
                    </a:schemeClr>
                  </a:solidFill>
                  <a:latin typeface="Humanst521 Lt BT" panose="020B0402020204020304" pitchFamily="34" charset="0"/>
                  <a:cs typeface="Franklin Gothic Book"/>
                </a:endParaRPr>
              </a:p>
              <a:p>
                <a:pPr>
                  <a:lnSpc>
                    <a:spcPct val="110000"/>
                  </a:lnSpc>
                  <a:spcBef>
                    <a:spcPts val="0"/>
                  </a:spcBef>
                </a:pPr>
                <a:r>
                  <a:rPr lang="en-US" sz="1600" kern="1000" spc="30" dirty="0" smtClean="0">
                    <a:solidFill>
                      <a:schemeClr val="tx1">
                        <a:lumMod val="85000"/>
                        <a:lumOff val="15000"/>
                      </a:schemeClr>
                    </a:solidFill>
                    <a:latin typeface="Humanst521 BT" panose="020B0602020204020204" pitchFamily="34" charset="0"/>
                    <a:cs typeface="Franklin Gothic Book"/>
                  </a:rPr>
                  <a:t> </a:t>
                </a:r>
              </a:p>
            </p:txBody>
          </p:sp>
        </mc:Choice>
        <mc:Fallback xmlns="">
          <p:sp>
            <p:nvSpPr>
              <p:cNvPr id="49" name="TextBox 48"/>
              <p:cNvSpPr txBox="1">
                <a:spLocks noRot="1" noChangeAspect="1" noMove="1" noResize="1" noEditPoints="1" noAdjustHandles="1" noChangeArrowheads="1" noChangeShapeType="1" noTextEdit="1"/>
              </p:cNvSpPr>
              <p:nvPr/>
            </p:nvSpPr>
            <p:spPr>
              <a:xfrm>
                <a:off x="4808132" y="2006854"/>
                <a:ext cx="4109793" cy="582852"/>
              </a:xfrm>
              <a:prstGeom prst="rect">
                <a:avLst/>
              </a:prstGeom>
              <a:blipFill>
                <a:blip r:embed="rId12"/>
                <a:stretch>
                  <a:fillRect l="-3116" t="-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4566387" y="4839328"/>
                <a:ext cx="2610138" cy="272960"/>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b="0" kern="1000" spc="30" dirty="0" smtClean="0">
                    <a:solidFill>
                      <a:schemeClr val="tx1">
                        <a:lumMod val="85000"/>
                        <a:lumOff val="15000"/>
                      </a:schemeClr>
                    </a:solidFill>
                    <a:latin typeface="Humanst521 Lt BT" panose="020B0402020204020304" pitchFamily="34" charset="0"/>
                    <a:cs typeface="Franklin Gothic Book"/>
                  </a:rPr>
                  <a:t>Prescursor: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4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𝑑</m:t>
                            </m:r>
                          </m:e>
                          <m:sub>
                            <m:r>
                              <a:rPr lang="en-US" sz="14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400" b="0" i="1" kern="1000" spc="30" smtClean="0">
                        <a:solidFill>
                          <a:schemeClr val="tx1">
                            <a:lumMod val="85000"/>
                            <a:lumOff val="15000"/>
                          </a:schemeClr>
                        </a:solidFill>
                        <a:latin typeface="Cambria Math" panose="02040503050406030204" pitchFamily="18" charset="0"/>
                        <a:cs typeface="Franklin Gothic Book"/>
                      </a:rPr>
                      <m:t>&lt;</m:t>
                    </m:r>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cs typeface="Franklin Gothic Book"/>
                          </a:rPr>
                          <m:t>3⋅10</m:t>
                        </m:r>
                      </m:e>
                      <m:sup>
                        <m:r>
                          <a:rPr lang="en-US" sz="1400" b="0" i="1" kern="1000" spc="30" smtClean="0">
                            <a:solidFill>
                              <a:schemeClr val="tx1">
                                <a:lumMod val="85000"/>
                                <a:lumOff val="15000"/>
                              </a:schemeClr>
                            </a:solidFill>
                            <a:latin typeface="Cambria Math" panose="02040503050406030204" pitchFamily="18" charset="0"/>
                            <a:cs typeface="Franklin Gothic Book"/>
                          </a:rPr>
                          <m:t>−21</m:t>
                        </m:r>
                      </m:sup>
                    </m:sSup>
                    <m:r>
                      <a:rPr lang="en-US" sz="14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cm</m:t>
                    </m:r>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4566387" y="4839328"/>
                <a:ext cx="2610138" cy="272960"/>
              </a:xfrm>
              <a:prstGeom prst="rect">
                <a:avLst/>
              </a:prstGeom>
              <a:blipFill>
                <a:blip r:embed="rId14"/>
                <a:stretch>
                  <a:fillRect l="-4206" t="-8889" r="-1168" b="-28889"/>
                </a:stretch>
              </a:blipFill>
            </p:spPr>
            <p:txBody>
              <a:bodyPr/>
              <a:lstStyle/>
              <a:p>
                <a:r>
                  <a:rPr lang="en-US">
                    <a:noFill/>
                  </a:rPr>
                  <a:t> </a:t>
                </a:r>
              </a:p>
            </p:txBody>
          </p:sp>
        </mc:Fallback>
      </mc:AlternateContent>
      <p:sp>
        <p:nvSpPr>
          <p:cNvPr id="52" name="Right Brace 51"/>
          <p:cNvSpPr/>
          <p:nvPr/>
        </p:nvSpPr>
        <p:spPr bwMode="auto">
          <a:xfrm rot="5400000">
            <a:off x="3766930" y="210007"/>
            <a:ext cx="440754"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3" name="TextBox 52"/>
              <p:cNvSpPr txBox="1"/>
              <p:nvPr/>
            </p:nvSpPr>
            <p:spPr>
              <a:xfrm>
                <a:off x="3456140" y="1672242"/>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g</a:t>
                </a:r>
                <a:r>
                  <a:rPr lang="en-US" sz="1400" b="0" kern="1000" spc="30" dirty="0" smtClean="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456140" y="1672242"/>
                <a:ext cx="986134" cy="220381"/>
              </a:xfrm>
              <a:prstGeom prst="rect">
                <a:avLst/>
              </a:prstGeom>
              <a:blipFill>
                <a:blip r:embed="rId15"/>
                <a:stretch>
                  <a:fillRect l="-11111" t="-22222" b="-50000"/>
                </a:stretch>
              </a:blipFill>
            </p:spPr>
            <p:txBody>
              <a:bodyPr/>
              <a:lstStyle/>
              <a:p>
                <a:r>
                  <a:rPr lang="en-US">
                    <a:noFill/>
                  </a:rPr>
                  <a:t> </a:t>
                </a:r>
              </a:p>
            </p:txBody>
          </p:sp>
        </mc:Fallback>
      </mc:AlternateContent>
      <p:grpSp>
        <p:nvGrpSpPr>
          <p:cNvPr id="15" name="Group 14"/>
          <p:cNvGrpSpPr/>
          <p:nvPr/>
        </p:nvGrpSpPr>
        <p:grpSpPr>
          <a:xfrm>
            <a:off x="5400924" y="1252541"/>
            <a:ext cx="1974378" cy="674002"/>
            <a:chOff x="5400924" y="1252541"/>
            <a:chExt cx="1974378" cy="674002"/>
          </a:xfrm>
        </p:grpSpPr>
        <p:sp>
          <p:nvSpPr>
            <p:cNvPr id="54" name="Right Brace 53"/>
            <p:cNvSpPr/>
            <p:nvPr/>
          </p:nvSpPr>
          <p:spPr bwMode="auto">
            <a:xfrm rot="5400000">
              <a:off x="6178262" y="475203"/>
              <a:ext cx="419701" cy="197437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5" name="TextBox 54"/>
                <p:cNvSpPr txBox="1"/>
                <p:nvPr/>
              </p:nvSpPr>
              <p:spPr>
                <a:xfrm>
                  <a:off x="5936125" y="1706162"/>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5936125" y="1706162"/>
                  <a:ext cx="1199247" cy="220381"/>
                </a:xfrm>
                <a:prstGeom prst="rect">
                  <a:avLst/>
                </a:prstGeom>
                <a:blipFill>
                  <a:blip r:embed="rId16"/>
                  <a:stretch>
                    <a:fillRect l="-9137" t="-22222" b="-50000"/>
                  </a:stretch>
                </a:blipFill>
              </p:spPr>
              <p:txBody>
                <a:bodyPr/>
                <a:lstStyle/>
                <a:p>
                  <a:r>
                    <a:rPr lang="en-US">
                      <a:noFill/>
                    </a:rPr>
                    <a:t> </a:t>
                  </a:r>
                </a:p>
              </p:txBody>
            </p:sp>
          </mc:Fallback>
        </mc:AlternateContent>
      </p:grpSp>
      <p:grpSp>
        <p:nvGrpSpPr>
          <p:cNvPr id="61" name="Group 60"/>
          <p:cNvGrpSpPr/>
          <p:nvPr/>
        </p:nvGrpSpPr>
        <p:grpSpPr>
          <a:xfrm>
            <a:off x="2640606" y="706237"/>
            <a:ext cx="2617195" cy="649063"/>
            <a:chOff x="3202309" y="706237"/>
            <a:chExt cx="2055492" cy="649063"/>
          </a:xfrm>
        </p:grpSpPr>
        <p:cxnSp>
          <p:nvCxnSpPr>
            <p:cNvPr id="57" name="Straight Connector 56"/>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8" name="Straight Connector 57"/>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mc:AlternateContent xmlns:mc="http://schemas.openxmlformats.org/markup-compatibility/2006" xmlns:a14="http://schemas.microsoft.com/office/drawing/2010/main">
        <mc:Choice Requires="a14">
          <p:sp>
            <p:nvSpPr>
              <p:cNvPr id="7" name="TextBox 6"/>
              <p:cNvSpPr txBox="1"/>
              <p:nvPr/>
            </p:nvSpPr>
            <p:spPr>
              <a:xfrm>
                <a:off x="4844287" y="2499114"/>
                <a:ext cx="1288430" cy="219997"/>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set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𝐸</m:t>
                    </m:r>
                    <m:r>
                      <a:rPr lang="en-US" sz="1400" b="0" i="1" kern="1000" spc="30" smtClean="0">
                        <a:solidFill>
                          <a:schemeClr val="tx1">
                            <a:lumMod val="85000"/>
                            <a:lumOff val="15000"/>
                          </a:schemeClr>
                        </a:solidFill>
                        <a:latin typeface="Cambria Math" panose="02040503050406030204" pitchFamily="18" charset="0"/>
                        <a:cs typeface="Franklin Gothic Book"/>
                      </a:rPr>
                      <m:t> ≅</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𝑎𝐵𝑐</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𝛽</m:t>
                    </m:r>
                    <m:sSup>
                      <m:sSupPr>
                        <m:ctrlP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𝛾</m:t>
                        </m:r>
                      </m:e>
                      <m:sup>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2</m:t>
                        </m:r>
                      </m:sup>
                    </m:sSup>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844287" y="2499114"/>
                <a:ext cx="1288430" cy="219997"/>
              </a:xfrm>
              <a:prstGeom prst="rect">
                <a:avLst/>
              </a:prstGeom>
              <a:blipFill>
                <a:blip r:embed="rId17"/>
                <a:stretch>
                  <a:fillRect l="-8531" t="-22222" r="-1896" b="-50000"/>
                </a:stretch>
              </a:blipFill>
            </p:spPr>
            <p:txBody>
              <a:bodyPr/>
              <a:lstStyle/>
              <a:p>
                <a:r>
                  <a:rPr lang="en-US">
                    <a:noFill/>
                  </a:rPr>
                  <a:t> </a:t>
                </a:r>
              </a:p>
            </p:txBody>
          </p:sp>
        </mc:Fallback>
      </mc:AlternateContent>
      <p:sp>
        <p:nvSpPr>
          <p:cNvPr id="42" name="Up Arrow 41"/>
          <p:cNvSpPr/>
          <p:nvPr/>
        </p:nvSpPr>
        <p:spPr bwMode="auto">
          <a:xfrm rot="16956010">
            <a:off x="8275274" y="3836211"/>
            <a:ext cx="547102" cy="634123"/>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E</a:t>
            </a:r>
            <a:endParaRPr lang="en-US" dirty="0">
              <a:latin typeface="Humanst521 Lt BT" panose="020B0402020204020304" pitchFamily="34" charset="0"/>
            </a:endParaRPr>
          </a:p>
        </p:txBody>
      </p:sp>
      <p:sp>
        <p:nvSpPr>
          <p:cNvPr id="44" name="Slide Number Placeholder 2"/>
          <p:cNvSpPr txBox="1">
            <a:spLocks/>
          </p:cNvSpPr>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defPPr>
              <a:defRPr lang="de-CH"/>
            </a:defPPr>
            <a:lvl1pPr algn="l" rtl="0" fontAlgn="base">
              <a:spcBef>
                <a:spcPct val="0"/>
              </a:spcBef>
              <a:spcAft>
                <a:spcPct val="0"/>
              </a:spcAft>
              <a:defRPr sz="900" kern="120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HelveticaNeue" pitchFamily="2" charset="0"/>
                <a:ea typeface="+mn-ea"/>
                <a:cs typeface="+mn-cs"/>
              </a:defRPr>
            </a:lvl2pPr>
            <a:lvl3pPr marL="914400" algn="l" rtl="0" fontAlgn="base">
              <a:spcBef>
                <a:spcPct val="0"/>
              </a:spcBef>
              <a:spcAft>
                <a:spcPct val="0"/>
              </a:spcAft>
              <a:defRPr kern="1200">
                <a:solidFill>
                  <a:schemeClr val="tx1"/>
                </a:solidFill>
                <a:latin typeface="HelveticaNeue" pitchFamily="2" charset="0"/>
                <a:ea typeface="+mn-ea"/>
                <a:cs typeface="+mn-cs"/>
              </a:defRPr>
            </a:lvl3pPr>
            <a:lvl4pPr marL="1371600" algn="l" rtl="0" fontAlgn="base">
              <a:spcBef>
                <a:spcPct val="0"/>
              </a:spcBef>
              <a:spcAft>
                <a:spcPct val="0"/>
              </a:spcAft>
              <a:defRPr kern="1200">
                <a:solidFill>
                  <a:schemeClr val="tx1"/>
                </a:solidFill>
                <a:latin typeface="HelveticaNeue" pitchFamily="2" charset="0"/>
                <a:ea typeface="+mn-ea"/>
                <a:cs typeface="+mn-cs"/>
              </a:defRPr>
            </a:lvl4pPr>
            <a:lvl5pPr marL="1828800" algn="l" rtl="0" fontAlgn="base">
              <a:spcBef>
                <a:spcPct val="0"/>
              </a:spcBef>
              <a:spcAft>
                <a:spcPct val="0"/>
              </a:spcAft>
              <a:defRPr kern="1200">
                <a:solidFill>
                  <a:schemeClr val="tx1"/>
                </a:solidFill>
                <a:latin typeface="HelveticaNeue" pitchFamily="2" charset="0"/>
                <a:ea typeface="+mn-ea"/>
                <a:cs typeface="+mn-cs"/>
              </a:defRPr>
            </a:lvl5pPr>
            <a:lvl6pPr marL="2286000" algn="l" defTabSz="914400" rtl="0" eaLnBrk="1" latinLnBrk="0" hangingPunct="1">
              <a:defRPr kern="1200">
                <a:solidFill>
                  <a:schemeClr val="tx1"/>
                </a:solidFill>
                <a:latin typeface="HelveticaNeue" pitchFamily="2" charset="0"/>
                <a:ea typeface="+mn-ea"/>
                <a:cs typeface="+mn-cs"/>
              </a:defRPr>
            </a:lvl6pPr>
            <a:lvl7pPr marL="2743200" algn="l" defTabSz="914400" rtl="0" eaLnBrk="1" latinLnBrk="0" hangingPunct="1">
              <a:defRPr kern="1200">
                <a:solidFill>
                  <a:schemeClr val="tx1"/>
                </a:solidFill>
                <a:latin typeface="HelveticaNeue" pitchFamily="2" charset="0"/>
                <a:ea typeface="+mn-ea"/>
                <a:cs typeface="+mn-cs"/>
              </a:defRPr>
            </a:lvl7pPr>
            <a:lvl8pPr marL="3200400" algn="l" defTabSz="914400" rtl="0" eaLnBrk="1" latinLnBrk="0" hangingPunct="1">
              <a:defRPr kern="1200">
                <a:solidFill>
                  <a:schemeClr val="tx1"/>
                </a:solidFill>
                <a:latin typeface="HelveticaNeue" pitchFamily="2" charset="0"/>
                <a:ea typeface="+mn-ea"/>
                <a:cs typeface="+mn-cs"/>
              </a:defRPr>
            </a:lvl8pPr>
            <a:lvl9pPr marL="3657600" algn="l" defTabSz="914400" rtl="0" eaLnBrk="1" latinLnBrk="0" hangingPunct="1">
              <a:defRPr kern="1200">
                <a:solidFill>
                  <a:schemeClr val="tx1"/>
                </a:solidFill>
                <a:latin typeface="HelveticaNeue" pitchFamily="2" charset="0"/>
                <a:ea typeface="+mn-ea"/>
                <a:cs typeface="+mn-cs"/>
              </a:defRPr>
            </a:lvl9pPr>
          </a:lstStyle>
          <a:p>
            <a:pPr eaLnBrk="0" hangingPunct="0">
              <a:defRPr/>
            </a:pPr>
            <a:fld id="{EBC07571-3134-BB4B-B83F-1A9FE18D34F3}" type="slidenum">
              <a:rPr lang="de-DE" smtClean="0">
                <a:solidFill>
                  <a:srgbClr val="000000"/>
                </a:solidFill>
                <a:latin typeface="Humanst521 Lt BT" panose="020B0402020204020304" pitchFamily="34" charset="0"/>
              </a:rPr>
              <a:pPr eaLnBrk="0" hangingPunct="0">
                <a:defRPr/>
              </a:pPr>
              <a:t>9</a:t>
            </a:fld>
            <a:endParaRPr lang="de-DE" dirty="0">
              <a:solidFill>
                <a:srgbClr val="000000"/>
              </a:solidFill>
              <a:latin typeface="Humanst521 Lt BT" panose="020B0402020204020304" pitchFamily="34" charset="0"/>
            </a:endParaRPr>
          </a:p>
        </p:txBody>
      </p:sp>
      <p:sp>
        <p:nvSpPr>
          <p:cNvPr id="13" name="TextBox 12"/>
          <p:cNvSpPr txBox="1"/>
          <p:nvPr/>
        </p:nvSpPr>
        <p:spPr>
          <a:xfrm>
            <a:off x="601894" y="4944993"/>
            <a:ext cx="2271584"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Farley et al,, PRL93 042001 (2004) ] ,</a:t>
            </a:r>
          </a:p>
        </p:txBody>
      </p:sp>
      <p:grpSp>
        <p:nvGrpSpPr>
          <p:cNvPr id="16" name="Group 15"/>
          <p:cNvGrpSpPr/>
          <p:nvPr/>
        </p:nvGrpSpPr>
        <p:grpSpPr>
          <a:xfrm>
            <a:off x="-2300415" y="2024133"/>
            <a:ext cx="6275697" cy="2562690"/>
            <a:chOff x="-2300415" y="2024133"/>
            <a:chExt cx="6275697" cy="2562690"/>
          </a:xfrm>
        </p:grpSpPr>
        <p:sp>
          <p:nvSpPr>
            <p:cNvPr id="5" name="Arc 4"/>
            <p:cNvSpPr/>
            <p:nvPr/>
          </p:nvSpPr>
          <p:spPr bwMode="auto">
            <a:xfrm>
              <a:off x="-2300415" y="2033059"/>
              <a:ext cx="5306187" cy="2553764"/>
            </a:xfrm>
            <a:prstGeom prst="arc">
              <a:avLst>
                <a:gd name="adj1" fmla="val 19979841"/>
                <a:gd name="adj2" fmla="val 5539216"/>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3" name="Group 2"/>
            <p:cNvGrpSpPr/>
            <p:nvPr/>
          </p:nvGrpSpPr>
          <p:grpSpPr>
            <a:xfrm>
              <a:off x="112928" y="2024133"/>
              <a:ext cx="3862354" cy="2318437"/>
              <a:chOff x="112928" y="1967862"/>
              <a:chExt cx="3862354" cy="2318437"/>
            </a:xfrm>
          </p:grpSpPr>
          <p:sp>
            <p:nvSpPr>
              <p:cNvPr id="56" name="Oval 55"/>
              <p:cNvSpPr/>
              <p:nvPr/>
            </p:nvSpPr>
            <p:spPr bwMode="auto">
              <a:xfrm rot="670316">
                <a:off x="1577840" y="3605192"/>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34" name="Straight Connector 33"/>
              <p:cNvCxnSpPr/>
              <p:nvPr/>
            </p:nvCxnSpPr>
            <p:spPr bwMode="auto">
              <a:xfrm>
                <a:off x="112928" y="3328835"/>
                <a:ext cx="3205274" cy="81770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4" name="Oval 3"/>
              <p:cNvSpPr/>
              <p:nvPr/>
            </p:nvSpPr>
            <p:spPr bwMode="auto">
              <a:xfrm rot="1608878">
                <a:off x="1571225" y="3629074"/>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6" name="Straight Arrow Connector 5"/>
              <p:cNvCxnSpPr>
                <a:endCxn id="4" idx="3"/>
              </p:cNvCxnSpPr>
              <p:nvPr/>
            </p:nvCxnSpPr>
            <p:spPr bwMode="auto">
              <a:xfrm flipH="1" flipV="1">
                <a:off x="1844163" y="3838450"/>
                <a:ext cx="751002" cy="119237"/>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bwMode="auto">
              <a:xfrm flipV="1">
                <a:off x="2595162" y="2809925"/>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1" name="Straight Arrow Connector 10"/>
              <p:cNvCxnSpPr/>
              <p:nvPr/>
            </p:nvCxnSpPr>
            <p:spPr bwMode="auto">
              <a:xfrm>
                <a:off x="2595163" y="3957686"/>
                <a:ext cx="319087" cy="8490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V="1">
                <a:off x="2595162" y="2940493"/>
                <a:ext cx="315612" cy="1017194"/>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25" name="Arc 24"/>
              <p:cNvSpPr/>
              <p:nvPr/>
            </p:nvSpPr>
            <p:spPr bwMode="auto">
              <a:xfrm rot="1618659">
                <a:off x="1571225" y="3626839"/>
                <a:ext cx="2047875" cy="657225"/>
              </a:xfrm>
              <a:prstGeom prst="arc">
                <a:avLst>
                  <a:gd name="adj1" fmla="val 9639987"/>
                  <a:gd name="adj2" fmla="val 11296803"/>
                </a:avLst>
              </a:prstGeom>
              <a:noFill/>
              <a:ln w="19050">
                <a:solidFill>
                  <a:srgbClr val="014DB2"/>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2276075" y="2831747"/>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276075" y="2831747"/>
                    <a:ext cx="270652" cy="236988"/>
                  </a:xfrm>
                  <a:prstGeom prst="rect">
                    <a:avLst/>
                  </a:prstGeom>
                  <a:blipFill>
                    <a:blip r:embed="rId18"/>
                    <a:stretch>
                      <a:fillRect l="-6667"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2942110" y="3801266"/>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942110" y="3801266"/>
                    <a:ext cx="260199" cy="236988"/>
                  </a:xfrm>
                  <a:prstGeom prst="rect">
                    <a:avLst/>
                  </a:prstGeom>
                  <a:blipFill>
                    <a:blip r:embed="rId19"/>
                    <a:stretch>
                      <a:fillRect l="-9524"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941409" y="2666327"/>
                    <a:ext cx="1033873" cy="287195"/>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ad>
                            <m:radPr>
                              <m:degHide m:val="on"/>
                              <m:ctrlPr>
                                <a:rPr lang="en-US" sz="1400" b="0" i="1" kern="1000" spc="30" smtClean="0">
                                  <a:solidFill>
                                    <a:schemeClr val="tx1">
                                      <a:lumMod val="85000"/>
                                      <a:lumOff val="15000"/>
                                    </a:schemeClr>
                                  </a:solidFill>
                                  <a:latin typeface="Cambria Math" panose="02040503050406030204" pitchFamily="18" charset="0"/>
                                </a:rPr>
                              </m:ctrlPr>
                            </m:radPr>
                            <m:deg/>
                            <m:e>
                              <m:sSub>
                                <m:sSubPr>
                                  <m:ctrlPr>
                                    <a:rPr lang="en-US" sz="1400" i="1" kern="1000" spc="30">
                                      <a:solidFill>
                                        <a:schemeClr val="tx1">
                                          <a:lumMod val="85000"/>
                                          <a:lumOff val="15000"/>
                                        </a:schemeClr>
                                      </a:solidFill>
                                      <a:latin typeface="Cambria Math" panose="02040503050406030204" pitchFamily="18" charset="0"/>
                                      <a:cs typeface="Franklin Gothic Book"/>
                                    </a:rPr>
                                  </m:ctrlPr>
                                </m:sSubPr>
                                <m:e>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acc>
                                        <m:accPr>
                                          <m:chr m:val="⃗"/>
                                          <m:ctrlPr>
                                            <a:rPr lang="en-US" sz="1400" i="1" kern="1000" spc="30">
                                              <a:solidFill>
                                                <a:schemeClr val="tx1">
                                                  <a:lumMod val="85000"/>
                                                  <a:lumOff val="15000"/>
                                                </a:schemeClr>
                                              </a:solidFill>
                                              <a:latin typeface="Cambria Math" panose="02040503050406030204" pitchFamily="18" charset="0"/>
                                              <a:cs typeface="Franklin Gothic Book"/>
                                            </a:rPr>
                                          </m:ctrlPr>
                                        </m:accPr>
                                        <m:e>
                                          <m:r>
                                            <a:rPr lang="en-US" sz="1400" i="1" kern="1000" spc="30">
                                              <a:solidFill>
                                                <a:schemeClr val="tx1">
                                                  <a:lumMod val="85000"/>
                                                  <a:lumOff val="15000"/>
                                                </a:schemeClr>
                                              </a:solidFill>
                                              <a:latin typeface="Cambria Math" panose="02040503050406030204" pitchFamily="18" charset="0"/>
                                              <a:cs typeface="Franklin Gothic Book"/>
                                            </a:rPr>
                                            <m:t>𝜔</m:t>
                                          </m:r>
                                        </m:e>
                                      </m:acc>
                                    </m:e>
                                    <m:sup>
                                      <m:r>
                                        <a:rPr lang="en-US" sz="1400" b="0" i="1" kern="1000" spc="30" smtClean="0">
                                          <a:solidFill>
                                            <a:schemeClr val="tx1">
                                              <a:lumMod val="85000"/>
                                              <a:lumOff val="15000"/>
                                            </a:schemeClr>
                                          </a:solidFill>
                                          <a:latin typeface="Cambria Math" panose="02040503050406030204" pitchFamily="18" charset="0"/>
                                          <a:cs typeface="Franklin Gothic Book"/>
                                        </a:rPr>
                                        <m:t>2</m:t>
                                      </m:r>
                                    </m:sup>
                                  </m:sSup>
                                </m:e>
                                <m:sub>
                                  <m:r>
                                    <a:rPr lang="en-US" sz="1400" i="1" kern="1000" spc="30">
                                      <a:solidFill>
                                        <a:schemeClr val="tx1">
                                          <a:lumMod val="85000"/>
                                          <a:lumOff val="15000"/>
                                        </a:schemeClr>
                                      </a:solidFill>
                                      <a:latin typeface="Cambria Math" panose="02040503050406030204" pitchFamily="18" charset="0"/>
                                      <a:cs typeface="Franklin Gothic Book"/>
                                    </a:rPr>
                                    <m:t>𝑎</m:t>
                                  </m:r>
                                </m:sub>
                              </m:sSub>
                              <m:r>
                                <a:rPr lang="en-US" sz="1400" i="1" kern="1000" spc="30">
                                  <a:solidFill>
                                    <a:schemeClr val="tx1">
                                      <a:lumMod val="85000"/>
                                      <a:lumOff val="15000"/>
                                    </a:schemeClr>
                                  </a:solidFill>
                                  <a:latin typeface="Cambria Math" panose="02040503050406030204" pitchFamily="18" charset="0"/>
                                  <a:cs typeface="Franklin Gothic Book"/>
                                </a:rPr>
                                <m:t>+</m:t>
                              </m:r>
                              <m:sSub>
                                <m:sSubPr>
                                  <m:ctrlPr>
                                    <a:rPr lang="en-US" sz="1400" i="1" kern="1000" spc="30">
                                      <a:solidFill>
                                        <a:schemeClr val="tx1">
                                          <a:lumMod val="85000"/>
                                          <a:lumOff val="15000"/>
                                        </a:schemeClr>
                                      </a:solidFill>
                                      <a:latin typeface="Cambria Math" panose="02040503050406030204" pitchFamily="18" charset="0"/>
                                      <a:cs typeface="Franklin Gothic Book"/>
                                    </a:rPr>
                                  </m:ctrlPr>
                                </m:sSubPr>
                                <m:e>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acc>
                                        <m:accPr>
                                          <m:chr m:val="⃗"/>
                                          <m:ctrlPr>
                                            <a:rPr lang="en-US" sz="1400" i="1" kern="1000" spc="30">
                                              <a:solidFill>
                                                <a:schemeClr val="tx1">
                                                  <a:lumMod val="85000"/>
                                                  <a:lumOff val="15000"/>
                                                </a:schemeClr>
                                              </a:solidFill>
                                              <a:latin typeface="Cambria Math" panose="02040503050406030204" pitchFamily="18" charset="0"/>
                                              <a:cs typeface="Franklin Gothic Book"/>
                                            </a:rPr>
                                          </m:ctrlPr>
                                        </m:accPr>
                                        <m:e>
                                          <m:r>
                                            <a:rPr lang="en-US" sz="1400" i="1" kern="1000" spc="30">
                                              <a:solidFill>
                                                <a:schemeClr val="tx1">
                                                  <a:lumMod val="85000"/>
                                                  <a:lumOff val="15000"/>
                                                </a:schemeClr>
                                              </a:solidFill>
                                              <a:latin typeface="Cambria Math" panose="02040503050406030204" pitchFamily="18" charset="0"/>
                                              <a:cs typeface="Franklin Gothic Book"/>
                                            </a:rPr>
                                            <m:t>𝜔</m:t>
                                          </m:r>
                                        </m:e>
                                      </m:acc>
                                    </m:e>
                                    <m:sup>
                                      <m:r>
                                        <a:rPr lang="en-US" sz="1400" b="0" i="1" kern="1000" spc="30" smtClean="0">
                                          <a:solidFill>
                                            <a:schemeClr val="tx1">
                                              <a:lumMod val="85000"/>
                                              <a:lumOff val="15000"/>
                                            </a:schemeClr>
                                          </a:solidFill>
                                          <a:latin typeface="Cambria Math" panose="02040503050406030204" pitchFamily="18" charset="0"/>
                                          <a:cs typeface="Franklin Gothic Book"/>
                                        </a:rPr>
                                        <m:t>2</m:t>
                                      </m:r>
                                    </m:sup>
                                  </m:sSup>
                                </m:e>
                                <m:sub>
                                  <m:r>
                                    <a:rPr lang="en-US" sz="1400" i="1" kern="1000" spc="30">
                                      <a:solidFill>
                                        <a:schemeClr val="tx1">
                                          <a:lumMod val="85000"/>
                                          <a:lumOff val="15000"/>
                                        </a:schemeClr>
                                      </a:solidFill>
                                      <a:latin typeface="Cambria Math" panose="02040503050406030204" pitchFamily="18" charset="0"/>
                                      <a:cs typeface="Franklin Gothic Book"/>
                                    </a:rPr>
                                    <m:t>𝑒</m:t>
                                  </m:r>
                                </m:sub>
                              </m:sSub>
                            </m:e>
                          </m:rad>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941409" y="2666327"/>
                    <a:ext cx="1033873" cy="287195"/>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640606" y="3033321"/>
                    <a:ext cx="152414"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𝜂</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640606" y="3033321"/>
                    <a:ext cx="152414" cy="236988"/>
                  </a:xfrm>
                  <a:prstGeom prst="rect">
                    <a:avLst/>
                  </a:prstGeom>
                  <a:blipFill>
                    <a:blip r:embed="rId21"/>
                    <a:stretch>
                      <a:fillRect l="-24000" r="-24000" b="-15385"/>
                    </a:stretch>
                  </a:blipFill>
                </p:spPr>
                <p:txBody>
                  <a:bodyPr/>
                  <a:lstStyle/>
                  <a:p>
                    <a:r>
                      <a:rPr lang="en-US">
                        <a:noFill/>
                      </a:rPr>
                      <a:t> </a:t>
                    </a:r>
                  </a:p>
                </p:txBody>
              </p:sp>
            </mc:Fallback>
          </mc:AlternateContent>
          <p:sp>
            <p:nvSpPr>
              <p:cNvPr id="8" name="Up Arrow 7"/>
              <p:cNvSpPr/>
              <p:nvPr/>
            </p:nvSpPr>
            <p:spPr bwMode="auto">
              <a:xfrm>
                <a:off x="793948" y="2623944"/>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B</a:t>
                </a:r>
                <a:endParaRPr lang="en-US" dirty="0">
                  <a:latin typeface="Humanst521 Lt BT" panose="020B0402020204020304" pitchFamily="34" charset="0"/>
                </a:endParaRPr>
              </a:p>
            </p:txBody>
          </p:sp>
          <p:sp>
            <p:nvSpPr>
              <p:cNvPr id="10" name="Oval 9"/>
              <p:cNvSpPr/>
              <p:nvPr/>
            </p:nvSpPr>
            <p:spPr bwMode="auto">
              <a:xfrm>
                <a:off x="2552182" y="391123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2136485" y="3678521"/>
                    <a:ext cx="13959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136485" y="3678521"/>
                    <a:ext cx="139590" cy="236988"/>
                  </a:xfrm>
                  <a:prstGeom prst="rect">
                    <a:avLst/>
                  </a:prstGeom>
                  <a:blipFill>
                    <a:blip r:embed="rId22"/>
                    <a:stretch>
                      <a:fillRect l="-30435" t="-30769" r="-95652"/>
                    </a:stretch>
                  </a:blipFill>
                </p:spPr>
                <p:txBody>
                  <a:bodyPr/>
                  <a:lstStyle/>
                  <a:p>
                    <a:r>
                      <a:rPr lang="en-US">
                        <a:noFill/>
                      </a:rPr>
                      <a:t> </a:t>
                    </a:r>
                  </a:p>
                </p:txBody>
              </p:sp>
            </mc:Fallback>
          </mc:AlternateContent>
          <p:sp>
            <p:nvSpPr>
              <p:cNvPr id="48" name="TextBox 47"/>
              <p:cNvSpPr txBox="1"/>
              <p:nvPr/>
            </p:nvSpPr>
            <p:spPr>
              <a:xfrm>
                <a:off x="308943" y="2021772"/>
                <a:ext cx="1591061" cy="251800"/>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smtClean="0">
                    <a:solidFill>
                      <a:schemeClr val="tx1">
                        <a:lumMod val="85000"/>
                        <a:lumOff val="15000"/>
                      </a:schemeClr>
                    </a:solidFill>
                    <a:latin typeface="Humanst521 BT" panose="020B0602020204020204" pitchFamily="34" charset="0"/>
                    <a:cs typeface="Franklin Gothic Book"/>
                  </a:rPr>
                  <a:t>FNAL &amp; JPARC</a:t>
                </a:r>
              </a:p>
            </p:txBody>
          </p:sp>
          <mc:AlternateContent xmlns:mc="http://schemas.openxmlformats.org/markup-compatibility/2006" xmlns:a14="http://schemas.microsoft.com/office/drawing/2010/main">
            <mc:Choice Requires="a14">
              <p:sp>
                <p:nvSpPr>
                  <p:cNvPr id="50" name="TextBox 49"/>
                  <p:cNvSpPr txBox="1"/>
                  <p:nvPr/>
                </p:nvSpPr>
                <p:spPr>
                  <a:xfrm>
                    <a:off x="1842488" y="1967862"/>
                    <a:ext cx="1773245" cy="312008"/>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−21</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1842488" y="1967862"/>
                    <a:ext cx="1773245" cy="312008"/>
                  </a:xfrm>
                  <a:prstGeom prst="rect">
                    <a:avLst/>
                  </a:prstGeom>
                  <a:blipFill>
                    <a:blip r:embed="rId23"/>
                    <a:stretch>
                      <a:fillRect r="-3093"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rot="913294">
                    <a:off x="166973" y="3562163"/>
                    <a:ext cx="106510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=7.114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64" name="TextBox 63"/>
                  <p:cNvSpPr txBox="1">
                    <a:spLocks noRot="1" noChangeAspect="1" noMove="1" noResize="1" noEditPoints="1" noAdjustHandles="1" noChangeArrowheads="1" noChangeShapeType="1" noTextEdit="1"/>
                  </p:cNvSpPr>
                  <p:nvPr/>
                </p:nvSpPr>
                <p:spPr>
                  <a:xfrm rot="913294">
                    <a:off x="166973" y="3562163"/>
                    <a:ext cx="1065100" cy="236988"/>
                  </a:xfrm>
                  <a:prstGeom prst="rect">
                    <a:avLst/>
                  </a:prstGeom>
                  <a:blipFill>
                    <a:blip r:embed="rId24"/>
                    <a:stretch>
                      <a:fillRect l="-2222"/>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65" name="TextBox 64"/>
              <p:cNvSpPr txBox="1"/>
              <p:nvPr/>
            </p:nvSpPr>
            <p:spPr>
              <a:xfrm rot="913294">
                <a:off x="5382120" y="3444490"/>
                <a:ext cx="96186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=0.14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65" name="TextBox 64"/>
              <p:cNvSpPr txBox="1">
                <a:spLocks noRot="1" noChangeAspect="1" noMove="1" noResize="1" noEditPoints="1" noAdjustHandles="1" noChangeArrowheads="1" noChangeShapeType="1" noTextEdit="1"/>
              </p:cNvSpPr>
              <p:nvPr/>
            </p:nvSpPr>
            <p:spPr>
              <a:xfrm rot="913294">
                <a:off x="5382120" y="3444490"/>
                <a:ext cx="961866" cy="236988"/>
              </a:xfrm>
              <a:prstGeom prst="rect">
                <a:avLst/>
              </a:prstGeom>
              <a:blipFill>
                <a:blip r:embed="rId25"/>
                <a:stretch>
                  <a:fillRect l="-2439"/>
                </a:stretch>
              </a:blipFill>
            </p:spPr>
            <p:txBody>
              <a:bodyPr/>
              <a:lstStyle/>
              <a:p>
                <a:r>
                  <a:rPr lang="en-US">
                    <a:noFill/>
                  </a:rPr>
                  <a:t> </a:t>
                </a:r>
              </a:p>
            </p:txBody>
          </p:sp>
        </mc:Fallback>
      </mc:AlternateContent>
      <p:grpSp>
        <p:nvGrpSpPr>
          <p:cNvPr id="62" name="Group 61"/>
          <p:cNvGrpSpPr/>
          <p:nvPr/>
        </p:nvGrpSpPr>
        <p:grpSpPr>
          <a:xfrm>
            <a:off x="88909" y="2136198"/>
            <a:ext cx="4123024" cy="2230123"/>
            <a:chOff x="4737189" y="2781665"/>
            <a:chExt cx="4123024" cy="2230123"/>
          </a:xfrm>
        </p:grpSpPr>
        <p:pic>
          <p:nvPicPr>
            <p:cNvPr id="63" name="Picture 62"/>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4737189" y="3359875"/>
              <a:ext cx="4123024" cy="1651913"/>
            </a:xfrm>
            <a:prstGeom prst="rect">
              <a:avLst/>
            </a:prstGeom>
          </p:spPr>
        </p:pic>
        <mc:AlternateContent xmlns:mc="http://schemas.openxmlformats.org/markup-compatibility/2006" xmlns:a14="http://schemas.microsoft.com/office/drawing/2010/main">
          <mc:Choice Requires="a14">
            <p:sp>
              <p:nvSpPr>
                <p:cNvPr id="66" name="Rectangular Callout 65"/>
                <p:cNvSpPr/>
                <p:nvPr/>
              </p:nvSpPr>
              <p:spPr bwMode="auto">
                <a:xfrm>
                  <a:off x="7621792" y="4606105"/>
                  <a:ext cx="355003" cy="405683"/>
                </a:xfrm>
                <a:prstGeom prst="wedgeRectCallout">
                  <a:avLst>
                    <a:gd name="adj1" fmla="val -105333"/>
                    <a:gd name="adj2" fmla="val -78068"/>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DCA00"/>
                                </a:solidFill>
                                <a:effectLst/>
                                <a:latin typeface="Cambria Math" panose="02040503050406030204" pitchFamily="18" charset="0"/>
                              </a:rPr>
                            </m:ctrlPr>
                          </m:sSubPr>
                          <m:e>
                            <m:r>
                              <a:rPr kumimoji="0" lang="en-US" sz="2400" b="0" i="1" u="none" strike="noStrike" cap="none" normalizeH="0" baseline="0" smtClean="0">
                                <a:ln>
                                  <a:noFill/>
                                </a:ln>
                                <a:solidFill>
                                  <a:srgbClr val="FDCA00"/>
                                </a:solidFill>
                                <a:effectLst/>
                                <a:latin typeface="Cambria Math"/>
                              </a:rPr>
                              <m:t>𝑠</m:t>
                            </m:r>
                          </m:e>
                          <m:sub>
                            <m:r>
                              <a:rPr kumimoji="0" lang="en-US" sz="2400" b="0" i="1" u="none" strike="noStrike" cap="none" normalizeH="0" baseline="0" smtClean="0">
                                <a:ln>
                                  <a:noFill/>
                                </a:ln>
                                <a:solidFill>
                                  <a:srgbClr val="FDCA00"/>
                                </a:solidFill>
                                <a:effectLst/>
                                <a:latin typeface="Cambria Math" panose="02040503050406030204" pitchFamily="18" charset="0"/>
                              </a:rPr>
                              <m:t>𝑥</m:t>
                            </m:r>
                          </m:sub>
                        </m:sSub>
                      </m:oMath>
                    </m:oMathPara>
                  </a14:m>
                  <a:endParaRPr kumimoji="0" lang="en-US" sz="2400" b="0" i="0" u="none" strike="noStrike" cap="none" normalizeH="0" baseline="0" dirty="0">
                    <a:ln>
                      <a:noFill/>
                    </a:ln>
                    <a:solidFill>
                      <a:schemeClr val="tx1"/>
                    </a:solidFill>
                    <a:effectLst/>
                    <a:latin typeface="Calibri" panose="020F0502020204030204" pitchFamily="34" charset="0"/>
                  </a:endParaRPr>
                </a:p>
              </p:txBody>
            </p:sp>
          </mc:Choice>
          <mc:Fallback xmlns="">
            <p:sp>
              <p:nvSpPr>
                <p:cNvPr id="66" name="Rectangular Callout 65"/>
                <p:cNvSpPr>
                  <a:spLocks noRot="1" noChangeAspect="1" noMove="1" noResize="1" noEditPoints="1" noAdjustHandles="1" noChangeArrowheads="1" noChangeShapeType="1" noTextEdit="1"/>
                </p:cNvSpPr>
                <p:nvPr/>
              </p:nvSpPr>
              <p:spPr bwMode="auto">
                <a:xfrm>
                  <a:off x="7621792" y="4606105"/>
                  <a:ext cx="355003" cy="405683"/>
                </a:xfrm>
                <a:prstGeom prst="wedgeRectCallout">
                  <a:avLst>
                    <a:gd name="adj1" fmla="val -105333"/>
                    <a:gd name="adj2" fmla="val -78068"/>
                  </a:avLst>
                </a:prstGeom>
                <a:blipFill>
                  <a:blip r:embed="rId27"/>
                  <a:stretch>
                    <a:fillRect/>
                  </a:stretch>
                </a:blipFill>
                <a:ln w="1905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ular Callout 66"/>
                <p:cNvSpPr/>
                <p:nvPr/>
              </p:nvSpPr>
              <p:spPr bwMode="auto">
                <a:xfrm>
                  <a:off x="7795707" y="2781665"/>
                  <a:ext cx="355003" cy="405683"/>
                </a:xfrm>
                <a:prstGeom prst="wedgeRectCallout">
                  <a:avLst>
                    <a:gd name="adj1" fmla="val 42803"/>
                    <a:gd name="adj2" fmla="val 145980"/>
                  </a:avLst>
                </a:prstGeom>
                <a:solidFill>
                  <a:schemeClr val="bg1"/>
                </a:solidFill>
                <a:ln w="19050" cap="flat" cmpd="sng" algn="ctr">
                  <a:solidFill>
                    <a:srgbClr val="0070C0"/>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0070C0"/>
                                </a:solidFill>
                                <a:effectLst/>
                                <a:latin typeface="Cambria Math" panose="02040503050406030204" pitchFamily="18" charset="0"/>
                              </a:rPr>
                            </m:ctrlPr>
                          </m:sSubPr>
                          <m:e>
                            <m:r>
                              <a:rPr kumimoji="0" lang="en-US" sz="2400" b="0" i="1" u="none" strike="noStrike" cap="none" normalizeH="0" baseline="0" smtClean="0">
                                <a:ln>
                                  <a:noFill/>
                                </a:ln>
                                <a:solidFill>
                                  <a:srgbClr val="0070C0"/>
                                </a:solidFill>
                                <a:effectLst/>
                                <a:latin typeface="Cambria Math"/>
                              </a:rPr>
                              <m:t>𝑠</m:t>
                            </m:r>
                          </m:e>
                          <m:sub>
                            <m:r>
                              <a:rPr kumimoji="0" lang="en-US" sz="2400" b="0" i="1" u="none" strike="noStrike" cap="none" normalizeH="0" baseline="0" smtClean="0">
                                <a:ln>
                                  <a:noFill/>
                                </a:ln>
                                <a:solidFill>
                                  <a:srgbClr val="0070C0"/>
                                </a:solidFill>
                                <a:effectLst/>
                                <a:latin typeface="Cambria Math" panose="02040503050406030204" pitchFamily="18" charset="0"/>
                              </a:rPr>
                              <m:t>𝑧</m:t>
                            </m:r>
                          </m:sub>
                        </m:sSub>
                      </m:oMath>
                    </m:oMathPara>
                  </a14:m>
                  <a:endParaRPr kumimoji="0" lang="en-US" sz="2400" b="0" i="0" u="none" strike="noStrike" cap="none" normalizeH="0" baseline="0" dirty="0">
                    <a:ln>
                      <a:noFill/>
                    </a:ln>
                    <a:solidFill>
                      <a:schemeClr val="tx1"/>
                    </a:solidFill>
                    <a:effectLst/>
                    <a:latin typeface="Calibri" panose="020F0502020204030204" pitchFamily="34" charset="0"/>
                  </a:endParaRPr>
                </a:p>
              </p:txBody>
            </p:sp>
          </mc:Choice>
          <mc:Fallback xmlns="">
            <p:sp>
              <p:nvSpPr>
                <p:cNvPr id="67" name="Rectangular Callout 66"/>
                <p:cNvSpPr>
                  <a:spLocks noRot="1" noChangeAspect="1" noMove="1" noResize="1" noEditPoints="1" noAdjustHandles="1" noChangeArrowheads="1" noChangeShapeType="1" noTextEdit="1"/>
                </p:cNvSpPr>
                <p:nvPr/>
              </p:nvSpPr>
              <p:spPr bwMode="auto">
                <a:xfrm>
                  <a:off x="7795707" y="2781665"/>
                  <a:ext cx="355003" cy="405683"/>
                </a:xfrm>
                <a:prstGeom prst="wedgeRectCallout">
                  <a:avLst>
                    <a:gd name="adj1" fmla="val 42803"/>
                    <a:gd name="adj2" fmla="val 145980"/>
                  </a:avLst>
                </a:prstGeom>
                <a:blipFill>
                  <a:blip r:embed="rId28"/>
                  <a:stretch>
                    <a:fillRect l="-4839"/>
                  </a:stretch>
                </a:blipFill>
                <a:ln w="19050" cap="flat" cmpd="sng" algn="ctr">
                  <a:solidFill>
                    <a:srgbClr val="0070C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ular Callout 67"/>
                <p:cNvSpPr/>
                <p:nvPr/>
              </p:nvSpPr>
              <p:spPr bwMode="auto">
                <a:xfrm>
                  <a:off x="8044925" y="3773052"/>
                  <a:ext cx="355003" cy="434859"/>
                </a:xfrm>
                <a:prstGeom prst="wedgeRectCallout">
                  <a:avLst>
                    <a:gd name="adj1" fmla="val -114355"/>
                    <a:gd name="adj2" fmla="val 82525"/>
                  </a:avLst>
                </a:prstGeom>
                <a:solidFill>
                  <a:schemeClr val="bg1"/>
                </a:solidFill>
                <a:ln w="19050" cap="flat" cmpd="sng" algn="ctr">
                  <a:solidFill>
                    <a:srgbClr val="F7450D"/>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7450D"/>
                                </a:solidFill>
                                <a:effectLst/>
                                <a:latin typeface="Cambria Math" panose="02040503050406030204" pitchFamily="18" charset="0"/>
                              </a:rPr>
                            </m:ctrlPr>
                          </m:sSubPr>
                          <m:e>
                            <m:r>
                              <a:rPr kumimoji="0" lang="en-US" sz="2400" b="0" i="1" u="none" strike="noStrike" cap="none" normalizeH="0" baseline="0" smtClean="0">
                                <a:ln>
                                  <a:noFill/>
                                </a:ln>
                                <a:solidFill>
                                  <a:srgbClr val="F7450D"/>
                                </a:solidFill>
                                <a:effectLst/>
                                <a:latin typeface="Cambria Math"/>
                              </a:rPr>
                              <m:t>𝑠</m:t>
                            </m:r>
                          </m:e>
                          <m:sub>
                            <m:r>
                              <a:rPr kumimoji="0" lang="en-US" sz="2400" b="0" i="1" u="none" strike="noStrike" cap="none" normalizeH="0" baseline="0" smtClean="0">
                                <a:ln>
                                  <a:noFill/>
                                </a:ln>
                                <a:solidFill>
                                  <a:srgbClr val="F7450D"/>
                                </a:solidFill>
                                <a:effectLst/>
                                <a:latin typeface="Cambria Math" panose="02040503050406030204" pitchFamily="18" charset="0"/>
                              </a:rPr>
                              <m:t>𝑦</m:t>
                            </m:r>
                          </m:sub>
                        </m:sSub>
                      </m:oMath>
                    </m:oMathPara>
                  </a14:m>
                  <a:endParaRPr kumimoji="0" lang="en-US" sz="2400" b="0" i="0" u="none" strike="noStrike" cap="none" normalizeH="0" baseline="0" dirty="0">
                    <a:ln>
                      <a:noFill/>
                    </a:ln>
                    <a:solidFill>
                      <a:srgbClr val="F7450D"/>
                    </a:solidFill>
                    <a:effectLst/>
                    <a:latin typeface="Calibri" panose="020F0502020204030204" pitchFamily="34" charset="0"/>
                  </a:endParaRPr>
                </a:p>
              </p:txBody>
            </p:sp>
          </mc:Choice>
          <mc:Fallback xmlns="">
            <p:sp>
              <p:nvSpPr>
                <p:cNvPr id="68" name="Rectangular Callout 67"/>
                <p:cNvSpPr>
                  <a:spLocks noRot="1" noChangeAspect="1" noMove="1" noResize="1" noEditPoints="1" noAdjustHandles="1" noChangeArrowheads="1" noChangeShapeType="1" noTextEdit="1"/>
                </p:cNvSpPr>
                <p:nvPr/>
              </p:nvSpPr>
              <p:spPr bwMode="auto">
                <a:xfrm>
                  <a:off x="8044925" y="3773052"/>
                  <a:ext cx="355003" cy="434859"/>
                </a:xfrm>
                <a:prstGeom prst="wedgeRectCallout">
                  <a:avLst>
                    <a:gd name="adj1" fmla="val -114355"/>
                    <a:gd name="adj2" fmla="val 82525"/>
                  </a:avLst>
                </a:prstGeom>
                <a:blipFill>
                  <a:blip r:embed="rId29"/>
                  <a:stretch>
                    <a:fillRect r="-3030"/>
                  </a:stretch>
                </a:blipFill>
                <a:ln w="19050" cap="flat" cmpd="sng" algn="ctr">
                  <a:solidFill>
                    <a:srgbClr val="F7450D"/>
                  </a:solidFill>
                  <a:prstDash val="solid"/>
                  <a:round/>
                  <a:headEnd type="none" w="med" len="med"/>
                  <a:tailEnd type="none" w="med" len="med"/>
                </a:ln>
                <a:effectLst/>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1607963333"/>
      </p:ext>
    </p:extLst>
  </p:cSld>
  <p:clrMapOvr>
    <a:masterClrMapping/>
  </p:clrMapOvr>
  <p:transition spd="med" advTm="261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21"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700"/>
                                        <p:tgtEl>
                                          <p:spTgt spid="18"/>
                                        </p:tgtEl>
                                      </p:cBhvr>
                                    </p:animEffect>
                                  </p:childTnLst>
                                </p:cTn>
                              </p:par>
                              <p:par>
                                <p:cTn id="26" presetID="1" presetClass="entr" presetSubtype="0"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5" grpId="0"/>
      <p:bldP spid="7" grpId="0" animBg="1"/>
      <p:bldP spid="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5|17.2"/>
</p:tagLst>
</file>

<file path=ppt/tags/tag2.xml><?xml version="1.0" encoding="utf-8"?>
<p:tagLst xmlns:a="http://schemas.openxmlformats.org/drawingml/2006/main" xmlns:r="http://schemas.openxmlformats.org/officeDocument/2006/relationships" xmlns:p="http://schemas.openxmlformats.org/presentationml/2006/main">
  <p:tag name="TIMING" val="|1.1|1.1"/>
</p:tagLst>
</file>

<file path=ppt/tags/tag3.xml><?xml version="1.0" encoding="utf-8"?>
<p:tagLst xmlns:a="http://schemas.openxmlformats.org/drawingml/2006/main" xmlns:r="http://schemas.openxmlformats.org/officeDocument/2006/relationships" xmlns:p="http://schemas.openxmlformats.org/presentationml/2006/main">
  <p:tag name="TIMING" val="|0.8|0.8"/>
</p:tagLst>
</file>

<file path=ppt/tags/tag4.xml><?xml version="1.0" encoding="utf-8"?>
<p:tagLst xmlns:a="http://schemas.openxmlformats.org/drawingml/2006/main" xmlns:r="http://schemas.openxmlformats.org/officeDocument/2006/relationships" xmlns:p="http://schemas.openxmlformats.org/presentationml/2006/main">
  <p:tag name="TIMING" val="|28.7|9.2|2.3|8.3|5.5|5.2"/>
</p:tagLst>
</file>

<file path=ppt/tags/tag5.xml><?xml version="1.0" encoding="utf-8"?>
<p:tagLst xmlns:a="http://schemas.openxmlformats.org/drawingml/2006/main" xmlns:r="http://schemas.openxmlformats.org/officeDocument/2006/relationships" xmlns:p="http://schemas.openxmlformats.org/presentationml/2006/main">
  <p:tag name="TIMING" val="|0.4|0.4|3.9|3.6|7.2"/>
</p:tagLst>
</file>

<file path=ppt/theme/theme1.xml><?xml version="1.0" encoding="utf-8"?>
<a:theme xmlns:a="http://schemas.openxmlformats.org/drawingml/2006/main" name="muonEDM_Seminar_EPFL_psw180125">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8100" cap="rnd">
          <a:solidFill>
            <a:schemeClr val="accent1">
              <a:lumMod val="60000"/>
              <a:lumOff val="40000"/>
            </a:schemeClr>
          </a:solidFill>
          <a:headEnd type="none" w="med" len="med"/>
          <a:tailEnd type="none" w="med" len="med"/>
        </a:ln>
      </a:spPr>
      <a:bodyPr rtlCol="0" anchor="ctr"/>
      <a:lstStyle>
        <a:defPPr algn="ctr">
          <a:defRPr/>
        </a:defPPr>
      </a:lstStyle>
      <a:style>
        <a:lnRef idx="2">
          <a:schemeClr val="accent6"/>
        </a:lnRef>
        <a:fillRef idx="0">
          <a:schemeClr val="accent6"/>
        </a:fillRef>
        <a:effectRef idx="1">
          <a:schemeClr val="accent6"/>
        </a:effectRef>
        <a:fontRef idx="minor">
          <a:schemeClr val="tx1"/>
        </a:fontRef>
      </a:style>
    </a:spDef>
    <a:lnDef>
      <a:spPr bwMode="auto">
        <a:ln w="12700" cap="rnd">
          <a:solidFill>
            <a:schemeClr val="bg2">
              <a:lumMod val="75000"/>
            </a:schemeClr>
          </a:solidFill>
          <a:headEnd type="none" w="med" len="med"/>
          <a:tailEnd type="none" w="med" len="med"/>
        </a:ln>
        <a:effectLst/>
      </a:spPr>
      <a:bodyPr/>
      <a:lstStyle/>
      <a:style>
        <a:lnRef idx="2">
          <a:schemeClr val="accent6"/>
        </a:lnRef>
        <a:fillRef idx="0">
          <a:schemeClr val="accent6"/>
        </a:fillRef>
        <a:effectRef idx="1">
          <a:schemeClr val="accent6"/>
        </a:effectRef>
        <a:fontRef idx="minor">
          <a:schemeClr val="tx1"/>
        </a:fontRef>
      </a:style>
    </a:lnDef>
    <a:txDef>
      <a:spPr>
        <a:solidFill>
          <a:schemeClr val="bg1"/>
        </a:solidFill>
      </a:spPr>
      <a:bodyPr wrap="none" lIns="0" tIns="0" rIns="0" bIns="0" rtlCol="0" anchor="t" anchorCtr="0">
        <a:spAutoFit/>
      </a:bodyPr>
      <a:lstStyle>
        <a:defPPr>
          <a:lnSpc>
            <a:spcPct val="110000"/>
          </a:lnSpc>
          <a:spcBef>
            <a:spcPts val="0"/>
          </a:spcBef>
          <a:defRPr sz="1400" kern="1000" spc="30" dirty="0" err="1" smtClean="0">
            <a:solidFill>
              <a:schemeClr val="tx1">
                <a:lumMod val="85000"/>
                <a:lumOff val="15000"/>
              </a:schemeClr>
            </a:solidFill>
            <a:latin typeface="+mn-lt"/>
            <a:cs typeface="Franklin Gothic Book"/>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theme>
</file>

<file path=ppt/theme/theme2.xml><?xml version="1.0" encoding="utf-8"?>
<a:theme xmlns:a="http://schemas.openxmlformats.org/drawingml/2006/main" name="1_muonEDM_Seminar_EPFL_psw180125">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Humanst521">
      <a:majorFont>
        <a:latin typeface="Humanst521 BT"/>
        <a:ea typeface="Arial"/>
        <a:cs typeface="Arial"/>
      </a:majorFont>
      <a:minorFont>
        <a:latin typeface="Humanst521 Lt BT"/>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 cap="rnd">
          <a:solidFill>
            <a:srgbClr val="405583"/>
          </a:solidFill>
          <a:headEnd type="none" w="med" len="med"/>
          <a:tailEnd type="none" w="med" len="med"/>
        </a:ln>
        <a:effectLst/>
      </a:spPr>
      <a:bodyPr rtlCol="0" anchor="ctr"/>
      <a:lstStyle>
        <a:defPPr algn="ctr">
          <a:defRPr/>
        </a:defPPr>
      </a:lstStyle>
      <a:style>
        <a:lnRef idx="2">
          <a:schemeClr val="accent6"/>
        </a:lnRef>
        <a:fillRef idx="0">
          <a:schemeClr val="accent6"/>
        </a:fillRef>
        <a:effectRef idx="1">
          <a:schemeClr val="accent6"/>
        </a:effectRef>
        <a:fontRef idx="minor">
          <a:schemeClr val="tx1"/>
        </a:fontRef>
      </a:style>
    </a:spDef>
    <a:lnDef>
      <a:spPr bwMode="auto">
        <a:ln w="12700" cap="rnd">
          <a:solidFill>
            <a:schemeClr val="bg2">
              <a:lumMod val="75000"/>
            </a:schemeClr>
          </a:solidFill>
          <a:headEnd type="none" w="med" len="med"/>
          <a:tailEnd type="none" w="med" len="med"/>
        </a:ln>
        <a:effectLst/>
      </a:spPr>
      <a:bodyPr/>
      <a:lstStyle/>
      <a:style>
        <a:lnRef idx="2">
          <a:schemeClr val="accent6"/>
        </a:lnRef>
        <a:fillRef idx="0">
          <a:schemeClr val="accent6"/>
        </a:fillRef>
        <a:effectRef idx="1">
          <a:schemeClr val="accent6"/>
        </a:effectRef>
        <a:fontRef idx="minor">
          <a:schemeClr val="tx1"/>
        </a:fontRef>
      </a:style>
    </a:lnDef>
    <a:txDef>
      <a:spPr>
        <a:solidFill>
          <a:schemeClr val="bg1"/>
        </a:solidFill>
      </a:spPr>
      <a:bodyPr wrap="none" lIns="0" tIns="0" rIns="0" bIns="0" rtlCol="0" anchor="t" anchorCtr="0">
        <a:spAutoFit/>
      </a:bodyPr>
      <a:lstStyle>
        <a:defPPr>
          <a:lnSpc>
            <a:spcPct val="110000"/>
          </a:lnSpc>
          <a:spcBef>
            <a:spcPts val="0"/>
          </a:spcBef>
          <a:defRPr sz="1400" kern="1000" spc="30" dirty="0" err="1" smtClean="0">
            <a:solidFill>
              <a:schemeClr val="tx1">
                <a:lumMod val="85000"/>
                <a:lumOff val="15000"/>
              </a:schemeClr>
            </a:solidFill>
            <a:latin typeface="+mn-lt"/>
            <a:cs typeface="Franklin Gothic Book"/>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2.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3.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4.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docProps/app.xml><?xml version="1.0" encoding="utf-8"?>
<Properties xmlns="http://schemas.openxmlformats.org/officeDocument/2006/extended-properties" xmlns:vt="http://schemas.openxmlformats.org/officeDocument/2006/docPropsVTypes">
  <Template/>
  <TotalTime>0</TotalTime>
  <Words>4804</Words>
  <Application>Microsoft Office PowerPoint</Application>
  <PresentationFormat>On-screen Show (16:9)</PresentationFormat>
  <Paragraphs>565</Paragraphs>
  <Slides>35</Slides>
  <Notes>13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35</vt:i4>
      </vt:variant>
    </vt:vector>
  </HeadingPairs>
  <TitlesOfParts>
    <vt:vector size="53" baseType="lpstr">
      <vt:lpstr>Cambria</vt:lpstr>
      <vt:lpstr>Courier New</vt:lpstr>
      <vt:lpstr>Wingdings</vt:lpstr>
      <vt:lpstr>Arial Narrow</vt:lpstr>
      <vt:lpstr>Cambria Math</vt:lpstr>
      <vt:lpstr>Georgia</vt:lpstr>
      <vt:lpstr>Symbol</vt:lpstr>
      <vt:lpstr>Times New Roman</vt:lpstr>
      <vt:lpstr>Arial</vt:lpstr>
      <vt:lpstr>HelveticaNeue</vt:lpstr>
      <vt:lpstr>Humanst521 BT</vt:lpstr>
      <vt:lpstr>MS PGothic</vt:lpstr>
      <vt:lpstr>Rockwell</vt:lpstr>
      <vt:lpstr>Humanst521 Lt BT</vt:lpstr>
      <vt:lpstr>Franklin Gothic Book</vt:lpstr>
      <vt:lpstr>Calibri</vt:lpstr>
      <vt:lpstr>muonEDM_Seminar_EPFL_psw180125</vt:lpstr>
      <vt:lpstr>1_muonEDM_Seminar_EPFL_psw180125</vt:lpstr>
      <vt:lpstr>Search for the muon EDM at PSI </vt:lpstr>
      <vt:lpstr>CP violation &amp; edm</vt:lpstr>
      <vt:lpstr>PowerPoint Presentation</vt:lpstr>
      <vt:lpstr>Complementarity of EDM searches</vt:lpstr>
      <vt:lpstr>CP violation and hints for new physics</vt:lpstr>
      <vt:lpstr>EFT analysis of contributions to F2 and F3</vt:lpstr>
      <vt:lpstr>General limits on μEDM in flavor violating models</vt:lpstr>
      <vt:lpstr>Frequencies, state of the art, and the frozen spin</vt:lpstr>
      <vt:lpstr>State of the art and the frozen spin*</vt:lpstr>
      <vt:lpstr>HIPA – high intensity proton accelerator</vt:lpstr>
      <vt:lpstr>A search for a μEDM at PSI</vt:lpstr>
      <vt:lpstr>Sensitivity of muon EDM  〖ℏγa_μ〗∕(2PE_f √N τ_μ α)  </vt:lpstr>
      <vt:lpstr>Search for a muEDM using the frozen spin  with longitudinal injection</vt:lpstr>
      <vt:lpstr>The general experimental idea</vt:lpstr>
      <vt:lpstr>The muEDM precursor </vt:lpstr>
      <vt:lpstr>Sensitivity at PSI </vt:lpstr>
      <vt:lpstr>CAD view injection channel and </vt:lpstr>
      <vt:lpstr>Injection channel</vt:lpstr>
      <vt:lpstr>Test beam in 2022 </vt:lpstr>
      <vt:lpstr>Test of entrance trigger Nov. 22</vt:lpstr>
      <vt:lpstr>Spiral entrance veto and storage simulation</vt:lpstr>
      <vt:lpstr>Muon tracker prototype (TPC) </vt:lpstr>
      <vt:lpstr>Radial magnetic field pulse to kick muons</vt:lpstr>
      <vt:lpstr>Eddy current damping of magnetic pulse</vt:lpstr>
      <vt:lpstr>Multiple scattering measurement on carbon</vt:lpstr>
      <vt:lpstr>Straw Trackers - Motivation</vt:lpstr>
      <vt:lpstr>Straw Trackers – Single hit</vt:lpstr>
      <vt:lpstr>Systematic effects</vt:lpstr>
      <vt:lpstr>Sources of Ey field: electrode non-uniformity</vt:lpstr>
      <vt:lpstr>Constraints on the average horizontal E-field</vt:lpstr>
      <vt:lpstr>Detection efficiency asymmetry</vt:lpstr>
      <vt:lpstr>Constraints on the total detection efficiency</vt:lpstr>
      <vt:lpstr>Conclusion</vt:lpstr>
      <vt:lpstr>The muEDM – collaboration</vt:lpstr>
      <vt:lpstr>Conclusions</vt:lpstr>
    </vt:vector>
  </TitlesOfParts>
  <Company>PSI - Paul Scherrer Institut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n2EDM project</dc:title>
  <dc:creator>Schmidt-Wellenburg Philipp</dc:creator>
  <cp:lastModifiedBy>Schmidt-Wellenburg Philipp</cp:lastModifiedBy>
  <cp:revision>246</cp:revision>
  <cp:lastPrinted>2019-01-14T09:33:14Z</cp:lastPrinted>
  <dcterms:created xsi:type="dcterms:W3CDTF">2019-01-09T11:48:28Z</dcterms:created>
  <dcterms:modified xsi:type="dcterms:W3CDTF">2022-09-24T08:34:19Z</dcterms:modified>
</cp:coreProperties>
</file>