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96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87" r:id="rId7"/>
    <p:sldId id="261" r:id="rId8"/>
    <p:sldId id="262" r:id="rId9"/>
    <p:sldId id="264" r:id="rId10"/>
    <p:sldId id="292" r:id="rId11"/>
    <p:sldId id="266" r:id="rId12"/>
    <p:sldId id="267" r:id="rId13"/>
    <p:sldId id="293" r:id="rId14"/>
    <p:sldId id="268" r:id="rId15"/>
    <p:sldId id="294" r:id="rId16"/>
    <p:sldId id="295" r:id="rId17"/>
    <p:sldId id="300" r:id="rId18"/>
    <p:sldId id="301" r:id="rId19"/>
    <p:sldId id="296" r:id="rId20"/>
    <p:sldId id="297" r:id="rId21"/>
    <p:sldId id="298" r:id="rId22"/>
    <p:sldId id="299" r:id="rId23"/>
    <p:sldId id="302" r:id="rId24"/>
    <p:sldId id="303" r:id="rId25"/>
    <p:sldId id="304" r:id="rId26"/>
    <p:sldId id="305" r:id="rId27"/>
    <p:sldId id="270" r:id="rId28"/>
    <p:sldId id="306" r:id="rId29"/>
    <p:sldId id="307" r:id="rId30"/>
    <p:sldId id="308" r:id="rId31"/>
    <p:sldId id="309" r:id="rId32"/>
    <p:sldId id="310" r:id="rId33"/>
    <p:sldId id="312" r:id="rId34"/>
    <p:sldId id="311" r:id="rId35"/>
    <p:sldId id="313" r:id="rId36"/>
    <p:sldId id="314" r:id="rId37"/>
    <p:sldId id="317" r:id="rId38"/>
    <p:sldId id="284" r:id="rId39"/>
    <p:sldId id="285" r:id="rId40"/>
    <p:sldId id="326" r:id="rId41"/>
    <p:sldId id="327" r:id="rId42"/>
    <p:sldId id="315" r:id="rId43"/>
    <p:sldId id="320" r:id="rId44"/>
    <p:sldId id="321" r:id="rId45"/>
    <p:sldId id="322" r:id="rId46"/>
    <p:sldId id="323" r:id="rId47"/>
    <p:sldId id="316" r:id="rId48"/>
    <p:sldId id="324" r:id="rId49"/>
    <p:sldId id="325" r:id="rId50"/>
    <p:sldId id="329" r:id="rId51"/>
    <p:sldId id="330" r:id="rId52"/>
    <p:sldId id="328" r:id="rId53"/>
    <p:sldId id="331" r:id="rId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C4C6E-5362-438C-9702-B8ABF0FEE8B6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8EE9D-E334-4648-996F-26FFFBE85B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895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47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132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51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54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058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370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97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784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540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271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213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020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634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241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487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21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324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948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706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819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860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98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759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603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302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41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8736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449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5897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9268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804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6055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94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8970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8216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6194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8383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3206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4681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6759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6115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9526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806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532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4856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4107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175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3013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687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5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706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374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EE9D-E334-4648-996F-26FFFBE85B8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936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F1D8117-A7F5-45DB-9504-FE88023DDEA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arxiv.org/abs/2209.02143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-459432"/>
            <a:ext cx="7772400" cy="4267200"/>
          </a:xfrm>
        </p:spPr>
        <p:txBody>
          <a:bodyPr/>
          <a:lstStyle/>
          <a:p>
            <a:r>
              <a:rPr lang="en-US" sz="3600" dirty="0" smtClean="0"/>
              <a:t>Status of the NA62 experiment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89348" y="4365104"/>
            <a:ext cx="7304856" cy="1788368"/>
          </a:xfrm>
        </p:spPr>
        <p:txBody>
          <a:bodyPr>
            <a:normAutofit/>
          </a:bodyPr>
          <a:lstStyle/>
          <a:p>
            <a:r>
              <a:rPr lang="it-IT" dirty="0" smtClean="0"/>
              <a:t>F. Ambrosino</a:t>
            </a:r>
          </a:p>
          <a:p>
            <a:r>
              <a:rPr lang="it-IT" dirty="0" smtClean="0"/>
              <a:t>Università degli Studi di </a:t>
            </a:r>
            <a:r>
              <a:rPr lang="it-IT" dirty="0" smtClean="0"/>
              <a:t>Napoli «Federico II»</a:t>
            </a:r>
            <a:endParaRPr lang="it-IT" dirty="0" smtClean="0"/>
          </a:p>
          <a:p>
            <a:r>
              <a:rPr lang="it-IT" dirty="0" smtClean="0"/>
              <a:t>INFN- Sezione di </a:t>
            </a:r>
            <a:r>
              <a:rPr lang="it-IT" dirty="0" smtClean="0"/>
              <a:t>Napoli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83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927" y="-698376"/>
            <a:ext cx="8229600" cy="1600200"/>
          </a:xfrm>
        </p:spPr>
        <p:txBody>
          <a:bodyPr/>
          <a:lstStyle/>
          <a:p>
            <a:r>
              <a:rPr lang="it-IT" dirty="0" smtClean="0"/>
              <a:t>The CERN </a:t>
            </a:r>
            <a:r>
              <a:rPr lang="it-IT" dirty="0" err="1" smtClean="0"/>
              <a:t>kaon</a:t>
            </a:r>
            <a:r>
              <a:rPr lang="it-IT" dirty="0" smtClean="0"/>
              <a:t> </a:t>
            </a:r>
            <a:r>
              <a:rPr lang="it-IT" dirty="0" err="1" smtClean="0"/>
              <a:t>factory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10</a:t>
            </a:fld>
            <a:endParaRPr lang="it-IT"/>
          </a:p>
        </p:txBody>
      </p:sp>
      <p:grpSp>
        <p:nvGrpSpPr>
          <p:cNvPr id="14" name="Gruppo 13"/>
          <p:cNvGrpSpPr/>
          <p:nvPr/>
        </p:nvGrpSpPr>
        <p:grpSpPr>
          <a:xfrm>
            <a:off x="1187624" y="964842"/>
            <a:ext cx="6723005" cy="4192350"/>
            <a:chOff x="1115616" y="881995"/>
            <a:chExt cx="6723005" cy="419235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881995"/>
              <a:ext cx="6723005" cy="4192350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3897639" y="2242428"/>
              <a:ext cx="693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6600FF"/>
                  </a:solidFill>
                </a:rPr>
                <a:t>55% </a:t>
              </a:r>
              <a:endParaRPr lang="it-IT" b="1" dirty="0">
                <a:solidFill>
                  <a:srgbClr val="6600FF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1979712" y="2223646"/>
              <a:ext cx="693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6600FF"/>
                  </a:solidFill>
                </a:rPr>
                <a:t>4</a:t>
              </a:r>
              <a:r>
                <a:rPr lang="it-IT" b="1" dirty="0">
                  <a:solidFill>
                    <a:srgbClr val="6600FF"/>
                  </a:solidFill>
                </a:rPr>
                <a:t>0</a:t>
              </a:r>
              <a:r>
                <a:rPr lang="it-IT" b="1" dirty="0" smtClean="0">
                  <a:solidFill>
                    <a:srgbClr val="6600FF"/>
                  </a:solidFill>
                </a:rPr>
                <a:t>% </a:t>
              </a:r>
              <a:endParaRPr lang="it-IT" b="1" dirty="0">
                <a:solidFill>
                  <a:srgbClr val="6600FF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5724128" y="2204864"/>
              <a:ext cx="693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6600FF"/>
                  </a:solidFill>
                </a:rPr>
                <a:t>65% </a:t>
              </a:r>
              <a:endParaRPr lang="it-IT" b="1" dirty="0">
                <a:solidFill>
                  <a:srgbClr val="6600FF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2961535" y="2655168"/>
              <a:ext cx="2122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rgbClr val="6600FF"/>
                  </a:solidFill>
                </a:rPr>
                <a:t>Intensity</a:t>
              </a:r>
              <a:r>
                <a:rPr lang="it-IT" b="1" dirty="0" smtClean="0">
                  <a:solidFill>
                    <a:srgbClr val="6600FF"/>
                  </a:solidFill>
                </a:rPr>
                <a:t>/</a:t>
              </a:r>
              <a:r>
                <a:rPr lang="it-IT" b="1" dirty="0" err="1" smtClean="0">
                  <a:solidFill>
                    <a:srgbClr val="6600FF"/>
                  </a:solidFill>
                </a:rPr>
                <a:t>Nominal</a:t>
              </a:r>
              <a:endParaRPr lang="it-IT" b="1" dirty="0">
                <a:solidFill>
                  <a:srgbClr val="6600FF"/>
                </a:solidFill>
              </a:endParaRPr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6363347" y="3953680"/>
            <a:ext cx="104322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RUN 1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331640" y="5517232"/>
            <a:ext cx="68407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RUN 2 : 2021-2025. </a:t>
            </a:r>
            <a:r>
              <a:rPr lang="it-IT" dirty="0" err="1" smtClean="0"/>
              <a:t>Nominal</a:t>
            </a:r>
            <a:r>
              <a:rPr lang="it-IT" dirty="0" smtClean="0"/>
              <a:t> </a:t>
            </a:r>
            <a:r>
              <a:rPr lang="it-IT" dirty="0" err="1" smtClean="0"/>
              <a:t>intensity</a:t>
            </a:r>
            <a:r>
              <a:rPr lang="it-IT" dirty="0" smtClean="0"/>
              <a:t> + </a:t>
            </a:r>
            <a:r>
              <a:rPr lang="it-IT" dirty="0" err="1" smtClean="0"/>
              <a:t>upgraded</a:t>
            </a:r>
            <a:r>
              <a:rPr lang="it-IT" dirty="0" smtClean="0"/>
              <a:t> detector. </a:t>
            </a:r>
          </a:p>
          <a:p>
            <a:r>
              <a:rPr lang="it-IT" dirty="0" err="1" smtClean="0"/>
              <a:t>We</a:t>
            </a:r>
            <a:r>
              <a:rPr lang="it-IT" dirty="0" smtClean="0"/>
              <a:t> are </a:t>
            </a:r>
            <a:r>
              <a:rPr lang="it-IT" dirty="0" err="1" smtClean="0"/>
              <a:t>taking</a:t>
            </a:r>
            <a:r>
              <a:rPr lang="it-IT" dirty="0" smtClean="0"/>
              <a:t> data of </a:t>
            </a:r>
            <a:r>
              <a:rPr lang="it-IT" dirty="0" err="1"/>
              <a:t>excellent</a:t>
            </a:r>
            <a:r>
              <a:rPr lang="it-IT" dirty="0"/>
              <a:t> </a:t>
            </a: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smtClean="0"/>
              <a:t>right </a:t>
            </a:r>
            <a:r>
              <a:rPr lang="it-IT" b="1" dirty="0" err="1" smtClean="0"/>
              <a:t>now</a:t>
            </a:r>
            <a:r>
              <a:rPr lang="it-IT" dirty="0" smtClean="0"/>
              <a:t> 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927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-603448"/>
            <a:ext cx="8229600" cy="1600200"/>
          </a:xfrm>
        </p:spPr>
        <p:txBody>
          <a:bodyPr/>
          <a:lstStyle/>
          <a:p>
            <a:r>
              <a:rPr lang="it-IT" dirty="0" smtClean="0"/>
              <a:t>NA62 @ CERN SPS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4239-2930-4C04-BB51-FFE39A91BB22}" type="slidenum">
              <a:rPr lang="it-IT" smtClean="0"/>
              <a:t>11</a:t>
            </a:fld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556792"/>
            <a:ext cx="10020591" cy="32669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/>
              <p:cNvSpPr txBox="1"/>
              <p:nvPr/>
            </p:nvSpPr>
            <p:spPr>
              <a:xfrm>
                <a:off x="1403648" y="4941168"/>
                <a:ext cx="5686172" cy="147732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RUN 2 </a:t>
                </a:r>
                <a:r>
                  <a:rPr lang="it-IT" dirty="0" err="1" smtClean="0"/>
                  <a:t>upgrades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 smtClean="0"/>
                  <a:t>Achromat</a:t>
                </a:r>
                <a:r>
                  <a:rPr lang="it-IT" dirty="0" smtClean="0"/>
                  <a:t> design </a:t>
                </a:r>
                <a:r>
                  <a:rPr lang="it-IT" dirty="0" err="1" smtClean="0"/>
                  <a:t>optimized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against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upstream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bkg</a:t>
                </a:r>
                <a:endParaRPr lang="it-IT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 smtClean="0"/>
                  <a:t>Added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fourth</a:t>
                </a:r>
                <a:r>
                  <a:rPr lang="it-IT" dirty="0" smtClean="0"/>
                  <a:t> GTK station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 smtClean="0"/>
                  <a:t>Upstream</a:t>
                </a:r>
                <a:r>
                  <a:rPr lang="it-IT" dirty="0" smtClean="0"/>
                  <a:t> veto </a:t>
                </a:r>
                <a:r>
                  <a:rPr lang="it-IT" dirty="0" err="1" smtClean="0"/>
                  <a:t>before</a:t>
                </a:r>
                <a:r>
                  <a:rPr lang="it-IT" dirty="0" smtClean="0"/>
                  <a:t>/</a:t>
                </a:r>
                <a:r>
                  <a:rPr lang="it-IT" dirty="0" err="1" smtClean="0"/>
                  <a:t>after</a:t>
                </a:r>
                <a:r>
                  <a:rPr lang="it-IT" dirty="0" smtClean="0"/>
                  <a:t> last </a:t>
                </a:r>
                <a:r>
                  <a:rPr lang="it-IT" dirty="0" err="1" smtClean="0"/>
                  <a:t>collimator</a:t>
                </a:r>
                <a:endParaRPr lang="it-IT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 smtClean="0"/>
                  <a:t>Added</a:t>
                </a:r>
                <a:r>
                  <a:rPr lang="it-IT" dirty="0" smtClean="0"/>
                  <a:t> 2nd HASC </a:t>
                </a:r>
                <a:r>
                  <a:rPr lang="it-IT" dirty="0" err="1" smtClean="0"/>
                  <a:t>module</a:t>
                </a:r>
                <a:r>
                  <a:rPr lang="it-IT" dirty="0" smtClean="0"/>
                  <a:t> to </a:t>
                </a:r>
                <a:r>
                  <a:rPr lang="it-IT" dirty="0" err="1" smtClean="0"/>
                  <a:t>improve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 smtClean="0"/>
                  <a:t> rejection</a:t>
                </a:r>
                <a:endParaRPr lang="it-IT" dirty="0"/>
              </a:p>
            </p:txBody>
          </p:sp>
        </mc:Choice>
        <mc:Fallback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4941168"/>
                <a:ext cx="5686172" cy="1477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92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7" y="1771629"/>
            <a:ext cx="8867857" cy="49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4239-2930-4C04-BB51-FFE39A91BB22}" type="slidenum">
              <a:rPr lang="it-IT" smtClean="0"/>
              <a:t>12</a:t>
            </a:fld>
            <a:endParaRPr lang="it-IT"/>
          </a:p>
        </p:txBody>
      </p:sp>
      <p:cxnSp>
        <p:nvCxnSpPr>
          <p:cNvPr id="7" name="Connettore 1 6"/>
          <p:cNvCxnSpPr/>
          <p:nvPr/>
        </p:nvCxnSpPr>
        <p:spPr>
          <a:xfrm>
            <a:off x="2627784" y="5805264"/>
            <a:ext cx="21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0079" y="980728"/>
            <a:ext cx="8970433" cy="21602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2300" dirty="0" smtClean="0">
                <a:solidFill>
                  <a:schemeClr val="tx1"/>
                </a:solidFill>
              </a:rPr>
              <a:t>Time </a:t>
            </a:r>
            <a:r>
              <a:rPr lang="it-IT" sz="2300" dirty="0" err="1" smtClean="0">
                <a:solidFill>
                  <a:schemeClr val="tx1"/>
                </a:solidFill>
              </a:rPr>
              <a:t>resolution</a:t>
            </a:r>
            <a:r>
              <a:rPr lang="it-IT" sz="2300" dirty="0" smtClean="0">
                <a:solidFill>
                  <a:schemeClr val="tx1"/>
                </a:solidFill>
              </a:rPr>
              <a:t>: O(100) </a:t>
            </a:r>
            <a:r>
              <a:rPr lang="it-IT" sz="2300" dirty="0" err="1" smtClean="0">
                <a:solidFill>
                  <a:schemeClr val="tx1"/>
                </a:solidFill>
              </a:rPr>
              <a:t>ps</a:t>
            </a:r>
            <a:endParaRPr lang="it-IT" sz="2300" dirty="0" smtClean="0">
              <a:solidFill>
                <a:schemeClr val="tx1"/>
              </a:solidFill>
            </a:endParaRPr>
          </a:p>
          <a:p>
            <a:r>
              <a:rPr lang="it-IT" sz="2300" dirty="0" err="1" smtClean="0">
                <a:solidFill>
                  <a:schemeClr val="tx1"/>
                </a:solidFill>
              </a:rPr>
              <a:t>Beam</a:t>
            </a:r>
            <a:r>
              <a:rPr lang="it-IT" sz="2300" dirty="0" smtClean="0">
                <a:solidFill>
                  <a:schemeClr val="tx1"/>
                </a:solidFill>
              </a:rPr>
              <a:t> </a:t>
            </a:r>
            <a:r>
              <a:rPr lang="it-IT" sz="2300" dirty="0" smtClean="0">
                <a:solidFill>
                  <a:schemeClr val="tx1"/>
                </a:solidFill>
              </a:rPr>
              <a:t>and </a:t>
            </a:r>
            <a:r>
              <a:rPr lang="it-IT" sz="2300" dirty="0" err="1" smtClean="0">
                <a:solidFill>
                  <a:schemeClr val="tx1"/>
                </a:solidFill>
              </a:rPr>
              <a:t>decay</a:t>
            </a:r>
            <a:r>
              <a:rPr lang="it-IT" sz="2300" dirty="0" smtClean="0">
                <a:solidFill>
                  <a:schemeClr val="tx1"/>
                </a:solidFill>
              </a:rPr>
              <a:t> </a:t>
            </a:r>
            <a:r>
              <a:rPr lang="it-IT" sz="2300" dirty="0" err="1" smtClean="0">
                <a:solidFill>
                  <a:schemeClr val="tx1"/>
                </a:solidFill>
              </a:rPr>
              <a:t>tracking</a:t>
            </a:r>
            <a:r>
              <a:rPr lang="it-IT" sz="2300" dirty="0" smtClean="0">
                <a:solidFill>
                  <a:schemeClr val="tx1"/>
                </a:solidFill>
              </a:rPr>
              <a:t>: </a:t>
            </a:r>
            <a:r>
              <a:rPr lang="it-IT" sz="2300" dirty="0" err="1" smtClean="0">
                <a:solidFill>
                  <a:schemeClr val="tx1"/>
                </a:solidFill>
              </a:rPr>
              <a:t>sq</a:t>
            </a:r>
            <a:r>
              <a:rPr lang="it-IT" sz="2300" dirty="0" smtClean="0">
                <a:solidFill>
                  <a:schemeClr val="tx1"/>
                </a:solidFill>
              </a:rPr>
              <a:t>. </a:t>
            </a:r>
            <a:r>
              <a:rPr lang="it-IT" sz="2300" dirty="0" err="1" smtClean="0">
                <a:solidFill>
                  <a:schemeClr val="tx1"/>
                </a:solidFill>
              </a:rPr>
              <a:t>missing</a:t>
            </a:r>
            <a:r>
              <a:rPr lang="it-IT" sz="2300" dirty="0" smtClean="0">
                <a:solidFill>
                  <a:schemeClr val="tx1"/>
                </a:solidFill>
              </a:rPr>
              <a:t> </a:t>
            </a:r>
            <a:r>
              <a:rPr lang="it-IT" sz="2300" dirty="0" smtClean="0">
                <a:solidFill>
                  <a:schemeClr val="tx1"/>
                </a:solidFill>
              </a:rPr>
              <a:t>mass </a:t>
            </a:r>
            <a:r>
              <a:rPr lang="it-IT" sz="2300" dirty="0" err="1" smtClean="0">
                <a:solidFill>
                  <a:schemeClr val="tx1"/>
                </a:solidFill>
              </a:rPr>
              <a:t>resolution</a:t>
            </a:r>
            <a:r>
              <a:rPr lang="it-IT" sz="2300" dirty="0">
                <a:solidFill>
                  <a:schemeClr val="tx1"/>
                </a:solidFill>
              </a:rPr>
              <a:t> </a:t>
            </a:r>
            <a:r>
              <a:rPr lang="it-IT" sz="2300" b="1" dirty="0" smtClean="0">
                <a:solidFill>
                  <a:schemeClr val="tx1"/>
                </a:solidFill>
              </a:rPr>
              <a:t>10</a:t>
            </a:r>
            <a:r>
              <a:rPr lang="it-IT" sz="2300" b="1" baseline="30000" dirty="0" smtClean="0">
                <a:solidFill>
                  <a:schemeClr val="tx1"/>
                </a:solidFill>
              </a:rPr>
              <a:t>-3</a:t>
            </a:r>
            <a:r>
              <a:rPr lang="it-IT" sz="2300" b="1" dirty="0" smtClean="0">
                <a:solidFill>
                  <a:schemeClr val="tx1"/>
                </a:solidFill>
              </a:rPr>
              <a:t> </a:t>
            </a:r>
            <a:r>
              <a:rPr lang="it-IT" sz="2300" b="1" dirty="0" smtClean="0">
                <a:solidFill>
                  <a:schemeClr val="tx1"/>
                </a:solidFill>
              </a:rPr>
              <a:t>GeV</a:t>
            </a:r>
            <a:r>
              <a:rPr lang="it-IT" sz="2300" b="1" baseline="30000" dirty="0" smtClean="0">
                <a:solidFill>
                  <a:schemeClr val="tx1"/>
                </a:solidFill>
              </a:rPr>
              <a:t>2</a:t>
            </a:r>
            <a:endParaRPr lang="it-IT" sz="2300" baseline="30000" dirty="0">
              <a:solidFill>
                <a:schemeClr val="tx1"/>
              </a:solidFill>
            </a:endParaRPr>
          </a:p>
          <a:p>
            <a:r>
              <a:rPr lang="it-IT" sz="2300" dirty="0" err="1" smtClean="0">
                <a:solidFill>
                  <a:schemeClr val="tx1"/>
                </a:solidFill>
              </a:rPr>
              <a:t>Particle</a:t>
            </a:r>
            <a:r>
              <a:rPr lang="it-IT" sz="2300" dirty="0" smtClean="0">
                <a:solidFill>
                  <a:schemeClr val="tx1"/>
                </a:solidFill>
              </a:rPr>
              <a:t> id: O(</a:t>
            </a:r>
            <a:r>
              <a:rPr lang="it-IT" sz="2300" b="1" dirty="0" smtClean="0">
                <a:solidFill>
                  <a:schemeClr val="tx1"/>
                </a:solidFill>
              </a:rPr>
              <a:t>10</a:t>
            </a:r>
            <a:r>
              <a:rPr lang="it-IT" sz="2300" b="1" baseline="30000" dirty="0" smtClean="0">
                <a:solidFill>
                  <a:schemeClr val="tx1"/>
                </a:solidFill>
              </a:rPr>
              <a:t>7</a:t>
            </a:r>
            <a:r>
              <a:rPr lang="it-IT" sz="2300" dirty="0" smtClean="0">
                <a:solidFill>
                  <a:schemeClr val="tx1"/>
                </a:solidFill>
              </a:rPr>
              <a:t>) </a:t>
            </a:r>
            <a:r>
              <a:rPr lang="it-IT" sz="2300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it-IT" sz="2300" dirty="0" smtClean="0">
                <a:solidFill>
                  <a:schemeClr val="tx1"/>
                </a:solidFill>
              </a:rPr>
              <a:t> vs </a:t>
            </a:r>
            <a:r>
              <a:rPr lang="it-IT" sz="2300" dirty="0" smtClean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it-IT" sz="2300" dirty="0" smtClean="0">
                <a:solidFill>
                  <a:schemeClr val="tx1"/>
                </a:solidFill>
              </a:rPr>
              <a:t> </a:t>
            </a:r>
            <a:r>
              <a:rPr lang="it-IT" sz="2300" dirty="0" err="1" smtClean="0">
                <a:solidFill>
                  <a:schemeClr val="tx1"/>
                </a:solidFill>
              </a:rPr>
              <a:t>rejection</a:t>
            </a:r>
            <a:r>
              <a:rPr lang="it-IT" sz="2300" dirty="0" smtClean="0">
                <a:solidFill>
                  <a:schemeClr val="tx1"/>
                </a:solidFill>
              </a:rPr>
              <a:t>  for 15 </a:t>
            </a:r>
            <a:r>
              <a:rPr lang="it-IT" sz="2300" dirty="0" err="1" smtClean="0">
                <a:solidFill>
                  <a:schemeClr val="tx1"/>
                </a:solidFill>
              </a:rPr>
              <a:t>GeV</a:t>
            </a:r>
            <a:r>
              <a:rPr lang="it-IT" sz="2300" dirty="0" smtClean="0">
                <a:solidFill>
                  <a:schemeClr val="tx1"/>
                </a:solidFill>
              </a:rPr>
              <a:t>&lt; p &lt; 35 </a:t>
            </a:r>
            <a:r>
              <a:rPr lang="it-IT" sz="2300" dirty="0" err="1" smtClean="0">
                <a:solidFill>
                  <a:schemeClr val="tx1"/>
                </a:solidFill>
              </a:rPr>
              <a:t>GeV</a:t>
            </a:r>
            <a:r>
              <a:rPr lang="it-IT" sz="2300" dirty="0" smtClean="0">
                <a:solidFill>
                  <a:schemeClr val="tx1"/>
                </a:solidFill>
              </a:rPr>
              <a:t> </a:t>
            </a:r>
            <a:endParaRPr lang="it-IT" sz="2300" dirty="0">
              <a:solidFill>
                <a:schemeClr val="tx1"/>
              </a:solidFill>
            </a:endParaRPr>
          </a:p>
          <a:p>
            <a:r>
              <a:rPr lang="it-IT" sz="2300" dirty="0" err="1" smtClean="0">
                <a:solidFill>
                  <a:schemeClr val="tx1"/>
                </a:solidFill>
              </a:rPr>
              <a:t>Photon</a:t>
            </a:r>
            <a:r>
              <a:rPr lang="it-IT" sz="2300" dirty="0" smtClean="0">
                <a:solidFill>
                  <a:schemeClr val="tx1"/>
                </a:solidFill>
              </a:rPr>
              <a:t> </a:t>
            </a:r>
            <a:r>
              <a:rPr lang="it-IT" sz="2300" dirty="0" err="1" smtClean="0">
                <a:solidFill>
                  <a:schemeClr val="tx1"/>
                </a:solidFill>
              </a:rPr>
              <a:t>detection</a:t>
            </a:r>
            <a:r>
              <a:rPr lang="it-IT" sz="2300" dirty="0">
                <a:solidFill>
                  <a:schemeClr val="tx1"/>
                </a:solidFill>
              </a:rPr>
              <a:t>:</a:t>
            </a:r>
            <a:r>
              <a:rPr lang="it-IT" sz="2300" dirty="0" smtClean="0">
                <a:solidFill>
                  <a:schemeClr val="tx1"/>
                </a:solidFill>
              </a:rPr>
              <a:t> </a:t>
            </a:r>
            <a:r>
              <a:rPr lang="it-IT" sz="2300" dirty="0" smtClean="0">
                <a:solidFill>
                  <a:schemeClr val="tx1"/>
                </a:solidFill>
              </a:rPr>
              <a:t>O(</a:t>
            </a:r>
            <a:r>
              <a:rPr lang="it-IT" sz="2300" b="1" dirty="0" smtClean="0">
                <a:solidFill>
                  <a:schemeClr val="tx1"/>
                </a:solidFill>
              </a:rPr>
              <a:t>10</a:t>
            </a:r>
            <a:r>
              <a:rPr lang="it-IT" sz="2300" b="1" baseline="30000" dirty="0">
                <a:solidFill>
                  <a:schemeClr val="tx1"/>
                </a:solidFill>
              </a:rPr>
              <a:t>7</a:t>
            </a:r>
            <a:r>
              <a:rPr lang="it-IT" sz="2300" dirty="0" smtClean="0">
                <a:solidFill>
                  <a:schemeClr val="tx1"/>
                </a:solidFill>
              </a:rPr>
              <a:t>) </a:t>
            </a:r>
            <a:r>
              <a:rPr lang="it-IT" sz="2300" dirty="0" smtClean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it-IT" sz="2300" baseline="30000" dirty="0" smtClean="0">
                <a:solidFill>
                  <a:schemeClr val="tx1"/>
                </a:solidFill>
                <a:latin typeface="Symbol" panose="05050102010706020507" pitchFamily="18" charset="2"/>
              </a:rPr>
              <a:t>0 </a:t>
            </a:r>
            <a:r>
              <a:rPr lang="it-IT" sz="2300" dirty="0" smtClean="0">
                <a:solidFill>
                  <a:schemeClr val="tx1"/>
                </a:solidFill>
                <a:latin typeface="Symbol" panose="05050102010706020507" pitchFamily="18" charset="2"/>
              </a:rPr>
              <a:t> </a:t>
            </a:r>
            <a:r>
              <a:rPr lang="it-IT" sz="2300" dirty="0" err="1" smtClean="0">
                <a:solidFill>
                  <a:schemeClr val="tx1"/>
                </a:solidFill>
              </a:rPr>
              <a:t>rejection</a:t>
            </a:r>
            <a:endParaRPr lang="it-IT" sz="2300" dirty="0" smtClean="0">
              <a:solidFill>
                <a:schemeClr val="tx1"/>
              </a:solidFill>
            </a:endParaRPr>
          </a:p>
          <a:p>
            <a:r>
              <a:rPr lang="it-IT" sz="2300" dirty="0" err="1" smtClean="0">
                <a:solidFill>
                  <a:schemeClr val="tx1"/>
                </a:solidFill>
              </a:rPr>
              <a:t>Primary</a:t>
            </a:r>
            <a:r>
              <a:rPr lang="it-IT" sz="2300" dirty="0" smtClean="0">
                <a:solidFill>
                  <a:schemeClr val="tx1"/>
                </a:solidFill>
              </a:rPr>
              <a:t> goal: </a:t>
            </a:r>
            <a:r>
              <a:rPr lang="it-IT" sz="2300" dirty="0" err="1" smtClean="0">
                <a:solidFill>
                  <a:schemeClr val="tx1"/>
                </a:solidFill>
              </a:rPr>
              <a:t>precision</a:t>
            </a:r>
            <a:r>
              <a:rPr lang="it-IT" sz="2300" dirty="0" smtClean="0">
                <a:solidFill>
                  <a:schemeClr val="tx1"/>
                </a:solidFill>
              </a:rPr>
              <a:t> </a:t>
            </a:r>
            <a:r>
              <a:rPr lang="it-IT" sz="2300" dirty="0" err="1" smtClean="0">
                <a:solidFill>
                  <a:schemeClr val="tx1"/>
                </a:solidFill>
              </a:rPr>
              <a:t>measurement</a:t>
            </a:r>
            <a:r>
              <a:rPr lang="it-IT" sz="2300" dirty="0" smtClean="0">
                <a:solidFill>
                  <a:schemeClr val="tx1"/>
                </a:solidFill>
              </a:rPr>
              <a:t> of BR(K</a:t>
            </a:r>
            <a:r>
              <a:rPr lang="it-IT" sz="2300" baseline="30000" dirty="0" smtClean="0">
                <a:solidFill>
                  <a:schemeClr val="tx1"/>
                </a:solidFill>
              </a:rPr>
              <a:t>+</a:t>
            </a:r>
            <a:r>
              <a:rPr lang="it-IT" sz="2300" dirty="0" smtClean="0">
                <a:solidFill>
                  <a:schemeClr val="tx1"/>
                </a:solidFill>
                <a:latin typeface="Cambria"/>
              </a:rPr>
              <a:t>→</a:t>
            </a:r>
            <a:r>
              <a:rPr lang="it-IT" sz="23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it-IT" sz="2300" baseline="300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+</a:t>
            </a:r>
            <a:r>
              <a:rPr lang="it-IT" sz="23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nn</a:t>
            </a:r>
            <a:r>
              <a:rPr lang="it-IT" sz="2300" dirty="0" smtClean="0">
                <a:solidFill>
                  <a:schemeClr val="tx1"/>
                </a:solidFill>
                <a:latin typeface="Symbol" panose="05050102010706020507" pitchFamily="18" charset="2"/>
              </a:rPr>
              <a:t>)</a:t>
            </a:r>
            <a:endParaRPr lang="it-IT" sz="2300" baseline="30000" dirty="0" smtClean="0">
              <a:solidFill>
                <a:schemeClr val="tx1"/>
              </a:solidFill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59775" y="-675456"/>
            <a:ext cx="8229600" cy="1558212"/>
          </a:xfrm>
        </p:spPr>
        <p:txBody>
          <a:bodyPr/>
          <a:lstStyle/>
          <a:p>
            <a:r>
              <a:rPr lang="it-IT" dirty="0"/>
              <a:t>NA62 @ CERN </a:t>
            </a:r>
            <a:r>
              <a:rPr lang="it-IT" dirty="0" smtClean="0"/>
              <a:t>SPS</a:t>
            </a:r>
            <a:endParaRPr lang="it-IT" dirty="0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387080" y="6352143"/>
            <a:ext cx="262982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JINST  12 P05025 (2017)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35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7586" y="-603448"/>
            <a:ext cx="8229600" cy="1600200"/>
          </a:xfrm>
        </p:spPr>
        <p:txBody>
          <a:bodyPr/>
          <a:lstStyle/>
          <a:p>
            <a:r>
              <a:rPr lang="it-IT" dirty="0" smtClean="0"/>
              <a:t>Some </a:t>
            </a:r>
            <a:r>
              <a:rPr lang="it-IT" dirty="0" err="1"/>
              <a:t>r</a:t>
            </a:r>
            <a:r>
              <a:rPr lang="it-IT" dirty="0" err="1" smtClean="0"/>
              <a:t>ecent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755576" y="1715293"/>
                <a:ext cx="7931224" cy="445001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it-IT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smtClean="0"/>
                  <a:t> (full RUN 1)</a:t>
                </a:r>
              </a:p>
              <a:p>
                <a:pPr marL="0" indent="0">
                  <a:buNone/>
                </a:pPr>
                <a:endParaRPr lang="it-IT" dirty="0" smtClean="0"/>
              </a:p>
              <a:p>
                <a:r>
                  <a:rPr lang="it-IT" dirty="0" smtClean="0"/>
                  <a:t>Precision </a:t>
                </a:r>
                <a:r>
                  <a:rPr lang="it-IT" dirty="0" err="1" smtClean="0"/>
                  <a:t>measurement</a:t>
                </a:r>
                <a:r>
                  <a:rPr lang="it-IT" dirty="0" smtClean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 smtClean="0"/>
              </a:p>
              <a:p>
                <a:pPr marL="0" indent="0">
                  <a:buNone/>
                </a:pPr>
                <a:endParaRPr lang="it-IT" dirty="0" smtClean="0"/>
              </a:p>
              <a:p>
                <a:r>
                  <a:rPr lang="it-IT" dirty="0" smtClean="0"/>
                  <a:t>LFV/LNV </a:t>
                </a:r>
                <a:r>
                  <a:rPr lang="it-IT" dirty="0" err="1" smtClean="0"/>
                  <a:t>searches</a:t>
                </a:r>
                <a:endParaRPr lang="it-IT" b="0" dirty="0" smtClean="0"/>
              </a:p>
              <a:p>
                <a:endParaRPr lang="it-IT" b="0" dirty="0" smtClean="0"/>
              </a:p>
              <a:p>
                <a:r>
                  <a:rPr lang="it-IT" dirty="0" err="1" smtClean="0"/>
                  <a:t>Beam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dump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search</a:t>
                </a:r>
                <a:r>
                  <a:rPr lang="it-IT" dirty="0" smtClean="0"/>
                  <a:t> for dark </a:t>
                </a:r>
                <a:r>
                  <a:rPr lang="it-IT" dirty="0" err="1" smtClean="0"/>
                  <a:t>photon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576" y="1715293"/>
                <a:ext cx="7931224" cy="4450011"/>
              </a:xfrm>
              <a:blipFill>
                <a:blip r:embed="rId3"/>
                <a:stretch>
                  <a:fillRect l="-1076" t="-1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13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/>
              <p:cNvSpPr txBox="1"/>
              <p:nvPr/>
            </p:nvSpPr>
            <p:spPr>
              <a:xfrm>
                <a:off x="1881795" y="5614496"/>
                <a:ext cx="7198914" cy="64633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Not </a:t>
                </a:r>
                <a:r>
                  <a:rPr lang="it-IT" dirty="0" err="1" smtClean="0"/>
                  <a:t>covered</a:t>
                </a:r>
                <a:r>
                  <a:rPr lang="it-IT" dirty="0" smtClean="0"/>
                  <a:t> in </a:t>
                </a:r>
                <a:r>
                  <a:rPr lang="it-IT" dirty="0" err="1" smtClean="0"/>
                  <a:t>this</a:t>
                </a:r>
                <a:r>
                  <a:rPr lang="it-IT" dirty="0" smtClean="0"/>
                  <a:t> talk: HNL </a:t>
                </a:r>
                <a:r>
                  <a:rPr lang="it-IT" dirty="0" err="1" smtClean="0"/>
                  <a:t>searches</a:t>
                </a:r>
                <a:r>
                  <a:rPr lang="it-IT" dirty="0" smtClean="0"/>
                  <a:t>, Ke3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 smtClean="0"/>
                  <a:t> and T </a:t>
                </a:r>
                <a:r>
                  <a:rPr lang="it-IT" dirty="0" err="1" smtClean="0"/>
                  <a:t>invariance</a:t>
                </a:r>
                <a:r>
                  <a:rPr lang="it-IT" dirty="0" smtClean="0"/>
                  <a:t> test,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𝛾𝛾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795" y="5614496"/>
                <a:ext cx="7198914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86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835496"/>
            <a:ext cx="8229600" cy="1600200"/>
          </a:xfrm>
        </p:spPr>
        <p:txBody>
          <a:bodyPr/>
          <a:lstStyle/>
          <a:p>
            <a:r>
              <a:rPr lang="it-IT" dirty="0" smtClean="0">
                <a:latin typeface="Palatino Linotype" panose="02040502050505030304" pitchFamily="18" charset="0"/>
              </a:rPr>
              <a:t>RUN 1 </a:t>
            </a:r>
            <a:r>
              <a:rPr lang="it-IT" dirty="0" err="1" smtClean="0">
                <a:latin typeface="Palatino Linotype" panose="02040502050505030304" pitchFamily="18" charset="0"/>
              </a:rPr>
              <a:t>result</a:t>
            </a:r>
            <a:r>
              <a:rPr lang="it-IT" dirty="0" smtClean="0">
                <a:latin typeface="Palatino Linotype" panose="02040502050505030304" pitchFamily="18" charset="0"/>
              </a:rPr>
              <a:t> on</a:t>
            </a:r>
            <a:r>
              <a:rPr lang="it-IT" dirty="0" smtClean="0">
                <a:latin typeface="Symbol" panose="05050102010706020507" pitchFamily="18" charset="2"/>
              </a:rPr>
              <a:t> </a:t>
            </a:r>
            <a:r>
              <a:rPr lang="it-IT" dirty="0" err="1" smtClean="0">
                <a:latin typeface="Symbol" panose="05050102010706020507" pitchFamily="18" charset="2"/>
              </a:rPr>
              <a:t>pnn</a:t>
            </a:r>
            <a:r>
              <a:rPr lang="it-IT" dirty="0" smtClean="0">
                <a:latin typeface="Symbol" panose="05050102010706020507" pitchFamily="18" charset="2"/>
              </a:rPr>
              <a:t> </a:t>
            </a:r>
            <a:endParaRPr lang="it-IT" dirty="0"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65050" y="260648"/>
                <a:ext cx="8229600" cy="2736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it-IT" b="1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2016+2017+2018 data  [JHEP 06 (2021) 093]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𝑒𝑥</m:t>
                        </m:r>
                      </m:sup>
                    </m:sSubSup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𝑠𝑦𝑠𝑡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b="0" dirty="0" smtClean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𝑒𝑥</m:t>
                        </m:r>
                      </m:sup>
                    </m:sSubSup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03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82</m:t>
                        </m:r>
                      </m:sub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05</m:t>
                        </m:r>
                      </m:sup>
                    </m:sSubSup>
                  </m:oMath>
                </a14:m>
                <a:endParaRPr lang="it-IT" b="0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1+2+17</a:t>
                </a:r>
                <a:r>
                  <a:rPr lang="it-IT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b="0" dirty="0" err="1" smtClean="0">
                    <a:solidFill>
                      <a:schemeClr val="tx1"/>
                    </a:solidFill>
                  </a:rPr>
                  <a:t>events</a:t>
                </a:r>
                <a:r>
                  <a:rPr lang="it-IT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b="0" dirty="0" err="1" smtClean="0">
                    <a:solidFill>
                      <a:schemeClr val="tx1"/>
                    </a:solidFill>
                  </a:rPr>
                  <a:t>observed</a:t>
                </a:r>
                <a:r>
                  <a:rPr lang="it-IT" b="0" dirty="0" smtClean="0">
                    <a:solidFill>
                      <a:schemeClr val="tx1"/>
                    </a:solidFill>
                  </a:rPr>
                  <a:t> →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Bkg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only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r>
                  <a:rPr lang="it-IT" dirty="0" err="1">
                    <a:solidFill>
                      <a:schemeClr val="tx1"/>
                    </a:solidFill>
                  </a:rPr>
                  <a:t>S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ignificance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b="0" dirty="0" smtClean="0">
                  <a:solidFill>
                    <a:schemeClr val="tx1"/>
                  </a:solidFill>
                </a:endParaRPr>
              </a:p>
              <a:p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5050" y="260648"/>
                <a:ext cx="8229600" cy="2736304"/>
              </a:xfrm>
              <a:blipFill>
                <a:blip r:embed="rId3"/>
                <a:stretch>
                  <a:fillRect l="-1037" b="-40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14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74" y="3833392"/>
            <a:ext cx="7298551" cy="3124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081484"/>
            <a:ext cx="7919373" cy="63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6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229600" cy="1600200"/>
          </a:xfrm>
        </p:spPr>
        <p:txBody>
          <a:bodyPr/>
          <a:lstStyle/>
          <a:p>
            <a:r>
              <a:rPr lang="it-IT" dirty="0">
                <a:latin typeface="Palatino Linotype" panose="02040502050505030304" pitchFamily="18" charset="0"/>
              </a:rPr>
              <a:t>RUN 1 </a:t>
            </a:r>
            <a:r>
              <a:rPr lang="it-IT" dirty="0" err="1">
                <a:latin typeface="Palatino Linotype" panose="02040502050505030304" pitchFamily="18" charset="0"/>
              </a:rPr>
              <a:t>result</a:t>
            </a:r>
            <a:r>
              <a:rPr lang="it-IT" dirty="0">
                <a:latin typeface="Palatino Linotype" panose="02040502050505030304" pitchFamily="18" charset="0"/>
              </a:rPr>
              <a:t> on</a:t>
            </a:r>
            <a:r>
              <a:rPr lang="it-IT" dirty="0">
                <a:latin typeface="Symbol" panose="05050102010706020507" pitchFamily="18" charset="2"/>
              </a:rPr>
              <a:t> </a:t>
            </a:r>
            <a:r>
              <a:rPr lang="it-IT" dirty="0" err="1">
                <a:latin typeface="Symbol" panose="05050102010706020507" pitchFamily="18" charset="2"/>
              </a:rPr>
              <a:t>pnn</a:t>
            </a:r>
            <a:r>
              <a:rPr lang="it-IT" dirty="0">
                <a:latin typeface="Symbol" panose="05050102010706020507" pitchFamily="18" charset="2"/>
              </a:rPr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15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5" y="1370013"/>
            <a:ext cx="7677242" cy="404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229600" cy="1600200"/>
          </a:xfrm>
        </p:spPr>
        <p:txBody>
          <a:bodyPr/>
          <a:lstStyle/>
          <a:p>
            <a:r>
              <a:rPr lang="it-IT" dirty="0">
                <a:latin typeface="Palatino Linotype" panose="02040502050505030304" pitchFamily="18" charset="0"/>
              </a:rPr>
              <a:t>RUN 1 </a:t>
            </a:r>
            <a:r>
              <a:rPr lang="it-IT" dirty="0" err="1">
                <a:latin typeface="Palatino Linotype" panose="02040502050505030304" pitchFamily="18" charset="0"/>
              </a:rPr>
              <a:t>result</a:t>
            </a:r>
            <a:r>
              <a:rPr lang="it-IT" dirty="0">
                <a:latin typeface="Palatino Linotype" panose="02040502050505030304" pitchFamily="18" charset="0"/>
              </a:rPr>
              <a:t> on</a:t>
            </a:r>
            <a:r>
              <a:rPr lang="it-IT" dirty="0">
                <a:latin typeface="Symbol" panose="05050102010706020507" pitchFamily="18" charset="2"/>
              </a:rPr>
              <a:t> </a:t>
            </a:r>
            <a:r>
              <a:rPr lang="it-IT" dirty="0" err="1">
                <a:latin typeface="Symbol" panose="05050102010706020507" pitchFamily="18" charset="2"/>
              </a:rPr>
              <a:t>pnn</a:t>
            </a:r>
            <a:r>
              <a:rPr lang="it-IT" dirty="0">
                <a:latin typeface="Symbol" panose="05050102010706020507" pitchFamily="18" charset="2"/>
              </a:rPr>
              <a:t> 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16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555942"/>
            <a:ext cx="5859143" cy="47893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131840" y="126876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68% CL </a:t>
            </a:r>
            <a:r>
              <a:rPr lang="it-IT" dirty="0" err="1" smtClean="0"/>
              <a:t>interval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81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-675456"/>
                <a:ext cx="8686800" cy="1600200"/>
              </a:xfrm>
            </p:spPr>
            <p:txBody>
              <a:bodyPr/>
              <a:lstStyle/>
              <a:p>
                <a:r>
                  <a:rPr lang="it-IT" dirty="0" smtClean="0">
                    <a:latin typeface="Palatino Linotype" panose="02040502050505030304" pitchFamily="18" charset="0"/>
                  </a:rPr>
                  <a:t>RUN 1 </a:t>
                </a:r>
                <a:r>
                  <a:rPr lang="it-IT" dirty="0" err="1">
                    <a:latin typeface="Palatino Linotype" panose="02040502050505030304" pitchFamily="18" charset="0"/>
                  </a:rPr>
                  <a:t>result</a:t>
                </a:r>
                <a:r>
                  <a:rPr lang="it-IT" dirty="0">
                    <a:latin typeface="Palatino Linotype" panose="02040502050505030304" pitchFamily="18" charset="0"/>
                  </a:rPr>
                  <a:t> on</a:t>
                </a:r>
                <a:r>
                  <a:rPr lang="it-IT" dirty="0">
                    <a:latin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dirty="0" smtClean="0">
                    <a:latin typeface="Symbol" panose="05050102010706020507" pitchFamily="18" charset="2"/>
                  </a:rPr>
                  <a:t> </a:t>
                </a:r>
                <a:endParaRPr lang="it-IT" dirty="0"/>
              </a:p>
            </p:txBody>
          </p:sp>
        </mc:Choice>
        <mc:Fallback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-675456"/>
                <a:ext cx="8686800" cy="1600200"/>
              </a:xfrm>
              <a:blipFill>
                <a:blip r:embed="rId3"/>
                <a:stretch>
                  <a:fillRect l="-2877" b="-285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17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2" y="1196752"/>
            <a:ext cx="9070098" cy="34680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/>
              <p:cNvSpPr txBox="1"/>
              <p:nvPr/>
            </p:nvSpPr>
            <p:spPr>
              <a:xfrm>
                <a:off x="336104" y="4799150"/>
                <a:ext cx="5027984" cy="1265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High </a:t>
                </a:r>
                <a:r>
                  <a:rPr lang="it-IT" dirty="0" err="1" smtClean="0"/>
                  <a:t>resolution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peak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search</a:t>
                </a:r>
                <a:r>
                  <a:rPr lang="it-IT" dirty="0" smtClean="0"/>
                  <a:t> in </a:t>
                </a:r>
                <a:r>
                  <a:rPr lang="it-IT" dirty="0" err="1" smtClean="0"/>
                  <a:t>missing</a:t>
                </a:r>
                <a:r>
                  <a:rPr lang="it-IT" dirty="0" smtClean="0"/>
                  <a:t> mass: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Sup>
                          <m:sSub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𝑚𝑖𝑠𝑠</m:t>
                            </m:r>
                          </m:sub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 smtClean="0"/>
                  <a:t>  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units</a:t>
                </a:r>
                <a:r>
                  <a:rPr lang="it-IT" dirty="0" smtClean="0"/>
                  <a:t>)</a:t>
                </a:r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the </a:t>
                </a:r>
                <a:r>
                  <a:rPr lang="it-IT" dirty="0" err="1" smtClean="0"/>
                  <a:t>main</a:t>
                </a:r>
                <a:r>
                  <a:rPr lang="it-IT" dirty="0" smtClean="0"/>
                  <a:t> background !</a:t>
                </a:r>
                <a:endParaRPr lang="it-IT" dirty="0"/>
              </a:p>
            </p:txBody>
          </p:sp>
        </mc:Choice>
        <mc:Fallback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04" y="4799150"/>
                <a:ext cx="5027984" cy="1265411"/>
              </a:xfrm>
              <a:prstGeom prst="rect">
                <a:avLst/>
              </a:prstGeom>
              <a:blipFill>
                <a:blip r:embed="rId5"/>
                <a:stretch>
                  <a:fillRect l="-970" t="-2404" b="-67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/>
          <p:cNvSpPr txBox="1"/>
          <p:nvPr/>
        </p:nvSpPr>
        <p:spPr>
          <a:xfrm flipH="1">
            <a:off x="1000747" y="1059116"/>
            <a:ext cx="369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[JHEP  06 (2021) 093]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181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18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egnaposto contenuto 6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359637"/>
                <a:ext cx="8784976" cy="4525963"/>
              </a:xfrm>
            </p:spPr>
            <p:txBody>
              <a:bodyPr/>
              <a:lstStyle/>
              <a:p>
                <a:r>
                  <a:rPr lang="it-IT" dirty="0" smtClean="0"/>
                  <a:t>Limits 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translate</a:t>
                </a:r>
                <a:r>
                  <a:rPr lang="it-IT" dirty="0" smtClean="0"/>
                  <a:t> in strong </a:t>
                </a:r>
                <a:r>
                  <a:rPr lang="it-IT" dirty="0" err="1" smtClean="0"/>
                  <a:t>limits</a:t>
                </a:r>
                <a:r>
                  <a:rPr lang="it-IT" dirty="0" smtClean="0"/>
                  <a:t> on </a:t>
                </a:r>
                <a:r>
                  <a:rPr lang="it-IT" dirty="0" err="1" smtClean="0"/>
                  <a:t>ALPs</a:t>
                </a:r>
                <a:r>
                  <a:rPr lang="it-IT" dirty="0" smtClean="0"/>
                  <a:t>  or </a:t>
                </a:r>
                <a:r>
                  <a:rPr lang="it-IT" dirty="0" err="1" smtClean="0"/>
                  <a:t>scalars</a:t>
                </a:r>
                <a:r>
                  <a:rPr lang="it-IT" dirty="0" smtClean="0"/>
                  <a:t> in the </a:t>
                </a:r>
                <a:r>
                  <a:rPr lang="it-IT" dirty="0" err="1" smtClean="0"/>
                  <a:t>usual</a:t>
                </a:r>
                <a:r>
                  <a:rPr lang="it-IT" dirty="0" smtClean="0"/>
                  <a:t> mass/</a:t>
                </a:r>
                <a:r>
                  <a:rPr lang="it-IT" dirty="0" err="1" smtClean="0"/>
                  <a:t>coupling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plane</a:t>
                </a:r>
                <a:endParaRPr lang="it-IT" dirty="0" smtClean="0"/>
              </a:p>
              <a:p>
                <a:endParaRPr lang="it-IT" dirty="0"/>
              </a:p>
            </p:txBody>
          </p:sp>
        </mc:Choice>
        <mc:Fallback>
          <p:sp>
            <p:nvSpPr>
              <p:cNvPr id="7" name="Segnaposto contenuto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359637"/>
                <a:ext cx="8784976" cy="4525963"/>
              </a:xfrm>
              <a:blipFill>
                <a:blip r:embed="rId3"/>
                <a:stretch>
                  <a:fillRect l="-972" t="-10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187" y="2924944"/>
            <a:ext cx="5149974" cy="350100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483408" y="2832850"/>
            <a:ext cx="25937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ALP </a:t>
            </a:r>
            <a:r>
              <a:rPr lang="it-IT" dirty="0" err="1" smtClean="0"/>
              <a:t>coupled</a:t>
            </a:r>
            <a:r>
              <a:rPr lang="it-IT" dirty="0" smtClean="0"/>
              <a:t> to </a:t>
            </a:r>
            <a:r>
              <a:rPr lang="it-IT" dirty="0" err="1" smtClean="0"/>
              <a:t>gluons</a:t>
            </a:r>
            <a:endParaRPr lang="it-IT" dirty="0" smtClean="0"/>
          </a:p>
        </p:txBody>
      </p:sp>
      <p:sp>
        <p:nvSpPr>
          <p:cNvPr id="12" name="CasellaDiTesto 11"/>
          <p:cNvSpPr txBox="1"/>
          <p:nvPr/>
        </p:nvSpPr>
        <p:spPr>
          <a:xfrm>
            <a:off x="4230414" y="6185685"/>
            <a:ext cx="5148751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M. </a:t>
            </a:r>
            <a:r>
              <a:rPr lang="it-IT" dirty="0" err="1" smtClean="0"/>
              <a:t>Bauer</a:t>
            </a:r>
            <a:r>
              <a:rPr lang="it-IT" dirty="0" smtClean="0"/>
              <a:t>, M. </a:t>
            </a:r>
            <a:r>
              <a:rPr lang="it-IT" dirty="0" err="1" smtClean="0"/>
              <a:t>Neubert</a:t>
            </a:r>
            <a:r>
              <a:rPr lang="it-IT" dirty="0" smtClean="0"/>
              <a:t>, S. </a:t>
            </a:r>
            <a:r>
              <a:rPr lang="it-IT" dirty="0" err="1" smtClean="0"/>
              <a:t>Renner</a:t>
            </a:r>
            <a:r>
              <a:rPr lang="it-IT" dirty="0" smtClean="0"/>
              <a:t>, </a:t>
            </a:r>
            <a:r>
              <a:rPr lang="it-IT" dirty="0" err="1" smtClean="0"/>
              <a:t>M.Schnubel</a:t>
            </a:r>
            <a:r>
              <a:rPr lang="it-IT" dirty="0" smtClean="0"/>
              <a:t> and A. </a:t>
            </a:r>
            <a:r>
              <a:rPr lang="it-IT" dirty="0" err="1" smtClean="0"/>
              <a:t>Thamm</a:t>
            </a:r>
            <a:r>
              <a:rPr lang="it-IT" dirty="0" smtClean="0"/>
              <a:t> JHEP 09 (2022) 056</a:t>
            </a:r>
            <a:endParaRPr lang="it-IT" dirty="0" smtClean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090296"/>
            <a:ext cx="4024125" cy="30030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23528" y="2987660"/>
            <a:ext cx="30235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err="1" smtClean="0"/>
              <a:t>Search</a:t>
            </a:r>
            <a:r>
              <a:rPr lang="it-IT" dirty="0" smtClean="0"/>
              <a:t> for light dark </a:t>
            </a:r>
            <a:r>
              <a:rPr lang="it-IT" dirty="0" err="1" smtClean="0"/>
              <a:t>scalars</a:t>
            </a:r>
            <a:endParaRPr lang="it-IT" dirty="0" smtClean="0"/>
          </a:p>
        </p:txBody>
      </p:sp>
      <p:sp>
        <p:nvSpPr>
          <p:cNvPr id="15" name="CasellaDiTesto 14"/>
          <p:cNvSpPr txBox="1"/>
          <p:nvPr/>
        </p:nvSpPr>
        <p:spPr>
          <a:xfrm>
            <a:off x="35496" y="6239053"/>
            <a:ext cx="4204324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PBC workshop report, </a:t>
            </a:r>
            <a:r>
              <a:rPr lang="it-IT" i="1" dirty="0" err="1"/>
              <a:t>Eur.Phys.J.C</a:t>
            </a:r>
            <a:r>
              <a:rPr lang="it-IT" dirty="0"/>
              <a:t> 81 (2021) 11, </a:t>
            </a:r>
            <a:r>
              <a:rPr lang="it-IT" dirty="0" smtClean="0"/>
              <a:t>1015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675456"/>
                <a:ext cx="8686800" cy="1600200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it-IT" dirty="0" smtClean="0">
                    <a:latin typeface="Palatino Linotype" panose="02040502050505030304" pitchFamily="18" charset="0"/>
                  </a:rPr>
                  <a:t>RUN 1 </a:t>
                </a:r>
                <a:r>
                  <a:rPr lang="it-IT" dirty="0" err="1">
                    <a:latin typeface="Palatino Linotype" panose="02040502050505030304" pitchFamily="18" charset="0"/>
                  </a:rPr>
                  <a:t>result</a:t>
                </a:r>
                <a:r>
                  <a:rPr lang="it-IT" dirty="0">
                    <a:latin typeface="Palatino Linotype" panose="02040502050505030304" pitchFamily="18" charset="0"/>
                  </a:rPr>
                  <a:t> on</a:t>
                </a:r>
                <a:r>
                  <a:rPr lang="it-IT" dirty="0">
                    <a:latin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dirty="0" smtClean="0">
                    <a:latin typeface="Symbol" panose="05050102010706020507" pitchFamily="18" charset="2"/>
                  </a:rPr>
                  <a:t> </a:t>
                </a:r>
                <a:endParaRPr lang="it-IT" dirty="0"/>
              </a:p>
            </p:txBody>
          </p:sp>
        </mc:Choice>
        <mc:Fallback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675456"/>
                <a:ext cx="8686800" cy="1600200"/>
              </a:xfrm>
              <a:prstGeom prst="rect">
                <a:avLst/>
              </a:prstGeom>
              <a:blipFill>
                <a:blip r:embed="rId6"/>
                <a:stretch>
                  <a:fillRect l="-2877" b="-285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35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 smtClean="0"/>
                  <a:t>Precision </a:t>
                </a:r>
                <a:r>
                  <a:rPr lang="it-IT" dirty="0" err="1" smtClean="0"/>
                  <a:t>measurement</a:t>
                </a:r>
                <a:r>
                  <a:rPr lang="it-IT" dirty="0" smtClean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556" t="-14829" r="-54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150296" y="2084363"/>
                <a:ext cx="4954958" cy="4637112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/>
                  <a:t>Almost </a:t>
                </a:r>
                <a:r>
                  <a:rPr lang="it-IT" dirty="0" err="1" smtClean="0"/>
                  <a:t>bkg</a:t>
                </a:r>
                <a:r>
                  <a:rPr lang="it-IT" dirty="0" smtClean="0"/>
                  <a:t> free </a:t>
                </a:r>
                <a:r>
                  <a:rPr lang="it-IT" dirty="0" err="1" smtClean="0"/>
                  <a:t>selection</a:t>
                </a:r>
                <a:r>
                  <a:rPr lang="it-IT" dirty="0" smtClean="0"/>
                  <a:t> of a </a:t>
                </a:r>
                <a:r>
                  <a:rPr lang="it-IT" dirty="0" err="1" smtClean="0"/>
                  <a:t>process</a:t>
                </a:r>
                <a:r>
                  <a:rPr lang="it-IT" dirty="0" smtClean="0"/>
                  <a:t> with BR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/>
              </a:p>
              <a:p>
                <a:r>
                  <a:rPr lang="it-IT" dirty="0" smtClean="0"/>
                  <a:t> </a:t>
                </a:r>
                <a:r>
                  <a:rPr lang="it-IT" dirty="0" err="1" smtClean="0"/>
                  <a:t>Fit</a:t>
                </a:r>
                <a:r>
                  <a:rPr lang="it-IT" dirty="0" smtClean="0"/>
                  <a:t> to </a:t>
                </a:r>
                <a:r>
                  <a:rPr lang="it-IT" dirty="0" err="1" smtClean="0"/>
                  <a:t>extract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form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factor</a:t>
                </a:r>
                <a:r>
                  <a:rPr lang="it-IT" dirty="0" smtClean="0"/>
                  <a:t> in the </a:t>
                </a:r>
                <a:r>
                  <a:rPr lang="it-IT" dirty="0" err="1" smtClean="0"/>
                  <a:t>spectrum</a:t>
                </a:r>
                <a:r>
                  <a:rPr lang="it-IT" dirty="0" smtClean="0"/>
                  <a:t> of the </a:t>
                </a:r>
                <a:r>
                  <a:rPr lang="it-IT" dirty="0" err="1" smtClean="0"/>
                  <a:t>dynamical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variable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err="1" smtClean="0"/>
                  <a:t>Normalization</a:t>
                </a:r>
                <a:r>
                  <a:rPr lang="it-IT" dirty="0" smtClean="0"/>
                  <a:t> 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0" dirty="0" smtClean="0"/>
              </a:p>
              <a:p>
                <a:r>
                  <a:rPr lang="it-IT" dirty="0" err="1" smtClean="0"/>
                  <a:t>Effective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number</a:t>
                </a:r>
                <a:r>
                  <a:rPr lang="it-IT" dirty="0" smtClean="0"/>
                  <a:t> of </a:t>
                </a:r>
                <a:r>
                  <a:rPr lang="it-IT" dirty="0" err="1" smtClean="0"/>
                  <a:t>kaon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decays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≃3.5×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endParaRPr lang="it-IT" dirty="0" smtClean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50296" y="2084363"/>
                <a:ext cx="4954958" cy="4637112"/>
              </a:xfrm>
              <a:blipFill>
                <a:blip r:embed="rId4"/>
                <a:stretch>
                  <a:fillRect l="-1722" t="-1051" r="-27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19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68" y="1600334"/>
            <a:ext cx="3817227" cy="525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it-IT" b="1" dirty="0" err="1" smtClean="0"/>
              <a:t>Motivations</a:t>
            </a:r>
            <a:r>
              <a:rPr lang="it-IT" b="1" dirty="0" smtClean="0"/>
              <a:t> for PNN (and more)</a:t>
            </a:r>
          </a:p>
          <a:p>
            <a:pPr>
              <a:lnSpc>
                <a:spcPct val="200000"/>
              </a:lnSpc>
            </a:pPr>
            <a:r>
              <a:rPr lang="it-IT" b="1" dirty="0" smtClean="0"/>
              <a:t>The </a:t>
            </a:r>
            <a:r>
              <a:rPr lang="it-IT" b="1" dirty="0" smtClean="0"/>
              <a:t>CERN </a:t>
            </a:r>
            <a:r>
              <a:rPr lang="it-IT" b="1" dirty="0" err="1" smtClean="0"/>
              <a:t>Kaon</a:t>
            </a:r>
            <a:r>
              <a:rPr lang="it-IT" b="1" dirty="0" smtClean="0"/>
              <a:t> </a:t>
            </a:r>
            <a:r>
              <a:rPr lang="it-IT" b="1" dirty="0" err="1" smtClean="0"/>
              <a:t>factory</a:t>
            </a:r>
            <a:endParaRPr lang="it-IT" b="1" dirty="0" smtClean="0"/>
          </a:p>
          <a:p>
            <a:pPr>
              <a:lnSpc>
                <a:spcPct val="200000"/>
              </a:lnSpc>
            </a:pPr>
            <a:r>
              <a:rPr lang="it-IT" b="1" dirty="0" err="1" smtClean="0"/>
              <a:t>Recent</a:t>
            </a:r>
            <a:r>
              <a:rPr lang="it-IT" b="1" dirty="0" smtClean="0"/>
              <a:t> </a:t>
            </a:r>
            <a:r>
              <a:rPr lang="it-IT" b="1" dirty="0" err="1" smtClean="0"/>
              <a:t>results</a:t>
            </a:r>
            <a:r>
              <a:rPr lang="it-IT" b="1" dirty="0" smtClean="0"/>
              <a:t> </a:t>
            </a:r>
            <a:r>
              <a:rPr lang="it-IT" b="1" dirty="0" smtClean="0"/>
              <a:t>(a personal </a:t>
            </a:r>
            <a:r>
              <a:rPr lang="it-IT" b="1" dirty="0" err="1" smtClean="0"/>
              <a:t>selection</a:t>
            </a:r>
            <a:r>
              <a:rPr lang="it-IT" b="1" dirty="0" smtClean="0"/>
              <a:t>)</a:t>
            </a:r>
            <a:endParaRPr lang="it-IT" b="1" dirty="0" smtClean="0"/>
          </a:p>
          <a:p>
            <a:pPr>
              <a:lnSpc>
                <a:spcPct val="200000"/>
              </a:lnSpc>
            </a:pPr>
            <a:r>
              <a:rPr lang="it-IT" b="1" dirty="0" err="1" smtClean="0"/>
              <a:t>Prospects</a:t>
            </a:r>
            <a:endParaRPr lang="it-IT" b="1" dirty="0" smtClean="0"/>
          </a:p>
          <a:p>
            <a:pPr marL="0" indent="0">
              <a:lnSpc>
                <a:spcPct val="200000"/>
              </a:lnSpc>
              <a:buNone/>
            </a:pPr>
            <a:endParaRPr lang="it-IT" b="1" dirty="0" smtClean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FCCP 2022 -Anacapri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3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 smtClean="0"/>
                  <a:t>Precision </a:t>
                </a:r>
                <a:r>
                  <a:rPr lang="it-IT" dirty="0" err="1" smtClean="0"/>
                  <a:t>measurement</a:t>
                </a:r>
                <a:r>
                  <a:rPr lang="it-IT" dirty="0" smtClean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556" t="-14829" r="-54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148771" y="2084363"/>
                <a:ext cx="4995229" cy="4637112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/>
                  <a:t>Almost </a:t>
                </a:r>
                <a:r>
                  <a:rPr lang="it-IT" dirty="0" err="1" smtClean="0"/>
                  <a:t>bkg</a:t>
                </a:r>
                <a:r>
                  <a:rPr lang="it-IT" dirty="0" smtClean="0"/>
                  <a:t> free </a:t>
                </a:r>
                <a:r>
                  <a:rPr lang="it-IT" dirty="0" err="1" smtClean="0"/>
                  <a:t>selection</a:t>
                </a:r>
                <a:r>
                  <a:rPr lang="it-IT" dirty="0" smtClean="0"/>
                  <a:t> of a </a:t>
                </a:r>
                <a:r>
                  <a:rPr lang="it-IT" dirty="0" err="1" smtClean="0"/>
                  <a:t>process</a:t>
                </a:r>
                <a:r>
                  <a:rPr lang="it-IT" dirty="0" smtClean="0"/>
                  <a:t> with BR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/>
              </a:p>
              <a:p>
                <a:r>
                  <a:rPr lang="it-IT" dirty="0" smtClean="0"/>
                  <a:t> </a:t>
                </a:r>
                <a:r>
                  <a:rPr lang="it-IT" dirty="0" err="1" smtClean="0"/>
                  <a:t>Fit</a:t>
                </a:r>
                <a:r>
                  <a:rPr lang="it-IT" dirty="0" smtClean="0"/>
                  <a:t> to </a:t>
                </a:r>
                <a:r>
                  <a:rPr lang="it-IT" dirty="0" err="1" smtClean="0"/>
                  <a:t>extract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form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factor</a:t>
                </a:r>
                <a:r>
                  <a:rPr lang="it-IT" dirty="0" smtClean="0"/>
                  <a:t> in the </a:t>
                </a:r>
                <a:r>
                  <a:rPr lang="it-IT" dirty="0" err="1" smtClean="0"/>
                  <a:t>spectrum</a:t>
                </a:r>
                <a:r>
                  <a:rPr lang="it-IT" dirty="0" smtClean="0"/>
                  <a:t> of the </a:t>
                </a:r>
                <a:r>
                  <a:rPr lang="it-IT" dirty="0" err="1" smtClean="0"/>
                  <a:t>dynamical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variable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err="1" smtClean="0"/>
                  <a:t>Signal</a:t>
                </a:r>
                <a:r>
                  <a:rPr lang="it-IT" dirty="0" smtClean="0"/>
                  <a:t> 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𝜋𝜇𝜇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27679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evts</a:t>
                </a:r>
                <a:r>
                  <a:rPr lang="it-IT" dirty="0" smtClean="0"/>
                  <a:t> with 8 </a:t>
                </a:r>
                <a:r>
                  <a:rPr lang="it-IT" dirty="0" err="1" smtClean="0"/>
                  <a:t>bkg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evt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expected</a:t>
                </a:r>
                <a:endParaRPr lang="it-IT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8771" y="2084363"/>
                <a:ext cx="4995229" cy="4637112"/>
              </a:xfrm>
              <a:blipFill>
                <a:blip r:embed="rId4"/>
                <a:stretch>
                  <a:fillRect l="-1709" t="-1051" r="-19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20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484784"/>
            <a:ext cx="3969259" cy="52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8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 smtClean="0"/>
                  <a:t>Precision </a:t>
                </a:r>
                <a:r>
                  <a:rPr lang="it-IT" dirty="0" err="1" smtClean="0"/>
                  <a:t>measurement</a:t>
                </a:r>
                <a:r>
                  <a:rPr lang="it-IT" dirty="0" smtClean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556" t="-14829" r="-54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211960" y="2084363"/>
                <a:ext cx="4932040" cy="4637112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/>
                  <a:t>Almost </a:t>
                </a:r>
                <a:r>
                  <a:rPr lang="it-IT" dirty="0" err="1" smtClean="0"/>
                  <a:t>bkg</a:t>
                </a:r>
                <a:r>
                  <a:rPr lang="it-IT" dirty="0" smtClean="0"/>
                  <a:t> free </a:t>
                </a:r>
                <a:r>
                  <a:rPr lang="it-IT" dirty="0" err="1" smtClean="0"/>
                  <a:t>selection</a:t>
                </a:r>
                <a:r>
                  <a:rPr lang="it-IT" dirty="0" smtClean="0"/>
                  <a:t> of a </a:t>
                </a:r>
                <a:r>
                  <a:rPr lang="it-IT" dirty="0" err="1" smtClean="0"/>
                  <a:t>process</a:t>
                </a:r>
                <a:r>
                  <a:rPr lang="it-IT" dirty="0" smtClean="0"/>
                  <a:t> with BR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it-IT" dirty="0"/>
              </a:p>
              <a:p>
                <a:r>
                  <a:rPr lang="it-IT" dirty="0" smtClean="0"/>
                  <a:t> </a:t>
                </a:r>
                <a:r>
                  <a:rPr lang="it-IT" dirty="0" err="1" smtClean="0"/>
                  <a:t>Fit</a:t>
                </a:r>
                <a:r>
                  <a:rPr lang="it-IT" dirty="0" smtClean="0"/>
                  <a:t> to </a:t>
                </a:r>
                <a:r>
                  <a:rPr lang="it-IT" dirty="0" err="1" smtClean="0"/>
                  <a:t>extract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form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factor</a:t>
                </a:r>
                <a:r>
                  <a:rPr lang="it-IT" dirty="0" smtClean="0"/>
                  <a:t> in the </a:t>
                </a:r>
                <a:r>
                  <a:rPr lang="it-IT" dirty="0" err="1" smtClean="0"/>
                  <a:t>spectrum</a:t>
                </a:r>
                <a:r>
                  <a:rPr lang="it-IT" dirty="0" smtClean="0"/>
                  <a:t> of the </a:t>
                </a:r>
                <a:r>
                  <a:rPr lang="it-IT" dirty="0" err="1" smtClean="0"/>
                  <a:t>dynamical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variable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err="1" smtClean="0"/>
                  <a:t>Fit</a:t>
                </a:r>
                <a:r>
                  <a:rPr lang="it-IT" dirty="0" smtClean="0"/>
                  <a:t>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Precise treatment of </a:t>
                </a:r>
                <a:r>
                  <a:rPr lang="it-IT" dirty="0" err="1" smtClean="0"/>
                  <a:t>rad</a:t>
                </a:r>
                <a:r>
                  <a:rPr lang="it-IT" dirty="0" smtClean="0"/>
                  <a:t>. </a:t>
                </a:r>
                <a:r>
                  <a:rPr lang="it-IT" dirty="0" err="1"/>
                  <a:t>c</a:t>
                </a:r>
                <a:r>
                  <a:rPr lang="it-IT" dirty="0" err="1" smtClean="0"/>
                  <a:t>orrections</a:t>
                </a:r>
                <a:r>
                  <a:rPr lang="it-IT" dirty="0" smtClean="0"/>
                  <a:t> (NLO)</a:t>
                </a: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1960" y="2084363"/>
                <a:ext cx="4932040" cy="4637112"/>
              </a:xfrm>
              <a:blipFill>
                <a:blip r:embed="rId4"/>
                <a:stretch>
                  <a:fillRect l="-1731" t="-1051" r="-32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21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02" y="1772816"/>
            <a:ext cx="3509528" cy="369999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427" y="5753186"/>
            <a:ext cx="3840517" cy="4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6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 smtClean="0"/>
                  <a:t>Precision </a:t>
                </a:r>
                <a:r>
                  <a:rPr lang="it-IT" dirty="0" err="1" smtClean="0"/>
                  <a:t>measurement</a:t>
                </a:r>
                <a:r>
                  <a:rPr lang="it-IT" dirty="0" smtClean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556" t="-14829" r="-54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139952" y="2084363"/>
                <a:ext cx="4965301" cy="4637112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/>
                  <a:t>Almost </a:t>
                </a:r>
                <a:r>
                  <a:rPr lang="it-IT" dirty="0" err="1" smtClean="0"/>
                  <a:t>bkg</a:t>
                </a:r>
                <a:r>
                  <a:rPr lang="it-IT" dirty="0" smtClean="0"/>
                  <a:t> free </a:t>
                </a:r>
                <a:r>
                  <a:rPr lang="it-IT" dirty="0" err="1" smtClean="0"/>
                  <a:t>selection</a:t>
                </a:r>
                <a:r>
                  <a:rPr lang="it-IT" dirty="0" smtClean="0"/>
                  <a:t> of a </a:t>
                </a:r>
                <a:r>
                  <a:rPr lang="it-IT" dirty="0" err="1" smtClean="0"/>
                  <a:t>process</a:t>
                </a:r>
                <a:r>
                  <a:rPr lang="it-IT" dirty="0" smtClean="0"/>
                  <a:t> with BR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it-IT" dirty="0"/>
              </a:p>
              <a:p>
                <a:r>
                  <a:rPr lang="it-IT" dirty="0" smtClean="0"/>
                  <a:t> </a:t>
                </a:r>
                <a:r>
                  <a:rPr lang="it-IT" dirty="0" err="1" smtClean="0"/>
                  <a:t>Fit</a:t>
                </a:r>
                <a:r>
                  <a:rPr lang="it-IT" dirty="0" smtClean="0"/>
                  <a:t> to </a:t>
                </a:r>
                <a:r>
                  <a:rPr lang="it-IT" dirty="0" err="1" smtClean="0"/>
                  <a:t>extract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form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factor</a:t>
                </a:r>
                <a:r>
                  <a:rPr lang="it-IT" dirty="0" smtClean="0"/>
                  <a:t> in the </a:t>
                </a:r>
                <a:r>
                  <a:rPr lang="it-IT" dirty="0" err="1" smtClean="0"/>
                  <a:t>spectrum</a:t>
                </a:r>
                <a:r>
                  <a:rPr lang="it-IT" dirty="0" smtClean="0"/>
                  <a:t> of the </a:t>
                </a:r>
                <a:r>
                  <a:rPr lang="it-IT" dirty="0" err="1" smtClean="0"/>
                  <a:t>dynamical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variable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err="1" smtClean="0"/>
                  <a:t>Fit</a:t>
                </a:r>
                <a:r>
                  <a:rPr lang="it-IT" dirty="0" smtClean="0"/>
                  <a:t>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Precise treatment of </a:t>
                </a:r>
                <a:r>
                  <a:rPr lang="it-IT" dirty="0" err="1" smtClean="0"/>
                  <a:t>rad</a:t>
                </a:r>
                <a:r>
                  <a:rPr lang="it-IT" dirty="0" smtClean="0"/>
                  <a:t>. </a:t>
                </a:r>
                <a:r>
                  <a:rPr lang="it-IT" dirty="0" err="1"/>
                  <a:t>c</a:t>
                </a:r>
                <a:r>
                  <a:rPr lang="it-IT" dirty="0" err="1" smtClean="0"/>
                  <a:t>orrections</a:t>
                </a:r>
                <a:r>
                  <a:rPr lang="it-IT" dirty="0" smtClean="0"/>
                  <a:t> (NLO)</a:t>
                </a: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9952" y="2084363"/>
                <a:ext cx="4965301" cy="4637112"/>
              </a:xfrm>
              <a:blipFill>
                <a:blip r:embed="rId4"/>
                <a:stretch>
                  <a:fillRect l="-1595" t="-1051" r="-25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22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556792"/>
            <a:ext cx="3744416" cy="32848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/>
              <p:cNvSpPr txBox="1"/>
              <p:nvPr/>
            </p:nvSpPr>
            <p:spPr>
              <a:xfrm flipH="1">
                <a:off x="107504" y="4870901"/>
                <a:ext cx="38245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Form </a:t>
                </a:r>
                <a:r>
                  <a:rPr lang="it-IT" dirty="0" err="1" smtClean="0"/>
                  <a:t>factor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parameters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compatible</a:t>
                </a:r>
                <a:r>
                  <a:rPr lang="it-IT" dirty="0" smtClean="0"/>
                  <a:t> with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𝑒𝑒</m:t>
                    </m:r>
                  </m:oMath>
                </a14:m>
                <a:r>
                  <a:rPr lang="it-IT" dirty="0" smtClean="0"/>
                  <a:t> (LFU test)</a:t>
                </a:r>
              </a:p>
            </p:txBody>
          </p:sp>
        </mc:Choice>
        <mc:Fallback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7504" y="4870901"/>
                <a:ext cx="3824557" cy="646331"/>
              </a:xfrm>
              <a:prstGeom prst="rect">
                <a:avLst/>
              </a:prstGeom>
              <a:blipFill>
                <a:blip r:embed="rId6"/>
                <a:stretch>
                  <a:fillRect l="-1435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/>
          <p:cNvSpPr txBox="1"/>
          <p:nvPr/>
        </p:nvSpPr>
        <p:spPr>
          <a:xfrm>
            <a:off x="179512" y="5688449"/>
            <a:ext cx="4032448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G. D’Ambrosio, A.M. </a:t>
            </a:r>
            <a:r>
              <a:rPr lang="it-IT" sz="1400" dirty="0" err="1"/>
              <a:t>Iyer</a:t>
            </a:r>
            <a:r>
              <a:rPr lang="it-IT" sz="1400" dirty="0"/>
              <a:t>, F. </a:t>
            </a:r>
            <a:r>
              <a:rPr lang="it-IT" sz="1400" dirty="0" err="1"/>
              <a:t>Mahmoudi</a:t>
            </a:r>
            <a:r>
              <a:rPr lang="it-IT" sz="1400" dirty="0"/>
              <a:t>, S. </a:t>
            </a:r>
            <a:r>
              <a:rPr lang="it-IT" sz="1400" dirty="0" err="1"/>
              <a:t>Neshatpour</a:t>
            </a:r>
            <a:r>
              <a:rPr lang="it-IT" sz="1400" dirty="0"/>
              <a:t>  arxiv:2206.14748v1</a:t>
            </a:r>
          </a:p>
          <a:p>
            <a:endParaRPr lang="it-IT" sz="1400" dirty="0" smtClean="0"/>
          </a:p>
          <a:p>
            <a:r>
              <a:rPr lang="it-IT" sz="1400" dirty="0" smtClean="0"/>
              <a:t>G. D’Ambrosio, M. </a:t>
            </a:r>
            <a:r>
              <a:rPr lang="it-IT" sz="1400" dirty="0" err="1" smtClean="0"/>
              <a:t>Knecht</a:t>
            </a:r>
            <a:r>
              <a:rPr lang="it-IT" sz="1400" dirty="0" smtClean="0"/>
              <a:t>, S. </a:t>
            </a:r>
            <a:r>
              <a:rPr lang="it-IT" sz="1400" dirty="0" err="1" smtClean="0"/>
              <a:t>Neshatpour</a:t>
            </a:r>
            <a:r>
              <a:rPr lang="it-IT" sz="1400" dirty="0"/>
              <a:t> </a:t>
            </a:r>
            <a:r>
              <a:rPr lang="it-IT" sz="1400" dirty="0" smtClean="0">
                <a:hlinkClick r:id="rId7"/>
              </a:rPr>
              <a:t>arXiv:2209.02143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4929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LFV/LNV </a:t>
            </a:r>
            <a:r>
              <a:rPr lang="it-IT" dirty="0" err="1" smtClean="0"/>
              <a:t>searches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06916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it-IT" dirty="0" smtClean="0"/>
                  <a:t>LNV (</a:t>
                </a:r>
                <a:r>
                  <a:rPr lang="it-IT" dirty="0" err="1" smtClean="0"/>
                  <a:t>same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sign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leptons</a:t>
                </a:r>
                <a:r>
                  <a:rPr lang="it-IT" dirty="0" smtClean="0"/>
                  <a:t>) </a:t>
                </a:r>
                <a:r>
                  <a:rPr lang="it-IT" dirty="0" err="1" smtClean="0"/>
                  <a:t>mediated</a:t>
                </a:r>
                <a:r>
                  <a:rPr lang="it-IT" dirty="0" smtClean="0"/>
                  <a:t> by Majorana </a:t>
                </a:r>
                <a:r>
                  <a:rPr lang="it-IT" dirty="0" err="1" smtClean="0"/>
                  <a:t>neutrinos</a:t>
                </a:r>
                <a:r>
                  <a:rPr lang="it-IT" dirty="0" smtClean="0"/>
                  <a:t>. </a:t>
                </a:r>
                <a:r>
                  <a:rPr lang="it-IT" dirty="0" err="1" smtClean="0"/>
                  <a:t>Similar</a:t>
                </a:r>
                <a:r>
                  <a:rPr lang="it-IT" dirty="0" smtClean="0"/>
                  <a:t>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it-IT" dirty="0" smtClean="0"/>
                  <a:t>.</a:t>
                </a:r>
              </a:p>
              <a:p>
                <a:endParaRPr lang="it-IT" dirty="0"/>
              </a:p>
              <a:p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endParaRPr lang="it-IT" dirty="0"/>
              </a:p>
              <a:p>
                <a:r>
                  <a:rPr lang="it-IT" dirty="0" err="1" smtClean="0"/>
                  <a:t>Signatures</a:t>
                </a:r>
                <a:r>
                  <a:rPr lang="it-IT" dirty="0" smtClean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 smtClean="0"/>
                  <a:t> with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dirty="0" smtClean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/>
                  <a:t>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it-IT" dirty="0" smtClean="0"/>
              </a:p>
              <a:p>
                <a:pPr marL="0" indent="0">
                  <a:buNone/>
                </a:pPr>
                <a:r>
                  <a:rPr lang="it-IT" dirty="0"/>
                  <a:t> </a:t>
                </a:r>
                <a:endParaRPr lang="it-IT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069160"/>
              </a:xfrm>
              <a:blipFill>
                <a:blip r:embed="rId3"/>
                <a:stretch>
                  <a:fillRect l="-815" t="-21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23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2633304"/>
            <a:ext cx="6085801" cy="239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/>
              <p:cNvSpPr txBox="1"/>
              <p:nvPr/>
            </p:nvSpPr>
            <p:spPr>
              <a:xfrm>
                <a:off x="7021397" y="4597349"/>
                <a:ext cx="936104" cy="403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̅) 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97" y="4597349"/>
                <a:ext cx="936104" cy="403124"/>
              </a:xfrm>
              <a:prstGeom prst="rect">
                <a:avLst/>
              </a:prstGeom>
              <a:blipFill>
                <a:blip r:embed="rId5"/>
                <a:stretch>
                  <a:fillRect l="-5882" t="-1515"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/>
              <p:cNvSpPr txBox="1"/>
              <p:nvPr/>
            </p:nvSpPr>
            <p:spPr>
              <a:xfrm>
                <a:off x="7021397" y="3814601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97" y="3814601"/>
                <a:ext cx="936104" cy="369332"/>
              </a:xfrm>
              <a:prstGeom prst="rect">
                <a:avLst/>
              </a:prstGeom>
              <a:blipFill>
                <a:blip r:embed="rId6"/>
                <a:stretch>
                  <a:fillRect l="-58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96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LFV/LNV </a:t>
            </a:r>
            <a:r>
              <a:rPr lang="it-IT" dirty="0" err="1" smtClean="0"/>
              <a:t>searches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dirty="0" smtClean="0"/>
                  <a:t>LFV (opposite </a:t>
                </a:r>
                <a:r>
                  <a:rPr lang="it-IT" dirty="0" err="1" smtClean="0"/>
                  <a:t>sign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different</a:t>
                </a:r>
                <a:r>
                  <a:rPr lang="it-IT" dirty="0" smtClean="0"/>
                  <a:t> family ) </a:t>
                </a:r>
                <a:r>
                  <a:rPr lang="it-IT" dirty="0" err="1" smtClean="0"/>
                  <a:t>mediated</a:t>
                </a:r>
                <a:r>
                  <a:rPr lang="it-IT" dirty="0" smtClean="0"/>
                  <a:t> by </a:t>
                </a:r>
                <a:r>
                  <a:rPr lang="it-IT" dirty="0" err="1" smtClean="0"/>
                  <a:t>Leptoquarks</a:t>
                </a:r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endParaRPr lang="it-IT" dirty="0"/>
              </a:p>
              <a:p>
                <a:r>
                  <a:rPr lang="it-IT" dirty="0" err="1" smtClean="0"/>
                  <a:t>Signature</a:t>
                </a:r>
                <a:r>
                  <a:rPr lang="it-IT" dirty="0" smtClean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it-IT" dirty="0" smtClean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24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849" y="2684222"/>
            <a:ext cx="5424301" cy="23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-531440"/>
            <a:ext cx="8229600" cy="1600200"/>
          </a:xfrm>
        </p:spPr>
        <p:txBody>
          <a:bodyPr/>
          <a:lstStyle/>
          <a:p>
            <a:r>
              <a:rPr lang="it-IT" dirty="0" smtClean="0"/>
              <a:t>LFV/LNV </a:t>
            </a:r>
            <a:r>
              <a:rPr lang="it-IT" dirty="0" err="1" smtClean="0"/>
              <a:t>searches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25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08720"/>
            <a:ext cx="3148859" cy="28597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908720"/>
            <a:ext cx="3134694" cy="288032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97" y="3789040"/>
            <a:ext cx="6460651" cy="30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5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-531440"/>
            <a:ext cx="8229600" cy="1600200"/>
          </a:xfrm>
        </p:spPr>
        <p:txBody>
          <a:bodyPr/>
          <a:lstStyle/>
          <a:p>
            <a:r>
              <a:rPr lang="it-IT" dirty="0" smtClean="0"/>
              <a:t>LFV/LNV </a:t>
            </a:r>
            <a:r>
              <a:rPr lang="it-IT" dirty="0" err="1" smtClean="0"/>
              <a:t>searches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26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844824"/>
            <a:ext cx="908931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5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2" y="1556792"/>
            <a:ext cx="2952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331440"/>
            <a:ext cx="8229600" cy="1600200"/>
          </a:xfrm>
        </p:spPr>
        <p:txBody>
          <a:bodyPr>
            <a:normAutofit/>
          </a:bodyPr>
          <a:lstStyle/>
          <a:p>
            <a:r>
              <a:rPr lang="it-IT" dirty="0" smtClean="0"/>
              <a:t>Dark </a:t>
            </a:r>
            <a:r>
              <a:rPr lang="it-IT" dirty="0" err="1" smtClean="0"/>
              <a:t>photon</a:t>
            </a:r>
            <a:r>
              <a:rPr lang="it-IT" dirty="0" smtClean="0"/>
              <a:t> @ NA62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4239-2930-4C04-BB51-FFE39A91BB22}" type="slidenum">
              <a:rPr lang="it-IT" smtClean="0"/>
              <a:t>27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347864" y="6409981"/>
            <a:ext cx="5507719" cy="274320"/>
          </a:xfrm>
        </p:spPr>
        <p:txBody>
          <a:bodyPr/>
          <a:lstStyle/>
          <a:p>
            <a:r>
              <a:rPr lang="it-IT" smtClean="0"/>
              <a:t>FCCP 2022 -Anacapri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-36512" y="1775191"/>
            <a:ext cx="9001000" cy="4625609"/>
          </a:xfrm>
        </p:spPr>
        <p:txBody>
          <a:bodyPr/>
          <a:lstStyle/>
          <a:p>
            <a:r>
              <a:rPr lang="it-IT" sz="2800" dirty="0" smtClean="0">
                <a:solidFill>
                  <a:schemeClr val="tx1"/>
                </a:solidFill>
              </a:rPr>
              <a:t>Extra U(1) massive </a:t>
            </a:r>
            <a:r>
              <a:rPr lang="it-IT" sz="2800" dirty="0" err="1" smtClean="0">
                <a:solidFill>
                  <a:schemeClr val="tx1"/>
                </a:solidFill>
              </a:rPr>
              <a:t>gauge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singlet</a:t>
            </a:r>
            <a:endParaRPr lang="it-IT" sz="2800" dirty="0" smtClean="0">
              <a:solidFill>
                <a:schemeClr val="tx1"/>
              </a:solidFill>
            </a:endParaRPr>
          </a:p>
          <a:p>
            <a:r>
              <a:rPr lang="it-IT" sz="2800" dirty="0">
                <a:solidFill>
                  <a:schemeClr val="tx1"/>
                </a:solidFill>
              </a:rPr>
              <a:t>M</a:t>
            </a:r>
            <a:r>
              <a:rPr lang="it-IT" sz="2800" dirty="0" smtClean="0">
                <a:solidFill>
                  <a:schemeClr val="tx1"/>
                </a:solidFill>
              </a:rPr>
              <a:t>ixing with SM </a:t>
            </a:r>
            <a:r>
              <a:rPr lang="it-IT" sz="2800" dirty="0" err="1" smtClean="0">
                <a:solidFill>
                  <a:schemeClr val="tx1"/>
                </a:solidFill>
              </a:rPr>
              <a:t>hypercharge</a:t>
            </a:r>
            <a:endParaRPr lang="it-IT" sz="2800" dirty="0" smtClean="0">
              <a:solidFill>
                <a:schemeClr val="tx1"/>
              </a:solidFill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it-IT" sz="2800" dirty="0" smtClean="0">
                <a:solidFill>
                  <a:schemeClr val="tx1"/>
                </a:solidFill>
              </a:rPr>
              <a:t> and </a:t>
            </a:r>
            <a:r>
              <a:rPr lang="it-IT" sz="2800" b="1" dirty="0" err="1" smtClean="0">
                <a:solidFill>
                  <a:schemeClr val="tx1"/>
                </a:solidFill>
              </a:rPr>
              <a:t>m</a:t>
            </a:r>
            <a:r>
              <a:rPr lang="it-IT" sz="2800" b="1" baseline="-25000" dirty="0" err="1" smtClean="0">
                <a:solidFill>
                  <a:schemeClr val="tx1"/>
                </a:solidFill>
              </a:rPr>
              <a:t>A</a:t>
            </a:r>
            <a:r>
              <a:rPr lang="it-IT" sz="2800" b="1" baseline="-25000" dirty="0" smtClean="0">
                <a:solidFill>
                  <a:schemeClr val="tx1"/>
                </a:solidFill>
              </a:rPr>
              <a:t>’</a:t>
            </a:r>
            <a:r>
              <a:rPr lang="it-IT" sz="2800" dirty="0" smtClean="0">
                <a:solidFill>
                  <a:schemeClr val="tx1"/>
                </a:solidFill>
              </a:rPr>
              <a:t> are free </a:t>
            </a:r>
            <a:r>
              <a:rPr lang="it-IT" sz="2800" dirty="0" err="1" smtClean="0">
                <a:solidFill>
                  <a:schemeClr val="tx1"/>
                </a:solidFill>
              </a:rPr>
              <a:t>parameters</a:t>
            </a:r>
            <a:endParaRPr lang="it-IT" sz="2800" dirty="0" smtClean="0">
              <a:solidFill>
                <a:schemeClr val="tx1"/>
              </a:solidFill>
            </a:endParaRPr>
          </a:p>
          <a:p>
            <a:pPr marL="118872" indent="0">
              <a:buNone/>
            </a:pPr>
            <a:endParaRPr lang="it-IT" sz="2800" dirty="0" smtClean="0">
              <a:solidFill>
                <a:schemeClr val="tx1"/>
              </a:solidFill>
            </a:endParaRPr>
          </a:p>
          <a:p>
            <a:r>
              <a:rPr lang="it-IT" sz="2800" dirty="0" err="1" smtClean="0">
                <a:solidFill>
                  <a:schemeClr val="tx1"/>
                </a:solidFill>
              </a:rPr>
              <a:t>Searches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at</a:t>
            </a:r>
            <a:r>
              <a:rPr lang="it-IT" sz="2800" dirty="0" smtClean="0">
                <a:solidFill>
                  <a:schemeClr val="tx1"/>
                </a:solidFill>
              </a:rPr>
              <a:t> NA62 </a:t>
            </a:r>
            <a:r>
              <a:rPr lang="it-IT" dirty="0" smtClean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it-IT" sz="2400" dirty="0" err="1" smtClean="0">
                <a:solidFill>
                  <a:schemeClr val="tx1"/>
                </a:solidFill>
              </a:rPr>
              <a:t>Invisible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modes</a:t>
            </a:r>
            <a:r>
              <a:rPr lang="it-IT" sz="2400" dirty="0" smtClean="0">
                <a:solidFill>
                  <a:schemeClr val="tx1"/>
                </a:solidFill>
              </a:rPr>
              <a:t> (K</a:t>
            </a:r>
            <a:r>
              <a:rPr lang="it-IT" sz="2400" baseline="30000" dirty="0" smtClean="0">
                <a:solidFill>
                  <a:schemeClr val="tx1"/>
                </a:solidFill>
              </a:rPr>
              <a:t>+ </a:t>
            </a:r>
            <a:r>
              <a:rPr lang="it-IT" sz="2400" dirty="0" smtClean="0">
                <a:solidFill>
                  <a:schemeClr val="tx1"/>
                </a:solidFill>
                <a:latin typeface="Cambria"/>
              </a:rPr>
              <a:t>→</a:t>
            </a:r>
            <a:r>
              <a:rPr lang="it-IT" sz="24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it-IT" sz="2400" baseline="30000" dirty="0" err="1" smtClean="0">
                <a:solidFill>
                  <a:schemeClr val="tx1"/>
                </a:solidFill>
                <a:latin typeface="Cambria"/>
              </a:rPr>
              <a:t>+</a:t>
            </a:r>
            <a:r>
              <a:rPr lang="it-IT" sz="2400" dirty="0" err="1" smtClean="0">
                <a:solidFill>
                  <a:schemeClr val="tx1"/>
                </a:solidFill>
                <a:latin typeface="Cambria"/>
              </a:rPr>
              <a:t>A</a:t>
            </a:r>
            <a:r>
              <a:rPr lang="it-IT" sz="2400" dirty="0" smtClean="0">
                <a:solidFill>
                  <a:schemeClr val="tx1"/>
                </a:solidFill>
                <a:latin typeface="Cambria"/>
              </a:rPr>
              <a:t>’  or </a:t>
            </a:r>
            <a:r>
              <a:rPr lang="it-IT" sz="2400" dirty="0">
                <a:solidFill>
                  <a:schemeClr val="tx1"/>
                </a:solidFill>
              </a:rPr>
              <a:t>K</a:t>
            </a:r>
            <a:r>
              <a:rPr lang="it-IT" sz="2400" baseline="30000" dirty="0">
                <a:solidFill>
                  <a:schemeClr val="tx1"/>
                </a:solidFill>
              </a:rPr>
              <a:t>+ </a:t>
            </a:r>
            <a:r>
              <a:rPr lang="it-IT" sz="2400" dirty="0">
                <a:solidFill>
                  <a:schemeClr val="tx1"/>
                </a:solidFill>
                <a:latin typeface="Cambria"/>
              </a:rPr>
              <a:t>→</a:t>
            </a:r>
            <a:r>
              <a:rPr lang="it-IT" sz="2400" dirty="0" smtClean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it-IT" sz="2400" baseline="30000" dirty="0" smtClean="0">
                <a:solidFill>
                  <a:schemeClr val="tx1"/>
                </a:solidFill>
                <a:latin typeface="Cambria"/>
              </a:rPr>
              <a:t>+</a:t>
            </a:r>
            <a:r>
              <a:rPr lang="it-IT" sz="2400" dirty="0" smtClean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it-IT" sz="2400" baseline="30000" dirty="0" smtClean="0">
                <a:solidFill>
                  <a:schemeClr val="tx1"/>
                </a:solidFill>
                <a:latin typeface="Cambria"/>
              </a:rPr>
              <a:t>0</a:t>
            </a:r>
            <a:r>
              <a:rPr lang="it-IT" sz="2400" dirty="0" smtClean="0">
                <a:solidFill>
                  <a:schemeClr val="tx1"/>
                </a:solidFill>
                <a:latin typeface="Cambria"/>
              </a:rPr>
              <a:t> and </a:t>
            </a:r>
            <a:r>
              <a:rPr lang="it-IT" sz="2400" dirty="0" smtClean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it-IT" sz="2400" baseline="30000" dirty="0" smtClean="0">
                <a:solidFill>
                  <a:schemeClr val="tx1"/>
                </a:solidFill>
                <a:latin typeface="Cambria"/>
              </a:rPr>
              <a:t>0</a:t>
            </a:r>
            <a:r>
              <a:rPr lang="it-IT" sz="2400" dirty="0" smtClean="0">
                <a:solidFill>
                  <a:schemeClr val="tx1"/>
                </a:solidFill>
                <a:latin typeface="Cambria"/>
              </a:rPr>
              <a:t>→</a:t>
            </a:r>
            <a:r>
              <a:rPr lang="it-IT" sz="2400" dirty="0" smtClean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it-IT" sz="2400" dirty="0" smtClean="0">
                <a:solidFill>
                  <a:schemeClr val="tx1"/>
                </a:solidFill>
                <a:latin typeface="Cambria"/>
              </a:rPr>
              <a:t>A’ )</a:t>
            </a:r>
          </a:p>
          <a:p>
            <a:pPr lvl="1"/>
            <a:r>
              <a:rPr lang="it-IT" sz="2400" dirty="0" smtClean="0">
                <a:solidFill>
                  <a:schemeClr val="tx1"/>
                </a:solidFill>
              </a:rPr>
              <a:t>Production </a:t>
            </a:r>
            <a:r>
              <a:rPr lang="it-IT" sz="2400" dirty="0" err="1" smtClean="0">
                <a:solidFill>
                  <a:schemeClr val="tx1"/>
                </a:solidFill>
              </a:rPr>
              <a:t>at</a:t>
            </a:r>
            <a:r>
              <a:rPr lang="it-IT" sz="2400" dirty="0" smtClean="0">
                <a:solidFill>
                  <a:schemeClr val="tx1"/>
                </a:solidFill>
              </a:rPr>
              <a:t> target/</a:t>
            </a:r>
            <a:r>
              <a:rPr lang="it-IT" sz="2400" dirty="0" err="1" smtClean="0">
                <a:solidFill>
                  <a:schemeClr val="tx1"/>
                </a:solidFill>
              </a:rPr>
              <a:t>dump</a:t>
            </a:r>
            <a:r>
              <a:rPr lang="it-IT" sz="2400" dirty="0" smtClean="0">
                <a:solidFill>
                  <a:schemeClr val="tx1"/>
                </a:solidFill>
              </a:rPr>
              <a:t> and </a:t>
            </a:r>
            <a:r>
              <a:rPr lang="it-IT" sz="2400" dirty="0" err="1" smtClean="0">
                <a:solidFill>
                  <a:schemeClr val="tx1"/>
                </a:solidFill>
              </a:rPr>
              <a:t>decays</a:t>
            </a:r>
            <a:r>
              <a:rPr lang="it-IT" sz="2400" dirty="0">
                <a:solidFill>
                  <a:schemeClr val="tx1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it-IT" sz="2400" dirty="0" smtClean="0">
                <a:solidFill>
                  <a:schemeClr val="tx1"/>
                </a:solidFill>
                <a:latin typeface="Cambria"/>
              </a:rPr>
              <a:t>    A’→</a:t>
            </a:r>
            <a:r>
              <a:rPr lang="it-IT" sz="2400" dirty="0" err="1" smtClean="0">
                <a:solidFill>
                  <a:schemeClr val="tx1"/>
                </a:solidFill>
                <a:latin typeface="Cambria"/>
              </a:rPr>
              <a:t>ee</a:t>
            </a:r>
            <a:r>
              <a:rPr lang="it-IT" sz="2400" dirty="0" smtClean="0">
                <a:solidFill>
                  <a:schemeClr val="tx1"/>
                </a:solidFill>
                <a:latin typeface="Cambria"/>
              </a:rPr>
              <a:t> or </a:t>
            </a:r>
            <a:r>
              <a:rPr lang="it-IT" sz="2400" dirty="0" err="1" smtClean="0">
                <a:solidFill>
                  <a:schemeClr val="tx1"/>
                </a:solidFill>
                <a:latin typeface="Cambria"/>
              </a:rPr>
              <a:t>A’→</a:t>
            </a:r>
            <a:r>
              <a:rPr lang="it-IT" sz="24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mm</a:t>
            </a:r>
            <a:r>
              <a:rPr lang="it-IT" sz="2400" dirty="0" smtClean="0">
                <a:solidFill>
                  <a:schemeClr val="tx1"/>
                </a:solidFill>
                <a:latin typeface="Cambria"/>
              </a:rPr>
              <a:t> </a:t>
            </a:r>
            <a:endParaRPr lang="it-IT" sz="24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38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-675456"/>
            <a:ext cx="9011344" cy="1600200"/>
          </a:xfrm>
        </p:spPr>
        <p:txBody>
          <a:bodyPr/>
          <a:lstStyle/>
          <a:p>
            <a:r>
              <a:rPr lang="it-IT" dirty="0" smtClean="0"/>
              <a:t>NA62 in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dump</a:t>
            </a:r>
            <a:r>
              <a:rPr lang="it-IT" dirty="0" smtClean="0"/>
              <a:t> mode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28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" y="1268760"/>
            <a:ext cx="9009014" cy="28803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89197" y="4365104"/>
                <a:ext cx="8229600" cy="2890462"/>
              </a:xfrm>
            </p:spPr>
            <p:txBody>
              <a:bodyPr/>
              <a:lstStyle/>
              <a:p>
                <a:r>
                  <a:rPr lang="it-IT" dirty="0" smtClean="0"/>
                  <a:t>TAXes </a:t>
                </a:r>
                <a:r>
                  <a:rPr lang="it-IT" dirty="0" err="1" smtClean="0"/>
                  <a:t>closed</a:t>
                </a:r>
                <a:r>
                  <a:rPr lang="it-IT" dirty="0" smtClean="0"/>
                  <a:t> and target </a:t>
                </a:r>
                <a:r>
                  <a:rPr lang="it-IT" dirty="0" err="1" smtClean="0"/>
                  <a:t>removed</a:t>
                </a:r>
                <a:endParaRPr lang="it-IT" dirty="0" smtClean="0"/>
              </a:p>
              <a:p>
                <a:r>
                  <a:rPr lang="it-IT" dirty="0" err="1" smtClean="0"/>
                  <a:t>Improved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sweeping</a:t>
                </a:r>
                <a:r>
                  <a:rPr lang="it-IT" dirty="0" smtClean="0"/>
                  <a:t>; </a:t>
                </a:r>
                <a:r>
                  <a:rPr lang="it-IT" dirty="0" err="1"/>
                  <a:t>i</a:t>
                </a:r>
                <a:r>
                  <a:rPr lang="it-IT" dirty="0" err="1" smtClean="0"/>
                  <a:t>ntensity</a:t>
                </a:r>
                <a:r>
                  <a:rPr lang="it-IT" dirty="0" smtClean="0"/>
                  <a:t> 1.5 </a:t>
                </a:r>
                <a:r>
                  <a:rPr lang="it-IT" dirty="0" err="1" smtClean="0"/>
                  <a:t>times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nominal</a:t>
                </a:r>
                <a:endParaRPr lang="it-IT" dirty="0" smtClean="0"/>
              </a:p>
              <a:p>
                <a:r>
                  <a:rPr lang="it-IT" dirty="0" smtClean="0"/>
                  <a:t>1 </a:t>
                </a:r>
                <a:r>
                  <a:rPr lang="it-IT" dirty="0" err="1" smtClean="0"/>
                  <a:t>track</a:t>
                </a:r>
                <a:r>
                  <a:rPr lang="it-IT" dirty="0" smtClean="0"/>
                  <a:t> and 2 </a:t>
                </a:r>
                <a:r>
                  <a:rPr lang="it-IT" dirty="0" err="1" smtClean="0"/>
                  <a:t>track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triggers</a:t>
                </a:r>
                <a:endParaRPr lang="it-IT" dirty="0" smtClean="0"/>
              </a:p>
              <a:p>
                <a:r>
                  <a:rPr lang="it-IT" dirty="0" err="1" smtClean="0"/>
                  <a:t>Search</a:t>
                </a:r>
                <a:r>
                  <a:rPr lang="it-IT" dirty="0" smtClean="0"/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1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9197" y="4365104"/>
                <a:ext cx="8229600" cy="2890462"/>
              </a:xfrm>
              <a:blipFill>
                <a:blip r:embed="rId4"/>
                <a:stretch>
                  <a:fillRect l="-963" t="-16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50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-675456"/>
            <a:ext cx="9011344" cy="1600200"/>
          </a:xfrm>
        </p:spPr>
        <p:txBody>
          <a:bodyPr/>
          <a:lstStyle/>
          <a:p>
            <a:r>
              <a:rPr lang="it-IT" dirty="0" smtClean="0"/>
              <a:t>NA62 in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dump</a:t>
            </a:r>
            <a:r>
              <a:rPr lang="it-IT" dirty="0" smtClean="0"/>
              <a:t> mode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29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7" y="1196752"/>
            <a:ext cx="6286529" cy="40695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445224"/>
            <a:ext cx="7104419" cy="46074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605410" y="2653907"/>
            <a:ext cx="164507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2021 RUN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11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23528" y="-387424"/>
            <a:ext cx="8753127" cy="1600200"/>
          </a:xfrm>
        </p:spPr>
        <p:txBody>
          <a:bodyPr/>
          <a:lstStyle/>
          <a:p>
            <a:r>
              <a:rPr lang="it-IT" dirty="0" smtClean="0"/>
              <a:t>NP: </a:t>
            </a:r>
            <a:r>
              <a:rPr lang="it-IT" dirty="0" err="1" smtClean="0"/>
              <a:t>hunting</a:t>
            </a:r>
            <a:r>
              <a:rPr lang="it-IT" dirty="0" smtClean="0"/>
              <a:t> high and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83564" y="1412776"/>
            <a:ext cx="8229600" cy="2764903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Some </a:t>
            </a:r>
            <a:r>
              <a:rPr lang="it-IT" dirty="0" err="1" smtClean="0">
                <a:solidFill>
                  <a:schemeClr val="tx1"/>
                </a:solidFill>
              </a:rPr>
              <a:t>well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known</a:t>
            </a:r>
            <a:r>
              <a:rPr lang="it-IT" dirty="0" smtClean="0">
                <a:solidFill>
                  <a:schemeClr val="tx1"/>
                </a:solidFill>
              </a:rPr>
              <a:t> open </a:t>
            </a:r>
            <a:r>
              <a:rPr lang="it-IT" dirty="0" err="1" smtClean="0">
                <a:solidFill>
                  <a:schemeClr val="tx1"/>
                </a:solidFill>
              </a:rPr>
              <a:t>questions</a:t>
            </a:r>
            <a:r>
              <a:rPr lang="it-IT" dirty="0" smtClean="0">
                <a:solidFill>
                  <a:schemeClr val="tx1"/>
                </a:solidFill>
              </a:rPr>
              <a:t> in SM :</a:t>
            </a:r>
          </a:p>
          <a:p>
            <a:pPr lvl="1"/>
            <a:r>
              <a:rPr lang="it-IT" sz="1800" dirty="0" err="1" smtClean="0">
                <a:solidFill>
                  <a:schemeClr val="tx1"/>
                </a:solidFill>
              </a:rPr>
              <a:t>Hierarchy</a:t>
            </a:r>
            <a:endParaRPr lang="it-IT" sz="1800" dirty="0" smtClean="0">
              <a:solidFill>
                <a:schemeClr val="tx1"/>
              </a:solidFill>
            </a:endParaRPr>
          </a:p>
          <a:p>
            <a:pPr lvl="1"/>
            <a:r>
              <a:rPr lang="it-IT" sz="1800" dirty="0" smtClean="0">
                <a:solidFill>
                  <a:schemeClr val="tx1"/>
                </a:solidFill>
              </a:rPr>
              <a:t>Neutrino </a:t>
            </a:r>
            <a:r>
              <a:rPr lang="it-IT" sz="1800" dirty="0" err="1" smtClean="0">
                <a:solidFill>
                  <a:schemeClr val="tx1"/>
                </a:solidFill>
              </a:rPr>
              <a:t>masses</a:t>
            </a:r>
            <a:r>
              <a:rPr lang="it-IT" sz="1800" dirty="0" smtClean="0">
                <a:solidFill>
                  <a:schemeClr val="tx1"/>
                </a:solidFill>
              </a:rPr>
              <a:t> and </a:t>
            </a:r>
            <a:r>
              <a:rPr lang="it-IT" sz="1800" dirty="0" err="1" smtClean="0">
                <a:solidFill>
                  <a:schemeClr val="tx1"/>
                </a:solidFill>
              </a:rPr>
              <a:t>mixings</a:t>
            </a:r>
            <a:endParaRPr lang="it-IT" sz="1800" dirty="0" smtClean="0">
              <a:solidFill>
                <a:schemeClr val="tx1"/>
              </a:solidFill>
            </a:endParaRPr>
          </a:p>
          <a:p>
            <a:pPr lvl="1"/>
            <a:r>
              <a:rPr lang="it-IT" sz="1800" dirty="0" err="1" smtClean="0">
                <a:solidFill>
                  <a:schemeClr val="tx1"/>
                </a:solidFill>
              </a:rPr>
              <a:t>Origin</a:t>
            </a:r>
            <a:r>
              <a:rPr lang="it-IT" sz="1800" dirty="0" smtClean="0">
                <a:solidFill>
                  <a:schemeClr val="tx1"/>
                </a:solidFill>
              </a:rPr>
              <a:t> of Dark </a:t>
            </a:r>
            <a:r>
              <a:rPr lang="it-IT" sz="1800" dirty="0" err="1">
                <a:solidFill>
                  <a:schemeClr val="tx1"/>
                </a:solidFill>
              </a:rPr>
              <a:t>M</a:t>
            </a:r>
            <a:r>
              <a:rPr lang="it-IT" sz="1800" dirty="0" err="1" smtClean="0">
                <a:solidFill>
                  <a:schemeClr val="tx1"/>
                </a:solidFill>
              </a:rPr>
              <a:t>atter</a:t>
            </a:r>
            <a:endParaRPr lang="it-IT" sz="1800" dirty="0" smtClean="0">
              <a:solidFill>
                <a:schemeClr val="tx1"/>
              </a:solidFill>
            </a:endParaRPr>
          </a:p>
          <a:p>
            <a:pPr lvl="1"/>
            <a:r>
              <a:rPr lang="it-IT" sz="1800" dirty="0" err="1" smtClean="0">
                <a:solidFill>
                  <a:schemeClr val="tx1"/>
                </a:solidFill>
              </a:rPr>
              <a:t>Matter</a:t>
            </a:r>
            <a:r>
              <a:rPr lang="it-IT" sz="1800" dirty="0" smtClean="0">
                <a:solidFill>
                  <a:schemeClr val="tx1"/>
                </a:solidFill>
              </a:rPr>
              <a:t>/</a:t>
            </a:r>
            <a:r>
              <a:rPr lang="it-IT" sz="1800" dirty="0" err="1" smtClean="0">
                <a:solidFill>
                  <a:schemeClr val="tx1"/>
                </a:solidFill>
              </a:rPr>
              <a:t>antimatter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asymmetry</a:t>
            </a:r>
            <a:endParaRPr lang="it-IT" sz="1800" dirty="0" smtClean="0">
              <a:solidFill>
                <a:schemeClr val="tx1"/>
              </a:solidFill>
            </a:endParaRPr>
          </a:p>
          <a:p>
            <a:pPr lvl="1"/>
            <a:r>
              <a:rPr lang="it-IT" sz="1800" dirty="0" smtClean="0">
                <a:solidFill>
                  <a:schemeClr val="tx1"/>
                </a:solidFill>
              </a:rPr>
              <a:t>Strong CP </a:t>
            </a:r>
            <a:r>
              <a:rPr lang="it-IT" sz="1800" dirty="0" err="1" smtClean="0">
                <a:solidFill>
                  <a:schemeClr val="tx1"/>
                </a:solidFill>
              </a:rPr>
              <a:t>problem</a:t>
            </a:r>
            <a:endParaRPr lang="it-IT" sz="1800" dirty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New </a:t>
            </a:r>
            <a:r>
              <a:rPr lang="it-IT" dirty="0" err="1" smtClean="0">
                <a:solidFill>
                  <a:schemeClr val="tx1"/>
                </a:solidFill>
              </a:rPr>
              <a:t>physics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at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TeV</a:t>
            </a:r>
            <a:r>
              <a:rPr lang="it-IT" dirty="0" smtClean="0">
                <a:solidFill>
                  <a:schemeClr val="tx1"/>
                </a:solidFill>
              </a:rPr>
              <a:t> scale </a:t>
            </a:r>
            <a:r>
              <a:rPr lang="it-IT" dirty="0" err="1" smtClean="0">
                <a:solidFill>
                  <a:schemeClr val="tx1"/>
                </a:solidFill>
              </a:rPr>
              <a:t>not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found</a:t>
            </a:r>
            <a:r>
              <a:rPr lang="it-IT" dirty="0" smtClean="0">
                <a:solidFill>
                  <a:schemeClr val="tx1"/>
                </a:solidFill>
              </a:rPr>
              <a:t> (so far)</a:t>
            </a: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</a:endParaRPr>
          </a:p>
          <a:p>
            <a:pPr lvl="1"/>
            <a:endParaRPr lang="it-IT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3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27584" y="4509120"/>
            <a:ext cx="7920880" cy="1631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dirty="0" err="1" smtClean="0"/>
              <a:t>Explore</a:t>
            </a:r>
            <a:r>
              <a:rPr lang="it-IT" sz="2000" dirty="0" smtClean="0"/>
              <a:t> </a:t>
            </a:r>
            <a:r>
              <a:rPr lang="it-IT" sz="2000" b="1" u="sng" dirty="0" err="1" smtClean="0"/>
              <a:t>higher</a:t>
            </a:r>
            <a:r>
              <a:rPr lang="it-IT" sz="2000" b="1" u="sng" dirty="0" smtClean="0"/>
              <a:t> mass scale </a:t>
            </a:r>
            <a:r>
              <a:rPr lang="it-IT" sz="2000" dirty="0" smtClean="0"/>
              <a:t>via </a:t>
            </a:r>
            <a:r>
              <a:rPr lang="it-IT" sz="2000" dirty="0" err="1" smtClean="0"/>
              <a:t>virtual</a:t>
            </a:r>
            <a:r>
              <a:rPr lang="it-IT" sz="2000" dirty="0" smtClean="0"/>
              <a:t> production (</a:t>
            </a:r>
            <a:r>
              <a:rPr lang="it-IT" sz="2000" dirty="0" err="1" smtClean="0"/>
              <a:t>ultrarare</a:t>
            </a:r>
            <a:r>
              <a:rPr lang="it-IT" sz="2000" dirty="0" smtClean="0"/>
              <a:t> </a:t>
            </a:r>
            <a:r>
              <a:rPr lang="it-IT" sz="2000" dirty="0" err="1" smtClean="0"/>
              <a:t>processes</a:t>
            </a:r>
            <a:r>
              <a:rPr lang="it-IT" sz="2000" dirty="0" smtClean="0"/>
              <a:t>)….</a:t>
            </a:r>
          </a:p>
          <a:p>
            <a:r>
              <a:rPr lang="it-IT" sz="2000" dirty="0" smtClean="0"/>
              <a:t>…or </a:t>
            </a:r>
            <a:r>
              <a:rPr lang="it-IT" sz="2000" dirty="0" err="1" smtClean="0"/>
              <a:t>search</a:t>
            </a:r>
            <a:r>
              <a:rPr lang="it-IT" sz="2000" dirty="0" smtClean="0"/>
              <a:t> for </a:t>
            </a:r>
            <a:r>
              <a:rPr lang="it-IT" sz="2000" b="1" u="sng" dirty="0" smtClean="0"/>
              <a:t>light ( </a:t>
            </a:r>
            <a:r>
              <a:rPr lang="it-IT" sz="2000" b="1" u="sng" dirty="0" err="1" smtClean="0"/>
              <a:t>but</a:t>
            </a:r>
            <a:r>
              <a:rPr lang="it-IT" sz="2000" b="1" u="sng" dirty="0" smtClean="0"/>
              <a:t> </a:t>
            </a:r>
            <a:r>
              <a:rPr lang="it-IT" sz="2000" b="1" u="sng" dirty="0" err="1" smtClean="0"/>
              <a:t>feebly</a:t>
            </a:r>
            <a:r>
              <a:rPr lang="it-IT" sz="2000" b="1" u="sng" dirty="0" smtClean="0"/>
              <a:t> </a:t>
            </a:r>
            <a:r>
              <a:rPr lang="it-IT" sz="2000" b="1" u="sng" dirty="0" err="1" smtClean="0"/>
              <a:t>coupled</a:t>
            </a:r>
            <a:r>
              <a:rPr lang="it-IT" sz="2000" b="1" u="sng" dirty="0" smtClean="0"/>
              <a:t>) </a:t>
            </a:r>
            <a:r>
              <a:rPr lang="it-IT" sz="2000" b="1" u="sng" dirty="0" err="1" smtClean="0"/>
              <a:t>particles</a:t>
            </a:r>
            <a:r>
              <a:rPr lang="it-IT" sz="2000" b="1" dirty="0" smtClean="0"/>
              <a:t>  </a:t>
            </a:r>
            <a:r>
              <a:rPr lang="it-IT" sz="2000" dirty="0" smtClean="0"/>
              <a:t>in production and/or </a:t>
            </a:r>
            <a:r>
              <a:rPr lang="it-IT" sz="2000" dirty="0" err="1" smtClean="0"/>
              <a:t>decay</a:t>
            </a:r>
            <a:r>
              <a:rPr lang="it-IT" sz="2000" dirty="0" smtClean="0"/>
              <a:t> </a:t>
            </a:r>
            <a:endParaRPr lang="it-IT" sz="2000" b="1" dirty="0" smtClean="0"/>
          </a:p>
          <a:p>
            <a:endParaRPr lang="it-IT" sz="2000" dirty="0"/>
          </a:p>
        </p:txBody>
      </p:sp>
      <p:sp>
        <p:nvSpPr>
          <p:cNvPr id="10" name="Freccia in giù 9"/>
          <p:cNvSpPr/>
          <p:nvPr/>
        </p:nvSpPr>
        <p:spPr>
          <a:xfrm>
            <a:off x="4427984" y="4005064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2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454158" y="-374338"/>
                <a:ext cx="8229600" cy="1600200"/>
              </a:xfr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4158" y="-374338"/>
                <a:ext cx="8229600" cy="16002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4158" y="1382044"/>
            <a:ext cx="8229600" cy="892696"/>
          </a:xfrm>
        </p:spPr>
        <p:txBody>
          <a:bodyPr/>
          <a:lstStyle/>
          <a:p>
            <a:r>
              <a:rPr lang="it-IT" dirty="0" smtClean="0"/>
              <a:t>Control </a:t>
            </a:r>
            <a:r>
              <a:rPr lang="it-IT" dirty="0" err="1" smtClean="0"/>
              <a:t>samples</a:t>
            </a:r>
            <a:r>
              <a:rPr lang="it-IT" dirty="0" smtClean="0"/>
              <a:t>: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sign</a:t>
            </a:r>
            <a:r>
              <a:rPr lang="it-IT" dirty="0" smtClean="0"/>
              <a:t> </a:t>
            </a:r>
            <a:r>
              <a:rPr lang="it-IT" dirty="0" err="1" smtClean="0"/>
              <a:t>leptons</a:t>
            </a:r>
            <a:r>
              <a:rPr lang="it-IT" dirty="0" smtClean="0"/>
              <a:t> (</a:t>
            </a:r>
            <a:r>
              <a:rPr lang="it-IT" dirty="0" err="1" smtClean="0"/>
              <a:t>combinatorial</a:t>
            </a:r>
            <a:r>
              <a:rPr lang="it-IT" dirty="0" smtClean="0"/>
              <a:t> background)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30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348880"/>
            <a:ext cx="8584525" cy="38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454158" y="-374338"/>
                <a:ext cx="8229600" cy="1600200"/>
              </a:xfr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4158" y="-374338"/>
                <a:ext cx="8229600" cy="16002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31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059" y="1297226"/>
            <a:ext cx="4621421" cy="285185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1346500"/>
            <a:ext cx="4283968" cy="280258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670" y="4287364"/>
            <a:ext cx="3939170" cy="26336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/>
              <p:cNvSpPr txBox="1"/>
              <p:nvPr/>
            </p:nvSpPr>
            <p:spPr>
              <a:xfrm>
                <a:off x="179512" y="4293096"/>
                <a:ext cx="427584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1 </a:t>
                </a:r>
                <a:r>
                  <a:rPr lang="it-IT" sz="2400" dirty="0" err="1" smtClean="0"/>
                  <a:t>event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observed</a:t>
                </a:r>
                <a:r>
                  <a:rPr lang="it-IT" sz="2400" dirty="0" smtClean="0"/>
                  <a:t> in SR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 err="1" smtClean="0"/>
                  <a:t>Probability</a:t>
                </a:r>
                <a:r>
                  <a:rPr lang="it-IT" sz="2400" dirty="0" smtClean="0"/>
                  <a:t> of non-zero </a:t>
                </a:r>
                <a:r>
                  <a:rPr lang="it-IT" sz="2400" dirty="0" err="1" smtClean="0"/>
                  <a:t>counts</a:t>
                </a:r>
                <a:r>
                  <a:rPr lang="it-IT" sz="2400" dirty="0" smtClean="0"/>
                  <a:t> in SR </a:t>
                </a:r>
                <a:r>
                  <a:rPr lang="it-IT" sz="2400" dirty="0" err="1" smtClean="0"/>
                  <a:t>given</a:t>
                </a:r>
                <a:r>
                  <a:rPr lang="it-IT" sz="2400" dirty="0" smtClean="0"/>
                  <a:t> the </a:t>
                </a:r>
                <a:r>
                  <a:rPr lang="it-IT" sz="2400" dirty="0" err="1" smtClean="0"/>
                  <a:t>bkg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only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hyp</a:t>
                </a:r>
                <a:r>
                  <a:rPr lang="it-IT" sz="2400" dirty="0" smtClean="0"/>
                  <a:t>. </a:t>
                </a:r>
                <a:r>
                  <a:rPr lang="it-IT" sz="2400" dirty="0" err="1" smtClean="0"/>
                  <a:t>is</a:t>
                </a:r>
                <a:r>
                  <a:rPr lang="it-IT" sz="2400" dirty="0" smtClean="0"/>
                  <a:t> 1.59%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Global 2.4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400" dirty="0" smtClean="0"/>
                  <a:t> significance</a:t>
                </a:r>
                <a:endParaRPr lang="it-IT" sz="2400" dirty="0"/>
              </a:p>
            </p:txBody>
          </p:sp>
        </mc:Choice>
        <mc:Fallback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293096"/>
                <a:ext cx="4275841" cy="1938992"/>
              </a:xfrm>
              <a:prstGeom prst="rect">
                <a:avLst/>
              </a:prstGeom>
              <a:blipFill>
                <a:blip r:embed="rId7"/>
                <a:stretch>
                  <a:fillRect l="-1852" t="-2516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5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454158" y="-374338"/>
                <a:ext cx="8229600" cy="1600200"/>
              </a:xfr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4158" y="-374338"/>
                <a:ext cx="8229600" cy="16002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32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225862"/>
            <a:ext cx="7045674" cy="50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8831" y="-603448"/>
            <a:ext cx="8229600" cy="1600200"/>
          </a:xfrm>
        </p:spPr>
        <p:txBody>
          <a:bodyPr/>
          <a:lstStyle/>
          <a:p>
            <a:r>
              <a:rPr lang="it-IT" dirty="0" err="1" smtClean="0"/>
              <a:t>Prospects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 smtClean="0"/>
                  <a:t>NA62 </a:t>
                </a:r>
                <a:r>
                  <a:rPr lang="it-IT" dirty="0" err="1" smtClean="0"/>
                  <a:t>experiment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will</a:t>
                </a:r>
                <a:r>
                  <a:rPr lang="it-IT" dirty="0" smtClean="0"/>
                  <a:t> take data up to the LS3 (2025)</a:t>
                </a:r>
              </a:p>
              <a:p>
                <a:r>
                  <a:rPr lang="it-IT" dirty="0" err="1" smtClean="0"/>
                  <a:t>It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will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collect</a:t>
                </a:r>
                <a:r>
                  <a:rPr lang="it-IT" dirty="0" smtClean="0"/>
                  <a:t> data </a:t>
                </a:r>
                <a:r>
                  <a:rPr lang="it-IT" dirty="0" err="1" smtClean="0"/>
                  <a:t>both</a:t>
                </a:r>
                <a:r>
                  <a:rPr lang="it-IT" dirty="0" smtClean="0"/>
                  <a:t> in «</a:t>
                </a:r>
                <a:r>
                  <a:rPr lang="it-IT" dirty="0" err="1" smtClean="0"/>
                  <a:t>kaon</a:t>
                </a:r>
                <a:r>
                  <a:rPr lang="it-IT" dirty="0" smtClean="0"/>
                  <a:t> mode» and in «</a:t>
                </a:r>
                <a:r>
                  <a:rPr lang="it-IT" dirty="0" err="1" smtClean="0"/>
                  <a:t>dump</a:t>
                </a:r>
                <a:r>
                  <a:rPr lang="it-IT" dirty="0" smtClean="0"/>
                  <a:t> mode»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it-IT" dirty="0" err="1" smtClean="0"/>
                  <a:t>pot</a:t>
                </a:r>
                <a:r>
                  <a:rPr lang="it-IT" dirty="0" smtClean="0"/>
                  <a:t> by 2025)</a:t>
                </a:r>
              </a:p>
              <a:p>
                <a:r>
                  <a:rPr lang="it-IT" dirty="0" smtClean="0"/>
                  <a:t>Detectors &amp; </a:t>
                </a:r>
                <a:r>
                  <a:rPr lang="it-IT" dirty="0" err="1" smtClean="0"/>
                  <a:t>analysis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upgrades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improved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reconstruction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efficiency</a:t>
                </a:r>
                <a:r>
                  <a:rPr lang="it-IT" dirty="0" smtClean="0"/>
                  <a:t>, background </a:t>
                </a:r>
                <a:r>
                  <a:rPr lang="it-IT" dirty="0" err="1" smtClean="0"/>
                  <a:t>rejection</a:t>
                </a:r>
                <a:r>
                  <a:rPr lang="it-IT" dirty="0" smtClean="0"/>
                  <a:t> and random veto </a:t>
                </a:r>
                <a:r>
                  <a:rPr lang="it-IT" dirty="0" err="1" smtClean="0"/>
                  <a:t>levels</a:t>
                </a:r>
                <a:r>
                  <a:rPr lang="it-IT" dirty="0" smtClean="0"/>
                  <a:t>.</a:t>
                </a:r>
              </a:p>
              <a:p>
                <a:r>
                  <a:rPr lang="it-IT" dirty="0" err="1" smtClean="0"/>
                  <a:t>Starting</a:t>
                </a:r>
                <a:r>
                  <a:rPr lang="it-IT" dirty="0" smtClean="0"/>
                  <a:t> 2022 </a:t>
                </a:r>
                <a:r>
                  <a:rPr lang="it-IT" dirty="0" err="1" smtClean="0"/>
                  <a:t>we</a:t>
                </a:r>
                <a:r>
                  <a:rPr lang="it-IT" dirty="0" smtClean="0"/>
                  <a:t> are </a:t>
                </a:r>
                <a:r>
                  <a:rPr lang="it-IT" dirty="0" err="1" smtClean="0"/>
                  <a:t>running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at</a:t>
                </a:r>
                <a:r>
                  <a:rPr lang="it-IT" dirty="0" smtClean="0"/>
                  <a:t> 100% </a:t>
                </a:r>
                <a:r>
                  <a:rPr lang="it-IT" dirty="0" err="1" smtClean="0"/>
                  <a:t>nominal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intensity</a:t>
                </a:r>
                <a:r>
                  <a:rPr lang="it-IT" dirty="0" smtClean="0"/>
                  <a:t> with </a:t>
                </a:r>
                <a:r>
                  <a:rPr lang="it-IT" dirty="0" err="1" smtClean="0"/>
                  <a:t>good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spill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quality</a:t>
                </a:r>
                <a:r>
                  <a:rPr lang="it-IT" dirty="0" smtClean="0"/>
                  <a:t>.</a:t>
                </a:r>
              </a:p>
              <a:p>
                <a:r>
                  <a:rPr lang="it-IT" dirty="0" smtClean="0"/>
                  <a:t>O(10%) </a:t>
                </a:r>
                <a:r>
                  <a:rPr lang="it-IT" dirty="0" err="1" smtClean="0"/>
                  <a:t>precision</a:t>
                </a:r>
                <a:r>
                  <a:rPr lang="it-IT" dirty="0" smtClean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will</a:t>
                </a:r>
                <a:r>
                  <a:rPr lang="it-IT" dirty="0" smtClean="0"/>
                  <a:t> be </a:t>
                </a:r>
                <a:r>
                  <a:rPr lang="it-IT" dirty="0" err="1" smtClean="0"/>
                  <a:t>reached</a:t>
                </a:r>
                <a:r>
                  <a:rPr lang="it-IT" dirty="0" smtClean="0"/>
                  <a:t> by LS3 with </a:t>
                </a:r>
                <a:r>
                  <a:rPr lang="it-IT" dirty="0" err="1" smtClean="0"/>
                  <a:t>optimization</a:t>
                </a:r>
                <a:r>
                  <a:rPr lang="it-IT" dirty="0" smtClean="0"/>
                  <a:t> of the </a:t>
                </a:r>
                <a:r>
                  <a:rPr lang="it-IT" dirty="0" err="1" smtClean="0"/>
                  <a:t>analysis</a:t>
                </a:r>
                <a:r>
                  <a:rPr lang="it-IT" dirty="0" smtClean="0"/>
                  <a:t>.</a:t>
                </a: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79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8831" y="-603448"/>
            <a:ext cx="8229600" cy="1600200"/>
          </a:xfrm>
        </p:spPr>
        <p:txBody>
          <a:bodyPr/>
          <a:lstStyle/>
          <a:p>
            <a:r>
              <a:rPr lang="it-IT" dirty="0" err="1" smtClean="0"/>
              <a:t>Prospects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34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egnaposto contenuto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it-IT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@ 10%</a:t>
                </a:r>
                <a:endParaRPr lang="it-IT" dirty="0"/>
              </a:p>
            </p:txBody>
          </p:sp>
        </mc:Choice>
        <mc:Fallback>
          <p:sp>
            <p:nvSpPr>
              <p:cNvPr id="7" name="Segnaposto contenuto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327396"/>
            <a:ext cx="4610031" cy="402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8831" y="-603448"/>
            <a:ext cx="8229600" cy="1600200"/>
          </a:xfrm>
        </p:spPr>
        <p:txBody>
          <a:bodyPr/>
          <a:lstStyle/>
          <a:p>
            <a:r>
              <a:rPr lang="it-IT" dirty="0" smtClean="0"/>
              <a:t>The (</a:t>
            </a:r>
            <a:r>
              <a:rPr lang="it-IT" dirty="0" err="1" smtClean="0"/>
              <a:t>near</a:t>
            </a:r>
            <a:r>
              <a:rPr lang="it-IT" dirty="0" smtClean="0"/>
              <a:t>) future: HIKE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35</a:t>
            </a:fld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A</a:t>
            </a:r>
            <a:r>
              <a:rPr lang="it-IT" dirty="0" smtClean="0"/>
              <a:t> </a:t>
            </a:r>
            <a:r>
              <a:rPr lang="it-IT" dirty="0" err="1" smtClean="0"/>
              <a:t>comprehensive</a:t>
            </a:r>
            <a:r>
              <a:rPr lang="it-IT" dirty="0" smtClean="0"/>
              <a:t>, multi-</a:t>
            </a:r>
            <a:r>
              <a:rPr lang="it-IT" dirty="0" err="1" smtClean="0"/>
              <a:t>staged</a:t>
            </a:r>
            <a:r>
              <a:rPr lang="it-IT" dirty="0" smtClean="0"/>
              <a:t> </a:t>
            </a:r>
            <a:r>
              <a:rPr lang="it-IT" dirty="0" err="1" smtClean="0"/>
              <a:t>project</a:t>
            </a:r>
            <a:r>
              <a:rPr lang="it-IT" dirty="0" smtClean="0"/>
              <a:t> for </a:t>
            </a:r>
            <a:r>
              <a:rPr lang="it-IT" dirty="0" err="1" smtClean="0"/>
              <a:t>kaon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CERN </a:t>
            </a:r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/>
              <a:t>LS3 </a:t>
            </a:r>
            <a:r>
              <a:rPr lang="it-IT" dirty="0" smtClean="0"/>
              <a:t>: the High </a:t>
            </a:r>
            <a:r>
              <a:rPr lang="it-IT" dirty="0" err="1" smtClean="0"/>
              <a:t>Intensity</a:t>
            </a:r>
            <a:r>
              <a:rPr lang="it-IT" dirty="0" smtClean="0"/>
              <a:t> </a:t>
            </a:r>
            <a:r>
              <a:rPr lang="it-IT" dirty="0" err="1" smtClean="0"/>
              <a:t>Kaon</a:t>
            </a:r>
            <a:r>
              <a:rPr lang="it-IT" dirty="0" smtClean="0"/>
              <a:t> Experiment (HIKE) </a:t>
            </a:r>
            <a:r>
              <a:rPr lang="it-IT" dirty="0" err="1" smtClean="0"/>
              <a:t>project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Measurement</a:t>
            </a:r>
            <a:r>
              <a:rPr lang="it-IT" dirty="0" smtClean="0"/>
              <a:t> of </a:t>
            </a:r>
            <a:r>
              <a:rPr lang="it-IT" dirty="0" err="1" smtClean="0"/>
              <a:t>all</a:t>
            </a:r>
            <a:r>
              <a:rPr lang="it-IT" dirty="0" smtClean="0"/>
              <a:t> of rare </a:t>
            </a:r>
            <a:r>
              <a:rPr lang="it-IT" dirty="0" err="1" smtClean="0"/>
              <a:t>kaon</a:t>
            </a:r>
            <a:r>
              <a:rPr lang="it-IT" dirty="0" smtClean="0"/>
              <a:t> </a:t>
            </a:r>
            <a:r>
              <a:rPr lang="it-IT" dirty="0" err="1" smtClean="0"/>
              <a:t>decays</a:t>
            </a:r>
            <a:r>
              <a:rPr lang="it-IT" dirty="0" smtClean="0"/>
              <a:t>, </a:t>
            </a:r>
            <a:r>
              <a:rPr lang="it-IT" dirty="0" err="1" smtClean="0"/>
              <a:t>charged</a:t>
            </a:r>
            <a:r>
              <a:rPr lang="it-IT" dirty="0" smtClean="0"/>
              <a:t> and </a:t>
            </a:r>
            <a:r>
              <a:rPr lang="it-IT" dirty="0" err="1" smtClean="0"/>
              <a:t>neutral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Need</a:t>
            </a:r>
            <a:r>
              <a:rPr lang="it-IT" dirty="0" smtClean="0"/>
              <a:t> to </a:t>
            </a:r>
            <a:r>
              <a:rPr lang="it-IT" dirty="0" err="1" smtClean="0"/>
              <a:t>increase</a:t>
            </a:r>
            <a:r>
              <a:rPr lang="it-IT" dirty="0" smtClean="0"/>
              <a:t> </a:t>
            </a:r>
            <a:r>
              <a:rPr lang="it-IT" dirty="0" err="1" smtClean="0"/>
              <a:t>intensity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r>
              <a:rPr lang="it-IT" dirty="0" smtClean="0"/>
              <a:t> 4x (</a:t>
            </a:r>
            <a:r>
              <a:rPr lang="it-IT" dirty="0" err="1" smtClean="0"/>
              <a:t>charged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) or 6x (</a:t>
            </a:r>
            <a:r>
              <a:rPr lang="it-IT" dirty="0" err="1" smtClean="0"/>
              <a:t>neutral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). </a:t>
            </a:r>
            <a:r>
              <a:rPr lang="it-IT" dirty="0" err="1" smtClean="0"/>
              <a:t>Beamline</a:t>
            </a:r>
            <a:r>
              <a:rPr lang="it-IT" dirty="0" smtClean="0"/>
              <a:t> design </a:t>
            </a:r>
            <a:r>
              <a:rPr lang="it-IT" dirty="0" err="1" smtClean="0"/>
              <a:t>studies</a:t>
            </a:r>
            <a:r>
              <a:rPr lang="it-IT" dirty="0" smtClean="0"/>
              <a:t> </a:t>
            </a:r>
            <a:r>
              <a:rPr lang="it-IT" dirty="0" err="1" smtClean="0"/>
              <a:t>already</a:t>
            </a:r>
            <a:r>
              <a:rPr lang="it-IT" dirty="0" smtClean="0"/>
              <a:t> </a:t>
            </a:r>
            <a:r>
              <a:rPr lang="it-IT" dirty="0" err="1" smtClean="0"/>
              <a:t>started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1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722" y="-459432"/>
            <a:ext cx="8229600" cy="1600200"/>
          </a:xfrm>
        </p:spPr>
        <p:txBody>
          <a:bodyPr/>
          <a:lstStyle/>
          <a:p>
            <a:r>
              <a:rPr lang="it-IT" dirty="0" smtClean="0"/>
              <a:t>HIKE </a:t>
            </a:r>
            <a:r>
              <a:rPr lang="it-IT" dirty="0" err="1" smtClean="0"/>
              <a:t>program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36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04" y="1679733"/>
            <a:ext cx="7415992" cy="464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0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331440"/>
            <a:ext cx="8229600" cy="1600200"/>
          </a:xfrm>
        </p:spPr>
        <p:txBody>
          <a:bodyPr/>
          <a:lstStyle/>
          <a:p>
            <a:r>
              <a:rPr lang="it-IT" dirty="0" smtClean="0"/>
              <a:t>HIKE </a:t>
            </a:r>
            <a:r>
              <a:rPr lang="it-IT" dirty="0" err="1" smtClean="0"/>
              <a:t>physics</a:t>
            </a:r>
            <a:r>
              <a:rPr lang="it-IT" dirty="0"/>
              <a:t> </a:t>
            </a:r>
            <a:r>
              <a:rPr lang="it-IT" dirty="0" err="1" smtClean="0"/>
              <a:t>program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37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12776"/>
            <a:ext cx="7271101" cy="512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-603448"/>
            <a:ext cx="8229600" cy="1600200"/>
          </a:xfrm>
        </p:spPr>
        <p:txBody>
          <a:bodyPr/>
          <a:lstStyle/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The CERN </a:t>
            </a:r>
            <a:r>
              <a:rPr lang="it-IT" dirty="0" err="1" smtClean="0">
                <a:solidFill>
                  <a:schemeClr val="tx1"/>
                </a:solidFill>
              </a:rPr>
              <a:t>Kaon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factory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has</a:t>
            </a:r>
            <a:r>
              <a:rPr lang="it-IT" dirty="0" smtClean="0">
                <a:solidFill>
                  <a:schemeClr val="tx1"/>
                </a:solidFill>
              </a:rPr>
              <a:t> a </a:t>
            </a:r>
            <a:r>
              <a:rPr lang="it-IT" dirty="0" err="1" smtClean="0">
                <a:solidFill>
                  <a:schemeClr val="tx1"/>
                </a:solidFill>
              </a:rPr>
              <a:t>vast</a:t>
            </a:r>
            <a:r>
              <a:rPr lang="it-IT" dirty="0" smtClean="0">
                <a:solidFill>
                  <a:schemeClr val="tx1"/>
                </a:solidFill>
              </a:rPr>
              <a:t> and </a:t>
            </a:r>
            <a:r>
              <a:rPr lang="it-IT" dirty="0" err="1" smtClean="0">
                <a:solidFill>
                  <a:schemeClr val="tx1"/>
                </a:solidFill>
              </a:rPr>
              <a:t>unique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physics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program</a:t>
            </a:r>
            <a:r>
              <a:rPr lang="it-IT" dirty="0" smtClean="0">
                <a:solidFill>
                  <a:schemeClr val="tx1"/>
                </a:solidFill>
              </a:rPr>
              <a:t> for the </a:t>
            </a:r>
            <a:r>
              <a:rPr lang="it-IT" dirty="0" err="1" smtClean="0">
                <a:solidFill>
                  <a:schemeClr val="tx1"/>
                </a:solidFill>
              </a:rPr>
              <a:t>search</a:t>
            </a:r>
            <a:r>
              <a:rPr lang="it-IT" dirty="0" smtClean="0">
                <a:solidFill>
                  <a:schemeClr val="tx1"/>
                </a:solidFill>
              </a:rPr>
              <a:t> of NP , </a:t>
            </a:r>
            <a:r>
              <a:rPr lang="it-IT" dirty="0" err="1" smtClean="0">
                <a:solidFill>
                  <a:schemeClr val="tx1"/>
                </a:solidFill>
              </a:rPr>
              <a:t>complementary</a:t>
            </a:r>
            <a:r>
              <a:rPr lang="it-IT" dirty="0" smtClean="0">
                <a:solidFill>
                  <a:schemeClr val="tx1"/>
                </a:solidFill>
              </a:rPr>
              <a:t> to </a:t>
            </a:r>
            <a:r>
              <a:rPr lang="it-IT" dirty="0" err="1" smtClean="0">
                <a:solidFill>
                  <a:schemeClr val="tx1"/>
                </a:solidFill>
              </a:rPr>
              <a:t>what</a:t>
            </a:r>
            <a:r>
              <a:rPr lang="it-IT" dirty="0" smtClean="0">
                <a:solidFill>
                  <a:schemeClr val="tx1"/>
                </a:solidFill>
              </a:rPr>
              <a:t> can be </a:t>
            </a:r>
            <a:r>
              <a:rPr lang="it-IT" dirty="0" err="1" smtClean="0">
                <a:solidFill>
                  <a:schemeClr val="tx1"/>
                </a:solidFill>
              </a:rPr>
              <a:t>done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at</a:t>
            </a:r>
            <a:r>
              <a:rPr lang="it-IT" dirty="0" smtClean="0">
                <a:solidFill>
                  <a:schemeClr val="tx1"/>
                </a:solidFill>
              </a:rPr>
              <a:t> LHC and B-</a:t>
            </a:r>
            <a:r>
              <a:rPr lang="it-IT" dirty="0" err="1" smtClean="0">
                <a:solidFill>
                  <a:schemeClr val="tx1"/>
                </a:solidFill>
              </a:rPr>
              <a:t>factories</a:t>
            </a:r>
            <a:endParaRPr lang="it-IT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High </a:t>
            </a:r>
            <a:r>
              <a:rPr lang="it-IT" dirty="0" err="1" smtClean="0">
                <a:solidFill>
                  <a:schemeClr val="tx1"/>
                </a:solidFill>
              </a:rPr>
              <a:t>quality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physics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results</a:t>
            </a:r>
            <a:r>
              <a:rPr lang="it-IT" dirty="0" smtClean="0">
                <a:solidFill>
                  <a:schemeClr val="tx1"/>
                </a:solidFill>
              </a:rPr>
              <a:t> are </a:t>
            </a:r>
            <a:r>
              <a:rPr lang="it-IT" dirty="0" err="1" smtClean="0">
                <a:solidFill>
                  <a:schemeClr val="tx1"/>
                </a:solidFill>
              </a:rPr>
              <a:t>being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published</a:t>
            </a:r>
            <a:r>
              <a:rPr lang="it-IT" dirty="0" smtClean="0">
                <a:solidFill>
                  <a:schemeClr val="tx1"/>
                </a:solidFill>
              </a:rPr>
              <a:t> by the </a:t>
            </a:r>
            <a:r>
              <a:rPr lang="it-IT" dirty="0" err="1" smtClean="0">
                <a:solidFill>
                  <a:schemeClr val="tx1"/>
                </a:solidFill>
              </a:rPr>
              <a:t>collaboration</a:t>
            </a:r>
            <a:r>
              <a:rPr lang="it-IT" dirty="0" smtClean="0">
                <a:solidFill>
                  <a:schemeClr val="tx1"/>
                </a:solidFill>
              </a:rPr>
              <a:t>.</a:t>
            </a:r>
            <a:endParaRPr lang="it-IT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The </a:t>
            </a:r>
            <a:r>
              <a:rPr lang="it-IT" dirty="0" err="1" smtClean="0">
                <a:solidFill>
                  <a:schemeClr val="tx1"/>
                </a:solidFill>
              </a:rPr>
              <a:t>current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run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smtClean="0">
                <a:solidFill>
                  <a:schemeClr val="tx1"/>
                </a:solidFill>
              </a:rPr>
              <a:t>(</a:t>
            </a:r>
            <a:r>
              <a:rPr lang="it-IT" dirty="0" smtClean="0">
                <a:solidFill>
                  <a:schemeClr val="tx1"/>
                </a:solidFill>
              </a:rPr>
              <a:t>2021-2025) </a:t>
            </a:r>
            <a:r>
              <a:rPr lang="it-IT" dirty="0" err="1" smtClean="0">
                <a:solidFill>
                  <a:schemeClr val="tx1"/>
                </a:solidFill>
              </a:rPr>
              <a:t>will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allow</a:t>
            </a:r>
            <a:r>
              <a:rPr lang="it-IT" dirty="0" smtClean="0">
                <a:solidFill>
                  <a:schemeClr val="tx1"/>
                </a:solidFill>
              </a:rPr>
              <a:t> to </a:t>
            </a:r>
            <a:r>
              <a:rPr lang="it-IT" dirty="0" err="1" smtClean="0">
                <a:solidFill>
                  <a:schemeClr val="tx1"/>
                </a:solidFill>
              </a:rPr>
              <a:t>fully</a:t>
            </a:r>
            <a:r>
              <a:rPr lang="it-IT" dirty="0" smtClean="0">
                <a:solidFill>
                  <a:schemeClr val="tx1"/>
                </a:solidFill>
              </a:rPr>
              <a:t> exploit the </a:t>
            </a:r>
            <a:r>
              <a:rPr lang="it-IT" dirty="0" err="1" smtClean="0">
                <a:solidFill>
                  <a:schemeClr val="tx1"/>
                </a:solidFill>
              </a:rPr>
              <a:t>physics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reach</a:t>
            </a:r>
            <a:r>
              <a:rPr lang="it-IT" dirty="0" smtClean="0">
                <a:solidFill>
                  <a:schemeClr val="tx1"/>
                </a:solidFill>
              </a:rPr>
              <a:t> with the </a:t>
            </a:r>
            <a:r>
              <a:rPr lang="it-IT" dirty="0" err="1" smtClean="0">
                <a:solidFill>
                  <a:schemeClr val="tx1"/>
                </a:solidFill>
              </a:rPr>
              <a:t>current</a:t>
            </a:r>
            <a:r>
              <a:rPr lang="it-IT" dirty="0" smtClean="0">
                <a:solidFill>
                  <a:schemeClr val="tx1"/>
                </a:solidFill>
              </a:rPr>
              <a:t> NA62 setup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In a </a:t>
            </a:r>
            <a:r>
              <a:rPr lang="it-IT" dirty="0" err="1" smtClean="0">
                <a:solidFill>
                  <a:schemeClr val="tx1"/>
                </a:solidFill>
              </a:rPr>
              <a:t>longer</a:t>
            </a:r>
            <a:r>
              <a:rPr lang="it-IT" dirty="0" smtClean="0">
                <a:solidFill>
                  <a:schemeClr val="tx1"/>
                </a:solidFill>
              </a:rPr>
              <a:t> time-scale the HIKE </a:t>
            </a:r>
            <a:r>
              <a:rPr lang="it-IT" dirty="0" err="1" smtClean="0">
                <a:solidFill>
                  <a:schemeClr val="tx1"/>
                </a:solidFill>
              </a:rPr>
              <a:t>project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will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measure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all</a:t>
            </a:r>
            <a:r>
              <a:rPr lang="it-IT" dirty="0" smtClean="0">
                <a:solidFill>
                  <a:schemeClr val="tx1"/>
                </a:solidFill>
              </a:rPr>
              <a:t> rare </a:t>
            </a:r>
            <a:r>
              <a:rPr lang="it-IT" dirty="0" err="1" smtClean="0">
                <a:solidFill>
                  <a:schemeClr val="tx1"/>
                </a:solidFill>
              </a:rPr>
              <a:t>decay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modes</a:t>
            </a:r>
            <a:r>
              <a:rPr lang="it-IT" dirty="0" smtClean="0">
                <a:solidFill>
                  <a:schemeClr val="tx1"/>
                </a:solidFill>
              </a:rPr>
              <a:t> of </a:t>
            </a:r>
            <a:r>
              <a:rPr lang="it-IT" dirty="0" err="1" smtClean="0">
                <a:solidFill>
                  <a:schemeClr val="tx1"/>
                </a:solidFill>
              </a:rPr>
              <a:t>charged</a:t>
            </a:r>
            <a:r>
              <a:rPr lang="it-IT" dirty="0" smtClean="0">
                <a:solidFill>
                  <a:schemeClr val="tx1"/>
                </a:solidFill>
              </a:rPr>
              <a:t> and </a:t>
            </a:r>
            <a:r>
              <a:rPr lang="it-IT" dirty="0" err="1" smtClean="0">
                <a:solidFill>
                  <a:schemeClr val="tx1"/>
                </a:solidFill>
              </a:rPr>
              <a:t>neutral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kaons</a:t>
            </a:r>
            <a:r>
              <a:rPr lang="it-IT" dirty="0" smtClean="0">
                <a:solidFill>
                  <a:schemeClr val="tx1"/>
                </a:solidFill>
              </a:rPr>
              <a:t>: stay </a:t>
            </a:r>
            <a:r>
              <a:rPr lang="it-IT" dirty="0" err="1" smtClean="0">
                <a:solidFill>
                  <a:schemeClr val="tx1"/>
                </a:solidFill>
              </a:rPr>
              <a:t>tuned</a:t>
            </a:r>
            <a:r>
              <a:rPr lang="it-IT" dirty="0" smtClean="0">
                <a:solidFill>
                  <a:schemeClr val="tx1"/>
                </a:solidFill>
              </a:rPr>
              <a:t> !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62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Additional</a:t>
            </a:r>
            <a:r>
              <a:rPr lang="it-IT" dirty="0" smtClean="0"/>
              <a:t> </a:t>
            </a:r>
            <a:r>
              <a:rPr lang="it-IT" dirty="0" err="1" smtClean="0"/>
              <a:t>material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4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-675456"/>
            <a:ext cx="9217024" cy="1600200"/>
          </a:xfrm>
        </p:spPr>
        <p:txBody>
          <a:bodyPr/>
          <a:lstStyle/>
          <a:p>
            <a:r>
              <a:rPr lang="it-IT" dirty="0" err="1" smtClean="0"/>
              <a:t>K</a:t>
            </a:r>
            <a:r>
              <a:rPr lang="it-IT" dirty="0" err="1" smtClean="0">
                <a:latin typeface="Cambria"/>
              </a:rPr>
              <a:t>→</a:t>
            </a:r>
            <a:r>
              <a:rPr lang="it-IT" dirty="0" err="1" smtClean="0">
                <a:latin typeface="Symbol" panose="05050102010706020507" pitchFamily="18" charset="2"/>
                <a:ea typeface="SimSun-ExtB" panose="02010609060101010101" pitchFamily="49" charset="-122"/>
              </a:rPr>
              <a:t>pnn</a:t>
            </a:r>
            <a:r>
              <a:rPr lang="it-IT" dirty="0" smtClean="0"/>
              <a:t> and SM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8760"/>
                <a:ext cx="8229600" cy="4525963"/>
              </a:xfrm>
            </p:spPr>
            <p:txBody>
              <a:bodyPr/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FCNC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processes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: no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tree-level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SM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contribution</a:t>
                </a:r>
                <a:endParaRPr lang="it-IT" dirty="0" smtClean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𝐶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b="0" i="1" dirty="0" smtClean="0">
                    <a:solidFill>
                      <a:schemeClr val="tx1"/>
                    </a:solidFill>
                    <a:latin typeface="Cambria Math"/>
                  </a:rPr>
                  <a:t>  </a:t>
                </a:r>
                <a:r>
                  <a:rPr lang="it-IT" b="0" dirty="0" err="1" smtClean="0">
                    <a:solidFill>
                      <a:schemeClr val="tx1"/>
                    </a:solidFill>
                  </a:rPr>
                  <a:t>suppression</a:t>
                </a:r>
                <a:r>
                  <a:rPr lang="it-IT" b="0" dirty="0" smtClean="0">
                    <a:solidFill>
                      <a:schemeClr val="tx1"/>
                    </a:solidFill>
                  </a:rPr>
                  <a:t> (top </a:t>
                </a:r>
                <a:r>
                  <a:rPr lang="it-IT" b="0" dirty="0" err="1" smtClean="0">
                    <a:solidFill>
                      <a:schemeClr val="tx1"/>
                    </a:solidFill>
                  </a:rPr>
                  <a:t>loop</a:t>
                </a:r>
                <a:r>
                  <a:rPr lang="it-IT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b="0" dirty="0" err="1" smtClean="0">
                    <a:solidFill>
                      <a:schemeClr val="tx1"/>
                    </a:solidFill>
                  </a:rPr>
                  <a:t>dominance</a:t>
                </a:r>
                <a:r>
                  <a:rPr lang="it-IT" b="0" dirty="0" smtClean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it-IT" dirty="0" err="1" smtClean="0">
                    <a:solidFill>
                      <a:schemeClr val="tx1"/>
                    </a:solidFill>
                  </a:rPr>
                  <a:t>Hadronic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part from K</a:t>
                </a:r>
                <a:r>
                  <a:rPr lang="it-IT" baseline="-25000" dirty="0" smtClean="0">
                    <a:solidFill>
                      <a:schemeClr val="tx1"/>
                    </a:solidFill>
                  </a:rPr>
                  <a:t>e3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: accurate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prediction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in SM</a:t>
                </a:r>
              </a:p>
              <a:p>
                <a:r>
                  <a:rPr lang="it-IT" dirty="0" err="1" smtClean="0">
                    <a:solidFill>
                      <a:schemeClr val="tx1"/>
                    </a:solidFill>
                  </a:rPr>
                  <a:t>Theoretical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uncertainty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dominated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by CKM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elements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.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8760"/>
                <a:ext cx="8229600" cy="4525963"/>
              </a:xfrm>
              <a:blipFill rotWithShape="1">
                <a:blip r:embed="rId3"/>
                <a:stretch>
                  <a:fillRect l="-963" t="-10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FCCP 2022 -Anacapri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4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7" y="3536609"/>
            <a:ext cx="8865982" cy="1914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69850" prstMaterial="plastic">
            <a:bevelT/>
            <a:contourClr>
              <a:schemeClr val="tx2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211017" y="5810114"/>
            <a:ext cx="889768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:  J. </a:t>
            </a:r>
            <a:r>
              <a:rPr lang="it-IT" dirty="0" err="1" smtClean="0"/>
              <a:t>Buras</a:t>
            </a:r>
            <a:r>
              <a:rPr lang="it-IT" dirty="0" smtClean="0"/>
              <a:t>, E. Venturini </a:t>
            </a:r>
            <a:r>
              <a:rPr lang="it-IT" dirty="0" err="1" smtClean="0"/>
              <a:t>Eur</a:t>
            </a:r>
            <a:r>
              <a:rPr lang="it-IT" dirty="0" smtClean="0"/>
              <a:t>. </a:t>
            </a:r>
            <a:r>
              <a:rPr lang="it-IT" dirty="0" err="1" smtClean="0"/>
              <a:t>Phys</a:t>
            </a:r>
            <a:r>
              <a:rPr lang="it-IT" dirty="0" smtClean="0"/>
              <a:t>. J. C 82 (2022) 7, 615 </a:t>
            </a:r>
          </a:p>
          <a:p>
            <a:r>
              <a:rPr lang="it-IT" dirty="0" smtClean="0"/>
              <a:t>G. D’Ambrosio, A.M. </a:t>
            </a:r>
            <a:r>
              <a:rPr lang="it-IT" dirty="0" err="1" smtClean="0"/>
              <a:t>Iyer</a:t>
            </a:r>
            <a:r>
              <a:rPr lang="it-IT" dirty="0" smtClean="0"/>
              <a:t>, F. </a:t>
            </a:r>
            <a:r>
              <a:rPr lang="it-IT" dirty="0" err="1" smtClean="0"/>
              <a:t>Mahmoudi</a:t>
            </a:r>
            <a:r>
              <a:rPr lang="it-IT" dirty="0" smtClean="0"/>
              <a:t>, S. </a:t>
            </a:r>
            <a:r>
              <a:rPr lang="it-IT" dirty="0" err="1" smtClean="0"/>
              <a:t>Neshatpour</a:t>
            </a:r>
            <a:r>
              <a:rPr lang="it-IT" dirty="0" smtClean="0"/>
              <a:t>  arxiv:2206.14748v1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386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RUN 2 </a:t>
            </a:r>
            <a:r>
              <a:rPr lang="it-IT" dirty="0" err="1" smtClean="0"/>
              <a:t>upgrades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40</a:t>
            </a:fld>
            <a:endParaRPr lang="it-IT"/>
          </a:p>
        </p:txBody>
      </p:sp>
      <p:grpSp>
        <p:nvGrpSpPr>
          <p:cNvPr id="22" name="Gruppo 21"/>
          <p:cNvGrpSpPr/>
          <p:nvPr/>
        </p:nvGrpSpPr>
        <p:grpSpPr>
          <a:xfrm>
            <a:off x="323528" y="1695409"/>
            <a:ext cx="8571965" cy="4685919"/>
            <a:chOff x="659165" y="1280468"/>
            <a:chExt cx="8571965" cy="4685919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165" y="1280468"/>
              <a:ext cx="8004472" cy="2692896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280" y="3914887"/>
              <a:ext cx="2138850" cy="1622500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4751" y="3914887"/>
              <a:ext cx="1653750" cy="2051500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8233" y="3986387"/>
              <a:ext cx="1741950" cy="1980000"/>
            </a:xfrm>
            <a:prstGeom prst="rect">
              <a:avLst/>
            </a:prstGeom>
          </p:spPr>
        </p:pic>
        <p:cxnSp>
          <p:nvCxnSpPr>
            <p:cNvPr id="12" name="Connettore 2 11"/>
            <p:cNvCxnSpPr/>
            <p:nvPr/>
          </p:nvCxnSpPr>
          <p:spPr>
            <a:xfrm flipH="1">
              <a:off x="1979712" y="3098458"/>
              <a:ext cx="144016" cy="816429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>
              <a:off x="2498296" y="3064917"/>
              <a:ext cx="620390" cy="166122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nettore 2 16"/>
          <p:cNvCxnSpPr>
            <a:endCxn id="8" idx="0"/>
          </p:cNvCxnSpPr>
          <p:nvPr/>
        </p:nvCxnSpPr>
        <p:spPr>
          <a:xfrm>
            <a:off x="7648421" y="3446317"/>
            <a:ext cx="177647" cy="88351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0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RUN 2 </a:t>
            </a:r>
            <a:r>
              <a:rPr lang="it-IT" dirty="0" err="1" smtClean="0"/>
              <a:t>upgrades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41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96" y="1985636"/>
            <a:ext cx="3792600" cy="26675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51520" y="1611489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GTK reco </a:t>
            </a:r>
            <a:r>
              <a:rPr lang="it-IT" b="1" dirty="0" err="1" smtClean="0">
                <a:solidFill>
                  <a:srgbClr val="FF0000"/>
                </a:solidFill>
              </a:rPr>
              <a:t>inefficiency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9" y="1611489"/>
            <a:ext cx="5580112" cy="41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2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HIKE </a:t>
            </a:r>
            <a:r>
              <a:rPr lang="it-IT" dirty="0" err="1" smtClean="0"/>
              <a:t>phase</a:t>
            </a:r>
            <a:r>
              <a:rPr lang="it-IT" dirty="0" smtClean="0"/>
              <a:t> 1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7727" y="1835052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The in-</a:t>
            </a:r>
            <a:r>
              <a:rPr lang="it-IT" dirty="0" err="1" smtClean="0"/>
              <a:t>flight</a:t>
            </a:r>
            <a:r>
              <a:rPr lang="it-IT" dirty="0" smtClean="0"/>
              <a:t> </a:t>
            </a:r>
            <a:r>
              <a:rPr lang="it-IT" dirty="0" err="1" smtClean="0"/>
              <a:t>technique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firmly</a:t>
            </a:r>
            <a:r>
              <a:rPr lang="it-IT" dirty="0" smtClean="0"/>
              <a:t> </a:t>
            </a:r>
            <a:r>
              <a:rPr lang="it-IT" dirty="0" err="1" smtClean="0"/>
              <a:t>established</a:t>
            </a:r>
            <a:r>
              <a:rPr lang="it-IT" dirty="0" smtClean="0"/>
              <a:t> and a 5% </a:t>
            </a:r>
            <a:r>
              <a:rPr lang="it-IT" dirty="0" err="1" smtClean="0"/>
              <a:t>measurement</a:t>
            </a:r>
            <a:r>
              <a:rPr lang="it-IT" dirty="0" smtClean="0"/>
              <a:t> of the </a:t>
            </a:r>
            <a:r>
              <a:rPr lang="it-IT" dirty="0" err="1" smtClean="0"/>
              <a:t>charged</a:t>
            </a:r>
            <a:r>
              <a:rPr lang="it-IT" dirty="0" smtClean="0"/>
              <a:t> PNN mode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attainable</a:t>
            </a:r>
            <a:r>
              <a:rPr lang="it-IT" dirty="0" smtClean="0"/>
              <a:t> with appropriate </a:t>
            </a:r>
            <a:r>
              <a:rPr lang="it-IT" dirty="0" err="1" smtClean="0"/>
              <a:t>modifications</a:t>
            </a:r>
            <a:r>
              <a:rPr lang="it-IT" dirty="0" smtClean="0"/>
              <a:t> to the </a:t>
            </a:r>
            <a:r>
              <a:rPr lang="it-IT" dirty="0" err="1" smtClean="0"/>
              <a:t>current</a:t>
            </a:r>
            <a:r>
              <a:rPr lang="it-IT" dirty="0" smtClean="0"/>
              <a:t> design of NA62 to </a:t>
            </a:r>
            <a:r>
              <a:rPr lang="it-IT" dirty="0" err="1" smtClean="0"/>
              <a:t>cope</a:t>
            </a:r>
            <a:r>
              <a:rPr lang="it-IT" dirty="0" smtClean="0"/>
              <a:t> with high </a:t>
            </a:r>
            <a:r>
              <a:rPr lang="it-IT" dirty="0" err="1" smtClean="0"/>
              <a:t>intensity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/>
              <a:t>I</a:t>
            </a:r>
            <a:r>
              <a:rPr lang="it-IT" dirty="0" err="1" smtClean="0"/>
              <a:t>mprove</a:t>
            </a:r>
            <a:r>
              <a:rPr lang="it-IT" dirty="0" smtClean="0"/>
              <a:t> time </a:t>
            </a:r>
            <a:r>
              <a:rPr lang="it-IT" dirty="0" err="1" smtClean="0"/>
              <a:t>resolution</a:t>
            </a:r>
            <a:r>
              <a:rPr lang="it-IT" dirty="0" smtClean="0"/>
              <a:t> to reduce random veto</a:t>
            </a:r>
          </a:p>
          <a:p>
            <a:endParaRPr lang="it-IT" dirty="0" smtClean="0"/>
          </a:p>
          <a:p>
            <a:r>
              <a:rPr lang="it-IT" dirty="0" err="1" smtClean="0"/>
              <a:t>Keep</a:t>
            </a:r>
            <a:r>
              <a:rPr lang="it-IT" dirty="0" smtClean="0"/>
              <a:t> detector/</a:t>
            </a:r>
            <a:r>
              <a:rPr lang="it-IT" dirty="0" err="1" smtClean="0"/>
              <a:t>daq</a:t>
            </a:r>
            <a:r>
              <a:rPr lang="it-IT" dirty="0" smtClean="0"/>
              <a:t> performances with </a:t>
            </a:r>
            <a:r>
              <a:rPr lang="it-IT" dirty="0" err="1" smtClean="0"/>
              <a:t>higher</a:t>
            </a:r>
            <a:r>
              <a:rPr lang="it-IT" dirty="0"/>
              <a:t> </a:t>
            </a:r>
            <a:r>
              <a:rPr lang="it-IT" dirty="0" err="1" smtClean="0"/>
              <a:t>rates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Tests</a:t>
            </a:r>
            <a:r>
              <a:rPr lang="it-IT" dirty="0" smtClean="0"/>
              <a:t> of </a:t>
            </a:r>
            <a:r>
              <a:rPr lang="it-IT" dirty="0" err="1" smtClean="0"/>
              <a:t>possible</a:t>
            </a:r>
            <a:r>
              <a:rPr lang="it-IT" dirty="0" smtClean="0"/>
              <a:t> </a:t>
            </a:r>
            <a:r>
              <a:rPr lang="it-IT" dirty="0" err="1" smtClean="0"/>
              <a:t>configuration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started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M. </a:t>
            </a:r>
            <a:r>
              <a:rPr lang="it-IT" dirty="0" err="1" smtClean="0"/>
              <a:t>Moulson</a:t>
            </a:r>
            <a:r>
              <a:rPr lang="it-IT" dirty="0" smtClean="0"/>
              <a:t> talk @ KAON 2022 for </a:t>
            </a:r>
            <a:r>
              <a:rPr lang="it-IT" dirty="0" err="1" smtClean="0"/>
              <a:t>details</a:t>
            </a:r>
            <a:endParaRPr lang="it-IT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47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4360" y="-603448"/>
            <a:ext cx="8229600" cy="1600200"/>
          </a:xfrm>
        </p:spPr>
        <p:txBody>
          <a:bodyPr/>
          <a:lstStyle/>
          <a:p>
            <a:r>
              <a:rPr lang="it-IT" dirty="0" smtClean="0"/>
              <a:t>High </a:t>
            </a:r>
            <a:r>
              <a:rPr lang="it-IT" dirty="0" err="1" smtClean="0"/>
              <a:t>intensity</a:t>
            </a:r>
            <a:r>
              <a:rPr lang="it-IT" dirty="0" smtClean="0"/>
              <a:t> </a:t>
            </a:r>
            <a:r>
              <a:rPr lang="it-IT" dirty="0" err="1" smtClean="0"/>
              <a:t>beams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43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118010"/>
            <a:ext cx="7146479" cy="533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8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44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89" y="139751"/>
            <a:ext cx="8353811" cy="62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45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70" y="115912"/>
            <a:ext cx="8094260" cy="604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46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03" y="95954"/>
            <a:ext cx="8143753" cy="60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1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KLEVER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it-IT" dirty="0" smtClean="0"/>
                  <a:t>Most of the </a:t>
                </a:r>
                <a:r>
                  <a:rPr lang="it-IT" dirty="0" err="1" smtClean="0"/>
                  <a:t>upgrades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foreseen</a:t>
                </a:r>
                <a:r>
                  <a:rPr lang="it-IT" dirty="0" smtClean="0"/>
                  <a:t> for high </a:t>
                </a:r>
                <a:r>
                  <a:rPr lang="it-IT" dirty="0" err="1" smtClean="0"/>
                  <a:t>intensity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charged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beam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will</a:t>
                </a:r>
                <a:r>
                  <a:rPr lang="it-IT" dirty="0" smtClean="0"/>
                  <a:t> be </a:t>
                </a:r>
                <a:r>
                  <a:rPr lang="it-IT" dirty="0" err="1" smtClean="0"/>
                  <a:t>used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also</a:t>
                </a:r>
                <a:r>
                  <a:rPr lang="it-IT" dirty="0" smtClean="0"/>
                  <a:t> for the </a:t>
                </a:r>
                <a:r>
                  <a:rPr lang="it-IT" dirty="0" err="1" smtClean="0"/>
                  <a:t>neutral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beam</a:t>
                </a:r>
                <a:r>
                  <a:rPr lang="it-IT" dirty="0" smtClean="0"/>
                  <a:t> data </a:t>
                </a:r>
                <a:r>
                  <a:rPr lang="it-IT" dirty="0" err="1" smtClean="0"/>
                  <a:t>taking</a:t>
                </a:r>
                <a:r>
                  <a:rPr lang="it-IT" dirty="0" smtClean="0"/>
                  <a:t>.</a:t>
                </a:r>
              </a:p>
              <a:p>
                <a:pPr marL="0" indent="0">
                  <a:buNone/>
                </a:pPr>
                <a:endParaRPr lang="it-IT" dirty="0" smtClean="0"/>
              </a:p>
              <a:p>
                <a:r>
                  <a:rPr lang="it-IT" dirty="0" err="1" smtClean="0"/>
                  <a:t>Simulations</a:t>
                </a:r>
                <a:r>
                  <a:rPr lang="it-IT" dirty="0" smtClean="0"/>
                  <a:t> show </a:t>
                </a:r>
                <a:r>
                  <a:rPr lang="it-IT" dirty="0" err="1" smtClean="0"/>
                  <a:t>that</a:t>
                </a:r>
                <a:r>
                  <a:rPr lang="it-IT" dirty="0" smtClean="0"/>
                  <a:t> a 20% </a:t>
                </a:r>
                <a:r>
                  <a:rPr lang="it-IT" dirty="0" err="1" smtClean="0"/>
                  <a:t>measurement</a:t>
                </a:r>
                <a:r>
                  <a:rPr lang="it-IT" dirty="0" smtClean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/>
                        </m:sSubSup>
                        <m:r>
                          <a:rPr lang="it-IT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𝜈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/>
                    </m:sSup>
                  </m:oMath>
                </a14:m>
                <a:r>
                  <a:rPr lang="it-IT" dirty="0" smtClean="0"/>
                  <a:t> in 5 </a:t>
                </a:r>
                <a:r>
                  <a:rPr lang="it-IT" dirty="0" err="1" smtClean="0"/>
                  <a:t>years</a:t>
                </a:r>
                <a:r>
                  <a:rPr lang="it-IT" dirty="0" smtClean="0"/>
                  <a:t> 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challenging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but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possible</a:t>
                </a:r>
                <a:r>
                  <a:rPr lang="it-IT" dirty="0"/>
                  <a:t> </a:t>
                </a:r>
                <a:r>
                  <a:rPr lang="it-IT" dirty="0" smtClean="0"/>
                  <a:t>with the KLEVER design.</a:t>
                </a:r>
              </a:p>
              <a:p>
                <a:endParaRPr lang="it-IT" dirty="0"/>
              </a:p>
              <a:p>
                <a:r>
                  <a:rPr lang="it-IT" dirty="0" smtClean="0"/>
                  <a:t>A </a:t>
                </a:r>
                <a:r>
                  <a:rPr lang="it-IT" dirty="0" err="1" smtClean="0"/>
                  <a:t>rich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physics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program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will</a:t>
                </a:r>
                <a:r>
                  <a:rPr lang="it-IT" dirty="0" smtClean="0"/>
                  <a:t> be </a:t>
                </a:r>
                <a:r>
                  <a:rPr lang="it-IT" dirty="0" err="1" smtClean="0"/>
                  <a:t>exploited</a:t>
                </a:r>
                <a:r>
                  <a:rPr lang="it-IT" dirty="0" smtClean="0"/>
                  <a:t> with high </a:t>
                </a:r>
                <a:r>
                  <a:rPr lang="it-IT" dirty="0" err="1" smtClean="0"/>
                  <a:t>intensity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kaon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beams</a:t>
                </a:r>
                <a:r>
                  <a:rPr lang="it-IT" dirty="0" smtClean="0"/>
                  <a:t> ! </a:t>
                </a:r>
              </a:p>
              <a:p>
                <a:endParaRPr lang="it-IT" dirty="0"/>
              </a:p>
              <a:p>
                <a:r>
                  <a:rPr lang="it-IT" dirty="0" err="1"/>
                  <a:t>See</a:t>
                </a:r>
                <a:r>
                  <a:rPr lang="it-IT" dirty="0"/>
                  <a:t> </a:t>
                </a:r>
                <a:r>
                  <a:rPr lang="it-IT" dirty="0" err="1"/>
                  <a:t>also</a:t>
                </a:r>
                <a:r>
                  <a:rPr lang="it-IT" dirty="0"/>
                  <a:t> M. </a:t>
                </a:r>
                <a:r>
                  <a:rPr lang="it-IT" dirty="0" err="1"/>
                  <a:t>Moulson</a:t>
                </a:r>
                <a:r>
                  <a:rPr lang="it-IT" dirty="0"/>
                  <a:t> talk @ KAON 2022 for </a:t>
                </a:r>
                <a:r>
                  <a:rPr lang="it-IT" dirty="0" err="1"/>
                  <a:t>details</a:t>
                </a:r>
                <a:endParaRPr lang="it-IT" dirty="0"/>
              </a:p>
              <a:p>
                <a:endParaRPr lang="it-IT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3" t="-1887" r="-963" b="-26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374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48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85" y="213618"/>
            <a:ext cx="8261429" cy="616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49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80" y="141762"/>
            <a:ext cx="8068320" cy="60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9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-675456"/>
            <a:ext cx="9217024" cy="1600200"/>
          </a:xfrm>
        </p:spPr>
        <p:txBody>
          <a:bodyPr/>
          <a:lstStyle/>
          <a:p>
            <a:r>
              <a:rPr lang="it-IT" dirty="0" err="1" smtClean="0"/>
              <a:t>K</a:t>
            </a:r>
            <a:r>
              <a:rPr lang="it-IT" dirty="0" err="1" smtClean="0">
                <a:latin typeface="Cambria"/>
              </a:rPr>
              <a:t>→</a:t>
            </a:r>
            <a:r>
              <a:rPr lang="it-IT" dirty="0" err="1" smtClean="0">
                <a:latin typeface="Symbol" panose="05050102010706020507" pitchFamily="18" charset="2"/>
                <a:ea typeface="SimSun-ExtB" panose="02010609060101010101" pitchFamily="49" charset="-122"/>
              </a:rPr>
              <a:t>pnn</a:t>
            </a:r>
            <a:r>
              <a:rPr lang="it-IT" dirty="0" smtClean="0"/>
              <a:t> and NP </a:t>
            </a:r>
            <a:r>
              <a:rPr lang="it-IT" dirty="0" err="1" smtClean="0"/>
              <a:t>at</a:t>
            </a:r>
            <a:r>
              <a:rPr lang="it-IT" dirty="0" smtClean="0"/>
              <a:t> high mass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5</a:t>
            </a:fld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" y="1196752"/>
            <a:ext cx="9151658" cy="441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71650" y="5445224"/>
            <a:ext cx="462626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err="1" smtClean="0"/>
              <a:t>May</a:t>
            </a:r>
            <a:r>
              <a:rPr lang="it-IT" dirty="0" smtClean="0"/>
              <a:t> test </a:t>
            </a:r>
            <a:r>
              <a:rPr lang="it-IT" dirty="0" err="1" smtClean="0"/>
              <a:t>scales</a:t>
            </a:r>
            <a:r>
              <a:rPr lang="it-IT" dirty="0" smtClean="0"/>
              <a:t> up to 2000 </a:t>
            </a:r>
            <a:r>
              <a:rPr lang="it-IT" dirty="0" err="1" smtClean="0"/>
              <a:t>TeV</a:t>
            </a:r>
            <a:r>
              <a:rPr lang="it-IT" dirty="0" smtClean="0"/>
              <a:t> (!) in </a:t>
            </a:r>
            <a:r>
              <a:rPr lang="it-IT" dirty="0" err="1" smtClean="0"/>
              <a:t>generic</a:t>
            </a:r>
            <a:endParaRPr lang="it-IT" dirty="0" smtClean="0"/>
          </a:p>
          <a:p>
            <a:r>
              <a:rPr lang="it-IT" dirty="0" smtClean="0"/>
              <a:t>NP </a:t>
            </a:r>
            <a:r>
              <a:rPr lang="it-IT" dirty="0" err="1" smtClean="0"/>
              <a:t>scenarios</a:t>
            </a:r>
            <a:r>
              <a:rPr lang="it-IT" dirty="0" smtClean="0"/>
              <a:t>. </a:t>
            </a:r>
          </a:p>
          <a:p>
            <a:r>
              <a:rPr lang="it-IT" dirty="0" smtClean="0"/>
              <a:t>Or «just» 50-100 </a:t>
            </a:r>
            <a:r>
              <a:rPr lang="it-IT" dirty="0" err="1" smtClean="0"/>
              <a:t>TeV</a:t>
            </a:r>
            <a:r>
              <a:rPr lang="it-IT" dirty="0" smtClean="0"/>
              <a:t> for pure L/R NP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796136" y="5780231"/>
            <a:ext cx="287290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>
                <a:latin typeface="Symbol" panose="05050102010706020507" pitchFamily="18" charset="2"/>
              </a:rPr>
              <a:t>n</a:t>
            </a:r>
            <a:r>
              <a:rPr lang="it-IT" baseline="-25000" dirty="0" smtClean="0">
                <a:latin typeface="Symbol" panose="05050102010706020507" pitchFamily="18" charset="2"/>
              </a:rPr>
              <a:t>t</a:t>
            </a:r>
            <a:r>
              <a:rPr lang="it-IT" dirty="0" smtClean="0"/>
              <a:t> </a:t>
            </a:r>
            <a:r>
              <a:rPr lang="it-IT" dirty="0" err="1" smtClean="0"/>
              <a:t>contributes</a:t>
            </a:r>
            <a:r>
              <a:rPr lang="it-IT" dirty="0" smtClean="0"/>
              <a:t> to the </a:t>
            </a:r>
            <a:r>
              <a:rPr lang="it-IT" dirty="0" err="1" smtClean="0"/>
              <a:t>decay</a:t>
            </a:r>
            <a:endParaRPr lang="it-IT" dirty="0">
              <a:latin typeface="Symbol" panose="05050102010706020507" pitchFamily="18" charset="2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364088" y="5291916"/>
            <a:ext cx="3739998" cy="338554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Eur.Phys.J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C77 (2017) no.9, 618        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50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36712"/>
            <a:ext cx="9105253" cy="51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5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51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9323" cy="515358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208" y="5276007"/>
            <a:ext cx="3233565" cy="85015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733" y="5301208"/>
            <a:ext cx="3103541" cy="85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9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52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23" y="41988"/>
            <a:ext cx="8320014" cy="62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594537"/>
            <a:ext cx="9101197" cy="47618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53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8" y="-27384"/>
            <a:ext cx="9127714" cy="51125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8" y="4869160"/>
            <a:ext cx="4895346" cy="102655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496" y="4725144"/>
            <a:ext cx="4406989" cy="21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9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-675456"/>
            <a:ext cx="9217024" cy="1600200"/>
          </a:xfrm>
        </p:spPr>
        <p:txBody>
          <a:bodyPr/>
          <a:lstStyle/>
          <a:p>
            <a:r>
              <a:rPr lang="it-IT" dirty="0" err="1" smtClean="0"/>
              <a:t>K</a:t>
            </a:r>
            <a:r>
              <a:rPr lang="it-IT" dirty="0" err="1" smtClean="0">
                <a:latin typeface="Cambria"/>
              </a:rPr>
              <a:t>→</a:t>
            </a:r>
            <a:r>
              <a:rPr lang="it-IT" dirty="0" err="1" smtClean="0">
                <a:latin typeface="Symbol" panose="05050102010706020507" pitchFamily="18" charset="2"/>
                <a:ea typeface="SimSun-ExtB" panose="02010609060101010101" pitchFamily="49" charset="-122"/>
              </a:rPr>
              <a:t>pnn</a:t>
            </a:r>
            <a:r>
              <a:rPr lang="it-IT" dirty="0" smtClean="0"/>
              <a:t> and NP </a:t>
            </a:r>
            <a:r>
              <a:rPr lang="it-IT" dirty="0" err="1" smtClean="0"/>
              <a:t>at</a:t>
            </a:r>
            <a:r>
              <a:rPr lang="it-IT" dirty="0" smtClean="0"/>
              <a:t> high mass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6</a:t>
            </a:fld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7" y="1412775"/>
            <a:ext cx="4825387" cy="30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35496" y="4437112"/>
            <a:ext cx="4139952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M.Tanimoto</a:t>
            </a:r>
            <a:r>
              <a:rPr lang="it-IT" dirty="0" smtClean="0"/>
              <a:t> and K. Yamamoto</a:t>
            </a:r>
          </a:p>
          <a:p>
            <a:r>
              <a:rPr lang="it-IT" dirty="0" smtClean="0"/>
              <a:t>PTEP 2016 (2016) no.12, 123B02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-20245" y="5085184"/>
            <a:ext cx="531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/>
              <a:t>a</a:t>
            </a:r>
            <a:r>
              <a:rPr lang="it-IT" dirty="0" err="1" smtClean="0"/>
              <a:t>lso</a:t>
            </a:r>
            <a:r>
              <a:rPr lang="it-IT" dirty="0" smtClean="0"/>
              <a:t>: </a:t>
            </a:r>
            <a:r>
              <a:rPr lang="it-IT" dirty="0" err="1" smtClean="0"/>
              <a:t>Blazek</a:t>
            </a:r>
            <a:r>
              <a:rPr lang="it-IT" dirty="0" smtClean="0"/>
              <a:t>, </a:t>
            </a:r>
            <a:r>
              <a:rPr lang="it-IT" dirty="0" err="1" smtClean="0"/>
              <a:t>Matak</a:t>
            </a:r>
            <a:r>
              <a:rPr lang="it-IT" dirty="0"/>
              <a:t> </a:t>
            </a:r>
            <a:r>
              <a:rPr lang="it-IT" dirty="0" err="1" smtClean="0"/>
              <a:t>Int.J.Mod.Phys</a:t>
            </a:r>
            <a:r>
              <a:rPr lang="it-IT" dirty="0" smtClean="0"/>
              <a:t>. A29 (2014) </a:t>
            </a:r>
          </a:p>
          <a:p>
            <a:r>
              <a:rPr lang="it-IT" dirty="0" err="1" smtClean="0"/>
              <a:t>Isidori</a:t>
            </a:r>
            <a:r>
              <a:rPr lang="it-IT" dirty="0" smtClean="0"/>
              <a:t> et al., JHEP 0608 (2006) 064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71600" y="1191442"/>
            <a:ext cx="287097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Non-MFV MSSM @10 </a:t>
            </a:r>
            <a:r>
              <a:rPr lang="it-IT" dirty="0" err="1" smtClean="0"/>
              <a:t>TeV</a:t>
            </a:r>
            <a:endParaRPr lang="it-IT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41" y="1560774"/>
            <a:ext cx="4353664" cy="259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5292080" y="1191442"/>
            <a:ext cx="361232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 err="1" smtClean="0"/>
              <a:t>Randal-Sundrum</a:t>
            </a:r>
            <a:r>
              <a:rPr lang="it-IT" dirty="0" smtClean="0"/>
              <a:t> </a:t>
            </a:r>
            <a:r>
              <a:rPr lang="it-IT" dirty="0" err="1" smtClean="0"/>
              <a:t>models</a:t>
            </a:r>
            <a:r>
              <a:rPr lang="it-IT" dirty="0" smtClean="0"/>
              <a:t> with </a:t>
            </a:r>
            <a:r>
              <a:rPr lang="it-IT" dirty="0" err="1" smtClean="0"/>
              <a:t>custodial</a:t>
            </a:r>
            <a:r>
              <a:rPr lang="it-IT" dirty="0" smtClean="0"/>
              <a:t> </a:t>
            </a:r>
            <a:r>
              <a:rPr lang="it-IT" dirty="0" err="1" smtClean="0"/>
              <a:t>symmetry</a:t>
            </a:r>
            <a:endParaRPr lang="it-IT" dirty="0" smtClean="0"/>
          </a:p>
        </p:txBody>
      </p:sp>
      <p:sp>
        <p:nvSpPr>
          <p:cNvPr id="16" name="CasellaDiTesto 15"/>
          <p:cNvSpPr txBox="1"/>
          <p:nvPr/>
        </p:nvSpPr>
        <p:spPr>
          <a:xfrm>
            <a:off x="4814900" y="4156557"/>
            <a:ext cx="4139952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Blanke</a:t>
            </a:r>
            <a:r>
              <a:rPr lang="it-IT" dirty="0" smtClean="0"/>
              <a:t>, </a:t>
            </a:r>
            <a:r>
              <a:rPr lang="it-IT" dirty="0" err="1" smtClean="0"/>
              <a:t>Buras</a:t>
            </a:r>
            <a:r>
              <a:rPr lang="it-IT" dirty="0" smtClean="0"/>
              <a:t>, </a:t>
            </a:r>
            <a:r>
              <a:rPr lang="it-IT" dirty="0" err="1" smtClean="0"/>
              <a:t>Duling</a:t>
            </a:r>
            <a:r>
              <a:rPr lang="it-IT" dirty="0" smtClean="0"/>
              <a:t>, </a:t>
            </a:r>
            <a:r>
              <a:rPr lang="it-IT" dirty="0" err="1"/>
              <a:t>G</a:t>
            </a:r>
            <a:r>
              <a:rPr lang="it-IT" dirty="0" err="1" smtClean="0"/>
              <a:t>emmler</a:t>
            </a:r>
            <a:r>
              <a:rPr lang="it-IT" dirty="0" smtClean="0"/>
              <a:t>, </a:t>
            </a:r>
            <a:r>
              <a:rPr lang="it-IT" dirty="0" err="1" smtClean="0"/>
              <a:t>Gori</a:t>
            </a:r>
            <a:endParaRPr lang="it-IT" dirty="0" smtClean="0"/>
          </a:p>
          <a:p>
            <a:r>
              <a:rPr lang="it-IT" dirty="0" smtClean="0"/>
              <a:t>JHEP 0903 (2009) 108</a:t>
            </a:r>
          </a:p>
        </p:txBody>
      </p:sp>
    </p:spTree>
    <p:extLst>
      <p:ext uri="{BB962C8B-B14F-4D97-AF65-F5344CB8AC3E}">
        <p14:creationId xmlns:p14="http://schemas.microsoft.com/office/powerpoint/2010/main" val="41874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-675456"/>
            <a:ext cx="9217024" cy="1600200"/>
          </a:xfrm>
        </p:spPr>
        <p:txBody>
          <a:bodyPr/>
          <a:lstStyle/>
          <a:p>
            <a:r>
              <a:rPr lang="it-IT" dirty="0" err="1" smtClean="0"/>
              <a:t>K</a:t>
            </a:r>
            <a:r>
              <a:rPr lang="it-IT" dirty="0" err="1" smtClean="0">
                <a:latin typeface="Cambria"/>
              </a:rPr>
              <a:t>→</a:t>
            </a:r>
            <a:r>
              <a:rPr lang="it-IT" dirty="0" err="1" smtClean="0">
                <a:latin typeface="Symbol" panose="05050102010706020507" pitchFamily="18" charset="2"/>
                <a:ea typeface="SimSun-ExtB" panose="02010609060101010101" pitchFamily="49" charset="-122"/>
              </a:rPr>
              <a:t>p</a:t>
            </a:r>
            <a:r>
              <a:rPr lang="it-IT" dirty="0" err="1" smtClean="0">
                <a:latin typeface="Palatino Linotype" panose="02040502050505030304" pitchFamily="18" charset="0"/>
                <a:ea typeface="SimSun-ExtB" panose="02010609060101010101" pitchFamily="49" charset="-122"/>
              </a:rPr>
              <a:t>X</a:t>
            </a:r>
            <a:r>
              <a:rPr lang="it-IT" dirty="0" smtClean="0"/>
              <a:t> </a:t>
            </a:r>
            <a:r>
              <a:rPr lang="it-IT" dirty="0" smtClean="0"/>
              <a:t>and NP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low</a:t>
            </a:r>
            <a:r>
              <a:rPr lang="it-IT" dirty="0" smtClean="0"/>
              <a:t> mass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7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egnaposto contenuto 6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359637"/>
                <a:ext cx="8784976" cy="4525963"/>
              </a:xfrm>
            </p:spPr>
            <p:txBody>
              <a:bodyPr/>
              <a:lstStyle/>
              <a:p>
                <a:r>
                  <a:rPr lang="it-IT" dirty="0" smtClean="0"/>
                  <a:t>Limits 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translate</a:t>
                </a:r>
                <a:r>
                  <a:rPr lang="it-IT" dirty="0" smtClean="0"/>
                  <a:t> in strong </a:t>
                </a:r>
                <a:r>
                  <a:rPr lang="it-IT" dirty="0" err="1" smtClean="0"/>
                  <a:t>limits</a:t>
                </a:r>
                <a:r>
                  <a:rPr lang="it-IT" dirty="0" smtClean="0"/>
                  <a:t> on </a:t>
                </a:r>
                <a:r>
                  <a:rPr lang="it-IT" dirty="0" err="1" smtClean="0"/>
                  <a:t>ALPs</a:t>
                </a:r>
                <a:r>
                  <a:rPr lang="it-IT" dirty="0" smtClean="0"/>
                  <a:t>  or </a:t>
                </a:r>
                <a:r>
                  <a:rPr lang="it-IT" dirty="0" err="1" smtClean="0"/>
                  <a:t>scalars</a:t>
                </a:r>
                <a:r>
                  <a:rPr lang="it-IT" dirty="0" smtClean="0"/>
                  <a:t> in th</a:t>
                </a:r>
                <a:r>
                  <a:rPr lang="it-IT" dirty="0" smtClean="0"/>
                  <a:t>e </a:t>
                </a:r>
                <a:r>
                  <a:rPr lang="it-IT" dirty="0" err="1" smtClean="0"/>
                  <a:t>usual</a:t>
                </a:r>
                <a:r>
                  <a:rPr lang="it-IT" dirty="0" smtClean="0"/>
                  <a:t> mass/</a:t>
                </a:r>
                <a:r>
                  <a:rPr lang="it-IT" dirty="0" err="1" smtClean="0"/>
                  <a:t>coupling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plane</a:t>
                </a:r>
                <a:endParaRPr lang="it-IT" dirty="0" smtClean="0"/>
              </a:p>
              <a:p>
                <a:endParaRPr lang="it-IT" dirty="0"/>
              </a:p>
            </p:txBody>
          </p:sp>
        </mc:Choice>
        <mc:Fallback>
          <p:sp>
            <p:nvSpPr>
              <p:cNvPr id="7" name="Segnaposto contenuto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359637"/>
                <a:ext cx="8784976" cy="4525963"/>
              </a:xfrm>
              <a:blipFill>
                <a:blip r:embed="rId3"/>
                <a:stretch>
                  <a:fillRect l="-972" t="-10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187" y="2924944"/>
            <a:ext cx="5149974" cy="350100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483408" y="2832850"/>
            <a:ext cx="25937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ALP </a:t>
            </a:r>
            <a:r>
              <a:rPr lang="it-IT" dirty="0" err="1" smtClean="0"/>
              <a:t>coupled</a:t>
            </a:r>
            <a:r>
              <a:rPr lang="it-IT" dirty="0" smtClean="0"/>
              <a:t> to </a:t>
            </a:r>
            <a:r>
              <a:rPr lang="it-IT" dirty="0" err="1" smtClean="0"/>
              <a:t>gluons</a:t>
            </a:r>
            <a:endParaRPr lang="it-IT" dirty="0" smtClean="0"/>
          </a:p>
        </p:txBody>
      </p:sp>
      <p:sp>
        <p:nvSpPr>
          <p:cNvPr id="12" name="CasellaDiTesto 11"/>
          <p:cNvSpPr txBox="1"/>
          <p:nvPr/>
        </p:nvSpPr>
        <p:spPr>
          <a:xfrm>
            <a:off x="4230414" y="6185685"/>
            <a:ext cx="5148751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M. </a:t>
            </a:r>
            <a:r>
              <a:rPr lang="it-IT" dirty="0" err="1" smtClean="0"/>
              <a:t>Bauer</a:t>
            </a:r>
            <a:r>
              <a:rPr lang="it-IT" dirty="0" smtClean="0"/>
              <a:t>, M. </a:t>
            </a:r>
            <a:r>
              <a:rPr lang="it-IT" dirty="0" err="1" smtClean="0"/>
              <a:t>Neubert</a:t>
            </a:r>
            <a:r>
              <a:rPr lang="it-IT" dirty="0" smtClean="0"/>
              <a:t>, S. </a:t>
            </a:r>
            <a:r>
              <a:rPr lang="it-IT" dirty="0" err="1" smtClean="0"/>
              <a:t>Renner</a:t>
            </a:r>
            <a:r>
              <a:rPr lang="it-IT" dirty="0" smtClean="0"/>
              <a:t>, </a:t>
            </a:r>
            <a:r>
              <a:rPr lang="it-IT" dirty="0" err="1" smtClean="0"/>
              <a:t>M.Schnubel</a:t>
            </a:r>
            <a:r>
              <a:rPr lang="it-IT" dirty="0" smtClean="0"/>
              <a:t> and A. </a:t>
            </a:r>
            <a:r>
              <a:rPr lang="it-IT" dirty="0" err="1" smtClean="0"/>
              <a:t>Thamm</a:t>
            </a:r>
            <a:r>
              <a:rPr lang="it-IT" dirty="0" smtClean="0"/>
              <a:t> JHEP 09 (2022) 056</a:t>
            </a:r>
            <a:endParaRPr lang="it-IT" dirty="0" smtClean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090296"/>
            <a:ext cx="4024125" cy="30030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23528" y="2987660"/>
            <a:ext cx="30235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err="1" smtClean="0"/>
              <a:t>Search</a:t>
            </a:r>
            <a:r>
              <a:rPr lang="it-IT" dirty="0" smtClean="0"/>
              <a:t> for light dark </a:t>
            </a:r>
            <a:r>
              <a:rPr lang="it-IT" dirty="0" err="1" smtClean="0"/>
              <a:t>scalars</a:t>
            </a:r>
            <a:endParaRPr lang="it-IT" dirty="0" smtClean="0"/>
          </a:p>
        </p:txBody>
      </p:sp>
      <p:sp>
        <p:nvSpPr>
          <p:cNvPr id="15" name="CasellaDiTesto 14"/>
          <p:cNvSpPr txBox="1"/>
          <p:nvPr/>
        </p:nvSpPr>
        <p:spPr>
          <a:xfrm>
            <a:off x="35496" y="6239053"/>
            <a:ext cx="4204324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PBC workshop report, </a:t>
            </a:r>
            <a:r>
              <a:rPr lang="it-IT" i="1" dirty="0" err="1"/>
              <a:t>Eur.Phys.J.C</a:t>
            </a:r>
            <a:r>
              <a:rPr lang="it-IT" dirty="0"/>
              <a:t> 81 (2021) 11, </a:t>
            </a:r>
            <a:r>
              <a:rPr lang="it-IT" dirty="0" smtClean="0"/>
              <a:t>1015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7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-603448"/>
            <a:ext cx="8435280" cy="1600200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needle</a:t>
            </a:r>
            <a:r>
              <a:rPr lang="it-IT" dirty="0" smtClean="0"/>
              <a:t> in the </a:t>
            </a:r>
            <a:r>
              <a:rPr lang="it-IT" dirty="0" err="1" smtClean="0"/>
              <a:t>haystack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/>
          <a:lstStyle/>
          <a:p>
            <a:r>
              <a:rPr lang="it-IT" dirty="0" err="1" smtClean="0">
                <a:solidFill>
                  <a:schemeClr val="tx1"/>
                </a:solidFill>
              </a:rPr>
              <a:t>Unconstrained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kinematics</a:t>
            </a:r>
            <a:r>
              <a:rPr lang="it-IT" dirty="0" smtClean="0">
                <a:solidFill>
                  <a:schemeClr val="tx1"/>
                </a:solidFill>
              </a:rPr>
              <a:t>, backgrounds 10</a:t>
            </a:r>
            <a:r>
              <a:rPr lang="it-IT" baseline="30000" dirty="0" smtClean="0">
                <a:solidFill>
                  <a:schemeClr val="tx1"/>
                </a:solidFill>
              </a:rPr>
              <a:t>10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times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higher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than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signal</a:t>
            </a:r>
            <a:r>
              <a:rPr lang="it-IT" dirty="0" smtClean="0">
                <a:solidFill>
                  <a:schemeClr val="tx1"/>
                </a:solidFill>
              </a:rPr>
              <a:t>….</a:t>
            </a:r>
          </a:p>
          <a:p>
            <a:r>
              <a:rPr lang="it-IT" dirty="0" err="1" smtClean="0">
                <a:solidFill>
                  <a:schemeClr val="tx1"/>
                </a:solidFill>
              </a:rPr>
              <a:t>Need</a:t>
            </a:r>
            <a:r>
              <a:rPr lang="it-IT" dirty="0" smtClean="0">
                <a:solidFill>
                  <a:schemeClr val="tx1"/>
                </a:solidFill>
              </a:rPr>
              <a:t> for a </a:t>
            </a:r>
            <a:r>
              <a:rPr lang="it-IT" dirty="0" err="1" smtClean="0">
                <a:solidFill>
                  <a:schemeClr val="tx1"/>
                </a:solidFill>
              </a:rPr>
              <a:t>dedicated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kaon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factory</a:t>
            </a:r>
            <a:r>
              <a:rPr lang="it-IT" dirty="0" smtClean="0">
                <a:solidFill>
                  <a:schemeClr val="tx1"/>
                </a:solidFill>
              </a:rPr>
              <a:t>  !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8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50" y="2739681"/>
            <a:ext cx="5425003" cy="361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7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-531440"/>
            <a:ext cx="8229600" cy="1600200"/>
          </a:xfrm>
        </p:spPr>
        <p:txBody>
          <a:bodyPr/>
          <a:lstStyle/>
          <a:p>
            <a:r>
              <a:rPr lang="it-IT" dirty="0" smtClean="0"/>
              <a:t>The CERN </a:t>
            </a:r>
            <a:r>
              <a:rPr lang="it-IT" dirty="0" err="1" smtClean="0"/>
              <a:t>kaon</a:t>
            </a:r>
            <a:r>
              <a:rPr lang="it-IT" dirty="0" smtClean="0"/>
              <a:t> </a:t>
            </a:r>
            <a:r>
              <a:rPr lang="it-IT" dirty="0" err="1" smtClean="0"/>
              <a:t>factory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484784"/>
            <a:ext cx="8496944" cy="3960439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400 </a:t>
            </a:r>
            <a:r>
              <a:rPr lang="it-IT" dirty="0" err="1" smtClean="0">
                <a:solidFill>
                  <a:schemeClr val="tx1"/>
                </a:solidFill>
              </a:rPr>
              <a:t>GeV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protons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extracted</a:t>
            </a:r>
            <a:r>
              <a:rPr lang="it-IT" dirty="0" smtClean="0">
                <a:solidFill>
                  <a:schemeClr val="tx1"/>
                </a:solidFill>
              </a:rPr>
              <a:t> from SPS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Up to </a:t>
            </a:r>
            <a:r>
              <a:rPr lang="it-IT" dirty="0" smtClean="0">
                <a:solidFill>
                  <a:schemeClr val="tx1"/>
                </a:solidFill>
              </a:rPr>
              <a:t>3.3 x10</a:t>
            </a:r>
            <a:r>
              <a:rPr lang="it-IT" baseline="30000" dirty="0" smtClean="0">
                <a:solidFill>
                  <a:schemeClr val="tx1"/>
                </a:solidFill>
              </a:rPr>
              <a:t>12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p</a:t>
            </a:r>
            <a:r>
              <a:rPr lang="it-IT" dirty="0" err="1" smtClean="0">
                <a:solidFill>
                  <a:schemeClr val="tx1"/>
                </a:solidFill>
              </a:rPr>
              <a:t>rotons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b="1" dirty="0" smtClean="0">
                <a:solidFill>
                  <a:schemeClr val="tx1"/>
                </a:solidFill>
              </a:rPr>
              <a:t>o</a:t>
            </a:r>
            <a:r>
              <a:rPr lang="it-IT" dirty="0" smtClean="0">
                <a:solidFill>
                  <a:schemeClr val="tx1"/>
                </a:solidFill>
              </a:rPr>
              <a:t>n </a:t>
            </a:r>
            <a:r>
              <a:rPr lang="it-IT" b="1" dirty="0" smtClean="0">
                <a:solidFill>
                  <a:schemeClr val="tx1"/>
                </a:solidFill>
              </a:rPr>
              <a:t>t</a:t>
            </a:r>
            <a:r>
              <a:rPr lang="it-IT" dirty="0" smtClean="0">
                <a:solidFill>
                  <a:schemeClr val="tx1"/>
                </a:solidFill>
              </a:rPr>
              <a:t>arget </a:t>
            </a:r>
            <a:r>
              <a:rPr lang="it-IT" dirty="0" smtClean="0">
                <a:solidFill>
                  <a:schemeClr val="tx1"/>
                </a:solidFill>
              </a:rPr>
              <a:t>/</a:t>
            </a:r>
            <a:r>
              <a:rPr lang="it-IT" dirty="0" err="1" smtClean="0">
                <a:solidFill>
                  <a:schemeClr val="tx1"/>
                </a:solidFill>
              </a:rPr>
              <a:t>spill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T10 target : 1 </a:t>
            </a:r>
            <a:r>
              <a:rPr lang="it-IT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it-IT" baseline="-25000" dirty="0" err="1" smtClean="0">
                <a:solidFill>
                  <a:schemeClr val="tx1"/>
                </a:solidFill>
              </a:rPr>
              <a:t>int</a:t>
            </a:r>
            <a:r>
              <a:rPr lang="it-IT" dirty="0" smtClean="0">
                <a:solidFill>
                  <a:schemeClr val="tx1"/>
                </a:solidFill>
              </a:rPr>
              <a:t> Be target</a:t>
            </a:r>
            <a:r>
              <a:rPr lang="it-IT" dirty="0" smtClean="0">
                <a:solidFill>
                  <a:schemeClr val="tx1"/>
                </a:solidFill>
                <a:latin typeface="Cambria"/>
              </a:rPr>
              <a:t>→ 75 </a:t>
            </a:r>
            <a:r>
              <a:rPr lang="it-IT" dirty="0" err="1" smtClean="0">
                <a:solidFill>
                  <a:schemeClr val="tx1"/>
                </a:solidFill>
                <a:latin typeface="Cambria"/>
              </a:rPr>
              <a:t>GeV</a:t>
            </a:r>
            <a:r>
              <a:rPr lang="it-IT" dirty="0" smtClean="0">
                <a:solidFill>
                  <a:schemeClr val="tx1"/>
                </a:solidFill>
                <a:latin typeface="Cambria"/>
              </a:rPr>
              <a:t>/c  </a:t>
            </a:r>
            <a:r>
              <a:rPr lang="it-IT" dirty="0" err="1" smtClean="0">
                <a:solidFill>
                  <a:schemeClr val="tx1"/>
                </a:solidFill>
                <a:latin typeface="Cambria"/>
              </a:rPr>
              <a:t>secondary</a:t>
            </a:r>
            <a:r>
              <a:rPr lang="it-IT" dirty="0" smtClean="0">
                <a:solidFill>
                  <a:schemeClr val="tx1"/>
                </a:solidFill>
                <a:latin typeface="Cambria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Cambria"/>
              </a:rPr>
              <a:t>hadron</a:t>
            </a:r>
            <a:r>
              <a:rPr lang="it-IT" dirty="0" smtClean="0">
                <a:solidFill>
                  <a:schemeClr val="tx1"/>
                </a:solidFill>
                <a:latin typeface="Cambria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Cambria"/>
              </a:rPr>
              <a:t>beam</a:t>
            </a:r>
            <a:r>
              <a:rPr lang="it-IT" dirty="0">
                <a:solidFill>
                  <a:schemeClr val="tx1"/>
                </a:solidFill>
                <a:latin typeface="Cambria"/>
              </a:rPr>
              <a:t> </a:t>
            </a:r>
            <a:endParaRPr lang="it-IT" dirty="0" smtClean="0">
              <a:solidFill>
                <a:schemeClr val="tx1"/>
              </a:solidFill>
              <a:latin typeface="Cambria"/>
            </a:endParaRPr>
          </a:p>
          <a:p>
            <a:endParaRPr lang="it-IT" dirty="0">
              <a:solidFill>
                <a:schemeClr val="tx1"/>
              </a:solidFill>
              <a:latin typeface="Cambria"/>
            </a:endParaRPr>
          </a:p>
          <a:p>
            <a:endParaRPr lang="it-IT" dirty="0" smtClean="0">
              <a:solidFill>
                <a:schemeClr val="tx1"/>
              </a:solidFill>
              <a:latin typeface="Cambria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Cambria"/>
            </a:endParaRPr>
          </a:p>
          <a:p>
            <a:r>
              <a:rPr lang="it-IT" dirty="0" err="1" smtClean="0">
                <a:solidFill>
                  <a:schemeClr val="tx1"/>
                </a:solidFill>
              </a:rPr>
              <a:t>Possibility</a:t>
            </a:r>
            <a:r>
              <a:rPr lang="it-IT" dirty="0" smtClean="0">
                <a:solidFill>
                  <a:schemeClr val="tx1"/>
                </a:solidFill>
              </a:rPr>
              <a:t> to </a:t>
            </a:r>
            <a:r>
              <a:rPr lang="it-IT" dirty="0" err="1" smtClean="0">
                <a:solidFill>
                  <a:schemeClr val="tx1"/>
                </a:solidFill>
              </a:rPr>
              <a:t>dump</a:t>
            </a:r>
            <a:r>
              <a:rPr lang="it-IT" dirty="0" smtClean="0">
                <a:solidFill>
                  <a:schemeClr val="tx1"/>
                </a:solidFill>
              </a:rPr>
              <a:t> the </a:t>
            </a:r>
            <a:r>
              <a:rPr lang="it-IT" dirty="0" err="1" smtClean="0">
                <a:solidFill>
                  <a:schemeClr val="tx1"/>
                </a:solidFill>
              </a:rPr>
              <a:t>beam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onto</a:t>
            </a:r>
            <a:r>
              <a:rPr lang="it-IT" dirty="0" smtClean="0">
                <a:solidFill>
                  <a:schemeClr val="tx1"/>
                </a:solidFill>
              </a:rPr>
              <a:t> 22 </a:t>
            </a:r>
            <a:r>
              <a:rPr lang="it-IT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it-IT" baseline="-25000" dirty="0" err="1" smtClean="0">
                <a:solidFill>
                  <a:schemeClr val="tx1"/>
                </a:solidFill>
              </a:rPr>
              <a:t>int</a:t>
            </a:r>
            <a:r>
              <a:rPr lang="it-IT" baseline="-25000" dirty="0" smtClean="0">
                <a:solidFill>
                  <a:schemeClr val="tx1"/>
                </a:solidFill>
              </a:rPr>
              <a:t> </a:t>
            </a:r>
            <a:r>
              <a:rPr lang="it-IT" dirty="0" smtClean="0">
                <a:solidFill>
                  <a:schemeClr val="tx1"/>
                </a:solidFill>
              </a:rPr>
              <a:t> Cu «target»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22/10/2022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FCCP 2022 -Anacapri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8117-A7F5-45DB-9504-FE88023DDEA4}" type="slidenum">
              <a:rPr lang="it-IT" smtClean="0"/>
              <a:t>9</a:t>
            </a:fld>
            <a:endParaRPr lang="it-IT"/>
          </a:p>
        </p:txBody>
      </p:sp>
      <p:sp>
        <p:nvSpPr>
          <p:cNvPr id="7" name="Freccia angolare in su 6"/>
          <p:cNvSpPr/>
          <p:nvPr/>
        </p:nvSpPr>
        <p:spPr>
          <a:xfrm rot="5400000">
            <a:off x="2064292" y="5432652"/>
            <a:ext cx="850392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131840" y="5764636"/>
            <a:ext cx="502656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Up to 10</a:t>
            </a:r>
            <a:r>
              <a:rPr lang="it-IT" baseline="30000" dirty="0" smtClean="0"/>
              <a:t>18</a:t>
            </a:r>
            <a:r>
              <a:rPr lang="it-IT" dirty="0" smtClean="0"/>
              <a:t> </a:t>
            </a:r>
            <a:r>
              <a:rPr lang="it-IT" dirty="0" err="1" smtClean="0"/>
              <a:t>pot</a:t>
            </a:r>
            <a:r>
              <a:rPr lang="it-IT" dirty="0" smtClean="0"/>
              <a:t>/</a:t>
            </a:r>
            <a:r>
              <a:rPr lang="it-IT" dirty="0" err="1" smtClean="0"/>
              <a:t>year</a:t>
            </a:r>
            <a:r>
              <a:rPr lang="it-IT" dirty="0" smtClean="0"/>
              <a:t> to </a:t>
            </a:r>
            <a:r>
              <a:rPr lang="it-IT" dirty="0" err="1" smtClean="0"/>
              <a:t>search</a:t>
            </a:r>
            <a:r>
              <a:rPr lang="it-IT" dirty="0" smtClean="0"/>
              <a:t> for </a:t>
            </a:r>
            <a:r>
              <a:rPr lang="it-IT" dirty="0" err="1" smtClean="0"/>
              <a:t>exotic</a:t>
            </a:r>
            <a:r>
              <a:rPr lang="it-IT" dirty="0" smtClean="0"/>
              <a:t> </a:t>
            </a:r>
            <a:r>
              <a:rPr lang="it-IT" dirty="0" err="1" smtClean="0"/>
              <a:t>particles</a:t>
            </a:r>
            <a:endParaRPr lang="it-IT" dirty="0" smtClean="0"/>
          </a:p>
          <a:p>
            <a:r>
              <a:rPr lang="it-IT" dirty="0"/>
              <a:t>w</a:t>
            </a:r>
            <a:r>
              <a:rPr lang="it-IT" dirty="0" smtClean="0"/>
              <a:t>ith </a:t>
            </a: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low</a:t>
            </a:r>
            <a:r>
              <a:rPr lang="it-IT" dirty="0" smtClean="0"/>
              <a:t> background</a:t>
            </a:r>
            <a:endParaRPr lang="it-IT" dirty="0"/>
          </a:p>
        </p:txBody>
      </p:sp>
      <p:sp>
        <p:nvSpPr>
          <p:cNvPr id="9" name="Freccia angolare in su 8"/>
          <p:cNvSpPr/>
          <p:nvPr/>
        </p:nvSpPr>
        <p:spPr>
          <a:xfrm rot="5400000">
            <a:off x="1992284" y="3214107"/>
            <a:ext cx="850392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/>
              <p:cNvSpPr txBox="1"/>
              <p:nvPr/>
            </p:nvSpPr>
            <p:spPr>
              <a:xfrm>
                <a:off x="3131840" y="3579867"/>
                <a:ext cx="5734327" cy="36933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Up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 smtClean="0"/>
                  <a:t>5</a:t>
                </a:r>
                <a:r>
                  <a:rPr lang="it-IT" dirty="0" smtClean="0">
                    <a:latin typeface="Cambria"/>
                  </a:rPr>
                  <a:t>∙</a:t>
                </a:r>
                <a:r>
                  <a:rPr lang="it-IT" dirty="0" smtClean="0"/>
                  <a:t>10</a:t>
                </a:r>
                <a:r>
                  <a:rPr lang="it-IT" baseline="30000" dirty="0" smtClean="0"/>
                  <a:t>12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kaon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decays</a:t>
                </a:r>
                <a:r>
                  <a:rPr lang="it-IT" dirty="0" smtClean="0"/>
                  <a:t>/</a:t>
                </a:r>
                <a:r>
                  <a:rPr lang="it-IT" dirty="0" err="1" smtClean="0"/>
                  <a:t>year</a:t>
                </a:r>
                <a:r>
                  <a:rPr lang="it-IT" dirty="0" smtClean="0"/>
                  <a:t>  in 60 m </a:t>
                </a:r>
                <a:r>
                  <a:rPr lang="it-IT" dirty="0" err="1" smtClean="0"/>
                  <a:t>decay</a:t>
                </a:r>
                <a:r>
                  <a:rPr lang="it-IT" dirty="0" smtClean="0"/>
                  <a:t> volume</a:t>
                </a:r>
                <a:endParaRPr lang="it-IT" dirty="0"/>
              </a:p>
            </p:txBody>
          </p:sp>
        </mc:Choice>
        <mc:Fallback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3579867"/>
                <a:ext cx="573432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9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5923</TotalTime>
  <Words>1618</Words>
  <Application>Microsoft Office PowerPoint</Application>
  <PresentationFormat>Presentazione su schermo (4:3)</PresentationFormat>
  <Paragraphs>449</Paragraphs>
  <Slides>53</Slides>
  <Notes>53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3" baseType="lpstr">
      <vt:lpstr>SimSun-ExtB</vt:lpstr>
      <vt:lpstr>Arial</vt:lpstr>
      <vt:lpstr>Calibri</vt:lpstr>
      <vt:lpstr>Cambria</vt:lpstr>
      <vt:lpstr>Cambria Math</vt:lpstr>
      <vt:lpstr>Century Gothic</vt:lpstr>
      <vt:lpstr>Courier New</vt:lpstr>
      <vt:lpstr>Palatino Linotype</vt:lpstr>
      <vt:lpstr>Symbol</vt:lpstr>
      <vt:lpstr>Executive</vt:lpstr>
      <vt:lpstr>Status of the NA62 experiment</vt:lpstr>
      <vt:lpstr>Outline</vt:lpstr>
      <vt:lpstr>NP: hunting high and low </vt:lpstr>
      <vt:lpstr>K→pnn and SM</vt:lpstr>
      <vt:lpstr>K→pnn and NP at high mass</vt:lpstr>
      <vt:lpstr>K→pnn and NP at high mass</vt:lpstr>
      <vt:lpstr>K→pX and NP at low mass</vt:lpstr>
      <vt:lpstr>The needle in the haystack</vt:lpstr>
      <vt:lpstr>The CERN kaon factory</vt:lpstr>
      <vt:lpstr>The CERN kaon factory</vt:lpstr>
      <vt:lpstr>NA62 @ CERN SPS</vt:lpstr>
      <vt:lpstr>NA62 @ CERN SPS</vt:lpstr>
      <vt:lpstr>Some recent results</vt:lpstr>
      <vt:lpstr>RUN 1 result on pnn </vt:lpstr>
      <vt:lpstr>RUN 1 result on pnn </vt:lpstr>
      <vt:lpstr>RUN 1 result on pnn </vt:lpstr>
      <vt:lpstr>RUN 1 result on K^+→π^+ X </vt:lpstr>
      <vt:lpstr>Presentazione standard di PowerPoint</vt:lpstr>
      <vt:lpstr>Precision measurement of K^+→π^+ μ^+ μ^-</vt:lpstr>
      <vt:lpstr>Precision measurement of K^+→π^+ μ^+ μ^-</vt:lpstr>
      <vt:lpstr>Precision measurement of K^+→π^+ μ^+ μ^-</vt:lpstr>
      <vt:lpstr>Precision measurement of K^+→π^+ μ^+ μ^-</vt:lpstr>
      <vt:lpstr>LFV/LNV searches</vt:lpstr>
      <vt:lpstr>LFV/LNV searches</vt:lpstr>
      <vt:lpstr>LFV/LNV searches</vt:lpstr>
      <vt:lpstr>LFV/LNV searches</vt:lpstr>
      <vt:lpstr>Dark photon @ NA62</vt:lpstr>
      <vt:lpstr>NA62 in beam dump mode</vt:lpstr>
      <vt:lpstr>NA62 in beam dump mode</vt:lpstr>
      <vt:lpstr>A^′→μ^+ μ^-</vt:lpstr>
      <vt:lpstr>A^′→μ^+ μ^-</vt:lpstr>
      <vt:lpstr>A^′→μ^+ μ^-</vt:lpstr>
      <vt:lpstr>Prospects</vt:lpstr>
      <vt:lpstr>Prospects</vt:lpstr>
      <vt:lpstr>The (near) future: HIKE</vt:lpstr>
      <vt:lpstr>HIKE program</vt:lpstr>
      <vt:lpstr>HIKE physics program</vt:lpstr>
      <vt:lpstr>Conclusions</vt:lpstr>
      <vt:lpstr>Additional material</vt:lpstr>
      <vt:lpstr>RUN 2 upgrades</vt:lpstr>
      <vt:lpstr>RUN 2 upgrades</vt:lpstr>
      <vt:lpstr>HIKE phase 1</vt:lpstr>
      <vt:lpstr>High intensity beams</vt:lpstr>
      <vt:lpstr>Presentazione standard di PowerPoint</vt:lpstr>
      <vt:lpstr>Presentazione standard di PowerPoint</vt:lpstr>
      <vt:lpstr>Presentazione standard di PowerPoint</vt:lpstr>
      <vt:lpstr>KLEVER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</dc:title>
  <dc:creator>Ambrosino</dc:creator>
  <cp:lastModifiedBy>Ambrosino</cp:lastModifiedBy>
  <cp:revision>123</cp:revision>
  <dcterms:created xsi:type="dcterms:W3CDTF">2018-11-24T16:53:27Z</dcterms:created>
  <dcterms:modified xsi:type="dcterms:W3CDTF">2022-09-22T13:21:20Z</dcterms:modified>
</cp:coreProperties>
</file>