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35" r:id="rId4"/>
    <p:sldId id="328" r:id="rId5"/>
    <p:sldId id="329" r:id="rId6"/>
    <p:sldId id="322" r:id="rId7"/>
    <p:sldId id="326" r:id="rId8"/>
    <p:sldId id="330" r:id="rId9"/>
    <p:sldId id="323" r:id="rId10"/>
    <p:sldId id="331" r:id="rId11"/>
    <p:sldId id="332" r:id="rId12"/>
    <p:sldId id="325" r:id="rId13"/>
    <p:sldId id="333" r:id="rId14"/>
    <p:sldId id="334" r:id="rId15"/>
    <p:sldId id="263" r:id="rId16"/>
    <p:sldId id="336" r:id="rId17"/>
    <p:sldId id="337" r:id="rId18"/>
    <p:sldId id="288" r:id="rId19"/>
    <p:sldId id="285" r:id="rId20"/>
    <p:sldId id="338" r:id="rId21"/>
    <p:sldId id="339" r:id="rId22"/>
    <p:sldId id="319" r:id="rId23"/>
    <p:sldId id="343" r:id="rId24"/>
    <p:sldId id="342" r:id="rId25"/>
    <p:sldId id="341" r:id="rId26"/>
    <p:sldId id="344" r:id="rId27"/>
    <p:sldId id="345" r:id="rId28"/>
    <p:sldId id="3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6F14"/>
    <a:srgbClr val="FF9900"/>
    <a:srgbClr val="4472C4"/>
    <a:srgbClr val="3399FF"/>
    <a:srgbClr val="EF3827"/>
    <a:srgbClr val="6D95CD"/>
    <a:srgbClr val="D89B2A"/>
    <a:srgbClr val="FFC758"/>
    <a:srgbClr val="FFB6B6"/>
    <a:srgbClr val="8D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3" autoAdjust="0"/>
    <p:restoredTop sz="96051" autoAdjust="0"/>
  </p:normalViewPr>
  <p:slideViewPr>
    <p:cSldViewPr snapToGrid="0">
      <p:cViewPr>
        <p:scale>
          <a:sx n="86" d="100"/>
          <a:sy n="86" d="100"/>
        </p:scale>
        <p:origin x="56" y="4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82842-69F6-49B8-B8DB-97CAC5A2B81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123ED-7E51-469D-B6F8-66AD2CC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123ED-7E51-469D-B6F8-66AD2CC3EA1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3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BD5D-19C9-558F-D6BB-567FFF011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D446F-6D11-31F0-019B-EB60C3A57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034C9-D82D-7EBC-2C7F-3A7412DB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53C99"/>
                </a:solidFill>
              </a:defRPr>
            </a:lvl1pPr>
          </a:lstStyle>
          <a:p>
            <a:fld id="{A216525A-EF94-44C8-AE41-14082EA2D61D}" type="datetime1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D9F15-B195-E400-9EE4-7C022C10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8F632-63DA-252F-29B7-6373800B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9E8EA"/>
                </a:solidFill>
              </a:defRPr>
            </a:lvl1pPr>
          </a:lstStyle>
          <a:p>
            <a:fld id="{9267A1CC-2EB6-46B5-8082-03F392ABE6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92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543C-8626-1073-3FC8-81C8860C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2EE41-DC12-5D97-D42D-1A3A41622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56EB4-F539-84F7-38AD-F4D3E86AD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68C86-38AE-F11C-88A4-BD54580D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52DA-6AAC-447B-8F29-0E8327EDE748}" type="datetime1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049F4-9EAF-43F9-FFDF-D54DF4FF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5AFF8-C10B-B1A6-597C-FB06C3E2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30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8E47-E2E1-5E2B-F056-E4F4B31C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E7D00-8354-1928-9C0D-4A3D1B8FC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03171-9B22-983D-3C5F-72F4EF9F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EB3F-928B-4EB9-A77D-9E3814368A37}" type="datetime1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DBB32-E761-38ED-60FE-C11FB70C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7B7E-2653-D75B-B070-B3621E66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50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181346-DD7A-35E2-E373-2690ECA95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09D03-0346-8D47-1775-35D5C34A7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002D-D3C1-2373-CFC2-C5472230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2272-4255-4CE7-BDC5-A018EACCCA13}" type="datetime1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66401-1E5A-2FBE-E65B-0EC383A3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7639E-9F38-0AE4-4A77-EE3D67FA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29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8852-CA7D-0D63-D11A-A485EA73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00"/>
            <a:ext cx="99695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D401E-94B5-EE61-C464-27ABACF1F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4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9E983-6B45-21C2-F2D5-37987D8D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012B-22A1-4594-99FB-8AE5D64A5745}" type="datetime1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3BA93-CB00-0901-A0ED-23A0DB21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B1378-1308-706D-F52D-193255CC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5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4F26-96DB-5A91-B34C-3913B714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E4EBF-7656-5AE9-A107-06C1BA4A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FAE06-22DE-AE41-B3C7-FE6563EC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11A2-D5E3-4D95-9053-6F73DE5242A6}" type="datetime1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4DFFA-5C85-E7F3-0CDF-187D34B6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1A2AB-3D29-0568-51D0-0D44EED3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0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E9D6-125D-45E1-5A4E-9B38BFBD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CD947-7F70-9AE9-8880-A5DD428D9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7EABF-DC82-D319-C736-5DB4A8EC6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EF4DE-AA8B-E53C-0CAD-6B6E9DFCD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07E1-B037-4E02-B428-4DD3BE615C7C}" type="datetime1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5ABB7-28D1-475C-DAF4-33CCA786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6CB2D-7F2D-2188-353E-D5680773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49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3015-B1FB-D8C3-BA9F-DFD9A777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96D8-8DFC-6E1C-0FAA-6961A42D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0D06-B21F-C3A6-E60E-522FB56BF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17FE1-8936-6DCD-64D1-8A2B83C3C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12365-2E4D-341E-3417-9AA562FFD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FE75E-8C51-2AC9-E6A8-8262ED83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10CD-EB53-466B-83F4-DB7A6B242EB1}" type="datetime1">
              <a:rPr lang="en-GB" smtClean="0"/>
              <a:t>20/09/2022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340B0-14AC-88C0-106D-5C69732B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BECC4-F256-4E7A-FACF-E8DEA8DF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79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FBF5-8043-79F8-ACA6-605B87E4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44A28-4179-17D5-59DA-2495D97E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AEC2-ACAE-4238-8578-63A3DDBB66F7}" type="datetime1">
              <a:rPr lang="en-GB" smtClean="0"/>
              <a:t>20/09/2022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6EE91-016C-C2DB-3F2D-AC61F351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9CD76-86DD-3724-30FA-7AE72FE2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89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FBF5-8043-79F8-ACA6-605B87E4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44A28-4179-17D5-59DA-2495D97E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30F6-FD9F-4A18-B4E6-55695902EA21}" type="datetime1">
              <a:rPr lang="en-GB" smtClean="0"/>
              <a:t>20/09/2022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6EE91-016C-C2DB-3F2D-AC61F351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9CD76-86DD-3724-30FA-7AE72FE2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121D8-FB0D-44F9-A0F7-9F2CA27FE56B}"/>
              </a:ext>
            </a:extLst>
          </p:cNvPr>
          <p:cNvSpPr/>
          <p:nvPr userDrawn="1"/>
        </p:nvSpPr>
        <p:spPr>
          <a:xfrm>
            <a:off x="520700" y="1368000"/>
            <a:ext cx="10368000" cy="49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62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2852E-A36C-4906-0534-1E63BDFD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BE75-E7EE-4DA3-A916-FDF1E80709B7}" type="datetime1">
              <a:rPr lang="en-GB" smtClean="0"/>
              <a:t>20/09/2022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9C0A9-0745-8BFC-504F-F760853B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EA9AF-C32E-0C52-D7CB-6FE1BE97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0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8F3D-FEFA-4D71-F756-8C1EB126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B2A4-2ADE-A54A-65B8-E7EA41BF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222C0-2A7C-80D2-F7FE-0D064C102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ADDA9-8B4F-C1A4-6ACF-4559B966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634-69F7-4BB4-982B-9A4E7AC9A5F7}" type="datetime1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F1357-CA87-8CCA-79A2-E6D771B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74DD6-6F0E-DABD-F757-C27088A7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60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E0D56-AAC9-88C8-EF67-45B87DA2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00"/>
            <a:ext cx="9944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0F630-7F65-CB2C-0270-D2ED5E3EB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918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D7F8-F806-6570-1D6D-EE0DC7A00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16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53C99"/>
                </a:solidFill>
              </a:defRPr>
            </a:lvl1pPr>
          </a:lstStyle>
          <a:p>
            <a:fld id="{49D061A8-8358-4FC3-8F30-91A483596033}" type="datetime1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5030-2ADB-29B2-A9D0-DA166AB48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53C99"/>
                </a:solidFill>
              </a:defRPr>
            </a:lvl1pPr>
          </a:lstStyle>
          <a:p>
            <a:r>
              <a:rPr lang="da-DK"/>
              <a:t>B anomalies at LHCb - FCCP 2022</a:t>
            </a:r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B74FD5-6C1D-8C22-C62A-BB7DFA168B8B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0" y="108000"/>
            <a:ext cx="1080000" cy="72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78BF9C-9B2F-F221-87B2-F01538630519}"/>
              </a:ext>
            </a:extLst>
          </p:cNvPr>
          <p:cNvSpPr/>
          <p:nvPr userDrawn="1"/>
        </p:nvSpPr>
        <p:spPr>
          <a:xfrm>
            <a:off x="152400" y="108000"/>
            <a:ext cx="10868025" cy="330150"/>
          </a:xfrm>
          <a:prstGeom prst="rect">
            <a:avLst/>
          </a:prstGeom>
          <a:solidFill>
            <a:srgbClr val="C9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3BE47-B92F-A458-0A7B-62AB55E0D2D6}"/>
              </a:ext>
            </a:extLst>
          </p:cNvPr>
          <p:cNvSpPr/>
          <p:nvPr userDrawn="1"/>
        </p:nvSpPr>
        <p:spPr>
          <a:xfrm>
            <a:off x="10980000" y="825500"/>
            <a:ext cx="1080000" cy="5923643"/>
          </a:xfrm>
          <a:prstGeom prst="rect">
            <a:avLst/>
          </a:prstGeom>
          <a:solidFill>
            <a:srgbClr val="253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9B43B-E73D-1E6E-A92E-ACB82454D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02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9E8EA"/>
                </a:solidFill>
              </a:defRPr>
            </a:lvl1pPr>
          </a:lstStyle>
          <a:p>
            <a:fld id="{9267A1CC-2EB6-46B5-8082-03F392ABE61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488BFFC-66CA-D28F-5DA7-9729DBC40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6" b="32677"/>
          <a:stretch/>
        </p:blipFill>
        <p:spPr>
          <a:xfrm>
            <a:off x="-25414" y="6291262"/>
            <a:ext cx="1829154" cy="4857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3EAB17-42FC-C0B4-BB38-FC1A7F9A7078}"/>
              </a:ext>
            </a:extLst>
          </p:cNvPr>
          <p:cNvCxnSpPr/>
          <p:nvPr userDrawn="1"/>
        </p:nvCxnSpPr>
        <p:spPr>
          <a:xfrm>
            <a:off x="1008000" y="1368000"/>
            <a:ext cx="9864000" cy="0"/>
          </a:xfrm>
          <a:prstGeom prst="line">
            <a:avLst/>
          </a:prstGeom>
          <a:ln w="3492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05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3C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27.151801" TargetMode="External"/><Relationship Id="rId13" Type="http://schemas.openxmlformats.org/officeDocument/2006/relationships/hyperlink" Target="https://link.springer.com/article/10.1007/JHEP09(2018)145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hyperlink" Target="https://link.springer.com/article/10.1007/JHEP06(2015)11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007/JHEP11(2016)047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hyperlink" Target="https://link.springer.com/article/10.1007/JHEP06(2014)133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hyperlink" Target="https://arxiv.org/pdf/1602.01399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27.151801" TargetMode="External"/><Relationship Id="rId13" Type="http://schemas.openxmlformats.org/officeDocument/2006/relationships/hyperlink" Target="https://link.springer.com/article/10.1007/JHEP09(2018)145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hyperlink" Target="https://link.springer.com/article/10.1007/JHEP06(2015)115" TargetMode="External"/><Relationship Id="rId17" Type="http://schemas.openxmlformats.org/officeDocument/2006/relationships/hyperlink" Target="https://arxiv.org/pdf/2207.13371.pdf" TargetMode="External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007/JHEP11(2016)047" TargetMode="External"/><Relationship Id="rId11" Type="http://schemas.openxmlformats.org/officeDocument/2006/relationships/image" Target="../media/image260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link.springer.com/article/10.1007/JHEP06(2014)133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journals.aps.org/prl/abstract/10.1103/PhysRevLett.125.011802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hyperlink" Target="https://doi.org/10.1103/PhysRevLett.126.1618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pwOiej5f6AhVshf0HHZGJCcgQFnoECAgQAQ&amp;url=https%3A%2F%2Flink.springer.com%2Fcontent%2Fpdf%2F10.1007%2FJHEP11(2021)043.pdf&amp;usg=AOvVaw0SWQm16mZ6UDhnrZAfwc0B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arxiv.org/abs/2103.11769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hyperlink" Target="https://arxiv.org/abs/2103.11769" TargetMode="Externa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l/abstract/10.1103/PhysRevLett.128.191802" TargetMode="External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hyperlink" Target="https://link.springer.com/article/10.1007/JHEP05(2020)04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journals.aps.org/prl/abstract/10.1103/PhysRevLett.115.111803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l/abstract/10.1103/PhysRevLett.128.191803" TargetMode="External"/><Relationship Id="rId5" Type="http://schemas.openxmlformats.org/officeDocument/2006/relationships/hyperlink" Target="https://journals.aps.org/prl/abstract/10.1103/PhysRevLett.120.171802" TargetMode="External"/><Relationship Id="rId4" Type="http://schemas.openxmlformats.org/officeDocument/2006/relationships/hyperlink" Target="https://journals.aps.org/prl/abstract/10.1103/PhysRevLett.120.12180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6(2020)129" TargetMode="External"/><Relationship Id="rId7" Type="http://schemas.openxmlformats.org/officeDocument/2006/relationships/image" Target="../media/image78.png"/><Relationship Id="rId2" Type="http://schemas.openxmlformats.org/officeDocument/2006/relationships/hyperlink" Target="https://journals.aps.org/prl/abstract/10.1103/PhysRevLett.123.24180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arXiv:2209.09846" TargetMode="External"/><Relationship Id="rId5" Type="http://schemas.openxmlformats.org/officeDocument/2006/relationships/hyperlink" Target="https://journals.aps.org/prl/abstract/10.1103/PhysRevLett.123.211801" TargetMode="External"/><Relationship Id="rId4" Type="http://schemas.openxmlformats.org/officeDocument/2006/relationships/hyperlink" Target="https://link.springer.com/article/10.1007/JHEP03(2018)078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129809?ln=e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worldscientific.com/doi/abs/10.1142/S0217751X153002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journals.aps.org/prl/abstract/10.1103/PhysRevLett.118.05200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hyperlink" Target="https://journals.aps.org/prl/abstract/10.1103/PhysRevLett.118.19180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hyperlink" Target="https://journals.aps.org/prl/abstract/10.1103/PhysRevLett.128.04180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hyperlink" Target="https://journals.aps.org/prl/abstract/10.1103/PhysRevLett.118.19180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hyperlink" Target="https://journals.aps.org/prl/abstract/10.1103/PhysRevLett.128.0418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DEA0-1CD8-B785-DB8D-D3A772FCC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B-anomalies at LHCb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1C863-E9FC-7CF2-85B4-A51BA7BFD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T. Bowcock</a:t>
            </a:r>
          </a:p>
          <a:p>
            <a:r>
              <a:rPr lang="en-GB" dirty="0"/>
              <a:t>On behalf of</a:t>
            </a:r>
          </a:p>
          <a:p>
            <a:r>
              <a:rPr lang="en-GB" dirty="0"/>
              <a:t>the LHCb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09DF7-0EA5-0173-6C69-E4BC34D66EE7}"/>
              </a:ext>
            </a:extLst>
          </p:cNvPr>
          <p:cNvSpPr txBox="1"/>
          <p:nvPr/>
        </p:nvSpPr>
        <p:spPr>
          <a:xfrm>
            <a:off x="4933950" y="504825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FCCP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E8056A-2D0B-1CE3-3BAE-271FC993F4BF}"/>
              </a:ext>
            </a:extLst>
          </p:cNvPr>
          <p:cNvSpPr/>
          <p:nvPr/>
        </p:nvSpPr>
        <p:spPr>
          <a:xfrm>
            <a:off x="825500" y="939800"/>
            <a:ext cx="10109200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17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8ADE-0726-3597-5E8B-C3E7DBA5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branching fractions (2014-2021)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E34B8-2F96-7D62-E79C-9E5BBCCB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38D46-9BE4-E75F-A2A4-EBF2039E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F8429-BD05-DC8F-B2EE-618FA185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3" t="13056" r="22786" b="12222"/>
          <a:stretch/>
        </p:blipFill>
        <p:spPr>
          <a:xfrm>
            <a:off x="2736000" y="1512000"/>
            <a:ext cx="3320642" cy="233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E7704-0851-29DB-AE1C-772FA8802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5" t="25254" r="37188" b="27675"/>
          <a:stretch/>
        </p:blipFill>
        <p:spPr>
          <a:xfrm>
            <a:off x="7596775" y="3924000"/>
            <a:ext cx="3118431" cy="2090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4736D-EA76-BD53-0AE5-B63C1CE9E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76" t="27100" r="25839" b="19407"/>
          <a:stretch/>
        </p:blipFill>
        <p:spPr>
          <a:xfrm>
            <a:off x="2736000" y="3924000"/>
            <a:ext cx="3328021" cy="229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655FD-3073-5716-560E-DEC6ACB85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59" t="22065" r="20201" b="5507"/>
          <a:stretch/>
        </p:blipFill>
        <p:spPr>
          <a:xfrm>
            <a:off x="7596000" y="1512000"/>
            <a:ext cx="3103293" cy="1971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8284E2-3A30-73C4-ED23-6913928CE42A}"/>
                  </a:ext>
                </a:extLst>
              </p:cNvPr>
              <p:cNvSpPr txBox="1"/>
              <p:nvPr/>
            </p:nvSpPr>
            <p:spPr>
              <a:xfrm>
                <a:off x="468000" y="3924000"/>
                <a:ext cx="2232478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892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r>
                  <a:rPr lang="en-GB" sz="1200" dirty="0">
                    <a:hlinkClick r:id="rId6"/>
                  </a:rPr>
                  <a:t>JHEP11(2016)047</a:t>
                </a:r>
                <a:endParaRPr lang="en-GB" sz="1200" dirty="0"/>
              </a:p>
              <a:p>
                <a:endParaRPr lang="en-GB" sz="1200" dirty="0"/>
              </a:p>
              <a:p>
                <a:r>
                  <a:rPr lang="en-GB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10 (2013) 011</a:t>
                </a:r>
              </a:p>
              <a:p>
                <a:r>
                  <a:rPr lang="en-GB" sz="1200" dirty="0"/>
                  <a:t>PRD 85 (2012) 034014</a:t>
                </a:r>
              </a:p>
              <a:p>
                <a:r>
                  <a:rPr lang="en-GB" sz="1200" dirty="0"/>
                  <a:t>NP B 868 (2013) 368</a:t>
                </a:r>
              </a:p>
              <a:p>
                <a:endParaRPr lang="en-GB" sz="1200" dirty="0"/>
              </a:p>
              <a:p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8284E2-3A30-73C4-ED23-6913928CE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3924000"/>
                <a:ext cx="2232478" cy="2123658"/>
              </a:xfrm>
              <a:prstGeom prst="rect">
                <a:avLst/>
              </a:prstGeom>
              <a:blipFill>
                <a:blip r:embed="rId7"/>
                <a:stretch>
                  <a:fillRect l="-2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987D06-F66C-2D91-06AF-BA007156D309}"/>
                  </a:ext>
                </a:extLst>
              </p:cNvPr>
              <p:cNvSpPr txBox="1"/>
              <p:nvPr/>
            </p:nvSpPr>
            <p:spPr>
              <a:xfrm>
                <a:off x="468000" y="1512000"/>
                <a:ext cx="211010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endParaRPr lang="en-GB" sz="1200" dirty="0">
                  <a:solidFill>
                    <a:schemeClr val="tx1"/>
                  </a:solidFill>
                </a:endParaRPr>
              </a:p>
              <a:p>
                <a:r>
                  <a:rPr lang="en-GB" sz="1200" dirty="0">
                    <a:hlinkClick r:id="rId8"/>
                  </a:rPr>
                  <a:t>PRL 127(2021) 151801</a:t>
                </a:r>
                <a:endParaRPr lang="en-GB" sz="1200" dirty="0"/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08(2016) 098</a:t>
                </a:r>
              </a:p>
              <a:p>
                <a:r>
                  <a:rPr lang="en-GB" sz="1200" dirty="0"/>
                  <a:t>EPJ C 75 (2015) 382</a:t>
                </a:r>
              </a:p>
              <a:p>
                <a:r>
                  <a:rPr lang="en-GB" sz="1200" dirty="0" err="1"/>
                  <a:t>arXiv</a:t>
                </a:r>
                <a:r>
                  <a:rPr lang="en-GB" sz="1200" dirty="0"/>
                  <a:t>: 1810.08132</a:t>
                </a:r>
              </a:p>
              <a:p>
                <a:endParaRPr lang="en-GB" sz="1200" dirty="0">
                  <a:solidFill>
                    <a:srgbClr val="0070C0"/>
                  </a:solidFill>
                </a:endParaRPr>
              </a:p>
              <a:p>
                <a:r>
                  <a:rPr lang="en-GB" sz="1200" dirty="0"/>
                  <a:t>PRL 112(2014) 212003</a:t>
                </a:r>
              </a:p>
              <a:p>
                <a:r>
                  <a:rPr lang="en-GB" sz="1200" dirty="0" err="1"/>
                  <a:t>PoS</a:t>
                </a:r>
                <a:r>
                  <a:rPr lang="en-GB" sz="1200" dirty="0"/>
                  <a:t> LATTICE(2014) 212003</a:t>
                </a:r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987D06-F66C-2D91-06AF-BA007156D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512000"/>
                <a:ext cx="2110100" cy="2585323"/>
              </a:xfrm>
              <a:prstGeom prst="rect">
                <a:avLst/>
              </a:prstGeom>
              <a:blipFill>
                <a:blip r:embed="rId9"/>
                <a:stretch>
                  <a:fillRect l="-26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544A3-F7CB-33CE-222E-12B71687958E}"/>
                  </a:ext>
                </a:extLst>
              </p:cNvPr>
              <p:cNvSpPr txBox="1"/>
              <p:nvPr/>
            </p:nvSpPr>
            <p:spPr>
              <a:xfrm>
                <a:off x="6048000" y="3924000"/>
                <a:ext cx="16600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r>
                  <a:rPr lang="en-GB" sz="1200" dirty="0">
                    <a:hlinkClick r:id="rId10"/>
                  </a:rPr>
                  <a:t>JHEP 06(2014) 133</a:t>
                </a:r>
                <a:endParaRPr lang="en-GB" sz="1200" dirty="0"/>
              </a:p>
              <a:p>
                <a:endParaRPr lang="en-GB" sz="1200" dirty="0"/>
              </a:p>
              <a:p>
                <a:r>
                  <a:rPr lang="en-GB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07 (2011) 067</a:t>
                </a:r>
              </a:p>
              <a:p>
                <a:r>
                  <a:rPr lang="en-GB" sz="1200" dirty="0"/>
                  <a:t>JHEP 01 (2012) 107 </a:t>
                </a:r>
              </a:p>
              <a:p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544A3-F7CB-33CE-222E-12B716879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000" y="3924000"/>
                <a:ext cx="1660071" cy="1569660"/>
              </a:xfrm>
              <a:prstGeom prst="rect">
                <a:avLst/>
              </a:prstGeom>
              <a:blipFill>
                <a:blip r:embed="rId11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23A418-BA5A-523F-C7BC-483E3A6C93AF}"/>
                  </a:ext>
                </a:extLst>
              </p:cNvPr>
              <p:cNvSpPr txBox="1"/>
              <p:nvPr/>
            </p:nvSpPr>
            <p:spPr>
              <a:xfrm>
                <a:off x="6048000" y="1512000"/>
                <a:ext cx="1640115" cy="2444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sz="1100" dirty="0">
                  <a:hlinkClick r:id="rId12"/>
                </a:endParaRP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12"/>
                  </a:rPr>
                  <a:t>JHEP 06(2015) 115</a:t>
                </a:r>
                <a:endParaRPr lang="en-GB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13"/>
                  </a:rPr>
                  <a:t>JHEP 09(2018) 145</a:t>
                </a:r>
                <a:endParaRPr lang="en-GB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b="0" kern="1200" dirty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rPr>
                  <a:t>Theory</a:t>
                </a: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PRD </a:t>
                </a:r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87</a:t>
                </a:r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(2013) 074502</a:t>
                </a:r>
              </a:p>
              <a:p>
                <a:r>
                  <a:rPr lang="en-GB" sz="1000" dirty="0">
                    <a:solidFill>
                      <a:srgbClr val="000000"/>
                    </a:solidFill>
                    <a:latin typeface="Tahoma" panose="020B060403050404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See also </a:t>
                </a:r>
                <a:r>
                  <a:rPr lang="en-GB" sz="1100" dirty="0"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https://arxiv.org/pdf/1602.01399.pdf</a:t>
                </a:r>
                <a:endParaRPr lang="en-GB" sz="1100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23A418-BA5A-523F-C7BC-483E3A6C9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000" y="1512000"/>
                <a:ext cx="1640115" cy="2444131"/>
              </a:xfrm>
              <a:prstGeom prst="rect">
                <a:avLst/>
              </a:prstGeom>
              <a:blipFill>
                <a:blip r:embed="rId15"/>
                <a:stretch>
                  <a:fillRect l="-2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274094D-D304-8353-5B61-72537E7D6F30}"/>
              </a:ext>
            </a:extLst>
          </p:cNvPr>
          <p:cNvSpPr txBox="1"/>
          <p:nvPr/>
        </p:nvSpPr>
        <p:spPr>
          <a:xfrm>
            <a:off x="3517069" y="2211998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“3.6 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low”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3CF491-D42F-7E69-F848-7102B0FBEC9B}"/>
              </a:ext>
            </a:extLst>
          </p:cNvPr>
          <p:cNvSpPr txBox="1"/>
          <p:nvPr/>
        </p:nvSpPr>
        <p:spPr>
          <a:xfrm>
            <a:off x="3367477" y="4657625"/>
            <a:ext cx="2090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“compatible with theory”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4A7F97-9D62-8BD8-4235-9099A673802B}"/>
              </a:ext>
            </a:extLst>
          </p:cNvPr>
          <p:cNvSpPr txBox="1"/>
          <p:nvPr/>
        </p:nvSpPr>
        <p:spPr>
          <a:xfrm>
            <a:off x="8886908" y="1657998"/>
            <a:ext cx="10734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“lie below”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2BACF-00FF-1215-702F-CAAFB2F8CB8E}"/>
              </a:ext>
            </a:extLst>
          </p:cNvPr>
          <p:cNvSpPr txBox="1"/>
          <p:nvPr/>
        </p:nvSpPr>
        <p:spPr>
          <a:xfrm>
            <a:off x="8204982" y="5294700"/>
            <a:ext cx="15295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“Low but consistent”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094F0B-5CC1-8292-0CEF-338A1071FC86}"/>
              </a:ext>
            </a:extLst>
          </p:cNvPr>
          <p:cNvSpPr/>
          <p:nvPr/>
        </p:nvSpPr>
        <p:spPr>
          <a:xfrm>
            <a:off x="2362200" y="2811780"/>
            <a:ext cx="274320" cy="426720"/>
          </a:xfrm>
          <a:prstGeom prst="rect">
            <a:avLst/>
          </a:prstGeom>
          <a:solidFill>
            <a:srgbClr val="CCCCFF"/>
          </a:solidFill>
          <a:ln>
            <a:solidFill>
              <a:srgbClr val="8D8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C67E1E-0EC6-8576-0137-24D44B3DFC22}"/>
              </a:ext>
            </a:extLst>
          </p:cNvPr>
          <p:cNvSpPr/>
          <p:nvPr/>
        </p:nvSpPr>
        <p:spPr>
          <a:xfrm>
            <a:off x="2354580" y="3505200"/>
            <a:ext cx="281940" cy="320040"/>
          </a:xfrm>
          <a:prstGeom prst="rect">
            <a:avLst/>
          </a:prstGeom>
          <a:solidFill>
            <a:srgbClr val="FFCCCC"/>
          </a:solidFill>
          <a:ln>
            <a:solidFill>
              <a:srgbClr val="FF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49984-9B7D-8FE0-9D53-C0FD3462D56B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307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8ADE-0726-3597-5E8B-C3E7DBA5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branching fractions (2014-2021)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E34B8-2F96-7D62-E79C-9E5BBCCB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 anomalies at LHCb - FCCP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38D46-9BE4-E75F-A2A4-EBF2039E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F8429-BD05-DC8F-B2EE-618FA185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3" t="13056" r="22786" b="12222"/>
          <a:stretch/>
        </p:blipFill>
        <p:spPr>
          <a:xfrm>
            <a:off x="2736000" y="1512000"/>
            <a:ext cx="3320642" cy="233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E7704-0851-29DB-AE1C-772FA8802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5" t="25254" r="37188" b="27675"/>
          <a:stretch/>
        </p:blipFill>
        <p:spPr>
          <a:xfrm>
            <a:off x="7596775" y="3924000"/>
            <a:ext cx="3118431" cy="2090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4736D-EA76-BD53-0AE5-B63C1CE9E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76" t="27100" r="25839" b="19407"/>
          <a:stretch/>
        </p:blipFill>
        <p:spPr>
          <a:xfrm>
            <a:off x="2736000" y="3924000"/>
            <a:ext cx="3328021" cy="229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655FD-3073-5716-560E-DEC6ACB85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59" t="22065" r="20201" b="5507"/>
          <a:stretch/>
        </p:blipFill>
        <p:spPr>
          <a:xfrm>
            <a:off x="7596000" y="1512000"/>
            <a:ext cx="3103293" cy="1971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8284E2-3A30-73C4-ED23-6913928CE42A}"/>
                  </a:ext>
                </a:extLst>
              </p:cNvPr>
              <p:cNvSpPr txBox="1"/>
              <p:nvPr/>
            </p:nvSpPr>
            <p:spPr>
              <a:xfrm>
                <a:off x="468000" y="3924000"/>
                <a:ext cx="2232478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892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r>
                  <a:rPr lang="en-GB" sz="1200" dirty="0">
                    <a:hlinkClick r:id="rId6"/>
                  </a:rPr>
                  <a:t>JHEP11(2016)047</a:t>
                </a:r>
                <a:endParaRPr lang="en-GB" sz="1200" dirty="0"/>
              </a:p>
              <a:p>
                <a:endParaRPr lang="en-GB" sz="1200" dirty="0"/>
              </a:p>
              <a:p>
                <a:r>
                  <a:rPr lang="en-GB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10 (2013) 011</a:t>
                </a:r>
              </a:p>
              <a:p>
                <a:r>
                  <a:rPr lang="en-GB" sz="1200" dirty="0"/>
                  <a:t>PRD 85 (2012) 034014</a:t>
                </a:r>
              </a:p>
              <a:p>
                <a:r>
                  <a:rPr lang="en-GB" sz="1200" dirty="0"/>
                  <a:t>NP B 868 (2013) 368</a:t>
                </a:r>
              </a:p>
              <a:p>
                <a:endParaRPr lang="en-GB" sz="1200" dirty="0"/>
              </a:p>
              <a:p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8284E2-3A30-73C4-ED23-6913928CE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3924000"/>
                <a:ext cx="2232478" cy="2123658"/>
              </a:xfrm>
              <a:prstGeom prst="rect">
                <a:avLst/>
              </a:prstGeom>
              <a:blipFill>
                <a:blip r:embed="rId7"/>
                <a:stretch>
                  <a:fillRect l="-2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987D06-F66C-2D91-06AF-BA007156D309}"/>
                  </a:ext>
                </a:extLst>
              </p:cNvPr>
              <p:cNvSpPr txBox="1"/>
              <p:nvPr/>
            </p:nvSpPr>
            <p:spPr>
              <a:xfrm>
                <a:off x="468000" y="1512000"/>
                <a:ext cx="1756229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endParaRPr lang="en-GB" sz="1200" dirty="0">
                  <a:solidFill>
                    <a:schemeClr val="tx1"/>
                  </a:solidFill>
                </a:endParaRPr>
              </a:p>
              <a:p>
                <a:r>
                  <a:rPr lang="en-GB" sz="1200" dirty="0">
                    <a:hlinkClick r:id="rId8"/>
                  </a:rPr>
                  <a:t>PRL 127(2021) 151801</a:t>
                </a:r>
                <a:endParaRPr lang="en-GB" sz="1200" dirty="0"/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08(2016) 098</a:t>
                </a:r>
              </a:p>
              <a:p>
                <a:r>
                  <a:rPr lang="en-GB" sz="1200" dirty="0"/>
                  <a:t>EPJ C 75 (2015) 382</a:t>
                </a:r>
              </a:p>
              <a:p>
                <a:r>
                  <a:rPr lang="en-GB" sz="1200" dirty="0" err="1"/>
                  <a:t>arXiv</a:t>
                </a:r>
                <a:r>
                  <a:rPr lang="en-GB" sz="1200" dirty="0"/>
                  <a:t>: 1810.08132</a:t>
                </a:r>
              </a:p>
              <a:p>
                <a:endParaRPr lang="en-GB" sz="1200" dirty="0"/>
              </a:p>
              <a:p>
                <a:r>
                  <a:rPr lang="en-GB" sz="1200" dirty="0"/>
                  <a:t>PRL 112 (2014)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987D06-F66C-2D91-06AF-BA007156D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512000"/>
                <a:ext cx="1756229" cy="2492990"/>
              </a:xfrm>
              <a:prstGeom prst="rect">
                <a:avLst/>
              </a:prstGeom>
              <a:blipFill>
                <a:blip r:embed="rId9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544A3-F7CB-33CE-222E-12B71687958E}"/>
                  </a:ext>
                </a:extLst>
              </p:cNvPr>
              <p:cNvSpPr txBox="1"/>
              <p:nvPr/>
            </p:nvSpPr>
            <p:spPr>
              <a:xfrm>
                <a:off x="6048000" y="3924000"/>
                <a:ext cx="16600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r>
                  <a:rPr lang="en-GB" sz="1200" dirty="0">
                    <a:hlinkClick r:id="rId10"/>
                  </a:rPr>
                  <a:t>JHEP 06(2014) 133</a:t>
                </a:r>
                <a:endParaRPr lang="en-GB" sz="1200" dirty="0"/>
              </a:p>
              <a:p>
                <a:endParaRPr lang="en-GB" sz="1200" dirty="0"/>
              </a:p>
              <a:p>
                <a:r>
                  <a:rPr lang="en-GB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/>
                  <a:t>JHEP 07 (2011) 067</a:t>
                </a:r>
              </a:p>
              <a:p>
                <a:r>
                  <a:rPr lang="en-GB" sz="1200" dirty="0"/>
                  <a:t>JHEP 01 (2012) 107 </a:t>
                </a:r>
              </a:p>
              <a:p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544A3-F7CB-33CE-222E-12B716879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000" y="3924000"/>
                <a:ext cx="1660071" cy="1569660"/>
              </a:xfrm>
              <a:prstGeom prst="rect">
                <a:avLst/>
              </a:prstGeom>
              <a:blipFill>
                <a:blip r:embed="rId11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23A418-BA5A-523F-C7BC-483E3A6C93AF}"/>
                  </a:ext>
                </a:extLst>
              </p:cNvPr>
              <p:cNvSpPr txBox="1"/>
              <p:nvPr/>
            </p:nvSpPr>
            <p:spPr>
              <a:xfrm>
                <a:off x="6048000" y="1512000"/>
                <a:ext cx="1640115" cy="1936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sz="1100" dirty="0">
                  <a:hlinkClick r:id="rId12"/>
                </a:endParaRP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12"/>
                  </a:rPr>
                  <a:t>JHEP 06(2015) 115</a:t>
                </a:r>
                <a:endParaRPr lang="en-GB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13"/>
                  </a:rPr>
                  <a:t>JHEP 09(2018) 145</a:t>
                </a:r>
                <a:endParaRPr lang="en-GB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b="0" kern="1200" dirty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rPr>
                  <a:t>Theory</a:t>
                </a:r>
              </a:p>
              <a:p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PRD </a:t>
                </a:r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87</a:t>
                </a:r>
                <a:r>
                  <a:rPr lang="en-GB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(2013) 074502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23A418-BA5A-523F-C7BC-483E3A6C9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000" y="1512000"/>
                <a:ext cx="1640115" cy="1936299"/>
              </a:xfrm>
              <a:prstGeom prst="rect">
                <a:avLst/>
              </a:prstGeom>
              <a:blipFill>
                <a:blip r:embed="rId14"/>
                <a:stretch>
                  <a:fillRect l="-2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BC9F9D2-DE99-8884-FAE2-4B273F56F025}"/>
              </a:ext>
            </a:extLst>
          </p:cNvPr>
          <p:cNvSpPr/>
          <p:nvPr/>
        </p:nvSpPr>
        <p:spPr>
          <a:xfrm>
            <a:off x="6118958" y="1501833"/>
            <a:ext cx="4708699" cy="46086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>
                <a:solidFill>
                  <a:srgbClr val="929000"/>
                </a:solidFill>
                <a:latin typeface="AAAAAB+Avenir-Book"/>
              </a:rPr>
              <a:t>LHCb, JHEP 06 (2014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7BBEE6-BC95-7123-C0C7-121FBDB9816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70" t="47770" r="44821" b="8389"/>
          <a:stretch/>
        </p:blipFill>
        <p:spPr>
          <a:xfrm>
            <a:off x="6808761" y="3415882"/>
            <a:ext cx="3446287" cy="2271807"/>
          </a:xfrm>
          <a:prstGeom prst="rect">
            <a:avLst/>
          </a:prstGeom>
          <a:ln w="19050">
            <a:solidFill>
              <a:srgbClr val="FF0000"/>
            </a:solidFill>
            <a:prstDash val="lgDash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6F400A-7219-AA2E-B0D3-04C784E1442F}"/>
                  </a:ext>
                </a:extLst>
              </p:cNvPr>
              <p:cNvSpPr txBox="1"/>
              <p:nvPr/>
            </p:nvSpPr>
            <p:spPr>
              <a:xfrm>
                <a:off x="6048000" y="1512000"/>
                <a:ext cx="496388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Lattice perspective and Summary  C. Bouchard (CIPANP 2022)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6F400A-7219-AA2E-B0D3-04C784E14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000" y="1512000"/>
                <a:ext cx="4963887" cy="923330"/>
              </a:xfrm>
              <a:prstGeom prst="rect">
                <a:avLst/>
              </a:prstGeom>
              <a:blipFill>
                <a:blip r:embed="rId16"/>
                <a:stretch>
                  <a:fillRect l="-983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06FEF49-0C32-330E-B89B-DC99034407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55270" t="54685" r="25109" b="29312"/>
          <a:stretch/>
        </p:blipFill>
        <p:spPr>
          <a:xfrm>
            <a:off x="6789132" y="2470068"/>
            <a:ext cx="1834228" cy="8280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94E777-2F7D-E9A6-C960-1347115A8AC5}"/>
              </a:ext>
            </a:extLst>
          </p:cNvPr>
          <p:cNvSpPr txBox="1"/>
          <p:nvPr/>
        </p:nvSpPr>
        <p:spPr>
          <a:xfrm>
            <a:off x="6274191" y="5809956"/>
            <a:ext cx="5679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u="none" strike="noStrike" baseline="0" dirty="0">
                <a:solidFill>
                  <a:srgbClr val="FF0000"/>
                </a:solidFill>
                <a:latin typeface="AAAAAB+Avenir-Book"/>
              </a:rPr>
              <a:t>“single experiment (LHCb ‘14A</a:t>
            </a:r>
            <a:r>
              <a:rPr lang="en-GB" sz="1400" i="1" dirty="0">
                <a:solidFill>
                  <a:srgbClr val="FF0000"/>
                </a:solidFill>
                <a:latin typeface="AAAAAB+Avenir-Book"/>
              </a:rPr>
              <a:t>)</a:t>
            </a:r>
            <a:r>
              <a:rPr lang="en-GB" sz="1400" b="0" i="1" u="none" strike="noStrike" baseline="0" dirty="0">
                <a:solidFill>
                  <a:srgbClr val="FF0000"/>
                </a:solidFill>
                <a:latin typeface="AAAAAB+Avenir-Book"/>
              </a:rPr>
              <a:t> approaching </a:t>
            </a:r>
            <a:r>
              <a:rPr lang="en-GB" sz="1400" i="1" dirty="0">
                <a:solidFill>
                  <a:srgbClr val="FF0000"/>
                </a:solidFill>
                <a:latin typeface="AAAAAB+Avenir-Book"/>
              </a:rPr>
              <a:t>… 5</a:t>
            </a:r>
            <a:r>
              <a:rPr lang="el-GR" sz="1600" b="0" i="1" u="none" strike="noStrike" baseline="0" dirty="0">
                <a:solidFill>
                  <a:srgbClr val="FF0000"/>
                </a:solidFill>
                <a:latin typeface="AAAAA H+ STIX General"/>
              </a:rPr>
              <a:t>σ</a:t>
            </a:r>
            <a:r>
              <a:rPr lang="en-GB" sz="1600" b="0" i="1" u="none" strike="noStrike" baseline="0" dirty="0">
                <a:solidFill>
                  <a:srgbClr val="FF0000"/>
                </a:solidFill>
                <a:latin typeface="AAAAA H+ STIX General"/>
              </a:rPr>
              <a:t>” </a:t>
            </a:r>
            <a:r>
              <a:rPr lang="el-GR" sz="1600" b="0" i="1" u="none" strike="noStrike" baseline="0" dirty="0">
                <a:solidFill>
                  <a:srgbClr val="FF0000"/>
                </a:solidFill>
                <a:latin typeface="AAAAA H+ STIX General"/>
              </a:rPr>
              <a:t> 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2AF7BAD-28AB-7BE7-7923-EB4995F21386}"/>
              </a:ext>
            </a:extLst>
          </p:cNvPr>
          <p:cNvSpPr/>
          <p:nvPr/>
        </p:nvSpPr>
        <p:spPr>
          <a:xfrm rot="16200000">
            <a:off x="7547316" y="4916659"/>
            <a:ext cx="745589" cy="562708"/>
          </a:xfrm>
          <a:prstGeom prst="right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23F33-7FDB-2323-A568-2B522AD86935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1F11EB-F03F-F8CD-2E36-F7B885245619}"/>
              </a:ext>
            </a:extLst>
          </p:cNvPr>
          <p:cNvSpPr txBox="1"/>
          <p:nvPr/>
        </p:nvSpPr>
        <p:spPr>
          <a:xfrm>
            <a:off x="6294864" y="6052582"/>
            <a:ext cx="6107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u="sng" dirty="0">
                <a:effectLst/>
                <a:latin typeface="Tahoma" panose="020B0604030504040204" pitchFamily="34" charset="0"/>
                <a:ea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See: https://arxiv.org/pdf/2207.13371.pdf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4277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4DE77A-E37B-EB69-29B5-E49A3D8F80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Angular Analyses -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4DE77A-E37B-EB69-29B5-E49A3D8F80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08E6EFF3-E958-41FA-8A87-5E1A921F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05EA87E-0C0E-51E2-DBD5-C66B1B7C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12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580FAD-C4FD-B95A-4C63-14AB0B3327A3}"/>
              </a:ext>
            </a:extLst>
          </p:cNvPr>
          <p:cNvGrpSpPr/>
          <p:nvPr/>
        </p:nvGrpSpPr>
        <p:grpSpPr>
          <a:xfrm>
            <a:off x="4986955" y="2625172"/>
            <a:ext cx="5883345" cy="2987623"/>
            <a:chOff x="5162550" y="2333625"/>
            <a:chExt cx="5883345" cy="29876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31800B-6450-7707-B512-93F9A0494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4" t="12778" r="14761" b="14445"/>
            <a:stretch/>
          </p:blipFill>
          <p:spPr>
            <a:xfrm>
              <a:off x="5507695" y="2492017"/>
              <a:ext cx="5538200" cy="282923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09E907-A803-78BC-F3C1-EB99F57F7A59}"/>
                </a:ext>
              </a:extLst>
            </p:cNvPr>
            <p:cNvSpPr/>
            <p:nvPr/>
          </p:nvSpPr>
          <p:spPr>
            <a:xfrm>
              <a:off x="5162550" y="2333625"/>
              <a:ext cx="1743075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7656E2-2E2E-74B6-7531-C9CDE38AD7AA}"/>
                  </a:ext>
                </a:extLst>
              </p:cNvPr>
              <p:cNvSpPr txBox="1"/>
              <p:nvPr/>
            </p:nvSpPr>
            <p:spPr>
              <a:xfrm>
                <a:off x="901148" y="1789043"/>
                <a:ext cx="4055165" cy="2929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Basic decay kinematics  in terms of: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3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Invariant mass of the lepton pair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Cross-sections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We can also construct optimized variables with  sensitivity to NP, study as a </a:t>
                </a:r>
                <a:r>
                  <a:rPr lang="en-GB" i="1" dirty="0"/>
                  <a:t>f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for example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Acceptance needs care and large yields (differential cross-sections)</a:t>
                </a:r>
                <a:endParaRPr lang="en-GB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7656E2-2E2E-74B6-7531-C9CDE38AD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48" y="1789043"/>
                <a:ext cx="4055165" cy="2929135"/>
              </a:xfrm>
              <a:prstGeom prst="rect">
                <a:avLst/>
              </a:prstGeom>
              <a:blipFill>
                <a:blip r:embed="rId4"/>
                <a:stretch>
                  <a:fillRect l="-1053" t="-10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96F220-ADA4-B5AF-B45B-F58BFA6A34F8}"/>
                  </a:ext>
                </a:extLst>
              </p:cNvPr>
              <p:cNvSpPr txBox="1"/>
              <p:nvPr/>
            </p:nvSpPr>
            <p:spPr>
              <a:xfrm>
                <a:off x="6692348" y="1696278"/>
                <a:ext cx="426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96F220-ADA4-B5AF-B45B-F58BFA6A3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48" y="1696278"/>
                <a:ext cx="4267200" cy="461665"/>
              </a:xfrm>
              <a:prstGeom prst="rect">
                <a:avLst/>
              </a:prstGeom>
              <a:blipFill>
                <a:blip r:embed="rId5"/>
                <a:stretch>
                  <a:fillRect l="-1286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EAFED75-1B54-77E8-7B89-3CED558371EA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68851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9838534-D65B-C81B-52EC-FF634CC462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 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9838534-D65B-C81B-52EC-FF634CC462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EE187-632A-2B15-4916-6A836CE0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6885B-41B5-3E3B-A203-4EE7B0F5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6EFCE9-CEE7-EACB-85A9-D25653D70D45}"/>
                  </a:ext>
                </a:extLst>
              </p:cNvPr>
              <p:cNvSpPr txBox="1"/>
              <p:nvPr/>
            </p:nvSpPr>
            <p:spPr>
              <a:xfrm>
                <a:off x="468000" y="1512000"/>
                <a:ext cx="17562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∗0</m:t>
                              </m:r>
                            </m:sup>
                          </m:s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endParaRPr lang="en-GB" sz="1200" dirty="0">
                  <a:solidFill>
                    <a:schemeClr val="tx1"/>
                  </a:solidFill>
                </a:endParaRPr>
              </a:p>
              <a:p>
                <a:r>
                  <a:rPr lang="en-GB" sz="1200" dirty="0">
                    <a:latin typeface="AdvOT483a8203"/>
                    <a:hlinkClick r:id="rId3"/>
                  </a:rPr>
                  <a:t>PRL 125 (2020) 011802</a:t>
                </a:r>
                <a:r>
                  <a:rPr lang="en-GB" sz="1800" b="0" i="0" u="none" strike="noStrike" baseline="0" dirty="0">
                    <a:solidFill>
                      <a:srgbClr val="231F20"/>
                    </a:solidFill>
                    <a:latin typeface="AdvTTbdb21c9e"/>
                  </a:rPr>
                  <a:t> </a:t>
                </a:r>
                <a:endParaRPr lang="en-GB" sz="1200" dirty="0">
                  <a:latin typeface="AdvOT483a8203"/>
                </a:endParaRPr>
              </a:p>
              <a:p>
                <a:endParaRPr lang="en-GB" sz="1200" dirty="0">
                  <a:latin typeface="AdvOT483a8203"/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dirty="0">
                    <a:latin typeface="AdvOT483a8203"/>
                  </a:rPr>
                  <a:t>JHEP 12 (2014) 125</a:t>
                </a:r>
              </a:p>
              <a:p>
                <a:r>
                  <a:rPr lang="en-GB" sz="1200" b="0" i="0" u="none" strike="noStrike" baseline="0" dirty="0">
                    <a:latin typeface="AdvOT483a8203"/>
                  </a:rPr>
                  <a:t>JHEP 09 (2010) 089.</a:t>
                </a:r>
                <a:endParaRPr lang="en-GB" sz="1200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6EFCE9-CEE7-EACB-85A9-D25653D7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512000"/>
                <a:ext cx="1756229" cy="1938992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7FBE985-8BB8-9B72-589E-3055D7726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04" t="24973" r="15358" b="14072"/>
          <a:stretch/>
        </p:blipFill>
        <p:spPr>
          <a:xfrm>
            <a:off x="2736000" y="1512001"/>
            <a:ext cx="3344725" cy="2282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8F10BE-2D1B-4792-32FB-B63F1AF85263}"/>
              </a:ext>
            </a:extLst>
          </p:cNvPr>
          <p:cNvSpPr txBox="1"/>
          <p:nvPr/>
        </p:nvSpPr>
        <p:spPr>
          <a:xfrm>
            <a:off x="4598307" y="1988848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FF0000"/>
                </a:solidFill>
                <a:latin typeface="AdvTTbdb21c9e"/>
              </a:rPr>
              <a:t>4</a:t>
            </a:r>
            <a:r>
              <a:rPr lang="en-GB" sz="1800" b="0" i="0" u="none" strike="noStrike" dirty="0">
                <a:solidFill>
                  <a:srgbClr val="FF0000"/>
                </a:solidFill>
                <a:latin typeface="AdvOT483a8203"/>
              </a:rPr>
              <a:t>.</a:t>
            </a:r>
            <a:r>
              <a:rPr lang="en-GB" sz="1800" b="0" i="0" u="none" strike="noStrike" dirty="0">
                <a:solidFill>
                  <a:srgbClr val="FF0000"/>
                </a:solidFill>
                <a:latin typeface="AdvTTbdb21c9e"/>
              </a:rPr>
              <a:t>7 </a:t>
            </a:r>
            <a:r>
              <a:rPr lang="en-GB" sz="1800" b="0" i="0" u="none" strike="noStrike" dirty="0">
                <a:solidFill>
                  <a:srgbClr val="FF0000"/>
                </a:solidFill>
                <a:latin typeface="AdvOT483a8203"/>
              </a:rPr>
              <a:t>fb</a:t>
            </a:r>
            <a:r>
              <a:rPr lang="en-GB" sz="1800" b="0" i="0" u="none" strike="noStrike" baseline="30000" dirty="0">
                <a:solidFill>
                  <a:srgbClr val="FF0000"/>
                </a:solidFill>
                <a:latin typeface="AdvOT483a8203"/>
              </a:rPr>
              <a:t>-1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2CF09-EAB8-610D-C454-FF1D34A49EBB}"/>
              </a:ext>
            </a:extLst>
          </p:cNvPr>
          <p:cNvSpPr txBox="1"/>
          <p:nvPr/>
        </p:nvSpPr>
        <p:spPr>
          <a:xfrm>
            <a:off x="6840000" y="1564306"/>
            <a:ext cx="34326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1" u="none" strike="noStrike" baseline="0" dirty="0">
                <a:solidFill>
                  <a:schemeClr val="accent6">
                    <a:lumMod val="75000"/>
                  </a:schemeClr>
                </a:solidFill>
                <a:latin typeface="AdvOT483a8203"/>
              </a:rPr>
              <a:t>“individual measurements … largely in agreement with the SM predictions”</a:t>
            </a:r>
          </a:p>
          <a:p>
            <a:endParaRPr lang="en-GB" i="1" dirty="0">
              <a:solidFill>
                <a:srgbClr val="231F20"/>
              </a:solidFill>
              <a:latin typeface="AdvOT483a8203"/>
            </a:endParaRPr>
          </a:p>
          <a:p>
            <a:r>
              <a:rPr lang="en-GB" sz="1800" b="0" i="1" u="none" strike="noStrike" baseline="0" dirty="0">
                <a:solidFill>
                  <a:schemeClr val="accent6">
                    <a:lumMod val="75000"/>
                  </a:schemeClr>
                </a:solidFill>
                <a:latin typeface="AdvOT483a8203"/>
              </a:rPr>
              <a:t>4600 events</a:t>
            </a:r>
          </a:p>
          <a:p>
            <a:endParaRPr lang="en-GB" i="1" dirty="0">
              <a:solidFill>
                <a:srgbClr val="231F20"/>
              </a:solidFill>
              <a:latin typeface="AdvOT483a8203"/>
            </a:endParaRPr>
          </a:p>
          <a:p>
            <a:endParaRPr lang="en-GB" i="1" dirty="0">
              <a:solidFill>
                <a:srgbClr val="231F20"/>
              </a:solidFill>
              <a:latin typeface="AdvOT483a8203"/>
            </a:endParaRPr>
          </a:p>
          <a:p>
            <a:r>
              <a:rPr lang="en-GB" dirty="0">
                <a:solidFill>
                  <a:srgbClr val="231F20"/>
                </a:solidFill>
                <a:latin typeface="AdvOT483a8203"/>
              </a:rPr>
              <a:t>Charm loops?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E09C08-26A4-BBD0-0100-6EA2E6F1CA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85" t="56539" r="29425" b="18916"/>
          <a:stretch/>
        </p:blipFill>
        <p:spPr>
          <a:xfrm>
            <a:off x="2744107" y="3868371"/>
            <a:ext cx="3408497" cy="2392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324B5F-909C-367B-4845-1A4D6BE97824}"/>
                  </a:ext>
                </a:extLst>
              </p:cNvPr>
              <p:cNvSpPr txBox="1"/>
              <p:nvPr/>
            </p:nvSpPr>
            <p:spPr>
              <a:xfrm>
                <a:off x="468000" y="3870000"/>
                <a:ext cx="1956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AdvOT483a8203"/>
                  </a:rPr>
                  <a:t>2.7 - 3.3 σ preference for NP with negative 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GB" sz="1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sz="1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sz="120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dvOT483a8203"/>
                      </a:rPr>
                      <m:t>C</m:t>
                    </m:r>
                    <m:r>
                      <m:rPr>
                        <m:nor/>
                      </m:rPr>
                      <a:rPr lang="en-GB" sz="1200" i="1" baseline="-25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dvOT483a8203"/>
                      </a:rPr>
                      <m:t>9</m:t>
                    </m:r>
                    <m:r>
                      <a:rPr lang="en-GB" sz="1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i="1" baseline="-25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324B5F-909C-367B-4845-1A4D6BE97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3870000"/>
                <a:ext cx="1956545" cy="461665"/>
              </a:xfrm>
              <a:prstGeom prst="rect">
                <a:avLst/>
              </a:prstGeom>
              <a:blipFill>
                <a:blip r:embed="rId7"/>
                <a:stretch>
                  <a:fillRect l="-312" t="-1316" r="-312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1A2AD22-8F98-8E3C-DD7A-45DB9A2FB8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813" t="66389" r="53517" b="16971"/>
          <a:stretch/>
        </p:blipFill>
        <p:spPr>
          <a:xfrm>
            <a:off x="6838950" y="3870000"/>
            <a:ext cx="3530600" cy="2393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0FC0D1-D7EE-D64C-FEE0-BCEE160915FC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474DC-854A-9151-0522-E727C959CC0E}"/>
              </a:ext>
            </a:extLst>
          </p:cNvPr>
          <p:cNvSpPr/>
          <p:nvPr/>
        </p:nvSpPr>
        <p:spPr>
          <a:xfrm>
            <a:off x="1988820" y="2781300"/>
            <a:ext cx="281940" cy="289560"/>
          </a:xfrm>
          <a:prstGeom prst="rect">
            <a:avLst/>
          </a:prstGeom>
          <a:solidFill>
            <a:srgbClr val="FF9900"/>
          </a:solidFill>
          <a:ln>
            <a:solidFill>
              <a:srgbClr val="CF6F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366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3264C683-AF99-5C91-5B3A-19A16D39D4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 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3264C683-AF99-5C91-5B3A-19A16D39D4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E84D3-CAA8-F470-F5B4-B3959DE1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37D1D-ABBF-A41F-AC11-3ADB2900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C41B8-F596-06D4-B7EE-B8235B6A9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06" t="47619" r="6547" b="21537"/>
          <a:stretch/>
        </p:blipFill>
        <p:spPr>
          <a:xfrm>
            <a:off x="4081157" y="1512000"/>
            <a:ext cx="6601357" cy="2460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5FC1C9-0130-2991-541F-29D4EB9340D0}"/>
                  </a:ext>
                </a:extLst>
              </p:cNvPr>
              <p:cNvSpPr txBox="1"/>
              <p:nvPr/>
            </p:nvSpPr>
            <p:spPr>
              <a:xfrm>
                <a:off x="468000" y="1512000"/>
                <a:ext cx="21355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∗+</m:t>
                              </m:r>
                            </m:sup>
                          </m:s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endParaRPr lang="en-GB" dirty="0">
                  <a:latin typeface="Cambria Math" panose="02040503050406030204" pitchFamily="18" charset="0"/>
                </a:endParaRPr>
              </a:p>
              <a:p>
                <a:r>
                  <a:rPr lang="en-GB" sz="1200" dirty="0">
                    <a:latin typeface="AdvOT483a8203"/>
                    <a:hlinkClick r:id="rId4"/>
                  </a:rPr>
                  <a:t>PRL 126 (2021) 161802</a:t>
                </a:r>
                <a:endParaRPr lang="en-GB" sz="1200" dirty="0">
                  <a:latin typeface="AdvOT483a8203"/>
                </a:endParaRPr>
              </a:p>
              <a:p>
                <a:endParaRPr lang="en-GB" sz="1200" dirty="0">
                  <a:latin typeface="AdvOT483a8203"/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i="0" u="none" strike="noStrike" baseline="0" dirty="0">
                    <a:latin typeface="CMR12"/>
                  </a:rPr>
                  <a:t>JHEP </a:t>
                </a:r>
                <a:r>
                  <a:rPr lang="en-GB" sz="1200" b="0" i="0" u="none" strike="noStrike" baseline="0" dirty="0">
                    <a:latin typeface="CMBX12"/>
                  </a:rPr>
                  <a:t>08 </a:t>
                </a:r>
                <a:r>
                  <a:rPr lang="en-GB" sz="1200" b="0" i="0" u="none" strike="noStrike" baseline="0" dirty="0">
                    <a:latin typeface="CMR12"/>
                  </a:rPr>
                  <a:t>(2016) 098</a:t>
                </a:r>
              </a:p>
              <a:p>
                <a:pPr algn="l"/>
                <a:r>
                  <a:rPr lang="en-GB" sz="1200" b="0" i="0" u="none" strike="noStrike" baseline="0" dirty="0">
                    <a:latin typeface="CMR12"/>
                  </a:rPr>
                  <a:t>PR</a:t>
                </a:r>
                <a:r>
                  <a:rPr lang="en-GB" sz="1200" b="0" i="0" u="none" strike="noStrike" baseline="0" dirty="0">
                    <a:latin typeface="CMBX12"/>
                  </a:rPr>
                  <a:t>D 89 </a:t>
                </a:r>
                <a:r>
                  <a:rPr lang="en-GB" sz="1200" b="0" i="0" u="none" strike="noStrike" baseline="0" dirty="0">
                    <a:latin typeface="CMR12"/>
                  </a:rPr>
                  <a:t>(2014) 094501</a:t>
                </a:r>
              </a:p>
              <a:p>
                <a:pPr algn="l"/>
                <a:r>
                  <a:rPr lang="en-GB" sz="1200" b="0" i="0" u="none" strike="noStrike" baseline="0" dirty="0" err="1">
                    <a:latin typeface="CMR12"/>
                  </a:rPr>
                  <a:t>PoS</a:t>
                </a:r>
                <a:r>
                  <a:rPr lang="en-GB" sz="1200" b="0" i="0" u="none" strike="noStrike" baseline="0" dirty="0">
                    <a:latin typeface="CMR12"/>
                  </a:rPr>
                  <a:t> LATTICE2014 (2015) 372</a:t>
                </a:r>
              </a:p>
              <a:p>
                <a:pPr algn="l"/>
                <a:r>
                  <a:rPr lang="fi-FI" sz="1200" b="0" i="0" u="none" strike="noStrike" baseline="0" dirty="0">
                    <a:latin typeface="CMR12"/>
                  </a:rPr>
                  <a:t>JHEP </a:t>
                </a:r>
                <a:r>
                  <a:rPr lang="fi-FI" sz="1200" b="0" i="0" u="none" strike="noStrike" baseline="0" dirty="0">
                    <a:latin typeface="CMBX12"/>
                  </a:rPr>
                  <a:t>06 </a:t>
                </a:r>
                <a:r>
                  <a:rPr lang="fi-FI" sz="1200" b="0" i="0" u="none" strike="noStrike" baseline="0" dirty="0">
                    <a:latin typeface="CMR12"/>
                  </a:rPr>
                  <a:t>(2016) 92</a:t>
                </a:r>
              </a:p>
              <a:p>
                <a:pPr algn="l"/>
                <a:endParaRPr lang="en-GB" sz="1200" b="0" i="0" u="none" strike="noStrike" baseline="0" dirty="0">
                  <a:latin typeface="CMR12"/>
                </a:endParaRPr>
              </a:p>
              <a:p>
                <a:pPr algn="l"/>
                <a:r>
                  <a:rPr lang="en-GB" sz="1200" b="0" i="0" u="none" strike="noStrike" baseline="0" dirty="0">
                    <a:latin typeface="CMR12"/>
                  </a:rPr>
                  <a:t>JHEP </a:t>
                </a:r>
                <a:r>
                  <a:rPr lang="en-GB" sz="1200" b="0" i="0" u="none" strike="noStrike" baseline="0" dirty="0">
                    <a:latin typeface="CMBX12"/>
                  </a:rPr>
                  <a:t>01 </a:t>
                </a:r>
                <a:r>
                  <a:rPr lang="en-GB" sz="1200" b="0" i="0" u="none" strike="noStrike" baseline="0" dirty="0">
                    <a:latin typeface="CMR12"/>
                  </a:rPr>
                  <a:t>(2018) 93</a:t>
                </a:r>
              </a:p>
              <a:p>
                <a:pPr algn="l"/>
                <a:r>
                  <a:rPr lang="en-GB" sz="1200" b="0" i="0" u="none" strike="noStrike" baseline="0" dirty="0">
                    <a:latin typeface="CMR12"/>
                  </a:rPr>
                  <a:t>JHEP </a:t>
                </a:r>
                <a:r>
                  <a:rPr lang="en-GB" sz="1200" b="0" i="0" u="none" strike="noStrike" baseline="0" dirty="0">
                    <a:latin typeface="CMBX12"/>
                  </a:rPr>
                  <a:t>09 </a:t>
                </a:r>
                <a:r>
                  <a:rPr lang="en-GB" sz="1200" b="0" i="0" u="none" strike="noStrike" baseline="0" dirty="0">
                    <a:latin typeface="CMR12"/>
                  </a:rPr>
                  <a:t>(2010) 089</a:t>
                </a:r>
              </a:p>
              <a:p>
                <a:pPr algn="l"/>
                <a:r>
                  <a:rPr lang="en-GB" sz="1200" b="0" i="0" u="none" strike="noStrike" baseline="0" dirty="0">
                    <a:latin typeface="CMTT12"/>
                  </a:rPr>
                  <a:t>arXiv:1810.08132</a:t>
                </a:r>
                <a:endParaRPr lang="en-GB" sz="1200" b="0" dirty="0">
                  <a:solidFill>
                    <a:srgbClr val="7030A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5FC1C9-0130-2991-541F-29D4EB934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512000"/>
                <a:ext cx="2135500" cy="3046988"/>
              </a:xfrm>
              <a:prstGeom prst="rect">
                <a:avLst/>
              </a:prstGeom>
              <a:blipFill>
                <a:blip r:embed="rId5"/>
                <a:stretch>
                  <a:fillRect l="-2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1B60820-58C0-5347-1E2C-A4935BD1C30D}"/>
              </a:ext>
            </a:extLst>
          </p:cNvPr>
          <p:cNvSpPr/>
          <p:nvPr/>
        </p:nvSpPr>
        <p:spPr>
          <a:xfrm>
            <a:off x="2832100" y="2768600"/>
            <a:ext cx="571500" cy="685800"/>
          </a:xfrm>
          <a:prstGeom prst="rect">
            <a:avLst/>
          </a:prstGeom>
          <a:solidFill>
            <a:srgbClr val="FFC758"/>
          </a:solidFill>
          <a:ln>
            <a:solidFill>
              <a:srgbClr val="D89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590A-C05E-701A-53FC-08E74A3BC1EF}"/>
              </a:ext>
            </a:extLst>
          </p:cNvPr>
          <p:cNvSpPr/>
          <p:nvPr/>
        </p:nvSpPr>
        <p:spPr>
          <a:xfrm>
            <a:off x="2832100" y="3594100"/>
            <a:ext cx="571500" cy="558800"/>
          </a:xfrm>
          <a:prstGeom prst="rect">
            <a:avLst/>
          </a:prstGeom>
          <a:pattFill prst="wdUpDiag">
            <a:fgClr>
              <a:srgbClr val="6D95CD"/>
            </a:fgClr>
            <a:bgClr>
              <a:schemeClr val="bg1"/>
            </a:bgClr>
          </a:pattFill>
          <a:ln>
            <a:solidFill>
              <a:srgbClr val="6D9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F8083B-3E93-7F2E-C5D2-A4982BB4EC26}"/>
                  </a:ext>
                </a:extLst>
              </p:cNvPr>
              <p:cNvSpPr txBox="1"/>
              <p:nvPr/>
            </p:nvSpPr>
            <p:spPr>
              <a:xfrm>
                <a:off x="3979570" y="3706839"/>
                <a:ext cx="3432629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GB" i="1" dirty="0">
                  <a:solidFill>
                    <a:srgbClr val="231F20"/>
                  </a:solidFill>
                  <a:latin typeface="AdvOT483a8203"/>
                </a:endParaRPr>
              </a:p>
              <a:p>
                <a:r>
                  <a:rPr lang="en-GB" i="1" dirty="0">
                    <a:solidFill>
                      <a:srgbClr val="231F20"/>
                    </a:solidFill>
                    <a:latin typeface="AdvOT483a8203"/>
                  </a:rPr>
                  <a:t>~740</a:t>
                </a:r>
                <a:r>
                  <a:rPr lang="en-GB" sz="1800" b="0" i="1" u="none" strike="noStrike" baseline="0" dirty="0">
                    <a:solidFill>
                      <a:srgbClr val="231F20"/>
                    </a:solidFill>
                    <a:latin typeface="AdvOT483a8203"/>
                  </a:rPr>
                  <a:t> events</a:t>
                </a:r>
              </a:p>
              <a:p>
                <a:endParaRPr lang="en-GB" i="1" dirty="0">
                  <a:solidFill>
                    <a:srgbClr val="231F20"/>
                  </a:solidFill>
                  <a:latin typeface="AdvOT483a8203"/>
                </a:endParaRPr>
              </a:p>
              <a:p>
                <a:pPr algn="l"/>
                <a:r>
                  <a:rPr lang="en-GB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OT483a8203"/>
                  </a:rPr>
                  <a:t>“The results confirm the global</a:t>
                </a:r>
              </a:p>
              <a:p>
                <a:pPr algn="l"/>
                <a:r>
                  <a:rPr lang="en-GB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OT483a8203"/>
                  </a:rPr>
                  <a:t>tension with respect to the SM predictions [3.1</a:t>
                </a:r>
                <a:r>
                  <a:rPr lang="el-GR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r>
                  <a:rPr lang="en-GB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GB" sz="1800" dirty="0">
                    <a:solidFill>
                      <a:schemeClr val="accent6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GB" sz="1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sz="1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sz="180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dvOT483a8203"/>
                      </a:rPr>
                      <m:t>C</m:t>
                    </m:r>
                    <m:r>
                      <m:rPr>
                        <m:nor/>
                      </m:rPr>
                      <a:rPr lang="en-GB" sz="1800" i="1" baseline="-25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dvOT483a8203"/>
                      </a:rPr>
                      <m:t>9</m:t>
                    </m:r>
                    <m:r>
                      <a:rPr lang="en-GB" sz="1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b="0" i="0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TTbdb21c9e"/>
                  </a:rPr>
                  <a:t> ~</a:t>
                </a:r>
                <a:r>
                  <a:rPr lang="en-GB" sz="1800" b="0" i="0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TTd877c31c+22"/>
                  </a:rPr>
                  <a:t>−</a:t>
                </a:r>
                <a:r>
                  <a:rPr lang="en-GB" sz="1800" b="0" i="0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TTbdb21c9e"/>
                  </a:rPr>
                  <a:t>1</a:t>
                </a:r>
                <a:r>
                  <a:rPr lang="en-GB" sz="1800" b="0" i="0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OT483a8203"/>
                  </a:rPr>
                  <a:t>.</a:t>
                </a:r>
                <a:r>
                  <a:rPr lang="en-GB" sz="1800" b="0" i="0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TTbdb21c9e"/>
                  </a:rPr>
                  <a:t>9</a:t>
                </a:r>
                <a:r>
                  <a:rPr lang="en-GB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 </a:t>
                </a:r>
                <a:r>
                  <a:rPr lang="en-GB" sz="1800" b="0" i="1" u="none" strike="noStrike" baseline="0" dirty="0">
                    <a:solidFill>
                      <a:schemeClr val="accent6">
                        <a:lumMod val="75000"/>
                      </a:schemeClr>
                    </a:solidFill>
                    <a:latin typeface="AdvOT483a8203"/>
                  </a:rPr>
                  <a:t>”</a:t>
                </a:r>
              </a:p>
              <a:p>
                <a:pPr algn="l"/>
                <a:endParaRPr lang="en-GB" i="1" dirty="0">
                  <a:solidFill>
                    <a:srgbClr val="FF0000"/>
                  </a:solidFill>
                  <a:latin typeface="AdvOT483a8203"/>
                </a:endParaRPr>
              </a:p>
              <a:p>
                <a:pPr algn="l"/>
                <a:endParaRPr lang="en-GB" sz="1800" b="0" i="1" u="none" strike="noStrike" baseline="0" dirty="0">
                  <a:solidFill>
                    <a:srgbClr val="231F20"/>
                  </a:solidFill>
                  <a:latin typeface="AdvOT483a8203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F8083B-3E93-7F2E-C5D2-A4982BB4E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570" y="3706839"/>
                <a:ext cx="3432629" cy="2308324"/>
              </a:xfrm>
              <a:prstGeom prst="rect">
                <a:avLst/>
              </a:prstGeom>
              <a:blipFill>
                <a:blip r:embed="rId6"/>
                <a:stretch>
                  <a:fillRect l="-15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80575152-2B35-1CA9-5E95-1E82AAEEB0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38" t="29630" r="12500" b="37354"/>
          <a:stretch/>
        </p:blipFill>
        <p:spPr>
          <a:xfrm>
            <a:off x="7759700" y="4047986"/>
            <a:ext cx="2923651" cy="2192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7199-DE57-AC50-B53A-E932BA4478A0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5677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4D151F7-3436-C240-BFA0-B2BD5C805C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0000"/>
                <a:ext cx="9563100" cy="132556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4D151F7-3436-C240-BFA0-B2BD5C805C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0000"/>
                <a:ext cx="95631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8DE9CAA-16FC-3C61-9854-1FC7A3D5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3E8B0C5-FBC0-F6B0-8174-1F278457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60057C-FD21-D83B-9D64-1C6A2C1B5E25}"/>
                  </a:ext>
                </a:extLst>
              </p:cNvPr>
              <p:cNvSpPr txBox="1"/>
              <p:nvPr/>
            </p:nvSpPr>
            <p:spPr>
              <a:xfrm>
                <a:off x="468000" y="1512000"/>
                <a:ext cx="2806700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sz="1200" b="0" i="0" u="none" strike="noStrike" baseline="0" dirty="0">
                    <a:latin typeface="CMR12"/>
                    <a:hlinkClick r:id="rId3"/>
                  </a:rPr>
                  <a:t>JHEP 11 (2021) 043</a:t>
                </a:r>
                <a:endParaRPr lang="en-GB" sz="1200" b="0" i="0" u="none" strike="noStrike" baseline="0" dirty="0">
                  <a:latin typeface="CMR12"/>
                </a:endParaRPr>
              </a:p>
              <a:p>
                <a:endParaRPr lang="en-GB" sz="1200" dirty="0">
                  <a:latin typeface="CMR12"/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dirty="0"/>
                  <a:t>JHEP 08 (2016) 098</a:t>
                </a:r>
              </a:p>
              <a:p>
                <a:r>
                  <a:rPr lang="en-GB" sz="1200" dirty="0"/>
                  <a:t>arXiv:1810.08132</a:t>
                </a:r>
              </a:p>
              <a:p>
                <a:r>
                  <a:rPr lang="en-GB" sz="1200" dirty="0"/>
                  <a:t>PRL 112 (2014) 212003</a:t>
                </a:r>
              </a:p>
              <a:p>
                <a:r>
                  <a:rPr lang="en-GB" sz="1200" dirty="0" err="1"/>
                  <a:t>PoS</a:t>
                </a:r>
                <a:r>
                  <a:rPr lang="en-GB" sz="1200" dirty="0"/>
                  <a:t> LATTICE2014 (2015) 372</a:t>
                </a:r>
              </a:p>
              <a:p>
                <a:endParaRPr lang="en-GB" sz="1200" dirty="0"/>
              </a:p>
              <a:p>
                <a:endParaRPr lang="en-GB" dirty="0"/>
              </a:p>
              <a:p>
                <a:r>
                  <a:rPr lang="en-GB" dirty="0"/>
                  <a:t>~ 1900 events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60057C-FD21-D83B-9D64-1C6A2C1B5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512000"/>
                <a:ext cx="2806700" cy="2769989"/>
              </a:xfrm>
              <a:prstGeom prst="rect">
                <a:avLst/>
              </a:prstGeom>
              <a:blipFill>
                <a:blip r:embed="rId4"/>
                <a:stretch>
                  <a:fillRect l="-1957" b="-2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BF30AEA-A13F-8B39-1E76-5635A1BC9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71" t="40926" r="33229" b="21296"/>
          <a:stretch/>
        </p:blipFill>
        <p:spPr>
          <a:xfrm>
            <a:off x="4584700" y="1512000"/>
            <a:ext cx="6175612" cy="4037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261623-BFE0-07D7-062E-2025D7F48DB5}"/>
              </a:ext>
            </a:extLst>
          </p:cNvPr>
          <p:cNvSpPr/>
          <p:nvPr/>
        </p:nvSpPr>
        <p:spPr>
          <a:xfrm>
            <a:off x="2814452" y="2731325"/>
            <a:ext cx="451262" cy="724394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FC1593-E208-9082-9C80-BBE0FF3287FD}"/>
              </a:ext>
            </a:extLst>
          </p:cNvPr>
          <p:cNvSpPr txBox="1"/>
          <p:nvPr/>
        </p:nvSpPr>
        <p:spPr>
          <a:xfrm>
            <a:off x="4515591" y="5586742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1" u="none" strike="noStrike" baseline="0" dirty="0">
                <a:solidFill>
                  <a:schemeClr val="accent6">
                    <a:lumMod val="75000"/>
                  </a:schemeClr>
                </a:solidFill>
                <a:latin typeface="LMRoman10-Regular"/>
              </a:rPr>
              <a:t>“The results are found to be compatible with SM predictions”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8E2FD0-6346-680C-07A0-41FE2D4BF936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F1BCE-8B02-A0D1-72EA-81AEAE2DE3D5}"/>
              </a:ext>
            </a:extLst>
          </p:cNvPr>
          <p:cNvSpPr txBox="1"/>
          <p:nvPr/>
        </p:nvSpPr>
        <p:spPr>
          <a:xfrm>
            <a:off x="514350" y="5581650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Angular distributions are a key tool in our search for NP</a:t>
            </a:r>
          </a:p>
        </p:txBody>
      </p:sp>
    </p:spTree>
    <p:extLst>
      <p:ext uri="{BB962C8B-B14F-4D97-AF65-F5344CB8AC3E}">
        <p14:creationId xmlns:p14="http://schemas.microsoft.com/office/powerpoint/2010/main" val="343843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1D792D0-CEF6-3BCE-8BF7-6DB16707A4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0000"/>
                <a:ext cx="9931400" cy="1325563"/>
              </a:xfrm>
            </p:spPr>
            <p:txBody>
              <a:bodyPr/>
              <a:lstStyle/>
              <a:p>
                <a:r>
                  <a:rPr lang="en-GB" dirty="0"/>
                  <a:t>Lepton Flavour Universality: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ℓℓ)</m:t>
                    </m:r>
                  </m:oMath>
                </a14:m>
                <a:r>
                  <a:rPr lang="en-GB" i="1" baseline="-25000" dirty="0"/>
                  <a:t>  </a:t>
                </a:r>
                <a:endParaRPr lang="en-GB" i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1D792D0-CEF6-3BCE-8BF7-6DB16707A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0000"/>
                <a:ext cx="9931400" cy="1325563"/>
              </a:xfrm>
              <a:blipFill>
                <a:blip r:embed="rId2"/>
                <a:stretch>
                  <a:fillRect l="-2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FF58-0ED5-B232-D292-B8ADAD35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932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Do electrons, muons (and taus) couple according to the SM? For electrons and muons one way has been: </a:t>
            </a:r>
          </a:p>
          <a:p>
            <a:pPr>
              <a:lnSpc>
                <a:spcPct val="150000"/>
              </a:lnSpc>
            </a:pPr>
            <a:r>
              <a:rPr lang="en-GB" dirty="0"/>
              <a:t>Experimentally:</a:t>
            </a:r>
          </a:p>
          <a:p>
            <a:pPr>
              <a:lnSpc>
                <a:spcPct val="150000"/>
              </a:lnSpc>
            </a:pPr>
            <a:r>
              <a:rPr lang="en-GB" dirty="0"/>
              <a:t>Minimize systematics using: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19AF4-D6D7-5B07-94D1-8FCE733E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BC2CEF-1248-9124-AAEF-2D71270DE1DE}"/>
                  </a:ext>
                </a:extLst>
              </p:cNvPr>
              <p:cNvSpPr txBox="1"/>
              <p:nvPr/>
            </p:nvSpPr>
            <p:spPr>
              <a:xfrm>
                <a:off x="6519946" y="2576327"/>
                <a:ext cx="3516796" cy="688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BC2CEF-1248-9124-AAEF-2D71270DE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946" y="2576327"/>
                <a:ext cx="3516796" cy="6884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7F7B08-845D-EAE6-D7DD-07F485175EF1}"/>
                  </a:ext>
                </a:extLst>
              </p:cNvPr>
              <p:cNvSpPr txBox="1"/>
              <p:nvPr/>
            </p:nvSpPr>
            <p:spPr>
              <a:xfrm>
                <a:off x="3440988" y="3312933"/>
                <a:ext cx="7656996" cy="688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7F7B08-845D-EAE6-D7DD-07F485175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988" y="3312933"/>
                <a:ext cx="7656996" cy="6884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F5FB56-3A2C-A131-A69E-C09782B22B29}"/>
                  </a:ext>
                </a:extLst>
              </p:cNvPr>
              <p:cNvSpPr txBox="1"/>
              <p:nvPr/>
            </p:nvSpPr>
            <p:spPr>
              <a:xfrm>
                <a:off x="4946162" y="4063751"/>
                <a:ext cx="4058138" cy="688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𝐻𝐽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𝐵𝑟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𝐻𝐽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F5FB56-3A2C-A131-A69E-C09782B22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62" y="4063751"/>
                <a:ext cx="4058138" cy="6884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187B3F-6AC6-D6F5-5AFC-06A9007050A1}"/>
                  </a:ext>
                </a:extLst>
              </p:cNvPr>
              <p:cNvSpPr txBox="1"/>
              <p:nvPr/>
            </p:nvSpPr>
            <p:spPr>
              <a:xfrm>
                <a:off x="1940356" y="5105157"/>
                <a:ext cx="7656996" cy="120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𝑁𝑢𝑚𝑏𝑒𝑟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𝑁𝑢𝑚𝑏𝑒𝑟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𝐻𝐽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𝑁𝑢𝑚𝑏𝑒𝑟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𝑁𝑢𝑚𝑏𝑒𝑟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𝐻𝐽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den>
                              </m:f>
                            </m:den>
                          </m:f>
                        </m:e>
                      </m:d>
                      <m:r>
                        <a:rPr lang="en-GB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𝐻𝐽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𝐻𝐽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GB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))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187B3F-6AC6-D6F5-5AFC-06A900705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56" y="5105157"/>
                <a:ext cx="7656996" cy="1202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D6B3D6-18C9-AD3D-1253-32742CD807C4}"/>
              </a:ext>
            </a:extLst>
          </p:cNvPr>
          <p:cNvSpPr txBox="1"/>
          <p:nvPr/>
        </p:nvSpPr>
        <p:spPr>
          <a:xfrm>
            <a:off x="3448051" y="4781804"/>
            <a:ext cx="618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ratio of numbers              ×        ratio of efficiencies</a:t>
            </a:r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84622796-5D65-5E80-28BE-EA2398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02429" cy="365125"/>
          </a:xfrm>
        </p:spPr>
        <p:txBody>
          <a:bodyPr/>
          <a:lstStyle/>
          <a:p>
            <a:fld id="{9267A1CC-2EB6-46B5-8082-03F392ABE61D}" type="slidenum">
              <a:rPr lang="en-GB" smtClean="0"/>
              <a:t>16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6573D-9475-D212-8FAE-2AFCC7444745}"/>
              </a:ext>
            </a:extLst>
          </p:cNvPr>
          <p:cNvSpPr txBox="1"/>
          <p:nvPr/>
        </p:nvSpPr>
        <p:spPr>
          <a:xfrm>
            <a:off x="8572500" y="4791075"/>
            <a:ext cx="216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hlinkClick r:id="rId7"/>
              </a:rPr>
              <a:t>arXiv:2103.11769</a:t>
            </a:r>
            <a:endParaRPr lang="en-GB" sz="1800" dirty="0"/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1217C-007B-753A-3EBB-E6E606D1E22A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858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DCDD-7F43-4C26-7BEF-52EFA3C5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00"/>
            <a:ext cx="9795933" cy="1325563"/>
          </a:xfrm>
        </p:spPr>
        <p:txBody>
          <a:bodyPr/>
          <a:lstStyle/>
          <a:p>
            <a:r>
              <a:rPr lang="en-GB" dirty="0"/>
              <a:t>Theory Expectation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EEA57-C31F-77BA-A1D4-53C152FDA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07222" cy="4351338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i="1" dirty="0">
                <a:solidFill>
                  <a:srgbClr val="7030A0"/>
                </a:solidFill>
              </a:rPr>
              <a:t>R</a:t>
            </a:r>
            <a:r>
              <a:rPr lang="en-GB" i="1" baseline="-25000" dirty="0">
                <a:solidFill>
                  <a:srgbClr val="7030A0"/>
                </a:solidFill>
              </a:rPr>
              <a:t>K, K*</a:t>
            </a:r>
            <a:endParaRPr lang="en-GB" sz="1200" dirty="0"/>
          </a:p>
          <a:p>
            <a:pPr marL="0" indent="0">
              <a:buNone/>
            </a:pP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519FC-518F-E555-F74C-C8DC606F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F5887-C230-4805-C12D-FF44B10D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9C5D8-5749-2199-E755-9446B9C75CBF}"/>
                  </a:ext>
                </a:extLst>
              </p:cNvPr>
              <p:cNvSpPr txBox="1"/>
              <p:nvPr/>
            </p:nvSpPr>
            <p:spPr>
              <a:xfrm>
                <a:off x="3851688" y="1529715"/>
                <a:ext cx="4424224" cy="11015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en-GB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ax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GB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  <m:d>
                                    <m:dPr>
                                      <m:ctrlPr>
                                        <a:rPr lang="el-GR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  <m:sSup>
                                        <m:sSupPr>
                                          <m:ctrlPr>
                                            <a:rPr lang="en-GB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GB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f>
                            <m:fPr>
                              <m:ctrlPr>
                                <a:rPr lang="en-GB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l-GR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GB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9C5D8-5749-2199-E755-9446B9C75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88" y="1529715"/>
                <a:ext cx="4424224" cy="11015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C815A586-33E9-1282-E956-D3684B404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737" y="2837732"/>
            <a:ext cx="5437841" cy="1323439"/>
          </a:xfrm>
          <a:prstGeom prst="rect">
            <a:avLst/>
          </a:prstGeom>
          <a:noFill/>
          <a:ln w="25400">
            <a:solidFill>
              <a:srgbClr val="FF0000"/>
            </a:solidFill>
            <a:prstDash val="lgDash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i="1" dirty="0">
                <a:solidFill>
                  <a:srgbClr val="FF0000"/>
                </a:solidFill>
              </a:rPr>
              <a:t>“a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deviation of R</a:t>
            </a:r>
            <a:r>
              <a:rPr kumimoji="0" lang="en-US" altLang="en-US" sz="2000" b="0" i="1" u="none" strike="noStrike" cap="none" normalizeH="0" baseline="-25000" dirty="0">
                <a:ln>
                  <a:noFill/>
                </a:ln>
                <a:solidFill>
                  <a:srgbClr val="FF0000"/>
                </a:solidFill>
                <a:effectLst/>
              </a:rPr>
              <a:t>K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or R</a:t>
            </a:r>
            <a:r>
              <a:rPr kumimoji="0" lang="en-US" altLang="en-US" sz="2000" b="0" i="1" u="none" strike="noStrike" cap="none" normalizeH="0" baseline="-25000" dirty="0">
                <a:ln>
                  <a:noFill/>
                </a:ln>
                <a:solidFill>
                  <a:srgbClr val="FF0000"/>
                </a:solidFill>
                <a:effectLst/>
              </a:rPr>
              <a:t>K∗ 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from 1 exceeding the 1 % level, performed along the lines of …  in the region 1 GeV</a:t>
            </a:r>
            <a:r>
              <a:rPr kumimoji="0" lang="en-US" altLang="en-US" sz="2000" b="0" i="1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</a:rPr>
              <a:t>2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&lt;q</a:t>
            </a:r>
            <a:r>
              <a:rPr kumimoji="0" lang="en-US" altLang="en-US" sz="2000" b="0" i="1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</a:rPr>
              <a:t>2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&lt;6 GeV</a:t>
            </a:r>
            <a:r>
              <a:rPr kumimoji="0" lang="en-US" altLang="en-US" sz="2000" b="0" i="1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</a:rPr>
              <a:t>2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, would be a clear signal of physics beyond the Standard Model”</a:t>
            </a:r>
            <a:endParaRPr kumimoji="0" lang="en-US" altLang="en-US" sz="20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E6929F-94E1-0868-6E77-D3E7369780B0}"/>
              </a:ext>
            </a:extLst>
          </p:cNvPr>
          <p:cNvSpPr txBox="1"/>
          <p:nvPr/>
        </p:nvSpPr>
        <p:spPr>
          <a:xfrm>
            <a:off x="1093694" y="4589929"/>
            <a:ext cx="821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has a series of complex measurements (and checks) to do…</a:t>
            </a:r>
          </a:p>
          <a:p>
            <a:r>
              <a:rPr lang="en-GB" dirty="0"/>
              <a:t>Can use the 2S region for validation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460F4-5461-3FFD-6F01-3FB365B11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61" t="58519" r="25228" b="16481"/>
          <a:stretch/>
        </p:blipFill>
        <p:spPr>
          <a:xfrm>
            <a:off x="7023099" y="4206794"/>
            <a:ext cx="3349885" cy="2295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CA8816-7747-7804-9071-135A8FC9F42E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9E6459-43E9-3C75-8655-22624AF02800}"/>
              </a:ext>
            </a:extLst>
          </p:cNvPr>
          <p:cNvSpPr txBox="1"/>
          <p:nvPr/>
        </p:nvSpPr>
        <p:spPr>
          <a:xfrm>
            <a:off x="2436019" y="2758559"/>
            <a:ext cx="1412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EPJ C 76 (2016) 440</a:t>
            </a:r>
          </a:p>
        </p:txBody>
      </p:sp>
    </p:spTree>
    <p:extLst>
      <p:ext uri="{BB962C8B-B14F-4D97-AF65-F5344CB8AC3E}">
        <p14:creationId xmlns:p14="http://schemas.microsoft.com/office/powerpoint/2010/main" val="281571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EE904-95B6-3A0C-472A-C1D7B477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GB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F05697-5924-37E0-7FF3-05993886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3B5E9E-3A09-4248-2E28-4DBC17DB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6B7BE9-523D-B433-5894-0A778F1F8165}"/>
                  </a:ext>
                </a:extLst>
              </p:cNvPr>
              <p:cNvSpPr txBox="1"/>
              <p:nvPr/>
            </p:nvSpPr>
            <p:spPr>
              <a:xfrm>
                <a:off x="487050" y="1550100"/>
                <a:ext cx="3361050" cy="2241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GB" dirty="0"/>
              </a:p>
              <a:p>
                <a:r>
                  <a:rPr lang="en-GB" sz="1200" dirty="0">
                    <a:hlinkClick r:id="rId2"/>
                  </a:rPr>
                  <a:t>Nature Phys 18 (2022) 277-282</a:t>
                </a:r>
                <a:endParaRPr lang="en-GB" sz="1200" dirty="0"/>
              </a:p>
              <a:p>
                <a:endParaRPr lang="en-GB" sz="1200" dirty="0"/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dirty="0"/>
                  <a:t>JHEP 06 (2016) 092</a:t>
                </a:r>
              </a:p>
              <a:p>
                <a:r>
                  <a:rPr lang="en-GB" sz="1200" dirty="0"/>
                  <a:t>JHEP 12 (2007) 040</a:t>
                </a:r>
              </a:p>
              <a:p>
                <a:r>
                  <a:rPr lang="en-GB" sz="1200" dirty="0"/>
                  <a:t>EPJ C76  (2016) 440</a:t>
                </a:r>
              </a:p>
              <a:p>
                <a:r>
                  <a:rPr lang="en-GB" sz="1200" b="0" i="0" u="none" strike="noStrike" baseline="0" dirty="0">
                    <a:latin typeface="CMTT12"/>
                  </a:rPr>
                  <a:t>arXiv:1810.08132</a:t>
                </a:r>
                <a:r>
                  <a:rPr lang="en-GB" sz="1800" b="0" i="0" u="none" strike="noStrike" baseline="0" dirty="0">
                    <a:latin typeface="CMR12"/>
                  </a:rPr>
                  <a:t>.</a:t>
                </a:r>
                <a:endParaRPr lang="en-GB" sz="1200" dirty="0"/>
              </a:p>
              <a:p>
                <a:pPr algn="l"/>
                <a:r>
                  <a:rPr lang="en-GB" sz="1200" dirty="0"/>
                  <a:t>arXiv:1810.08132</a:t>
                </a:r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6B7BE9-523D-B433-5894-0A778F1F8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50" y="1550100"/>
                <a:ext cx="3361050" cy="2241896"/>
              </a:xfrm>
              <a:prstGeom prst="rect">
                <a:avLst/>
              </a:prstGeom>
              <a:blipFill>
                <a:blip r:embed="rId3"/>
                <a:stretch>
                  <a:fillRect l="-16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4184E01-C698-B16E-6C80-2C5BB8A48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9417" t="52963" r="25027" b="42222"/>
          <a:stretch/>
        </p:blipFill>
        <p:spPr>
          <a:xfrm>
            <a:off x="2736000" y="3492000"/>
            <a:ext cx="2952750" cy="250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90785-7F43-B924-C075-ECC8D5327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25" t="34074" r="48281" b="27222"/>
          <a:stretch/>
        </p:blipFill>
        <p:spPr>
          <a:xfrm>
            <a:off x="2736000" y="1512000"/>
            <a:ext cx="2926852" cy="1896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4ACBBC-BB88-4FFE-9DF5-22688D247F59}"/>
                  </a:ext>
                </a:extLst>
              </p:cNvPr>
              <p:cNvSpPr txBox="1"/>
              <p:nvPr/>
            </p:nvSpPr>
            <p:spPr>
              <a:xfrm>
                <a:off x="468000" y="3852000"/>
                <a:ext cx="3361050" cy="135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Sup>
                            <m:sSubSup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GB" b="0" dirty="0"/>
              </a:p>
              <a:p>
                <a:endParaRPr lang="en-GB" dirty="0"/>
              </a:p>
              <a:p>
                <a:r>
                  <a:rPr lang="en-GB" sz="1200" dirty="0">
                    <a:hlinkClick r:id="rId6"/>
                  </a:rPr>
                  <a:t>PRL 128 (2022) 191802</a:t>
                </a:r>
                <a:endParaRPr lang="en-GB" sz="1200" dirty="0"/>
              </a:p>
              <a:p>
                <a:endParaRPr lang="en-GB" b="0" dirty="0">
                  <a:solidFill>
                    <a:srgbClr val="7030A0"/>
                  </a:solidFill>
                </a:endParaRPr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4ACBBC-BB88-4FFE-9DF5-22688D247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3852000"/>
                <a:ext cx="3361050" cy="1355051"/>
              </a:xfrm>
              <a:prstGeom prst="rect">
                <a:avLst/>
              </a:prstGeom>
              <a:blipFill>
                <a:blip r:embed="rId7"/>
                <a:stretch>
                  <a:fillRect l="-1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445B151-3FCC-DEA1-0D1D-EFD38C00A8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4839" t="52473" r="40968" b="41075"/>
          <a:stretch/>
        </p:blipFill>
        <p:spPr>
          <a:xfrm>
            <a:off x="2736000" y="5921797"/>
            <a:ext cx="2014384" cy="3021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EDBCC1-7C7B-22BF-D0E8-8CFDDF261482}"/>
              </a:ext>
            </a:extLst>
          </p:cNvPr>
          <p:cNvSpPr txBox="1"/>
          <p:nvPr/>
        </p:nvSpPr>
        <p:spPr>
          <a:xfrm>
            <a:off x="2216150" y="5607735"/>
            <a:ext cx="394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1" dirty="0">
                <a:solidFill>
                  <a:srgbClr val="FF0000"/>
                </a:solidFill>
                <a:latin typeface="AdvOT483a8203"/>
              </a:rPr>
              <a:t>“  </a:t>
            </a:r>
            <a:r>
              <a:rPr lang="en-GB" sz="1200" b="0" i="1" u="none" strike="noStrike" baseline="0" dirty="0">
                <a:solidFill>
                  <a:srgbClr val="FF0000"/>
                </a:solidFill>
                <a:latin typeface="AdvOT483a8203"/>
              </a:rPr>
              <a:t>measurements are individually consistent with the SM … ”</a:t>
            </a:r>
            <a:endParaRPr lang="en-GB" sz="1200" i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D009CB-6D13-FF88-C293-16A1E39390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" t="19444" r="57927" b="51958"/>
          <a:stretch/>
        </p:blipFill>
        <p:spPr>
          <a:xfrm>
            <a:off x="2736000" y="3852000"/>
            <a:ext cx="2627086" cy="1777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553CB0-D328-E979-AE53-5F92E711302C}"/>
                  </a:ext>
                </a:extLst>
              </p:cNvPr>
              <p:cNvSpPr txBox="1"/>
              <p:nvPr/>
            </p:nvSpPr>
            <p:spPr>
              <a:xfrm>
                <a:off x="6120000" y="1512000"/>
                <a:ext cx="336105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sz="1200" dirty="0">
                    <a:hlinkClick r:id="rId6"/>
                  </a:rPr>
                  <a:t>PRL 128 (2022) 191802</a:t>
                </a:r>
                <a:endParaRPr lang="en-GB" sz="1200" dirty="0"/>
              </a:p>
              <a:p>
                <a:endParaRPr lang="en-GB" b="0" dirty="0">
                  <a:solidFill>
                    <a:srgbClr val="7030A0"/>
                  </a:solidFill>
                </a:endParaRPr>
              </a:p>
              <a:p>
                <a:endParaRPr lang="en-GB" dirty="0"/>
              </a:p>
              <a:p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553CB0-D328-E979-AE53-5F92E7113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1512000"/>
                <a:ext cx="3361050" cy="1754326"/>
              </a:xfrm>
              <a:prstGeom prst="rect">
                <a:avLst/>
              </a:prstGeom>
              <a:blipFill>
                <a:blip r:embed="rId10"/>
                <a:stretch>
                  <a:fillRect l="-1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92D1A5E-AF1F-CD22-B21C-BE09723379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62" t="52222" r="55202" b="18611"/>
          <a:stretch/>
        </p:blipFill>
        <p:spPr>
          <a:xfrm>
            <a:off x="7920000" y="1512000"/>
            <a:ext cx="2843250" cy="1901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B3F040-3AA4-819F-A923-508F72AAD5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783" t="64259" r="65432" b="31852"/>
          <a:stretch/>
        </p:blipFill>
        <p:spPr>
          <a:xfrm>
            <a:off x="7920000" y="3492500"/>
            <a:ext cx="2108201" cy="266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713551-150B-0E29-7931-76E1035A6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594" t="57211" r="28096" b="11588"/>
          <a:stretch/>
        </p:blipFill>
        <p:spPr>
          <a:xfrm>
            <a:off x="7920000" y="3852000"/>
            <a:ext cx="2812191" cy="1857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0138C9-F917-DE30-2A61-2D0DC9528196}"/>
                  </a:ext>
                </a:extLst>
              </p:cNvPr>
              <p:cNvSpPr txBox="1"/>
              <p:nvPr/>
            </p:nvSpPr>
            <p:spPr>
              <a:xfrm>
                <a:off x="6120000" y="3852000"/>
                <a:ext cx="3361050" cy="149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sz="1200" b="0" dirty="0">
                    <a:hlinkClick r:id="rId14"/>
                  </a:rPr>
                  <a:t>JHEP 08 (2020) 040</a:t>
                </a:r>
                <a:endParaRPr lang="en-GB" sz="1200" b="0" dirty="0"/>
              </a:p>
              <a:p>
                <a:endParaRPr lang="en-GB" dirty="0"/>
              </a:p>
              <a:p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0138C9-F917-DE30-2A61-2D0DC9528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3852000"/>
                <a:ext cx="3361050" cy="1498744"/>
              </a:xfrm>
              <a:prstGeom prst="rect">
                <a:avLst/>
              </a:prstGeom>
              <a:blipFill>
                <a:blip r:embed="rId15"/>
                <a:stretch>
                  <a:fillRect l="-1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44F54D8-878A-47D6-1BD3-B051F00F12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7500" t="82917" r="36484" b="13472"/>
          <a:stretch/>
        </p:blipFill>
        <p:spPr>
          <a:xfrm>
            <a:off x="7920001" y="5922000"/>
            <a:ext cx="2500350" cy="3171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1DCD02-7C34-69BA-9809-E919B1577E99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127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BEA0-2BE0-3377-6C96-A326671E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5097BF-262D-2DCB-F5A4-50ADB46F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 anomalies at LHCb - FCCP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15626F-A3B7-0E0F-640D-3AF4B745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19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6876E-F54E-509E-A831-C01C3B0F7E07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8A73A-3A73-7A72-9E29-55D77ED57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97" t="36275" r="30845" b="23137"/>
          <a:stretch/>
        </p:blipFill>
        <p:spPr>
          <a:xfrm>
            <a:off x="6023429" y="1486222"/>
            <a:ext cx="4610906" cy="4585447"/>
          </a:xfrm>
          <a:prstGeom prst="rect">
            <a:avLst/>
          </a:prstGeom>
          <a:noFill/>
          <a:ln w="25400">
            <a:solidFill>
              <a:srgbClr val="FF0000"/>
            </a:solidFill>
            <a:prstDash val="lgDash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C48312-05FB-C0BD-C9DE-77D129538BA3}"/>
                  </a:ext>
                </a:extLst>
              </p:cNvPr>
              <p:cNvSpPr txBox="1"/>
              <p:nvPr/>
            </p:nvSpPr>
            <p:spPr>
              <a:xfrm>
                <a:off x="899886" y="1712686"/>
                <a:ext cx="4847771" cy="2864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LHCb working on a unified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(isospin partners)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Final Run 1 and Run 2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Deeper understanding of the measurements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HIGH PRIORITY for collaboration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“</a:t>
                </a:r>
                <a:r>
                  <a:rPr lang="en-GB" i="1" dirty="0">
                    <a:solidFill>
                      <a:srgbClr val="FF0000"/>
                    </a:solidFill>
                  </a:rPr>
                  <a:t>We appreciate your patience</a:t>
                </a:r>
                <a:r>
                  <a:rPr lang="en-GB" dirty="0"/>
                  <a:t>”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C48312-05FB-C0BD-C9DE-77D129538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86" y="1712686"/>
                <a:ext cx="4847771" cy="2864246"/>
              </a:xfrm>
              <a:prstGeom prst="rect">
                <a:avLst/>
              </a:prstGeom>
              <a:blipFill>
                <a:blip r:embed="rId3"/>
                <a:stretch>
                  <a:fillRect l="-881" t="-1277" b="-23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7A04093-D748-D856-1A32-0337EF72D91E}"/>
              </a:ext>
            </a:extLst>
          </p:cNvPr>
          <p:cNvSpPr txBox="1"/>
          <p:nvPr/>
        </p:nvSpPr>
        <p:spPr>
          <a:xfrm>
            <a:off x="5969000" y="5829300"/>
            <a:ext cx="184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Schmitt@ICHEP</a:t>
            </a:r>
          </a:p>
        </p:txBody>
      </p:sp>
    </p:spTree>
    <p:extLst>
      <p:ext uri="{BB962C8B-B14F-4D97-AF65-F5344CB8AC3E}">
        <p14:creationId xmlns:p14="http://schemas.microsoft.com/office/powerpoint/2010/main" val="343064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88CA-0628-C60A-A6CF-F903DC00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1F684-BB49-C7CD-CFB8-DED0C3868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əˈnɒm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(ə)li/ </a:t>
            </a:r>
            <a:r>
              <a:rPr lang="en-GB" dirty="0">
                <a:effectLst/>
              </a:rPr>
              <a:t>something that deviates from what is standard, normal, or expected.</a:t>
            </a:r>
          </a:p>
          <a:p>
            <a:pPr marL="0" indent="0">
              <a:buNone/>
            </a:pPr>
            <a:r>
              <a:rPr lang="en-GB" dirty="0"/>
              <a:t>	e.g. "there are a number of anomalies in the present system“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Is there a common thread?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rely on a number of excellent recent (21-22) presentations e.g.</a:t>
            </a:r>
          </a:p>
          <a:p>
            <a:pPr lvl="1"/>
            <a:r>
              <a:rPr lang="en-GB" sz="2000" dirty="0"/>
              <a:t>2021: M. Patel, Planck Conference (30/6/21)</a:t>
            </a:r>
          </a:p>
          <a:p>
            <a:pPr lvl="1"/>
            <a:r>
              <a:rPr lang="en-GB" sz="2000" i="1" dirty="0"/>
              <a:t>Talks by: </a:t>
            </a:r>
            <a:r>
              <a:rPr lang="en-GB" sz="2000" dirty="0"/>
              <a:t>V. Gligorov; F. Blanc; L. </a:t>
            </a:r>
            <a:r>
              <a:rPr lang="en-GB" sz="2000" dirty="0" err="1"/>
              <a:t>Bian</a:t>
            </a:r>
            <a:r>
              <a:rPr lang="en-GB" sz="2000" dirty="0"/>
              <a:t>; P. </a:t>
            </a:r>
            <a:r>
              <a:rPr lang="en-GB" sz="2000" dirty="0" err="1"/>
              <a:t>Resmi</a:t>
            </a:r>
            <a:r>
              <a:rPr lang="en-GB" sz="2000" dirty="0"/>
              <a:t>;   S. Schmitt; </a:t>
            </a:r>
            <a:r>
              <a:rPr lang="en-GB" sz="2000" i="1" dirty="0"/>
              <a:t>all in </a:t>
            </a:r>
            <a:r>
              <a:rPr lang="en-GB" sz="2000" dirty="0"/>
              <a:t>(ICHEP 2022, 6/7/22); </a:t>
            </a:r>
          </a:p>
          <a:p>
            <a:pPr lvl="1"/>
            <a:r>
              <a:rPr lang="en-GB" sz="2000" dirty="0"/>
              <a:t>F. </a:t>
            </a:r>
            <a:r>
              <a:rPr lang="en-GB" sz="2000" dirty="0" err="1"/>
              <a:t>Dordei</a:t>
            </a:r>
            <a:r>
              <a:rPr lang="en-GB" sz="2000" dirty="0"/>
              <a:t> (</a:t>
            </a:r>
            <a:r>
              <a:rPr lang="en-GB" sz="2000" dirty="0" err="1"/>
              <a:t>NuFACT</a:t>
            </a:r>
            <a:r>
              <a:rPr lang="en-GB" sz="2000" dirty="0"/>
              <a:t>, 2022, 1/8/22)</a:t>
            </a:r>
          </a:p>
          <a:p>
            <a:pPr lvl="1"/>
            <a:r>
              <a:rPr lang="en-GB" sz="2000" dirty="0"/>
              <a:t>A. Mauri (</a:t>
            </a:r>
            <a:r>
              <a:rPr lang="en-GB" sz="2000" dirty="0" err="1"/>
              <a:t>XV</a:t>
            </a:r>
            <a:r>
              <a:rPr lang="en-GB" sz="2000" baseline="30000" dirty="0" err="1"/>
              <a:t>th</a:t>
            </a:r>
            <a:r>
              <a:rPr lang="en-GB" sz="2000" dirty="0"/>
              <a:t> Quark Confinement and Hadron Spectrum Conference, 1/8/22)</a:t>
            </a:r>
          </a:p>
          <a:p>
            <a:pPr lvl="1"/>
            <a:r>
              <a:rPr lang="en-GB" sz="2000" dirty="0"/>
              <a:t>L. </a:t>
            </a:r>
            <a:r>
              <a:rPr lang="en-GB" sz="2000" dirty="0" err="1"/>
              <a:t>Scantlebury</a:t>
            </a:r>
            <a:r>
              <a:rPr lang="en-GB" sz="2000" dirty="0"/>
              <a:t> (Rencontres de Vietnam, 16/8/22)</a:t>
            </a:r>
          </a:p>
          <a:p>
            <a:pPr lvl="1"/>
            <a:r>
              <a:rPr lang="en-GB" sz="2000" dirty="0"/>
              <a:t>C. Marin (14</a:t>
            </a:r>
            <a:r>
              <a:rPr lang="en-GB" sz="2000" baseline="30000" dirty="0"/>
              <a:t>th</a:t>
            </a:r>
            <a:r>
              <a:rPr lang="en-GB" sz="2000" dirty="0"/>
              <a:t> Conference on Intersections and Nuclear Physics, 29/8/22)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C348-D0D1-A524-FA84-3D1B155A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3B493-F5BC-1E51-3301-B576E705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109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1D792D0-CEF6-3BCE-8BF7-6DB16707A4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0000"/>
                <a:ext cx="9931400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/>
                  <a:t>Lepton Flavour Universality: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i="1" baseline="-25000" dirty="0"/>
                  <a:t>  </a:t>
                </a:r>
                <a:endParaRPr lang="en-GB" i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1D792D0-CEF6-3BCE-8BF7-6DB16707A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0000"/>
                <a:ext cx="9931400" cy="1325563"/>
              </a:xfrm>
              <a:blipFill>
                <a:blip r:embed="rId2"/>
                <a:stretch>
                  <a:fillRect l="-2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51FF58-0ED5-B232-D292-B8ADAD357D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799320" cy="4351338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dirty="0"/>
                  <a:t>Look at 3</a:t>
                </a:r>
                <a:r>
                  <a:rPr lang="en-GB" baseline="30000" dirty="0"/>
                  <a:t>rd</a:t>
                </a:r>
                <a:r>
                  <a:rPr lang="en-GB" dirty="0"/>
                  <a:t> Generation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Plentiful (CC) Decays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LFU probe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Tau decays can be either muonic or hadronic (e.g. 3 pions)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Neutrinos not detected (MC fits, special fitting)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Semileptonic decays predicted at O(%) level</a:t>
                </a:r>
              </a:p>
              <a:p>
                <a:pPr>
                  <a:lnSpc>
                    <a:spcPct val="150000"/>
                  </a:lnSpc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51FF58-0ED5-B232-D292-B8ADAD357D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799320" cy="4351338"/>
              </a:xfrm>
              <a:blipFill>
                <a:blip r:embed="rId3"/>
                <a:stretch>
                  <a:fillRect l="-1120" t="-1261" b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19AF4-D6D7-5B07-94D1-8FCE733E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84622796-5D65-5E80-28BE-EA2398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02429" cy="365125"/>
          </a:xfrm>
        </p:spPr>
        <p:txBody>
          <a:bodyPr/>
          <a:lstStyle/>
          <a:p>
            <a:fld id="{9267A1CC-2EB6-46B5-8082-03F392ABE61D}" type="slidenum">
              <a:rPr lang="en-GB" smtClean="0"/>
              <a:t>20</a:t>
            </a:fld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1217C-007B-753A-3EBB-E6E606D1E22A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F7F8A-87D5-4F7A-35FC-52788CA9B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" t="31277" r="60465" b="39894"/>
          <a:stretch/>
        </p:blipFill>
        <p:spPr>
          <a:xfrm>
            <a:off x="5776685" y="1564460"/>
            <a:ext cx="3920489" cy="197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34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810BE5-8F75-2EFA-187E-EED7817B3C1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Lepton Flavour Universality: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810BE5-8F75-2EFA-187E-EED7817B3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BC53-BD11-33B6-9BA9-3886E253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77944-EF51-CFE4-A8AB-91201B66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C3798-FDB3-2A81-6F6C-02AB5283095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33400" y="1406525"/>
                <a:ext cx="9855200" cy="435133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Some results (Muonic)</a:t>
                </a:r>
              </a:p>
              <a:p>
                <a:pPr lvl="1"/>
                <a:r>
                  <a:rPr lang="en-GB" sz="22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GB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=0.336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±0.027 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200" dirty="0"/>
                  <a:t> 0.030    </a:t>
                </a:r>
                <a:r>
                  <a:rPr lang="en-GB" dirty="0"/>
                  <a:t>	</a:t>
                </a:r>
                <a:r>
                  <a:rPr lang="en-GB" sz="1200" dirty="0">
                    <a:hlinkClick r:id="rId3"/>
                  </a:rPr>
                  <a:t>PRL 115 (2015) 111803 </a:t>
                </a:r>
                <a:r>
                  <a:rPr lang="en-GB" sz="1400" dirty="0"/>
                  <a:t>			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(2</a:t>
                </a:r>
                <a:r>
                  <a:rPr lang="el-GR" sz="20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r>
                  <a:rPr lang="en-GB" sz="20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from SM)</a:t>
                </a:r>
              </a:p>
              <a:p>
                <a:pPr lvl="1"/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=0.71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±0.17 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200" dirty="0"/>
                  <a:t> 0.18</a:t>
                </a:r>
                <a:r>
                  <a:rPr lang="en-GB" dirty="0"/>
                  <a:t>	</a:t>
                </a:r>
                <a:r>
                  <a:rPr lang="en-GB" sz="1200" dirty="0">
                    <a:hlinkClick r:id="rId4"/>
                  </a:rPr>
                  <a:t>PRL 120 (2018) 121801</a:t>
                </a:r>
                <a:r>
                  <a:rPr lang="en-GB" sz="1200" dirty="0"/>
                  <a:t>   	 		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(2</a:t>
                </a:r>
                <a:r>
                  <a:rPr lang="el-GR" sz="2000" i="1" dirty="0">
                    <a:solidFill>
                      <a:srgbClr val="FF0000"/>
                    </a:solidFill>
                  </a:rPr>
                  <a:t>σ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 from SM)</a:t>
                </a:r>
              </a:p>
              <a:p>
                <a:pPr marL="457200" lvl="1" indent="0">
                  <a:buNone/>
                </a:pPr>
                <a:endParaRPr lang="en-GB" sz="2000" i="1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dirty="0"/>
                  <a:t>Some results (Hadronic)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GB" sz="2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=0.280±0.018 ±</m:t>
                    </m:r>
                  </m:oMath>
                </a14:m>
                <a:r>
                  <a:rPr lang="en-GB" sz="2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0.026 + 0.013</a:t>
                </a:r>
                <a:r>
                  <a:rPr lang="en-GB" sz="2000" dirty="0"/>
                  <a:t>(</a:t>
                </a:r>
                <a:r>
                  <a:rPr lang="en-GB" sz="2000" dirty="0" err="1"/>
                  <a:t>ext</a:t>
                </a:r>
                <a:r>
                  <a:rPr lang="en-GB" sz="2000" dirty="0"/>
                  <a:t> Br) </a:t>
                </a:r>
                <a:r>
                  <a:rPr lang="en-GB" sz="1200" dirty="0">
                    <a:hlinkClick r:id="rId5"/>
                  </a:rPr>
                  <a:t>PRL 120 (2018) 171802</a:t>
                </a:r>
                <a:r>
                  <a:rPr lang="en-GB" sz="1200" dirty="0"/>
                  <a:t> 	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(1</a:t>
                </a:r>
                <a:r>
                  <a:rPr lang="el-GR" sz="2000" i="1" dirty="0">
                    <a:solidFill>
                      <a:srgbClr val="FF0000"/>
                    </a:solidFill>
                  </a:rPr>
                  <a:t>σ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 from SM)</a:t>
                </a:r>
                <a:endParaRPr lang="en-GB" sz="1200" dirty="0"/>
              </a:p>
              <a:p>
                <a:pPr lvl="1"/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GB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GB" sz="2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GB" sz="2200">
                        <a:latin typeface="Cambria Math" panose="02040503050406030204" pitchFamily="18" charset="0"/>
                      </a:rPr>
                      <m:t>=0.242±0.026 </m:t>
                    </m:r>
                    <m: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0.040 + 0.059 </a:t>
                </a:r>
                <a:r>
                  <a:rPr lang="en-GB" sz="2000" dirty="0"/>
                  <a:t>(</a:t>
                </a:r>
                <a:r>
                  <a:rPr lang="en-GB" sz="2000" dirty="0" err="1"/>
                  <a:t>ext</a:t>
                </a:r>
                <a:r>
                  <a:rPr lang="en-GB" sz="2000" dirty="0"/>
                  <a:t> Br) </a:t>
                </a:r>
                <a:r>
                  <a:rPr lang="en-GB" sz="1200" dirty="0">
                    <a:hlinkClick r:id="rId6"/>
                  </a:rPr>
                  <a:t>PRL 128 (2022) 191803</a:t>
                </a:r>
                <a:r>
                  <a:rPr lang="en-GB" sz="1200" dirty="0"/>
                  <a:t>	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(1</a:t>
                </a:r>
                <a:r>
                  <a:rPr lang="el-GR" sz="2000" i="1" dirty="0">
                    <a:solidFill>
                      <a:srgbClr val="FF0000"/>
                    </a:solidFill>
                  </a:rPr>
                  <a:t>σ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 from SM)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C3798-FDB3-2A81-6F6C-02AB528309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33400" y="1406525"/>
                <a:ext cx="9855200" cy="4351338"/>
              </a:xfrm>
              <a:blipFill>
                <a:blip r:embed="rId7"/>
                <a:stretch>
                  <a:fillRect l="-1114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F337B8F-BCB8-6BB2-A06E-C2B20FF1EA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989" t="32174" r="18198" b="37990"/>
          <a:stretch/>
        </p:blipFill>
        <p:spPr>
          <a:xfrm>
            <a:off x="5166360" y="2741710"/>
            <a:ext cx="2651760" cy="154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5DDD1-39A4-5091-1E57-2CC36073ABB9}"/>
              </a:ext>
            </a:extLst>
          </p:cNvPr>
          <p:cNvSpPr txBox="1"/>
          <p:nvPr/>
        </p:nvSpPr>
        <p:spPr>
          <a:xfrm>
            <a:off x="520700" y="5003800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C82C2-95B0-8B86-99B3-FFCDF1D69350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2671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1B3B52-6108-E148-20E4-AA73C33742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Recent fits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1B3B52-6108-E148-20E4-AA73C3374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2F2E43-BD84-74B9-1AFA-F2AF0A90C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591" t="24919" r="34034" b="30460"/>
          <a:stretch/>
        </p:blipFill>
        <p:spPr>
          <a:xfrm>
            <a:off x="6393770" y="2197100"/>
            <a:ext cx="4121830" cy="3479800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4008E4-9A8E-5710-B019-4E40B62F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FEF617-EFC3-C844-2525-4CA503BF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58D7-2790-D7E2-6F50-1B368F7BA8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7" t="24629" r="28320" b="23334"/>
          <a:stretch/>
        </p:blipFill>
        <p:spPr>
          <a:xfrm>
            <a:off x="952500" y="2184400"/>
            <a:ext cx="5499100" cy="363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F96094-F074-809E-C4CF-1CC172CAF6A1}"/>
              </a:ext>
            </a:extLst>
          </p:cNvPr>
          <p:cNvSpPr txBox="1"/>
          <p:nvPr/>
        </p:nvSpPr>
        <p:spPr>
          <a:xfrm>
            <a:off x="6813550" y="2088634"/>
            <a:ext cx="1911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arXiv:2105.14019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91B90-3363-9629-2E30-84366D64B1A0}"/>
              </a:ext>
            </a:extLst>
          </p:cNvPr>
          <p:cNvSpPr txBox="1"/>
          <p:nvPr/>
        </p:nvSpPr>
        <p:spPr>
          <a:xfrm>
            <a:off x="1530350" y="2037834"/>
            <a:ext cx="1911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arXiv:2206.07501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E9553-86FD-A615-933B-B6D528CEE36B}"/>
              </a:ext>
            </a:extLst>
          </p:cNvPr>
          <p:cNvSpPr/>
          <p:nvPr/>
        </p:nvSpPr>
        <p:spPr>
          <a:xfrm>
            <a:off x="939800" y="1854200"/>
            <a:ext cx="9753600" cy="4064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617AFE-48E4-BD4F-A444-4FE061DF6E27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92822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F151-8C2F-E80E-3220-5D0C2F03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Lepton Flavour (Number) 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6317-F520-6367-D10D-82D30F7E4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LFV decays super-suppressed in SM with </a:t>
            </a:r>
            <a:r>
              <a:rPr lang="en-GB" i="1" dirty="0"/>
              <a:t>Br</a:t>
            </a:r>
            <a:r>
              <a:rPr lang="en-GB" dirty="0"/>
              <a:t> O(10</a:t>
            </a:r>
            <a:r>
              <a:rPr lang="en-GB" baseline="30000" dirty="0"/>
              <a:t>-54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Loops</a:t>
            </a:r>
          </a:p>
          <a:p>
            <a:pPr lvl="1"/>
            <a:r>
              <a:rPr lang="en-GB" dirty="0"/>
              <a:t>Neutrino oscillations</a:t>
            </a:r>
          </a:p>
          <a:p>
            <a:r>
              <a:rPr lang="en-GB" dirty="0"/>
              <a:t>Evidence of LFV clearly would indicate NP </a:t>
            </a:r>
          </a:p>
          <a:p>
            <a:r>
              <a:rPr lang="en-GB" dirty="0"/>
              <a:t>LHCb has undertaken a programme of searching for flavour violating effects with electrons and muons as well as muons and taus.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1B786-1274-F32C-8B1B-D03AF801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179A8-FAF3-1D31-B377-681CFAF7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23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3FD37-CEBD-2E78-9DB3-0D66C0D7BF3A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7866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6AEA-7A86-2029-2C16-03F2537F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Lepton Flavour (Number) Violation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B826B-75B5-7085-BD4A-7F1511AC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F50A4-600E-A6F2-3D52-11F6B9E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7FCB8-BEA4-BE27-D2F1-DB36A8866640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A16A3-6BC4-305E-B699-D4C607980FA5}"/>
                  </a:ext>
                </a:extLst>
              </p:cNvPr>
              <p:cNvSpPr txBox="1"/>
              <p:nvPr/>
            </p:nvSpPr>
            <p:spPr>
              <a:xfrm>
                <a:off x="542924" y="1666875"/>
                <a:ext cx="10081533" cy="494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r>
                      <m:rPr>
                        <m:nor/>
                      </m:rPr>
                      <a:rPr lang="en-GB"/>
                      <m:t> </m:t>
                    </m:r>
                    <m:r>
                      <m:rPr>
                        <m:nor/>
                      </m:rPr>
                      <a:rPr lang="en-GB" b="0" i="0" smtClean="0"/>
                      <m:t> </m:t>
                    </m:r>
                  </m:oMath>
                </a14:m>
                <a:r>
                  <a:rPr lang="en-GB" dirty="0"/>
                  <a:t>    	 </a:t>
                </a:r>
                <a:r>
                  <a:rPr lang="en-GB" sz="1200" dirty="0">
                    <a:ea typeface="Cambria Math" panose="02040503050406030204" pitchFamily="18" charset="0"/>
                  </a:rPr>
                  <a:t>&lt; 7.0×10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−9  </a:t>
                </a:r>
                <a:r>
                  <a:rPr lang="en-GB" sz="1200" dirty="0">
                    <a:ea typeface="Cambria Math" panose="02040503050406030204" pitchFamily="18" charset="0"/>
                  </a:rPr>
                  <a:t>*</a:t>
                </a:r>
                <a:r>
                  <a:rPr lang="en-GB" dirty="0"/>
                  <a:t>			</a:t>
                </a:r>
                <a:r>
                  <a:rPr lang="nn-NO" sz="1200" dirty="0">
                    <a:hlinkClick r:id="rId2"/>
                  </a:rPr>
                  <a:t>Phys. Rev. Lett. </a:t>
                </a:r>
                <a:r>
                  <a:rPr lang="nn-NO" sz="1200" b="1" dirty="0">
                    <a:hlinkClick r:id="rId2"/>
                  </a:rPr>
                  <a:t>123 </a:t>
                </a:r>
                <a:r>
                  <a:rPr lang="nn-NO" sz="1200" dirty="0">
                    <a:hlinkClick r:id="rId2"/>
                  </a:rPr>
                  <a:t>(2019) no.24, 241802</a:t>
                </a:r>
                <a:r>
                  <a:rPr lang="nn-NO" sz="1200" dirty="0"/>
                  <a:t>		</a:t>
                </a:r>
                <a:endParaRPr lang="en-GB" sz="1200" dirty="0"/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	 </a:t>
                </a:r>
                <a:r>
                  <a:rPr lang="en-GB" sz="1200" dirty="0">
                    <a:ea typeface="Cambria Math" panose="02040503050406030204" pitchFamily="18" charset="0"/>
                  </a:rPr>
                  <a:t>&lt; 3.9×10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−5  </a:t>
                </a:r>
                <a:r>
                  <a:rPr lang="en-GB" sz="1200" dirty="0">
                    <a:ea typeface="Cambria Math" panose="02040503050406030204" pitchFamily="18" charset="0"/>
                  </a:rPr>
                  <a:t>*</a:t>
                </a:r>
                <a:r>
                  <a:rPr lang="en-GB" dirty="0">
                    <a:ea typeface="Cambria Math" panose="02040503050406030204" pitchFamily="18" charset="0"/>
                  </a:rPr>
                  <a:t>			</a:t>
                </a:r>
                <a:r>
                  <a:rPr lang="en-GB" sz="1200" dirty="0">
                    <a:hlinkClick r:id="rId3"/>
                  </a:rPr>
                  <a:t>JHEP </a:t>
                </a:r>
                <a:r>
                  <a:rPr lang="en-GB" sz="1200" b="1" dirty="0">
                    <a:hlinkClick r:id="rId3"/>
                  </a:rPr>
                  <a:t>06 </a:t>
                </a:r>
                <a:r>
                  <a:rPr lang="en-GB" sz="1200" dirty="0">
                    <a:hlinkClick r:id="rId3"/>
                  </a:rPr>
                  <a:t>(2020), 129</a:t>
                </a:r>
                <a:r>
                  <a:rPr lang="en-GB" sz="1200" dirty="0"/>
                  <a:t>			</a:t>
                </a:r>
                <a:endParaRPr lang="en-GB" sz="120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dirty="0"/>
                  <a:t>	</a:t>
                </a:r>
                <a:r>
                  <a:rPr lang="en-GB" sz="1200" dirty="0">
                    <a:ea typeface="Cambria Math" panose="02040503050406030204" pitchFamily="18" charset="0"/>
                  </a:rPr>
                  <a:t> &lt; 1.0×10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−9</a:t>
                </a:r>
                <a:r>
                  <a:rPr lang="en-GB" sz="1200" dirty="0">
                    <a:ea typeface="Cambria Math" panose="02040503050406030204" pitchFamily="18" charset="0"/>
                  </a:rPr>
                  <a:t> *</a:t>
                </a:r>
                <a:r>
                  <a:rPr lang="en-GB" dirty="0"/>
                  <a:t>			</a:t>
                </a:r>
                <a:r>
                  <a:rPr lang="en-GB" sz="1200" dirty="0">
                    <a:hlinkClick r:id="rId4"/>
                  </a:rPr>
                  <a:t>JHEP </a:t>
                </a:r>
                <a:r>
                  <a:rPr lang="en-GB" sz="1200" b="1" dirty="0">
                    <a:hlinkClick r:id="rId4"/>
                  </a:rPr>
                  <a:t>03 </a:t>
                </a:r>
                <a:r>
                  <a:rPr lang="en-GB" sz="1200" dirty="0">
                    <a:hlinkClick r:id="rId4"/>
                  </a:rPr>
                  <a:t>(2018), 078</a:t>
                </a:r>
                <a:endParaRPr lang="en-GB" sz="1200" dirty="0"/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	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sz="1200" dirty="0">
                    <a:ea typeface="Cambria Math" panose="02040503050406030204" pitchFamily="18" charset="0"/>
                  </a:rPr>
                  <a:t>&lt; 3.4×10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−5</a:t>
                </a:r>
                <a:r>
                  <a:rPr lang="en-GB" sz="1200" dirty="0">
                    <a:ea typeface="Cambria Math" panose="02040503050406030204" pitchFamily="18" charset="0"/>
                  </a:rPr>
                  <a:t> *</a:t>
                </a:r>
                <a:r>
                  <a:rPr lang="en-GB" dirty="0"/>
                  <a:t>			</a:t>
                </a:r>
                <a:r>
                  <a:rPr lang="nn-NO" sz="1200" dirty="0">
                    <a:hlinkClick r:id="rId5"/>
                  </a:rPr>
                  <a:t>Phys. Rev. Lett. 123 (2019) no.21, 211801</a:t>
                </a:r>
                <a:r>
                  <a:rPr lang="en-GB" sz="1000" dirty="0">
                    <a:hlinkClick r:id="rId5"/>
                  </a:rPr>
                  <a:t> )</a:t>
                </a:r>
                <a:endParaRPr lang="en-GB" sz="1000" dirty="0"/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GB" sz="1200" dirty="0">
                    <a:ea typeface="Cambria Math" panose="02040503050406030204" pitchFamily="18" charset="0"/>
                  </a:rPr>
                  <a:t> &lt; O(10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-8</a:t>
                </a:r>
                <a:r>
                  <a:rPr lang="en-GB" sz="1200" dirty="0"/>
                  <a:t>) 			LHCb-paper-2022-022 (in preparation</a:t>
                </a:r>
                <a:r>
                  <a:rPr lang="en-GB" sz="1200" dirty="0">
                    <a:ea typeface="Cambria Math" panose="02040503050406030204" pitchFamily="18" charset="0"/>
                  </a:rPr>
                  <a:t> - from </a:t>
                </a:r>
                <a:r>
                  <a:rPr lang="en-GB" sz="1200" dirty="0" err="1">
                    <a:ea typeface="Cambria Math" panose="02040503050406030204" pitchFamily="18" charset="0"/>
                  </a:rPr>
                  <a:t>Dordei</a:t>
                </a:r>
                <a:r>
                  <a:rPr lang="en-GB" sz="1200" dirty="0">
                    <a:ea typeface="Cambria Math" panose="02040503050406030204" pitchFamily="18" charset="0"/>
                  </a:rPr>
                  <a:t> @NUFACT)   	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	</a:t>
                </a:r>
                <a:r>
                  <a:rPr lang="en-GB" sz="1200" dirty="0">
                    <a:ea typeface="Cambria Math" panose="02040503050406030204" pitchFamily="18" charset="0"/>
                  </a:rPr>
                  <a:t> &lt; O(10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-5</a:t>
                </a:r>
                <a:r>
                  <a:rPr lang="en-GB" sz="1200" dirty="0"/>
                  <a:t>)			</a:t>
                </a:r>
                <a:r>
                  <a:rPr lang="en-GB" sz="1200" dirty="0">
                    <a:hlinkClick r:id="rId6"/>
                  </a:rPr>
                  <a:t>LHCb-paper-2022-021</a:t>
                </a:r>
                <a:r>
                  <a:rPr lang="en-GB" sz="1200" dirty="0"/>
                  <a:t> 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GB" sz="1200" dirty="0">
                    <a:ea typeface="Cambria Math" panose="02040503050406030204" pitchFamily="18" charset="0"/>
                  </a:rPr>
                  <a:t> &lt; O(10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-8</a:t>
                </a:r>
                <a:r>
                  <a:rPr lang="en-GB" sz="1200" dirty="0"/>
                  <a:t>) 			LHCb-paper-2022-008 (in preparation</a:t>
                </a:r>
                <a:r>
                  <a:rPr lang="en-GB" sz="1200" dirty="0">
                    <a:ea typeface="Cambria Math" panose="02040503050406030204" pitchFamily="18" charset="0"/>
                  </a:rPr>
                  <a:t> - from </a:t>
                </a:r>
                <a:r>
                  <a:rPr lang="en-GB" sz="1200" dirty="0" err="1">
                    <a:ea typeface="Cambria Math" panose="02040503050406030204" pitchFamily="18" charset="0"/>
                  </a:rPr>
                  <a:t>Dordei</a:t>
                </a:r>
                <a:r>
                  <a:rPr lang="en-GB" sz="1200" dirty="0">
                    <a:ea typeface="Cambria Math" panose="02040503050406030204" pitchFamily="18" charset="0"/>
                  </a:rPr>
                  <a:t> @NUFACT</a:t>
                </a:r>
                <a:r>
                  <a:rPr lang="en-GB" sz="1200" dirty="0"/>
                  <a:t>)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GB" sz="1200" dirty="0">
                    <a:ea typeface="Cambria Math" panose="02040503050406030204" pitchFamily="18" charset="0"/>
                  </a:rPr>
                  <a:t> &lt; O(10</a:t>
                </a:r>
                <a:r>
                  <a:rPr lang="en-GB" sz="1200" baseline="30000" dirty="0">
                    <a:ea typeface="Cambria Math" panose="02040503050406030204" pitchFamily="18" charset="0"/>
                  </a:rPr>
                  <a:t>-8</a:t>
                </a:r>
                <a:r>
                  <a:rPr lang="en-GB" sz="1200" dirty="0"/>
                  <a:t>) 			LHCb-paper-2022-008 (in preparation</a:t>
                </a:r>
                <a:r>
                  <a:rPr lang="en-GB" sz="1200" dirty="0">
                    <a:ea typeface="Cambria Math" panose="02040503050406030204" pitchFamily="18" charset="0"/>
                  </a:rPr>
                  <a:t> - from </a:t>
                </a:r>
                <a:r>
                  <a:rPr lang="en-GB" sz="1200" dirty="0" err="1">
                    <a:ea typeface="Cambria Math" panose="02040503050406030204" pitchFamily="18" charset="0"/>
                  </a:rPr>
                  <a:t>Dordei</a:t>
                </a:r>
                <a:r>
                  <a:rPr lang="en-GB" sz="1200" dirty="0">
                    <a:ea typeface="Cambria Math" panose="02040503050406030204" pitchFamily="18" charset="0"/>
                  </a:rPr>
                  <a:t> @NUFACT</a:t>
                </a:r>
                <a:r>
                  <a:rPr lang="en-GB" sz="1200" dirty="0"/>
                  <a:t>)</a:t>
                </a:r>
              </a:p>
              <a:p>
                <a:pPr>
                  <a:lnSpc>
                    <a:spcPct val="140000"/>
                  </a:lnSpc>
                </a:pPr>
                <a:endParaRPr lang="en-GB" sz="1200" dirty="0"/>
              </a:p>
              <a:p>
                <a:pPr>
                  <a:lnSpc>
                    <a:spcPct val="140000"/>
                  </a:lnSpc>
                </a:pPr>
                <a:r>
                  <a:rPr lang="en-GB" sz="2000" dirty="0"/>
                  <a:t>Note</a:t>
                </a:r>
                <a:r>
                  <a:rPr lang="en-GB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the tau decay modes limits  https://arxiv.org/abs/2207.04005</a:t>
                </a:r>
              </a:p>
              <a:p>
                <a:pPr>
                  <a:lnSpc>
                    <a:spcPct val="140000"/>
                  </a:lnSpc>
                </a:pPr>
                <a:endParaRPr lang="en-GB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GB" sz="1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* I have only given the higher of two numbers !</a:t>
                </a:r>
                <a:endParaRPr lang="en-GB" sz="1400" i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A16A3-6BC4-305E-B699-D4C607980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1666875"/>
                <a:ext cx="10081533" cy="4943854"/>
              </a:xfrm>
              <a:prstGeom prst="rect">
                <a:avLst/>
              </a:prstGeom>
              <a:blipFill>
                <a:blip r:embed="rId7"/>
                <a:stretch>
                  <a:fillRect l="-605" b="-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040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FAA9-C093-030D-66F7-629640FB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for NP from Anomalies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363B-C0EB-DA77-C2BE-1C2D4358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LHCb opens a unique window on SM and potential BSM physics at the LHC thanks to its detector configuration</a:t>
            </a:r>
          </a:p>
          <a:p>
            <a:r>
              <a:rPr lang="en-GB" dirty="0"/>
              <a:t>Almost all measurements are well understood within the standard model</a:t>
            </a:r>
          </a:p>
          <a:p>
            <a:r>
              <a:rPr lang="en-GB" dirty="0"/>
              <a:t>The excitement in the muon sector (not least from g-2!) makes the tests we can perform especially important</a:t>
            </a:r>
          </a:p>
          <a:p>
            <a:r>
              <a:rPr lang="en-GB" dirty="0"/>
              <a:t>No “obvious” signature of NP in exclusive and </a:t>
            </a:r>
            <a:r>
              <a:rPr lang="en-GB" dirty="0" err="1"/>
              <a:t>semileptonic</a:t>
            </a:r>
            <a:r>
              <a:rPr lang="en-GB" dirty="0"/>
              <a:t> decays nor in tests of lepton universality and lepton flavour violation</a:t>
            </a:r>
          </a:p>
          <a:p>
            <a:r>
              <a:rPr lang="en-GB" dirty="0"/>
              <a:t>Global fits (not discussed here) and indications (e.g. in FCNC angular distributions) exhibit chronic tensions with SM</a:t>
            </a:r>
          </a:p>
          <a:p>
            <a:pPr lvl="1"/>
            <a:r>
              <a:rPr lang="en-GB" dirty="0"/>
              <a:t>(where not done already) measurements should be done with full Run 1 &amp; 2 data </a:t>
            </a:r>
          </a:p>
          <a:p>
            <a:pPr lvl="1"/>
            <a:r>
              <a:rPr lang="en-GB" dirty="0"/>
              <a:t>Extended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 R</a:t>
            </a:r>
            <a:r>
              <a:rPr lang="en-GB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GB" dirty="0"/>
              <a:t>  studies a priority </a:t>
            </a:r>
          </a:p>
          <a:p>
            <a:r>
              <a:rPr lang="en-GB" dirty="0"/>
              <a:t>More data in Run 3 (and of course other experiments add to landscape)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5F572-5454-38A6-D1D3-8D085200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5EB94-147C-02C3-C858-791EDED2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097BE-35AA-6E8C-402C-39A91169418D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78944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C9498-6CE2-8110-9D13-6B4D448C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D286-AB58-5438-33F4-7B6CDDB3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9971" cy="4351338"/>
          </a:xfrm>
        </p:spPr>
        <p:txBody>
          <a:bodyPr/>
          <a:lstStyle/>
          <a:p>
            <a:r>
              <a:rPr lang="en-GB" sz="2400" dirty="0"/>
              <a:t>Extensive and exciting Physics Programme for Run 3</a:t>
            </a:r>
          </a:p>
          <a:p>
            <a:pPr lvl="1"/>
            <a:r>
              <a:rPr lang="en-GB" sz="2000" dirty="0"/>
              <a:t>Expand anomaly search to baryons?</a:t>
            </a:r>
          </a:p>
          <a:p>
            <a:r>
              <a:rPr lang="en-GB" sz="2400" dirty="0"/>
              <a:t>New detector capabilities (e.g. VELO) for improved performance with new 40 MHz trigger</a:t>
            </a:r>
          </a:p>
          <a:p>
            <a:r>
              <a:rPr lang="en-GB" sz="2400" dirty="0"/>
              <a:t>Example: (from Schmitt @ ICHEP22) a huge step forwards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88ED3-F0FC-396C-E84F-39C58E7D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DAAF9-5B0B-B884-F151-7EBB2BE0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15865-7401-61C3-5AE5-EA6ADB8FF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6" t="53303" r="48794" b="26338"/>
          <a:stretch/>
        </p:blipFill>
        <p:spPr>
          <a:xfrm>
            <a:off x="4281714" y="4510216"/>
            <a:ext cx="2119084" cy="1818012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282EAE-FA5F-66B3-8289-094506D22A19}"/>
              </a:ext>
            </a:extLst>
          </p:cNvPr>
          <p:cNvSpPr txBox="1"/>
          <p:nvPr/>
        </p:nvSpPr>
        <p:spPr>
          <a:xfrm>
            <a:off x="11037600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Summary</a:t>
            </a:r>
          </a:p>
        </p:txBody>
      </p:sp>
      <p:pic>
        <p:nvPicPr>
          <p:cNvPr id="12" name="Picture 11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A295D4DC-E374-EFF3-3626-3EB4B7DD3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4" y="1857829"/>
            <a:ext cx="3402091" cy="30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2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3CC7-1322-7F71-030E-BF0774F8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CABF4-23CC-B296-9E6E-6AA5A19E8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FCCP for invitation</a:t>
            </a:r>
          </a:p>
          <a:p>
            <a:r>
              <a:rPr lang="en-GB" dirty="0"/>
              <a:t>To my colleagues for the amazing achievement of designing, building, commissioning, operating and analysing the data from LHCb</a:t>
            </a:r>
            <a:r>
              <a:rPr lang="en-GB"/>
              <a:t>. 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28112-36B5-71D4-F9C8-008B2FCD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5A9EC-CDB3-95D5-2E2A-931AD45C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050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2133-0BEC-0079-FDAA-0E946425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6407-BEB2-29C2-BF7C-0D3EE7D9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4686D-83F1-597F-292F-9ED0357F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EB6FF-40D8-6603-43A7-3DE29101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43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3B97-8C1D-4F2C-CB7F-A2C7046A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					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37F5C-9E0A-B156-3F5C-C55D5B8DB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89918"/>
          </a:xfrm>
          <a:ln w="19050">
            <a:noFill/>
            <a:prstDash val="lgDash"/>
          </a:ln>
        </p:spPr>
        <p:txBody>
          <a:bodyPr>
            <a:normAutofit fontScale="85000" lnSpcReduction="20000"/>
          </a:bodyPr>
          <a:lstStyle/>
          <a:p>
            <a:r>
              <a:rPr lang="en-GB" dirty="0"/>
              <a:t>Huge world wide activity on flavour in lepton sector</a:t>
            </a:r>
          </a:p>
          <a:p>
            <a:pPr lvl="1"/>
            <a:r>
              <a:rPr lang="en-GB" dirty="0"/>
              <a:t>Neutrinos ( flavour violation)</a:t>
            </a:r>
          </a:p>
          <a:p>
            <a:pPr lvl="1"/>
            <a:r>
              <a:rPr lang="en-GB" dirty="0"/>
              <a:t>CERN – LHC can study b decays </a:t>
            </a:r>
          </a:p>
          <a:p>
            <a:pPr lvl="2"/>
            <a:r>
              <a:rPr lang="en-GB" dirty="0"/>
              <a:t>Future experiments such as MuonE</a:t>
            </a:r>
          </a:p>
          <a:p>
            <a:pPr lvl="1"/>
            <a:r>
              <a:rPr lang="en-GB" dirty="0"/>
              <a:t>Belle</a:t>
            </a:r>
          </a:p>
          <a:p>
            <a:pPr lvl="1"/>
            <a:r>
              <a:rPr lang="en-GB" dirty="0"/>
              <a:t>FNAL (g-2, ,mu2e)</a:t>
            </a:r>
          </a:p>
          <a:p>
            <a:pPr lvl="1"/>
            <a:r>
              <a:rPr lang="en-GB" dirty="0"/>
              <a:t>PSI (mu3e…)</a:t>
            </a:r>
          </a:p>
          <a:p>
            <a:r>
              <a:rPr lang="en-GB" dirty="0"/>
              <a:t>Theory/Phenomenology…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6FEDB-0018-4168-4716-99119195C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66725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Probing for BSM at LHCb</a:t>
            </a:r>
          </a:p>
          <a:p>
            <a:pPr lvl="1"/>
            <a:r>
              <a:rPr lang="en-GB" dirty="0"/>
              <a:t>Golden Mode</a:t>
            </a:r>
          </a:p>
          <a:p>
            <a:pPr lvl="1"/>
            <a:r>
              <a:rPr lang="en-GB" dirty="0">
                <a:latin typeface="AAAAAV+CambriaMath"/>
              </a:rPr>
              <a:t>B-Decays (EWP)</a:t>
            </a:r>
          </a:p>
          <a:p>
            <a:pPr lvl="1"/>
            <a:r>
              <a:rPr lang="en-GB" dirty="0">
                <a:latin typeface="AAAAAV+CambriaMath"/>
              </a:rPr>
              <a:t>Lepton Universality </a:t>
            </a:r>
          </a:p>
          <a:p>
            <a:pPr lvl="2"/>
            <a:r>
              <a:rPr lang="en-GB" dirty="0">
                <a:latin typeface="AAAAAV+CambriaMath"/>
              </a:rPr>
              <a:t>Angular Tests</a:t>
            </a:r>
            <a:r>
              <a:rPr lang="en-GB" i="1" dirty="0"/>
              <a:t> </a:t>
            </a:r>
            <a:r>
              <a:rPr lang="en-GB" i="1" dirty="0" err="1"/>
              <a:t>b→s</a:t>
            </a:r>
            <a:r>
              <a:rPr lang="en-GB" i="1" dirty="0"/>
              <a:t>𝝁𝝁 </a:t>
            </a:r>
          </a:p>
          <a:p>
            <a:pPr lvl="2"/>
            <a:r>
              <a:rPr lang="en-GB" dirty="0">
                <a:latin typeface="AAAAAV+CambriaMath"/>
              </a:rPr>
              <a:t>Ratios of Branching Fractions</a:t>
            </a:r>
          </a:p>
          <a:p>
            <a:pPr lvl="3"/>
            <a:r>
              <a:rPr lang="en-GB" i="1" dirty="0">
                <a:latin typeface="AAAAAV+CambriaMath"/>
              </a:rPr>
              <a:t>b→ </a:t>
            </a:r>
            <a:r>
              <a:rPr lang="en-GB" i="1" dirty="0" err="1">
                <a:latin typeface="AAAAAV+CambriaMath"/>
              </a:rPr>
              <a:t>sll</a:t>
            </a:r>
            <a:r>
              <a:rPr lang="en-GB" i="1" dirty="0">
                <a:latin typeface="AAAAAV+CambriaMath"/>
              </a:rPr>
              <a:t>   (FCNC)</a:t>
            </a:r>
          </a:p>
          <a:p>
            <a:pPr lvl="3"/>
            <a:r>
              <a:rPr lang="en-GB" i="1" dirty="0">
                <a:latin typeface="AAAAAV+CambriaMath"/>
              </a:rPr>
              <a:t>b</a:t>
            </a:r>
            <a:r>
              <a:rPr lang="en-GB" b="1" dirty="0">
                <a:latin typeface="AAAAAE+Avenir-Heavy"/>
              </a:rPr>
              <a:t> </a:t>
            </a:r>
            <a:r>
              <a:rPr lang="en-GB" i="1" dirty="0">
                <a:latin typeface="AAAAAV+CambriaMath"/>
              </a:rPr>
              <a:t>→ cl</a:t>
            </a:r>
            <a:r>
              <a:rPr lang="el-GR" i="1" dirty="0">
                <a:latin typeface="AAAAAV+CambriaMath"/>
              </a:rPr>
              <a:t>ν</a:t>
            </a:r>
            <a:r>
              <a:rPr lang="en-GB" i="1" dirty="0">
                <a:latin typeface="AAAAAV+CambriaMath"/>
              </a:rPr>
              <a:t> (CC)</a:t>
            </a:r>
          </a:p>
          <a:p>
            <a:pPr lvl="2"/>
            <a:r>
              <a:rPr lang="en-GB" dirty="0">
                <a:latin typeface="AAAAAV+CambriaMath"/>
              </a:rPr>
              <a:t>Ratios sensitive to 3</a:t>
            </a:r>
            <a:r>
              <a:rPr lang="en-GB" baseline="30000" dirty="0">
                <a:latin typeface="AAAAAV+CambriaMath"/>
              </a:rPr>
              <a:t>rd</a:t>
            </a:r>
            <a:r>
              <a:rPr lang="en-GB" dirty="0">
                <a:latin typeface="AAAAAV+CambriaMath"/>
              </a:rPr>
              <a:t> Generation</a:t>
            </a:r>
          </a:p>
          <a:p>
            <a:pPr lvl="1"/>
            <a:r>
              <a:rPr lang="en-GB" dirty="0">
                <a:latin typeface="AAAAAV+CambriaMath"/>
              </a:rPr>
              <a:t>Lepton Flavour Violation</a:t>
            </a:r>
          </a:p>
          <a:p>
            <a:r>
              <a:rPr lang="en-GB" dirty="0"/>
              <a:t>The Future</a:t>
            </a:r>
          </a:p>
          <a:p>
            <a:pPr lvl="1"/>
            <a:r>
              <a:rPr lang="en-GB" dirty="0"/>
              <a:t>LHCb Sensitivities</a:t>
            </a:r>
          </a:p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754DE-853F-8F9B-5E31-C54A31E3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8FC13-0CFF-4F19-D699-46905624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8F59E-4D10-8E16-4B02-2FACAC40AD11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C3B183-C403-59A9-6F12-A93D8E0CEB79}"/>
              </a:ext>
            </a:extLst>
          </p:cNvPr>
          <p:cNvSpPr/>
          <p:nvPr/>
        </p:nvSpPr>
        <p:spPr>
          <a:xfrm>
            <a:off x="584200" y="1663700"/>
            <a:ext cx="5600700" cy="31115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6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41D1B93-78B2-DEE0-6D3B-1E3F93EF3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4" t="13964" r="19843" b="2966"/>
          <a:stretch/>
        </p:blipFill>
        <p:spPr>
          <a:xfrm>
            <a:off x="972344" y="1438275"/>
            <a:ext cx="8097815" cy="482772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AE80BA7-ACA2-3440-1DBD-CB2C2C86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A7AC1B2-AF7F-BB92-6F80-72AE7FD0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EC24361-4A49-13CE-75EB-DE60FF2A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4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B5E09-536B-F51F-C273-2F03179AB7EF}"/>
              </a:ext>
            </a:extLst>
          </p:cNvPr>
          <p:cNvSpPr txBox="1"/>
          <p:nvPr/>
        </p:nvSpPr>
        <p:spPr>
          <a:xfrm>
            <a:off x="885372" y="1364343"/>
            <a:ext cx="26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JINST 3 (2008)  S08005</a:t>
            </a:r>
            <a:endParaRPr lang="en-GB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F3AAA-5F69-0DBE-699C-22284C9EE14D}"/>
              </a:ext>
            </a:extLst>
          </p:cNvPr>
          <p:cNvSpPr txBox="1"/>
          <p:nvPr/>
        </p:nvSpPr>
        <p:spPr>
          <a:xfrm>
            <a:off x="7886700" y="1536700"/>
            <a:ext cx="309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IP resolution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~ 20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 @high P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Excellent vertex reconstruction</a:t>
            </a:r>
          </a:p>
          <a:p>
            <a:r>
              <a:rPr lang="en-GB" sz="1200" dirty="0">
                <a:hlinkClick r:id="rId4"/>
              </a:rPr>
              <a:t>INT. MOD. PHYS A30 (2015) 1530022</a:t>
            </a:r>
            <a:endParaRPr lang="en-GB" sz="1200" dirty="0"/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Highly efficient Particle ID</a:t>
            </a:r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637E4C-C55E-4DA0-3706-68E073FC7391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1110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17F2962-E001-8DBF-2BAC-A0DDA46D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 t="13964" r="19843" b="2966"/>
          <a:stretch/>
        </p:blipFill>
        <p:spPr>
          <a:xfrm>
            <a:off x="972344" y="1438275"/>
            <a:ext cx="8097815" cy="482772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AE80BA7-ACA2-3440-1DBD-CB2C2C86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A7AC1B2-AF7F-BB92-6F80-72AE7FD0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EC24361-4A49-13CE-75EB-DE60FF2A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81C5A3-9C8A-4B04-52C8-665A65A1110E}"/>
                  </a:ext>
                </a:extLst>
              </p:cNvPr>
              <p:cNvSpPr/>
              <p:nvPr/>
            </p:nvSpPr>
            <p:spPr>
              <a:xfrm>
                <a:off x="7668000" y="1368000"/>
                <a:ext cx="3204000" cy="49680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Electrons</a:t>
                </a:r>
              </a:p>
              <a:p>
                <a:endParaRPr lang="en-GB" dirty="0">
                  <a:solidFill>
                    <a:srgbClr val="253C99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</a:rPr>
                  <a:t>2012: E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GB" dirty="0">
                    <a:solidFill>
                      <a:schemeClr val="tx1"/>
                    </a:solidFill>
                  </a:rPr>
                  <a:t>  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GeV trigger 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Bremsstrahlung influences momentum resolution, requiring “recovery”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  90%</m:t>
                      </m:r>
                    </m:oMath>
                  </m:oMathPara>
                </a14:m>
                <a:endParaRPr lang="en-GB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GB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𝑒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:     5%</m:t>
                    </m:r>
                  </m:oMath>
                </a14:m>
                <a:endParaRPr lang="en-GB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Muons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</a:rPr>
                  <a:t>2012: </a:t>
                </a:r>
                <a:r>
                  <a:rPr lang="en-GB" dirty="0" err="1">
                    <a:solidFill>
                      <a:schemeClr val="tx1"/>
                    </a:solidFill>
                  </a:rPr>
                  <a:t>p</a:t>
                </a:r>
                <a:r>
                  <a:rPr lang="en-GB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GB" dirty="0">
                    <a:solidFill>
                      <a:schemeClr val="tx1"/>
                    </a:solidFill>
                  </a:rPr>
                  <a:t>   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1.5 GeV trigger  threshold (lower)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ID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	</a:t>
                </a: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 97%</m:t>
                    </m:r>
                  </m:oMath>
                </a14:m>
                <a:endParaRPr lang="en-GB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GB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:     1−3%</m:t>
                    </m:r>
                  </m:oMath>
                </a14:m>
                <a:endParaRPr lang="en-GB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rgbClr val="253C99"/>
                  </a:solidFill>
                </a:endParaRPr>
              </a:p>
              <a:p>
                <a:endParaRPr lang="en-GB" dirty="0">
                  <a:solidFill>
                    <a:srgbClr val="253C99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81C5A3-9C8A-4B04-52C8-665A65A11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000" y="1368000"/>
                <a:ext cx="3204000" cy="4968000"/>
              </a:xfrm>
              <a:prstGeom prst="rect">
                <a:avLst/>
              </a:prstGeom>
              <a:blipFill>
                <a:blip r:embed="rId4"/>
                <a:stretch>
                  <a:fillRect l="-1714" t="-6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6CB1F29-0EBD-5241-FFFC-D58B573EE598}"/>
              </a:ext>
            </a:extLst>
          </p:cNvPr>
          <p:cNvSpPr txBox="1"/>
          <p:nvPr/>
        </p:nvSpPr>
        <p:spPr>
          <a:xfrm>
            <a:off x="8702965" y="1901073"/>
            <a:ext cx="28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0D6AA-B048-121D-2032-76C78BD01199}"/>
              </a:ext>
            </a:extLst>
          </p:cNvPr>
          <p:cNvSpPr txBox="1"/>
          <p:nvPr/>
        </p:nvSpPr>
        <p:spPr>
          <a:xfrm>
            <a:off x="8707577" y="2016529"/>
            <a:ext cx="28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~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76BE9-D6FA-F914-F9E6-74570C9C62F2}"/>
              </a:ext>
            </a:extLst>
          </p:cNvPr>
          <p:cNvSpPr txBox="1"/>
          <p:nvPr/>
        </p:nvSpPr>
        <p:spPr>
          <a:xfrm>
            <a:off x="8692337" y="4764809"/>
            <a:ext cx="360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53C99"/>
                </a:solidFill>
              </a:rPr>
              <a:t> </a:t>
            </a:r>
            <a:r>
              <a:rPr lang="en-GB" sz="1600" dirty="0"/>
              <a:t>~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A2590-9CFB-E034-2C54-A74135726255}"/>
              </a:ext>
            </a:extLst>
          </p:cNvPr>
          <p:cNvSpPr txBox="1"/>
          <p:nvPr/>
        </p:nvSpPr>
        <p:spPr>
          <a:xfrm>
            <a:off x="8740141" y="4646813"/>
            <a:ext cx="28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9E81B-3EA1-EC93-90F7-F4488472BB71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0953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EDAF-3B52-54F3-F82B-6900FE97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sample of B’s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4104-975D-1BD6-C138-9FECFB8E5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3fb</a:t>
            </a:r>
            <a:r>
              <a:rPr lang="en-GB" baseline="30000" dirty="0"/>
              <a:t>-1</a:t>
            </a:r>
            <a:r>
              <a:rPr lang="en-GB" dirty="0"/>
              <a:t> @ 70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/>
              <a:t>b 	O (10</a:t>
            </a:r>
            <a:r>
              <a:rPr lang="en-GB" baseline="30000" dirty="0"/>
              <a:t>11</a:t>
            </a:r>
            <a:r>
              <a:rPr lang="en-GB" dirty="0"/>
              <a:t>) B’s</a:t>
            </a:r>
          </a:p>
          <a:p>
            <a:r>
              <a:rPr lang="en-GB" dirty="0"/>
              <a:t>6fb</a:t>
            </a:r>
            <a:r>
              <a:rPr lang="en-GB" baseline="30000" dirty="0"/>
              <a:t>-1 </a:t>
            </a:r>
            <a:r>
              <a:rPr lang="en-GB" dirty="0"/>
              <a:t>@ 150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/>
              <a:t>b 	O (10</a:t>
            </a:r>
            <a:r>
              <a:rPr lang="en-GB" baseline="30000" dirty="0"/>
              <a:t>12</a:t>
            </a:r>
            <a:r>
              <a:rPr lang="en-GB" dirty="0"/>
              <a:t>) B’s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616F6B-A1B1-B55C-03B0-8C558474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4B14C2-F794-2585-76F8-5ECF41FA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6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DF8865-B48D-07B1-7814-FCCCF13D6E0C}"/>
              </a:ext>
            </a:extLst>
          </p:cNvPr>
          <p:cNvGrpSpPr/>
          <p:nvPr/>
        </p:nvGrpSpPr>
        <p:grpSpPr>
          <a:xfrm>
            <a:off x="6172200" y="3058117"/>
            <a:ext cx="3642284" cy="2529883"/>
            <a:chOff x="6172199" y="2852377"/>
            <a:chExt cx="3972485" cy="2633758"/>
          </a:xfrm>
        </p:grpSpPr>
        <p:pic>
          <p:nvPicPr>
            <p:cNvPr id="5" name="Picture 4" descr="A picture containing bedclothes, indoor&#10;&#10;Description automatically generated">
              <a:extLst>
                <a:ext uri="{FF2B5EF4-FFF2-40B4-BE49-F238E27FC236}">
                  <a16:creationId xmlns:a16="http://schemas.microsoft.com/office/drawing/2014/main" id="{589ECF72-BF86-A49A-2654-DF6601605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199" y="2852377"/>
              <a:ext cx="3972485" cy="2633758"/>
            </a:xfrm>
            <a:prstGeom prst="rect">
              <a:avLst/>
            </a:prstGeom>
          </p:spPr>
        </p:pic>
        <p:pic>
          <p:nvPicPr>
            <p:cNvPr id="7" name="Picture 6" descr="A hand holding a piece of food&#10;&#10;Description automatically generated with low confidence">
              <a:extLst>
                <a:ext uri="{FF2B5EF4-FFF2-40B4-BE49-F238E27FC236}">
                  <a16:creationId xmlns:a16="http://schemas.microsoft.com/office/drawing/2014/main" id="{2556932E-38EA-CF9E-188B-1EE63BBA9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264" y="3858874"/>
              <a:ext cx="2438400" cy="16245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8C5198-97B1-7BF1-F819-96DE007CDAB2}"/>
                  </a:ext>
                </a:extLst>
              </p:cNvPr>
              <p:cNvSpPr txBox="1"/>
              <p:nvPr/>
            </p:nvSpPr>
            <p:spPr>
              <a:xfrm>
                <a:off x="6045200" y="1776912"/>
                <a:ext cx="39801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TeV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72.0±0.3±6.8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μb</m:t>
                      </m:r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TeV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=154.3±1.5±14.3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μb</m:t>
                      </m:r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r>
                  <a:rPr lang="en-GB" sz="1200" dirty="0">
                    <a:hlinkClick r:id="rId4"/>
                  </a:rPr>
                  <a:t>PRL 118 (2017) 052002</a:t>
                </a:r>
                <a:endParaRPr lang="en-GB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8C5198-97B1-7BF1-F819-96DE007C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0" y="1776912"/>
                <a:ext cx="3980180" cy="830997"/>
              </a:xfrm>
              <a:prstGeom prst="rect">
                <a:avLst/>
              </a:prstGeom>
              <a:blipFill>
                <a:blip r:embed="rId5"/>
                <a:stretch>
                  <a:fillRect l="-153" b="-4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514540E2-B09D-3D5B-AC28-B36CD5345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6" t="26999" r="32544" b="17890"/>
          <a:stretch/>
        </p:blipFill>
        <p:spPr>
          <a:xfrm>
            <a:off x="1071516" y="2888193"/>
            <a:ext cx="4135484" cy="2813075"/>
          </a:xfrm>
          <a:prstGeom prst="rect">
            <a:avLst/>
          </a:prstGeom>
        </p:spPr>
      </p:pic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C6DDD383-33FE-1EE1-6940-6B54007BC1D1}"/>
              </a:ext>
            </a:extLst>
          </p:cNvPr>
          <p:cNvSpPr/>
          <p:nvPr/>
        </p:nvSpPr>
        <p:spPr>
          <a:xfrm>
            <a:off x="3708400" y="5067300"/>
            <a:ext cx="1308100" cy="330200"/>
          </a:xfrm>
          <a:prstGeom prst="leftRight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04083B4D-0AAF-33CA-7B13-75616EE77AB3}"/>
              </a:ext>
            </a:extLst>
          </p:cNvPr>
          <p:cNvSpPr/>
          <p:nvPr/>
        </p:nvSpPr>
        <p:spPr>
          <a:xfrm>
            <a:off x="1689100" y="4254500"/>
            <a:ext cx="1066800" cy="393700"/>
          </a:xfrm>
          <a:prstGeom prst="leftRight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36E840-4D00-C109-DFFE-A8981D1F8030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1556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72410-8EEF-A2A9-3F6D-E42C9AD4F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56" t="29898" r="20959" b="43680"/>
          <a:stretch/>
        </p:blipFill>
        <p:spPr>
          <a:xfrm>
            <a:off x="6640065" y="1512000"/>
            <a:ext cx="4016124" cy="210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B04AA0-A46E-8640-65E2-341A57D02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8" t="23593" r="16631" b="4379"/>
          <a:stretch/>
        </p:blipFill>
        <p:spPr>
          <a:xfrm>
            <a:off x="2677719" y="1512000"/>
            <a:ext cx="3467306" cy="2101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991E64-DF3E-A334-7FC7-A1B0C6F08F0D}"/>
              </a:ext>
            </a:extLst>
          </p:cNvPr>
          <p:cNvSpPr txBox="1"/>
          <p:nvPr/>
        </p:nvSpPr>
        <p:spPr>
          <a:xfrm>
            <a:off x="522000" y="3235779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3A0E5-EF6D-5240-79A3-ADE94D1F4AB3}"/>
              </a:ext>
            </a:extLst>
          </p:cNvPr>
          <p:cNvSpPr txBox="1"/>
          <p:nvPr/>
        </p:nvSpPr>
        <p:spPr>
          <a:xfrm>
            <a:off x="2674159" y="5086350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C538B9-62F1-BCA2-A95B-E297F9550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" t="23558" r="53079" b="12612"/>
          <a:stretch/>
        </p:blipFill>
        <p:spPr>
          <a:xfrm>
            <a:off x="2676525" y="3708000"/>
            <a:ext cx="3462338" cy="23197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29FB68-E5DC-CC59-5BFA-6FDA900FA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81" t="25894" r="28690" b="31014"/>
          <a:stretch/>
        </p:blipFill>
        <p:spPr>
          <a:xfrm>
            <a:off x="7096104" y="3708000"/>
            <a:ext cx="3229547" cy="23082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22">
                <a:extLst>
                  <a:ext uri="{FF2B5EF4-FFF2-40B4-BE49-F238E27FC236}">
                    <a16:creationId xmlns:a16="http://schemas.microsoft.com/office/drawing/2014/main" id="{89B5C26E-097C-4DE2-E7DE-6413848BBC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rgbClr val="253C99"/>
                    </a:solidFill>
                  </a:rPr>
                  <a:t>Golden Mode:</a:t>
                </a:r>
                <a:r>
                  <a:rPr lang="en-GB" dirty="0"/>
                  <a:t>  </a:t>
                </a:r>
                <a:r>
                  <a:rPr lang="en-GB" dirty="0">
                    <a:solidFill>
                      <a:schemeClr val="tx1"/>
                    </a:solidFill>
                  </a:rPr>
                  <a:t>Fully leptonic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4000" dirty="0"/>
              </a:p>
            </p:txBody>
          </p:sp>
        </mc:Choice>
        <mc:Fallback xmlns="">
          <p:sp>
            <p:nvSpPr>
              <p:cNvPr id="23" name="Title 22">
                <a:extLst>
                  <a:ext uri="{FF2B5EF4-FFF2-40B4-BE49-F238E27FC236}">
                    <a16:creationId xmlns:a16="http://schemas.microsoft.com/office/drawing/2014/main" id="{89B5C26E-097C-4DE2-E7DE-6413848BB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4DBCA3-6857-9386-FB13-4DE19FB2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A9F882-82A4-09E4-A90B-3E14DEFA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7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FF713-D572-A5F2-DDF7-A7D2538C6034}"/>
              </a:ext>
            </a:extLst>
          </p:cNvPr>
          <p:cNvSpPr txBox="1"/>
          <p:nvPr/>
        </p:nvSpPr>
        <p:spPr>
          <a:xfrm>
            <a:off x="522000" y="5855607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BE9AC-40D8-1040-ED4E-C40DF4D2F6B3}"/>
                  </a:ext>
                </a:extLst>
              </p:cNvPr>
              <p:cNvSpPr txBox="1"/>
              <p:nvPr/>
            </p:nvSpPr>
            <p:spPr>
              <a:xfrm>
                <a:off x="522000" y="1509485"/>
                <a:ext cx="19013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sz="18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7"/>
                  </a:rPr>
                  <a:t>PRL 118(2017)191801</a:t>
                </a:r>
                <a:endParaRPr lang="en-GB" sz="12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PRL 112(2014)101801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BE9AC-40D8-1040-ED4E-C40DF4D2F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" y="1509485"/>
                <a:ext cx="1901371" cy="1569660"/>
              </a:xfrm>
              <a:prstGeom prst="rect">
                <a:avLst/>
              </a:prstGeom>
              <a:blipFill>
                <a:blip r:embed="rId8"/>
                <a:stretch>
                  <a:fillRect l="-2885" b="-23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8B8FF3-282D-023F-1970-298D38298887}"/>
                  </a:ext>
                </a:extLst>
              </p:cNvPr>
              <p:cNvSpPr txBox="1"/>
              <p:nvPr/>
            </p:nvSpPr>
            <p:spPr>
              <a:xfrm>
                <a:off x="522000" y="4005943"/>
                <a:ext cx="18578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sz="18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9"/>
                  </a:rPr>
                  <a:t>PRL 128(2022)141801</a:t>
                </a:r>
                <a:endParaRPr lang="en-GB" sz="12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PRL 112 (2014) 041801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JHEP 10(2019) 232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8B8FF3-282D-023F-1970-298D38298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" y="4005943"/>
                <a:ext cx="1857829" cy="1754326"/>
              </a:xfrm>
              <a:prstGeom prst="rect">
                <a:avLst/>
              </a:prstGeom>
              <a:blipFill>
                <a:blip r:embed="rId10"/>
                <a:stretch>
                  <a:fillRect l="-2961" b="-17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00EE042-86D1-36BC-3BE7-A2D1DAA74E80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Golden Mode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8318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72410-8EEF-A2A9-3F6D-E42C9AD4F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56" t="29898" r="20959" b="43680"/>
          <a:stretch/>
        </p:blipFill>
        <p:spPr>
          <a:xfrm>
            <a:off x="6640065" y="1512000"/>
            <a:ext cx="4016124" cy="210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B04AA0-A46E-8640-65E2-341A57D02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8" t="23593" r="16631" b="4379"/>
          <a:stretch/>
        </p:blipFill>
        <p:spPr>
          <a:xfrm>
            <a:off x="2677719" y="1512000"/>
            <a:ext cx="3467306" cy="2101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991E64-DF3E-A334-7FC7-A1B0C6F08F0D}"/>
              </a:ext>
            </a:extLst>
          </p:cNvPr>
          <p:cNvSpPr txBox="1"/>
          <p:nvPr/>
        </p:nvSpPr>
        <p:spPr>
          <a:xfrm>
            <a:off x="522000" y="3235779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3A0E5-EF6D-5240-79A3-ADE94D1F4AB3}"/>
              </a:ext>
            </a:extLst>
          </p:cNvPr>
          <p:cNvSpPr txBox="1"/>
          <p:nvPr/>
        </p:nvSpPr>
        <p:spPr>
          <a:xfrm>
            <a:off x="2674159" y="5086350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C538B9-62F1-BCA2-A95B-E297F9550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" t="23558" r="53079" b="12612"/>
          <a:stretch/>
        </p:blipFill>
        <p:spPr>
          <a:xfrm>
            <a:off x="2676525" y="3708000"/>
            <a:ext cx="3462338" cy="23197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29FB68-E5DC-CC59-5BFA-6FDA900FA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81" t="25894" r="28690" b="31014"/>
          <a:stretch/>
        </p:blipFill>
        <p:spPr>
          <a:xfrm>
            <a:off x="7096104" y="3708000"/>
            <a:ext cx="3229547" cy="23082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22">
                <a:extLst>
                  <a:ext uri="{FF2B5EF4-FFF2-40B4-BE49-F238E27FC236}">
                    <a16:creationId xmlns:a16="http://schemas.microsoft.com/office/drawing/2014/main" id="{62B900B0-5D01-E344-9623-9ABFD4713D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rgbClr val="253C99"/>
                    </a:solidFill>
                  </a:rPr>
                  <a:t>Golden Mode:</a:t>
                </a:r>
                <a:r>
                  <a:rPr lang="en-GB" dirty="0"/>
                  <a:t>  </a:t>
                </a:r>
                <a:r>
                  <a:rPr lang="en-GB" dirty="0">
                    <a:solidFill>
                      <a:schemeClr val="tx1"/>
                    </a:solidFill>
                  </a:rPr>
                  <a:t>Fully leptonic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4000" dirty="0"/>
              </a:p>
            </p:txBody>
          </p:sp>
        </mc:Choice>
        <mc:Fallback xmlns="">
          <p:sp>
            <p:nvSpPr>
              <p:cNvPr id="9" name="Title 22">
                <a:extLst>
                  <a:ext uri="{FF2B5EF4-FFF2-40B4-BE49-F238E27FC236}">
                    <a16:creationId xmlns:a16="http://schemas.microsoft.com/office/drawing/2014/main" id="{62B900B0-5D01-E344-9623-9ABFD4713D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4DBCA3-6857-9386-FB13-4DE19FB2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A9F882-82A4-09E4-A90B-3E14DEFA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8</a:t>
            </a:fld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FF713-D572-A5F2-DDF7-A7D2538C6034}"/>
              </a:ext>
            </a:extLst>
          </p:cNvPr>
          <p:cNvSpPr txBox="1"/>
          <p:nvPr/>
        </p:nvSpPr>
        <p:spPr>
          <a:xfrm>
            <a:off x="522000" y="5855607"/>
            <a:ext cx="10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BE9AC-40D8-1040-ED4E-C40DF4D2F6B3}"/>
                  </a:ext>
                </a:extLst>
              </p:cNvPr>
              <p:cNvSpPr txBox="1"/>
              <p:nvPr/>
            </p:nvSpPr>
            <p:spPr>
              <a:xfrm>
                <a:off x="522000" y="1509485"/>
                <a:ext cx="19013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sz="18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7"/>
                  </a:rPr>
                  <a:t>PRL 118(2017)191801</a:t>
                </a:r>
                <a:endParaRPr lang="en-GB" sz="12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PRL 112(2014)101801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BE9AC-40D8-1040-ED4E-C40DF4D2F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" y="1509485"/>
                <a:ext cx="1901371" cy="1569660"/>
              </a:xfrm>
              <a:prstGeom prst="rect">
                <a:avLst/>
              </a:prstGeom>
              <a:blipFill>
                <a:blip r:embed="rId8"/>
                <a:stretch>
                  <a:fillRect l="-2885" b="-23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8B8FF3-282D-023F-1970-298D38298887}"/>
                  </a:ext>
                </a:extLst>
              </p:cNvPr>
              <p:cNvSpPr txBox="1"/>
              <p:nvPr/>
            </p:nvSpPr>
            <p:spPr>
              <a:xfrm>
                <a:off x="522000" y="4005943"/>
                <a:ext cx="18578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sz="18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hlinkClick r:id="rId9"/>
                  </a:rPr>
                  <a:t>PRL 128(2022)141801</a:t>
                </a:r>
                <a:endParaRPr lang="en-GB" sz="12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b="0" dirty="0">
                    <a:solidFill>
                      <a:srgbClr val="7030A0"/>
                    </a:solidFill>
                  </a:rPr>
                  <a:t>Theory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PRL 112 (2014) 041801</a:t>
                </a:r>
              </a:p>
              <a:p>
                <a:r>
                  <a:rPr lang="en-GB" sz="1200" b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JHEP 10(2019) 232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8B8FF3-282D-023F-1970-298D38298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" y="4005943"/>
                <a:ext cx="1857829" cy="1754326"/>
              </a:xfrm>
              <a:prstGeom prst="rect">
                <a:avLst/>
              </a:prstGeom>
              <a:blipFill>
                <a:blip r:embed="rId10"/>
                <a:stretch>
                  <a:fillRect l="-2961" b="-17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D7B5636-6925-6B34-F238-B710225E438F}"/>
              </a:ext>
            </a:extLst>
          </p:cNvPr>
          <p:cNvSpPr/>
          <p:nvPr/>
        </p:nvSpPr>
        <p:spPr>
          <a:xfrm>
            <a:off x="6522880" y="1478220"/>
            <a:ext cx="4200539" cy="22396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15012-8DD3-7DA0-BFCF-7F8596B115B6}"/>
              </a:ext>
            </a:extLst>
          </p:cNvPr>
          <p:cNvSpPr txBox="1"/>
          <p:nvPr/>
        </p:nvSpPr>
        <p:spPr>
          <a:xfrm>
            <a:off x="6255658" y="1436919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See CERN Seminar 26 Jul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6B555D-EC7C-9A89-5D33-03DDFEC202D3}"/>
              </a:ext>
            </a:extLst>
          </p:cNvPr>
          <p:cNvSpPr/>
          <p:nvPr/>
        </p:nvSpPr>
        <p:spPr>
          <a:xfrm>
            <a:off x="6226629" y="3541486"/>
            <a:ext cx="4589153" cy="25822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F2333-6644-0EE7-7CF7-094F74EDAA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458" t="61049" r="55516" b="1000"/>
          <a:stretch/>
        </p:blipFill>
        <p:spPr>
          <a:xfrm>
            <a:off x="6319943" y="2686051"/>
            <a:ext cx="4304514" cy="2447344"/>
          </a:xfrm>
          <a:prstGeom prst="rect">
            <a:avLst/>
          </a:prstGeom>
          <a:ln w="19050">
            <a:solidFill>
              <a:srgbClr val="FF0000"/>
            </a:solidFill>
            <a:prstDash val="lgDash"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B2EE72-CA2B-3490-0D16-DC53C6BB14D7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B63F4-04E8-B0A1-692C-A276CEF51406}"/>
              </a:ext>
            </a:extLst>
          </p:cNvPr>
          <p:cNvSpPr txBox="1"/>
          <p:nvPr/>
        </p:nvSpPr>
        <p:spPr>
          <a:xfrm>
            <a:off x="6286500" y="55118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One of our most important rare decay modes shows no sign of anomaly</a:t>
            </a:r>
          </a:p>
        </p:txBody>
      </p:sp>
    </p:spTree>
    <p:extLst>
      <p:ext uri="{BB962C8B-B14F-4D97-AF65-F5344CB8AC3E}">
        <p14:creationId xmlns:p14="http://schemas.microsoft.com/office/powerpoint/2010/main" val="3246134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FEF8-63AC-AE87-9004-A173DE4D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Electro-Weak Penguins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70C57C2-0172-C051-FDA4-268EF3AC2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7" y="2153444"/>
            <a:ext cx="3114675" cy="1466850"/>
          </a:xfrm>
        </p:spPr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0868D235-37D8-91E4-282D-93CC26C1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 anomalies at LHCb - FCCP 2022</a:t>
            </a:r>
            <a:endParaRPr lang="en-GB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CF3EB05-B574-C6D7-48EF-E39A157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A1CC-2EB6-46B5-8082-03F392ABE61D}" type="slidenum">
              <a:rPr lang="en-GB" smtClean="0"/>
              <a:t>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97720-30E7-7FD2-1E13-2B4BF3C5F893}"/>
              </a:ext>
            </a:extLst>
          </p:cNvPr>
          <p:cNvSpPr txBox="1"/>
          <p:nvPr/>
        </p:nvSpPr>
        <p:spPr>
          <a:xfrm>
            <a:off x="914400" y="1809750"/>
            <a:ext cx="4819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FCNC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Sensitive to NP in Loops &amp; high mass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Fundamental test of couplings to b-quarks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Semi-leptonic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Elegant (and reasonably) and “easy” to reconstruct (p, ID, low multiplicity)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Hadrons in final and initial state        (unlike                       ) 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154A39C-2F68-538B-2FD4-30C9F5A31623}"/>
              </a:ext>
            </a:extLst>
          </p:cNvPr>
          <p:cNvSpPr/>
          <p:nvPr/>
        </p:nvSpPr>
        <p:spPr>
          <a:xfrm>
            <a:off x="9344025" y="2076450"/>
            <a:ext cx="285750" cy="9810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2E5F5-FB14-3D0C-2B9B-CF3D37E2CA51}"/>
              </a:ext>
            </a:extLst>
          </p:cNvPr>
          <p:cNvSpPr txBox="1"/>
          <p:nvPr/>
        </p:nvSpPr>
        <p:spPr>
          <a:xfrm>
            <a:off x="9696450" y="2238375"/>
            <a:ext cx="102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leptons</a:t>
            </a:r>
          </a:p>
          <a:p>
            <a:r>
              <a:rPr lang="en-GB" dirty="0"/>
              <a:t>e,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μ, 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23F7DA-7977-A49B-918A-1EA8D488E9B7}"/>
                  </a:ext>
                </a:extLst>
              </p:cNvPr>
              <p:cNvSpPr txBox="1"/>
              <p:nvPr/>
            </p:nvSpPr>
            <p:spPr>
              <a:xfrm>
                <a:off x="2244724" y="3882509"/>
                <a:ext cx="1457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23F7DA-7977-A49B-918A-1EA8D488E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724" y="3882509"/>
                <a:ext cx="1457325" cy="369332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CA9B604-D1F2-1E13-C222-9A0BD6463961}"/>
              </a:ext>
            </a:extLst>
          </p:cNvPr>
          <p:cNvSpPr txBox="1"/>
          <p:nvPr/>
        </p:nvSpPr>
        <p:spPr>
          <a:xfrm>
            <a:off x="977900" y="4733925"/>
            <a:ext cx="74961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Branching Fractions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“count how many you get” – consistency with SM (i.e. theory?)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Check as function of kinematics (e.g. q</a:t>
            </a:r>
            <a:r>
              <a:rPr lang="en-GB" baseline="30000" dirty="0"/>
              <a:t>2</a:t>
            </a:r>
            <a:r>
              <a:rPr lang="en-GB" dirty="0"/>
              <a:t>= inv. mass of leptons,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Understand (require) hadronic corrections to interpret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57A1034-BB40-3C96-554B-DF1D6A05DE04}"/>
              </a:ext>
            </a:extLst>
          </p:cNvPr>
          <p:cNvSpPr/>
          <p:nvPr/>
        </p:nvSpPr>
        <p:spPr>
          <a:xfrm rot="10800000">
            <a:off x="8267700" y="5181600"/>
            <a:ext cx="5905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0D107F-1261-C9E7-F3BC-085DE84E089B}"/>
              </a:ext>
            </a:extLst>
          </p:cNvPr>
          <p:cNvSpPr txBox="1"/>
          <p:nvPr/>
        </p:nvSpPr>
        <p:spPr>
          <a:xfrm>
            <a:off x="8943975" y="50958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“Early” and important tests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57563C-2534-2910-F9AB-52E44883FC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0342" y="3357099"/>
            <a:ext cx="1703952" cy="1039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EF89-5983-AD0E-BEC3-52B222E39401}"/>
              </a:ext>
            </a:extLst>
          </p:cNvPr>
          <p:cNvSpPr txBox="1"/>
          <p:nvPr/>
        </p:nvSpPr>
        <p:spPr>
          <a:xfrm>
            <a:off x="11037455" y="1368000"/>
            <a:ext cx="969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>
                    <a:alpha val="25000"/>
                  </a:schemeClr>
                </a:solidFill>
              </a:rPr>
              <a:t>Introduction</a:t>
            </a:r>
          </a:p>
          <a:p>
            <a:endParaRPr lang="en-GB" sz="1100" b="1" dirty="0">
              <a:solidFill>
                <a:schemeClr val="bg1"/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Golden Mode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/>
                </a:solidFill>
              </a:rPr>
              <a:t>Semileptonic Decays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 Universality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Lepton</a:t>
            </a: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Flavour Violation</a:t>
            </a:r>
          </a:p>
          <a:p>
            <a:endParaRPr lang="en-GB" sz="1100" b="1" dirty="0">
              <a:solidFill>
                <a:schemeClr val="bg1">
                  <a:alpha val="30000"/>
                </a:schemeClr>
              </a:solidFill>
            </a:endParaRPr>
          </a:p>
          <a:p>
            <a:r>
              <a:rPr lang="en-GB" sz="1100" b="1" dirty="0">
                <a:solidFill>
                  <a:schemeClr val="bg1">
                    <a:alpha val="3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25929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9711E"/>
      </a:accent6>
      <a:hlink>
        <a:srgbClr val="49711E"/>
      </a:hlink>
      <a:folHlink>
        <a:srgbClr val="4971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7995</TotalTime>
  <Words>2563</Words>
  <Application>Microsoft Office PowerPoint</Application>
  <PresentationFormat>Widescreen</PresentationFormat>
  <Paragraphs>714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AAAAA H+ STIX General</vt:lpstr>
      <vt:lpstr>AAAAAB+Avenir-Book</vt:lpstr>
      <vt:lpstr>AAAAAE+Avenir-Heavy</vt:lpstr>
      <vt:lpstr>AAAAAV+CambriaMath</vt:lpstr>
      <vt:lpstr>AdvOT483a8203</vt:lpstr>
      <vt:lpstr>AdvTTbdb21c9e</vt:lpstr>
      <vt:lpstr>AdvTTd877c31c+22</vt:lpstr>
      <vt:lpstr>Arial</vt:lpstr>
      <vt:lpstr>Calibri</vt:lpstr>
      <vt:lpstr>Calibri Light</vt:lpstr>
      <vt:lpstr>Cambria Math</vt:lpstr>
      <vt:lpstr>CMBX12</vt:lpstr>
      <vt:lpstr>CMR12</vt:lpstr>
      <vt:lpstr>CMTT12</vt:lpstr>
      <vt:lpstr>LMRoman10-Regular</vt:lpstr>
      <vt:lpstr>Tahoma</vt:lpstr>
      <vt:lpstr>Office Theme</vt:lpstr>
      <vt:lpstr>B-anomalies at LHCb</vt:lpstr>
      <vt:lpstr>Anomaly</vt:lpstr>
      <vt:lpstr>Context     Here</vt:lpstr>
      <vt:lpstr>Detector</vt:lpstr>
      <vt:lpstr>Detector</vt:lpstr>
      <vt:lpstr>LHCb sample of B’s</vt:lpstr>
      <vt:lpstr>Golden Mode:  Fully leptonic B_s→μ^+ μ^-</vt:lpstr>
      <vt:lpstr>Golden Mode:  Fully leptonic B_s→μ^+ μ^-</vt:lpstr>
      <vt:lpstr>Electro-Weak Penguins</vt:lpstr>
      <vt:lpstr>Some branching fractions (2014-2021)</vt:lpstr>
      <vt:lpstr>Some branching fractions (2014-2021)</vt:lpstr>
      <vt:lpstr>Angular Analyses - b→sℓℓ</vt:lpstr>
      <vt:lpstr>〖B^0→K^(∗0) μ^+ μ^-:  P〗_5^′</vt:lpstr>
      <vt:lpstr>〖B^+→K^(∗+) μ^+ μ^-:  P〗_5^′</vt:lpstr>
      <vt:lpstr>B_s^0→ϕμ^+ μ^-</vt:lpstr>
      <vt:lpstr>Lepton Flavour Universality: R_(H ) (b→sℓℓ)  </vt:lpstr>
      <vt:lpstr>Theory Expectation</vt:lpstr>
      <vt:lpstr>RH</vt:lpstr>
      <vt:lpstr>Status</vt:lpstr>
      <vt:lpstr>Lepton Flavour Universality: R_(H_c  ) (b→cℓν)  </vt:lpstr>
      <vt:lpstr>Lepton Flavour Universality: R_(H_c  )</vt:lpstr>
      <vt:lpstr>Recent fits to R_(D^∗ )-R_D</vt:lpstr>
      <vt:lpstr>Lepton Flavour (Number) Violation</vt:lpstr>
      <vt:lpstr>Lepton Flavour (Number) Violation</vt:lpstr>
      <vt:lpstr>Evidence for NP from Anomalies </vt:lpstr>
      <vt:lpstr>Future</vt:lpstr>
      <vt:lpstr>Thanks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B-anomalies at LHCb</dc:title>
  <dc:creator>Themis Bowcock</dc:creator>
  <cp:lastModifiedBy>Themis Bowcock</cp:lastModifiedBy>
  <cp:revision>32</cp:revision>
  <dcterms:created xsi:type="dcterms:W3CDTF">2022-09-12T11:22:44Z</dcterms:created>
  <dcterms:modified xsi:type="dcterms:W3CDTF">2022-09-22T08:56:59Z</dcterms:modified>
</cp:coreProperties>
</file>