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05" r:id="rId2"/>
  </p:sldMasterIdLst>
  <p:notesMasterIdLst>
    <p:notesMasterId r:id="rId41"/>
  </p:notesMasterIdLst>
  <p:sldIdLst>
    <p:sldId id="256" r:id="rId3"/>
    <p:sldId id="1132" r:id="rId4"/>
    <p:sldId id="415" r:id="rId5"/>
    <p:sldId id="1133" r:id="rId6"/>
    <p:sldId id="1155" r:id="rId7"/>
    <p:sldId id="1131" r:id="rId8"/>
    <p:sldId id="1101" r:id="rId9"/>
    <p:sldId id="1109" r:id="rId10"/>
    <p:sldId id="1123" r:id="rId11"/>
    <p:sldId id="293" r:id="rId12"/>
    <p:sldId id="1128" r:id="rId13"/>
    <p:sldId id="1129" r:id="rId14"/>
    <p:sldId id="1130" r:id="rId15"/>
    <p:sldId id="1124" r:id="rId16"/>
    <p:sldId id="1139" r:id="rId17"/>
    <p:sldId id="1125" r:id="rId18"/>
    <p:sldId id="1127" r:id="rId19"/>
    <p:sldId id="1120" r:id="rId20"/>
    <p:sldId id="1154" r:id="rId21"/>
    <p:sldId id="1135" r:id="rId22"/>
    <p:sldId id="1156" r:id="rId23"/>
    <p:sldId id="1142" r:id="rId24"/>
    <p:sldId id="1143" r:id="rId25"/>
    <p:sldId id="1136" r:id="rId26"/>
    <p:sldId id="279" r:id="rId27"/>
    <p:sldId id="1145" r:id="rId28"/>
    <p:sldId id="1144" r:id="rId29"/>
    <p:sldId id="1150" r:id="rId30"/>
    <p:sldId id="1089" r:id="rId31"/>
    <p:sldId id="1095" r:id="rId32"/>
    <p:sldId id="1152" r:id="rId33"/>
    <p:sldId id="1153" r:id="rId34"/>
    <p:sldId id="1121" r:id="rId35"/>
    <p:sldId id="1151" r:id="rId36"/>
    <p:sldId id="1140" r:id="rId37"/>
    <p:sldId id="1138" r:id="rId38"/>
    <p:sldId id="1146" r:id="rId39"/>
    <p:sldId id="110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0"/>
    <p:restoredTop sz="94838"/>
  </p:normalViewPr>
  <p:slideViewPr>
    <p:cSldViewPr snapToGrid="0" snapToObjects="1">
      <p:cViewPr varScale="1">
        <p:scale>
          <a:sx n="78" d="100"/>
          <a:sy n="78" d="100"/>
        </p:scale>
        <p:origin x="1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8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Euclidean space time lattice for HVP, quarks props: large sparse matrix, gluons: MC integration of gauge fields</a:t>
            </a:r>
          </a:p>
        </p:txBody>
      </p:sp>
    </p:spTree>
    <p:extLst>
      <p:ext uri="{BB962C8B-B14F-4D97-AF65-F5344CB8AC3E}">
        <p14:creationId xmlns:p14="http://schemas.microsoft.com/office/powerpoint/2010/main" val="271802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0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D16E-C8F3-CA4F-A495-6BBDEBC2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1685B-63CD-4B49-A28F-3CD29A5F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C1D87-1040-5B48-A620-C52AE159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464C-C6AE-B94C-AA70-0637E8006711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DAB1-89D0-1447-8A4B-19EEB5B4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C5B6-BA6F-624F-8C44-C0841EA1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7911" y="9296400"/>
            <a:ext cx="322204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BDBA-04C9-6640-990F-D4E2769BA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9698A-152B-BE47-8DC7-AF03E1FA9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E3B69-4FB2-E34C-8579-C14EA961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54A7-3397-154C-AD41-A8B91A570870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E677B-38E2-B140-AE34-B5E1E7E1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4053-01BD-9349-B181-DB4ECAB2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9E3A5-4D2E-F94F-A495-C1459E1C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54F3E-0EE0-7C44-8D06-F5B35026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2B02-A4D9-E443-B0A6-C68C78A3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B71E-0E62-864F-AFE3-40F1B853DA8A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D11D-152C-9D4F-9B7A-7A82EAFB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CBF75-681A-9A4D-8EB6-919EAD39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1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29C1-9604-D743-8D21-23D1818C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D38BB-722E-2441-920F-45904320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52F7C-AD9C-8B4D-9EA3-4BCBC5C0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57B3-347D-6E49-8604-0F2702995356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9C8A-2380-6047-AC93-5A475A87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31AC-C7DB-2848-913E-8FDB17F3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7309-4EA4-6741-8320-8CA4B385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E86A7-E3D1-8F47-B5E9-C88C7817F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C60E0-828C-BB4B-90ED-7F4BE036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CE8B5-4933-784A-B1CF-38E7C74A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51D6-F34E-804C-922A-D9847B631070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5C022-1B98-D449-A1F7-8D80AE2B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BE61E-F1D8-F24A-B713-72366034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9ACC9-EDA9-D24A-8C87-5D5FEAAB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CF29C-036C-7044-A334-9446D773E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7E1B8-2849-AE4F-BDE6-4340A67C9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99644-1C31-3F48-9D34-45A92113A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8B3AE-3AB1-7F4D-8F72-4CCE24716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FC821-9CDD-A644-8DFE-C46CFA89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9AB3-E98C-2A45-A135-7BACADDDCFC9}" type="datetime1">
              <a:rPr lang="en-US" smtClean="0"/>
              <a:t>9/23/22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DF3BD-4D40-0849-A83A-C1B6B657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B57418-E50A-F548-87D2-5772CCFF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7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C173-FA06-6F49-87A3-EE1516C6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A63AE-A27D-EA4B-8A57-9B9FF6FE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5651-CB71-1340-A4EE-DD058B46B07E}" type="datetime1">
              <a:rPr lang="en-US" smtClean="0"/>
              <a:t>9/23/22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75C60-E02A-0241-AF8E-10F5B02E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72D40-B882-784C-B68D-CC707D4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5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2C098-22EA-8B40-98CA-61EEBF42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A193-492E-0147-A94B-6481B8B8F072}" type="datetime1">
              <a:rPr lang="en-US" smtClean="0"/>
              <a:t>9/23/22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12F96-DC58-314A-8190-9088AF90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220AC-E56C-C546-BFFE-3334B1C0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3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B6A9-09CC-EF42-91D6-A212D729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4E13-CA83-A04D-91E3-8FBA8972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93FCE-17B4-014B-96AA-E5A0EBE78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1F08A-5EBE-AD44-85AD-7441BD76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3C221-B548-034A-9DCB-BB2F2EF19734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ABD9-18DB-8C43-9FBB-6A87A7FF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D1AAE-1D85-864F-8DF6-17539A64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78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661B-8316-5244-ABB7-7BD8ECFB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7CAFBD-1AA8-6041-B8FD-0624FD9F0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659C9-E953-644A-978C-3FC2D49A5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ED5FA-CDDA-F649-9CE8-797084DA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FE4F-F5BA-214A-825F-FF303C7602AB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930B0-3FB2-B74F-9CC6-74F49994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4784-D1C8-4543-A256-E98332A1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24C1-0524-234E-86D7-7B197485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8F6E-C2A1-704C-A286-2B2936980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05D84-01B7-3047-9E89-775CD810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9B1-6662-0D4D-A58F-89E2D69804FA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3310-9133-0F4E-8E44-8F707109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39012-DD62-C545-A67E-02567C60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0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1E0D2-7CCB-6849-AF3C-581F4981B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AB896-7447-2443-8098-FEF5C16A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7681-023E-A543-81B8-E69AFBC18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516B-C5A4-9C41-B5A6-3F2B2CF2FACD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D5591-649A-5140-91EE-4B15C628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63573-C0CA-0445-88E1-31BBEF2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704" r:id="rId10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8F8D4-3F90-AA45-93E4-2F8E6B3E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E1682-D34D-FD4B-8EF4-33B169FB4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12E85-5E7D-564D-8C48-0EBFDA356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E982-AEC7-CA4E-98B5-8E84AFDA5C60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6E39D-1895-7142-BA2C-9F436B1C2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9216-001C-E64E-B772-67DC0042E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A0FC-7A54-C146-BD6E-3D098D58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erncourier.com/a/an-anomalous-moment-for-the-muo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dico.ph.ed.ac.uk/event/112/contributions/1666/" TargetMode="Externa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indico.ph.ed.ac.uk/event/112/contributions/1662/" TargetMode="Externa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indico.ph.ed.ac.uk/event/112/contributions/1664/" TargetMode="Externa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ndico.ph.ed.ac.uk/event/112/contributions/1665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benasque.org/2022lattice_workshop/talks_contr/158_Gottlieb_gm2_LatticeNET.pdf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indico.ph.ed.ac.uk/event/112/contributions/1660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hyperlink" Target="https://indico.ph.ed.ac.uk/event/112/contributions/1664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66/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ed.ac.uk/event/112/contributions/1666/" TargetMode="Externa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hyperlink" Target="https://indico.ph.ed.ac.uk/event/112/contributions/1684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21626/contributions/63779/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hyperlink" Target="https://indico.ph.ed.ac.uk/event/112/contributions/1659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792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muon anomalous magnetic moment and the hunt for new physics"/>
          <p:cNvSpPr txBox="1">
            <a:spLocks noGrp="1"/>
          </p:cNvSpPr>
          <p:nvPr>
            <p:ph type="title"/>
          </p:nvPr>
        </p:nvSpPr>
        <p:spPr>
          <a:xfrm>
            <a:off x="-228592" y="2122714"/>
            <a:ext cx="13440301" cy="2209985"/>
          </a:xfrm>
          <a:prstGeom prst="rect">
            <a:avLst/>
          </a:prstGeom>
        </p:spPr>
        <p:txBody>
          <a:bodyPr>
            <a:noAutofit/>
          </a:bodyPr>
          <a:lstStyle>
            <a:lvl1pPr defTabSz="502412">
              <a:defRPr sz="6880"/>
            </a:lvl1pPr>
          </a:lstStyle>
          <a:p>
            <a:r>
              <a:rPr lang="en-US" sz="7200" dirty="0">
                <a:latin typeface="Calibri Light" panose="020F0302020204030204" pitchFamily="34" charset="0"/>
                <a:cs typeface="Calibri Light" panose="020F0302020204030204" pitchFamily="34" charset="0"/>
              </a:rPr>
              <a:t>Light quark vacuum polarization contribution to the muon </a:t>
            </a:r>
            <a:r>
              <a:rPr lang="en-US" sz="7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en-US" sz="7200" dirty="0">
                <a:latin typeface="Calibri Light" panose="020F0302020204030204" pitchFamily="34" charset="0"/>
                <a:cs typeface="Calibri Light" panose="020F0302020204030204" pitchFamily="34" charset="0"/>
              </a:rPr>
              <a:t>-2</a:t>
            </a:r>
          </a:p>
        </p:txBody>
      </p:sp>
      <p:sp>
        <p:nvSpPr>
          <p:cNvPr id="120" name="Tom Blum (UConn/RBRC)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832314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54990">
              <a:defRPr sz="3514"/>
            </a:pPr>
            <a:r>
              <a:rPr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Tom Blum (UConn/RBRC)</a:t>
            </a:r>
          </a:p>
          <a:p>
            <a:pPr defTabSz="554990">
              <a:defRPr sz="3514"/>
            </a:pP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554990">
              <a:defRPr sz="3514"/>
            </a:pPr>
            <a:endParaRPr dirty="0"/>
          </a:p>
          <a:p>
            <a:pPr defTabSz="554990">
              <a:defRPr sz="3514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FCCP 2022</a:t>
            </a:r>
          </a:p>
          <a:p>
            <a:pPr defTabSz="554990">
              <a:defRPr sz="3514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Capri</a:t>
            </a:r>
          </a:p>
          <a:p>
            <a:pPr defTabSz="554990">
              <a:defRPr sz="3514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September 22</a:t>
            </a:r>
            <a:r>
              <a:rPr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202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B93BA7-10E6-9E4D-B7E1-43EF1EDD048A}"/>
              </a:ext>
            </a:extLst>
          </p:cNvPr>
          <p:cNvSpPr txBox="1"/>
          <p:nvPr/>
        </p:nvSpPr>
        <p:spPr>
          <a:xfrm>
            <a:off x="10125807" y="9374009"/>
            <a:ext cx="287899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/>
              <a:t>Credit: Mark Rayner/CERN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F5EF8-3350-8946-A89B-0ED621C9D4F1}"/>
              </a:ext>
            </a:extLst>
          </p:cNvPr>
          <p:cNvSpPr txBox="1"/>
          <p:nvPr/>
        </p:nvSpPr>
        <p:spPr>
          <a:xfrm>
            <a:off x="36139" y="9326494"/>
            <a:ext cx="88485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Anomalous moment for the muon,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Cern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 Courier May/June 2021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F6894-7E65-3A4C-A328-6A127E11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3AC7-4AFC-6B49-97C9-0D51B85DAB6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7453D-9FF0-114B-A1AC-5769B38F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5" y="2561091"/>
            <a:ext cx="5956035" cy="3904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A138D-2D38-F84B-AF99-66F12672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39" y="2574096"/>
            <a:ext cx="5873082" cy="3904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6BAA6C-BC2F-FA4E-9E53-A5FDFB66B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0" y="6635157"/>
            <a:ext cx="7032558" cy="134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425769-E01C-D440-B4DE-E6F15C9E5148}"/>
              </a:ext>
            </a:extLst>
          </p:cNvPr>
          <p:cNvSpPr txBox="1"/>
          <p:nvPr/>
        </p:nvSpPr>
        <p:spPr>
          <a:xfrm>
            <a:off x="8007218" y="3338400"/>
            <a:ext cx="18598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SRHO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13EFB-EA72-E84F-BE4F-B74F3AD1DB3B}"/>
              </a:ext>
            </a:extLst>
          </p:cNvPr>
          <p:cNvSpPr txBox="1"/>
          <p:nvPr/>
        </p:nvSpPr>
        <p:spPr>
          <a:xfrm>
            <a:off x="3696969" y="3602605"/>
            <a:ext cx="228299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dirty="0">
                <a:solidFill>
                  <a:srgbClr val="9437FF"/>
                </a:solidFill>
              </a:rPr>
              <a:t>NLO </a:t>
            </a:r>
            <a:r>
              <a:rPr lang="en-US" sz="2560" dirty="0" err="1">
                <a:solidFill>
                  <a:srgbClr val="9437FF"/>
                </a:solidFill>
              </a:rPr>
              <a:t>SChPT</a:t>
            </a:r>
            <a:endParaRPr lang="en-US" sz="2560" dirty="0">
              <a:solidFill>
                <a:srgbClr val="9437FF"/>
              </a:solidFill>
            </a:endParaRPr>
          </a:p>
          <a:p>
            <a:endParaRPr lang="en-US" sz="2560" dirty="0">
              <a:solidFill>
                <a:srgbClr val="9437FF"/>
              </a:solidFill>
            </a:endParaRPr>
          </a:p>
          <a:p>
            <a:r>
              <a:rPr lang="en-US" sz="2560" dirty="0">
                <a:solidFill>
                  <a:srgbClr val="0432FF"/>
                </a:solidFill>
              </a:rPr>
              <a:t>NNLO </a:t>
            </a:r>
            <a:r>
              <a:rPr lang="en-US" sz="2560" dirty="0" err="1">
                <a:solidFill>
                  <a:srgbClr val="0432FF"/>
                </a:solidFill>
              </a:rPr>
              <a:t>SChPT</a:t>
            </a:r>
            <a:endParaRPr lang="en-US" sz="256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DA3AF-9521-3442-8570-5DB77ED90993}"/>
              </a:ext>
            </a:extLst>
          </p:cNvPr>
          <p:cNvSpPr txBox="1"/>
          <p:nvPr/>
        </p:nvSpPr>
        <p:spPr>
          <a:xfrm>
            <a:off x="7235774" y="6609232"/>
            <a:ext cx="6280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>
                <a:latin typeface="+mn-lt"/>
              </a:rPr>
              <a:t>Compatible with BMW; NNLO </a:t>
            </a:r>
            <a:r>
              <a:rPr lang="en-US" sz="2000" b="0" dirty="0" err="1">
                <a:latin typeface="+mn-lt"/>
              </a:rPr>
              <a:t>SChPT</a:t>
            </a:r>
            <a:r>
              <a:rPr lang="en-US" sz="2000" b="0" dirty="0">
                <a:latin typeface="+mn-lt"/>
              </a:rPr>
              <a:t> no good</a:t>
            </a:r>
          </a:p>
          <a:p>
            <a:pPr algn="l"/>
            <a:r>
              <a:rPr lang="en-US" sz="2000" b="0" dirty="0">
                <a:latin typeface="+mn-lt"/>
              </a:rPr>
              <a:t>SRHO model and NLO </a:t>
            </a:r>
            <a:r>
              <a:rPr lang="en-US" sz="2000" b="0" dirty="0" err="1">
                <a:latin typeface="+mn-lt"/>
              </a:rPr>
              <a:t>SChPT</a:t>
            </a:r>
            <a:r>
              <a:rPr lang="en-US" sz="2000" b="0" dirty="0">
                <a:latin typeface="+mn-lt"/>
              </a:rPr>
              <a:t> about the same</a:t>
            </a:r>
          </a:p>
          <a:p>
            <a:pPr algn="l"/>
            <a:r>
              <a:rPr lang="en-US" sz="2000" b="0" dirty="0">
                <a:latin typeface="+mn-lt"/>
              </a:rPr>
              <a:t>but different values in continuum limit</a:t>
            </a:r>
          </a:p>
          <a:p>
            <a:pPr algn="l"/>
            <a:r>
              <a:rPr lang="en-US" sz="2000" b="0" dirty="0">
                <a:solidFill>
                  <a:srgbClr val="FF40FF"/>
                </a:solidFill>
                <a:latin typeface="+mn-lt"/>
              </a:rPr>
              <a:t>Need smaller lattice spacing</a:t>
            </a:r>
          </a:p>
          <a:p>
            <a:pPr algn="l"/>
            <a:r>
              <a:rPr lang="en-US" sz="2000" b="0" dirty="0">
                <a:solidFill>
                  <a:srgbClr val="9437FF"/>
                </a:solidFill>
                <a:latin typeface="+mn-lt"/>
              </a:rPr>
              <a:t>Issue:  no reliable calc. of corrections!</a:t>
            </a:r>
            <a:endParaRPr lang="en-US" sz="2133" b="0" dirty="0">
              <a:solidFill>
                <a:srgbClr val="9437FF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CB22B-8EFD-4443-8424-F4E6E713BA6A}"/>
              </a:ext>
            </a:extLst>
          </p:cNvPr>
          <p:cNvSpPr txBox="1"/>
          <p:nvPr/>
        </p:nvSpPr>
        <p:spPr>
          <a:xfrm>
            <a:off x="7249297" y="5057342"/>
            <a:ext cx="10887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9051"/>
                </a:solidFill>
              </a:rPr>
              <a:t>R-ratio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97167-64DB-4B4A-A1A8-542B3223FC1F}"/>
              </a:ext>
            </a:extLst>
          </p:cNvPr>
          <p:cNvSpPr txBox="1"/>
          <p:nvPr/>
        </p:nvSpPr>
        <p:spPr>
          <a:xfrm>
            <a:off x="1354946" y="5036109"/>
            <a:ext cx="10887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9051"/>
                </a:solidFill>
              </a:rPr>
              <a:t>R-ratio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51848-2E29-064C-A5E8-F3943796EB47}"/>
              </a:ext>
            </a:extLst>
          </p:cNvPr>
          <p:cNvSpPr txBox="1"/>
          <p:nvPr/>
        </p:nvSpPr>
        <p:spPr>
          <a:xfrm>
            <a:off x="1918951" y="8603629"/>
            <a:ext cx="4349874" cy="486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60" dirty="0">
                <a:highlight>
                  <a:srgbClr val="FFFF00"/>
                </a:highlight>
              </a:rPr>
              <a:t>𝑎</a:t>
            </a:r>
            <a:r>
              <a:rPr lang="en-US" sz="2560" baseline="-25000" dirty="0">
                <a:highlight>
                  <a:srgbClr val="FFFF00"/>
                </a:highlight>
              </a:rPr>
              <a:t>𝜇</a:t>
            </a:r>
            <a:r>
              <a:rPr lang="en-US" sz="2560" baseline="30000" dirty="0">
                <a:highlight>
                  <a:srgbClr val="FFFF00"/>
                </a:highlight>
              </a:rPr>
              <a:t>𝑊1,lqc</a:t>
            </a:r>
            <a:r>
              <a:rPr lang="en-US" sz="2560" dirty="0">
                <a:highlight>
                  <a:srgbClr val="FFFF00"/>
                </a:highlight>
              </a:rPr>
              <a:t> = 206.8(2.2) × 10</a:t>
            </a:r>
            <a:r>
              <a:rPr lang="en-US" sz="2560" baseline="30000" dirty="0">
                <a:highlight>
                  <a:srgbClr val="FFFF00"/>
                </a:highlight>
              </a:rPr>
              <a:t>-10</a:t>
            </a:r>
            <a:r>
              <a:rPr lang="en-US" sz="2560" dirty="0">
                <a:highlight>
                  <a:srgbClr val="FFFF00"/>
                </a:highlight>
              </a:rPr>
              <a:t>                           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F5493A-60D4-A904-A3D2-BB779043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ABGP (</a:t>
            </a:r>
            <a:r>
              <a:rPr lang="en-US" dirty="0">
                <a:hlinkClick r:id="rId5"/>
              </a:rPr>
              <a:t>talk by T. Blum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B3A0C-6293-661B-3D70-67F4D5966752}"/>
              </a:ext>
            </a:extLst>
          </p:cNvPr>
          <p:cNvSpPr txBox="1"/>
          <p:nvPr/>
        </p:nvSpPr>
        <p:spPr>
          <a:xfrm>
            <a:off x="7198503" y="1288682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(HISQ fermions (staggered))</a:t>
            </a:r>
          </a:p>
        </p:txBody>
      </p:sp>
    </p:spTree>
    <p:extLst>
      <p:ext uri="{BB962C8B-B14F-4D97-AF65-F5344CB8AC3E}">
        <p14:creationId xmlns:p14="http://schemas.microsoft.com/office/powerpoint/2010/main" val="225288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722F0-DAC6-FD09-A66D-27D3CA34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99" y="1917903"/>
            <a:ext cx="8099185" cy="6068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77310-4D45-11D4-AC48-9EAED3209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87" y="4207614"/>
            <a:ext cx="6795804" cy="5092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BEA42D-870F-295C-D375-DE63FD7E354B}"/>
                  </a:ext>
                </a:extLst>
              </p:cNvPr>
              <p:cNvSpPr txBox="1"/>
              <p:nvPr/>
            </p:nvSpPr>
            <p:spPr>
              <a:xfrm>
                <a:off x="571538" y="2720742"/>
                <a:ext cx="48830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Added 3</a:t>
                </a:r>
                <a:r>
                  <a:rPr lang="en-US" b="0" baseline="30000" dirty="0">
                    <a:solidFill>
                      <a:srgbClr val="FF0000"/>
                    </a:solidFill>
                    <a:latin typeface="+mn-lt"/>
                  </a:rPr>
                  <a:t>rd</a:t>
                </a:r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 lattice spacing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~0.067</m:t>
                    </m:r>
                  </m:oMath>
                </a14:m>
                <a:r>
                  <a:rPr lang="en-US" b="0" dirty="0">
                    <a:solidFill>
                      <a:srgbClr val="FF0000"/>
                    </a:solidFill>
                    <a:latin typeface="+mn-lt"/>
                  </a:rPr>
                  <a:t> fm)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BEA42D-870F-295C-D375-DE63FD7E3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8" y="2720742"/>
                <a:ext cx="4883068" cy="461665"/>
              </a:xfrm>
              <a:prstGeom prst="rect">
                <a:avLst/>
              </a:prstGeom>
              <a:blipFill>
                <a:blip r:embed="rId5"/>
                <a:stretch>
                  <a:fillRect l="-2078" t="-8108" r="-103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21E5A92-E83D-4667-8767-6F5291B6EF2B}"/>
              </a:ext>
            </a:extLst>
          </p:cNvPr>
          <p:cNvSpPr txBox="1"/>
          <p:nvPr/>
        </p:nvSpPr>
        <p:spPr>
          <a:xfrm>
            <a:off x="8665873" y="685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(Domain wall fermions)</a:t>
            </a:r>
          </a:p>
        </p:txBody>
      </p:sp>
    </p:spTree>
    <p:extLst>
      <p:ext uri="{BB962C8B-B14F-4D97-AF65-F5344CB8AC3E}">
        <p14:creationId xmlns:p14="http://schemas.microsoft.com/office/powerpoint/2010/main" val="174053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0F90D-2D9C-E3F2-4BB4-E226C74D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" y="1185278"/>
            <a:ext cx="10926463" cy="8187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73D56-8608-99A6-1AF4-163E31E0D3F2}"/>
              </a:ext>
            </a:extLst>
          </p:cNvPr>
          <p:cNvSpPr txBox="1"/>
          <p:nvPr/>
        </p:nvSpPr>
        <p:spPr>
          <a:xfrm>
            <a:off x="6357310" y="6809013"/>
            <a:ext cx="6083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8 different combinations of currents, </a:t>
            </a: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factors,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weighting functions fit simultaneously to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common continuum limit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2A62C-6301-CDBE-46AE-CE65738903C1}"/>
              </a:ext>
            </a:extLst>
          </p:cNvPr>
          <p:cNvSpPr txBox="1"/>
          <p:nvPr/>
        </p:nvSpPr>
        <p:spPr>
          <a:xfrm>
            <a:off x="8665873" y="714376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(Domain wall fermions)</a:t>
            </a:r>
          </a:p>
        </p:txBody>
      </p:sp>
    </p:spTree>
    <p:extLst>
      <p:ext uri="{BB962C8B-B14F-4D97-AF65-F5344CB8AC3E}">
        <p14:creationId xmlns:p14="http://schemas.microsoft.com/office/powerpoint/2010/main" val="203793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796-5427-9D58-46CE-9CDCF77B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8847"/>
            <a:ext cx="11216640" cy="1885245"/>
          </a:xfrm>
        </p:spPr>
        <p:txBody>
          <a:bodyPr/>
          <a:lstStyle/>
          <a:p>
            <a:r>
              <a:rPr lang="en-US" dirty="0"/>
              <a:t>RBC/UKQCD (</a:t>
            </a:r>
            <a:r>
              <a:rPr lang="en-US" dirty="0">
                <a:hlinkClick r:id="rId2"/>
              </a:rPr>
              <a:t>talk by C. Lehner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1BA7-AE87-11DB-CBD3-BDCA47B4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C4C16-BD12-4F03-2720-96DD3B8D5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993" y="636815"/>
            <a:ext cx="12210471" cy="914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695FE-7A45-4B2A-3046-89BE66FCED3E}"/>
              </a:ext>
            </a:extLst>
          </p:cNvPr>
          <p:cNvSpPr txBox="1"/>
          <p:nvPr/>
        </p:nvSpPr>
        <p:spPr>
          <a:xfrm>
            <a:off x="8665873" y="6858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(Domain wall fermions)</a:t>
            </a:r>
          </a:p>
        </p:txBody>
      </p:sp>
    </p:spTree>
    <p:extLst>
      <p:ext uri="{BB962C8B-B14F-4D97-AF65-F5344CB8AC3E}">
        <p14:creationId xmlns:p14="http://schemas.microsoft.com/office/powerpoint/2010/main" val="312993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0FE4A-2165-7D3D-5BBA-B737CBD0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" y="879968"/>
            <a:ext cx="11216640" cy="110599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Mainz (</a:t>
            </a:r>
            <a:r>
              <a:rPr lang="en-US" sz="6000" dirty="0">
                <a:hlinkClick r:id="rId2"/>
              </a:rPr>
              <a:t>talk by S. Kuberski</a:t>
            </a:r>
            <a:r>
              <a:rPr lang="en-US" sz="6000" dirty="0"/>
              <a:t>) 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726FAB-F71E-DE21-373D-2A2C7CB5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D8EF5-C198-3430-A851-FAC26112F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" y="2228855"/>
            <a:ext cx="12253536" cy="6882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0213F-915B-E8E3-8A28-5D811C59B59E}"/>
              </a:ext>
            </a:extLst>
          </p:cNvPr>
          <p:cNvSpPr txBox="1"/>
          <p:nvPr/>
        </p:nvSpPr>
        <p:spPr>
          <a:xfrm>
            <a:off x="8941431" y="5439268"/>
            <a:ext cx="410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(includes </a:t>
            </a:r>
            <a:r>
              <a:rPr lang="en-US" b="0" dirty="0" err="1">
                <a:latin typeface="+mn-lt"/>
              </a:rPr>
              <a:t>s,c,b,disconnected,IB</a:t>
            </a:r>
            <a:r>
              <a:rPr lang="en-US" b="0" dirty="0">
                <a:latin typeface="+mn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66527-15CA-1BE7-3950-36B522CF642E}"/>
              </a:ext>
            </a:extLst>
          </p:cNvPr>
          <p:cNvSpPr txBox="1"/>
          <p:nvPr/>
        </p:nvSpPr>
        <p:spPr>
          <a:xfrm>
            <a:off x="8551573" y="971301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(Wilson-clover fermions)</a:t>
            </a:r>
          </a:p>
        </p:txBody>
      </p:sp>
    </p:spTree>
    <p:extLst>
      <p:ext uri="{BB962C8B-B14F-4D97-AF65-F5344CB8AC3E}">
        <p14:creationId xmlns:p14="http://schemas.microsoft.com/office/powerpoint/2010/main" val="223248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E3BC-9EBC-3774-F3D1-328B79C9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80" y="-459129"/>
            <a:ext cx="11216640" cy="1885245"/>
          </a:xfrm>
        </p:spPr>
        <p:txBody>
          <a:bodyPr/>
          <a:lstStyle/>
          <a:p>
            <a:r>
              <a:rPr lang="en-US" dirty="0" err="1"/>
              <a:t>ETMc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talk by G. Gagliardi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90651-8AD9-374F-18F6-5A58DD3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15714-50D5-38BE-125C-6F30073E0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" y="1111083"/>
            <a:ext cx="10633891" cy="7968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5FCA6-18FB-A4A0-AC24-0780C6C86665}"/>
              </a:ext>
            </a:extLst>
          </p:cNvPr>
          <p:cNvSpPr txBox="1"/>
          <p:nvPr/>
        </p:nvSpPr>
        <p:spPr>
          <a:xfrm>
            <a:off x="8080086" y="252660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(Twisted mass fermions)</a:t>
            </a:r>
          </a:p>
        </p:txBody>
      </p:sp>
    </p:spTree>
    <p:extLst>
      <p:ext uri="{BB962C8B-B14F-4D97-AF65-F5344CB8AC3E}">
        <p14:creationId xmlns:p14="http://schemas.microsoft.com/office/powerpoint/2010/main" val="234503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B3B0F7-C2E3-A614-6D5C-CD76892097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0872" y="-32657"/>
                <a:ext cx="11216640" cy="18852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QCD (</a:t>
                </a:r>
                <a:r>
                  <a:rPr lang="en-US" dirty="0">
                    <a:hlinkClick r:id="rId2"/>
                  </a:rPr>
                  <a:t>talk by G. Wang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B3B0F7-C2E3-A614-6D5C-CD76892097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0872" y="-32657"/>
                <a:ext cx="11216640" cy="1885245"/>
              </a:xfrm>
              <a:blipFill>
                <a:blip r:embed="rId3"/>
                <a:stretch>
                  <a:fillRect l="-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3CC04E-D997-F0BF-6F81-BB781FEE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78579-176F-94C6-4F0A-B9461E023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1992089"/>
            <a:ext cx="12106612" cy="6809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7E021-EF98-DCD5-D0F8-8C31EDDBE7BA}"/>
              </a:ext>
            </a:extLst>
          </p:cNvPr>
          <p:cNvSpPr txBox="1"/>
          <p:nvPr/>
        </p:nvSpPr>
        <p:spPr>
          <a:xfrm>
            <a:off x="7722898" y="679132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(Overlap fermions)</a:t>
            </a:r>
          </a:p>
        </p:txBody>
      </p:sp>
    </p:spTree>
    <p:extLst>
      <p:ext uri="{BB962C8B-B14F-4D97-AF65-F5344CB8AC3E}">
        <p14:creationId xmlns:p14="http://schemas.microsoft.com/office/powerpoint/2010/main" val="19199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A978-BC60-3ADB-45DA-B026A5A6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5" y="194168"/>
            <a:ext cx="11216640" cy="662497"/>
          </a:xfrm>
        </p:spPr>
        <p:txBody>
          <a:bodyPr>
            <a:noAutofit/>
          </a:bodyPr>
          <a:lstStyle/>
          <a:p>
            <a:r>
              <a:rPr lang="en-US" sz="4800" dirty="0"/>
              <a:t>Fermilab-HPQCD-MILC (</a:t>
            </a:r>
            <a:r>
              <a:rPr lang="en-US" sz="4800" dirty="0">
                <a:hlinkClick r:id="rId2"/>
              </a:rPr>
              <a:t>talk by S. Gottlieb</a:t>
            </a:r>
            <a:r>
              <a:rPr lang="en-US" sz="48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1C88A-198D-6713-F07B-F3CBD460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6CB0-4976-3DCF-D49A-6E161E7E7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5" y="1024896"/>
            <a:ext cx="9701213" cy="7275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C0B6C-0409-78E0-E720-AF1139FF3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952596"/>
            <a:ext cx="10647362" cy="7985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956CE-9F5A-B528-F78C-3E3A26A0980C}"/>
              </a:ext>
            </a:extLst>
          </p:cNvPr>
          <p:cNvSpPr txBox="1"/>
          <p:nvPr/>
        </p:nvSpPr>
        <p:spPr>
          <a:xfrm>
            <a:off x="8112517" y="2014538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+mn-lt"/>
              </a:rPr>
              <a:t>(HISQ fermions (staggered))</a:t>
            </a:r>
          </a:p>
        </p:txBody>
      </p:sp>
    </p:spTree>
    <p:extLst>
      <p:ext uri="{BB962C8B-B14F-4D97-AF65-F5344CB8AC3E}">
        <p14:creationId xmlns:p14="http://schemas.microsoft.com/office/powerpoint/2010/main" val="215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FFCA-456A-27A0-21FD-790AA6FD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54560"/>
            <a:ext cx="12244387" cy="994317"/>
          </a:xfrm>
        </p:spPr>
        <p:txBody>
          <a:bodyPr>
            <a:noAutofit/>
          </a:bodyPr>
          <a:lstStyle/>
          <a:p>
            <a:r>
              <a:rPr lang="en-US" sz="5400" dirty="0"/>
              <a:t>Summary of Intermediate Window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479A93-8555-23F0-309D-4DDEE94B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FF1E6-3D30-2D28-7D6B-C2160F52F397}"/>
              </a:ext>
            </a:extLst>
          </p:cNvPr>
          <p:cNvSpPr txBox="1"/>
          <p:nvPr/>
        </p:nvSpPr>
        <p:spPr>
          <a:xfrm>
            <a:off x="844060" y="7778328"/>
            <a:ext cx="992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Colangelo </a:t>
            </a:r>
            <a:r>
              <a:rPr lang="en-US" b="0" i="1" dirty="0">
                <a:latin typeface="+mn-lt"/>
              </a:rPr>
              <a:t>et al</a:t>
            </a:r>
            <a:r>
              <a:rPr lang="en-US" b="0" dirty="0">
                <a:latin typeface="+mn-lt"/>
              </a:rPr>
              <a:t>. 2022 shifted by -29.10 for strange, etc. from RBC/UKQCD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68C3A-DA49-D31C-2239-82C60F4467EE}"/>
              </a:ext>
            </a:extLst>
          </p:cNvPr>
          <p:cNvSpPr txBox="1"/>
          <p:nvPr/>
        </p:nvSpPr>
        <p:spPr>
          <a:xfrm>
            <a:off x="822035" y="8425539"/>
            <a:ext cx="98347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0" dirty="0">
                <a:solidFill>
                  <a:srgbClr val="FF0000"/>
                </a:solidFill>
                <a:latin typeface="+mn-lt"/>
              </a:rPr>
              <a:t>Discrepancy between lattice and R-ratio of size 6-7 x 10</a:t>
            </a:r>
            <a:r>
              <a:rPr lang="en-US" sz="3200" b="0" baseline="30000" dirty="0">
                <a:solidFill>
                  <a:srgbClr val="FF0000"/>
                </a:solidFill>
                <a:latin typeface="+mn-lt"/>
              </a:rPr>
              <a:t>-10</a:t>
            </a:r>
            <a:r>
              <a:rPr lang="en-US" sz="3200" b="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l"/>
            <a:r>
              <a:rPr lang="en-US" b="0" dirty="0">
                <a:solidFill>
                  <a:schemeClr val="tx1"/>
                </a:solidFill>
                <a:latin typeface="+mn-lt"/>
              </a:rPr>
              <a:t>(about ½ of total between BMW and R-ratio)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AA4F0-DBB5-3A43-596A-BF0BF08F0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79" y="1789600"/>
            <a:ext cx="8713109" cy="54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144EF-EDFC-C624-B40F-26E40F5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6F6A9-59BB-89B8-2773-A2A44C087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3" y="161916"/>
            <a:ext cx="8382016" cy="4714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4886F-AC2C-FB27-323B-F3A0EC73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40" y="4586288"/>
            <a:ext cx="7886700" cy="591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D0067E-ECB3-2B92-5BDE-F0E5FFDC36E9}"/>
              </a:ext>
            </a:extLst>
          </p:cNvPr>
          <p:cNvSpPr txBox="1"/>
          <p:nvPr/>
        </p:nvSpPr>
        <p:spPr>
          <a:xfrm>
            <a:off x="7608818" y="0"/>
            <a:ext cx="5070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0" dirty="0">
                <a:latin typeface="+mj-lt"/>
              </a:rPr>
              <a:t>A second window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DF56A-9801-2AE8-126F-5DCF03AC47FA}"/>
              </a:ext>
            </a:extLst>
          </p:cNvPr>
          <p:cNvSpPr txBox="1"/>
          <p:nvPr/>
        </p:nvSpPr>
        <p:spPr>
          <a:xfrm>
            <a:off x="8231199" y="2033071"/>
            <a:ext cx="4349874" cy="486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60" dirty="0">
                <a:highlight>
                  <a:srgbClr val="FFFF00"/>
                </a:highlight>
              </a:rPr>
              <a:t>𝑎</a:t>
            </a:r>
            <a:r>
              <a:rPr lang="en-US" sz="2560" baseline="-25000" dirty="0">
                <a:highlight>
                  <a:srgbClr val="FFFF00"/>
                </a:highlight>
              </a:rPr>
              <a:t>𝜇</a:t>
            </a:r>
            <a:r>
              <a:rPr lang="en-US" sz="2560" baseline="30000" dirty="0">
                <a:highlight>
                  <a:srgbClr val="FFFF00"/>
                </a:highlight>
              </a:rPr>
              <a:t>𝑊2,lqc</a:t>
            </a:r>
            <a:r>
              <a:rPr lang="en-US" sz="2560" dirty="0">
                <a:highlight>
                  <a:srgbClr val="FFFF00"/>
                </a:highlight>
              </a:rPr>
              <a:t> = 102.1(2.4) × 10</a:t>
            </a:r>
            <a:r>
              <a:rPr lang="en-US" sz="2560" baseline="30000" dirty="0">
                <a:highlight>
                  <a:srgbClr val="FFFF00"/>
                </a:highlight>
              </a:rPr>
              <a:t>-10</a:t>
            </a:r>
            <a:r>
              <a:rPr lang="en-US" sz="2560" dirty="0">
                <a:highlight>
                  <a:srgbClr val="FFFF00"/>
                </a:highlight>
              </a:rPr>
              <a:t>           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1F894-E4E9-EE62-1F6D-060CD33B47B7}"/>
              </a:ext>
            </a:extLst>
          </p:cNvPr>
          <p:cNvSpPr txBox="1"/>
          <p:nvPr/>
        </p:nvSpPr>
        <p:spPr>
          <a:xfrm>
            <a:off x="475914" y="7004828"/>
            <a:ext cx="4349874" cy="486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60" dirty="0">
                <a:highlight>
                  <a:srgbClr val="FFFF00"/>
                </a:highlight>
              </a:rPr>
              <a:t>𝑎</a:t>
            </a:r>
            <a:r>
              <a:rPr lang="en-US" sz="2560" baseline="-25000" dirty="0">
                <a:highlight>
                  <a:srgbClr val="FFFF00"/>
                </a:highlight>
              </a:rPr>
              <a:t>𝜇</a:t>
            </a:r>
            <a:r>
              <a:rPr lang="en-US" sz="2560" baseline="30000" dirty="0">
                <a:highlight>
                  <a:srgbClr val="FFFF00"/>
                </a:highlight>
              </a:rPr>
              <a:t>𝑊2,lqc</a:t>
            </a:r>
            <a:r>
              <a:rPr lang="en-US" sz="2560" dirty="0">
                <a:highlight>
                  <a:srgbClr val="FFFF00"/>
                </a:highlight>
              </a:rPr>
              <a:t> ~ 100.8(3.2) × 10</a:t>
            </a:r>
            <a:r>
              <a:rPr lang="en-US" sz="2560" baseline="30000" dirty="0">
                <a:highlight>
                  <a:srgbClr val="FFFF00"/>
                </a:highlight>
              </a:rPr>
              <a:t>-10</a:t>
            </a:r>
            <a:r>
              <a:rPr lang="en-US" sz="2560" dirty="0">
                <a:highlight>
                  <a:srgbClr val="FFFF00"/>
                </a:highlight>
              </a:rPr>
              <a:t>   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1104A-3ABD-FBEB-C9B0-D1B0DCF77CED}"/>
              </a:ext>
            </a:extLst>
          </p:cNvPr>
          <p:cNvSpPr txBox="1"/>
          <p:nvPr/>
        </p:nvSpPr>
        <p:spPr>
          <a:xfrm>
            <a:off x="1452107" y="754380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(my guess from plot)</a:t>
            </a:r>
          </a:p>
        </p:txBody>
      </p:sp>
    </p:spTree>
    <p:extLst>
      <p:ext uri="{BB962C8B-B14F-4D97-AF65-F5344CB8AC3E}">
        <p14:creationId xmlns:p14="http://schemas.microsoft.com/office/powerpoint/2010/main" val="165045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96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78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28215-923C-8ED2-7679-054DE06EA4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77794-49D4-6849-0DD7-E8389FBF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97" y="1077686"/>
            <a:ext cx="14669710" cy="82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902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C88D-5BA0-713B-4B4A-712F3487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RBC/UKQCD (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C. Lehner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72A33-24DC-1260-22D3-B490DB695C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EAAF8-1882-D607-E45D-91CF48D36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2" y="2181596"/>
            <a:ext cx="8202166" cy="614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3730B-5418-99B7-403F-2BF694B2A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43" y="3149600"/>
            <a:ext cx="7193814" cy="53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28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96DA-A065-AFBA-28BA-F460583D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70329"/>
            <a:ext cx="11099800" cy="1019629"/>
          </a:xfrm>
        </p:spPr>
        <p:txBody>
          <a:bodyPr>
            <a:normAutofit/>
          </a:bodyPr>
          <a:lstStyle/>
          <a:p>
            <a:pPr algn="l"/>
            <a:r>
              <a:rPr lang="en-US" sz="6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ETMc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G. Gagliardi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D1C13F-29EE-87A6-FB2C-7B2A773CEA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214582" y="9296400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E2ACA-4438-CB21-A8B8-DDB75938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91" y="1273629"/>
            <a:ext cx="7315713" cy="5481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96659-FB1F-061D-E08F-45131B641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6" y="2331933"/>
            <a:ext cx="10189024" cy="7634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74F55-7937-A16E-749D-C5DA30F88C37}"/>
              </a:ext>
            </a:extLst>
          </p:cNvPr>
          <p:cNvSpPr txBox="1"/>
          <p:nvPr/>
        </p:nvSpPr>
        <p:spPr>
          <a:xfrm>
            <a:off x="2348972" y="7487452"/>
            <a:ext cx="296234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Light quark, connected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C47FC-BF32-5A4D-F5D1-9AB395B0139D}"/>
              </a:ext>
            </a:extLst>
          </p:cNvPr>
          <p:cNvSpPr txBox="1"/>
          <p:nvPr/>
        </p:nvSpPr>
        <p:spPr>
          <a:xfrm>
            <a:off x="9043686" y="1860009"/>
            <a:ext cx="32348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+ s, c, b, IB, disconnected</a:t>
            </a:r>
          </a:p>
        </p:txBody>
      </p:sp>
    </p:spTree>
    <p:extLst>
      <p:ext uri="{BB962C8B-B14F-4D97-AF65-F5344CB8AC3E}">
        <p14:creationId xmlns:p14="http://schemas.microsoft.com/office/powerpoint/2010/main" val="22685508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2505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9325-731F-9641-83DF-734D333D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0810" y="9296400"/>
            <a:ext cx="216405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C9B55-D483-EC43-B89F-A2FFAEF921B7}"/>
              </a:ext>
            </a:extLst>
          </p:cNvPr>
          <p:cNvSpPr txBox="1"/>
          <p:nvPr/>
        </p:nvSpPr>
        <p:spPr>
          <a:xfrm>
            <a:off x="756097" y="7668177"/>
            <a:ext cx="10211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RBC/UKQCD 18, ABGP 19, 22,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BMWc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20, FHM, Mainz, …</a:t>
            </a:r>
          </a:p>
          <a:p>
            <a:pPr algn="l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(C(t) averaged over all EM current source-sink pairs)</a:t>
            </a:r>
            <a:r>
              <a:rPr lang="en-US" sz="320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64AE0-F994-3D49-9015-C8333571C0F0}"/>
              </a:ext>
            </a:extLst>
          </p:cNvPr>
          <p:cNvGrpSpPr/>
          <p:nvPr/>
        </p:nvGrpSpPr>
        <p:grpSpPr>
          <a:xfrm>
            <a:off x="44991" y="2286012"/>
            <a:ext cx="5816966" cy="4359321"/>
            <a:chOff x="838200" y="1690688"/>
            <a:chExt cx="4603750" cy="34842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CA82A8-E777-744B-AEF7-2B939261B160}"/>
                </a:ext>
              </a:extLst>
            </p:cNvPr>
            <p:cNvGrpSpPr/>
            <p:nvPr/>
          </p:nvGrpSpPr>
          <p:grpSpPr>
            <a:xfrm>
              <a:off x="838200" y="1690688"/>
              <a:ext cx="4603750" cy="3484283"/>
              <a:chOff x="838200" y="2284267"/>
              <a:chExt cx="4187151" cy="30912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494A568-D7F7-BF4E-903E-8A7FC87A9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2284267"/>
                <a:ext cx="4187151" cy="309129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6EE890-342E-234E-9A94-24AB2B1C0D4C}"/>
                  </a:ext>
                </a:extLst>
              </p:cNvPr>
              <p:cNvSpPr/>
              <p:nvPr/>
            </p:nvSpPr>
            <p:spPr>
              <a:xfrm>
                <a:off x="3342958" y="2828697"/>
                <a:ext cx="781400" cy="283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ABGP 19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493727-3EC5-BA43-868D-302D965317F3}"/>
                </a:ext>
              </a:extLst>
            </p:cNvPr>
            <p:cNvSpPr txBox="1"/>
            <p:nvPr/>
          </p:nvSpPr>
          <p:spPr>
            <a:xfrm>
              <a:off x="2932344" y="2763333"/>
              <a:ext cx="1895350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0" i="1" dirty="0" err="1"/>
                <a:t>m</a:t>
              </a:r>
              <a:r>
                <a:rPr lang="en-US" sz="2560" b="0" i="1" baseline="-25000" dirty="0" err="1">
                  <a:latin typeface="Symbol" pitchFamily="2" charset="2"/>
                </a:rPr>
                <a:t>p</a:t>
              </a:r>
              <a:r>
                <a:rPr lang="en-US" sz="2560" b="0" i="1" baseline="-25000" dirty="0">
                  <a:latin typeface="Symbol" pitchFamily="2" charset="2"/>
                </a:rPr>
                <a:t> </a:t>
              </a:r>
              <a:r>
                <a:rPr lang="en-US" sz="2560" b="0" dirty="0">
                  <a:latin typeface="Symbol" pitchFamily="2" charset="2"/>
                </a:rPr>
                <a:t>=</a:t>
              </a:r>
              <a:r>
                <a:rPr lang="en-US" sz="2560" b="0" dirty="0">
                  <a:latin typeface="Calibri" panose="020F0502020204030204" pitchFamily="34" charset="0"/>
                  <a:cs typeface="Calibri" panose="020F0502020204030204" pitchFamily="34" charset="0"/>
                </a:rPr>
                <a:t>133 MeV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F174604-9AC0-880C-5536-C30206C22941}"/>
              </a:ext>
            </a:extLst>
          </p:cNvPr>
          <p:cNvSpPr txBox="1"/>
          <p:nvPr/>
        </p:nvSpPr>
        <p:spPr>
          <a:xfrm>
            <a:off x="0" y="32086"/>
            <a:ext cx="12755095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2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Long distance contribution: Low Mode Average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198413-B3FA-BA6A-0982-51C823CCE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31" y="2286003"/>
            <a:ext cx="6784577" cy="43593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181BFF-6C7A-BF42-9751-809013113273}"/>
              </a:ext>
            </a:extLst>
          </p:cNvPr>
          <p:cNvSpPr/>
          <p:nvPr/>
        </p:nvSpPr>
        <p:spPr>
          <a:xfrm>
            <a:off x="10180382" y="3979376"/>
            <a:ext cx="197842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60" b="0" i="1" dirty="0" err="1"/>
              <a:t>m</a:t>
            </a:r>
            <a:r>
              <a:rPr lang="en-US" sz="2560" b="0" i="1" baseline="-25000" dirty="0" err="1">
                <a:latin typeface="Symbol" pitchFamily="2" charset="2"/>
              </a:rPr>
              <a:t>p</a:t>
            </a:r>
            <a:r>
              <a:rPr lang="en-US" sz="2560" b="0" i="1" baseline="-25000" dirty="0">
                <a:latin typeface="Symbol" pitchFamily="2" charset="2"/>
              </a:rPr>
              <a:t> </a:t>
            </a:r>
            <a:r>
              <a:rPr lang="en-US" sz="2560" b="0" dirty="0">
                <a:latin typeface="Symbol" pitchFamily="2" charset="2"/>
              </a:rPr>
              <a:t>=</a:t>
            </a:r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129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MeV</a:t>
            </a:r>
            <a:endParaRPr lang="en-US" sz="256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8CD7C9-F44D-9CA9-6D9D-8B1EC3AE4090}"/>
              </a:ext>
            </a:extLst>
          </p:cNvPr>
          <p:cNvSpPr txBox="1"/>
          <p:nvPr/>
        </p:nvSpPr>
        <p:spPr>
          <a:xfrm>
            <a:off x="8306685" y="6798833"/>
            <a:ext cx="415658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(figure: S. Kuberski, g-2 TI 2022, Edinburgh)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E337D2-E966-4E1F-8485-A7C7DF39E5E8}"/>
              </a:ext>
            </a:extLst>
          </p:cNvPr>
          <p:cNvSpPr txBox="1"/>
          <p:nvPr/>
        </p:nvSpPr>
        <p:spPr>
          <a:xfrm>
            <a:off x="3522263" y="1358038"/>
            <a:ext cx="53059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Degenerate l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ight quark contribution (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u+d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298BE8-67F1-A566-BD6A-2798E43BEA62}"/>
              </a:ext>
            </a:extLst>
          </p:cNvPr>
          <p:cNvSpPr txBox="1"/>
          <p:nvPr/>
        </p:nvSpPr>
        <p:spPr>
          <a:xfrm>
            <a:off x="0" y="801333"/>
            <a:ext cx="682534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(LMA: Neff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., Giusti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Degrand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and Schaefer)</a:t>
            </a:r>
          </a:p>
        </p:txBody>
      </p:sp>
    </p:spTree>
    <p:extLst>
      <p:ext uri="{BB962C8B-B14F-4D97-AF65-F5344CB8AC3E}">
        <p14:creationId xmlns:p14="http://schemas.microsoft.com/office/powerpoint/2010/main" val="3637625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2F7691-1596-D0A8-2D0F-D7182DF692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256FB-CC39-1516-EBCB-BF6F07DD02B1}"/>
              </a:ext>
            </a:extLst>
          </p:cNvPr>
          <p:cNvSpPr txBox="1"/>
          <p:nvPr/>
        </p:nvSpPr>
        <p:spPr>
          <a:xfrm>
            <a:off x="0" y="132894"/>
            <a:ext cx="14247757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Long Distance Contribution: spectral reconstruction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13903-6316-98B0-75FA-12C51BD371C1}"/>
              </a:ext>
            </a:extLst>
          </p:cNvPr>
          <p:cNvSpPr txBox="1"/>
          <p:nvPr/>
        </p:nvSpPr>
        <p:spPr>
          <a:xfrm>
            <a:off x="9157986" y="7578525"/>
            <a:ext cx="36708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(figure: S. Paul, Lattice 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A6082-4DB6-05C2-8767-ECE39078B7D1}"/>
              </a:ext>
            </a:extLst>
          </p:cNvPr>
          <p:cNvSpPr txBox="1"/>
          <p:nvPr/>
        </p:nvSpPr>
        <p:spPr>
          <a:xfrm>
            <a:off x="97974" y="1067329"/>
            <a:ext cx="925573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Mainz, RBC/UKQCD 2019  (see S. Kuberski, Muon g-2 TI talk, Edinburgh)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F56AD8-A5CE-CA62-8738-CC83DB2F84F7}"/>
              </a:ext>
            </a:extLst>
          </p:cNvPr>
          <p:cNvGrpSpPr/>
          <p:nvPr/>
        </p:nvGrpSpPr>
        <p:grpSpPr>
          <a:xfrm>
            <a:off x="1061357" y="1995484"/>
            <a:ext cx="10891157" cy="6388453"/>
            <a:chOff x="1061357" y="1995484"/>
            <a:chExt cx="10891157" cy="63884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FA7D4E-E9E9-6F3C-32C2-304B533E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57" y="1995484"/>
              <a:ext cx="10891157" cy="6388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DF7676-EDEB-8086-ADB1-8F37B3603076}"/>
                </a:ext>
              </a:extLst>
            </p:cNvPr>
            <p:cNvSpPr txBox="1"/>
            <p:nvPr/>
          </p:nvSpPr>
          <p:spPr>
            <a:xfrm>
              <a:off x="8740690" y="4315081"/>
              <a:ext cx="175368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b="0" i="1" baseline="-25000" dirty="0" err="1">
                  <a:latin typeface="Symbol" pitchFamily="2" charset="2"/>
                  <a:cs typeface="Calibri" panose="020F0502020204030204" pitchFamily="34" charset="0"/>
                </a:rPr>
                <a:t>p</a:t>
              </a:r>
              <a:r>
                <a:rPr lang="en-US" b="0" dirty="0">
                  <a:latin typeface="Symbol" pitchFamily="2" charset="2"/>
                  <a:cs typeface="Calibri" panose="020F0502020204030204" pitchFamily="34" charset="0"/>
                </a:rPr>
                <a:t>=</a:t>
              </a:r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129 MeV</a:t>
              </a:r>
              <a:endPara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4C538-12C6-3E8D-AC85-3198E69A5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32" y="7814487"/>
            <a:ext cx="4663168" cy="16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355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41AD-B413-775B-C34E-A5B508E1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0" y="132894"/>
            <a:ext cx="12868729" cy="660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Long Distance Contribution: bounding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CA37C-39F2-BAFB-7CFB-0B7AE79F34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1826F-71B7-1635-8B44-AAD101EFE180}"/>
              </a:ext>
            </a:extLst>
          </p:cNvPr>
          <p:cNvSpPr txBox="1"/>
          <p:nvPr/>
        </p:nvSpPr>
        <p:spPr>
          <a:xfrm>
            <a:off x="3551531" y="7110551"/>
            <a:ext cx="553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t/a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F21E5-422B-5706-4CBE-04AC05A45C58}"/>
              </a:ext>
            </a:extLst>
          </p:cNvPr>
          <p:cNvSpPr/>
          <p:nvPr/>
        </p:nvSpPr>
        <p:spPr>
          <a:xfrm>
            <a:off x="10038825" y="7110552"/>
            <a:ext cx="553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t/a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E00373-0774-ADB7-F50A-583F8BD23C09}"/>
              </a:ext>
            </a:extLst>
          </p:cNvPr>
          <p:cNvGrpSpPr/>
          <p:nvPr/>
        </p:nvGrpSpPr>
        <p:grpSpPr>
          <a:xfrm>
            <a:off x="310875" y="1234345"/>
            <a:ext cx="9193222" cy="1715273"/>
            <a:chOff x="310875" y="1181357"/>
            <a:chExt cx="9193222" cy="171527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A065DC-09F9-9BD8-B7B2-063CE9203C59}"/>
                </a:ext>
              </a:extLst>
            </p:cNvPr>
            <p:cNvSpPr txBox="1"/>
            <p:nvPr/>
          </p:nvSpPr>
          <p:spPr>
            <a:xfrm>
              <a:off x="310875" y="1181357"/>
              <a:ext cx="9193222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Impose strict upper and lower bounds on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C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(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) for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 </a:t>
              </a:r>
              <a:r>
                <a:rPr kumimoji="0" lang="en-US" sz="32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&gt; </a:t>
              </a:r>
              <a:r>
                <a: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28EE9B-23E5-B953-8671-DC1D171FC45A}"/>
                    </a:ext>
                  </a:extLst>
                </p:cNvPr>
                <p:cNvSpPr txBox="1"/>
                <p:nvPr/>
              </p:nvSpPr>
              <p:spPr>
                <a:xfrm>
                  <a:off x="464110" y="1958881"/>
                  <a:ext cx="4578433" cy="4487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Upper:</a:t>
                  </a:r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𝑇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  <m:sSup>
                        <m:sSup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  <m:t>𝜋𝜋</m:t>
                              </m:r>
                            </m:sub>
                          </m:sSub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𝑇</m:t>
                          </m:r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)</m:t>
                          </m:r>
                        </m:sup>
                      </m:sSup>
                    </m:oMath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28EE9B-23E5-B953-8671-DC1D171FC4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110" y="1958881"/>
                  <a:ext cx="4578433" cy="448777"/>
                </a:xfrm>
                <a:prstGeom prst="rect">
                  <a:avLst/>
                </a:prstGeom>
                <a:blipFill>
                  <a:blip r:embed="rId2"/>
                  <a:stretch>
                    <a:fillRect l="-4155" t="-19444" r="-1939" b="-47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DCBB5CF-6689-8FD8-87A6-2A4FCF183901}"/>
                    </a:ext>
                  </a:extLst>
                </p:cNvPr>
                <p:cNvSpPr txBox="1"/>
                <p:nvPr/>
              </p:nvSpPr>
              <p:spPr>
                <a:xfrm>
                  <a:off x="513513" y="2424706"/>
                  <a:ext cx="5779339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marL="0" marR="0" indent="0" algn="l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Lower:</a:t>
                  </a:r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kumimoji="0" lang="en-US" sz="2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𝐶</m:t>
                      </m:r>
                      <m:d>
                        <m:d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𝑇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𝑒𝑓𝑓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𝑇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−</m:t>
                              </m:r>
                              <m:r>
                                <a:rPr kumimoji="0" lang="en-US" sz="2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</m:oMath>
                  </a14:m>
                  <a:r>
                    <a:rPr kumimoji="0" lang="en-US" sz="2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sym typeface="Helvetica Neue"/>
                    </a:rPr>
                    <a:t> </a:t>
                  </a:r>
                  <a:r>
                    <a:rPr kumimoji="0" lang="en-US" sz="28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Helvetica Neue"/>
                    </a:rPr>
                    <a:t>or 0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DCBB5CF-6689-8FD8-87A6-2A4FCF183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513" y="2424706"/>
                  <a:ext cx="5779339" cy="471924"/>
                </a:xfrm>
                <a:prstGeom prst="rect">
                  <a:avLst/>
                </a:prstGeom>
                <a:blipFill>
                  <a:blip r:embed="rId3"/>
                  <a:stretch>
                    <a:fillRect l="-3728" t="-10256" r="-1974" b="-4359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59F5B5-4F7F-63BB-EC6F-C2C6D6288373}"/>
              </a:ext>
            </a:extLst>
          </p:cNvPr>
          <p:cNvGrpSpPr/>
          <p:nvPr/>
        </p:nvGrpSpPr>
        <p:grpSpPr>
          <a:xfrm>
            <a:off x="-63518" y="3231320"/>
            <a:ext cx="13125061" cy="4451998"/>
            <a:chOff x="-63518" y="3231320"/>
            <a:chExt cx="13125061" cy="44519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8EFEC2-CD94-9BBD-5E40-BC2C5E8E0E18}"/>
                </a:ext>
              </a:extLst>
            </p:cNvPr>
            <p:cNvGrpSpPr/>
            <p:nvPr/>
          </p:nvGrpSpPr>
          <p:grpSpPr>
            <a:xfrm>
              <a:off x="-63518" y="3231320"/>
              <a:ext cx="13125061" cy="4451998"/>
              <a:chOff x="-71274" y="4712724"/>
              <a:chExt cx="13125061" cy="44519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B8AA6B4-141B-FFA1-F4A2-051C1CA35C46}"/>
                  </a:ext>
                </a:extLst>
              </p:cNvPr>
              <p:cNvGrpSpPr/>
              <p:nvPr/>
            </p:nvGrpSpPr>
            <p:grpSpPr>
              <a:xfrm>
                <a:off x="-71274" y="4712724"/>
                <a:ext cx="13125061" cy="3631356"/>
                <a:chOff x="-71274" y="4712724"/>
                <a:chExt cx="13125061" cy="363135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0F1B34C-F917-7429-7C0B-B53D96716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71274" y="5604383"/>
                  <a:ext cx="13125061" cy="2739697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764DFB0-611D-FEEE-44A9-B2A39C6F3B06}"/>
                    </a:ext>
                  </a:extLst>
                </p:cNvPr>
                <p:cNvSpPr txBox="1"/>
                <p:nvPr/>
              </p:nvSpPr>
              <p:spPr>
                <a:xfrm>
                  <a:off x="7263420" y="4712724"/>
                  <a:ext cx="57903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Mainz-19, RBC/UKQCD: Improved method </a:t>
                  </a:r>
                </a:p>
                <a:p>
                  <a:pPr algn="l"/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using long distance correlator reconstruction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8B3A29-1EE9-314E-41C8-C2661D54D60E}"/>
                    </a:ext>
                  </a:extLst>
                </p:cNvPr>
                <p:cNvSpPr txBox="1"/>
                <p:nvPr/>
              </p:nvSpPr>
              <p:spPr>
                <a:xfrm>
                  <a:off x="879940" y="4897391"/>
                  <a:ext cx="48798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Original method: RBC/UKQCD, </a:t>
                  </a:r>
                  <a:r>
                    <a:rPr lang="en-US" b="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BMWc</a:t>
                  </a:r>
                  <a:endParaRPr lang="en-US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C1AEDC-F7EB-FDE2-B83B-1B2C5BC9D480}"/>
                  </a:ext>
                </a:extLst>
              </p:cNvPr>
              <p:cNvSpPr txBox="1"/>
              <p:nvPr/>
            </p:nvSpPr>
            <p:spPr>
              <a:xfrm>
                <a:off x="310875" y="8785131"/>
                <a:ext cx="2872581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(figure: A. Meyer, RBC/UKCD)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74207D-0A33-2312-037D-CD2C789D11D0}"/>
                </a:ext>
              </a:extLst>
            </p:cNvPr>
            <p:cNvSpPr txBox="1"/>
            <p:nvPr/>
          </p:nvSpPr>
          <p:spPr>
            <a:xfrm>
              <a:off x="5514283" y="6687376"/>
              <a:ext cx="25327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b="0" i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28E695-1980-716E-6EEC-EC0902DA8EA1}"/>
                </a:ext>
              </a:extLst>
            </p:cNvPr>
            <p:cNvSpPr txBox="1"/>
            <p:nvPr/>
          </p:nvSpPr>
          <p:spPr>
            <a:xfrm>
              <a:off x="12361896" y="6695763"/>
              <a:ext cx="25327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b="0" i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70DB96-09FE-FA0C-AB4F-29B4BCCAFC1E}"/>
              </a:ext>
            </a:extLst>
          </p:cNvPr>
          <p:cNvSpPr txBox="1"/>
          <p:nvPr/>
        </p:nvSpPr>
        <p:spPr>
          <a:xfrm>
            <a:off x="-42864" y="8036037"/>
            <a:ext cx="132167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LMA + </a:t>
            </a:r>
            <a:r>
              <a:rPr lang="en-US" sz="28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2800" b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pectral reconstruction + bounding method = sub-percent statistical errors on total</a:t>
            </a:r>
          </a:p>
        </p:txBody>
      </p:sp>
    </p:spTree>
    <p:extLst>
      <p:ext uri="{BB962C8B-B14F-4D97-AF65-F5344CB8AC3E}">
        <p14:creationId xmlns:p14="http://schemas.microsoft.com/office/powerpoint/2010/main" val="5414079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81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897B-ED2E-644B-ADE1-32702C4B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2664"/>
            <a:ext cx="11099800" cy="2159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BE8B6F-122B-634A-9531-FC6FD5F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175" y="12354560"/>
            <a:ext cx="185948" cy="299569"/>
          </a:xfrm>
        </p:spPr>
        <p:txBody>
          <a:bodyPr/>
          <a:lstStyle/>
          <a:p>
            <a:pPr algn="r" defTabSz="975390" hangingPunct="1">
              <a:defRPr/>
            </a:pPr>
            <a:fld id="{80E9FF6C-AE0E-F445-99E1-AF7F888FEB6A}" type="slidenum">
              <a:rPr lang="en-US" sz="128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75390" hangingPunct="1">
                <a:defRPr/>
              </a:pPr>
              <a:t>29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/>
              <p:nvPr/>
            </p:nvSpPr>
            <p:spPr>
              <a:xfrm>
                <a:off x="6061182" y="7048114"/>
                <a:ext cx="7112377" cy="55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975390" hangingPunct="1">
                  <a:defRPr/>
                </a:pPr>
                <a:r>
                  <a:rPr lang="en-US" sz="2987" b="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   Lattice, WP – data driven  </a:t>
                </a:r>
                <a14:m>
                  <m:oMath xmlns:m="http://schemas.openxmlformats.org/officeDocument/2006/math">
                    <m:r>
                      <a:rPr lang="en-US" sz="298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987" b="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≈18.5 </m:t>
                    </m:r>
                    <m:d>
                      <m:dPr>
                        <m:ctrlP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18.8</m:t>
                        </m:r>
                      </m:e>
                    </m:d>
                  </m:oMath>
                </a14:m>
                <a:endParaRPr lang="en-US" sz="2987" b="0" kern="12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182" y="7048114"/>
                <a:ext cx="7112377" cy="552011"/>
              </a:xfrm>
              <a:prstGeom prst="rect">
                <a:avLst/>
              </a:prstGeom>
              <a:blipFill>
                <a:blip r:embed="rId2"/>
                <a:stretch>
                  <a:fillRect t="-1111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7A40621-257B-EC49-B542-C042EFD18384}"/>
              </a:ext>
            </a:extLst>
          </p:cNvPr>
          <p:cNvSpPr txBox="1"/>
          <p:nvPr/>
        </p:nvSpPr>
        <p:spPr>
          <a:xfrm>
            <a:off x="170942" y="504464"/>
            <a:ext cx="948336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0" dirty="0"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a</a:t>
            </a:r>
            <a:r>
              <a:rPr lang="en-US" sz="6600" b="0" baseline="-25000" dirty="0">
                <a:latin typeface="Symbol" pitchFamily="2" charset="2"/>
              </a:rPr>
              <a:t>m</a:t>
            </a:r>
            <a:r>
              <a:rPr lang="en-US" sz="6600" b="0" dirty="0"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-HVP</a:t>
            </a:r>
            <a:r>
              <a:rPr lang="en-US" sz="6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6600" b="0" dirty="0"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Summary</a:t>
            </a:r>
            <a:r>
              <a:rPr lang="en-US" sz="6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(TI WP 2020+)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E40C9-C3BC-1E48-BBDB-1B8A2B71BCDE}"/>
              </a:ext>
            </a:extLst>
          </p:cNvPr>
          <p:cNvSpPr txBox="1"/>
          <p:nvPr/>
        </p:nvSpPr>
        <p:spPr>
          <a:xfrm>
            <a:off x="12075186" y="9103514"/>
            <a:ext cx="30136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7A5C69AD-16CF-BA49-AE06-E3C51774E4C3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29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39D51D-3F1F-2846-80AC-CF8FA40A7AAC}"/>
              </a:ext>
            </a:extLst>
          </p:cNvPr>
          <p:cNvGrpSpPr/>
          <p:nvPr/>
        </p:nvGrpSpPr>
        <p:grpSpPr>
          <a:xfrm>
            <a:off x="5932510" y="4165476"/>
            <a:ext cx="6838871" cy="982765"/>
            <a:chOff x="5932512" y="2617790"/>
            <a:chExt cx="6838871" cy="982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05EB4A-44AA-EA41-8629-A23CC313C0C4}"/>
                </a:ext>
              </a:extLst>
            </p:cNvPr>
            <p:cNvSpPr/>
            <p:nvPr/>
          </p:nvSpPr>
          <p:spPr>
            <a:xfrm>
              <a:off x="5932512" y="3048544"/>
              <a:ext cx="6838871" cy="552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HVP (Lattice, WP):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711.6 (18.4)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E4E17A-9402-D041-9C4E-9CF9827FA86F}"/>
                </a:ext>
              </a:extLst>
            </p:cNvPr>
            <p:cNvSpPr txBox="1"/>
            <p:nvPr/>
          </p:nvSpPr>
          <p:spPr>
            <a:xfrm>
              <a:off x="9733282" y="2617790"/>
              <a:ext cx="1034257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(2.6%)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3423D4-D862-D348-8233-F4B650745B38}"/>
              </a:ext>
            </a:extLst>
          </p:cNvPr>
          <p:cNvGrpSpPr/>
          <p:nvPr/>
        </p:nvGrpSpPr>
        <p:grpSpPr>
          <a:xfrm>
            <a:off x="6061182" y="5700149"/>
            <a:ext cx="6701771" cy="901671"/>
            <a:chOff x="6061183" y="4899825"/>
            <a:chExt cx="6701771" cy="9016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CA7ADE-83F6-D647-9011-BA8CC510F673}"/>
                </a:ext>
              </a:extLst>
            </p:cNvPr>
            <p:cNvSpPr txBox="1"/>
            <p:nvPr/>
          </p:nvSpPr>
          <p:spPr>
            <a:xfrm>
              <a:off x="6061183" y="5249485"/>
              <a:ext cx="6701771" cy="55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HVP (data driven): 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693.1 (4.0)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DA91F6-4739-7549-BAD8-D330A51F4FB9}"/>
                </a:ext>
              </a:extLst>
            </p:cNvPr>
            <p:cNvSpPr txBox="1"/>
            <p:nvPr/>
          </p:nvSpPr>
          <p:spPr>
            <a:xfrm>
              <a:off x="9733283" y="4899825"/>
              <a:ext cx="120097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(0.58%)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98EC3-884E-0248-88F8-458896697732}"/>
              </a:ext>
            </a:extLst>
          </p:cNvPr>
          <p:cNvGrpSpPr/>
          <p:nvPr/>
        </p:nvGrpSpPr>
        <p:grpSpPr>
          <a:xfrm>
            <a:off x="6061182" y="2184219"/>
            <a:ext cx="5855065" cy="902061"/>
            <a:chOff x="5908833" y="3789005"/>
            <a:chExt cx="5855065" cy="902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E5C71A-20E2-1046-B2E7-C8595D8FE985}"/>
                </a:ext>
              </a:extLst>
            </p:cNvPr>
            <p:cNvSpPr/>
            <p:nvPr/>
          </p:nvSpPr>
          <p:spPr>
            <a:xfrm>
              <a:off x="5908833" y="4167846"/>
              <a:ext cx="58550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HVP (BMW-20): </a:t>
              </a:r>
              <a:r>
                <a:rPr lang="en-US" sz="2800" b="0" i="1" kern="1200" dirty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  <a:r>
                <a:rPr lang="en-US" sz="2800" b="0" i="1" kern="1200" baseline="-25000" dirty="0">
                  <a:solidFill>
                    <a:prstClr val="black"/>
                  </a:solidFill>
                  <a:latin typeface="Symbol" pitchFamily="2" charset="2"/>
                </a:rPr>
                <a:t>m</a:t>
              </a:r>
              <a:r>
                <a:rPr lang="en-US" sz="2800" b="0" kern="1200" dirty="0">
                  <a:solidFill>
                    <a:prstClr val="black"/>
                  </a:solidFill>
                  <a:latin typeface="Symbol" pitchFamily="2" charset="2"/>
                </a:rPr>
                <a:t> = 707.5 (5.5) </a:t>
              </a:r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x 10</a:t>
              </a:r>
              <a:r>
                <a:rPr lang="en-US" sz="2800" b="0" kern="1200" baseline="30000" dirty="0">
                  <a:solidFill>
                    <a:prstClr val="black"/>
                  </a:solidFill>
                  <a:latin typeface="Calibri" panose="020F0502020204030204"/>
                </a:rPr>
                <a:t>-10</a:t>
              </a:r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D636CF-CC29-CD46-BCA8-EC495AA29483}"/>
                </a:ext>
              </a:extLst>
            </p:cNvPr>
            <p:cNvSpPr/>
            <p:nvPr/>
          </p:nvSpPr>
          <p:spPr>
            <a:xfrm>
              <a:off x="9758587" y="3789005"/>
              <a:ext cx="11336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75390" hangingPunct="1">
                <a:defRPr/>
              </a:pPr>
              <a:r>
                <a:rPr lang="en-US" b="0" kern="1200" dirty="0">
                  <a:solidFill>
                    <a:prstClr val="black"/>
                  </a:solidFill>
                  <a:latin typeface="Calibri" panose="020F0502020204030204"/>
                </a:rPr>
                <a:t>(0.75%)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/>
              <p:nvPr/>
            </p:nvSpPr>
            <p:spPr>
              <a:xfrm>
                <a:off x="6526434" y="7905365"/>
                <a:ext cx="54124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b="0" dirty="0">
                    <a:solidFill>
                      <a:prstClr val="black"/>
                    </a:solidFill>
                  </a:rPr>
                  <a:t>BMW-20 – data driven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34" y="7905365"/>
                <a:ext cx="5412444" cy="523220"/>
              </a:xfrm>
              <a:prstGeom prst="rect">
                <a:avLst/>
              </a:prstGeom>
              <a:blipFill>
                <a:blip r:embed="rId3"/>
                <a:stretch>
                  <a:fillRect t="-2381" r="-117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D4F2E35-0F44-1649-8ED8-654E5354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2" y="1910584"/>
            <a:ext cx="8856251" cy="66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B5081-763F-F347-B6E5-B563555C81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90286" y="9162604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CA80BB-5D5E-7743-978F-75C4907AEBB7}"/>
              </a:ext>
            </a:extLst>
          </p:cNvPr>
          <p:cNvSpPr/>
          <p:nvPr/>
        </p:nvSpPr>
        <p:spPr>
          <a:xfrm>
            <a:off x="0" y="-4784"/>
            <a:ext cx="11280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Hadronic vacuum polarization contribution from Lattice QCD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7CDF-C91C-3148-920F-700F6F1F4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12"/>
            <a:ext cx="17632573" cy="203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0EE00-0DD8-F843-A9DD-B5B2402F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60" y="2716770"/>
            <a:ext cx="9437852" cy="3304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9C9552-C89B-8143-816D-D7ED439C8758}"/>
              </a:ext>
            </a:extLst>
          </p:cNvPr>
          <p:cNvGrpSpPr/>
          <p:nvPr/>
        </p:nvGrpSpPr>
        <p:grpSpPr>
          <a:xfrm>
            <a:off x="49540" y="6565911"/>
            <a:ext cx="12124715" cy="2921000"/>
            <a:chOff x="49540" y="6565911"/>
            <a:chExt cx="12124715" cy="2921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EA8106-0E84-9844-8568-B1891DEA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27555" y="4140211"/>
              <a:ext cx="2921000" cy="7772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07596-496A-2941-AD3A-34FF3E1FB17E}"/>
                </a:ext>
              </a:extLst>
            </p:cNvPr>
            <p:cNvSpPr txBox="1"/>
            <p:nvPr/>
          </p:nvSpPr>
          <p:spPr>
            <a:xfrm>
              <a:off x="49540" y="7605782"/>
              <a:ext cx="4352315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Calculate </a:t>
              </a: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</a:t>
              </a:r>
              <a:r>
                <a: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(</a:t>
              </a:r>
              <a:r>
                <a: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) on 4d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0" i="0" dirty="0"/>
                <a:t>Euclidean space-time lattice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8CCB10-BF29-FF44-876D-04E3D8E70E23}"/>
              </a:ext>
            </a:extLst>
          </p:cNvPr>
          <p:cNvGrpSpPr/>
          <p:nvPr/>
        </p:nvGrpSpPr>
        <p:grpSpPr>
          <a:xfrm>
            <a:off x="293448" y="6030571"/>
            <a:ext cx="12058676" cy="4375722"/>
            <a:chOff x="13416" y="1248239"/>
            <a:chExt cx="12058676" cy="4375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9B14BC-4210-B345-B9A4-809B5BE5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" y="1248239"/>
              <a:ext cx="12058676" cy="4375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A4559F-F8E7-D941-B59F-F1300F514537}"/>
                </a:ext>
              </a:extLst>
            </p:cNvPr>
            <p:cNvSpPr txBox="1"/>
            <p:nvPr/>
          </p:nvSpPr>
          <p:spPr>
            <a:xfrm>
              <a:off x="9100403" y="3053687"/>
              <a:ext cx="162865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/>
                <a:t>RBC/UKQCD 2018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F1AE-1AC9-294C-9554-E418BFC3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70" y="161363"/>
            <a:ext cx="10951029" cy="1949873"/>
          </a:xfrm>
        </p:spPr>
        <p:txBody>
          <a:bodyPr>
            <a:normAutofit fontScale="90000"/>
          </a:bodyPr>
          <a:lstStyle/>
          <a:p>
            <a:pPr algn="l"/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Disconnected contributions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14C67-3D96-6749-915F-E18C0B8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30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AB4C4A-BB3E-BF43-BD71-F22FA8D22E6D}"/>
              </a:ext>
            </a:extLst>
          </p:cNvPr>
          <p:cNvSpPr/>
          <p:nvPr/>
        </p:nvSpPr>
        <p:spPr>
          <a:xfrm>
            <a:off x="797518" y="1819713"/>
            <a:ext cx="6656503" cy="583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987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Improving, but can be further cleaned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DD9A9A-D76B-C748-A349-F3A2AD047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9" y="3397858"/>
            <a:ext cx="10283772" cy="5805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1F7EC-EB25-1B40-BD06-B367658A5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33" y="1136300"/>
            <a:ext cx="5380297" cy="28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17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9C482-8B9B-8DDA-B69A-AB50FFAC6C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E16EF-D3C9-D38F-F559-3EB17F1C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104"/>
            <a:ext cx="12907334" cy="7260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43AAC-E550-59E5-95C8-10F1BC9C8741}"/>
              </a:ext>
            </a:extLst>
          </p:cNvPr>
          <p:cNvSpPr txBox="1"/>
          <p:nvPr/>
        </p:nvSpPr>
        <p:spPr>
          <a:xfrm>
            <a:off x="406399" y="594122"/>
            <a:ext cx="699229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ABGP (</a:t>
            </a:r>
            <a:r>
              <a:rPr lang="en-US" sz="6000" b="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talk by T. Blum</a:t>
            </a: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287106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6DBF1-55E0-3D67-5288-2D4EAA0D68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34323-0F2A-1A16-ED98-238E7676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" y="1825398"/>
            <a:ext cx="13281782" cy="7471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D7EE6-A2BF-8E2E-8F5C-4455C9B2F1B7}"/>
              </a:ext>
            </a:extLst>
          </p:cNvPr>
          <p:cNvSpPr txBox="1"/>
          <p:nvPr/>
        </p:nvSpPr>
        <p:spPr>
          <a:xfrm>
            <a:off x="991960" y="699897"/>
            <a:ext cx="8494939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ABGP (</a:t>
            </a:r>
            <a:r>
              <a:rPr lang="en-US" sz="6000" b="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talk by T. Blum</a:t>
            </a: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6276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8A5D-D261-BAB8-F78C-CB939AB9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41" y="0"/>
            <a:ext cx="11872686" cy="106135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HVP Contribution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116B2-7F86-5819-75E6-D73FF0E09C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A186D-558F-D4B9-3A7C-47DA57E0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59" y="1289957"/>
            <a:ext cx="10390969" cy="77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688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011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B08E-A8FB-92B1-A9D8-FE0F7AD1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97064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RBC/UKQCD (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talk by M. Bruno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33A8C-9755-D38F-8B67-DA64EA0A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9FF6C-AE0E-F445-99E1-AF7F888FEB6A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E84A1-5961-B9D7-ABA7-0B518ECEF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135551"/>
            <a:ext cx="10934701" cy="8193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F19EE0-86CD-3E20-434D-670293D1C4B8}"/>
                  </a:ext>
                </a:extLst>
              </p:cNvPr>
              <p:cNvSpPr txBox="1"/>
              <p:nvPr/>
            </p:nvSpPr>
            <p:spPr>
              <a:xfrm>
                <a:off x="405711" y="8508310"/>
                <a:ext cx="708264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~+7</m:t>
                    </m:r>
                  </m:oMath>
                </a14:m>
                <a:r>
                  <a:rPr kumimoji="0" lang="en-US" sz="2400" b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x10</a:t>
                </a:r>
                <a:r>
                  <a:rPr kumimoji="0" lang="en-US" sz="2400" b="0" u="none" strike="noStrike" cap="none" spc="0" normalizeH="0" baseline="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-10</a:t>
                </a:r>
                <a:r>
                  <a:rPr kumimoji="0" lang="en-US" sz="2400" b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discrepancy with </a:t>
                </a:r>
                <a:r>
                  <a:rPr kumimoji="0" lang="en-US" sz="2400" b="0" u="none" strike="noStrike" cap="none" spc="0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e</a:t>
                </a:r>
                <a:r>
                  <a:rPr kumimoji="0" lang="en-US" sz="2400" b="0" u="none" strike="noStrike" cap="none" spc="0" normalizeH="0" baseline="3000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+</a:t>
                </a:r>
                <a:r>
                  <a:rPr kumimoji="0" lang="en-US" sz="2400" b="0" u="none" strike="noStrike" cap="none" spc="0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e</a:t>
                </a:r>
                <a:r>
                  <a:rPr kumimoji="0" lang="en-US" sz="2400" b="0" u="none" strike="noStrike" cap="none" spc="0" normalizeH="0" baseline="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-</a:t>
                </a:r>
                <a:r>
                  <a:rPr kumimoji="0" lang="en-US" sz="2400" b="0" u="none" strike="noStrike" cap="none" spc="0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R-ratio determination</a:t>
                </a:r>
                <a:endParaRPr kumimoji="0" lang="en-US" sz="2400" b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F19EE0-86CD-3E20-434D-670293D1C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11" y="8508310"/>
                <a:ext cx="7082645" cy="471924"/>
              </a:xfrm>
              <a:prstGeom prst="rect">
                <a:avLst/>
              </a:prstGeom>
              <a:blipFill>
                <a:blip r:embed="rId4"/>
                <a:stretch>
                  <a:fillRect l="-179" t="-7895" r="-1075" b="-289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772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4196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184DA-286E-49CD-BB2E-818FCC9F80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3BC1F-95C1-91A8-FB2E-A0839595A735}"/>
              </a:ext>
            </a:extLst>
          </p:cNvPr>
          <p:cNvSpPr txBox="1"/>
          <p:nvPr/>
        </p:nvSpPr>
        <p:spPr>
          <a:xfrm>
            <a:off x="440252" y="443137"/>
            <a:ext cx="578042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Neue"/>
              </a:rPr>
              <a:t>Summary/Outlook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E97D64-FD28-EE1C-94BE-FC39BCBA9756}"/>
                  </a:ext>
                </a:extLst>
              </p:cNvPr>
              <p:cNvSpPr txBox="1"/>
              <p:nvPr/>
            </p:nvSpPr>
            <p:spPr>
              <a:xfrm>
                <a:off x="798144" y="2942703"/>
                <a:ext cx="11919610" cy="50270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HVP: important updates since Muon g-2 TI WP 2020</a:t>
                </a:r>
              </a:p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</a:t>
                </a:r>
                <a:r>
                  <a:rPr lang="en-US" sz="4000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BMWc</a:t>
                </a: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result with sub-percent precision</a:t>
                </a:r>
              </a:p>
              <a:p>
                <a:pPr marR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</a:t>
                </a:r>
                <a:r>
                  <a:rPr lang="en-US" sz="4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Intermediate Window high compared to R-ratio (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4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</m:oMath>
                </a14:m>
                <a:r>
                  <a:rPr lang="en-US" sz="4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Blinded analyses becoming standard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Short distance window compatible with R-ratio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Isospin corrections addressed by several groups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Long distance contributions and smaller lattice</a:t>
                </a:r>
              </a:p>
              <a:p>
                <a:pPr lvl="8" indent="0" algn="l"/>
                <a:r>
                  <a:rPr lang="en-US" sz="4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   spacings now targeted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E97D64-FD28-EE1C-94BE-FC39BCBA9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44" y="2942703"/>
                <a:ext cx="11919610" cy="5027017"/>
              </a:xfrm>
              <a:prstGeom prst="rect">
                <a:avLst/>
              </a:prstGeom>
              <a:blipFill>
                <a:blip r:embed="rId3"/>
                <a:stretch>
                  <a:fillRect l="-2128" t="-1511" r="-1170" b="-478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36372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6595-51B8-FD4D-9BE3-EDDB6C81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7AE68-5412-1548-9044-1DD1DE4F8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 partially supported by US Department of Energy (DOE)</a:t>
            </a:r>
          </a:p>
          <a:p>
            <a:pPr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Computations done on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ALCF at Argonne (MIRA) and OLCF at Oakridge under ALCC (US DOE)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Bridges2 at PSC, Expanse at SDSC, and Stampede2 at TACC under XSEDE (US NSF)</a:t>
            </a:r>
          </a:p>
          <a:p>
            <a:pPr lvl="1">
              <a:buSzPct val="100000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USQCD KNL cluster at JLAB (US DOE)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F0B18-7FA2-FF4D-B6ED-E6E746B97A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6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DFC5-98C6-B90C-8529-BCE7187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1800"/>
            <a:ext cx="11099800" cy="2159000"/>
          </a:xfrm>
        </p:spPr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CD423-6C5F-08D3-4F95-FCFE3E2C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intermediate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distance window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contribution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Summary/Outlook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2C04-F2BA-AB2B-E0B1-765858841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13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BA51-3B56-E349-C6D7-9A67159B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37625" cy="11890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Intermediate window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0A2D4-E653-7BEA-CA20-E13E424989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E08157-E585-1A67-06C6-709C994514ED}"/>
              </a:ext>
            </a:extLst>
          </p:cNvPr>
          <p:cNvSpPr txBox="1"/>
          <p:nvPr/>
        </p:nvSpPr>
        <p:spPr>
          <a:xfrm>
            <a:off x="3054371" y="3296880"/>
            <a:ext cx="722954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Light quark connected only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dirty="0">
                <a:latin typeface="Calibri" panose="020F0502020204030204" pitchFamily="34" charset="0"/>
                <a:cs typeface="Calibri" panose="020F0502020204030204" pitchFamily="34" charset="0"/>
              </a:rPr>
              <a:t>Isospin symmetric world</a:t>
            </a:r>
            <a:endParaRPr kumimoji="0" lang="en-US" sz="48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66771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1B816-562A-D75E-95A5-A03A4920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522C6-4D9C-D272-BB19-270B5DBC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47508"/>
            <a:ext cx="11931106" cy="8940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B97D1-D83D-56FC-F682-F6337FD890CB}"/>
              </a:ext>
            </a:extLst>
          </p:cNvPr>
          <p:cNvSpPr txBox="1"/>
          <p:nvPr/>
        </p:nvSpPr>
        <p:spPr>
          <a:xfrm>
            <a:off x="179614" y="8826294"/>
            <a:ext cx="671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(slide: C. Lehner, muon g-2 TI 5</a:t>
            </a:r>
            <a:r>
              <a:rPr lang="en-US" sz="1800" b="0" baseline="30000" dirty="0">
                <a:latin typeface="+mn-lt"/>
              </a:rPr>
              <a:t>th</a:t>
            </a:r>
            <a:r>
              <a:rPr lang="en-US" sz="1800" b="0" dirty="0">
                <a:latin typeface="+mn-lt"/>
              </a:rPr>
              <a:t> Plenary Workshop, Edinburgh 2022)</a:t>
            </a:r>
          </a:p>
        </p:txBody>
      </p:sp>
    </p:spTree>
    <p:extLst>
      <p:ext uri="{BB962C8B-B14F-4D97-AF65-F5344CB8AC3E}">
        <p14:creationId xmlns:p14="http://schemas.microsoft.com/office/powerpoint/2010/main" val="37447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8227-0211-CA44-A019-320EC901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6840" y="8863194"/>
            <a:ext cx="370410" cy="286674"/>
          </a:xfrm>
        </p:spPr>
        <p:txBody>
          <a:bodyPr/>
          <a:lstStyle/>
          <a:p>
            <a:pPr defTabSz="975390" hangingPunct="1"/>
            <a:fld id="{80E9FF6C-AE0E-F445-99E1-AF7F888FEB6A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75390" hangingPunct="1"/>
              <a:t>7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33806-FDDD-2744-3F26-7278B5CC937C}"/>
              </a:ext>
            </a:extLst>
          </p:cNvPr>
          <p:cNvGrpSpPr/>
          <p:nvPr/>
        </p:nvGrpSpPr>
        <p:grpSpPr>
          <a:xfrm>
            <a:off x="5033529" y="2808288"/>
            <a:ext cx="6917667" cy="2962953"/>
            <a:chOff x="5597111" y="2187652"/>
            <a:chExt cx="6917667" cy="29629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4F3971-C08E-F64D-8EC1-15B123B4D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111" y="2187652"/>
              <a:ext cx="6863311" cy="263608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A5DAE8-10A4-B34E-BA0B-166193028033}"/>
                </a:ext>
              </a:extLst>
            </p:cNvPr>
            <p:cNvSpPr txBox="1"/>
            <p:nvPr/>
          </p:nvSpPr>
          <p:spPr>
            <a:xfrm>
              <a:off x="8987850" y="4812051"/>
              <a:ext cx="3526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latin typeface="+mj-lt"/>
                </a:rPr>
                <a:t>Fig.: G. Colangelo, PWA12/ATHOS7 2021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371C9-46B8-A71C-A25C-0935DE720186}"/>
              </a:ext>
            </a:extLst>
          </p:cNvPr>
          <p:cNvGrpSpPr/>
          <p:nvPr/>
        </p:nvGrpSpPr>
        <p:grpSpPr>
          <a:xfrm>
            <a:off x="1032192" y="6080456"/>
            <a:ext cx="8167886" cy="3355231"/>
            <a:chOff x="4346892" y="5590933"/>
            <a:chExt cx="8167886" cy="33552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3AA6C3-EF5E-8549-B31A-FB6F0D51DF9A}"/>
                </a:ext>
              </a:extLst>
            </p:cNvPr>
            <p:cNvGrpSpPr/>
            <p:nvPr/>
          </p:nvGrpSpPr>
          <p:grpSpPr>
            <a:xfrm>
              <a:off x="4346892" y="5590933"/>
              <a:ext cx="8167886" cy="3154553"/>
              <a:chOff x="1062022" y="1770935"/>
              <a:chExt cx="9487890" cy="342437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72A03A-05BF-4E45-99E5-7F0B48E42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022" y="1770935"/>
                <a:ext cx="4227987" cy="317635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52A2B9-13EB-CA4E-BBCB-0D5E12CCD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6240" y="1791685"/>
                <a:ext cx="4433672" cy="3403627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C08E1A-85A3-0A4A-B82B-E1CDBC1F9525}"/>
                </a:ext>
              </a:extLst>
            </p:cNvPr>
            <p:cNvSpPr txBox="1"/>
            <p:nvPr/>
          </p:nvSpPr>
          <p:spPr>
            <a:xfrm>
              <a:off x="7326155" y="8607610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latin typeface="+mj-lt"/>
                </a:rPr>
                <a:t>Fig.: RBC/UKQCD 2018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80DC7E-0266-1849-BA2D-7869FB78D243}"/>
              </a:ext>
            </a:extLst>
          </p:cNvPr>
          <p:cNvGrpSpPr/>
          <p:nvPr/>
        </p:nvGrpSpPr>
        <p:grpSpPr>
          <a:xfrm>
            <a:off x="0" y="176939"/>
            <a:ext cx="7542623" cy="2448796"/>
            <a:chOff x="13416" y="1378871"/>
            <a:chExt cx="12058676" cy="4375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27CFAA-5CC0-6449-8709-E0E390F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" y="1378871"/>
              <a:ext cx="12058676" cy="4375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A863C5-553E-894B-B8E0-8C21B3C969A8}"/>
                </a:ext>
              </a:extLst>
            </p:cNvPr>
            <p:cNvSpPr txBox="1"/>
            <p:nvPr/>
          </p:nvSpPr>
          <p:spPr>
            <a:xfrm>
              <a:off x="9100403" y="3053687"/>
              <a:ext cx="1628651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/>
                <a:t>RBC/UKQCD 2018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742C05-D5D1-2F41-3471-4819D1CC26CB}"/>
              </a:ext>
            </a:extLst>
          </p:cNvPr>
          <p:cNvSpPr txBox="1"/>
          <p:nvPr/>
        </p:nvSpPr>
        <p:spPr>
          <a:xfrm>
            <a:off x="402602" y="3710829"/>
            <a:ext cx="4381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800" b="0" dirty="0">
                <a:latin typeface="+mj-lt"/>
              </a:rPr>
              <a:t>Window Method</a:t>
            </a:r>
          </a:p>
        </p:txBody>
      </p:sp>
    </p:spTree>
    <p:extLst>
      <p:ext uri="{BB962C8B-B14F-4D97-AF65-F5344CB8AC3E}">
        <p14:creationId xmlns:p14="http://schemas.microsoft.com/office/powerpoint/2010/main" val="382700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BA9DC-DD51-6060-E73A-BD5798C5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3AC7-4AFC-6B49-97C9-0D51B85DAB6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1CB5C-3394-F270-D57D-8F5CE2CDA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63" y="1153886"/>
            <a:ext cx="13256494" cy="7445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44A1D-FCDE-BDB8-B1DA-FB40ECCB7169}"/>
              </a:ext>
            </a:extLst>
          </p:cNvPr>
          <p:cNvSpPr txBox="1"/>
          <p:nvPr/>
        </p:nvSpPr>
        <p:spPr>
          <a:xfrm>
            <a:off x="-101331" y="194168"/>
            <a:ext cx="132074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From 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Aubin </a:t>
            </a:r>
            <a:r>
              <a:rPr lang="en-US" sz="3800" b="0" i="1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et al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  <a:hlinkClick r:id="rId3"/>
              </a:rPr>
              <a:t>. talk </a:t>
            </a:r>
            <a:r>
              <a:rPr lang="en-US" sz="3800" b="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at the 2019 Muon g-2 TI workshop in Seattle</a:t>
            </a:r>
            <a:endParaRPr lang="en-US" sz="3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07A1-9904-2FF0-FFB5-75542D0D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868"/>
            <a:ext cx="11216640" cy="1885245"/>
          </a:xfrm>
        </p:spPr>
        <p:txBody>
          <a:bodyPr>
            <a:normAutofit/>
          </a:bodyPr>
          <a:lstStyle/>
          <a:p>
            <a:r>
              <a:rPr lang="en-US" sz="4800" dirty="0" err="1"/>
              <a:t>BMWc</a:t>
            </a:r>
            <a:r>
              <a:rPr lang="en-US" sz="4800" dirty="0"/>
              <a:t> (</a:t>
            </a:r>
            <a:r>
              <a:rPr lang="en-US" sz="4800" dirty="0">
                <a:hlinkClick r:id="rId2"/>
              </a:rPr>
              <a:t>talk by L. </a:t>
            </a:r>
            <a:r>
              <a:rPr lang="en-US" sz="4800" dirty="0" err="1">
                <a:hlinkClick r:id="rId2"/>
              </a:rPr>
              <a:t>Lellouch</a:t>
            </a:r>
            <a:r>
              <a:rPr lang="en-US" sz="48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998E3-7644-9A18-0A16-6891432B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A0FC-7A54-C146-BD6E-3D098D58BDE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4C862-55E3-626A-CE0A-2DB8B91F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0" y="194168"/>
            <a:ext cx="5893312" cy="441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5176A-C7E1-8144-B5F8-14C90C8F4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69" y="4664519"/>
            <a:ext cx="5918399" cy="44347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B9790-D98C-1CF1-1C32-BB1EDF9F4D5C}"/>
              </a:ext>
            </a:extLst>
          </p:cNvPr>
          <p:cNvGrpSpPr/>
          <p:nvPr/>
        </p:nvGrpSpPr>
        <p:grpSpPr>
          <a:xfrm>
            <a:off x="225165" y="5103640"/>
            <a:ext cx="6575889" cy="4415925"/>
            <a:chOff x="225165" y="5103640"/>
            <a:chExt cx="6575889" cy="4415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B670C1-90F8-9E2A-13EA-75E6BB3F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65" y="5103640"/>
              <a:ext cx="6575889" cy="44159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7D6C3C-3094-33F0-B2F4-CE76D5747092}"/>
                </a:ext>
              </a:extLst>
            </p:cNvPr>
            <p:cNvSpPr txBox="1"/>
            <p:nvPr/>
          </p:nvSpPr>
          <p:spPr>
            <a:xfrm>
              <a:off x="1575429" y="5184159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+mn-lt"/>
                </a:rPr>
                <a:t>blinded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3FB5CB-074F-2D2B-B258-CC35BF502DD1}"/>
              </a:ext>
            </a:extLst>
          </p:cNvPr>
          <p:cNvGrpSpPr/>
          <p:nvPr/>
        </p:nvGrpSpPr>
        <p:grpSpPr>
          <a:xfrm>
            <a:off x="391991" y="784563"/>
            <a:ext cx="6110410" cy="4415925"/>
            <a:chOff x="391991" y="784563"/>
            <a:chExt cx="6110410" cy="44159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0326C5-A605-3BBC-ECBA-A211D0FB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991" y="784563"/>
              <a:ext cx="6110410" cy="4415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3D62B8-D233-5242-F72C-BB135F3D7B31}"/>
                    </a:ext>
                  </a:extLst>
                </p:cNvPr>
                <p:cNvSpPr txBox="1"/>
                <p:nvPr/>
              </p:nvSpPr>
              <p:spPr>
                <a:xfrm>
                  <a:off x="2602648" y="1583871"/>
                  <a:ext cx="36241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3.7 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b="0" dirty="0">
                      <a:latin typeface="+mn-lt"/>
                    </a:rPr>
                    <a:t> deviation with R-ratio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3D62B8-D233-5242-F72C-BB135F3D7B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648" y="1583871"/>
                  <a:ext cx="3624197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7895" r="-1394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7985287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68253</TotalTime>
  <Words>1128</Words>
  <Application>Microsoft Macintosh PowerPoint</Application>
  <PresentationFormat>Custom</PresentationFormat>
  <Paragraphs>223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Courier New</vt:lpstr>
      <vt:lpstr>Helvetica Light</vt:lpstr>
      <vt:lpstr>Helvetica Neue</vt:lpstr>
      <vt:lpstr>Helvetica Neue Light</vt:lpstr>
      <vt:lpstr>Helvetica Neue Medium</vt:lpstr>
      <vt:lpstr>Helvetica Neue Thin</vt:lpstr>
      <vt:lpstr>Symbol</vt:lpstr>
      <vt:lpstr>White</vt:lpstr>
      <vt:lpstr>Office Theme</vt:lpstr>
      <vt:lpstr>Light quark vacuum polarization contribution to the muon g-2</vt:lpstr>
      <vt:lpstr>Outline</vt:lpstr>
      <vt:lpstr>PowerPoint Presentation</vt:lpstr>
      <vt:lpstr>Outline</vt:lpstr>
      <vt:lpstr>Intermediate window</vt:lpstr>
      <vt:lpstr>PowerPoint Presentation</vt:lpstr>
      <vt:lpstr>PowerPoint Presentation</vt:lpstr>
      <vt:lpstr>PowerPoint Presentation</vt:lpstr>
      <vt:lpstr>BMWc (talk by L. Lellouch)</vt:lpstr>
      <vt:lpstr>ABGP (talk by T. Blum)</vt:lpstr>
      <vt:lpstr>RBC/UKQCD (talk by C. Lehner)</vt:lpstr>
      <vt:lpstr>RBC/UKQCD (talk by C. Lehner)</vt:lpstr>
      <vt:lpstr>RBC/UKQCD (talk by C. Lehner)</vt:lpstr>
      <vt:lpstr>Mainz (talk by S. Kuberski)  </vt:lpstr>
      <vt:lpstr>ETMc (talk by G. Gagliardi)</vt:lpstr>
      <vt:lpstr>χQCD (talk by G. Wang)</vt:lpstr>
      <vt:lpstr>Fermilab-HPQCD-MILC (talk by S. Gottlieb)</vt:lpstr>
      <vt:lpstr>Summary of Intermediate Window Results</vt:lpstr>
      <vt:lpstr>PowerPoint Presentation</vt:lpstr>
      <vt:lpstr>Outline</vt:lpstr>
      <vt:lpstr>PowerPoint Presentation</vt:lpstr>
      <vt:lpstr>RBC/UKQCD (talk by C. Lehner)</vt:lpstr>
      <vt:lpstr>ETMc (talk by G. Gagliardi)</vt:lpstr>
      <vt:lpstr>Outline</vt:lpstr>
      <vt:lpstr>PowerPoint Presentation</vt:lpstr>
      <vt:lpstr>PowerPoint Presentation</vt:lpstr>
      <vt:lpstr>Long Distance Contribution: bounding method</vt:lpstr>
      <vt:lpstr>Outline</vt:lpstr>
      <vt:lpstr> </vt:lpstr>
      <vt:lpstr>Disconnected contributions </vt:lpstr>
      <vt:lpstr>PowerPoint Presentation</vt:lpstr>
      <vt:lpstr>PowerPoint Presentation</vt:lpstr>
      <vt:lpstr>Total HVP Contribution Summary</vt:lpstr>
      <vt:lpstr>Outline</vt:lpstr>
      <vt:lpstr>RBC/UKQCD (talk by M. Bruno)</vt:lpstr>
      <vt:lpstr>Outline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muon anomalous magnetic moment and the hunt for new physics</dc:title>
  <dc:creator>Blum, Thomas</dc:creator>
  <cp:lastModifiedBy>Blum, Thomas</cp:lastModifiedBy>
  <cp:revision>181</cp:revision>
  <dcterms:created xsi:type="dcterms:W3CDTF">2020-10-30T17:12:21Z</dcterms:created>
  <dcterms:modified xsi:type="dcterms:W3CDTF">2022-09-23T13:03:15Z</dcterms:modified>
</cp:coreProperties>
</file>