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31" r:id="rId2"/>
    <p:sldId id="442" r:id="rId3"/>
    <p:sldId id="446" r:id="rId4"/>
    <p:sldId id="444" r:id="rId5"/>
    <p:sldId id="445" r:id="rId6"/>
    <p:sldId id="457" r:id="rId7"/>
    <p:sldId id="453" r:id="rId8"/>
    <p:sldId id="429" r:id="rId9"/>
    <p:sldId id="430" r:id="rId10"/>
    <p:sldId id="439" r:id="rId11"/>
    <p:sldId id="431" r:id="rId12"/>
    <p:sldId id="467" r:id="rId13"/>
    <p:sldId id="468" r:id="rId14"/>
    <p:sldId id="432" r:id="rId15"/>
    <p:sldId id="418" r:id="rId16"/>
    <p:sldId id="435" r:id="rId17"/>
    <p:sldId id="433" r:id="rId18"/>
    <p:sldId id="459" r:id="rId19"/>
    <p:sldId id="458" r:id="rId20"/>
    <p:sldId id="461" r:id="rId21"/>
    <p:sldId id="469" r:id="rId22"/>
    <p:sldId id="470" r:id="rId23"/>
    <p:sldId id="471" r:id="rId24"/>
    <p:sldId id="464" r:id="rId25"/>
    <p:sldId id="466" r:id="rId26"/>
    <p:sldId id="463" r:id="rId27"/>
    <p:sldId id="472" r:id="rId28"/>
    <p:sldId id="473" r:id="rId29"/>
    <p:sldId id="474" r:id="rId30"/>
    <p:sldId id="475" r:id="rId31"/>
    <p:sldId id="476" r:id="rId32"/>
    <p:sldId id="481" r:id="rId33"/>
    <p:sldId id="482" r:id="rId34"/>
    <p:sldId id="477" r:id="rId35"/>
    <p:sldId id="478" r:id="rId36"/>
    <p:sldId id="479" r:id="rId37"/>
    <p:sldId id="483" r:id="rId38"/>
    <p:sldId id="484" r:id="rId39"/>
    <p:sldId id="489" r:id="rId40"/>
    <p:sldId id="486" r:id="rId41"/>
    <p:sldId id="487" r:id="rId42"/>
    <p:sldId id="426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FC"/>
    <a:srgbClr val="FEA443"/>
    <a:srgbClr val="1CB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/>
    <p:restoredTop sz="93118"/>
  </p:normalViewPr>
  <p:slideViewPr>
    <p:cSldViewPr snapToGrid="0" snapToObjects="1">
      <p:cViewPr>
        <p:scale>
          <a:sx n="113" d="100"/>
          <a:sy n="113" d="100"/>
        </p:scale>
        <p:origin x="560" y="10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BB4B-853E-C541-B03D-14EDCC84FEA0}" type="datetimeFigureOut">
              <a:rPr lang="it-IT" smtClean="0"/>
              <a:t>31/05/22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B105-A310-B044-A3B7-F2376D2798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BB105-A310-B044-A3B7-F2376D2798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AB3D-0863-C64D-BDBD-14347617F6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223554" y="381493"/>
            <a:ext cx="9744891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/>
              <a:t>FOOT (</a:t>
            </a:r>
            <a:r>
              <a:rPr lang="it-IT" sz="2800" b="1" dirty="0" err="1"/>
              <a:t>FragmentatiOn</a:t>
            </a:r>
            <a:r>
              <a:rPr lang="it-IT" sz="2800" b="1" dirty="0"/>
              <a:t> Of Target ) pixel </a:t>
            </a:r>
            <a:r>
              <a:rPr lang="it-IT" sz="2800" b="1" dirty="0" err="1"/>
              <a:t>tracker</a:t>
            </a:r>
            <a:r>
              <a:rPr lang="it-IT" sz="2800" b="1"/>
              <a:t> status</a:t>
            </a:r>
            <a:endParaRPr lang="it-IT" sz="2800" b="1" dirty="0">
              <a:effectLst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086257" y="1382286"/>
            <a:ext cx="9882188" cy="40934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618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electronic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 setup</a:t>
            </a:r>
          </a:p>
          <a:p>
            <a:pPr marL="7618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The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magnet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system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marL="7618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The FOOT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  detector</a:t>
            </a:r>
          </a:p>
          <a:p>
            <a:pPr marL="7618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New VTX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daq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interface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board</a:t>
            </a:r>
            <a:endParaRPr lang="it-IT" sz="3500" dirty="0">
              <a:solidFill>
                <a:srgbClr val="0000FF"/>
              </a:solidFill>
              <a:latin typeface="Times New Roman" pitchFamily="18" charset="0"/>
            </a:endParaRPr>
          </a:p>
          <a:p>
            <a:pPr marL="7618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 ( IT ) status (end of </a:t>
            </a: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may</a:t>
            </a:r>
            <a:r>
              <a:rPr lang="it-IT" sz="3500" dirty="0">
                <a:solidFill>
                  <a:srgbClr val="0000FF"/>
                </a:solidFill>
                <a:latin typeface="Times New Roman" pitchFamily="18" charset="0"/>
              </a:rPr>
              <a:t>, 2022)</a:t>
            </a:r>
          </a:p>
          <a:p>
            <a:pPr marL="761850" indent="-7429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t-IT" sz="3500" dirty="0" err="1">
                <a:solidFill>
                  <a:srgbClr val="0000FF"/>
                </a:solidFill>
                <a:latin typeface="Times New Roman" pitchFamily="18" charset="0"/>
              </a:rPr>
              <a:t>Conclusions</a:t>
            </a:r>
            <a:endParaRPr lang="it-IT" sz="35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10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00213" y="226813"/>
            <a:ext cx="920115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Readout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Architecture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521729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2715138"/>
            <a:ext cx="720000" cy="72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3908547"/>
            <a:ext cx="720000" cy="72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5101956"/>
            <a:ext cx="720000" cy="720000"/>
          </a:xfrm>
          <a:prstGeom prst="rect">
            <a:avLst/>
          </a:prstGeom>
        </p:spPr>
      </p:pic>
      <p:cxnSp>
        <p:nvCxnSpPr>
          <p:cNvPr id="13" name="Connettore 7 12"/>
          <p:cNvCxnSpPr/>
          <p:nvPr/>
        </p:nvCxnSpPr>
        <p:spPr>
          <a:xfrm>
            <a:off x="1338978" y="1881729"/>
            <a:ext cx="1362019" cy="11296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7 13"/>
          <p:cNvCxnSpPr/>
          <p:nvPr/>
        </p:nvCxnSpPr>
        <p:spPr>
          <a:xfrm>
            <a:off x="1336630" y="3075140"/>
            <a:ext cx="1350299" cy="41627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7 14"/>
          <p:cNvCxnSpPr/>
          <p:nvPr/>
        </p:nvCxnSpPr>
        <p:spPr>
          <a:xfrm flipV="1">
            <a:off x="1350698" y="3851412"/>
            <a:ext cx="1336231" cy="43354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7 15"/>
          <p:cNvCxnSpPr/>
          <p:nvPr/>
        </p:nvCxnSpPr>
        <p:spPr>
          <a:xfrm flipV="1">
            <a:off x="1348350" y="4268547"/>
            <a:ext cx="1338579" cy="12098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533378" y="1126297"/>
            <a:ext cx="169306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40 </a:t>
            </a:r>
            <a:r>
              <a:rPr lang="it-IT" sz="2000" b="1" dirty="0" err="1"/>
              <a:t>wires</a:t>
            </a:r>
            <a:r>
              <a:rPr lang="it-IT" sz="2000" b="1" dirty="0"/>
              <a:t> </a:t>
            </a:r>
            <a:r>
              <a:rPr lang="it-IT" sz="2000" b="1" dirty="0" err="1"/>
              <a:t>cable</a:t>
            </a:r>
            <a:endParaRPr lang="it-IT" sz="2000" b="1" dirty="0"/>
          </a:p>
        </p:txBody>
      </p:sp>
      <p:sp>
        <p:nvSpPr>
          <p:cNvPr id="18" name="Freccia giù 17"/>
          <p:cNvSpPr/>
          <p:nvPr/>
        </p:nvSpPr>
        <p:spPr>
          <a:xfrm>
            <a:off x="2018813" y="1552635"/>
            <a:ext cx="190987" cy="717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3784" y="2482321"/>
            <a:ext cx="1934044" cy="235961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11061" r="20603" b="14128"/>
          <a:stretch/>
        </p:blipFill>
        <p:spPr>
          <a:xfrm rot="10800000">
            <a:off x="5855261" y="2440808"/>
            <a:ext cx="2945501" cy="2387152"/>
          </a:xfrm>
          <a:prstGeom prst="rect">
            <a:avLst/>
          </a:prstGeom>
        </p:spPr>
      </p:pic>
      <p:sp>
        <p:nvSpPr>
          <p:cNvPr id="21" name="Freccia bidirezionale orizzontale 20"/>
          <p:cNvSpPr/>
          <p:nvPr/>
        </p:nvSpPr>
        <p:spPr>
          <a:xfrm>
            <a:off x="5073705" y="3407255"/>
            <a:ext cx="841572" cy="3232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3685072" y="1054938"/>
            <a:ext cx="2441408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11*4=44 </a:t>
            </a:r>
            <a:r>
              <a:rPr lang="it-IT" sz="2000" b="1" dirty="0" err="1"/>
              <a:t>signals</a:t>
            </a:r>
            <a:endParaRPr lang="it-IT" sz="2000" b="1" dirty="0"/>
          </a:p>
          <a:p>
            <a:pPr marL="342900" indent="-342900">
              <a:buFontTx/>
              <a:buChar char="-"/>
            </a:pPr>
            <a:r>
              <a:rPr lang="it-IT" sz="2000" b="1" dirty="0"/>
              <a:t>22 LVDS </a:t>
            </a:r>
            <a:r>
              <a:rPr lang="it-IT" sz="2000" b="1" dirty="0" err="1"/>
              <a:t>pairs</a:t>
            </a:r>
            <a:endParaRPr lang="it-IT" sz="2000" b="1" dirty="0"/>
          </a:p>
          <a:p>
            <a:pPr marL="342900" indent="-342900">
              <a:buFontTx/>
              <a:buChar char="-"/>
            </a:pPr>
            <a:r>
              <a:rPr lang="it-IT" sz="2000" b="1" dirty="0"/>
              <a:t>11 single </a:t>
            </a:r>
            <a:r>
              <a:rPr lang="it-IT" sz="2000" b="1" dirty="0" err="1"/>
              <a:t>ended</a:t>
            </a:r>
            <a:endParaRPr lang="it-IT" sz="2000" b="1" dirty="0"/>
          </a:p>
        </p:txBody>
      </p:sp>
      <p:sp>
        <p:nvSpPr>
          <p:cNvPr id="23" name="Freccia giù 22"/>
          <p:cNvSpPr/>
          <p:nvPr/>
        </p:nvSpPr>
        <p:spPr>
          <a:xfrm>
            <a:off x="5326751" y="2070601"/>
            <a:ext cx="264147" cy="1364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3463588" y="5126424"/>
            <a:ext cx="95886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/>
              <a:t>Trigger</a:t>
            </a:r>
          </a:p>
        </p:txBody>
      </p:sp>
      <p:sp>
        <p:nvSpPr>
          <p:cNvPr id="25" name="Freccia giù 24"/>
          <p:cNvSpPr/>
          <p:nvPr/>
        </p:nvSpPr>
        <p:spPr>
          <a:xfrm rot="10800000">
            <a:off x="3837096" y="4491586"/>
            <a:ext cx="211852" cy="610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Arco 25"/>
          <p:cNvSpPr/>
          <p:nvPr/>
        </p:nvSpPr>
        <p:spPr>
          <a:xfrm rot="10800000">
            <a:off x="6983426" y="4068184"/>
            <a:ext cx="1327093" cy="1438011"/>
          </a:xfrm>
          <a:prstGeom prst="arc">
            <a:avLst>
              <a:gd name="adj1" fmla="val 16256163"/>
              <a:gd name="adj2" fmla="val 0"/>
            </a:avLst>
          </a:prstGeom>
          <a:ln w="381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1 26"/>
          <p:cNvCxnSpPr/>
          <p:nvPr/>
        </p:nvCxnSpPr>
        <p:spPr>
          <a:xfrm>
            <a:off x="7630789" y="5504503"/>
            <a:ext cx="2293003" cy="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o 27"/>
          <p:cNvSpPr/>
          <p:nvPr/>
        </p:nvSpPr>
        <p:spPr>
          <a:xfrm rot="5400000">
            <a:off x="9036737" y="3898574"/>
            <a:ext cx="1774110" cy="1438011"/>
          </a:xfrm>
          <a:prstGeom prst="arc">
            <a:avLst>
              <a:gd name="adj1" fmla="val 16256163"/>
              <a:gd name="adj2" fmla="val 0"/>
            </a:avLst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91" y="2596568"/>
            <a:ext cx="2659300" cy="19989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0" name="CasellaDiTesto 29"/>
          <p:cNvSpPr txBox="1"/>
          <p:nvPr/>
        </p:nvSpPr>
        <p:spPr>
          <a:xfrm>
            <a:off x="7153362" y="5569908"/>
            <a:ext cx="328536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Gigabit ethernet connection</a:t>
            </a:r>
          </a:p>
          <a:p>
            <a:pPr algn="ctr"/>
            <a:r>
              <a:rPr lang="it-IT" sz="2000" b="1" dirty="0"/>
              <a:t>( UDP </a:t>
            </a:r>
            <a:r>
              <a:rPr lang="it-IT" sz="2000" b="1" dirty="0" err="1"/>
              <a:t>protocol</a:t>
            </a:r>
            <a:r>
              <a:rPr lang="it-IT" sz="2000" b="1" dirty="0"/>
              <a:t> )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6336725" y="997115"/>
            <a:ext cx="2149372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Terasic</a:t>
            </a:r>
            <a:r>
              <a:rPr lang="it-IT" b="1" dirty="0"/>
              <a:t> DE10 </a:t>
            </a:r>
            <a:r>
              <a:rPr lang="it-IT" b="1" dirty="0" err="1"/>
              <a:t>SoC</a:t>
            </a:r>
            <a:endParaRPr lang="it-IT" b="1" dirty="0"/>
          </a:p>
          <a:p>
            <a:pPr algn="ctr"/>
            <a:r>
              <a:rPr lang="it-IT" b="1" dirty="0"/>
              <a:t>Local pixel DAQ:</a:t>
            </a:r>
          </a:p>
          <a:p>
            <a:pPr algn="ctr"/>
            <a:r>
              <a:rPr lang="it-IT" b="1" dirty="0"/>
              <a:t>FPGA firmware +</a:t>
            </a:r>
          </a:p>
          <a:p>
            <a:pPr algn="ctr"/>
            <a:r>
              <a:rPr lang="it-IT" b="1" dirty="0"/>
              <a:t>Read Out </a:t>
            </a:r>
            <a:r>
              <a:rPr lang="it-IT" b="1" dirty="0" err="1"/>
              <a:t>program</a:t>
            </a:r>
            <a:endParaRPr lang="it-IT" b="1" dirty="0"/>
          </a:p>
        </p:txBody>
      </p:sp>
      <p:sp>
        <p:nvSpPr>
          <p:cNvPr id="32" name="Freccia giù 31"/>
          <p:cNvSpPr/>
          <p:nvPr/>
        </p:nvSpPr>
        <p:spPr>
          <a:xfrm>
            <a:off x="7311097" y="2217507"/>
            <a:ext cx="211852" cy="2785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9407455" y="952470"/>
            <a:ext cx="214937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Global </a:t>
            </a:r>
            <a:r>
              <a:rPr lang="it-IT" sz="2400" b="1"/>
              <a:t>FOOT DAQ</a:t>
            </a:r>
            <a:endParaRPr lang="it-IT" sz="2400" b="1" dirty="0"/>
          </a:p>
        </p:txBody>
      </p:sp>
      <p:sp>
        <p:nvSpPr>
          <p:cNvPr id="34" name="Freccia giù 33"/>
          <p:cNvSpPr/>
          <p:nvPr/>
        </p:nvSpPr>
        <p:spPr>
          <a:xfrm>
            <a:off x="10268815" y="1818730"/>
            <a:ext cx="426652" cy="7125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2795451" y="2270272"/>
            <a:ext cx="217957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Vertex</a:t>
            </a:r>
            <a:r>
              <a:rPr lang="it-IT" dirty="0"/>
              <a:t> </a:t>
            </a:r>
            <a:r>
              <a:rPr lang="it-IT" dirty="0" err="1"/>
              <a:t>adapter</a:t>
            </a:r>
            <a:r>
              <a:rPr lang="it-IT" dirty="0"/>
              <a:t> </a:t>
            </a:r>
            <a:r>
              <a:rPr lang="it-IT" dirty="0" err="1"/>
              <a:t>board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8720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11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3" y="2105879"/>
            <a:ext cx="1147994" cy="1147994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 flipV="1">
            <a:off x="1515291" y="2274159"/>
            <a:ext cx="1214846" cy="13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515291" y="1086893"/>
            <a:ext cx="1119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Two</a:t>
            </a:r>
            <a:endParaRPr lang="it-IT" dirty="0"/>
          </a:p>
          <a:p>
            <a:pPr algn="ctr"/>
            <a:r>
              <a:rPr lang="it-IT" dirty="0"/>
              <a:t>serial out</a:t>
            </a:r>
          </a:p>
          <a:p>
            <a:pPr algn="ctr"/>
            <a:r>
              <a:rPr lang="it-IT" dirty="0"/>
              <a:t>DO0, DO1</a:t>
            </a:r>
          </a:p>
          <a:p>
            <a:pPr algn="ctr"/>
            <a:r>
              <a:rPr lang="it-IT" dirty="0"/>
              <a:t>(160MHz)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1523998" y="2426559"/>
            <a:ext cx="1214846" cy="130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1523998" y="2773098"/>
            <a:ext cx="1214846" cy="1306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765663" y="2832085"/>
            <a:ext cx="62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JTAG</a:t>
            </a:r>
          </a:p>
        </p:txBody>
      </p:sp>
      <p:sp>
        <p:nvSpPr>
          <p:cNvPr id="15" name="Ovale 14"/>
          <p:cNvSpPr/>
          <p:nvPr/>
        </p:nvSpPr>
        <p:spPr>
          <a:xfrm>
            <a:off x="2797628" y="1447598"/>
            <a:ext cx="1110343" cy="2304562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810691" y="2093421"/>
            <a:ext cx="1036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SoC</a:t>
            </a:r>
            <a:endParaRPr lang="it-IT" dirty="0"/>
          </a:p>
          <a:p>
            <a:pPr algn="ctr"/>
            <a:r>
              <a:rPr lang="it-IT" dirty="0"/>
              <a:t>FPGA</a:t>
            </a:r>
          </a:p>
          <a:p>
            <a:pPr algn="ctr"/>
            <a:r>
              <a:rPr lang="it-IT" dirty="0"/>
              <a:t>firmware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4134255" y="1303905"/>
            <a:ext cx="1169127" cy="112918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4244705" y="152957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DP RAM</a:t>
            </a:r>
          </a:p>
          <a:p>
            <a:pPr algn="ctr"/>
            <a:r>
              <a:rPr lang="it-IT" dirty="0"/>
              <a:t>DO0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3823626" y="1838018"/>
            <a:ext cx="29880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arrotondato 19"/>
          <p:cNvSpPr/>
          <p:nvPr/>
        </p:nvSpPr>
        <p:spPr>
          <a:xfrm>
            <a:off x="4129899" y="2736465"/>
            <a:ext cx="1169127" cy="1129185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4240349" y="296213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DP RAM</a:t>
            </a:r>
          </a:p>
          <a:p>
            <a:pPr algn="ctr"/>
            <a:r>
              <a:rPr lang="it-IT" dirty="0"/>
              <a:t>DO1</a:t>
            </a:r>
          </a:p>
        </p:txBody>
      </p:sp>
      <p:cxnSp>
        <p:nvCxnSpPr>
          <p:cNvPr id="22" name="Connettore 2 21"/>
          <p:cNvCxnSpPr/>
          <p:nvPr/>
        </p:nvCxnSpPr>
        <p:spPr>
          <a:xfrm>
            <a:off x="3819270" y="3270578"/>
            <a:ext cx="29880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ccia angolare in su 22"/>
          <p:cNvSpPr/>
          <p:nvPr/>
        </p:nvSpPr>
        <p:spPr>
          <a:xfrm>
            <a:off x="2013854" y="3763324"/>
            <a:ext cx="1449979" cy="33347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968461" y="3780737"/>
            <a:ext cx="988860" cy="43088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2200" b="1"/>
              <a:t>Trigger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91" y="2096505"/>
            <a:ext cx="2659300" cy="19989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6" name="CasellaDiTesto 25"/>
          <p:cNvSpPr txBox="1"/>
          <p:nvPr/>
        </p:nvSpPr>
        <p:spPr>
          <a:xfrm>
            <a:off x="9631769" y="972109"/>
            <a:ext cx="214937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Intermediate PC</a:t>
            </a:r>
          </a:p>
        </p:txBody>
      </p:sp>
      <p:sp>
        <p:nvSpPr>
          <p:cNvPr id="27" name="Freccia giù 26"/>
          <p:cNvSpPr/>
          <p:nvPr/>
        </p:nvSpPr>
        <p:spPr>
          <a:xfrm>
            <a:off x="10587188" y="1740040"/>
            <a:ext cx="426652" cy="324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5849989" y="1299549"/>
            <a:ext cx="1426022" cy="259004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5960048" y="1723231"/>
            <a:ext cx="12059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SoC</a:t>
            </a:r>
            <a:endParaRPr lang="it-IT" dirty="0"/>
          </a:p>
          <a:p>
            <a:pPr algn="ctr"/>
            <a:r>
              <a:rPr lang="it-IT" dirty="0" err="1"/>
              <a:t>Arm</a:t>
            </a:r>
            <a:r>
              <a:rPr lang="it-IT" dirty="0"/>
              <a:t> A9</a:t>
            </a:r>
          </a:p>
          <a:p>
            <a:pPr algn="ctr"/>
            <a:r>
              <a:rPr lang="it-IT" dirty="0"/>
              <a:t>CPU</a:t>
            </a:r>
          </a:p>
          <a:p>
            <a:pPr algn="ctr"/>
            <a:r>
              <a:rPr lang="it-IT" dirty="0"/>
              <a:t>Local pixel </a:t>
            </a:r>
          </a:p>
          <a:p>
            <a:pPr algn="ctr"/>
            <a:r>
              <a:rPr lang="it-IT" dirty="0"/>
              <a:t>DAQ</a:t>
            </a:r>
          </a:p>
          <a:p>
            <a:pPr algn="ctr"/>
            <a:r>
              <a:rPr lang="it-IT" dirty="0" err="1"/>
              <a:t>program</a:t>
            </a:r>
            <a:endParaRPr lang="it-IT" dirty="0"/>
          </a:p>
        </p:txBody>
      </p:sp>
      <p:sp>
        <p:nvSpPr>
          <p:cNvPr id="30" name="Freccia destra rientrata 29"/>
          <p:cNvSpPr/>
          <p:nvPr/>
        </p:nvSpPr>
        <p:spPr>
          <a:xfrm>
            <a:off x="7276011" y="2426559"/>
            <a:ext cx="1876480" cy="2656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2 30"/>
          <p:cNvCxnSpPr>
            <a:endCxn id="22" idx="3"/>
          </p:cNvCxnSpPr>
          <p:nvPr/>
        </p:nvCxnSpPr>
        <p:spPr>
          <a:xfrm flipH="1" flipV="1">
            <a:off x="5303382" y="1868498"/>
            <a:ext cx="570549" cy="22492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H="1">
            <a:off x="5310856" y="3155336"/>
            <a:ext cx="534777" cy="11561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7560285" y="1299549"/>
            <a:ext cx="1147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Send</a:t>
            </a:r>
            <a:r>
              <a:rPr lang="it-IT" dirty="0"/>
              <a:t> UDP</a:t>
            </a:r>
          </a:p>
          <a:p>
            <a:pPr algn="ctr"/>
            <a:r>
              <a:rPr lang="it-IT" dirty="0" err="1"/>
              <a:t>packets</a:t>
            </a:r>
            <a:endParaRPr lang="it-IT" dirty="0"/>
          </a:p>
          <a:p>
            <a:pPr algn="ctr"/>
            <a:r>
              <a:rPr lang="it-IT" dirty="0"/>
              <a:t>on Gigabit</a:t>
            </a:r>
          </a:p>
          <a:p>
            <a:pPr algn="ctr"/>
            <a:r>
              <a:rPr lang="it-IT" dirty="0"/>
              <a:t>ethernet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7337532" y="4980919"/>
            <a:ext cx="3924921" cy="11079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Data </a:t>
            </a:r>
            <a:r>
              <a:rPr lang="it-IT" sz="2200" dirty="0" err="1">
                <a:solidFill>
                  <a:srgbClr val="FF0000"/>
                </a:solidFill>
              </a:rPr>
              <a:t>logger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listening</a:t>
            </a:r>
            <a:r>
              <a:rPr lang="it-IT" sz="2200" dirty="0">
                <a:solidFill>
                  <a:srgbClr val="FF0000"/>
                </a:solidFill>
              </a:rPr>
              <a:t> on </a:t>
            </a:r>
            <a:r>
              <a:rPr lang="it-IT" sz="2200" dirty="0" err="1">
                <a:solidFill>
                  <a:srgbClr val="FF0000"/>
                </a:solidFill>
              </a:rPr>
              <a:t>sockets</a:t>
            </a:r>
            <a:r>
              <a:rPr lang="it-IT" sz="2200" dirty="0">
                <a:solidFill>
                  <a:srgbClr val="FF0000"/>
                </a:solidFill>
              </a:rPr>
              <a:t>, </a:t>
            </a:r>
          </a:p>
          <a:p>
            <a:pPr algn="ctr"/>
            <a:r>
              <a:rPr lang="it-IT" sz="2200" dirty="0" err="1">
                <a:solidFill>
                  <a:srgbClr val="FF0000"/>
                </a:solidFill>
              </a:rPr>
              <a:t>one</a:t>
            </a:r>
            <a:r>
              <a:rPr lang="it-IT" sz="2200" dirty="0">
                <a:solidFill>
                  <a:srgbClr val="FF0000"/>
                </a:solidFill>
              </a:rPr>
              <a:t> for </a:t>
            </a:r>
            <a:r>
              <a:rPr lang="it-IT" sz="2200" dirty="0" err="1">
                <a:solidFill>
                  <a:srgbClr val="FF0000"/>
                </a:solidFill>
              </a:rPr>
              <a:t>each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readout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board</a:t>
            </a:r>
            <a:r>
              <a:rPr lang="is-IS" sz="2200" dirty="0">
                <a:solidFill>
                  <a:srgbClr val="FF0000"/>
                </a:solidFill>
              </a:rPr>
              <a:t> and</a:t>
            </a:r>
          </a:p>
          <a:p>
            <a:pPr algn="ctr"/>
            <a:r>
              <a:rPr lang="it-IT" sz="2200" dirty="0" err="1">
                <a:solidFill>
                  <a:srgbClr val="FF0000"/>
                </a:solidFill>
              </a:rPr>
              <a:t>w</a:t>
            </a:r>
            <a:r>
              <a:rPr lang="is-IS" sz="2200" dirty="0">
                <a:solidFill>
                  <a:srgbClr val="FF0000"/>
                </a:solidFill>
              </a:rPr>
              <a:t>riting data on files.</a:t>
            </a:r>
            <a:endParaRPr lang="it-IT" sz="2200" dirty="0">
              <a:solidFill>
                <a:srgbClr val="FF0000"/>
              </a:solidFill>
            </a:endParaRPr>
          </a:p>
        </p:txBody>
      </p:sp>
      <p:cxnSp>
        <p:nvCxnSpPr>
          <p:cNvPr id="35" name="Connettore 2 34"/>
          <p:cNvCxnSpPr/>
          <p:nvPr/>
        </p:nvCxnSpPr>
        <p:spPr>
          <a:xfrm flipV="1">
            <a:off x="9053074" y="4127651"/>
            <a:ext cx="1394897" cy="85326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149666" y="4705258"/>
            <a:ext cx="6628334" cy="67710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900" dirty="0"/>
              <a:t>Architecture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dirty="0" err="1"/>
              <a:t>running</a:t>
            </a:r>
            <a:r>
              <a:rPr lang="it-IT" sz="1900" dirty="0"/>
              <a:t> </a:t>
            </a:r>
            <a:r>
              <a:rPr lang="it-IT" sz="1900" dirty="0" err="1"/>
              <a:t>also</a:t>
            </a:r>
            <a:r>
              <a:rPr lang="it-IT" sz="1900" dirty="0"/>
              <a:t> on PADME.</a:t>
            </a:r>
          </a:p>
          <a:p>
            <a:pPr algn="ctr"/>
            <a:r>
              <a:rPr lang="it-IT" sz="1900" dirty="0"/>
              <a:t>PADME trigger rate </a:t>
            </a:r>
            <a:r>
              <a:rPr lang="it-IT" sz="1900" dirty="0" err="1"/>
              <a:t>requirement</a:t>
            </a:r>
            <a:r>
              <a:rPr lang="it-IT" sz="1900" dirty="0"/>
              <a:t> </a:t>
            </a:r>
            <a:r>
              <a:rPr lang="it-IT" sz="1900" dirty="0" err="1"/>
              <a:t>at</a:t>
            </a:r>
            <a:r>
              <a:rPr lang="it-IT" sz="1900" dirty="0"/>
              <a:t> </a:t>
            </a:r>
            <a:r>
              <a:rPr lang="it-IT" sz="1900" b="1" dirty="0">
                <a:solidFill>
                  <a:srgbClr val="FF0000"/>
                </a:solidFill>
              </a:rPr>
              <a:t>50 Hz!!!!!!!!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700213" y="226813"/>
            <a:ext cx="920115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Readout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Architecture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logic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(for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both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and IT)</a:t>
            </a:r>
          </a:p>
        </p:txBody>
      </p:sp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12</a:t>
            </a:fld>
            <a:endParaRPr lang="it-IT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968D9CD-FE6F-C94E-A78C-6339DB026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A2E7415-4777-BF4C-AA9A-5FE81B3E3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5416"/>
          <a:stretch/>
        </p:blipFill>
        <p:spPr>
          <a:xfrm>
            <a:off x="2822575" y="967154"/>
            <a:ext cx="6822589" cy="5172075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46505C7-A858-F84A-967E-3ED9EA02B82B}"/>
              </a:ext>
            </a:extLst>
          </p:cNvPr>
          <p:cNvCxnSpPr/>
          <p:nvPr/>
        </p:nvCxnSpPr>
        <p:spPr>
          <a:xfrm flipH="1">
            <a:off x="8610600" y="1962331"/>
            <a:ext cx="1371600" cy="42368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506A290-D013-EE42-98E1-8EDE8FE2CE6D}"/>
              </a:ext>
            </a:extLst>
          </p:cNvPr>
          <p:cNvCxnSpPr/>
          <p:nvPr/>
        </p:nvCxnSpPr>
        <p:spPr>
          <a:xfrm flipH="1">
            <a:off x="8610600" y="2179452"/>
            <a:ext cx="1371600" cy="72946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AA2DFA3-15B8-154F-8DAC-EBE8DDED8CD7}"/>
              </a:ext>
            </a:extLst>
          </p:cNvPr>
          <p:cNvSpPr txBox="1"/>
          <p:nvPr/>
        </p:nvSpPr>
        <p:spPr>
          <a:xfrm>
            <a:off x="9982200" y="1508530"/>
            <a:ext cx="2005013" cy="28007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/>
              <a:t>Two</a:t>
            </a:r>
            <a:r>
              <a:rPr lang="it-IT" sz="2200" dirty="0"/>
              <a:t> front </a:t>
            </a:r>
            <a:r>
              <a:rPr lang="it-IT" sz="2200" dirty="0" err="1"/>
              <a:t>ladders</a:t>
            </a:r>
            <a:r>
              <a:rPr lang="it-IT" sz="2200" dirty="0"/>
              <a:t>:</a:t>
            </a:r>
          </a:p>
          <a:p>
            <a:pPr algn="ctr"/>
            <a:r>
              <a:rPr lang="it-IT" sz="2200" dirty="0" err="1"/>
              <a:t>one</a:t>
            </a:r>
            <a:r>
              <a:rPr lang="it-IT" sz="2200" dirty="0"/>
              <a:t> PlumeM28</a:t>
            </a:r>
          </a:p>
          <a:p>
            <a:pPr algn="ctr"/>
            <a:r>
              <a:rPr lang="it-IT" sz="2200" dirty="0"/>
              <a:t>+</a:t>
            </a:r>
          </a:p>
          <a:p>
            <a:pPr algn="ctr"/>
            <a:r>
              <a:rPr lang="it-IT" sz="2200" dirty="0" err="1"/>
              <a:t>four</a:t>
            </a:r>
            <a:r>
              <a:rPr lang="it-IT" sz="2200" dirty="0"/>
              <a:t> Adapter_PlumeM28</a:t>
            </a:r>
          </a:p>
          <a:p>
            <a:pPr algn="ctr"/>
            <a:r>
              <a:rPr lang="it-IT" sz="2200" dirty="0" err="1"/>
              <a:t>each</a:t>
            </a:r>
            <a:endParaRPr lang="it-IT" sz="2200" dirty="0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1879400-4301-124A-B51D-F4C0249B981A}"/>
              </a:ext>
            </a:extLst>
          </p:cNvPr>
          <p:cNvCxnSpPr/>
          <p:nvPr/>
        </p:nvCxnSpPr>
        <p:spPr>
          <a:xfrm>
            <a:off x="2485539" y="2386014"/>
            <a:ext cx="1553061" cy="26218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77CDC864-4E32-7A44-BF3D-4EAA9336E6F0}"/>
              </a:ext>
            </a:extLst>
          </p:cNvPr>
          <p:cNvCxnSpPr/>
          <p:nvPr/>
        </p:nvCxnSpPr>
        <p:spPr>
          <a:xfrm>
            <a:off x="2485539" y="2544183"/>
            <a:ext cx="1553060" cy="73500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668AE05-A714-5D40-A111-F8B9FB48EA77}"/>
              </a:ext>
            </a:extLst>
          </p:cNvPr>
          <p:cNvSpPr txBox="1"/>
          <p:nvPr/>
        </p:nvSpPr>
        <p:spPr>
          <a:xfrm>
            <a:off x="480525" y="1508529"/>
            <a:ext cx="2005013" cy="28007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dirty="0" err="1"/>
              <a:t>Two</a:t>
            </a:r>
            <a:r>
              <a:rPr lang="it-IT" sz="2200" dirty="0"/>
              <a:t> back </a:t>
            </a:r>
            <a:r>
              <a:rPr lang="it-IT" sz="2200" dirty="0" err="1"/>
              <a:t>ladders</a:t>
            </a:r>
            <a:r>
              <a:rPr lang="it-IT" sz="2200" dirty="0"/>
              <a:t>:</a:t>
            </a:r>
          </a:p>
          <a:p>
            <a:pPr algn="ctr"/>
            <a:r>
              <a:rPr lang="it-IT" sz="2200" dirty="0" err="1"/>
              <a:t>one</a:t>
            </a:r>
            <a:r>
              <a:rPr lang="it-IT" sz="2200" dirty="0"/>
              <a:t> PlumeM28</a:t>
            </a:r>
          </a:p>
          <a:p>
            <a:pPr algn="ctr"/>
            <a:r>
              <a:rPr lang="it-IT" sz="2200" dirty="0"/>
              <a:t>+</a:t>
            </a:r>
          </a:p>
          <a:p>
            <a:pPr algn="ctr"/>
            <a:r>
              <a:rPr lang="it-IT" sz="2200" dirty="0" err="1"/>
              <a:t>four</a:t>
            </a:r>
            <a:r>
              <a:rPr lang="it-IT" sz="2200" dirty="0"/>
              <a:t> Adapter_PlumeM28</a:t>
            </a:r>
          </a:p>
          <a:p>
            <a:pPr algn="ctr"/>
            <a:r>
              <a:rPr lang="it-IT" sz="2200" dirty="0" err="1"/>
              <a:t>each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8754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13</a:t>
            </a:fld>
            <a:endParaRPr lang="it-IT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BEDB4D2-E516-8141-AB9F-542273BF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448464"/>
            <a:ext cx="8991600" cy="19239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57E1CF-24F6-9B4C-93B9-D20C6C9A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704" y="426711"/>
            <a:ext cx="1701096" cy="39587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FDF4CDB-0C04-9847-81F3-D67479CD9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989" y="485597"/>
            <a:ext cx="5869715" cy="4157041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21063605-2643-7C4F-91DD-B5DAFF297899}"/>
              </a:ext>
            </a:extLst>
          </p:cNvPr>
          <p:cNvSpPr txBox="1"/>
          <p:nvPr/>
        </p:nvSpPr>
        <p:spPr>
          <a:xfrm>
            <a:off x="838200" y="18717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Inner Tracker INTEGRATION SEQUENCE</a:t>
            </a:r>
          </a:p>
        </p:txBody>
      </p:sp>
    </p:spTree>
    <p:extLst>
      <p:ext uri="{BB962C8B-B14F-4D97-AF65-F5344CB8AC3E}">
        <p14:creationId xmlns:p14="http://schemas.microsoft.com/office/powerpoint/2010/main" val="328217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14</a:t>
            </a:fld>
            <a:endParaRPr lang="it-IT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status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47" y="795184"/>
            <a:ext cx="7221608" cy="556116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3" name="CasellaDiTesto 2"/>
          <p:cNvSpPr txBox="1"/>
          <p:nvPr/>
        </p:nvSpPr>
        <p:spPr>
          <a:xfrm>
            <a:off x="10097587" y="1085851"/>
            <a:ext cx="1832475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october</a:t>
            </a:r>
            <a:r>
              <a:rPr lang="it-IT" sz="2400" b="1" dirty="0"/>
              <a:t> 30, 2020</a:t>
            </a:r>
          </a:p>
          <a:p>
            <a:pPr algn="ctr"/>
            <a:r>
              <a:rPr lang="it-IT" sz="2400" b="1" dirty="0" err="1"/>
              <a:t>Final</a:t>
            </a:r>
            <a:r>
              <a:rPr lang="it-IT" sz="2400" b="1" dirty="0"/>
              <a:t> </a:t>
            </a:r>
            <a:r>
              <a:rPr lang="it-IT" sz="2400" b="1" dirty="0" err="1"/>
              <a:t>signature</a:t>
            </a:r>
            <a:r>
              <a:rPr lang="it-IT" sz="2400" b="1" dirty="0"/>
              <a:t> of </a:t>
            </a:r>
            <a:r>
              <a:rPr lang="it-IT" sz="2400" b="1" dirty="0" err="1"/>
              <a:t>MoU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097586" y="3824288"/>
            <a:ext cx="1832476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december</a:t>
            </a:r>
            <a:r>
              <a:rPr lang="it-IT" sz="2400" b="1" dirty="0"/>
              <a:t> 4, 2020</a:t>
            </a:r>
          </a:p>
          <a:p>
            <a:pPr algn="ctr"/>
            <a:r>
              <a:rPr lang="it-IT" sz="2400" b="1" dirty="0"/>
              <a:t>Inner </a:t>
            </a:r>
            <a:r>
              <a:rPr lang="it-IT" sz="2400" b="1" dirty="0" err="1"/>
              <a:t>Tracker</a:t>
            </a:r>
            <a:r>
              <a:rPr lang="it-IT" sz="2400" b="1" dirty="0"/>
              <a:t> </a:t>
            </a:r>
            <a:r>
              <a:rPr lang="it-IT" sz="2400" b="1" dirty="0" err="1"/>
              <a:t>assembly</a:t>
            </a:r>
            <a:r>
              <a:rPr lang="it-IT" sz="2400" b="1" dirty="0"/>
              <a:t> </a:t>
            </a:r>
            <a:r>
              <a:rPr lang="it-IT" sz="2400" b="1" dirty="0" err="1"/>
              <a:t>order</a:t>
            </a:r>
            <a:r>
              <a:rPr lang="it-IT" sz="2400" b="1" dirty="0"/>
              <a:t> </a:t>
            </a:r>
            <a:r>
              <a:rPr lang="it-IT" sz="2400" b="1" dirty="0" err="1"/>
              <a:t>issued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93996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15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status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28952" r="666" b="25714"/>
          <a:stretch/>
        </p:blipFill>
        <p:spPr>
          <a:xfrm>
            <a:off x="2407918" y="1196285"/>
            <a:ext cx="7689669" cy="269932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498745" y="781288"/>
            <a:ext cx="365465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it-IT" b="1" dirty="0"/>
              <a:t>The PlumeM28 first PCB </a:t>
            </a:r>
            <a:r>
              <a:rPr lang="it-IT" b="1" dirty="0" err="1"/>
              <a:t>prototypes</a:t>
            </a:r>
            <a:endParaRPr lang="it-IT" b="1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t="30699" b="15073"/>
          <a:stretch/>
        </p:blipFill>
        <p:spPr>
          <a:xfrm>
            <a:off x="838200" y="3945517"/>
            <a:ext cx="4434841" cy="241083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7808" r="12953" b="17143"/>
          <a:stretch/>
        </p:blipFill>
        <p:spPr>
          <a:xfrm>
            <a:off x="7196116" y="3957086"/>
            <a:ext cx="4715033" cy="240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16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status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31458"/>
          <a:stretch/>
        </p:blipFill>
        <p:spPr>
          <a:xfrm>
            <a:off x="1524000" y="1717358"/>
            <a:ext cx="9144000" cy="39862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106091" y="1064580"/>
            <a:ext cx="6576352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200" dirty="0"/>
              <a:t>3D </a:t>
            </a:r>
            <a:r>
              <a:rPr lang="it-IT" sz="2200" dirty="0" err="1"/>
              <a:t>pieces</a:t>
            </a:r>
            <a:r>
              <a:rPr lang="it-IT" sz="2200" dirty="0"/>
              <a:t> </a:t>
            </a:r>
            <a:r>
              <a:rPr lang="it-IT" sz="2200" dirty="0" err="1"/>
              <a:t>prototype</a:t>
            </a:r>
            <a:r>
              <a:rPr lang="it-IT" sz="2200" dirty="0"/>
              <a:t> for lab </a:t>
            </a:r>
            <a:r>
              <a:rPr lang="it-IT" sz="2200" dirty="0" err="1"/>
              <a:t>tests</a:t>
            </a:r>
            <a:r>
              <a:rPr lang="it-IT" sz="2200" dirty="0"/>
              <a:t> of </a:t>
            </a:r>
            <a:r>
              <a:rPr lang="it-IT" sz="2200" dirty="0" err="1"/>
              <a:t>assembly</a:t>
            </a:r>
            <a:r>
              <a:rPr lang="it-IT" sz="2200" dirty="0"/>
              <a:t> procedure</a:t>
            </a:r>
          </a:p>
        </p:txBody>
      </p:sp>
    </p:spTree>
    <p:extLst>
      <p:ext uri="{BB962C8B-B14F-4D97-AF65-F5344CB8AC3E}">
        <p14:creationId xmlns:p14="http://schemas.microsoft.com/office/powerpoint/2010/main" val="166594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17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62355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status: Strasbourg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activity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b="41041"/>
          <a:stretch/>
        </p:blipFill>
        <p:spPr>
          <a:xfrm>
            <a:off x="773867" y="844456"/>
            <a:ext cx="7836733" cy="180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9792"/>
          <a:stretch/>
        </p:blipFill>
        <p:spPr>
          <a:xfrm>
            <a:off x="395284" y="2710303"/>
            <a:ext cx="8347822" cy="180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4" b="39792"/>
          <a:stretch/>
        </p:blipFill>
        <p:spPr>
          <a:xfrm>
            <a:off x="425569" y="4556350"/>
            <a:ext cx="8533327" cy="180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466854" y="844456"/>
            <a:ext cx="2371740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/>
              <a:t>3D printed pieces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9721514" y="1578652"/>
            <a:ext cx="212820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module</a:t>
            </a:r>
            <a:r>
              <a:rPr lang="it-IT" sz="2400" dirty="0"/>
              <a:t> + 2 </a:t>
            </a:r>
            <a:r>
              <a:rPr lang="it-IT" sz="2400" dirty="0" err="1"/>
              <a:t>holders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9230363" y="2965737"/>
            <a:ext cx="277438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module</a:t>
            </a:r>
            <a:r>
              <a:rPr lang="it-IT" sz="2400" dirty="0"/>
              <a:t> + 2 </a:t>
            </a:r>
            <a:r>
              <a:rPr lang="it-IT" sz="2400" dirty="0" err="1"/>
              <a:t>holders</a:t>
            </a:r>
            <a:r>
              <a:rPr lang="it-IT" sz="2400" dirty="0"/>
              <a:t> +  </a:t>
            </a:r>
            <a:r>
              <a:rPr lang="it-IT" sz="2400" dirty="0" err="1"/>
              <a:t>foam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9268459" y="4765737"/>
            <a:ext cx="2570135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module</a:t>
            </a:r>
            <a:r>
              <a:rPr lang="it-IT" sz="2400" dirty="0"/>
              <a:t> + 2 </a:t>
            </a:r>
            <a:r>
              <a:rPr lang="it-IT" sz="2400" dirty="0" err="1"/>
              <a:t>holders</a:t>
            </a:r>
            <a:r>
              <a:rPr lang="it-IT" sz="2400" dirty="0"/>
              <a:t> + </a:t>
            </a:r>
            <a:r>
              <a:rPr lang="it-IT" sz="2400" dirty="0" err="1"/>
              <a:t>foam</a:t>
            </a:r>
            <a:r>
              <a:rPr lang="it-IT" sz="2400" dirty="0"/>
              <a:t> + </a:t>
            </a:r>
            <a:r>
              <a:rPr lang="it-IT" sz="2400" dirty="0" err="1"/>
              <a:t>second</a:t>
            </a:r>
            <a:r>
              <a:rPr lang="it-IT" sz="2400" dirty="0"/>
              <a:t> </a:t>
            </a:r>
            <a:r>
              <a:rPr lang="it-IT" sz="2400" dirty="0" err="1"/>
              <a:t>module</a:t>
            </a:r>
            <a:r>
              <a:rPr lang="it-IT" sz="2400" dirty="0"/>
              <a:t> = </a:t>
            </a:r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ladder</a:t>
            </a:r>
            <a:endParaRPr lang="it-IT" sz="2400" dirty="0"/>
          </a:p>
        </p:txBody>
      </p:sp>
      <p:sp>
        <p:nvSpPr>
          <p:cNvPr id="13" name="Freccia sinistra 12"/>
          <p:cNvSpPr/>
          <p:nvPr/>
        </p:nvSpPr>
        <p:spPr>
          <a:xfrm>
            <a:off x="8643090" y="1628775"/>
            <a:ext cx="107842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sinistra 13"/>
          <p:cNvSpPr/>
          <p:nvPr/>
        </p:nvSpPr>
        <p:spPr>
          <a:xfrm>
            <a:off x="8620759" y="3164043"/>
            <a:ext cx="60960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sinistra 14"/>
          <p:cNvSpPr/>
          <p:nvPr/>
        </p:nvSpPr>
        <p:spPr>
          <a:xfrm>
            <a:off x="8786606" y="5174422"/>
            <a:ext cx="48185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18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18</a:t>
            </a:fld>
            <a:endParaRPr lang="it-IT"/>
          </a:p>
        </p:txBody>
      </p:sp>
      <p:pic>
        <p:nvPicPr>
          <p:cNvPr id="3" name="Immagine 2" descr="Immagine che contiene interni, parete, copricapo, casco&#10;&#10;Descrizione generata automaticamente">
            <a:extLst>
              <a:ext uri="{FF2B5EF4-FFF2-40B4-BE49-F238E27FC236}">
                <a16:creationId xmlns:a16="http://schemas.microsoft.com/office/drawing/2014/main" id="{FD5D4149-917E-5F48-984B-FDAAC1483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56" y="454567"/>
            <a:ext cx="7869044" cy="5901783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E59BFE8-BF5D-BF4A-BED8-376406D0D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068" y="192957"/>
            <a:ext cx="8363219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final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assembly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jigs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in  Strasbourg</a:t>
            </a:r>
          </a:p>
        </p:txBody>
      </p:sp>
    </p:spTree>
    <p:extLst>
      <p:ext uri="{BB962C8B-B14F-4D97-AF65-F5344CB8AC3E}">
        <p14:creationId xmlns:p14="http://schemas.microsoft.com/office/powerpoint/2010/main" val="83581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19</a:t>
            </a:fld>
            <a:endParaRPr lang="it-IT"/>
          </a:p>
        </p:txBody>
      </p:sp>
      <p:pic>
        <p:nvPicPr>
          <p:cNvPr id="3" name="Immagine 2" descr="Immagine che contiene parete, interni&#10;&#10;Descrizione generata automaticamente">
            <a:extLst>
              <a:ext uri="{FF2B5EF4-FFF2-40B4-BE49-F238E27FC236}">
                <a16:creationId xmlns:a16="http://schemas.microsoft.com/office/drawing/2014/main" id="{9FCD5B06-1DC9-E644-86E9-43FDD15CA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16" b="22114"/>
          <a:stretch/>
        </p:blipFill>
        <p:spPr>
          <a:xfrm>
            <a:off x="1535148" y="1683837"/>
            <a:ext cx="9144000" cy="3646450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8F0FFA68-419A-E14B-8000-5DA9EF817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390" y="379876"/>
            <a:ext cx="8363219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final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assembly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jigs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in  Strasbourg</a:t>
            </a:r>
          </a:p>
        </p:txBody>
      </p:sp>
    </p:spTree>
    <p:extLst>
      <p:ext uri="{BB962C8B-B14F-4D97-AF65-F5344CB8AC3E}">
        <p14:creationId xmlns:p14="http://schemas.microsoft.com/office/powerpoint/2010/main" val="303086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ED2DF8-A6B0-6E4C-94BD-8AA811321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5" y="174065"/>
            <a:ext cx="8243046" cy="61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75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20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DE7CEF3-6444-D04B-8E65-34BBFBAA9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list of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needed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components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8FB3C4-46E5-7745-A463-1B5BB885F122}"/>
              </a:ext>
            </a:extLst>
          </p:cNvPr>
          <p:cNvSpPr txBox="1"/>
          <p:nvPr/>
        </p:nvSpPr>
        <p:spPr>
          <a:xfrm>
            <a:off x="838201" y="974083"/>
            <a:ext cx="1055769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2000" dirty="0" err="1"/>
              <a:t>Overall</a:t>
            </a:r>
            <a:r>
              <a:rPr lang="it-IT" sz="2000" dirty="0"/>
              <a:t> for the IT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need</a:t>
            </a:r>
            <a:r>
              <a:rPr lang="it-IT" sz="2000" dirty="0"/>
              <a:t> 3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PCBs</a:t>
            </a:r>
            <a:r>
              <a:rPr lang="it-IT" sz="2000" dirty="0"/>
              <a:t>: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it-IT" sz="2000" b="1" dirty="0"/>
              <a:t>PlumeM28</a:t>
            </a:r>
            <a:r>
              <a:rPr lang="it-IT" sz="2000" dirty="0"/>
              <a:t> ( </a:t>
            </a:r>
            <a:r>
              <a:rPr lang="it-IT" sz="2000" dirty="0" err="1"/>
              <a:t>kapton</a:t>
            </a:r>
            <a:r>
              <a:rPr lang="it-IT" sz="2000" dirty="0"/>
              <a:t> PCB ) to </a:t>
            </a:r>
            <a:r>
              <a:rPr lang="it-IT" sz="2000" dirty="0" err="1"/>
              <a:t>hold</a:t>
            </a:r>
            <a:r>
              <a:rPr lang="it-IT" sz="2000" dirty="0"/>
              <a:t> the </a:t>
            </a:r>
            <a:r>
              <a:rPr lang="it-IT" sz="2000" dirty="0" err="1"/>
              <a:t>sensors</a:t>
            </a:r>
            <a:endParaRPr lang="it-IT" sz="2000" dirty="0"/>
          </a:p>
          <a:p>
            <a:pPr algn="just"/>
            <a:r>
              <a:rPr lang="it-IT" sz="2000" dirty="0"/>
              <a:t>	1 PlumeM28 </a:t>
            </a:r>
            <a:r>
              <a:rPr lang="it-IT" sz="2000" dirty="0" err="1"/>
              <a:t>holds</a:t>
            </a:r>
            <a:r>
              <a:rPr lang="it-IT" sz="2000" dirty="0"/>
              <a:t> 4 </a:t>
            </a:r>
            <a:r>
              <a:rPr lang="it-IT" sz="2000" dirty="0" err="1"/>
              <a:t>sensors</a:t>
            </a:r>
            <a:r>
              <a:rPr lang="it-IT" sz="2000" dirty="0"/>
              <a:t> and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definde</a:t>
            </a:r>
            <a:r>
              <a:rPr lang="it-IT" sz="2000" dirty="0"/>
              <a:t> a </a:t>
            </a:r>
            <a:r>
              <a:rPr lang="it-IT" sz="2000" b="1" dirty="0" err="1">
                <a:solidFill>
                  <a:srgbClr val="FF0000"/>
                </a:solidFill>
              </a:rPr>
              <a:t>module</a:t>
            </a:r>
            <a:r>
              <a:rPr lang="it-IT" sz="2000" dirty="0"/>
              <a:t>.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glued</a:t>
            </a:r>
            <a:r>
              <a:rPr lang="it-IT" sz="2000" dirty="0"/>
              <a:t> </a:t>
            </a:r>
            <a:r>
              <a:rPr lang="it-IT" sz="2000" dirty="0" err="1"/>
              <a:t>modules</a:t>
            </a:r>
            <a:r>
              <a:rPr lang="it-IT" sz="2000" dirty="0"/>
              <a:t> </a:t>
            </a:r>
            <a:r>
              <a:rPr lang="it-IT" sz="2000" dirty="0" err="1"/>
              <a:t>assembled</a:t>
            </a:r>
            <a:r>
              <a:rPr lang="it-IT" sz="2000" dirty="0"/>
              <a:t> with </a:t>
            </a:r>
          </a:p>
          <a:p>
            <a:pPr algn="just"/>
            <a:r>
              <a:rPr lang="it-IT" sz="2000" dirty="0"/>
              <a:t>	a RVC ( </a:t>
            </a:r>
            <a:r>
              <a:rPr lang="it-IT" sz="2000" b="1" dirty="0"/>
              <a:t>R</a:t>
            </a:r>
            <a:r>
              <a:rPr lang="it-IT" sz="2000" dirty="0"/>
              <a:t>esistive </a:t>
            </a:r>
            <a:r>
              <a:rPr lang="it-IT" sz="2000" b="1" dirty="0" err="1"/>
              <a:t>V</a:t>
            </a:r>
            <a:r>
              <a:rPr lang="it-IT" sz="2000" dirty="0" err="1"/>
              <a:t>itreous</a:t>
            </a:r>
            <a:r>
              <a:rPr lang="it-IT" sz="2000" dirty="0"/>
              <a:t> </a:t>
            </a:r>
            <a:r>
              <a:rPr lang="it-IT" sz="2000" b="1" dirty="0"/>
              <a:t>C</a:t>
            </a:r>
            <a:r>
              <a:rPr lang="it-IT" sz="2000" dirty="0"/>
              <a:t>arbon </a:t>
            </a:r>
            <a:r>
              <a:rPr lang="it-IT" sz="2000" dirty="0" err="1"/>
              <a:t>foam</a:t>
            </a:r>
            <a:r>
              <a:rPr lang="it-IT" sz="2000" dirty="0"/>
              <a:t> ) </a:t>
            </a:r>
            <a:r>
              <a:rPr lang="it-IT" sz="2000" dirty="0" err="1"/>
              <a:t>spacer</a:t>
            </a:r>
            <a:r>
              <a:rPr lang="it-IT" sz="2000" dirty="0"/>
              <a:t> </a:t>
            </a:r>
            <a:r>
              <a:rPr lang="it-IT" sz="2000" dirty="0" err="1"/>
              <a:t>thick</a:t>
            </a:r>
            <a:r>
              <a:rPr lang="it-IT" sz="2000" dirty="0"/>
              <a:t> 2mm </a:t>
            </a:r>
            <a:r>
              <a:rPr lang="it-IT" sz="2000" dirty="0" err="1"/>
              <a:t>forms</a:t>
            </a:r>
            <a:r>
              <a:rPr lang="it-IT" sz="2000" dirty="0"/>
              <a:t> a </a:t>
            </a:r>
            <a:r>
              <a:rPr lang="it-IT" sz="2000" b="1" dirty="0" err="1">
                <a:solidFill>
                  <a:srgbClr val="FF0000"/>
                </a:solidFill>
              </a:rPr>
              <a:t>Ladder</a:t>
            </a:r>
            <a:r>
              <a:rPr lang="it-IT" sz="2000" dirty="0"/>
              <a:t>.</a:t>
            </a:r>
          </a:p>
          <a:p>
            <a:pPr algn="just"/>
            <a:r>
              <a:rPr lang="it-IT" sz="2000" dirty="0"/>
              <a:t>	The Inner </a:t>
            </a:r>
            <a:r>
              <a:rPr lang="it-IT" sz="2000" dirty="0" err="1"/>
              <a:t>Tracker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composed</a:t>
            </a:r>
            <a:r>
              <a:rPr lang="it-IT" sz="2000" dirty="0"/>
              <a:t> by 4 </a:t>
            </a:r>
            <a:r>
              <a:rPr lang="it-IT" sz="2000" dirty="0" err="1"/>
              <a:t>Ladders</a:t>
            </a:r>
            <a:r>
              <a:rPr lang="it-IT" sz="2000" dirty="0"/>
              <a:t> </a:t>
            </a:r>
            <a:r>
              <a:rPr lang="it-IT" sz="2000" dirty="0" err="1"/>
              <a:t>covering</a:t>
            </a:r>
            <a:r>
              <a:rPr lang="it-IT" sz="2000" dirty="0"/>
              <a:t> (</a:t>
            </a:r>
            <a:r>
              <a:rPr lang="it-IT" sz="2000" dirty="0" err="1"/>
              <a:t>acceptance</a:t>
            </a:r>
            <a:r>
              <a:rPr lang="it-IT" sz="2000" dirty="0"/>
              <a:t> ) </a:t>
            </a:r>
            <a:r>
              <a:rPr lang="it-IT" sz="2000" dirty="0" err="1"/>
              <a:t>about</a:t>
            </a:r>
            <a:r>
              <a:rPr lang="it-IT" sz="2000" dirty="0"/>
              <a:t> 8x8 cm. </a:t>
            </a:r>
          </a:p>
          <a:p>
            <a:pPr algn="just"/>
            <a:endParaRPr lang="it-IT" sz="2000" dirty="0"/>
          </a:p>
          <a:p>
            <a:pPr marL="285750" indent="-285750" algn="just">
              <a:buFont typeface="Arial" charset="0"/>
              <a:buChar char="•"/>
            </a:pPr>
            <a:r>
              <a:rPr lang="it-IT" sz="2000" b="1" dirty="0"/>
              <a:t>Adapter_PlumeM28</a:t>
            </a:r>
            <a:r>
              <a:rPr lang="it-IT" sz="2000" dirty="0"/>
              <a:t> ( </a:t>
            </a:r>
            <a:r>
              <a:rPr lang="it-IT" sz="2000" dirty="0" err="1"/>
              <a:t>Flex-Rigid</a:t>
            </a:r>
            <a:r>
              <a:rPr lang="it-IT" sz="2000" dirty="0"/>
              <a:t> PCB ) to </a:t>
            </a:r>
            <a:r>
              <a:rPr lang="it-IT" sz="2000" dirty="0" err="1"/>
              <a:t>collect</a:t>
            </a:r>
            <a:r>
              <a:rPr lang="it-IT" sz="2000" dirty="0"/>
              <a:t> </a:t>
            </a:r>
            <a:r>
              <a:rPr lang="it-IT" sz="2000" dirty="0" err="1"/>
              <a:t>signals</a:t>
            </a:r>
            <a:r>
              <a:rPr lang="it-IT" sz="2000" dirty="0"/>
              <a:t> from 2 </a:t>
            </a:r>
            <a:r>
              <a:rPr lang="it-IT" sz="2000" dirty="0" err="1"/>
              <a:t>sensors</a:t>
            </a:r>
            <a:r>
              <a:rPr lang="it-IT" sz="2000" dirty="0"/>
              <a:t> ( </a:t>
            </a:r>
            <a:r>
              <a:rPr lang="it-IT" sz="2000" dirty="0" err="1"/>
              <a:t>half</a:t>
            </a:r>
            <a:r>
              <a:rPr lang="it-IT" sz="2000" dirty="0"/>
              <a:t> of PlumeM28  ) on</a:t>
            </a:r>
          </a:p>
          <a:p>
            <a:pPr algn="just"/>
            <a:r>
              <a:rPr lang="it-IT" sz="2000" dirty="0"/>
              <a:t>	</a:t>
            </a:r>
            <a:r>
              <a:rPr lang="it-IT" sz="2000" dirty="0" err="1"/>
              <a:t>each</a:t>
            </a:r>
            <a:r>
              <a:rPr lang="it-IT" sz="2000" dirty="0"/>
              <a:t> side of a </a:t>
            </a:r>
            <a:r>
              <a:rPr lang="it-IT" sz="2000" dirty="0" err="1"/>
              <a:t>module</a:t>
            </a:r>
            <a:r>
              <a:rPr lang="it-IT" sz="2000" dirty="0"/>
              <a:t> and </a:t>
            </a:r>
            <a:r>
              <a:rPr lang="it-IT" sz="2000" dirty="0" err="1"/>
              <a:t>houses</a:t>
            </a:r>
            <a:r>
              <a:rPr lang="it-IT" sz="2000" dirty="0"/>
              <a:t> </a:t>
            </a:r>
            <a:r>
              <a:rPr lang="it-IT" sz="2000" dirty="0" err="1"/>
              <a:t>transcievers</a:t>
            </a:r>
            <a:r>
              <a:rPr lang="it-IT" sz="2000" dirty="0"/>
              <a:t>, </a:t>
            </a:r>
            <a:r>
              <a:rPr lang="it-IT" sz="2000" dirty="0" err="1"/>
              <a:t>monitors</a:t>
            </a:r>
            <a:r>
              <a:rPr lang="it-IT" sz="2000" dirty="0"/>
              <a:t> </a:t>
            </a:r>
            <a:r>
              <a:rPr lang="it-IT" sz="2000" dirty="0" err="1"/>
              <a:t>currents</a:t>
            </a:r>
            <a:r>
              <a:rPr lang="it-IT" sz="2000" dirty="0"/>
              <a:t> and </a:t>
            </a:r>
            <a:r>
              <a:rPr lang="it-IT" sz="2000" dirty="0" err="1"/>
              <a:t>voltages</a:t>
            </a:r>
            <a:r>
              <a:rPr lang="it-IT" sz="2000" dirty="0"/>
              <a:t>  and </a:t>
            </a:r>
          </a:p>
          <a:p>
            <a:pPr algn="just"/>
            <a:r>
              <a:rPr lang="it-IT" sz="2000" dirty="0"/>
              <a:t>	</a:t>
            </a:r>
            <a:r>
              <a:rPr lang="it-IT" sz="2000" dirty="0" err="1"/>
              <a:t>includes</a:t>
            </a:r>
            <a:r>
              <a:rPr lang="it-IT" sz="2000" dirty="0"/>
              <a:t> “</a:t>
            </a:r>
            <a:r>
              <a:rPr lang="it-IT" sz="2000" dirty="0" err="1"/>
              <a:t>interlock</a:t>
            </a:r>
            <a:r>
              <a:rPr lang="it-IT" sz="2000" dirty="0"/>
              <a:t>” </a:t>
            </a:r>
            <a:r>
              <a:rPr lang="it-IT" sz="2000" dirty="0" err="1"/>
              <a:t>circuitry</a:t>
            </a:r>
            <a:r>
              <a:rPr lang="it-IT" sz="2000" dirty="0"/>
              <a:t>. </a:t>
            </a:r>
            <a:r>
              <a:rPr lang="it-IT" sz="2000" dirty="0" err="1"/>
              <a:t>Each</a:t>
            </a:r>
            <a:r>
              <a:rPr lang="it-IT" sz="2000" dirty="0"/>
              <a:t> adpapter_PlumeM28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connected</a:t>
            </a:r>
            <a:r>
              <a:rPr lang="it-IT" sz="2000" dirty="0"/>
              <a:t> by a 68 </a:t>
            </a:r>
            <a:r>
              <a:rPr lang="it-IT" sz="2000" dirty="0" err="1"/>
              <a:t>wires</a:t>
            </a:r>
            <a:r>
              <a:rPr lang="it-IT" sz="2000" dirty="0"/>
              <a:t> </a:t>
            </a:r>
            <a:r>
              <a:rPr lang="it-IT" sz="2000" dirty="0" err="1"/>
              <a:t>flat</a:t>
            </a:r>
            <a:endParaRPr lang="it-IT" sz="2000" dirty="0"/>
          </a:p>
          <a:p>
            <a:pPr algn="just"/>
            <a:r>
              <a:rPr lang="it-IT" sz="2000" dirty="0"/>
              <a:t>	</a:t>
            </a:r>
            <a:r>
              <a:rPr lang="it-IT" sz="2000" dirty="0" err="1"/>
              <a:t>cable</a:t>
            </a:r>
            <a:r>
              <a:rPr lang="it-IT" sz="2000" dirty="0"/>
              <a:t> to the </a:t>
            </a:r>
            <a:r>
              <a:rPr lang="it-IT" sz="2000" dirty="0" err="1"/>
              <a:t>subsequent</a:t>
            </a:r>
            <a:r>
              <a:rPr lang="it-IT" sz="2000" dirty="0"/>
              <a:t> CableAdapter_PlumeM28 </a:t>
            </a:r>
            <a:r>
              <a:rPr lang="it-IT" sz="2000" dirty="0" err="1"/>
              <a:t>board</a:t>
            </a:r>
            <a:r>
              <a:rPr lang="it-IT" sz="2000" dirty="0"/>
              <a:t>.</a:t>
            </a:r>
          </a:p>
          <a:p>
            <a:pPr algn="just"/>
            <a:endParaRPr lang="it-IT" sz="2000" dirty="0"/>
          </a:p>
          <a:p>
            <a:pPr marL="342900" indent="-342900">
              <a:buFont typeface="Arial" charset="0"/>
              <a:buChar char="•"/>
            </a:pPr>
            <a:r>
              <a:rPr lang="it-IT" sz="2000" b="1" dirty="0"/>
              <a:t>CableAdapter_PlumeM28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translates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differential</a:t>
            </a:r>
            <a:r>
              <a:rPr lang="it-IT" sz="2000" dirty="0"/>
              <a:t> </a:t>
            </a:r>
            <a:r>
              <a:rPr lang="it-IT" sz="2000" dirty="0" err="1"/>
              <a:t>signals</a:t>
            </a:r>
            <a:r>
              <a:rPr lang="it-IT" sz="2000" dirty="0"/>
              <a:t> to single </a:t>
            </a:r>
            <a:r>
              <a:rPr lang="it-IT" sz="2000" dirty="0" err="1"/>
              <a:t>ended</a:t>
            </a:r>
            <a:r>
              <a:rPr lang="it-IT" sz="2000" dirty="0"/>
              <a:t>, </a:t>
            </a:r>
            <a:r>
              <a:rPr lang="it-IT" sz="2000" dirty="0" err="1"/>
              <a:t>provide</a:t>
            </a:r>
            <a:r>
              <a:rPr lang="it-IT" sz="2000" dirty="0"/>
              <a:t> the</a:t>
            </a:r>
          </a:p>
          <a:p>
            <a:pPr lvl="1"/>
            <a:r>
              <a:rPr lang="it-IT" sz="2000" dirty="0"/>
              <a:t>	</a:t>
            </a:r>
            <a:r>
              <a:rPr lang="it-IT" sz="2000" dirty="0" err="1"/>
              <a:t>power</a:t>
            </a:r>
            <a:r>
              <a:rPr lang="it-IT" sz="2000" dirty="0"/>
              <a:t> </a:t>
            </a:r>
            <a:r>
              <a:rPr lang="it-IT" sz="2000" dirty="0" err="1"/>
              <a:t>supplies</a:t>
            </a:r>
            <a:r>
              <a:rPr lang="it-IT" sz="2000" dirty="0"/>
              <a:t> and master the </a:t>
            </a:r>
            <a:r>
              <a:rPr lang="it-IT" sz="2000" dirty="0" err="1"/>
              <a:t>Tigger</a:t>
            </a:r>
            <a:r>
              <a:rPr lang="it-IT" sz="2000" dirty="0"/>
              <a:t>, </a:t>
            </a:r>
            <a:r>
              <a:rPr lang="it-IT" sz="2000" dirty="0" err="1"/>
              <a:t>Busy</a:t>
            </a:r>
            <a:r>
              <a:rPr lang="it-IT" sz="2000" dirty="0"/>
              <a:t>, </a:t>
            </a:r>
            <a:r>
              <a:rPr lang="it-IT" sz="2000" dirty="0" err="1"/>
              <a:t>clocsk</a:t>
            </a:r>
            <a:r>
              <a:rPr lang="it-IT" sz="2000" dirty="0"/>
              <a:t>, </a:t>
            </a:r>
            <a:r>
              <a:rPr lang="it-IT" sz="2000" dirty="0" err="1"/>
              <a:t>etc</a:t>
            </a:r>
            <a:r>
              <a:rPr lang="is-IS" sz="2000" dirty="0"/>
              <a:t>… control signal. </a:t>
            </a:r>
            <a:endParaRPr lang="it-IT" sz="2000" dirty="0"/>
          </a:p>
          <a:p>
            <a:pPr lvl="1"/>
            <a:r>
              <a:rPr lang="it-IT" sz="2000" dirty="0"/>
              <a:t>	</a:t>
            </a:r>
            <a:r>
              <a:rPr lang="it-IT" sz="2000" dirty="0" err="1"/>
              <a:t>Two</a:t>
            </a:r>
            <a:r>
              <a:rPr lang="it-IT" sz="2000" dirty="0"/>
              <a:t>  of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boards</a:t>
            </a:r>
            <a:r>
              <a:rPr lang="it-IT" sz="2000" dirty="0"/>
              <a:t> (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need</a:t>
            </a:r>
            <a:r>
              <a:rPr lang="it-IT" sz="2000" dirty="0"/>
              <a:t> 16 of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boards</a:t>
            </a:r>
            <a:r>
              <a:rPr lang="it-IT" sz="2000" dirty="0"/>
              <a:t> ) are </a:t>
            </a:r>
            <a:r>
              <a:rPr lang="it-IT" sz="2000" dirty="0" err="1"/>
              <a:t>connectet</a:t>
            </a:r>
            <a:r>
              <a:rPr lang="it-IT" sz="2000" dirty="0"/>
              <a:t> to a </a:t>
            </a:r>
            <a:r>
              <a:rPr lang="it-IT" sz="2000" b="1" dirty="0"/>
              <a:t>DE10_nano_SoC</a:t>
            </a:r>
          </a:p>
          <a:p>
            <a:pPr algn="just"/>
            <a:endParaRPr lang="it-IT" sz="2000" dirty="0"/>
          </a:p>
          <a:p>
            <a:pPr marL="342900" indent="-342900">
              <a:buFont typeface="Arial" charset="0"/>
              <a:buChar char="•"/>
            </a:pPr>
            <a:r>
              <a:rPr lang="it-IT" sz="2000" b="1" dirty="0"/>
              <a:t>DE10-Nano-SoC from </a:t>
            </a:r>
            <a:r>
              <a:rPr lang="it-IT" sz="2000" b="1" dirty="0" err="1"/>
              <a:t>Terasic</a:t>
            </a:r>
            <a:r>
              <a:rPr lang="it-IT" sz="2000" dirty="0"/>
              <a:t> </a:t>
            </a:r>
            <a:r>
              <a:rPr lang="it-IT" sz="2000" dirty="0" err="1"/>
              <a:t>each</a:t>
            </a:r>
            <a:r>
              <a:rPr lang="it-IT" sz="2000" dirty="0"/>
              <a:t> of the 8 </a:t>
            </a:r>
            <a:r>
              <a:rPr lang="it-IT" sz="2000" dirty="0" err="1"/>
              <a:t>needed</a:t>
            </a:r>
            <a:r>
              <a:rPr lang="it-IT" sz="2000" dirty="0"/>
              <a:t> </a:t>
            </a:r>
            <a:r>
              <a:rPr lang="it-IT" sz="2000" dirty="0" err="1"/>
              <a:t>reads</a:t>
            </a:r>
            <a:r>
              <a:rPr lang="it-IT" sz="2000" dirty="0"/>
              <a:t> 4 M28 </a:t>
            </a:r>
            <a:r>
              <a:rPr lang="it-IT" sz="2000" dirty="0" err="1"/>
              <a:t>sensors</a:t>
            </a:r>
            <a:r>
              <a:rPr lang="it-IT" sz="2000" dirty="0"/>
              <a:t> from 2 </a:t>
            </a:r>
            <a:r>
              <a:rPr lang="it-IT" sz="2000" dirty="0" err="1"/>
              <a:t>different</a:t>
            </a:r>
            <a:endParaRPr lang="it-IT" sz="2000" dirty="0"/>
          </a:p>
          <a:p>
            <a:pPr lvl="2"/>
            <a:r>
              <a:rPr lang="it-IT" sz="2000" dirty="0"/>
              <a:t>PlumeM28 </a:t>
            </a:r>
            <a:r>
              <a:rPr lang="it-IT" sz="2000" dirty="0" err="1"/>
              <a:t>ladders</a:t>
            </a:r>
            <a:r>
              <a:rPr lang="it-IT" sz="2000" dirty="0"/>
              <a:t>. </a:t>
            </a:r>
            <a:r>
              <a:rPr lang="it-IT" sz="2000" dirty="0" err="1"/>
              <a:t>Sends</a:t>
            </a:r>
            <a:r>
              <a:rPr lang="it-IT" sz="2000" dirty="0"/>
              <a:t> data via </a:t>
            </a:r>
            <a:r>
              <a:rPr lang="it-IT" sz="2000" dirty="0" err="1"/>
              <a:t>one</a:t>
            </a:r>
            <a:r>
              <a:rPr lang="it-IT" sz="2000" dirty="0"/>
              <a:t> Gigabit link to the intermediate PC.</a:t>
            </a:r>
          </a:p>
        </p:txBody>
      </p:sp>
    </p:spTree>
    <p:extLst>
      <p:ext uri="{BB962C8B-B14F-4D97-AF65-F5344CB8AC3E}">
        <p14:creationId xmlns:p14="http://schemas.microsoft.com/office/powerpoint/2010/main" val="3437354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21</a:t>
            </a:fld>
            <a:endParaRPr lang="it-IT"/>
          </a:p>
        </p:txBody>
      </p:sp>
      <p:pic>
        <p:nvPicPr>
          <p:cNvPr id="7" name="Image 16">
            <a:extLst>
              <a:ext uri="{FF2B5EF4-FFF2-40B4-BE49-F238E27FC236}">
                <a16:creationId xmlns:a16="http://schemas.microsoft.com/office/drawing/2014/main" id="{9D376D7C-67E2-8F45-858B-E06FB1B1F7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937" y="2369971"/>
            <a:ext cx="3621195" cy="2715896"/>
          </a:xfrm>
          <a:prstGeom prst="rect">
            <a:avLst/>
          </a:prstGeom>
        </p:spPr>
      </p:pic>
      <p:pic>
        <p:nvPicPr>
          <p:cNvPr id="8" name="Image 18">
            <a:extLst>
              <a:ext uri="{FF2B5EF4-FFF2-40B4-BE49-F238E27FC236}">
                <a16:creationId xmlns:a16="http://schemas.microsoft.com/office/drawing/2014/main" id="{8757395B-F713-3344-9138-FB4311996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210" y="2179385"/>
            <a:ext cx="4129425" cy="3097069"/>
          </a:xfrm>
          <a:prstGeom prst="rect">
            <a:avLst/>
          </a:prstGeom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E5F0E1C6-38E6-2F47-9264-B832A40AC2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9892" y="2127720"/>
            <a:ext cx="4267200" cy="3200400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5D06C7C9-F633-4943-82F1-842BCE496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277325"/>
            <a:ext cx="7406640" cy="1107996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ladder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assembly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in Strasbourg</a:t>
            </a:r>
          </a:p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sensors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(M28)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placement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92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22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D7B2AFC-14E8-E24B-B240-53F9ECCBF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277325"/>
            <a:ext cx="7406640" cy="1107996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ladder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assembly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in Strasbourg</a:t>
            </a:r>
          </a:p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sensors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(M28)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placement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and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gluing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79D0CF-A836-404A-B15D-4C8A6549D3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130" y="4416968"/>
            <a:ext cx="6805910" cy="1957422"/>
          </a:xfrm>
          <a:prstGeom prst="rect">
            <a:avLst/>
          </a:prstGeom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20160F35-394F-B642-B5EB-1E1941D271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625" y="1488424"/>
            <a:ext cx="6823582" cy="2818075"/>
          </a:xfrm>
          <a:prstGeom prst="rect">
            <a:avLst/>
          </a:prstGeom>
        </p:spPr>
      </p:pic>
      <p:pic>
        <p:nvPicPr>
          <p:cNvPr id="10" name="Image 8">
            <a:extLst>
              <a:ext uri="{FF2B5EF4-FFF2-40B4-BE49-F238E27FC236}">
                <a16:creationId xmlns:a16="http://schemas.microsoft.com/office/drawing/2014/main" id="{EA284BF1-0C92-764B-AA11-CA349F5FE8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381" y="1762744"/>
            <a:ext cx="3035735" cy="2276801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AF7F97BD-D09A-F640-ABB6-41D89CA1FBB7}"/>
              </a:ext>
            </a:extLst>
          </p:cNvPr>
          <p:cNvSpPr txBox="1"/>
          <p:nvPr/>
        </p:nvSpPr>
        <p:spPr>
          <a:xfrm>
            <a:off x="838200" y="4652637"/>
            <a:ext cx="2887980" cy="1231106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/>
              <a:t>Dummy</a:t>
            </a:r>
            <a:r>
              <a:rPr lang="fr-FR" sz="2800" dirty="0"/>
              <a:t> modules </a:t>
            </a:r>
            <a:r>
              <a:rPr lang="fr-FR" sz="2800" dirty="0" err="1"/>
              <a:t>Dummy</a:t>
            </a:r>
            <a:r>
              <a:rPr lang="fr-FR" sz="2800" dirty="0"/>
              <a:t> </a:t>
            </a:r>
            <a:r>
              <a:rPr lang="fr-FR" sz="2800" dirty="0" err="1"/>
              <a:t>stave</a:t>
            </a:r>
            <a:r>
              <a:rPr lang="fr-FR" sz="2800" dirty="0"/>
              <a:t> </a:t>
            </a:r>
          </a:p>
          <a:p>
            <a:pPr algn="ctr"/>
            <a:r>
              <a:rPr lang="fr-FR" dirty="0"/>
              <a:t>March 2021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20051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23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DDFB194-303B-0D44-B9C4-F7613712B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391625"/>
            <a:ext cx="7406640" cy="1107996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ladder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assembly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in Strasbourg</a:t>
            </a:r>
          </a:p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First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real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module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produced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Image 11">
            <a:extLst>
              <a:ext uri="{FF2B5EF4-FFF2-40B4-BE49-F238E27FC236}">
                <a16:creationId xmlns:a16="http://schemas.microsoft.com/office/drawing/2014/main" id="{F7316EC2-1AAD-6849-B888-06EB0E9710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1980889"/>
            <a:ext cx="11945050" cy="37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82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24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DD507CF-DBE4-6D4E-905F-9E1AD7339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status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9D0E2E3-2241-2340-BC31-0DA55F1EA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36" y="1596378"/>
            <a:ext cx="6083300" cy="40259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B27313-6951-D649-AE75-E4E1F8DE16A4}"/>
              </a:ext>
            </a:extLst>
          </p:cNvPr>
          <p:cNvSpPr txBox="1"/>
          <p:nvPr/>
        </p:nvSpPr>
        <p:spPr>
          <a:xfrm>
            <a:off x="2594252" y="968609"/>
            <a:ext cx="7600029" cy="4770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it-IT" sz="2500" b="1" dirty="0"/>
              <a:t>The Adapter_PlumeM28  ( </a:t>
            </a:r>
            <a:r>
              <a:rPr lang="it-IT" sz="2500" b="1" dirty="0" err="1"/>
              <a:t>produced</a:t>
            </a:r>
            <a:r>
              <a:rPr lang="it-IT" sz="2500" b="1" dirty="0"/>
              <a:t> </a:t>
            </a:r>
            <a:r>
              <a:rPr lang="it-IT" sz="2500" b="1" dirty="0" err="1"/>
              <a:t>only</a:t>
            </a:r>
            <a:r>
              <a:rPr lang="it-IT" sz="2500" b="1" dirty="0"/>
              <a:t> 4 </a:t>
            </a:r>
            <a:r>
              <a:rPr lang="it-IT" sz="2500" b="1" dirty="0" err="1"/>
              <a:t>prototypes</a:t>
            </a:r>
            <a:r>
              <a:rPr lang="it-IT" sz="2500" b="1" dirty="0"/>
              <a:t> 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3CB33E-2D9D-D143-8C02-109CB96F4CA4}"/>
              </a:ext>
            </a:extLst>
          </p:cNvPr>
          <p:cNvSpPr txBox="1"/>
          <p:nvPr/>
        </p:nvSpPr>
        <p:spPr>
          <a:xfrm>
            <a:off x="405115" y="2147107"/>
            <a:ext cx="380841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Output 68 </a:t>
            </a:r>
            <a:r>
              <a:rPr lang="it-IT" sz="2400" dirty="0" err="1"/>
              <a:t>pins</a:t>
            </a:r>
            <a:r>
              <a:rPr lang="it-IT" sz="2400" dirty="0"/>
              <a:t> for </a:t>
            </a:r>
            <a:r>
              <a:rPr lang="it-IT" sz="2400" dirty="0" err="1"/>
              <a:t>flat</a:t>
            </a:r>
            <a:r>
              <a:rPr lang="it-IT" sz="2400" dirty="0"/>
              <a:t> </a:t>
            </a:r>
            <a:r>
              <a:rPr lang="it-IT" sz="2400" dirty="0" err="1"/>
              <a:t>cable</a:t>
            </a:r>
            <a:endParaRPr lang="it-IT" sz="2400" dirty="0"/>
          </a:p>
          <a:p>
            <a:r>
              <a:rPr lang="it-IT" sz="2400" dirty="0"/>
              <a:t>to CableAdapter_PlumeM28 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3EC4DC3-74C0-F444-BB1D-C80CAD4B6A25}"/>
              </a:ext>
            </a:extLst>
          </p:cNvPr>
          <p:cNvCxnSpPr/>
          <p:nvPr/>
        </p:nvCxnSpPr>
        <p:spPr>
          <a:xfrm flipH="1" flipV="1">
            <a:off x="8462058" y="2503042"/>
            <a:ext cx="1179653" cy="2548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46609CE-C118-B64E-AAFB-D201A87586F0}"/>
              </a:ext>
            </a:extLst>
          </p:cNvPr>
          <p:cNvSpPr txBox="1"/>
          <p:nvPr/>
        </p:nvSpPr>
        <p:spPr>
          <a:xfrm>
            <a:off x="8740817" y="2798147"/>
            <a:ext cx="331943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Connector to PlumeM28 </a:t>
            </a:r>
          </a:p>
          <a:p>
            <a:pPr algn="ctr"/>
            <a:r>
              <a:rPr lang="it-IT" sz="2400" dirty="0"/>
              <a:t>side A/B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F1E51D2-4A34-7D49-939B-3B28B0CE856D}"/>
              </a:ext>
            </a:extLst>
          </p:cNvPr>
          <p:cNvCxnSpPr/>
          <p:nvPr/>
        </p:nvCxnSpPr>
        <p:spPr>
          <a:xfrm flipH="1" flipV="1">
            <a:off x="7893934" y="2798147"/>
            <a:ext cx="568124" cy="159878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B4E2301-C609-474D-A26E-DACA2736D721}"/>
              </a:ext>
            </a:extLst>
          </p:cNvPr>
          <p:cNvSpPr txBox="1"/>
          <p:nvPr/>
        </p:nvSpPr>
        <p:spPr>
          <a:xfrm>
            <a:off x="8462058" y="4198782"/>
            <a:ext cx="3043177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Kapton</a:t>
            </a:r>
            <a:r>
              <a:rPr lang="it-IT" sz="2400" dirty="0"/>
              <a:t> </a:t>
            </a:r>
            <a:r>
              <a:rPr lang="it-IT" sz="2400" dirty="0" err="1"/>
              <a:t>cable</a:t>
            </a:r>
            <a:r>
              <a:rPr lang="it-IT" sz="2400" dirty="0"/>
              <a:t> to </a:t>
            </a:r>
            <a:r>
              <a:rPr lang="it-IT" sz="2400" dirty="0" err="1"/>
              <a:t>mechanical</a:t>
            </a:r>
            <a:endParaRPr lang="it-IT" sz="2400" dirty="0"/>
          </a:p>
          <a:p>
            <a:pPr algn="ctr"/>
            <a:r>
              <a:rPr lang="it-IT" sz="2400" dirty="0" err="1"/>
              <a:t>Decouple</a:t>
            </a:r>
            <a:r>
              <a:rPr lang="it-IT" sz="2400" dirty="0"/>
              <a:t> the PlumeM28 to the Adapter</a:t>
            </a:r>
          </a:p>
        </p:txBody>
      </p:sp>
    </p:spTree>
    <p:extLst>
      <p:ext uri="{BB962C8B-B14F-4D97-AF65-F5344CB8AC3E}">
        <p14:creationId xmlns:p14="http://schemas.microsoft.com/office/powerpoint/2010/main" val="2591786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25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0E28291-1097-F947-93F8-84B438982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status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4F5E5C4-368B-D94A-8DD3-B8F9BC381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90040"/>
            <a:ext cx="6705600" cy="4318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7683CC-3A29-C142-91DD-F73BBD5777D5}"/>
              </a:ext>
            </a:extLst>
          </p:cNvPr>
          <p:cNvSpPr txBox="1"/>
          <p:nvPr/>
        </p:nvSpPr>
        <p:spPr>
          <a:xfrm>
            <a:off x="2788421" y="900708"/>
            <a:ext cx="6984091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The CableAdapter_PlumeM28 ( </a:t>
            </a:r>
            <a:r>
              <a:rPr lang="it-IT" sz="2800" b="1" dirty="0" err="1"/>
              <a:t>all</a:t>
            </a:r>
            <a:r>
              <a:rPr lang="it-IT" sz="2800" b="1" dirty="0"/>
              <a:t> </a:t>
            </a:r>
            <a:r>
              <a:rPr lang="it-IT" sz="2800" b="1" dirty="0" err="1"/>
              <a:t>produced</a:t>
            </a:r>
            <a:r>
              <a:rPr lang="it-IT" sz="2800" b="1" dirty="0"/>
              <a:t> 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D94C0DF-8107-5D4C-90BD-882F170BAF8E}"/>
              </a:ext>
            </a:extLst>
          </p:cNvPr>
          <p:cNvCxnSpPr/>
          <p:nvPr/>
        </p:nvCxnSpPr>
        <p:spPr>
          <a:xfrm flipH="1" flipV="1">
            <a:off x="6394268" y="2698349"/>
            <a:ext cx="2076714" cy="63519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A94CB8-B304-FF4C-B3EC-1C180A83795A}"/>
              </a:ext>
            </a:extLst>
          </p:cNvPr>
          <p:cNvSpPr txBox="1"/>
          <p:nvPr/>
        </p:nvSpPr>
        <p:spPr>
          <a:xfrm>
            <a:off x="8470982" y="2918043"/>
            <a:ext cx="278044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Connector to </a:t>
            </a:r>
          </a:p>
          <a:p>
            <a:pPr algn="ctr"/>
            <a:r>
              <a:rPr lang="it-IT" sz="2400" dirty="0"/>
              <a:t>Adapter_PlumeM28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BC93F7E-4C31-6246-8B24-BE2D3E53DB77}"/>
              </a:ext>
            </a:extLst>
          </p:cNvPr>
          <p:cNvCxnSpPr/>
          <p:nvPr/>
        </p:nvCxnSpPr>
        <p:spPr>
          <a:xfrm flipH="1" flipV="1">
            <a:off x="5529398" y="2134218"/>
            <a:ext cx="2671586" cy="8013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3518F40-9207-9B41-81DF-A14DD8497739}"/>
              </a:ext>
            </a:extLst>
          </p:cNvPr>
          <p:cNvSpPr txBox="1"/>
          <p:nvPr/>
        </p:nvSpPr>
        <p:spPr>
          <a:xfrm>
            <a:off x="8200984" y="1798857"/>
            <a:ext cx="20490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Connector to </a:t>
            </a:r>
          </a:p>
          <a:p>
            <a:pPr algn="ctr"/>
            <a:r>
              <a:rPr lang="it-IT" sz="2400" dirty="0"/>
              <a:t>Trigger </a:t>
            </a:r>
            <a:r>
              <a:rPr lang="it-IT" sz="2400" dirty="0" err="1"/>
              <a:t>system</a:t>
            </a:r>
            <a:r>
              <a:rPr lang="it-IT" sz="2400" dirty="0"/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02E25AC-3E92-5643-AA59-518D2115BEBA}"/>
              </a:ext>
            </a:extLst>
          </p:cNvPr>
          <p:cNvSpPr txBox="1"/>
          <p:nvPr/>
        </p:nvSpPr>
        <p:spPr>
          <a:xfrm>
            <a:off x="1329561" y="4019133"/>
            <a:ext cx="200247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Connector to </a:t>
            </a:r>
          </a:p>
          <a:p>
            <a:pPr algn="ctr"/>
            <a:r>
              <a:rPr lang="it-IT" sz="2400" dirty="0"/>
              <a:t>DE0nano_SoC 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C115EA3-A0BB-394B-865E-2EB9CB08331C}"/>
              </a:ext>
            </a:extLst>
          </p:cNvPr>
          <p:cNvCxnSpPr/>
          <p:nvPr/>
        </p:nvCxnSpPr>
        <p:spPr>
          <a:xfrm flipV="1">
            <a:off x="3350671" y="4286250"/>
            <a:ext cx="1621379" cy="14838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850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26</a:t>
            </a:fld>
            <a:endParaRPr lang="it-IT"/>
          </a:p>
        </p:txBody>
      </p:sp>
      <p:pic>
        <p:nvPicPr>
          <p:cNvPr id="7" name="Immagine 6" descr="Immagine che contiene testo, pavimento, interni, dilegno&#10;&#10;Descrizione generata automaticamente">
            <a:extLst>
              <a:ext uri="{FF2B5EF4-FFF2-40B4-BE49-F238E27FC236}">
                <a16:creationId xmlns:a16="http://schemas.microsoft.com/office/drawing/2014/main" id="{C89B214D-5F1E-EC40-8630-C60344A6BA5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4" b="45183"/>
          <a:stretch/>
        </p:blipFill>
        <p:spPr bwMode="auto">
          <a:xfrm>
            <a:off x="155892" y="1709326"/>
            <a:ext cx="6119495" cy="1374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F4DB5A-1FEB-3147-97A2-5DD444C6B8C5}"/>
              </a:ext>
            </a:extLst>
          </p:cNvPr>
          <p:cNvSpPr txBox="1"/>
          <p:nvPr/>
        </p:nvSpPr>
        <p:spPr>
          <a:xfrm>
            <a:off x="6787824" y="1568321"/>
            <a:ext cx="4913358" cy="3139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testing system we used is composed by three different pieces:</a:t>
            </a:r>
            <a:endParaRPr lang="it-IT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Terasic</a:t>
            </a:r>
            <a:r>
              <a:rPr lang="en-US" sz="2000" dirty="0"/>
              <a:t> DE0 nano board.</a:t>
            </a:r>
            <a:endParaRPr lang="it-IT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CableAdapter_plume</a:t>
            </a:r>
            <a:r>
              <a:rPr lang="en-US" sz="2000" dirty="0"/>
              <a:t> M28 connected to  one of the GPIO connector of the </a:t>
            </a:r>
            <a:r>
              <a:rPr lang="en-US" sz="2000" dirty="0" err="1"/>
              <a:t>Terasic</a:t>
            </a:r>
            <a:r>
              <a:rPr lang="en-US" sz="2000" dirty="0"/>
              <a:t> board.</a:t>
            </a:r>
            <a:endParaRPr lang="it-IT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The Adapter_PlumeM28 board connected to one of the two 60 pin connectors housing each the signals of 2 M28 sensors.</a:t>
            </a:r>
            <a:endParaRPr lang="it-IT" sz="2000" dirty="0"/>
          </a:p>
          <a:p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D0A0D4-E876-974F-861B-50830793C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946" y="318313"/>
            <a:ext cx="9907793" cy="1107996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( IT )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ladder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test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system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(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provided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to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Strabourg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group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for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ladder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production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testing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)</a:t>
            </a:r>
          </a:p>
        </p:txBody>
      </p:sp>
      <p:pic>
        <p:nvPicPr>
          <p:cNvPr id="9" name="Immagine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79E17059-C7B7-D240-8A78-A556A66B60A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3" b="22148"/>
          <a:stretch/>
        </p:blipFill>
        <p:spPr bwMode="auto">
          <a:xfrm>
            <a:off x="452270" y="3152775"/>
            <a:ext cx="6118860" cy="3203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D6064BE-1D7A-7042-9341-E1D30F20E813}"/>
              </a:ext>
            </a:extLst>
          </p:cNvPr>
          <p:cNvSpPr txBox="1"/>
          <p:nvPr/>
        </p:nvSpPr>
        <p:spPr>
          <a:xfrm>
            <a:off x="6802168" y="4540468"/>
            <a:ext cx="5153077" cy="18158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pPr algn="ctr"/>
            <a:r>
              <a:rPr lang="it-IT" sz="2800" b="1" u="sng" dirty="0"/>
              <a:t>Test of </a:t>
            </a:r>
            <a:r>
              <a:rPr lang="it-IT" sz="2800" b="1" u="sng" dirty="0" err="1"/>
              <a:t>module</a:t>
            </a:r>
            <a:r>
              <a:rPr lang="it-IT" sz="2800" b="1" u="sng" dirty="0"/>
              <a:t> 0 in Frascati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Long and </a:t>
            </a:r>
            <a:r>
              <a:rPr lang="it-IT" sz="2800" b="1" dirty="0" err="1">
                <a:solidFill>
                  <a:srgbClr val="FF0000"/>
                </a:solidFill>
              </a:rPr>
              <a:t>deep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testing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discovered</a:t>
            </a:r>
            <a:endParaRPr lang="it-IT" sz="2800" b="1" dirty="0">
              <a:solidFill>
                <a:srgbClr val="FF0000"/>
              </a:solidFill>
            </a:endParaRP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a </a:t>
            </a:r>
            <a:r>
              <a:rPr lang="it-IT" sz="2800" b="1" dirty="0" err="1">
                <a:solidFill>
                  <a:srgbClr val="FF0000"/>
                </a:solidFill>
              </a:rPr>
              <a:t>wrong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bonding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that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prevented</a:t>
            </a:r>
            <a:endParaRPr lang="it-IT" sz="2800" b="1" dirty="0">
              <a:solidFill>
                <a:srgbClr val="FF0000"/>
              </a:solidFill>
            </a:endParaRP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the </a:t>
            </a:r>
            <a:r>
              <a:rPr lang="it-IT" sz="2800" b="1" dirty="0" err="1">
                <a:solidFill>
                  <a:srgbClr val="FF0000"/>
                </a:solidFill>
              </a:rPr>
              <a:t>module</a:t>
            </a:r>
            <a:r>
              <a:rPr lang="it-IT" sz="2800" b="1" dirty="0">
                <a:solidFill>
                  <a:srgbClr val="FF0000"/>
                </a:solidFill>
              </a:rPr>
              <a:t> full </a:t>
            </a:r>
            <a:r>
              <a:rPr lang="it-IT" sz="2800" b="1" dirty="0" err="1">
                <a:solidFill>
                  <a:srgbClr val="FF0000"/>
                </a:solidFill>
              </a:rPr>
              <a:t>functionality</a:t>
            </a:r>
            <a:r>
              <a:rPr lang="it-IT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0976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27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9B820DE-35FA-7C46-B60A-452E564F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pictures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from Strasbourg )</a:t>
            </a:r>
          </a:p>
        </p:txBody>
      </p:sp>
      <p:pic>
        <p:nvPicPr>
          <p:cNvPr id="9" name="Immagine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9A40CDEE-B96C-2D4A-85DC-6B4CA59B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6" t="15962" r="2864" b="7315"/>
          <a:stretch/>
        </p:blipFill>
        <p:spPr>
          <a:xfrm rot="10800000">
            <a:off x="961911" y="965986"/>
            <a:ext cx="8371268" cy="52616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1B3F85-90D4-3A4C-9DC9-C53EAD906BE1}"/>
              </a:ext>
            </a:extLst>
          </p:cNvPr>
          <p:cNvSpPr txBox="1"/>
          <p:nvPr/>
        </p:nvSpPr>
        <p:spPr>
          <a:xfrm>
            <a:off x="4480" y="2258371"/>
            <a:ext cx="3018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Adapter_PlumeM28 </a:t>
            </a:r>
            <a:r>
              <a:rPr lang="it-IT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board</a:t>
            </a:r>
            <a:endParaRPr lang="it-IT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88FEF3F-8B33-1F46-8611-928C03882A19}"/>
              </a:ext>
            </a:extLst>
          </p:cNvPr>
          <p:cNvCxnSpPr>
            <a:cxnSpLocks/>
          </p:cNvCxnSpPr>
          <p:nvPr/>
        </p:nvCxnSpPr>
        <p:spPr>
          <a:xfrm flipV="1">
            <a:off x="1417292" y="1657749"/>
            <a:ext cx="1250801" cy="58840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A131FEF-C7D5-DC47-8CAF-898E79E0C3FE}"/>
              </a:ext>
            </a:extLst>
          </p:cNvPr>
          <p:cNvSpPr txBox="1"/>
          <p:nvPr/>
        </p:nvSpPr>
        <p:spPr>
          <a:xfrm>
            <a:off x="1492598" y="2982040"/>
            <a:ext cx="1053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Flat</a:t>
            </a:r>
            <a:r>
              <a:rPr lang="it-IT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 PCB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2FFF3F5-E8A2-A248-8F28-9105A11EEC0E}"/>
              </a:ext>
            </a:extLst>
          </p:cNvPr>
          <p:cNvCxnSpPr>
            <a:cxnSpLocks/>
          </p:cNvCxnSpPr>
          <p:nvPr/>
        </p:nvCxnSpPr>
        <p:spPr>
          <a:xfrm flipV="1">
            <a:off x="2471541" y="2070075"/>
            <a:ext cx="2405206" cy="11120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BE0BF82-FF2A-B24A-9012-259D45FF191A}"/>
              </a:ext>
            </a:extLst>
          </p:cNvPr>
          <p:cNvSpPr txBox="1"/>
          <p:nvPr/>
        </p:nvSpPr>
        <p:spPr>
          <a:xfrm>
            <a:off x="9848649" y="1423744"/>
            <a:ext cx="2135370" cy="20313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First </a:t>
            </a:r>
            <a:r>
              <a:rPr lang="it-IT" b="1" dirty="0" err="1"/>
              <a:t>module</a:t>
            </a:r>
            <a:r>
              <a:rPr lang="it-IT" b="1" dirty="0"/>
              <a:t> </a:t>
            </a:r>
            <a:r>
              <a:rPr lang="it-IT" b="1" dirty="0" err="1"/>
              <a:t>assembled</a:t>
            </a:r>
            <a:endParaRPr lang="it-IT" b="1" dirty="0"/>
          </a:p>
          <a:p>
            <a:pPr algn="ctr"/>
            <a:r>
              <a:rPr lang="it-IT" dirty="0"/>
              <a:t>( </a:t>
            </a:r>
            <a:r>
              <a:rPr lang="it-IT" dirty="0" err="1"/>
              <a:t>used</a:t>
            </a:r>
            <a:r>
              <a:rPr lang="it-IT" dirty="0"/>
              <a:t> for test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qualification</a:t>
            </a:r>
            <a:r>
              <a:rPr lang="it-IT" dirty="0"/>
              <a:t> in Frascati.</a:t>
            </a:r>
          </a:p>
          <a:p>
            <a:pPr algn="ctr"/>
            <a:r>
              <a:rPr lang="it-IT" dirty="0" err="1"/>
              <a:t>Now</a:t>
            </a:r>
            <a:r>
              <a:rPr lang="it-IT" dirty="0"/>
              <a:t> back in Strasbourg )</a:t>
            </a:r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08CF0626-8C71-B64B-A663-D4FB1AB37D64}"/>
              </a:ext>
            </a:extLst>
          </p:cNvPr>
          <p:cNvSpPr/>
          <p:nvPr/>
        </p:nvSpPr>
        <p:spPr>
          <a:xfrm rot="10800000">
            <a:off x="9144000" y="1657749"/>
            <a:ext cx="704649" cy="494154"/>
          </a:xfrm>
          <a:prstGeom prst="rightArrow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A263BD5-72FD-C14F-8EBF-C6D976A6715C}"/>
              </a:ext>
            </a:extLst>
          </p:cNvPr>
          <p:cNvSpPr txBox="1"/>
          <p:nvPr/>
        </p:nvSpPr>
        <p:spPr>
          <a:xfrm>
            <a:off x="9547535" y="4200244"/>
            <a:ext cx="2436484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Two</a:t>
            </a:r>
            <a:r>
              <a:rPr lang="it-IT" sz="2000" dirty="0"/>
              <a:t> new </a:t>
            </a:r>
            <a:r>
              <a:rPr lang="it-IT" sz="2000" dirty="0" err="1"/>
              <a:t>modules</a:t>
            </a:r>
            <a:r>
              <a:rPr lang="it-IT" sz="2000" dirty="0"/>
              <a:t> ready to be </a:t>
            </a:r>
            <a:r>
              <a:rPr lang="it-IT" sz="2000" dirty="0" err="1"/>
              <a:t>qualified</a:t>
            </a:r>
            <a:r>
              <a:rPr lang="it-IT" sz="2000" dirty="0"/>
              <a:t> (</a:t>
            </a:r>
            <a:r>
              <a:rPr lang="it-IT" sz="2000" dirty="0" err="1"/>
              <a:t>tested</a:t>
            </a:r>
            <a:r>
              <a:rPr lang="it-IT" sz="2000" dirty="0"/>
              <a:t>) </a:t>
            </a:r>
            <a:r>
              <a:rPr lang="it-IT" sz="2000" dirty="0" err="1"/>
              <a:t>before</a:t>
            </a:r>
            <a:r>
              <a:rPr lang="it-IT" sz="2000" dirty="0"/>
              <a:t> first </a:t>
            </a:r>
            <a:r>
              <a:rPr lang="it-IT" sz="2000" dirty="0" err="1"/>
              <a:t>ladder</a:t>
            </a:r>
            <a:r>
              <a:rPr lang="it-IT" sz="2000" dirty="0"/>
              <a:t> </a:t>
            </a:r>
            <a:r>
              <a:rPr lang="it-IT" sz="2000" dirty="0" err="1"/>
              <a:t>assembly</a:t>
            </a:r>
            <a:r>
              <a:rPr lang="it-IT" sz="2000" dirty="0"/>
              <a:t>.</a:t>
            </a:r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A69F9853-0C5D-0642-B87A-4BBE5D035FBD}"/>
              </a:ext>
            </a:extLst>
          </p:cNvPr>
          <p:cNvSpPr/>
          <p:nvPr/>
        </p:nvSpPr>
        <p:spPr>
          <a:xfrm rot="10800000">
            <a:off x="9245311" y="4630639"/>
            <a:ext cx="388288" cy="49415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Parentesi graffa chiusa 21">
            <a:extLst>
              <a:ext uri="{FF2B5EF4-FFF2-40B4-BE49-F238E27FC236}">
                <a16:creationId xmlns:a16="http://schemas.microsoft.com/office/drawing/2014/main" id="{A216409F-65AB-2243-82E1-DAD7E13DFEAA}"/>
              </a:ext>
            </a:extLst>
          </p:cNvPr>
          <p:cNvSpPr/>
          <p:nvPr/>
        </p:nvSpPr>
        <p:spPr>
          <a:xfrm>
            <a:off x="8918086" y="3738549"/>
            <a:ext cx="225913" cy="2296491"/>
          </a:xfrm>
          <a:prstGeom prst="rightBrac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26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28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2C15DC0-5E77-DF4D-8539-026FE99B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pictures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from Strasbourg )</a:t>
            </a:r>
          </a:p>
        </p:txBody>
      </p:sp>
      <p:pic>
        <p:nvPicPr>
          <p:cNvPr id="3" name="Immagine 2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8B1EEA2A-8F6B-D346-B9CF-8659F8327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63"/>
          <a:stretch/>
        </p:blipFill>
        <p:spPr>
          <a:xfrm>
            <a:off x="1630052" y="990738"/>
            <a:ext cx="9144000" cy="542723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D74836-DF7C-9346-A0F0-A608EB243FB0}"/>
              </a:ext>
            </a:extLst>
          </p:cNvPr>
          <p:cNvSpPr txBox="1"/>
          <p:nvPr/>
        </p:nvSpPr>
        <p:spPr>
          <a:xfrm>
            <a:off x="8610600" y="1516770"/>
            <a:ext cx="273683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Ethernet connection</a:t>
            </a:r>
          </a:p>
        </p:txBody>
      </p:sp>
      <p:sp>
        <p:nvSpPr>
          <p:cNvPr id="9" name="Freccia sinistra 8">
            <a:extLst>
              <a:ext uri="{FF2B5EF4-FFF2-40B4-BE49-F238E27FC236}">
                <a16:creationId xmlns:a16="http://schemas.microsoft.com/office/drawing/2014/main" id="{038D3B70-9B4A-1641-8C13-4D1EFDC458E7}"/>
              </a:ext>
            </a:extLst>
          </p:cNvPr>
          <p:cNvSpPr/>
          <p:nvPr/>
        </p:nvSpPr>
        <p:spPr>
          <a:xfrm rot="20586057">
            <a:off x="7684407" y="1736101"/>
            <a:ext cx="961913" cy="259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2F4C4F-06E9-CD4D-8179-0632E01F5C43}"/>
              </a:ext>
            </a:extLst>
          </p:cNvPr>
          <p:cNvSpPr txBox="1"/>
          <p:nvPr/>
        </p:nvSpPr>
        <p:spPr>
          <a:xfrm>
            <a:off x="3439132" y="3242690"/>
            <a:ext cx="278954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/>
              <a:t>Terasic</a:t>
            </a:r>
            <a:r>
              <a:rPr lang="it-IT" sz="2400" dirty="0"/>
              <a:t> DE0nano-SoC</a:t>
            </a:r>
          </a:p>
        </p:txBody>
      </p:sp>
      <p:sp>
        <p:nvSpPr>
          <p:cNvPr id="11" name="Freccia sinistra 10">
            <a:extLst>
              <a:ext uri="{FF2B5EF4-FFF2-40B4-BE49-F238E27FC236}">
                <a16:creationId xmlns:a16="http://schemas.microsoft.com/office/drawing/2014/main" id="{4E2DEF85-96C4-2E47-8F40-4062398C8910}"/>
              </a:ext>
            </a:extLst>
          </p:cNvPr>
          <p:cNvSpPr/>
          <p:nvPr/>
        </p:nvSpPr>
        <p:spPr>
          <a:xfrm rot="9524838">
            <a:off x="6169233" y="2905800"/>
            <a:ext cx="2134098" cy="2193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6A4D6E-E80D-5E43-8BF5-50122BB044B7}"/>
              </a:ext>
            </a:extLst>
          </p:cNvPr>
          <p:cNvSpPr txBox="1"/>
          <p:nvPr/>
        </p:nvSpPr>
        <p:spPr>
          <a:xfrm>
            <a:off x="2917763" y="3787996"/>
            <a:ext cx="340843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CableAdapter_PlumeM28</a:t>
            </a:r>
          </a:p>
        </p:txBody>
      </p:sp>
      <p:sp>
        <p:nvSpPr>
          <p:cNvPr id="13" name="Freccia sinistra 12">
            <a:extLst>
              <a:ext uri="{FF2B5EF4-FFF2-40B4-BE49-F238E27FC236}">
                <a16:creationId xmlns:a16="http://schemas.microsoft.com/office/drawing/2014/main" id="{74BFEDC9-96C2-204E-B0B3-3915E1DE9612}"/>
              </a:ext>
            </a:extLst>
          </p:cNvPr>
          <p:cNvSpPr/>
          <p:nvPr/>
        </p:nvSpPr>
        <p:spPr>
          <a:xfrm rot="9995475">
            <a:off x="6280065" y="3673517"/>
            <a:ext cx="2134098" cy="2148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296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29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609B345-76AE-F946-9B3B-2D5E6B3ED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pictures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from Strasbourg )</a:t>
            </a:r>
          </a:p>
        </p:txBody>
      </p:sp>
      <p:pic>
        <p:nvPicPr>
          <p:cNvPr id="3" name="Immagine 2" descr="Immagine che contiene testo, interni, elettronico, computer&#10;&#10;Descrizione generata automaticamente">
            <a:extLst>
              <a:ext uri="{FF2B5EF4-FFF2-40B4-BE49-F238E27FC236}">
                <a16:creationId xmlns:a16="http://schemas.microsoft.com/office/drawing/2014/main" id="{AF4454E2-9DC0-7044-8D8B-F462E78FE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47" t="25500" r="2186"/>
          <a:stretch/>
        </p:blipFill>
        <p:spPr>
          <a:xfrm>
            <a:off x="1525794" y="1247140"/>
            <a:ext cx="9140412" cy="51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43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</a:t>
            </a:fld>
            <a:endParaRPr lang="it-IT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12D407F5-03EF-6241-9146-AA4F8EF01915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05/12/2019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DE005BB4-36E8-B946-B83D-8049D038810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80AB3D-0863-C64D-BDBD-14347617F61D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4B55DC7-9926-1F4C-837F-672245931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11431" r="33848" b="15859"/>
          <a:stretch/>
        </p:blipFill>
        <p:spPr>
          <a:xfrm>
            <a:off x="3446701" y="2819331"/>
            <a:ext cx="5503480" cy="3603874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8D8C69B6-57BF-B549-9DCB-9B7738371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638" y="171129"/>
            <a:ext cx="4706699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2800" b="1" dirty="0" err="1"/>
              <a:t>Magnetic</a:t>
            </a:r>
            <a:r>
              <a:rPr lang="it-IT" sz="2800" b="1" dirty="0"/>
              <a:t> </a:t>
            </a:r>
            <a:r>
              <a:rPr lang="it-IT" sz="2800" b="1" dirty="0" err="1"/>
              <a:t>system</a:t>
            </a:r>
            <a:endParaRPr lang="it-IT" sz="2800" b="1" dirty="0">
              <a:effectLst/>
            </a:endParaRP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D49BD889-A212-544E-BD94-42FBB68D9EF9}"/>
              </a:ext>
            </a:extLst>
          </p:cNvPr>
          <p:cNvGraphicFramePr>
            <a:graphicFrameLocks noGrp="1"/>
          </p:cNvGraphicFramePr>
          <p:nvPr/>
        </p:nvGraphicFramePr>
        <p:xfrm>
          <a:off x="2371050" y="787331"/>
          <a:ext cx="6858000" cy="20320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Radianti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Gradi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Lvtx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0,179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Accettanza M1 (gradi)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0,177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10,12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0,177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Accettanza M2 (gradi)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0,175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10,02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Lit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0,171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Accettanza MSD (gradi)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0,169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0,171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Accettanza IT1 (gradi)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Lmsd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Accettanza IT2 (gradi)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Rin1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Rin2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Dmsd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ITdist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977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30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C26BEF3-836E-984B-9427-F58878F3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pictures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from Strasbourg )</a:t>
            </a:r>
          </a:p>
        </p:txBody>
      </p:sp>
      <p:pic>
        <p:nvPicPr>
          <p:cNvPr id="3" name="Immagine 2" descr="Immagine che contiene interni, mugnaio&#10;&#10;Descrizione generata automaticamente">
            <a:extLst>
              <a:ext uri="{FF2B5EF4-FFF2-40B4-BE49-F238E27FC236}">
                <a16:creationId xmlns:a16="http://schemas.microsoft.com/office/drawing/2014/main" id="{942457C5-2C26-E446-9974-958892ED7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4" b="13001"/>
          <a:stretch/>
        </p:blipFill>
        <p:spPr>
          <a:xfrm>
            <a:off x="1656678" y="1064260"/>
            <a:ext cx="9144000" cy="52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61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31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BD1E058-3684-5D4B-AD1D-D36F39726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(test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preliminary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364CF50-0B51-9C45-BAC6-69E2B0387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51"/>
          <a:stretch/>
        </p:blipFill>
        <p:spPr>
          <a:xfrm>
            <a:off x="465349" y="1070779"/>
            <a:ext cx="5630652" cy="50520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1C3F319-5C4E-9F42-9829-12EC0F755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930" y="912097"/>
            <a:ext cx="3649344" cy="27173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87C2F58-83F4-E242-A0B9-9F01107C1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305" y="3536297"/>
            <a:ext cx="3649344" cy="290101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064C9D9-6F1C-2642-9537-D46A209F4FB5}"/>
              </a:ext>
            </a:extLst>
          </p:cNvPr>
          <p:cNvSpPr txBox="1"/>
          <p:nvPr/>
        </p:nvSpPr>
        <p:spPr>
          <a:xfrm>
            <a:off x="7440930" y="1025059"/>
            <a:ext cx="2852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Run0320_ch0 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907ABE-3F4A-C346-9D1B-5FE58321C1FD}"/>
              </a:ext>
            </a:extLst>
          </p:cNvPr>
          <p:cNvSpPr txBox="1"/>
          <p:nvPr/>
        </p:nvSpPr>
        <p:spPr>
          <a:xfrm>
            <a:off x="7501890" y="3749209"/>
            <a:ext cx="2852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Run0320_ch1 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C17F3A1-8D28-7E42-A491-DB5BB349D452}"/>
              </a:ext>
            </a:extLst>
          </p:cNvPr>
          <p:cNvSpPr txBox="1"/>
          <p:nvPr/>
        </p:nvSpPr>
        <p:spPr>
          <a:xfrm>
            <a:off x="6155163" y="3187966"/>
            <a:ext cx="1301344" cy="92333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Iron</a:t>
            </a:r>
            <a:r>
              <a:rPr lang="it-IT" b="1" dirty="0">
                <a:solidFill>
                  <a:srgbClr val="FF0000"/>
                </a:solidFill>
              </a:rPr>
              <a:t> 55 </a:t>
            </a:r>
            <a:r>
              <a:rPr lang="it-IT" b="1" dirty="0" err="1">
                <a:solidFill>
                  <a:srgbClr val="FF0000"/>
                </a:solidFill>
              </a:rPr>
              <a:t>radioactive</a:t>
            </a:r>
            <a:r>
              <a:rPr lang="it-IT" b="1" dirty="0">
                <a:solidFill>
                  <a:srgbClr val="FF0000"/>
                </a:solidFill>
              </a:rPr>
              <a:t> source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E62F959-EF90-8748-9320-A8305847C842}"/>
              </a:ext>
            </a:extLst>
          </p:cNvPr>
          <p:cNvSpPr txBox="1"/>
          <p:nvPr/>
        </p:nvSpPr>
        <p:spPr>
          <a:xfrm>
            <a:off x="7985129" y="1959041"/>
            <a:ext cx="1301344" cy="92333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First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∽1.4Mhits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8DEC9DB-203D-7047-8A37-7FEE880B619E}"/>
              </a:ext>
            </a:extLst>
          </p:cNvPr>
          <p:cNvSpPr txBox="1"/>
          <p:nvPr/>
        </p:nvSpPr>
        <p:spPr>
          <a:xfrm>
            <a:off x="8238910" y="4560820"/>
            <a:ext cx="1301344" cy="120032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Second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∽1.7Mhits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D4C8CB99-C752-9046-AA22-AFD6041E2531}"/>
              </a:ext>
            </a:extLst>
          </p:cNvPr>
          <p:cNvSpPr/>
          <p:nvPr/>
        </p:nvSpPr>
        <p:spPr>
          <a:xfrm>
            <a:off x="465349" y="5322898"/>
            <a:ext cx="4386051" cy="438251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CABD64E-5596-4D47-9BAD-48EFCE3AC5E3}"/>
              </a:ext>
            </a:extLst>
          </p:cNvPr>
          <p:cNvSpPr txBox="1"/>
          <p:nvPr/>
        </p:nvSpPr>
        <p:spPr>
          <a:xfrm>
            <a:off x="5632005" y="5227604"/>
            <a:ext cx="1580149" cy="6463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Data </a:t>
            </a:r>
            <a:r>
              <a:rPr lang="it-IT" b="1" dirty="0" err="1">
                <a:solidFill>
                  <a:srgbClr val="FF0000"/>
                </a:solidFill>
              </a:rPr>
              <a:t>shown</a:t>
            </a:r>
            <a:r>
              <a:rPr lang="it-IT" b="1" dirty="0">
                <a:solidFill>
                  <a:srgbClr val="FF0000"/>
                </a:solidFill>
              </a:rPr>
              <a:t> in the </a:t>
            </a:r>
            <a:r>
              <a:rPr lang="it-IT" b="1" dirty="0" err="1">
                <a:solidFill>
                  <a:srgbClr val="FF0000"/>
                </a:solidFill>
              </a:rPr>
              <a:t>following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Freccia sinistra 18">
            <a:extLst>
              <a:ext uri="{FF2B5EF4-FFF2-40B4-BE49-F238E27FC236}">
                <a16:creationId xmlns:a16="http://schemas.microsoft.com/office/drawing/2014/main" id="{B57FD0F2-A651-0A4B-8AD1-012E6931B3C6}"/>
              </a:ext>
            </a:extLst>
          </p:cNvPr>
          <p:cNvSpPr/>
          <p:nvPr/>
        </p:nvSpPr>
        <p:spPr>
          <a:xfrm>
            <a:off x="4851399" y="5398374"/>
            <a:ext cx="780605" cy="2878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256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32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BD1E058-3684-5D4B-AD1D-D36F39726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(test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preliminary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855842E-11B3-5242-8AFC-B309E34E3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65" y="1882759"/>
            <a:ext cx="4866733" cy="44287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EF5D2A-9AF6-EB43-9929-187BFBA2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669" y="1882758"/>
            <a:ext cx="5865864" cy="4428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2BF444-910E-814D-86DF-26CFAB96ABBA}"/>
              </a:ext>
            </a:extLst>
          </p:cNvPr>
          <p:cNvSpPr txBox="1"/>
          <p:nvPr/>
        </p:nvSpPr>
        <p:spPr>
          <a:xfrm>
            <a:off x="3784768" y="932468"/>
            <a:ext cx="3969191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«</a:t>
            </a:r>
            <a:r>
              <a:rPr lang="it-IT" b="1" dirty="0" err="1">
                <a:solidFill>
                  <a:srgbClr val="FF0000"/>
                </a:solidFill>
              </a:rPr>
              <a:t>Pedestal</a:t>
            </a:r>
            <a:r>
              <a:rPr lang="it-IT" b="1" dirty="0">
                <a:solidFill>
                  <a:srgbClr val="FF0000"/>
                </a:solidFill>
              </a:rPr>
              <a:t>» </a:t>
            </a:r>
            <a:r>
              <a:rPr lang="it-IT" b="1" dirty="0" err="1">
                <a:solidFill>
                  <a:srgbClr val="FF0000"/>
                </a:solidFill>
              </a:rPr>
              <a:t>run</a:t>
            </a:r>
            <a:r>
              <a:rPr lang="it-IT" b="1" dirty="0">
                <a:solidFill>
                  <a:srgbClr val="FF0000"/>
                </a:solidFill>
              </a:rPr>
              <a:t> ( run0032 ) first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15E716-17D6-8C4B-B90A-36005C7EAA37}"/>
              </a:ext>
            </a:extLst>
          </p:cNvPr>
          <p:cNvSpPr txBox="1"/>
          <p:nvPr/>
        </p:nvSpPr>
        <p:spPr>
          <a:xfrm>
            <a:off x="1373352" y="1397000"/>
            <a:ext cx="3149332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Data </a:t>
            </a:r>
            <a:r>
              <a:rPr lang="it-IT" b="1" dirty="0" err="1">
                <a:solidFill>
                  <a:srgbClr val="FF0000"/>
                </a:solidFill>
              </a:rPr>
              <a:t>size</a:t>
            </a:r>
            <a:r>
              <a:rPr lang="it-IT" b="1" dirty="0">
                <a:solidFill>
                  <a:srgbClr val="FF0000"/>
                </a:solidFill>
              </a:rPr>
              <a:t> (</a:t>
            </a:r>
            <a:r>
              <a:rPr lang="it-IT" b="1" dirty="0" err="1">
                <a:solidFill>
                  <a:srgbClr val="FF0000"/>
                </a:solidFill>
              </a:rPr>
              <a:t>num</a:t>
            </a:r>
            <a:r>
              <a:rPr lang="it-IT" b="1" dirty="0">
                <a:solidFill>
                  <a:srgbClr val="FF0000"/>
                </a:solidFill>
              </a:rPr>
              <a:t>. of long </a:t>
            </a:r>
            <a:r>
              <a:rPr lang="it-IT" b="1" dirty="0" err="1">
                <a:solidFill>
                  <a:srgbClr val="FF0000"/>
                </a:solidFill>
              </a:rPr>
              <a:t>words</a:t>
            </a:r>
            <a:r>
              <a:rPr lang="it-IT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2AD4B4B-1D60-2940-8149-935190D9E4DB}"/>
              </a:ext>
            </a:extLst>
          </p:cNvPr>
          <p:cNvSpPr txBox="1"/>
          <p:nvPr/>
        </p:nvSpPr>
        <p:spPr>
          <a:xfrm>
            <a:off x="6004649" y="1397000"/>
            <a:ext cx="5157076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Hit </a:t>
            </a:r>
            <a:r>
              <a:rPr lang="it-IT" b="1" dirty="0" err="1">
                <a:solidFill>
                  <a:srgbClr val="FF0000"/>
                </a:solidFill>
              </a:rPr>
              <a:t>map</a:t>
            </a:r>
            <a:r>
              <a:rPr lang="it-IT" b="1" dirty="0">
                <a:solidFill>
                  <a:srgbClr val="FF0000"/>
                </a:solidFill>
              </a:rPr>
              <a:t>. Clear </a:t>
            </a:r>
            <a:r>
              <a:rPr lang="it-IT" b="1" dirty="0" err="1">
                <a:solidFill>
                  <a:srgbClr val="FF0000"/>
                </a:solidFill>
              </a:rPr>
              <a:t>thresholds</a:t>
            </a:r>
            <a:r>
              <a:rPr lang="it-IT" b="1" dirty="0">
                <a:solidFill>
                  <a:srgbClr val="FF0000"/>
                </a:solidFill>
              </a:rPr>
              <a:t> (4 </a:t>
            </a:r>
            <a:r>
              <a:rPr lang="it-IT" b="1" dirty="0" err="1">
                <a:solidFill>
                  <a:srgbClr val="FF0000"/>
                </a:solidFill>
              </a:rPr>
              <a:t>regions</a:t>
            </a:r>
            <a:r>
              <a:rPr lang="it-IT" b="1" dirty="0">
                <a:solidFill>
                  <a:srgbClr val="FF0000"/>
                </a:solidFill>
              </a:rPr>
              <a:t>) non-</a:t>
            </a:r>
            <a:r>
              <a:rPr lang="it-IT" b="1" dirty="0" err="1">
                <a:solidFill>
                  <a:srgbClr val="FF0000"/>
                </a:solidFill>
              </a:rPr>
              <a:t>uniformity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544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33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BD1E058-3684-5D4B-AD1D-D36F39726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(test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preliminary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28D247A-E0E9-3B45-B5C9-C4EB0E49E079}"/>
              </a:ext>
            </a:extLst>
          </p:cNvPr>
          <p:cNvSpPr txBox="1"/>
          <p:nvPr/>
        </p:nvSpPr>
        <p:spPr>
          <a:xfrm>
            <a:off x="3073401" y="998617"/>
            <a:ext cx="5147733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Iron</a:t>
            </a:r>
            <a:r>
              <a:rPr lang="it-IT" b="1" dirty="0">
                <a:solidFill>
                  <a:srgbClr val="FF0000"/>
                </a:solidFill>
              </a:rPr>
              <a:t> 55 </a:t>
            </a:r>
            <a:r>
              <a:rPr lang="it-IT" b="1" dirty="0" err="1">
                <a:solidFill>
                  <a:srgbClr val="FF0000"/>
                </a:solidFill>
              </a:rPr>
              <a:t>radioactive</a:t>
            </a:r>
            <a:r>
              <a:rPr lang="it-IT" b="1" dirty="0">
                <a:solidFill>
                  <a:srgbClr val="FF0000"/>
                </a:solidFill>
              </a:rPr>
              <a:t> source </a:t>
            </a:r>
            <a:r>
              <a:rPr lang="it-IT" b="1" dirty="0" err="1">
                <a:solidFill>
                  <a:srgbClr val="FF0000"/>
                </a:solidFill>
              </a:rPr>
              <a:t>run</a:t>
            </a:r>
            <a:r>
              <a:rPr lang="it-IT" b="1" dirty="0">
                <a:solidFill>
                  <a:srgbClr val="FF0000"/>
                </a:solidFill>
              </a:rPr>
              <a:t> hit </a:t>
            </a:r>
            <a:r>
              <a:rPr lang="it-IT" b="1" dirty="0" err="1">
                <a:solidFill>
                  <a:srgbClr val="FF0000"/>
                </a:solidFill>
              </a:rPr>
              <a:t>maps</a:t>
            </a:r>
            <a:r>
              <a:rPr lang="it-IT" b="1" dirty="0">
                <a:solidFill>
                  <a:srgbClr val="FF0000"/>
                </a:solidFill>
              </a:rPr>
              <a:t> ( run0320 )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88C4294-B3CF-454F-BE81-FEB43889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36" y="1807028"/>
            <a:ext cx="4168042" cy="43292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F56BC7B-DB8D-3C4B-B950-B70E3E90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22" y="1815822"/>
            <a:ext cx="5159406" cy="43204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F8008A9-E3DD-A342-969E-7811EA1AFD38}"/>
              </a:ext>
            </a:extLst>
          </p:cNvPr>
          <p:cNvSpPr txBox="1"/>
          <p:nvPr/>
        </p:nvSpPr>
        <p:spPr>
          <a:xfrm>
            <a:off x="1284719" y="1424400"/>
            <a:ext cx="3921404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First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- 10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r>
              <a:rPr lang="it-IT" b="1" dirty="0">
                <a:solidFill>
                  <a:srgbClr val="FF0000"/>
                </a:solidFill>
              </a:rPr>
              <a:t> - ∽3.5 </a:t>
            </a:r>
            <a:r>
              <a:rPr lang="it-IT" b="1" dirty="0" err="1">
                <a:solidFill>
                  <a:srgbClr val="FF0000"/>
                </a:solidFill>
              </a:rPr>
              <a:t>Mhits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2C9BE35-6FC5-2945-B8F3-A53F01B8F09B}"/>
              </a:ext>
            </a:extLst>
          </p:cNvPr>
          <p:cNvSpPr txBox="1"/>
          <p:nvPr/>
        </p:nvSpPr>
        <p:spPr>
          <a:xfrm>
            <a:off x="6632847" y="1446490"/>
            <a:ext cx="4114800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Second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- 10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r>
              <a:rPr lang="it-IT" b="1" dirty="0">
                <a:solidFill>
                  <a:srgbClr val="FF0000"/>
                </a:solidFill>
              </a:rPr>
              <a:t> - ∽3.5 </a:t>
            </a:r>
            <a:r>
              <a:rPr lang="it-IT" b="1" dirty="0" err="1">
                <a:solidFill>
                  <a:srgbClr val="FF0000"/>
                </a:solidFill>
              </a:rPr>
              <a:t>Mhits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11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34</a:t>
            </a:fld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390B33-5E4A-4940-801F-4B3ABFEB4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331" y="302490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(test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preliminary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8DF6C5-4555-C448-8B2C-76B63F533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30" y="1904438"/>
            <a:ext cx="5662081" cy="4216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9368979-BCD4-1C4E-A6DE-53F77515A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470" y="1904438"/>
            <a:ext cx="5303667" cy="4216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DCEC9A-19BF-EC47-928E-33CAE433D120}"/>
              </a:ext>
            </a:extLst>
          </p:cNvPr>
          <p:cNvSpPr txBox="1"/>
          <p:nvPr/>
        </p:nvSpPr>
        <p:spPr>
          <a:xfrm>
            <a:off x="2370671" y="938359"/>
            <a:ext cx="6863545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Iron</a:t>
            </a:r>
            <a:r>
              <a:rPr lang="it-IT" b="1" dirty="0">
                <a:solidFill>
                  <a:srgbClr val="FF0000"/>
                </a:solidFill>
              </a:rPr>
              <a:t> 55 </a:t>
            </a:r>
            <a:r>
              <a:rPr lang="it-IT" b="1" dirty="0" err="1">
                <a:solidFill>
                  <a:srgbClr val="FF0000"/>
                </a:solidFill>
              </a:rPr>
              <a:t>radioactive</a:t>
            </a:r>
            <a:r>
              <a:rPr lang="it-IT" b="1" dirty="0">
                <a:solidFill>
                  <a:srgbClr val="FF0000"/>
                </a:solidFill>
              </a:rPr>
              <a:t> source </a:t>
            </a:r>
            <a:r>
              <a:rPr lang="it-IT" b="1" dirty="0" err="1">
                <a:solidFill>
                  <a:srgbClr val="FF0000"/>
                </a:solidFill>
              </a:rPr>
              <a:t>run</a:t>
            </a:r>
            <a:r>
              <a:rPr lang="it-IT" b="1" dirty="0">
                <a:solidFill>
                  <a:srgbClr val="FF0000"/>
                </a:solidFill>
              </a:rPr>
              <a:t> ( run0320 ) – cluster </a:t>
            </a:r>
            <a:r>
              <a:rPr lang="it-IT" b="1" dirty="0" err="1">
                <a:solidFill>
                  <a:srgbClr val="FF0000"/>
                </a:solidFill>
              </a:rPr>
              <a:t>number</a:t>
            </a:r>
            <a:r>
              <a:rPr lang="it-IT" b="1" dirty="0">
                <a:solidFill>
                  <a:srgbClr val="FF0000"/>
                </a:solidFill>
              </a:rPr>
              <a:t> per </a:t>
            </a:r>
            <a:r>
              <a:rPr lang="it-IT" b="1" dirty="0" err="1">
                <a:solidFill>
                  <a:srgbClr val="FF0000"/>
                </a:solidFill>
              </a:rPr>
              <a:t>event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BC6B23-C683-2745-9519-B0DA04C1C641}"/>
              </a:ext>
            </a:extLst>
          </p:cNvPr>
          <p:cNvSpPr txBox="1"/>
          <p:nvPr/>
        </p:nvSpPr>
        <p:spPr>
          <a:xfrm>
            <a:off x="1162168" y="1400040"/>
            <a:ext cx="4117324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First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- 10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r>
              <a:rPr lang="it-IT" b="1" dirty="0">
                <a:solidFill>
                  <a:srgbClr val="FF0000"/>
                </a:solidFill>
              </a:rPr>
              <a:t> - ∽1.4 </a:t>
            </a:r>
            <a:r>
              <a:rPr lang="it-IT" b="1" dirty="0" err="1">
                <a:solidFill>
                  <a:srgbClr val="FF0000"/>
                </a:solidFill>
              </a:rPr>
              <a:t>Mcluster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CD6C24-99E6-F849-8865-3DA9C12087A5}"/>
              </a:ext>
            </a:extLst>
          </p:cNvPr>
          <p:cNvSpPr txBox="1"/>
          <p:nvPr/>
        </p:nvSpPr>
        <p:spPr>
          <a:xfrm>
            <a:off x="6663268" y="1422130"/>
            <a:ext cx="4529096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Second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- 10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r>
              <a:rPr lang="it-IT" b="1" dirty="0">
                <a:solidFill>
                  <a:srgbClr val="FF0000"/>
                </a:solidFill>
              </a:rPr>
              <a:t> - ∽1.7 </a:t>
            </a:r>
            <a:r>
              <a:rPr lang="it-IT" b="1" dirty="0" err="1">
                <a:solidFill>
                  <a:srgbClr val="FF0000"/>
                </a:solidFill>
              </a:rPr>
              <a:t>Mcluster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16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35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358773E-486B-A748-A717-78C4F7343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344825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(test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preliminary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761B228-4BEE-9849-A808-DC8073748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47" y="1945216"/>
            <a:ext cx="5733553" cy="4269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5DC384-00D9-374E-941D-F573C2835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78" y="1954743"/>
            <a:ext cx="5370614" cy="4269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77A3C42-0F16-C147-A215-F454792940B7}"/>
              </a:ext>
            </a:extLst>
          </p:cNvPr>
          <p:cNvSpPr txBox="1"/>
          <p:nvPr/>
        </p:nvSpPr>
        <p:spPr>
          <a:xfrm>
            <a:off x="2702327" y="953052"/>
            <a:ext cx="6787345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Iron</a:t>
            </a:r>
            <a:r>
              <a:rPr lang="it-IT" b="1" dirty="0">
                <a:solidFill>
                  <a:srgbClr val="FF0000"/>
                </a:solidFill>
              </a:rPr>
              <a:t> 55 </a:t>
            </a:r>
            <a:r>
              <a:rPr lang="it-IT" b="1" dirty="0" err="1">
                <a:solidFill>
                  <a:srgbClr val="FF0000"/>
                </a:solidFill>
              </a:rPr>
              <a:t>radioactive</a:t>
            </a:r>
            <a:r>
              <a:rPr lang="it-IT" b="1" dirty="0">
                <a:solidFill>
                  <a:srgbClr val="FF0000"/>
                </a:solidFill>
              </a:rPr>
              <a:t> source </a:t>
            </a:r>
            <a:r>
              <a:rPr lang="it-IT" b="1" dirty="0" err="1">
                <a:solidFill>
                  <a:srgbClr val="FF0000"/>
                </a:solidFill>
              </a:rPr>
              <a:t>run</a:t>
            </a:r>
            <a:r>
              <a:rPr lang="it-IT" b="1" dirty="0">
                <a:solidFill>
                  <a:srgbClr val="FF0000"/>
                </a:solidFill>
              </a:rPr>
              <a:t> ( run0320 ) – cluster </a:t>
            </a:r>
            <a:r>
              <a:rPr lang="it-IT" b="1" dirty="0" err="1">
                <a:solidFill>
                  <a:srgbClr val="FF0000"/>
                </a:solidFill>
              </a:rPr>
              <a:t>size</a:t>
            </a:r>
            <a:r>
              <a:rPr lang="it-IT" b="1" dirty="0">
                <a:solidFill>
                  <a:srgbClr val="FF0000"/>
                </a:solidFill>
              </a:rPr>
              <a:t> per </a:t>
            </a:r>
            <a:r>
              <a:rPr lang="it-IT" b="1" dirty="0" err="1">
                <a:solidFill>
                  <a:srgbClr val="FF0000"/>
                </a:solidFill>
              </a:rPr>
              <a:t>event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0FB97A-11AF-0144-8C2C-96F8BE2E9D4A}"/>
              </a:ext>
            </a:extLst>
          </p:cNvPr>
          <p:cNvSpPr txBox="1"/>
          <p:nvPr/>
        </p:nvSpPr>
        <p:spPr>
          <a:xfrm>
            <a:off x="964405" y="1434067"/>
            <a:ext cx="4550569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First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- 10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r>
              <a:rPr lang="it-IT" b="1" dirty="0">
                <a:solidFill>
                  <a:srgbClr val="FF0000"/>
                </a:solidFill>
              </a:rPr>
              <a:t> - ∽2.48 </a:t>
            </a:r>
            <a:r>
              <a:rPr lang="it-IT" b="1" dirty="0" err="1">
                <a:solidFill>
                  <a:srgbClr val="FF0000"/>
                </a:solidFill>
              </a:rPr>
              <a:t>hits</a:t>
            </a:r>
            <a:r>
              <a:rPr lang="it-IT" b="1" dirty="0">
                <a:solidFill>
                  <a:srgbClr val="FF0000"/>
                </a:solidFill>
              </a:rPr>
              <a:t>/cluster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5CD208D-ADE3-7444-9F7E-D1491B34B9D7}"/>
              </a:ext>
            </a:extLst>
          </p:cNvPr>
          <p:cNvSpPr txBox="1"/>
          <p:nvPr/>
        </p:nvSpPr>
        <p:spPr>
          <a:xfrm>
            <a:off x="6828146" y="1407184"/>
            <a:ext cx="4704678" cy="36933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Second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- 10 </a:t>
            </a:r>
            <a:r>
              <a:rPr lang="it-IT" b="1" dirty="0" err="1">
                <a:solidFill>
                  <a:srgbClr val="FF0000"/>
                </a:solidFill>
              </a:rPr>
              <a:t>kevents</a:t>
            </a:r>
            <a:r>
              <a:rPr lang="it-IT" b="1" dirty="0">
                <a:solidFill>
                  <a:srgbClr val="FF0000"/>
                </a:solidFill>
              </a:rPr>
              <a:t> - ∽2.10 </a:t>
            </a:r>
            <a:r>
              <a:rPr lang="it-IT" b="1" dirty="0" err="1">
                <a:solidFill>
                  <a:srgbClr val="FF0000"/>
                </a:solidFill>
              </a:rPr>
              <a:t>hits</a:t>
            </a:r>
            <a:r>
              <a:rPr lang="it-IT" b="1" dirty="0">
                <a:solidFill>
                  <a:srgbClr val="FF0000"/>
                </a:solidFill>
              </a:rPr>
              <a:t>/cluster</a:t>
            </a:r>
          </a:p>
        </p:txBody>
      </p:sp>
    </p:spTree>
    <p:extLst>
      <p:ext uri="{BB962C8B-B14F-4D97-AF65-F5344CB8AC3E}">
        <p14:creationId xmlns:p14="http://schemas.microsoft.com/office/powerpoint/2010/main" val="696475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36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D81D730-265A-F546-968A-197229AC0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277089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(test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preliminary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758FE8-C98C-E041-804D-5FFF4C1F237F}"/>
              </a:ext>
            </a:extLst>
          </p:cNvPr>
          <p:cNvSpPr txBox="1"/>
          <p:nvPr/>
        </p:nvSpPr>
        <p:spPr>
          <a:xfrm>
            <a:off x="6677028" y="899056"/>
            <a:ext cx="4873902" cy="6463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Iron</a:t>
            </a:r>
            <a:r>
              <a:rPr lang="it-IT" b="1" dirty="0">
                <a:solidFill>
                  <a:srgbClr val="FF0000"/>
                </a:solidFill>
              </a:rPr>
              <a:t> 55 </a:t>
            </a:r>
            <a:r>
              <a:rPr lang="it-IT" b="1" dirty="0" err="1">
                <a:solidFill>
                  <a:srgbClr val="FF0000"/>
                </a:solidFill>
              </a:rPr>
              <a:t>radioactive</a:t>
            </a:r>
            <a:r>
              <a:rPr lang="it-IT" b="1" dirty="0">
                <a:solidFill>
                  <a:srgbClr val="FF0000"/>
                </a:solidFill>
              </a:rPr>
              <a:t> source ( run0320 )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First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– data </a:t>
            </a:r>
            <a:r>
              <a:rPr lang="it-IT" b="1" dirty="0" err="1">
                <a:solidFill>
                  <a:srgbClr val="FF0000"/>
                </a:solidFill>
              </a:rPr>
              <a:t>size</a:t>
            </a:r>
            <a:r>
              <a:rPr lang="it-IT" b="1" dirty="0">
                <a:solidFill>
                  <a:srgbClr val="FF0000"/>
                </a:solidFill>
              </a:rPr>
              <a:t>- ∽90 long word/</a:t>
            </a:r>
            <a:r>
              <a:rPr lang="it-IT" b="1" dirty="0" err="1">
                <a:solidFill>
                  <a:srgbClr val="FF0000"/>
                </a:solidFill>
              </a:rPr>
              <a:t>event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71BAFD-D8A4-FF40-8C1E-10CAA1C73702}"/>
              </a:ext>
            </a:extLst>
          </p:cNvPr>
          <p:cNvSpPr txBox="1"/>
          <p:nvPr/>
        </p:nvSpPr>
        <p:spPr>
          <a:xfrm>
            <a:off x="838200" y="899056"/>
            <a:ext cx="4873902" cy="6463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«</a:t>
            </a:r>
            <a:r>
              <a:rPr lang="it-IT" b="1" dirty="0" err="1">
                <a:solidFill>
                  <a:srgbClr val="FF0000"/>
                </a:solidFill>
              </a:rPr>
              <a:t>Ped</a:t>
            </a:r>
            <a:r>
              <a:rPr lang="it-IT" b="1" dirty="0">
                <a:solidFill>
                  <a:srgbClr val="FF0000"/>
                </a:solidFill>
              </a:rPr>
              <a:t>» </a:t>
            </a:r>
            <a:r>
              <a:rPr lang="it-IT" b="1" dirty="0" err="1">
                <a:solidFill>
                  <a:srgbClr val="FF0000"/>
                </a:solidFill>
              </a:rPr>
              <a:t>run</a:t>
            </a:r>
            <a:r>
              <a:rPr lang="it-IT" b="1" dirty="0">
                <a:solidFill>
                  <a:srgbClr val="FF0000"/>
                </a:solidFill>
              </a:rPr>
              <a:t>, NO source ( run0032 )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First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– data </a:t>
            </a:r>
            <a:r>
              <a:rPr lang="it-IT" b="1" dirty="0" err="1">
                <a:solidFill>
                  <a:srgbClr val="FF0000"/>
                </a:solidFill>
              </a:rPr>
              <a:t>size</a:t>
            </a:r>
            <a:r>
              <a:rPr lang="it-IT" b="1" dirty="0">
                <a:solidFill>
                  <a:srgbClr val="FF0000"/>
                </a:solidFill>
              </a:rPr>
              <a:t>- ∽0.3 long word/</a:t>
            </a:r>
            <a:r>
              <a:rPr lang="it-IT" b="1" dirty="0" err="1">
                <a:solidFill>
                  <a:srgbClr val="FF0000"/>
                </a:solidFill>
              </a:rPr>
              <a:t>event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0DDF005-3D81-0042-8D0E-4BC3D8EBD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5" y="1645094"/>
            <a:ext cx="5116251" cy="46424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A38F294-F4F3-0648-9A86-8E61C34CA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14" y="1635155"/>
            <a:ext cx="5127204" cy="46523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7253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CDB242-23DE-9D48-AE80-5D347542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3E859-17A2-F64F-9169-DD8C19B0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6EABE9-48D4-A643-9184-0AAB284E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37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358773E-486B-A748-A717-78C4F7343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277089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(test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preliminary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8C05DF-DBF0-894C-8C4D-FC04F2277A5B}"/>
              </a:ext>
            </a:extLst>
          </p:cNvPr>
          <p:cNvSpPr txBox="1"/>
          <p:nvPr/>
        </p:nvSpPr>
        <p:spPr>
          <a:xfrm>
            <a:off x="6677028" y="899056"/>
            <a:ext cx="4873902" cy="6463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Iron</a:t>
            </a:r>
            <a:r>
              <a:rPr lang="it-IT" b="1" dirty="0">
                <a:solidFill>
                  <a:srgbClr val="FF0000"/>
                </a:solidFill>
              </a:rPr>
              <a:t> 55 </a:t>
            </a:r>
            <a:r>
              <a:rPr lang="it-IT" b="1" dirty="0" err="1">
                <a:solidFill>
                  <a:srgbClr val="FF0000"/>
                </a:solidFill>
              </a:rPr>
              <a:t>radioactive</a:t>
            </a:r>
            <a:r>
              <a:rPr lang="it-IT" b="1" dirty="0">
                <a:solidFill>
                  <a:srgbClr val="FF0000"/>
                </a:solidFill>
              </a:rPr>
              <a:t> source ( run0320 )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Second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– data </a:t>
            </a:r>
            <a:r>
              <a:rPr lang="it-IT" b="1" dirty="0" err="1">
                <a:solidFill>
                  <a:srgbClr val="FF0000"/>
                </a:solidFill>
              </a:rPr>
              <a:t>size</a:t>
            </a:r>
            <a:r>
              <a:rPr lang="it-IT" b="1" dirty="0">
                <a:solidFill>
                  <a:srgbClr val="FF0000"/>
                </a:solidFill>
              </a:rPr>
              <a:t>- ∽90 long word/</a:t>
            </a:r>
            <a:r>
              <a:rPr lang="it-IT" b="1" dirty="0" err="1">
                <a:solidFill>
                  <a:srgbClr val="FF0000"/>
                </a:solidFill>
              </a:rPr>
              <a:t>event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255371E-71E3-9045-9707-B703AAEC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66" y="1610886"/>
            <a:ext cx="5252476" cy="47660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108832A-319C-6D4C-AFF5-684F7F36A6E1}"/>
              </a:ext>
            </a:extLst>
          </p:cNvPr>
          <p:cNvSpPr txBox="1"/>
          <p:nvPr/>
        </p:nvSpPr>
        <p:spPr>
          <a:xfrm>
            <a:off x="838200" y="899056"/>
            <a:ext cx="4873902" cy="6463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«</a:t>
            </a:r>
            <a:r>
              <a:rPr lang="it-IT" b="1" dirty="0" err="1">
                <a:solidFill>
                  <a:srgbClr val="FF0000"/>
                </a:solidFill>
              </a:rPr>
              <a:t>Ped</a:t>
            </a:r>
            <a:r>
              <a:rPr lang="it-IT" b="1" dirty="0">
                <a:solidFill>
                  <a:srgbClr val="FF0000"/>
                </a:solidFill>
              </a:rPr>
              <a:t>» </a:t>
            </a:r>
            <a:r>
              <a:rPr lang="it-IT" b="1" dirty="0" err="1">
                <a:solidFill>
                  <a:srgbClr val="FF0000"/>
                </a:solidFill>
              </a:rPr>
              <a:t>run</a:t>
            </a:r>
            <a:r>
              <a:rPr lang="it-IT" b="1" dirty="0">
                <a:solidFill>
                  <a:srgbClr val="FF0000"/>
                </a:solidFill>
              </a:rPr>
              <a:t>, NO source ( run0032 )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Second </a:t>
            </a:r>
            <a:r>
              <a:rPr lang="it-IT" b="1" dirty="0" err="1">
                <a:solidFill>
                  <a:srgbClr val="FF0000"/>
                </a:solidFill>
              </a:rPr>
              <a:t>sensor</a:t>
            </a:r>
            <a:r>
              <a:rPr lang="it-IT" b="1" dirty="0">
                <a:solidFill>
                  <a:srgbClr val="FF0000"/>
                </a:solidFill>
              </a:rPr>
              <a:t> – data </a:t>
            </a:r>
            <a:r>
              <a:rPr lang="it-IT" b="1" dirty="0" err="1">
                <a:solidFill>
                  <a:srgbClr val="FF0000"/>
                </a:solidFill>
              </a:rPr>
              <a:t>size</a:t>
            </a:r>
            <a:r>
              <a:rPr lang="it-IT" b="1" dirty="0">
                <a:solidFill>
                  <a:srgbClr val="FF0000"/>
                </a:solidFill>
              </a:rPr>
              <a:t>- ∽17 long word/</a:t>
            </a:r>
            <a:r>
              <a:rPr lang="it-IT" b="1" dirty="0" err="1">
                <a:solidFill>
                  <a:srgbClr val="FF0000"/>
                </a:solidFill>
              </a:rPr>
              <a:t>event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23A158F-1BFD-CC4F-88D0-A56860902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8" y="1605811"/>
            <a:ext cx="5252478" cy="47660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8227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E1144-1619-F74C-BB55-ED1E0D71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8C64C7-4B63-4544-B137-4118197D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C3DA5-F753-C44B-A90D-E120F7B1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38</a:t>
            </a:fld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F8682-032C-DC4C-950A-66D862253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277089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VTX ) status - hardware upgrade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7D2632A-6BCA-6C47-A1A2-AC2A4EFAD4BF}"/>
              </a:ext>
            </a:extLst>
          </p:cNvPr>
          <p:cNvGrpSpPr/>
          <p:nvPr/>
        </p:nvGrpSpPr>
        <p:grpSpPr>
          <a:xfrm>
            <a:off x="1026028" y="936618"/>
            <a:ext cx="3294186" cy="3478961"/>
            <a:chOff x="1090247" y="1227854"/>
            <a:chExt cx="3294186" cy="3478961"/>
          </a:xfrm>
        </p:grpSpPr>
        <p:pic>
          <p:nvPicPr>
            <p:cNvPr id="9" name="Immagine 8" descr="Immagine che contiene elettronico&#10;&#10;Descrizione generata automaticamente">
              <a:extLst>
                <a:ext uri="{FF2B5EF4-FFF2-40B4-BE49-F238E27FC236}">
                  <a16:creationId xmlns:a16="http://schemas.microsoft.com/office/drawing/2014/main" id="{7E2021CB-ED54-294D-9B94-2395C7669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606" t="34464" r="422" b="25225"/>
            <a:stretch/>
          </p:blipFill>
          <p:spPr>
            <a:xfrm>
              <a:off x="1090247" y="2151184"/>
              <a:ext cx="3294186" cy="2555631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0AD48CB-97E9-D54E-8512-9DF541E75C00}"/>
                </a:ext>
              </a:extLst>
            </p:cNvPr>
            <p:cNvSpPr txBox="1"/>
            <p:nvPr/>
          </p:nvSpPr>
          <p:spPr>
            <a:xfrm>
              <a:off x="1642569" y="1227854"/>
              <a:ext cx="2484847" cy="923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IT </a:t>
              </a:r>
              <a:r>
                <a:rPr lang="it-IT" b="1" dirty="0" err="1"/>
                <a:t>Cable_adapter_board</a:t>
              </a:r>
              <a:endParaRPr lang="it-IT" b="1" dirty="0"/>
            </a:p>
            <a:p>
              <a:pPr algn="ctr"/>
              <a:r>
                <a:rPr lang="it-IT" b="1" dirty="0"/>
                <a:t>+</a:t>
              </a:r>
            </a:p>
            <a:p>
              <a:pPr algn="ctr"/>
              <a:r>
                <a:rPr lang="it-IT" b="1" dirty="0"/>
                <a:t>DE0nano </a:t>
              </a:r>
              <a:r>
                <a:rPr lang="it-IT" b="1" dirty="0" err="1"/>
                <a:t>Terasic</a:t>
              </a:r>
              <a:r>
                <a:rPr lang="it-IT" b="1" dirty="0"/>
                <a:t> </a:t>
              </a:r>
              <a:r>
                <a:rPr lang="it-IT" b="1" dirty="0" err="1"/>
                <a:t>board</a:t>
              </a:r>
              <a:endParaRPr lang="it-IT" b="1" dirty="0"/>
            </a:p>
          </p:txBody>
        </p:sp>
      </p:grpSp>
      <p:sp>
        <p:nvSpPr>
          <p:cNvPr id="11" name="Ovale 10">
            <a:extLst>
              <a:ext uri="{FF2B5EF4-FFF2-40B4-BE49-F238E27FC236}">
                <a16:creationId xmlns:a16="http://schemas.microsoft.com/office/drawing/2014/main" id="{35260C63-5171-7142-9593-4C5ADFD88967}"/>
              </a:ext>
            </a:extLst>
          </p:cNvPr>
          <p:cNvSpPr/>
          <p:nvPr/>
        </p:nvSpPr>
        <p:spPr>
          <a:xfrm rot="1064714">
            <a:off x="1737611" y="3200069"/>
            <a:ext cx="1734228" cy="90853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0594F4B6-5B62-4943-AB2F-FD98A6D7B67D}"/>
              </a:ext>
            </a:extLst>
          </p:cNvPr>
          <p:cNvGrpSpPr/>
          <p:nvPr/>
        </p:nvGrpSpPr>
        <p:grpSpPr>
          <a:xfrm>
            <a:off x="5270871" y="882315"/>
            <a:ext cx="6362724" cy="3033484"/>
            <a:chOff x="5270871" y="1604691"/>
            <a:chExt cx="6362724" cy="3033484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406B4EA6-ED55-3540-B579-7DFC5347304D}"/>
                </a:ext>
              </a:extLst>
            </p:cNvPr>
            <p:cNvGrpSpPr/>
            <p:nvPr/>
          </p:nvGrpSpPr>
          <p:grpSpPr>
            <a:xfrm>
              <a:off x="5551048" y="2056699"/>
              <a:ext cx="2359618" cy="2358880"/>
              <a:chOff x="5194432" y="2056699"/>
              <a:chExt cx="2359618" cy="2358880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9D6C61BA-5FC5-D648-B1DA-5D8F638F4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407219" y="2268748"/>
                <a:ext cx="1934044" cy="2359618"/>
              </a:xfrm>
              <a:prstGeom prst="rect">
                <a:avLst/>
              </a:prstGeom>
            </p:spPr>
          </p:pic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862D326-7174-2F40-8F3F-84D9F74F7099}"/>
                  </a:ext>
                </a:extLst>
              </p:cNvPr>
              <p:cNvSpPr txBox="1"/>
              <p:nvPr/>
            </p:nvSpPr>
            <p:spPr>
              <a:xfrm>
                <a:off x="5288886" y="2056699"/>
                <a:ext cx="2179571" cy="36933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Vertex</a:t>
                </a:r>
                <a:r>
                  <a:rPr lang="it-IT" dirty="0"/>
                  <a:t> </a:t>
                </a:r>
                <a:r>
                  <a:rPr lang="it-IT" dirty="0" err="1"/>
                  <a:t>adapter</a:t>
                </a:r>
                <a:r>
                  <a:rPr lang="it-IT" dirty="0"/>
                  <a:t> </a:t>
                </a:r>
                <a:r>
                  <a:rPr lang="it-IT" dirty="0" err="1"/>
                  <a:t>board</a:t>
                </a:r>
                <a:endParaRPr lang="it-IT" dirty="0"/>
              </a:p>
            </p:txBody>
          </p:sp>
        </p:grp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FC98EE3B-0B9F-5D42-B6F3-9F7F23E4A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94" t="11061" r="20603" b="14128"/>
            <a:stretch/>
          </p:blipFill>
          <p:spPr>
            <a:xfrm rot="10800000">
              <a:off x="8364049" y="2251023"/>
              <a:ext cx="2945501" cy="2387152"/>
            </a:xfrm>
            <a:prstGeom prst="rect">
              <a:avLst/>
            </a:prstGeom>
          </p:spPr>
        </p:pic>
        <p:sp>
          <p:nvSpPr>
            <p:cNvPr id="15" name="Freccia bidirezionale orizzontale 14">
              <a:extLst>
                <a:ext uri="{FF2B5EF4-FFF2-40B4-BE49-F238E27FC236}">
                  <a16:creationId xmlns:a16="http://schemas.microsoft.com/office/drawing/2014/main" id="{282F742D-F2F2-D048-8C4F-A01C825F966B}"/>
                </a:ext>
              </a:extLst>
            </p:cNvPr>
            <p:cNvSpPr/>
            <p:nvPr/>
          </p:nvSpPr>
          <p:spPr>
            <a:xfrm>
              <a:off x="7918703" y="3217470"/>
              <a:ext cx="505361" cy="32326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798984B-A88A-814C-843A-E0FC426096E5}"/>
                </a:ext>
              </a:extLst>
            </p:cNvPr>
            <p:cNvSpPr txBox="1"/>
            <p:nvPr/>
          </p:nvSpPr>
          <p:spPr>
            <a:xfrm>
              <a:off x="8040003" y="1604691"/>
              <a:ext cx="3593592" cy="64633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/>
                <a:t>Terasic</a:t>
              </a:r>
              <a:r>
                <a:rPr lang="it-IT" b="1" dirty="0"/>
                <a:t> DE10 </a:t>
              </a:r>
              <a:r>
                <a:rPr lang="it-IT" b="1" dirty="0" err="1"/>
                <a:t>SoC</a:t>
              </a:r>
              <a:r>
                <a:rPr lang="it-IT" b="1" dirty="0"/>
                <a:t> - </a:t>
              </a:r>
              <a:r>
                <a:rPr lang="it-IT" b="1" dirty="0" err="1"/>
                <a:t>Vertex</a:t>
              </a:r>
              <a:r>
                <a:rPr lang="it-IT" b="1" dirty="0"/>
                <a:t> DAQ:</a:t>
              </a:r>
            </a:p>
            <a:p>
              <a:pPr algn="ctr"/>
              <a:r>
                <a:rPr lang="it-IT" b="1" dirty="0"/>
                <a:t>FPGA firmware + Read Out </a:t>
              </a:r>
              <a:r>
                <a:rPr lang="it-IT" b="1" dirty="0" err="1"/>
                <a:t>program</a:t>
              </a:r>
              <a:endParaRPr lang="it-IT" b="1" dirty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FDB1D2D-DDA9-6742-A650-0B726F26DCEF}"/>
                </a:ext>
              </a:extLst>
            </p:cNvPr>
            <p:cNvSpPr/>
            <p:nvPr/>
          </p:nvSpPr>
          <p:spPr>
            <a:xfrm rot="5400000">
              <a:off x="4858027" y="2942147"/>
              <a:ext cx="1734228" cy="908539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629F7BAF-66DD-2B4F-AF39-B86A653F96F1}"/>
              </a:ext>
            </a:extLst>
          </p:cNvPr>
          <p:cNvCxnSpPr>
            <a:cxnSpLocks/>
          </p:cNvCxnSpPr>
          <p:nvPr/>
        </p:nvCxnSpPr>
        <p:spPr>
          <a:xfrm flipV="1">
            <a:off x="3410717" y="2818362"/>
            <a:ext cx="1816286" cy="800966"/>
          </a:xfrm>
          <a:prstGeom prst="straightConnector1">
            <a:avLst/>
          </a:prstGeom>
          <a:ln w="1333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0BE849D-E502-9C4C-BF0B-E541FB39D8A1}"/>
              </a:ext>
            </a:extLst>
          </p:cNvPr>
          <p:cNvSpPr txBox="1"/>
          <p:nvPr/>
        </p:nvSpPr>
        <p:spPr>
          <a:xfrm>
            <a:off x="869273" y="4572684"/>
            <a:ext cx="7628947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Replacing</a:t>
            </a:r>
            <a:r>
              <a:rPr lang="it-IT" dirty="0"/>
              <a:t> the 68 pin </a:t>
            </a:r>
            <a:r>
              <a:rPr lang="it-IT" dirty="0" err="1"/>
              <a:t>connector</a:t>
            </a:r>
            <a:r>
              <a:rPr lang="it-IT" dirty="0"/>
              <a:t>  on the Cable_adapter_PlumeM28 (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picture</a:t>
            </a:r>
            <a:r>
              <a:rPr lang="it-IT" dirty="0"/>
              <a:t>)</a:t>
            </a:r>
          </a:p>
          <a:p>
            <a:pPr algn="ctr"/>
            <a:r>
              <a:rPr lang="it-IT" dirty="0"/>
              <a:t>With </a:t>
            </a:r>
            <a:r>
              <a:rPr lang="it-IT" dirty="0" err="1"/>
              <a:t>two</a:t>
            </a:r>
            <a:r>
              <a:rPr lang="it-IT" dirty="0"/>
              <a:t> of the 40 pin </a:t>
            </a:r>
            <a:r>
              <a:rPr lang="it-IT" dirty="0" err="1"/>
              <a:t>connector</a:t>
            </a:r>
            <a:r>
              <a:rPr lang="it-IT" dirty="0"/>
              <a:t> to the </a:t>
            </a:r>
            <a:r>
              <a:rPr lang="it-IT" dirty="0" err="1"/>
              <a:t>Ultimate_boards</a:t>
            </a:r>
            <a:r>
              <a:rPr lang="it-IT" dirty="0"/>
              <a:t> (bottom right </a:t>
            </a:r>
            <a:r>
              <a:rPr lang="it-IT" dirty="0" err="1"/>
              <a:t>piture</a:t>
            </a:r>
            <a:r>
              <a:rPr lang="it-IT" dirty="0"/>
              <a:t>)</a:t>
            </a:r>
          </a:p>
          <a:p>
            <a:pPr algn="ctr"/>
            <a:r>
              <a:rPr lang="it-IT" dirty="0"/>
              <a:t>NEW</a:t>
            </a:r>
            <a:r>
              <a:rPr lang="it-IT" b="1" dirty="0"/>
              <a:t> </a:t>
            </a:r>
            <a:r>
              <a:rPr lang="it-IT" b="1" dirty="0" err="1"/>
              <a:t>Cable_adapter_Ultimate</a:t>
            </a:r>
            <a:r>
              <a:rPr lang="it-IT" dirty="0"/>
              <a:t> </a:t>
            </a:r>
            <a:r>
              <a:rPr lang="it-IT" dirty="0" err="1"/>
              <a:t>board</a:t>
            </a:r>
            <a:r>
              <a:rPr lang="it-IT" dirty="0"/>
              <a:t> (2 </a:t>
            </a:r>
            <a:r>
              <a:rPr lang="it-IT" dirty="0" err="1"/>
              <a:t>needed</a:t>
            </a:r>
            <a:r>
              <a:rPr lang="it-IT" dirty="0"/>
              <a:t> to </a:t>
            </a:r>
            <a:r>
              <a:rPr lang="it-IT" dirty="0" err="1"/>
              <a:t>read</a:t>
            </a:r>
            <a:r>
              <a:rPr lang="it-IT" dirty="0"/>
              <a:t> the </a:t>
            </a:r>
            <a:r>
              <a:rPr lang="it-IT" dirty="0" err="1"/>
              <a:t>Vertex</a:t>
            </a:r>
            <a:r>
              <a:rPr lang="it-IT" dirty="0"/>
              <a:t>)</a:t>
            </a:r>
          </a:p>
          <a:p>
            <a:pPr algn="ctr"/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b="1" dirty="0" err="1"/>
              <a:t>Cable_adapter_Ultimate</a:t>
            </a:r>
            <a:r>
              <a:rPr lang="it-IT" dirty="0"/>
              <a:t> are </a:t>
            </a:r>
            <a:r>
              <a:rPr lang="it-IT" dirty="0" err="1"/>
              <a:t>read</a:t>
            </a:r>
            <a:r>
              <a:rPr lang="it-IT" dirty="0"/>
              <a:t> out by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Terasic</a:t>
            </a:r>
            <a:r>
              <a:rPr lang="it-IT" dirty="0"/>
              <a:t> DE0nano-SoC</a:t>
            </a:r>
          </a:p>
          <a:p>
            <a:pPr algn="ctr"/>
            <a:r>
              <a:rPr lang="it-IT" b="1" dirty="0" err="1">
                <a:solidFill>
                  <a:srgbClr val="FF0000"/>
                </a:solidFill>
              </a:rPr>
              <a:t>Same</a:t>
            </a:r>
            <a:r>
              <a:rPr lang="it-IT" b="1" dirty="0">
                <a:solidFill>
                  <a:srgbClr val="FF0000"/>
                </a:solidFill>
              </a:rPr>
              <a:t> hardware and software (VTX and IT) </a:t>
            </a:r>
            <a:r>
              <a:rPr lang="it-IT" b="1" dirty="0" err="1">
                <a:solidFill>
                  <a:srgbClr val="FF0000"/>
                </a:solidFill>
              </a:rPr>
              <a:t>interface</a:t>
            </a:r>
            <a:r>
              <a:rPr lang="it-IT" b="1" dirty="0">
                <a:solidFill>
                  <a:srgbClr val="FF0000"/>
                </a:solidFill>
              </a:rPr>
              <a:t> to the general </a:t>
            </a:r>
            <a:r>
              <a:rPr lang="it-IT" b="1" dirty="0" err="1">
                <a:solidFill>
                  <a:srgbClr val="FF0000"/>
                </a:solidFill>
              </a:rPr>
              <a:t>daq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system</a:t>
            </a:r>
            <a:r>
              <a:rPr lang="it-IT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6" name="Immagine 25" descr="Immagine che contiene tavolo, interni&#10;&#10;Descrizione generata automaticamente">
            <a:extLst>
              <a:ext uri="{FF2B5EF4-FFF2-40B4-BE49-F238E27FC236}">
                <a16:creationId xmlns:a16="http://schemas.microsoft.com/office/drawing/2014/main" id="{BBDDA617-8670-2B41-8B0C-C9AC714DF5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32" t="18374" r="25092" b="32094"/>
          <a:stretch/>
        </p:blipFill>
        <p:spPr>
          <a:xfrm>
            <a:off x="8754178" y="4109491"/>
            <a:ext cx="2555372" cy="21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31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E1144-1619-F74C-BB55-ED1E0D71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8C64C7-4B63-4544-B137-4118197D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C3DA5-F753-C44B-A90D-E120F7B1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39</a:t>
            </a:fld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BB21D-8589-DE46-B02F-4F98C209F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197" y="220127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VTX ) status - firmware upgrade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6DF6F00-5EDD-D34F-826B-2D42B0F57C07}"/>
              </a:ext>
            </a:extLst>
          </p:cNvPr>
          <p:cNvSpPr txBox="1"/>
          <p:nvPr/>
        </p:nvSpPr>
        <p:spPr>
          <a:xfrm>
            <a:off x="2126801" y="3132582"/>
            <a:ext cx="8035726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err="1"/>
              <a:t>We</a:t>
            </a:r>
            <a:r>
              <a:rPr lang="it-IT" sz="2000" dirty="0"/>
              <a:t> introduce 2 trigger </a:t>
            </a:r>
            <a:r>
              <a:rPr lang="it-IT" sz="2000" dirty="0" err="1"/>
              <a:t>counters</a:t>
            </a:r>
            <a:r>
              <a:rPr lang="it-IT" sz="2000" dirty="0"/>
              <a:t> in the VTX/IT firmware: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/>
              <a:t>Input trigger </a:t>
            </a:r>
            <a:r>
              <a:rPr lang="it-IT" sz="2000" dirty="0" err="1"/>
              <a:t>counter</a:t>
            </a:r>
            <a:r>
              <a:rPr lang="it-IT" sz="2000" dirty="0"/>
              <a:t>        (</a:t>
            </a:r>
            <a:r>
              <a:rPr lang="it-IT" sz="2000" dirty="0" err="1"/>
              <a:t>including</a:t>
            </a:r>
            <a:r>
              <a:rPr lang="it-IT" sz="2000" dirty="0"/>
              <a:t> the time </a:t>
            </a:r>
            <a:r>
              <a:rPr lang="it-IT" sz="2000" dirty="0" err="1"/>
              <a:t>stamp</a:t>
            </a:r>
            <a:r>
              <a:rPr lang="it-IT" sz="2000" dirty="0"/>
              <a:t> </a:t>
            </a:r>
            <a:r>
              <a:rPr lang="it-IT" sz="2000" dirty="0" err="1"/>
              <a:t>each</a:t>
            </a:r>
            <a:r>
              <a:rPr lang="it-IT" sz="2000" dirty="0"/>
              <a:t> time)</a:t>
            </a:r>
          </a:p>
          <a:p>
            <a:pPr algn="ctr"/>
            <a:r>
              <a:rPr lang="it-IT" sz="2000" dirty="0"/>
              <a:t>	COUNTING EXTERNAL ARRIVING TRIGGER PULSES (RISE EDGES)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 err="1"/>
              <a:t>Internal</a:t>
            </a:r>
            <a:r>
              <a:rPr lang="it-IT" sz="2000" dirty="0"/>
              <a:t> trigger (</a:t>
            </a:r>
            <a:r>
              <a:rPr lang="it-IT" sz="2000" dirty="0" err="1"/>
              <a:t>event</a:t>
            </a:r>
            <a:r>
              <a:rPr lang="it-IT" sz="2000" dirty="0"/>
              <a:t>) </a:t>
            </a:r>
            <a:r>
              <a:rPr lang="it-IT" sz="2000" dirty="0" err="1"/>
              <a:t>counter</a:t>
            </a:r>
            <a:r>
              <a:rPr lang="it-IT" sz="2000" dirty="0"/>
              <a:t>    (</a:t>
            </a:r>
            <a:r>
              <a:rPr lang="it-IT" sz="2000" dirty="0" err="1"/>
              <a:t>including</a:t>
            </a:r>
            <a:r>
              <a:rPr lang="it-IT" sz="2000" dirty="0"/>
              <a:t> the time </a:t>
            </a:r>
            <a:r>
              <a:rPr lang="it-IT" sz="2000" dirty="0" err="1"/>
              <a:t>stamp</a:t>
            </a:r>
            <a:r>
              <a:rPr lang="it-IT" sz="2000" dirty="0"/>
              <a:t> </a:t>
            </a:r>
            <a:r>
              <a:rPr lang="it-IT" sz="2000" dirty="0" err="1"/>
              <a:t>each</a:t>
            </a:r>
            <a:r>
              <a:rPr lang="it-IT" sz="2000" dirty="0"/>
              <a:t> time)</a:t>
            </a:r>
          </a:p>
          <a:p>
            <a:pPr algn="ctr"/>
            <a:r>
              <a:rPr lang="it-IT" sz="2000" dirty="0"/>
              <a:t>	COUNTING EVENTS STORED BY THE FIRMWARE IN BUFFER DP-RAM</a:t>
            </a:r>
          </a:p>
        </p:txBody>
      </p: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6CB721BB-EED5-F24F-A081-A97F81A3256E}"/>
              </a:ext>
            </a:extLst>
          </p:cNvPr>
          <p:cNvGrpSpPr/>
          <p:nvPr/>
        </p:nvGrpSpPr>
        <p:grpSpPr>
          <a:xfrm>
            <a:off x="2044012" y="1181125"/>
            <a:ext cx="8024749" cy="1470181"/>
            <a:chOff x="603948" y="1043995"/>
            <a:chExt cx="8024749" cy="1470181"/>
          </a:xfrm>
        </p:grpSpPr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A2650234-2FB6-B044-BE07-4C6DF1132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098" y="1782735"/>
              <a:ext cx="1539227" cy="3122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AB1221A9-11FF-8B4E-BA7D-6F539E1F76BA}"/>
                </a:ext>
              </a:extLst>
            </p:cNvPr>
            <p:cNvGrpSpPr/>
            <p:nvPr/>
          </p:nvGrpSpPr>
          <p:grpSpPr>
            <a:xfrm>
              <a:off x="1148195" y="1597152"/>
              <a:ext cx="691903" cy="190778"/>
              <a:chOff x="1148195" y="1597152"/>
              <a:chExt cx="691903" cy="190778"/>
            </a:xfrm>
          </p:grpSpPr>
          <p:cxnSp>
            <p:nvCxnSpPr>
              <p:cNvPr id="3" name="Connettore 1 2">
                <a:extLst>
                  <a:ext uri="{FF2B5EF4-FFF2-40B4-BE49-F238E27FC236}">
                    <a16:creationId xmlns:a16="http://schemas.microsoft.com/office/drawing/2014/main" id="{3E0A6FDC-B286-D34B-A42C-346A9045A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8195" y="1783080"/>
                <a:ext cx="24169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1 8">
                <a:extLst>
                  <a:ext uri="{FF2B5EF4-FFF2-40B4-BE49-F238E27FC236}">
                    <a16:creationId xmlns:a16="http://schemas.microsoft.com/office/drawing/2014/main" id="{9B18D670-D694-A046-BF9E-FE3D2B0164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888" y="1602347"/>
                <a:ext cx="1524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1 10">
                <a:extLst>
                  <a:ext uri="{FF2B5EF4-FFF2-40B4-BE49-F238E27FC236}">
                    <a16:creationId xmlns:a16="http://schemas.microsoft.com/office/drawing/2014/main" id="{2A496409-6540-2246-8A4B-1532930A61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888" y="1597152"/>
                <a:ext cx="0" cy="1859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1 11">
                <a:extLst>
                  <a:ext uri="{FF2B5EF4-FFF2-40B4-BE49-F238E27FC236}">
                    <a16:creationId xmlns:a16="http://schemas.microsoft.com/office/drawing/2014/main" id="{1F3D4259-040B-8942-AF6E-4F78DF2E02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7490" y="1782735"/>
                <a:ext cx="292608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4">
                <a:extLst>
                  <a:ext uri="{FF2B5EF4-FFF2-40B4-BE49-F238E27FC236}">
                    <a16:creationId xmlns:a16="http://schemas.microsoft.com/office/drawing/2014/main" id="{CF806056-BAD6-C549-9E06-06AE79C31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7093" y="1602002"/>
                <a:ext cx="0" cy="1859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FE2F6F09-602A-9243-86B2-0EA1737E604D}"/>
                </a:ext>
              </a:extLst>
            </p:cNvPr>
            <p:cNvGrpSpPr/>
            <p:nvPr/>
          </p:nvGrpSpPr>
          <p:grpSpPr>
            <a:xfrm>
              <a:off x="3379325" y="1597152"/>
              <a:ext cx="691903" cy="190778"/>
              <a:chOff x="3182105" y="1597152"/>
              <a:chExt cx="691903" cy="190778"/>
            </a:xfrm>
          </p:grpSpPr>
          <p:cxnSp>
            <p:nvCxnSpPr>
              <p:cNvPr id="18" name="Connettore 1 17">
                <a:extLst>
                  <a:ext uri="{FF2B5EF4-FFF2-40B4-BE49-F238E27FC236}">
                    <a16:creationId xmlns:a16="http://schemas.microsoft.com/office/drawing/2014/main" id="{3A99181F-2DD1-514E-A097-AA4314AAAD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2105" y="1783080"/>
                <a:ext cx="24169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8">
                <a:extLst>
                  <a:ext uri="{FF2B5EF4-FFF2-40B4-BE49-F238E27FC236}">
                    <a16:creationId xmlns:a16="http://schemas.microsoft.com/office/drawing/2014/main" id="{680DB189-9479-914E-816F-C938C883AA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3798" y="1602347"/>
                <a:ext cx="1524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9">
                <a:extLst>
                  <a:ext uri="{FF2B5EF4-FFF2-40B4-BE49-F238E27FC236}">
                    <a16:creationId xmlns:a16="http://schemas.microsoft.com/office/drawing/2014/main" id="{DFA9F75A-0A1C-8546-9D6E-27AD5B8D86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3798" y="1597152"/>
                <a:ext cx="0" cy="1859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20">
                <a:extLst>
                  <a:ext uri="{FF2B5EF4-FFF2-40B4-BE49-F238E27FC236}">
                    <a16:creationId xmlns:a16="http://schemas.microsoft.com/office/drawing/2014/main" id="{E4DE125E-01CA-3A46-9E92-1D3164F0A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1782735"/>
                <a:ext cx="292608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EF1C8960-F5B1-B546-A7F7-293C62757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003" y="1602002"/>
                <a:ext cx="0" cy="1859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26B12225-2CF8-E649-AC51-C1EC6C7619EA}"/>
                </a:ext>
              </a:extLst>
            </p:cNvPr>
            <p:cNvGrpSpPr/>
            <p:nvPr/>
          </p:nvGrpSpPr>
          <p:grpSpPr>
            <a:xfrm>
              <a:off x="6085609" y="1597152"/>
              <a:ext cx="691903" cy="190778"/>
              <a:chOff x="6085609" y="1597152"/>
              <a:chExt cx="691903" cy="190778"/>
            </a:xfrm>
          </p:grpSpPr>
          <p:cxnSp>
            <p:nvCxnSpPr>
              <p:cNvPr id="23" name="Connettore 1 22">
                <a:extLst>
                  <a:ext uri="{FF2B5EF4-FFF2-40B4-BE49-F238E27FC236}">
                    <a16:creationId xmlns:a16="http://schemas.microsoft.com/office/drawing/2014/main" id="{995C5164-BAC8-6746-B393-2F9C87DC3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5609" y="1783080"/>
                <a:ext cx="24169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>
                <a:extLst>
                  <a:ext uri="{FF2B5EF4-FFF2-40B4-BE49-F238E27FC236}">
                    <a16:creationId xmlns:a16="http://schemas.microsoft.com/office/drawing/2014/main" id="{5FC37DF1-EBDD-E94D-B1C2-9FB9AECC7C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7302" y="1602347"/>
                <a:ext cx="1524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1 24">
                <a:extLst>
                  <a:ext uri="{FF2B5EF4-FFF2-40B4-BE49-F238E27FC236}">
                    <a16:creationId xmlns:a16="http://schemas.microsoft.com/office/drawing/2014/main" id="{726FFA99-9694-8240-B685-F2096ABD9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7302" y="1597152"/>
                <a:ext cx="0" cy="1859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>
                <a:extLst>
                  <a:ext uri="{FF2B5EF4-FFF2-40B4-BE49-F238E27FC236}">
                    <a16:creationId xmlns:a16="http://schemas.microsoft.com/office/drawing/2014/main" id="{0D3B9B7F-2B70-6241-90F4-D872A4CB3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4904" y="1782735"/>
                <a:ext cx="292608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>
                <a:extLst>
                  <a:ext uri="{FF2B5EF4-FFF2-40B4-BE49-F238E27FC236}">
                    <a16:creationId xmlns:a16="http://schemas.microsoft.com/office/drawing/2014/main" id="{713FF419-1ED9-B544-944E-9B0C7C9A5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4507" y="1602002"/>
                <a:ext cx="0" cy="18592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id="{7B40B85D-4B2A-0D4B-A6D6-EB7DED39596A}"/>
                </a:ext>
              </a:extLst>
            </p:cNvPr>
            <p:cNvCxnSpPr>
              <a:cxnSpLocks/>
            </p:cNvCxnSpPr>
            <p:nvPr/>
          </p:nvCxnSpPr>
          <p:spPr>
            <a:xfrm>
              <a:off x="3874008" y="1782735"/>
              <a:ext cx="2211601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id="{20CD4A22-78A6-A045-91C8-93D01EC9CCA9}"/>
                </a:ext>
              </a:extLst>
            </p:cNvPr>
            <p:cNvCxnSpPr>
              <a:cxnSpLocks/>
            </p:cNvCxnSpPr>
            <p:nvPr/>
          </p:nvCxnSpPr>
          <p:spPr>
            <a:xfrm>
              <a:off x="1148195" y="2496589"/>
              <a:ext cx="35598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201F54B7-1532-6F43-93DC-3BE3DCF3EF8D}"/>
                </a:ext>
              </a:extLst>
            </p:cNvPr>
            <p:cNvCxnSpPr>
              <a:cxnSpLocks/>
            </p:cNvCxnSpPr>
            <p:nvPr/>
          </p:nvCxnSpPr>
          <p:spPr>
            <a:xfrm>
              <a:off x="1504183" y="2315856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id="{F431415D-F37E-4C4B-94A5-537C45BCA99D}"/>
                </a:ext>
              </a:extLst>
            </p:cNvPr>
            <p:cNvCxnSpPr>
              <a:cxnSpLocks/>
            </p:cNvCxnSpPr>
            <p:nvPr/>
          </p:nvCxnSpPr>
          <p:spPr>
            <a:xfrm>
              <a:off x="1504183" y="2310661"/>
              <a:ext cx="0" cy="1859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F80B5215-4D9A-8640-8905-5350ED399E3C}"/>
                </a:ext>
              </a:extLst>
            </p:cNvPr>
            <p:cNvCxnSpPr>
              <a:cxnSpLocks/>
            </p:cNvCxnSpPr>
            <p:nvPr/>
          </p:nvCxnSpPr>
          <p:spPr>
            <a:xfrm>
              <a:off x="2977184" y="2489953"/>
              <a:ext cx="10667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>
              <a:extLst>
                <a:ext uri="{FF2B5EF4-FFF2-40B4-BE49-F238E27FC236}">
                  <a16:creationId xmlns:a16="http://schemas.microsoft.com/office/drawing/2014/main" id="{F219231A-B385-7242-B5D8-AF9629F06276}"/>
                </a:ext>
              </a:extLst>
            </p:cNvPr>
            <p:cNvCxnSpPr>
              <a:cxnSpLocks/>
            </p:cNvCxnSpPr>
            <p:nvPr/>
          </p:nvCxnSpPr>
          <p:spPr>
            <a:xfrm>
              <a:off x="2966787" y="2309220"/>
              <a:ext cx="0" cy="1859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BD5F9E65-EE87-B545-915B-5A217141B46C}"/>
                </a:ext>
              </a:extLst>
            </p:cNvPr>
            <p:cNvCxnSpPr/>
            <p:nvPr/>
          </p:nvCxnSpPr>
          <p:spPr>
            <a:xfrm>
              <a:off x="1389888" y="1690116"/>
              <a:ext cx="114295" cy="6027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AACAD084-C09C-504C-A4D3-8AAABC72CDE8}"/>
                </a:ext>
              </a:extLst>
            </p:cNvPr>
            <p:cNvSpPr txBox="1"/>
            <p:nvPr/>
          </p:nvSpPr>
          <p:spPr>
            <a:xfrm>
              <a:off x="603948" y="1416525"/>
              <a:ext cx="808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trigger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BAE046A0-41CD-F446-89A8-567A3F8C297D}"/>
                </a:ext>
              </a:extLst>
            </p:cNvPr>
            <p:cNvSpPr txBox="1"/>
            <p:nvPr/>
          </p:nvSpPr>
          <p:spPr>
            <a:xfrm>
              <a:off x="686737" y="2144844"/>
              <a:ext cx="618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busy</a:t>
              </a:r>
              <a:endParaRPr lang="it-IT" dirty="0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A5D64489-7C9E-074E-B50F-F45BEAED9D46}"/>
                </a:ext>
              </a:extLst>
            </p:cNvPr>
            <p:cNvSpPr txBox="1"/>
            <p:nvPr/>
          </p:nvSpPr>
          <p:spPr>
            <a:xfrm>
              <a:off x="2209800" y="1043995"/>
              <a:ext cx="971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 err="1"/>
                <a:t>Vertex</a:t>
              </a:r>
              <a:r>
                <a:rPr lang="it-IT" sz="1400" dirty="0"/>
                <a:t> </a:t>
              </a:r>
              <a:r>
                <a:rPr lang="it-IT" sz="1400" dirty="0" err="1"/>
                <a:t>daq</a:t>
              </a:r>
              <a:endParaRPr lang="it-IT" sz="1400" dirty="0"/>
            </a:p>
            <a:p>
              <a:pPr algn="ctr"/>
              <a:r>
                <a:rPr lang="it-IT" sz="1400" dirty="0" err="1"/>
                <a:t>program</a:t>
              </a:r>
              <a:endParaRPr lang="it-IT" sz="1400" dirty="0"/>
            </a:p>
          </p:txBody>
        </p: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id="{F86642DD-9EB8-8346-9B08-DFADF1D5AA0E}"/>
                </a:ext>
              </a:extLst>
            </p:cNvPr>
            <p:cNvCxnSpPr>
              <a:cxnSpLocks/>
            </p:cNvCxnSpPr>
            <p:nvPr/>
          </p:nvCxnSpPr>
          <p:spPr>
            <a:xfrm>
              <a:off x="1656583" y="2316989"/>
              <a:ext cx="94114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>
              <a:extLst>
                <a:ext uri="{FF2B5EF4-FFF2-40B4-BE49-F238E27FC236}">
                  <a16:creationId xmlns:a16="http://schemas.microsoft.com/office/drawing/2014/main" id="{C10911B9-6D09-5A4A-9240-4A298C64DE4E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06" y="2318918"/>
              <a:ext cx="35598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3CB9B422-A989-AD42-9BB5-524AA929DD90}"/>
                </a:ext>
              </a:extLst>
            </p:cNvPr>
            <p:cNvCxnSpPr>
              <a:cxnSpLocks/>
            </p:cNvCxnSpPr>
            <p:nvPr/>
          </p:nvCxnSpPr>
          <p:spPr>
            <a:xfrm>
              <a:off x="2535261" y="1548263"/>
              <a:ext cx="425418" cy="74035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>
              <a:extLst>
                <a:ext uri="{FF2B5EF4-FFF2-40B4-BE49-F238E27FC236}">
                  <a16:creationId xmlns:a16="http://schemas.microsoft.com/office/drawing/2014/main" id="{5CE0D892-50CA-5448-AD83-4966EF59A6D9}"/>
                </a:ext>
              </a:extLst>
            </p:cNvPr>
            <p:cNvCxnSpPr>
              <a:cxnSpLocks/>
            </p:cNvCxnSpPr>
            <p:nvPr/>
          </p:nvCxnSpPr>
          <p:spPr>
            <a:xfrm>
              <a:off x="3077676" y="2492157"/>
              <a:ext cx="344956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>
              <a:extLst>
                <a:ext uri="{FF2B5EF4-FFF2-40B4-BE49-F238E27FC236}">
                  <a16:creationId xmlns:a16="http://schemas.microsoft.com/office/drawing/2014/main" id="{5F891B37-F0DD-574E-BA90-750C8E07A984}"/>
                </a:ext>
              </a:extLst>
            </p:cNvPr>
            <p:cNvCxnSpPr>
              <a:cxnSpLocks/>
            </p:cNvCxnSpPr>
            <p:nvPr/>
          </p:nvCxnSpPr>
          <p:spPr>
            <a:xfrm>
              <a:off x="3772253" y="2320288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>
              <a:extLst>
                <a:ext uri="{FF2B5EF4-FFF2-40B4-BE49-F238E27FC236}">
                  <a16:creationId xmlns:a16="http://schemas.microsoft.com/office/drawing/2014/main" id="{E796F4D3-FF29-814A-A40D-CBE1F5958C62}"/>
                </a:ext>
              </a:extLst>
            </p:cNvPr>
            <p:cNvCxnSpPr>
              <a:cxnSpLocks/>
            </p:cNvCxnSpPr>
            <p:nvPr/>
          </p:nvCxnSpPr>
          <p:spPr>
            <a:xfrm>
              <a:off x="3772253" y="2315093"/>
              <a:ext cx="0" cy="1859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>
              <a:extLst>
                <a:ext uri="{FF2B5EF4-FFF2-40B4-BE49-F238E27FC236}">
                  <a16:creationId xmlns:a16="http://schemas.microsoft.com/office/drawing/2014/main" id="{30B612F9-D8CA-704A-B3F4-CF6574187E82}"/>
                </a:ext>
              </a:extLst>
            </p:cNvPr>
            <p:cNvCxnSpPr>
              <a:cxnSpLocks/>
            </p:cNvCxnSpPr>
            <p:nvPr/>
          </p:nvCxnSpPr>
          <p:spPr>
            <a:xfrm>
              <a:off x="5245254" y="2494385"/>
              <a:ext cx="10667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>
              <a:extLst>
                <a:ext uri="{FF2B5EF4-FFF2-40B4-BE49-F238E27FC236}">
                  <a16:creationId xmlns:a16="http://schemas.microsoft.com/office/drawing/2014/main" id="{5BF58333-16AA-F54B-8941-56F6378A62CC}"/>
                </a:ext>
              </a:extLst>
            </p:cNvPr>
            <p:cNvCxnSpPr>
              <a:cxnSpLocks/>
            </p:cNvCxnSpPr>
            <p:nvPr/>
          </p:nvCxnSpPr>
          <p:spPr>
            <a:xfrm>
              <a:off x="5234857" y="2313652"/>
              <a:ext cx="0" cy="1859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>
              <a:extLst>
                <a:ext uri="{FF2B5EF4-FFF2-40B4-BE49-F238E27FC236}">
                  <a16:creationId xmlns:a16="http://schemas.microsoft.com/office/drawing/2014/main" id="{95E3235F-7A42-AB49-974D-00E4F0B736F6}"/>
                </a:ext>
              </a:extLst>
            </p:cNvPr>
            <p:cNvCxnSpPr>
              <a:cxnSpLocks/>
            </p:cNvCxnSpPr>
            <p:nvPr/>
          </p:nvCxnSpPr>
          <p:spPr>
            <a:xfrm>
              <a:off x="3924653" y="2321421"/>
              <a:ext cx="94114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>
              <a:extLst>
                <a:ext uri="{FF2B5EF4-FFF2-40B4-BE49-F238E27FC236}">
                  <a16:creationId xmlns:a16="http://schemas.microsoft.com/office/drawing/2014/main" id="{CEBCD64B-1B9A-A04B-97AB-192894415A10}"/>
                </a:ext>
              </a:extLst>
            </p:cNvPr>
            <p:cNvCxnSpPr>
              <a:cxnSpLocks/>
            </p:cNvCxnSpPr>
            <p:nvPr/>
          </p:nvCxnSpPr>
          <p:spPr>
            <a:xfrm>
              <a:off x="4878876" y="2323350"/>
              <a:ext cx="35598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>
              <a:extLst>
                <a:ext uri="{FF2B5EF4-FFF2-40B4-BE49-F238E27FC236}">
                  <a16:creationId xmlns:a16="http://schemas.microsoft.com/office/drawing/2014/main" id="{4D0814E9-9D75-9B46-A90B-06F63255C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5746" y="2492120"/>
              <a:ext cx="739863" cy="4469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>
              <a:extLst>
                <a:ext uri="{FF2B5EF4-FFF2-40B4-BE49-F238E27FC236}">
                  <a16:creationId xmlns:a16="http://schemas.microsoft.com/office/drawing/2014/main" id="{3FC8C0CC-FA2F-F24C-92BD-81AFE0353646}"/>
                </a:ext>
              </a:extLst>
            </p:cNvPr>
            <p:cNvCxnSpPr>
              <a:cxnSpLocks/>
            </p:cNvCxnSpPr>
            <p:nvPr/>
          </p:nvCxnSpPr>
          <p:spPr>
            <a:xfrm>
              <a:off x="3422632" y="2496248"/>
              <a:ext cx="35598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2 65">
              <a:extLst>
                <a:ext uri="{FF2B5EF4-FFF2-40B4-BE49-F238E27FC236}">
                  <a16:creationId xmlns:a16="http://schemas.microsoft.com/office/drawing/2014/main" id="{E7BAABB0-C4C2-5240-A09E-537FAB3B1356}"/>
                </a:ext>
              </a:extLst>
            </p:cNvPr>
            <p:cNvCxnSpPr/>
            <p:nvPr/>
          </p:nvCxnSpPr>
          <p:spPr>
            <a:xfrm>
              <a:off x="3640070" y="1685878"/>
              <a:ext cx="114295" cy="6027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FFE6285A-A7CD-034E-A73E-9964B64C2579}"/>
                </a:ext>
              </a:extLst>
            </p:cNvPr>
            <p:cNvSpPr txBox="1"/>
            <p:nvPr/>
          </p:nvSpPr>
          <p:spPr>
            <a:xfrm>
              <a:off x="4452231" y="1047678"/>
              <a:ext cx="971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 err="1"/>
                <a:t>Vertex</a:t>
              </a:r>
              <a:r>
                <a:rPr lang="it-IT" sz="1400" dirty="0"/>
                <a:t> </a:t>
              </a:r>
              <a:r>
                <a:rPr lang="it-IT" sz="1400" dirty="0" err="1"/>
                <a:t>daq</a:t>
              </a:r>
              <a:endParaRPr lang="it-IT" sz="1400" dirty="0"/>
            </a:p>
            <a:p>
              <a:pPr algn="ctr"/>
              <a:r>
                <a:rPr lang="it-IT" sz="1400" dirty="0" err="1"/>
                <a:t>program</a:t>
              </a:r>
              <a:endParaRPr lang="it-IT" sz="1400" dirty="0"/>
            </a:p>
          </p:txBody>
        </p:sp>
        <p:cxnSp>
          <p:nvCxnSpPr>
            <p:cNvPr id="68" name="Connettore 2 67">
              <a:extLst>
                <a:ext uri="{FF2B5EF4-FFF2-40B4-BE49-F238E27FC236}">
                  <a16:creationId xmlns:a16="http://schemas.microsoft.com/office/drawing/2014/main" id="{F65144AB-F825-F645-8FAF-5278742F6021}"/>
                </a:ext>
              </a:extLst>
            </p:cNvPr>
            <p:cNvCxnSpPr>
              <a:cxnSpLocks/>
            </p:cNvCxnSpPr>
            <p:nvPr/>
          </p:nvCxnSpPr>
          <p:spPr>
            <a:xfrm>
              <a:off x="4777692" y="1551946"/>
              <a:ext cx="425418" cy="74035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>
              <a:extLst>
                <a:ext uri="{FF2B5EF4-FFF2-40B4-BE49-F238E27FC236}">
                  <a16:creationId xmlns:a16="http://schemas.microsoft.com/office/drawing/2014/main" id="{72B37A54-73F9-B44A-A297-22BC0A5A2F3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62" y="2317363"/>
              <a:ext cx="1524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>
              <a:extLst>
                <a:ext uri="{FF2B5EF4-FFF2-40B4-BE49-F238E27FC236}">
                  <a16:creationId xmlns:a16="http://schemas.microsoft.com/office/drawing/2014/main" id="{694CB4B1-3603-B94A-8957-3BD8A3A8B3A2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62" y="2312168"/>
              <a:ext cx="0" cy="1859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>
              <a:extLst>
                <a:ext uri="{FF2B5EF4-FFF2-40B4-BE49-F238E27FC236}">
                  <a16:creationId xmlns:a16="http://schemas.microsoft.com/office/drawing/2014/main" id="{684A38BB-DEE3-2E40-A2D0-7C76C65C5CA3}"/>
                </a:ext>
              </a:extLst>
            </p:cNvPr>
            <p:cNvCxnSpPr>
              <a:cxnSpLocks/>
            </p:cNvCxnSpPr>
            <p:nvPr/>
          </p:nvCxnSpPr>
          <p:spPr>
            <a:xfrm>
              <a:off x="7908663" y="2491460"/>
              <a:ext cx="10667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>
              <a:extLst>
                <a:ext uri="{FF2B5EF4-FFF2-40B4-BE49-F238E27FC236}">
                  <a16:creationId xmlns:a16="http://schemas.microsoft.com/office/drawing/2014/main" id="{2821DD9F-4CEB-3446-9190-7DB62DCEA6B9}"/>
                </a:ext>
              </a:extLst>
            </p:cNvPr>
            <p:cNvCxnSpPr>
              <a:cxnSpLocks/>
            </p:cNvCxnSpPr>
            <p:nvPr/>
          </p:nvCxnSpPr>
          <p:spPr>
            <a:xfrm>
              <a:off x="7898266" y="2310727"/>
              <a:ext cx="0" cy="1859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>
              <a:extLst>
                <a:ext uri="{FF2B5EF4-FFF2-40B4-BE49-F238E27FC236}">
                  <a16:creationId xmlns:a16="http://schemas.microsoft.com/office/drawing/2014/main" id="{F376E473-AD44-764E-ADCE-0E062D20D71B}"/>
                </a:ext>
              </a:extLst>
            </p:cNvPr>
            <p:cNvCxnSpPr>
              <a:cxnSpLocks/>
            </p:cNvCxnSpPr>
            <p:nvPr/>
          </p:nvCxnSpPr>
          <p:spPr>
            <a:xfrm>
              <a:off x="6588062" y="2318496"/>
              <a:ext cx="941144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>
              <a:extLst>
                <a:ext uri="{FF2B5EF4-FFF2-40B4-BE49-F238E27FC236}">
                  <a16:creationId xmlns:a16="http://schemas.microsoft.com/office/drawing/2014/main" id="{213E89F9-8433-0D48-B250-8CF565199C05}"/>
                </a:ext>
              </a:extLst>
            </p:cNvPr>
            <p:cNvCxnSpPr>
              <a:cxnSpLocks/>
            </p:cNvCxnSpPr>
            <p:nvPr/>
          </p:nvCxnSpPr>
          <p:spPr>
            <a:xfrm>
              <a:off x="7542285" y="2320425"/>
              <a:ext cx="35598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>
              <a:extLst>
                <a:ext uri="{FF2B5EF4-FFF2-40B4-BE49-F238E27FC236}">
                  <a16:creationId xmlns:a16="http://schemas.microsoft.com/office/drawing/2014/main" id="{F0CA9D10-897D-B84A-994D-70E312A4606E}"/>
                </a:ext>
              </a:extLst>
            </p:cNvPr>
            <p:cNvCxnSpPr>
              <a:cxnSpLocks/>
            </p:cNvCxnSpPr>
            <p:nvPr/>
          </p:nvCxnSpPr>
          <p:spPr>
            <a:xfrm>
              <a:off x="8009155" y="2493664"/>
              <a:ext cx="619542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>
              <a:extLst>
                <a:ext uri="{FF2B5EF4-FFF2-40B4-BE49-F238E27FC236}">
                  <a16:creationId xmlns:a16="http://schemas.microsoft.com/office/drawing/2014/main" id="{4D5FBF3F-35F9-C04B-A99F-3B724F0E984F}"/>
                </a:ext>
              </a:extLst>
            </p:cNvPr>
            <p:cNvCxnSpPr>
              <a:cxnSpLocks/>
            </p:cNvCxnSpPr>
            <p:nvPr/>
          </p:nvCxnSpPr>
          <p:spPr>
            <a:xfrm>
              <a:off x="6086041" y="2493323"/>
              <a:ext cx="35598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2 78">
              <a:extLst>
                <a:ext uri="{FF2B5EF4-FFF2-40B4-BE49-F238E27FC236}">
                  <a16:creationId xmlns:a16="http://schemas.microsoft.com/office/drawing/2014/main" id="{611AE2AB-779F-784E-AA20-1DD5A908F16A}"/>
                </a:ext>
              </a:extLst>
            </p:cNvPr>
            <p:cNvCxnSpPr>
              <a:cxnSpLocks/>
            </p:cNvCxnSpPr>
            <p:nvPr/>
          </p:nvCxnSpPr>
          <p:spPr>
            <a:xfrm>
              <a:off x="6344882" y="1681969"/>
              <a:ext cx="90780" cy="6103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>
              <a:extLst>
                <a:ext uri="{FF2B5EF4-FFF2-40B4-BE49-F238E27FC236}">
                  <a16:creationId xmlns:a16="http://schemas.microsoft.com/office/drawing/2014/main" id="{9999452C-EDDE-7543-B24F-18CC09E5A0CD}"/>
                </a:ext>
              </a:extLst>
            </p:cNvPr>
            <p:cNvCxnSpPr>
              <a:cxnSpLocks/>
            </p:cNvCxnSpPr>
            <p:nvPr/>
          </p:nvCxnSpPr>
          <p:spPr>
            <a:xfrm>
              <a:off x="6779135" y="1782735"/>
              <a:ext cx="183146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699E5741-9DAF-3A4A-B594-873A5AFA3E8A}"/>
                </a:ext>
              </a:extLst>
            </p:cNvPr>
            <p:cNvSpPr txBox="1"/>
            <p:nvPr/>
          </p:nvSpPr>
          <p:spPr>
            <a:xfrm>
              <a:off x="7135956" y="1052701"/>
              <a:ext cx="971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 err="1"/>
                <a:t>Vertex</a:t>
              </a:r>
              <a:r>
                <a:rPr lang="it-IT" sz="1400" dirty="0"/>
                <a:t> </a:t>
              </a:r>
              <a:r>
                <a:rPr lang="it-IT" sz="1400" dirty="0" err="1"/>
                <a:t>daq</a:t>
              </a:r>
              <a:endParaRPr lang="it-IT" sz="1400" dirty="0"/>
            </a:p>
            <a:p>
              <a:pPr algn="ctr"/>
              <a:r>
                <a:rPr lang="it-IT" sz="1400" dirty="0" err="1"/>
                <a:t>program</a:t>
              </a:r>
              <a:endParaRPr lang="it-IT" sz="1400" dirty="0"/>
            </a:p>
          </p:txBody>
        </p:sp>
        <p:cxnSp>
          <p:nvCxnSpPr>
            <p:cNvPr id="85" name="Connettore 2 84">
              <a:extLst>
                <a:ext uri="{FF2B5EF4-FFF2-40B4-BE49-F238E27FC236}">
                  <a16:creationId xmlns:a16="http://schemas.microsoft.com/office/drawing/2014/main" id="{203DFC32-2BF9-6B4C-95B0-888A6CF99AC6}"/>
                </a:ext>
              </a:extLst>
            </p:cNvPr>
            <p:cNvCxnSpPr>
              <a:cxnSpLocks/>
            </p:cNvCxnSpPr>
            <p:nvPr/>
          </p:nvCxnSpPr>
          <p:spPr>
            <a:xfrm>
              <a:off x="7461417" y="1556969"/>
              <a:ext cx="425418" cy="74035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E58BA382-BD0D-1246-9631-DE10271E06DD}"/>
              </a:ext>
            </a:extLst>
          </p:cNvPr>
          <p:cNvSpPr txBox="1"/>
          <p:nvPr/>
        </p:nvSpPr>
        <p:spPr>
          <a:xfrm>
            <a:off x="3467858" y="4974234"/>
            <a:ext cx="515109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Save in the data the (last </a:t>
            </a:r>
            <a:r>
              <a:rPr lang="it-IT" dirty="0" err="1"/>
              <a:t>three</a:t>
            </a:r>
            <a:r>
              <a:rPr lang="it-IT" dirty="0"/>
              <a:t>):</a:t>
            </a:r>
          </a:p>
          <a:p>
            <a:pPr algn="ctr"/>
            <a:r>
              <a:rPr lang="it-IT" dirty="0"/>
              <a:t>«Input trigger </a:t>
            </a:r>
            <a:r>
              <a:rPr lang="it-IT" dirty="0" err="1"/>
              <a:t>counter</a:t>
            </a:r>
            <a:r>
              <a:rPr lang="it-IT" dirty="0"/>
              <a:t>» and «</a:t>
            </a:r>
            <a:r>
              <a:rPr lang="it-IT" dirty="0" err="1"/>
              <a:t>Internal</a:t>
            </a:r>
            <a:r>
              <a:rPr lang="it-IT" dirty="0"/>
              <a:t> trigger </a:t>
            </a:r>
            <a:r>
              <a:rPr lang="it-IT" dirty="0" err="1"/>
              <a:t>counter</a:t>
            </a:r>
            <a:endParaRPr lang="it-IT" dirty="0"/>
          </a:p>
          <a:p>
            <a:pPr algn="ctr"/>
            <a:r>
              <a:rPr lang="it-IT" dirty="0" err="1"/>
              <a:t>including</a:t>
            </a:r>
            <a:r>
              <a:rPr lang="it-IT" dirty="0"/>
              <a:t> the time </a:t>
            </a:r>
            <a:r>
              <a:rPr lang="it-IT" dirty="0" err="1"/>
              <a:t>stamp</a:t>
            </a:r>
            <a:r>
              <a:rPr lang="it-IT" dirty="0"/>
              <a:t> of </a:t>
            </a:r>
            <a:r>
              <a:rPr lang="it-IT" dirty="0" err="1"/>
              <a:t>both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485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4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56B4F86-FE18-3B4B-8568-1188A9610C04}"/>
              </a:ext>
            </a:extLst>
          </p:cNvPr>
          <p:cNvGrpSpPr/>
          <p:nvPr/>
        </p:nvGrpSpPr>
        <p:grpSpPr>
          <a:xfrm>
            <a:off x="1319337" y="121494"/>
            <a:ext cx="8233566" cy="6220010"/>
            <a:chOff x="1749641" y="215623"/>
            <a:chExt cx="8233566" cy="622001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F33C0B60-D0BB-AB4D-B758-3DE623D1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9641" y="1697935"/>
              <a:ext cx="8233566" cy="4737698"/>
            </a:xfrm>
            <a:prstGeom prst="rect">
              <a:avLst/>
            </a:prstGeom>
          </p:spPr>
        </p:pic>
        <p:pic>
          <p:nvPicPr>
            <p:cNvPr id="10" name="Picture 33">
              <a:extLst>
                <a:ext uri="{FF2B5EF4-FFF2-40B4-BE49-F238E27FC236}">
                  <a16:creationId xmlns:a16="http://schemas.microsoft.com/office/drawing/2014/main" id="{9DC92423-7DF8-F145-890D-AE8D8E9E3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445" b="8220"/>
            <a:stretch/>
          </p:blipFill>
          <p:spPr>
            <a:xfrm>
              <a:off x="1911466" y="215623"/>
              <a:ext cx="7006434" cy="1981200"/>
            </a:xfrm>
            <a:prstGeom prst="rect">
              <a:avLst/>
            </a:prstGeom>
          </p:spPr>
        </p:pic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id="{BBC10AF0-0718-534F-9DD8-A61EC16BEBD6}"/>
                </a:ext>
              </a:extLst>
            </p:cNvPr>
            <p:cNvCxnSpPr/>
            <p:nvPr/>
          </p:nvCxnSpPr>
          <p:spPr>
            <a:xfrm>
              <a:off x="1911466" y="1346430"/>
              <a:ext cx="6701633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Table 26">
            <a:extLst>
              <a:ext uri="{FF2B5EF4-FFF2-40B4-BE49-F238E27FC236}">
                <a16:creationId xmlns:a16="http://schemas.microsoft.com/office/drawing/2014/main" id="{641F4A28-ADCB-574B-818D-3B0A1C1B3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707223"/>
              </p:ext>
            </p:extLst>
          </p:nvPr>
        </p:nvGraphicFramePr>
        <p:xfrm>
          <a:off x="9982200" y="2620621"/>
          <a:ext cx="1849934" cy="2704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293">
                  <a:extLst>
                    <a:ext uri="{9D8B030D-6E8A-4147-A177-3AD203B41FA5}">
                      <a16:colId xmlns:a16="http://schemas.microsoft.com/office/drawing/2014/main" val="1963438187"/>
                    </a:ext>
                  </a:extLst>
                </a:gridCol>
                <a:gridCol w="727641">
                  <a:extLst>
                    <a:ext uri="{9D8B030D-6E8A-4147-A177-3AD203B41FA5}">
                      <a16:colId xmlns:a16="http://schemas.microsoft.com/office/drawing/2014/main" val="351646501"/>
                    </a:ext>
                  </a:extLst>
                </a:gridCol>
              </a:tblGrid>
              <a:tr h="334044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Z </a:t>
                      </a:r>
                      <a:r>
                        <a:rPr lang="it-IT" sz="1200" dirty="0"/>
                        <a:t>[mm]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818938"/>
                  </a:ext>
                </a:extLst>
              </a:tr>
              <a:tr h="334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850230"/>
                  </a:ext>
                </a:extLst>
              </a:tr>
              <a:tr h="334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044235"/>
                  </a:ext>
                </a:extLst>
              </a:tr>
              <a:tr h="334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PM1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576626"/>
                  </a:ext>
                </a:extLst>
              </a:tr>
              <a:tr h="334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544595"/>
                  </a:ext>
                </a:extLst>
              </a:tr>
              <a:tr h="334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PM2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078306"/>
                  </a:ext>
                </a:extLst>
              </a:tr>
              <a:tr h="334044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MSD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852542"/>
                  </a:ext>
                </a:extLst>
              </a:tr>
              <a:tr h="334044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S. COUNTER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- 440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817921"/>
                  </a:ext>
                </a:extLst>
              </a:tr>
            </a:tbl>
          </a:graphicData>
        </a:graphic>
      </p:graphicFrame>
      <p:sp>
        <p:nvSpPr>
          <p:cNvPr id="17" name="TextBox 3">
            <a:extLst>
              <a:ext uri="{FF2B5EF4-FFF2-40B4-BE49-F238E27FC236}">
                <a16:creationId xmlns:a16="http://schemas.microsoft.com/office/drawing/2014/main" id="{26E4F073-7096-4E46-A60F-839F0C9F356B}"/>
              </a:ext>
            </a:extLst>
          </p:cNvPr>
          <p:cNvSpPr txBox="1"/>
          <p:nvPr/>
        </p:nvSpPr>
        <p:spPr>
          <a:xfrm>
            <a:off x="8610600" y="625370"/>
            <a:ext cx="3416128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</a:rPr>
              <a:t>FOOT </a:t>
            </a:r>
            <a:r>
              <a:rPr lang="it-IT" sz="2800" dirty="0" err="1">
                <a:solidFill>
                  <a:srgbClr val="FF0000"/>
                </a:solidFill>
              </a:rPr>
              <a:t>Tracking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region</a:t>
            </a:r>
            <a:endParaRPr lang="it-IT" sz="2800" dirty="0">
              <a:solidFill>
                <a:srgbClr val="FF0000"/>
              </a:solidFill>
            </a:endParaRPr>
          </a:p>
          <a:p>
            <a:pPr algn="ctr"/>
            <a:r>
              <a:rPr lang="it-IT" sz="2800" dirty="0" err="1">
                <a:solidFill>
                  <a:srgbClr val="FF0000"/>
                </a:solidFill>
              </a:rPr>
              <a:t>Mechanical</a:t>
            </a:r>
            <a:r>
              <a:rPr lang="it-IT" sz="2800" dirty="0">
                <a:solidFill>
                  <a:srgbClr val="FF0000"/>
                </a:solidFill>
              </a:rPr>
              <a:t> Layout: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</a:rPr>
              <a:t>designer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</a:rPr>
              <a:t>Sandro Tomassini</a:t>
            </a:r>
          </a:p>
        </p:txBody>
      </p:sp>
    </p:spTree>
    <p:extLst>
      <p:ext uri="{BB962C8B-B14F-4D97-AF65-F5344CB8AC3E}">
        <p14:creationId xmlns:p14="http://schemas.microsoft.com/office/powerpoint/2010/main" val="2060130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E1144-1619-F74C-BB55-ED1E0D71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8C64C7-4B63-4544-B137-4118197D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C3DA5-F753-C44B-A90D-E120F7B1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40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DA7B7C-1D21-1643-BDF8-ADB69E007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1" b="14530"/>
          <a:stretch/>
        </p:blipFill>
        <p:spPr>
          <a:xfrm>
            <a:off x="2450123" y="895681"/>
            <a:ext cx="7725508" cy="4836902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54FC04E3-8F09-114A-82FB-EF5E8A252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277089"/>
            <a:ext cx="9140412" cy="49244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 (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mechanical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structure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0154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E1144-1619-F74C-BB55-ED1E0D71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8C64C7-4B63-4544-B137-4118197D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C3DA5-F753-C44B-A90D-E120F7B1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41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9E212C6-7620-374D-BB07-D7BFD1A06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66" y="-46076"/>
            <a:ext cx="9140412" cy="1138773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Inner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( IT ) status</a:t>
            </a:r>
          </a:p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Modules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and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ladder</a:t>
            </a:r>
            <a:r>
              <a:rPr lang="it-IT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3200" dirty="0" err="1">
                <a:solidFill>
                  <a:srgbClr val="0000FF"/>
                </a:solidFill>
                <a:latin typeface="Times New Roman" pitchFamily="18" charset="0"/>
              </a:rPr>
              <a:t>inventory</a:t>
            </a:r>
            <a:endParaRPr lang="it-IT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064335-745A-E649-A2D9-93152D2C7D94}"/>
              </a:ext>
            </a:extLst>
          </p:cNvPr>
          <p:cNvSpPr txBox="1"/>
          <p:nvPr/>
        </p:nvSpPr>
        <p:spPr>
          <a:xfrm>
            <a:off x="2764939" y="1262310"/>
            <a:ext cx="6931065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/>
              <a:t>Assembled</a:t>
            </a:r>
            <a:r>
              <a:rPr lang="it-IT" sz="2200" dirty="0"/>
              <a:t> 9 </a:t>
            </a:r>
            <a:r>
              <a:rPr lang="it-IT" sz="2200" dirty="0" err="1"/>
              <a:t>modules</a:t>
            </a:r>
            <a:r>
              <a:rPr lang="it-IT" sz="2200" dirty="0"/>
              <a:t> (10 </a:t>
            </a:r>
            <a:r>
              <a:rPr lang="it-IT" sz="2200" dirty="0" err="1"/>
              <a:t>needed</a:t>
            </a:r>
            <a:r>
              <a:rPr lang="it-IT" sz="2200" dirty="0"/>
              <a:t>)</a:t>
            </a:r>
          </a:p>
          <a:p>
            <a:r>
              <a:rPr lang="it-IT" sz="2200" dirty="0"/>
              <a:t>	</a:t>
            </a:r>
            <a:r>
              <a:rPr lang="it-IT" sz="2200" dirty="0" err="1"/>
              <a:t>module</a:t>
            </a:r>
            <a:r>
              <a:rPr lang="it-IT" sz="2200" dirty="0"/>
              <a:t> 1,3 and 9 </a:t>
            </a:r>
            <a:r>
              <a:rPr lang="it-IT" sz="2200" dirty="0" err="1"/>
              <a:t>not</a:t>
            </a:r>
            <a:r>
              <a:rPr lang="it-IT" sz="2200" dirty="0"/>
              <a:t> </a:t>
            </a:r>
            <a:r>
              <a:rPr lang="it-IT" sz="2200" dirty="0" err="1"/>
              <a:t>fully</a:t>
            </a:r>
            <a:r>
              <a:rPr lang="it-IT" sz="2200" dirty="0"/>
              <a:t> </a:t>
            </a:r>
            <a:r>
              <a:rPr lang="it-IT" sz="2200" dirty="0" err="1"/>
              <a:t>functional</a:t>
            </a:r>
            <a:endParaRPr lang="it-IT" sz="2200" dirty="0"/>
          </a:p>
          <a:p>
            <a:r>
              <a:rPr lang="it-IT" sz="2200" dirty="0"/>
              <a:t>	</a:t>
            </a:r>
            <a:r>
              <a:rPr lang="it-IT" sz="2200" dirty="0" err="1"/>
              <a:t>module</a:t>
            </a:r>
            <a:r>
              <a:rPr lang="it-IT" sz="2200" dirty="0"/>
              <a:t> 1 – 1 </a:t>
            </a:r>
            <a:r>
              <a:rPr lang="it-IT" sz="2200" dirty="0" err="1"/>
              <a:t>broken</a:t>
            </a:r>
            <a:r>
              <a:rPr lang="it-IT" sz="2200" dirty="0"/>
              <a:t> </a:t>
            </a:r>
            <a:r>
              <a:rPr lang="it-IT" sz="2200" dirty="0" err="1"/>
              <a:t>sensor</a:t>
            </a:r>
            <a:endParaRPr lang="it-IT" sz="2200" dirty="0"/>
          </a:p>
          <a:p>
            <a:r>
              <a:rPr lang="it-IT" sz="2200" dirty="0"/>
              <a:t>	</a:t>
            </a:r>
            <a:r>
              <a:rPr lang="it-IT" sz="2200" dirty="0" err="1"/>
              <a:t>module</a:t>
            </a:r>
            <a:r>
              <a:rPr lang="it-IT" sz="2200" dirty="0"/>
              <a:t> 3 – 2 </a:t>
            </a:r>
            <a:r>
              <a:rPr lang="it-IT" sz="2200" dirty="0" err="1"/>
              <a:t>broken</a:t>
            </a:r>
            <a:r>
              <a:rPr lang="it-IT" sz="2200" dirty="0"/>
              <a:t> </a:t>
            </a:r>
            <a:r>
              <a:rPr lang="it-IT" sz="2200" dirty="0" err="1"/>
              <a:t>sensor</a:t>
            </a:r>
            <a:r>
              <a:rPr lang="it-IT" sz="2200" dirty="0"/>
              <a:t> (</a:t>
            </a:r>
            <a:r>
              <a:rPr lang="it-IT" sz="2200" dirty="0" err="1"/>
              <a:t>even</a:t>
            </a:r>
            <a:r>
              <a:rPr lang="it-IT" sz="2200" dirty="0"/>
              <a:t> </a:t>
            </a:r>
            <a:r>
              <a:rPr lang="it-IT" sz="2200" dirty="0" err="1"/>
              <a:t>if</a:t>
            </a:r>
            <a:r>
              <a:rPr lang="it-IT" sz="2200" dirty="0"/>
              <a:t> </a:t>
            </a:r>
            <a:r>
              <a:rPr lang="it-IT" sz="2200" dirty="0" err="1"/>
              <a:t>one</a:t>
            </a:r>
            <a:r>
              <a:rPr lang="it-IT" sz="2200" dirty="0"/>
              <a:t> </a:t>
            </a:r>
            <a:r>
              <a:rPr lang="it-IT" sz="2200" dirty="0" err="1"/>
              <a:t>replaced</a:t>
            </a:r>
            <a:r>
              <a:rPr lang="it-IT" sz="2200" dirty="0"/>
              <a:t>!)</a:t>
            </a:r>
          </a:p>
          <a:p>
            <a:endParaRPr lang="it-IT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/>
              <a:t>Assembled</a:t>
            </a:r>
            <a:r>
              <a:rPr lang="it-IT" sz="2200" dirty="0"/>
              <a:t> </a:t>
            </a:r>
            <a:r>
              <a:rPr lang="it-IT" sz="2200" dirty="0" err="1"/>
              <a:t>ladder</a:t>
            </a:r>
            <a:r>
              <a:rPr lang="it-IT" sz="2200" dirty="0"/>
              <a:t> 1 </a:t>
            </a:r>
            <a:r>
              <a:rPr lang="it-IT" sz="2200" dirty="0" err="1"/>
              <a:t>using</a:t>
            </a:r>
            <a:r>
              <a:rPr lang="it-IT" sz="2200" dirty="0"/>
              <a:t> </a:t>
            </a:r>
            <a:r>
              <a:rPr lang="it-IT" sz="2200" dirty="0" err="1"/>
              <a:t>module</a:t>
            </a:r>
            <a:r>
              <a:rPr lang="it-IT" sz="2200" dirty="0"/>
              <a:t> 1 and 3</a:t>
            </a:r>
          </a:p>
          <a:p>
            <a:r>
              <a:rPr lang="it-IT" sz="2200" dirty="0"/>
              <a:t>	</a:t>
            </a:r>
            <a:r>
              <a:rPr lang="it-IT" sz="2200" dirty="0" err="1"/>
              <a:t>check</a:t>
            </a:r>
            <a:r>
              <a:rPr lang="it-IT" sz="2200" dirty="0"/>
              <a:t> of the </a:t>
            </a:r>
            <a:r>
              <a:rPr lang="it-IT" sz="2200" dirty="0" err="1"/>
              <a:t>ladder</a:t>
            </a:r>
            <a:r>
              <a:rPr lang="it-IT" sz="2200" dirty="0"/>
              <a:t> </a:t>
            </a:r>
            <a:r>
              <a:rPr lang="it-IT" sz="2200" dirty="0" err="1"/>
              <a:t>assembly</a:t>
            </a:r>
            <a:r>
              <a:rPr lang="it-IT" sz="2200" dirty="0"/>
              <a:t> procedure</a:t>
            </a:r>
          </a:p>
          <a:p>
            <a:pPr algn="ctr"/>
            <a:r>
              <a:rPr lang="it-IT" sz="2200" dirty="0"/>
              <a:t>( </a:t>
            </a:r>
            <a:r>
              <a:rPr lang="it-IT" sz="2200" b="1" dirty="0" err="1"/>
              <a:t>now</a:t>
            </a:r>
            <a:r>
              <a:rPr lang="it-IT" sz="2200" b="1" dirty="0"/>
              <a:t> in Frascati </a:t>
            </a:r>
            <a:r>
              <a:rPr lang="it-IT" sz="2200" dirty="0"/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57D58BB-2C24-F24E-89BA-EA70CCE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1" t="29401" r="8205" b="34696"/>
          <a:stretch/>
        </p:blipFill>
        <p:spPr>
          <a:xfrm>
            <a:off x="415314" y="4224392"/>
            <a:ext cx="5229039" cy="180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AD5931-D6C2-8E4A-917C-891DA8B7E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8" t="29231" r="8589" b="32308"/>
          <a:stretch/>
        </p:blipFill>
        <p:spPr>
          <a:xfrm>
            <a:off x="6096000" y="4224392"/>
            <a:ext cx="53840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98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42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902452" y="766732"/>
            <a:ext cx="9647015" cy="56323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/>
              <a:t>FOOT </a:t>
            </a:r>
            <a:r>
              <a:rPr lang="it-IT" sz="2000" b="1" dirty="0" err="1"/>
              <a:t>tracker</a:t>
            </a:r>
            <a:r>
              <a:rPr lang="it-IT" sz="2000" b="1" dirty="0"/>
              <a:t> </a:t>
            </a:r>
            <a:r>
              <a:rPr lang="it-IT" sz="2000" b="1" dirty="0" err="1"/>
              <a:t>mechanical</a:t>
            </a:r>
            <a:r>
              <a:rPr lang="it-IT" sz="2000" b="1" dirty="0"/>
              <a:t> setup</a:t>
            </a:r>
            <a:r>
              <a:rPr lang="it-IT" sz="2000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 err="1"/>
              <a:t>Final</a:t>
            </a:r>
            <a:r>
              <a:rPr lang="it-IT" sz="2000" dirty="0"/>
              <a:t> </a:t>
            </a:r>
            <a:r>
              <a:rPr lang="it-IT" sz="2000" dirty="0" err="1"/>
              <a:t>mechanical</a:t>
            </a:r>
            <a:r>
              <a:rPr lang="it-IT" sz="2000" dirty="0"/>
              <a:t> design 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/>
              <a:t>Funds </a:t>
            </a:r>
            <a:r>
              <a:rPr lang="it-IT" sz="2000" dirty="0" err="1"/>
              <a:t>available</a:t>
            </a:r>
            <a:r>
              <a:rPr lang="it-IT" sz="2000" dirty="0"/>
              <a:t> 2022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/>
              <a:t>Order </a:t>
            </a:r>
            <a:r>
              <a:rPr lang="it-IT" sz="2000" dirty="0" err="1"/>
              <a:t>will</a:t>
            </a:r>
            <a:r>
              <a:rPr lang="it-IT" sz="2000" dirty="0"/>
              <a:t> be </a:t>
            </a:r>
            <a:r>
              <a:rPr lang="it-IT" sz="2000" dirty="0" err="1"/>
              <a:t>issued</a:t>
            </a:r>
            <a:r>
              <a:rPr lang="it-IT" sz="2000" dirty="0"/>
              <a:t> </a:t>
            </a:r>
            <a:r>
              <a:rPr lang="it-IT" sz="2000" dirty="0" err="1"/>
              <a:t>january</a:t>
            </a:r>
            <a:r>
              <a:rPr lang="it-IT" sz="2000" dirty="0"/>
              <a:t> 2022</a:t>
            </a:r>
          </a:p>
          <a:p>
            <a:r>
              <a:rPr lang="it-IT" sz="2000" b="1" dirty="0" err="1"/>
              <a:t>Magnet</a:t>
            </a:r>
            <a:r>
              <a:rPr lang="it-IT" sz="2000" b="1" dirty="0"/>
              <a:t> </a:t>
            </a:r>
            <a:r>
              <a:rPr lang="it-IT" sz="2000" b="1" dirty="0" err="1"/>
              <a:t>system</a:t>
            </a:r>
            <a:r>
              <a:rPr lang="it-IT" sz="2000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/>
              <a:t>Delivery </a:t>
            </a:r>
            <a:r>
              <a:rPr lang="it-IT" sz="2000" dirty="0" err="1"/>
              <a:t>foreseen</a:t>
            </a:r>
            <a:r>
              <a:rPr lang="it-IT" sz="2000" dirty="0"/>
              <a:t> </a:t>
            </a:r>
            <a:r>
              <a:rPr lang="it-IT" sz="2000" dirty="0" err="1"/>
              <a:t>beginning</a:t>
            </a:r>
            <a:r>
              <a:rPr lang="it-IT" sz="2000" dirty="0"/>
              <a:t> </a:t>
            </a:r>
            <a:r>
              <a:rPr lang="it-IT" sz="2000" dirty="0" err="1"/>
              <a:t>february</a:t>
            </a:r>
            <a:r>
              <a:rPr lang="it-IT" sz="2000" dirty="0"/>
              <a:t> 2022 (last </a:t>
            </a:r>
            <a:r>
              <a:rPr lang="it-IT" sz="2000" dirty="0" err="1"/>
              <a:t>november</a:t>
            </a:r>
            <a:r>
              <a:rPr lang="it-IT" sz="2000" dirty="0"/>
              <a:t> </a:t>
            </a:r>
            <a:r>
              <a:rPr lang="it-IT" sz="2000" dirty="0" err="1"/>
              <a:t>forecast</a:t>
            </a:r>
            <a:r>
              <a:rPr lang="it-IT" sz="2000"/>
              <a:t>…………..)</a:t>
            </a:r>
            <a:endParaRPr lang="it-IT" sz="2000" dirty="0"/>
          </a:p>
          <a:p>
            <a:r>
              <a:rPr lang="it-IT" sz="2000" b="1" dirty="0"/>
              <a:t>Pixel </a:t>
            </a:r>
            <a:r>
              <a:rPr lang="it-IT" sz="2000" b="1" dirty="0" err="1"/>
              <a:t>vertex</a:t>
            </a:r>
            <a:r>
              <a:rPr lang="it-IT" sz="2000" b="1" dirty="0"/>
              <a:t> detector</a:t>
            </a:r>
            <a:r>
              <a:rPr lang="it-IT" sz="2000" dirty="0"/>
              <a:t>:     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000" dirty="0" err="1"/>
              <a:t>Used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GSI  (</a:t>
            </a:r>
            <a:r>
              <a:rPr lang="it-IT" sz="2000" dirty="0" err="1"/>
              <a:t>collected</a:t>
            </a:r>
            <a:r>
              <a:rPr lang="it-IT" sz="2000" dirty="0"/>
              <a:t> 40 </a:t>
            </a:r>
            <a:r>
              <a:rPr lang="it-IT" sz="2000" dirty="0" err="1"/>
              <a:t>Mevents</a:t>
            </a:r>
            <a:r>
              <a:rPr lang="it-IT" sz="2000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/>
              <a:t>Slow control firmware under </a:t>
            </a:r>
            <a:r>
              <a:rPr lang="it-IT" sz="2000" dirty="0" err="1"/>
              <a:t>development</a:t>
            </a:r>
            <a:endParaRPr lang="it-IT" sz="2000" dirty="0"/>
          </a:p>
          <a:p>
            <a:pPr marL="285750" indent="-285750">
              <a:buFont typeface="Arial" charset="0"/>
              <a:buChar char="•"/>
            </a:pPr>
            <a:r>
              <a:rPr lang="it-IT" sz="2000" b="1" dirty="0" err="1"/>
              <a:t>Two</a:t>
            </a:r>
            <a:r>
              <a:rPr lang="it-IT" sz="2000" b="1" dirty="0"/>
              <a:t> </a:t>
            </a:r>
            <a:r>
              <a:rPr lang="it-IT" sz="2000" b="1" dirty="0" err="1"/>
              <a:t>upgrades</a:t>
            </a:r>
            <a:r>
              <a:rPr lang="it-IT" sz="2000" b="1" dirty="0"/>
              <a:t>: </a:t>
            </a:r>
            <a:r>
              <a:rPr lang="it-IT" sz="2000" dirty="0"/>
              <a:t>HARDWARE AND FIRMWARE</a:t>
            </a:r>
          </a:p>
          <a:p>
            <a:r>
              <a:rPr lang="it-IT" sz="2000" b="1" dirty="0"/>
              <a:t>Inner </a:t>
            </a:r>
            <a:r>
              <a:rPr lang="it-IT" sz="2000" b="1" dirty="0" err="1"/>
              <a:t>Tracker</a:t>
            </a:r>
            <a:r>
              <a:rPr lang="it-IT" sz="2000" b="1" dirty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000" dirty="0"/>
              <a:t> </a:t>
            </a:r>
            <a:r>
              <a:rPr lang="it-IT" sz="2000" dirty="0" err="1"/>
              <a:t>Plume</a:t>
            </a:r>
            <a:r>
              <a:rPr lang="it-IT" sz="2000" dirty="0"/>
              <a:t> </a:t>
            </a:r>
            <a:r>
              <a:rPr lang="it-IT" sz="2000" dirty="0" err="1"/>
              <a:t>ladder</a:t>
            </a:r>
            <a:r>
              <a:rPr lang="it-IT" sz="2000" dirty="0"/>
              <a:t> </a:t>
            </a:r>
            <a:r>
              <a:rPr lang="it-IT" sz="2000" dirty="0" err="1"/>
              <a:t>assembly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definition</a:t>
            </a:r>
            <a:r>
              <a:rPr lang="it-IT" sz="2000" dirty="0"/>
              <a:t> </a:t>
            </a:r>
            <a:r>
              <a:rPr lang="it-IT" sz="2000" dirty="0" err="1"/>
              <a:t>concluded</a:t>
            </a:r>
            <a:r>
              <a:rPr lang="it-IT" sz="2000" dirty="0"/>
              <a:t> in Strasbourg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000" dirty="0" err="1"/>
              <a:t>All</a:t>
            </a:r>
            <a:r>
              <a:rPr lang="it-IT" sz="2000" dirty="0"/>
              <a:t> production </a:t>
            </a:r>
            <a:r>
              <a:rPr lang="it-IT" sz="2000" dirty="0" err="1"/>
              <a:t>tools</a:t>
            </a:r>
            <a:r>
              <a:rPr lang="it-IT" sz="2000" dirty="0"/>
              <a:t> </a:t>
            </a:r>
            <a:r>
              <a:rPr lang="it-IT" sz="2000" dirty="0" err="1"/>
              <a:t>available</a:t>
            </a:r>
            <a:endParaRPr lang="it-IT" sz="2000" dirty="0"/>
          </a:p>
          <a:p>
            <a:pPr marL="342900" indent="-342900">
              <a:buFont typeface="Arial" charset="0"/>
              <a:buChar char="•"/>
            </a:pPr>
            <a:r>
              <a:rPr lang="it-IT" sz="2000" b="1" dirty="0"/>
              <a:t>First </a:t>
            </a:r>
            <a:r>
              <a:rPr lang="it-IT" sz="2000" b="1" dirty="0" err="1"/>
              <a:t>module</a:t>
            </a:r>
            <a:r>
              <a:rPr lang="it-IT" sz="2000" b="1" dirty="0"/>
              <a:t> </a:t>
            </a:r>
            <a:r>
              <a:rPr lang="it-IT" sz="2000" b="1" dirty="0" err="1"/>
              <a:t>tested</a:t>
            </a:r>
            <a:r>
              <a:rPr lang="it-IT" sz="2000" b="1" dirty="0"/>
              <a:t> </a:t>
            </a:r>
            <a:r>
              <a:rPr lang="it-IT" sz="2000" b="1" dirty="0" err="1"/>
              <a:t>at</a:t>
            </a:r>
            <a:r>
              <a:rPr lang="it-IT" sz="2000" b="1" dirty="0"/>
              <a:t> LNF, </a:t>
            </a:r>
            <a:r>
              <a:rPr lang="it-IT" sz="2000" b="1" dirty="0" err="1">
                <a:solidFill>
                  <a:srgbClr val="FF0000"/>
                </a:solidFill>
              </a:rPr>
              <a:t>wrong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bonding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discovered</a:t>
            </a:r>
            <a:r>
              <a:rPr lang="it-IT" sz="2000" b="1" dirty="0">
                <a:solidFill>
                  <a:srgbClr val="FF0000"/>
                </a:solidFill>
              </a:rPr>
              <a:t> (</a:t>
            </a:r>
            <a:r>
              <a:rPr lang="it-IT" sz="2000" b="1" dirty="0" err="1">
                <a:solidFill>
                  <a:srgbClr val="FF0000"/>
                </a:solidFill>
              </a:rPr>
              <a:t>bonding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plan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modified</a:t>
            </a:r>
            <a:r>
              <a:rPr lang="it-IT" sz="2000" b="1" dirty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000" dirty="0"/>
              <a:t>9 </a:t>
            </a:r>
            <a:r>
              <a:rPr lang="it-IT" sz="2000" dirty="0" err="1"/>
              <a:t>modules</a:t>
            </a:r>
            <a:r>
              <a:rPr lang="it-IT" sz="2000" dirty="0"/>
              <a:t> </a:t>
            </a:r>
            <a:r>
              <a:rPr lang="it-IT" sz="2000" dirty="0" err="1"/>
              <a:t>assembled</a:t>
            </a:r>
            <a:endParaRPr lang="it-IT" sz="2000" dirty="0"/>
          </a:p>
          <a:p>
            <a:pPr marL="342900" indent="-342900">
              <a:buFont typeface="Arial" charset="0"/>
              <a:buChar char="•"/>
            </a:pPr>
            <a:r>
              <a:rPr lang="it-IT" sz="2000" dirty="0"/>
              <a:t>1 </a:t>
            </a:r>
            <a:r>
              <a:rPr lang="it-IT" sz="2000" dirty="0" err="1"/>
              <a:t>ladder</a:t>
            </a:r>
            <a:r>
              <a:rPr lang="it-IT" sz="2000" dirty="0"/>
              <a:t> (out of 5) </a:t>
            </a:r>
            <a:r>
              <a:rPr lang="it-IT" sz="2000" dirty="0" err="1"/>
              <a:t>assembled</a:t>
            </a:r>
            <a:endParaRPr lang="it-IT" sz="2000" dirty="0"/>
          </a:p>
          <a:p>
            <a:pPr marL="342900" indent="-342900">
              <a:buFont typeface="Arial" charset="0"/>
              <a:buChar char="•"/>
            </a:pP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needed</a:t>
            </a:r>
            <a:r>
              <a:rPr lang="it-IT" sz="2000" dirty="0"/>
              <a:t> </a:t>
            </a:r>
            <a:r>
              <a:rPr lang="it-IT" sz="2000" dirty="0" err="1"/>
              <a:t>pieces</a:t>
            </a:r>
            <a:r>
              <a:rPr lang="it-IT" sz="2000" dirty="0"/>
              <a:t> </a:t>
            </a:r>
            <a:r>
              <a:rPr lang="it-IT" sz="2000" dirty="0" err="1"/>
              <a:t>available</a:t>
            </a:r>
            <a:r>
              <a:rPr lang="it-IT" sz="2000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compatibilities</a:t>
            </a:r>
            <a:r>
              <a:rPr lang="it-IT" sz="2000" dirty="0"/>
              <a:t> under </a:t>
            </a:r>
            <a:r>
              <a:rPr lang="it-IT" sz="2000" dirty="0" err="1"/>
              <a:t>final</a:t>
            </a:r>
            <a:r>
              <a:rPr lang="it-IT" sz="2000" dirty="0"/>
              <a:t> </a:t>
            </a:r>
            <a:r>
              <a:rPr lang="it-IT" sz="2000" dirty="0" err="1"/>
              <a:t>check</a:t>
            </a:r>
            <a:r>
              <a:rPr lang="it-IT" sz="2000" dirty="0"/>
              <a:t> (50 mm </a:t>
            </a:r>
            <a:r>
              <a:rPr lang="it-IT" sz="2000" dirty="0" err="1"/>
              <a:t>space</a:t>
            </a:r>
            <a:r>
              <a:rPr lang="it-IT" sz="2000" dirty="0"/>
              <a:t> for IT in the </a:t>
            </a:r>
            <a:r>
              <a:rPr lang="it-IT" sz="2000" dirty="0" err="1"/>
              <a:t>magnets</a:t>
            </a:r>
            <a:r>
              <a:rPr lang="it-IT" sz="2000" dirty="0"/>
              <a:t>?)!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887288" y="135057"/>
            <a:ext cx="4417422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476100" indent="-457200" algn="ctr">
              <a:spcBef>
                <a:spcPts val="600"/>
              </a:spcBef>
              <a:spcAft>
                <a:spcPts val="600"/>
              </a:spcAft>
            </a:pPr>
            <a:r>
              <a:rPr lang="it-IT" sz="2800" b="1">
                <a:solidFill>
                  <a:srgbClr val="0000FF"/>
                </a:solidFill>
                <a:latin typeface="Times New Roman" pitchFamily="18" charset="0"/>
              </a:rPr>
              <a:t>Conclusions</a:t>
            </a:r>
            <a:endParaRPr lang="it-IT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9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5</a:t>
            </a:fld>
            <a:endParaRPr lang="it-IT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BA7C818-AF32-C148-AAFA-31CF9DC08085}"/>
              </a:ext>
            </a:extLst>
          </p:cNvPr>
          <p:cNvSpPr txBox="1">
            <a:spLocks/>
          </p:cNvSpPr>
          <p:nvPr/>
        </p:nvSpPr>
        <p:spPr>
          <a:xfrm>
            <a:off x="2075322" y="5732082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S. Tomassini, INFN-LNF- Research Division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116742A-1655-4240-97EA-F83DECB046AE}"/>
              </a:ext>
            </a:extLst>
          </p:cNvPr>
          <p:cNvSpPr txBox="1"/>
          <p:nvPr/>
        </p:nvSpPr>
        <p:spPr>
          <a:xfrm>
            <a:off x="8153400" y="559332"/>
            <a:ext cx="3200399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Two Permanent Magnet Dipoles in one assembly to avoid handling issues (special </a:t>
            </a:r>
            <a:r>
              <a:rPr lang="en-US" dirty="0" err="1"/>
              <a:t>toolings</a:t>
            </a:r>
            <a:r>
              <a:rPr lang="en-US" dirty="0"/>
              <a:t> required for safe handling)</a:t>
            </a:r>
          </a:p>
          <a:p>
            <a:endParaRPr lang="en-US" dirty="0"/>
          </a:p>
          <a:p>
            <a:r>
              <a:rPr lang="en-US" dirty="0"/>
              <a:t>Repulsion force: 2000 N @ 50 mm gap</a:t>
            </a:r>
          </a:p>
          <a:p>
            <a:endParaRPr lang="en-US" dirty="0"/>
          </a:p>
          <a:p>
            <a:r>
              <a:rPr lang="en-US" dirty="0"/>
              <a:t>Weight: 250 kg</a:t>
            </a:r>
          </a:p>
          <a:p>
            <a:endParaRPr lang="en-US" dirty="0"/>
          </a:p>
          <a:p>
            <a:r>
              <a:rPr lang="en-US" dirty="0"/>
              <a:t>Magnetic field aligned at the vendor</a:t>
            </a:r>
          </a:p>
          <a:p>
            <a:endParaRPr lang="en-US" dirty="0"/>
          </a:p>
          <a:p>
            <a:r>
              <a:rPr lang="en-US" dirty="0"/>
              <a:t>Magnetic map to be checked</a:t>
            </a:r>
          </a:p>
          <a:p>
            <a:r>
              <a:rPr lang="en-US" dirty="0"/>
              <a:t>at LNF after delivery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7C22ACF6-3787-9F42-91E8-B802F4252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095" y="783602"/>
            <a:ext cx="3267228" cy="447598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339C3FA-34FC-534C-AD0B-5D1A3BE3A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7" y="1062319"/>
            <a:ext cx="2587587" cy="41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76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6</a:t>
            </a:fld>
            <a:endParaRPr lang="it-IT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D667C98-D622-7347-866C-5E622BE4A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537" y="971250"/>
            <a:ext cx="6471919" cy="53851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484EBD9-6479-C642-8BF8-583BDAE1C60E}"/>
              </a:ext>
            </a:extLst>
          </p:cNvPr>
          <p:cNvSpPr txBox="1"/>
          <p:nvPr/>
        </p:nvSpPr>
        <p:spPr>
          <a:xfrm>
            <a:off x="6032672" y="257531"/>
            <a:ext cx="532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Calibration with straight tracks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A6E4A34-81A6-F946-A0AC-4DDB82B8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31" y="590251"/>
            <a:ext cx="3950890" cy="34434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69E5DC18-92F5-3C44-A44C-0BC2F850BA19}"/>
              </a:ext>
            </a:extLst>
          </p:cNvPr>
          <p:cNvSpPr txBox="1"/>
          <p:nvPr/>
        </p:nvSpPr>
        <p:spPr>
          <a:xfrm>
            <a:off x="8197255" y="1199850"/>
            <a:ext cx="2590800" cy="92333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Magnet offset compatible with detector cabling</a:t>
            </a:r>
          </a:p>
        </p:txBody>
      </p:sp>
    </p:spTree>
    <p:extLst>
      <p:ext uri="{BB962C8B-B14F-4D97-AF65-F5344CB8AC3E}">
        <p14:creationId xmlns:p14="http://schemas.microsoft.com/office/powerpoint/2010/main" val="188794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0A7C0-0B52-7B47-9143-7A6493D8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7D03D9-27C7-9C43-AB28-B7E6453C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0A01FF-1112-794B-81CD-9CC96F9AE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7</a:t>
            </a:fld>
            <a:endParaRPr lang="it-IT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C6836B8-3C61-244A-8A1C-10C681226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FOOT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Tracker</a:t>
            </a:r>
            <a:endParaRPr lang="it-IT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3" name="Immagine 2" descr="Immagine che contiene tavolo, interni&#10;&#10;Descrizione generata automaticamente">
            <a:extLst>
              <a:ext uri="{FF2B5EF4-FFF2-40B4-BE49-F238E27FC236}">
                <a16:creationId xmlns:a16="http://schemas.microsoft.com/office/drawing/2014/main" id="{14600464-B928-504E-9389-08AE72237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05" t="26179" r="19055" b="19187"/>
          <a:stretch/>
        </p:blipFill>
        <p:spPr>
          <a:xfrm>
            <a:off x="799170" y="2213513"/>
            <a:ext cx="5564459" cy="3746810"/>
          </a:xfrm>
          <a:prstGeom prst="rect">
            <a:avLst/>
          </a:prstGeom>
        </p:spPr>
      </p:pic>
      <p:pic>
        <p:nvPicPr>
          <p:cNvPr id="10" name="Immagine 9" descr="Immagine che contiene tavolo, interni&#10;&#10;Descrizione generata automaticamente">
            <a:extLst>
              <a:ext uri="{FF2B5EF4-FFF2-40B4-BE49-F238E27FC236}">
                <a16:creationId xmlns:a16="http://schemas.microsoft.com/office/drawing/2014/main" id="{335553CD-7EE1-2D42-94BC-701664414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04" t="18374" r="25092" b="26992"/>
          <a:stretch/>
        </p:blipFill>
        <p:spPr>
          <a:xfrm>
            <a:off x="6746488" y="2213513"/>
            <a:ext cx="4304371" cy="374681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2C93B6-019D-CC4D-A7EE-18E595ED6196}"/>
              </a:ext>
            </a:extLst>
          </p:cNvPr>
          <p:cNvSpPr txBox="1"/>
          <p:nvPr/>
        </p:nvSpPr>
        <p:spPr>
          <a:xfrm>
            <a:off x="925551" y="981307"/>
            <a:ext cx="11246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Four</a:t>
            </a:r>
            <a:r>
              <a:rPr lang="it-IT" sz="2000" dirty="0"/>
              <a:t> Ultimate </a:t>
            </a:r>
            <a:r>
              <a:rPr lang="it-IT" sz="2000" dirty="0" err="1"/>
              <a:t>boards</a:t>
            </a:r>
            <a:r>
              <a:rPr lang="it-IT" sz="2000" dirty="0"/>
              <a:t>, </a:t>
            </a:r>
            <a:r>
              <a:rPr lang="it-IT" sz="2000" dirty="0" err="1"/>
              <a:t>designed</a:t>
            </a:r>
            <a:r>
              <a:rPr lang="it-IT" sz="2000" dirty="0"/>
              <a:t> in Frascati (SEA), </a:t>
            </a:r>
            <a:r>
              <a:rPr lang="it-IT" sz="2000" dirty="0" err="1"/>
              <a:t>sensors</a:t>
            </a:r>
            <a:r>
              <a:rPr lang="it-IT" sz="2000" dirty="0"/>
              <a:t> </a:t>
            </a:r>
            <a:r>
              <a:rPr lang="it-IT" sz="2000" dirty="0" err="1"/>
              <a:t>glued</a:t>
            </a:r>
            <a:r>
              <a:rPr lang="it-IT" sz="2000" dirty="0"/>
              <a:t> and </a:t>
            </a:r>
            <a:r>
              <a:rPr lang="it-IT" sz="2000" dirty="0" err="1"/>
              <a:t>bonded</a:t>
            </a:r>
            <a:r>
              <a:rPr lang="it-IT" sz="2000" dirty="0"/>
              <a:t> in Strasbourg (IPHC - In2p3)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Already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for data </a:t>
            </a:r>
            <a:r>
              <a:rPr lang="it-IT" sz="2000" dirty="0" err="1"/>
              <a:t>taking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GSI (Darmstadt)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Already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for data </a:t>
            </a:r>
            <a:r>
              <a:rPr lang="it-IT" sz="2000" dirty="0" err="1"/>
              <a:t>taking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PADME (</a:t>
            </a:r>
            <a:r>
              <a:rPr lang="it-IT" sz="2000" dirty="0" err="1"/>
              <a:t>see</a:t>
            </a:r>
            <a:r>
              <a:rPr lang="it-IT" sz="2000" dirty="0"/>
              <a:t> </a:t>
            </a:r>
            <a:r>
              <a:rPr lang="it-IT" sz="2000" dirty="0" err="1"/>
              <a:t>next</a:t>
            </a:r>
            <a:r>
              <a:rPr lang="it-IT" sz="2000" dirty="0"/>
              <a:t> slide) </a:t>
            </a:r>
            <a:r>
              <a:rPr lang="it-IT" sz="2000" b="1" dirty="0">
                <a:solidFill>
                  <a:srgbClr val="FF0000"/>
                </a:solidFill>
              </a:rPr>
              <a:t>IN VACUUM</a:t>
            </a:r>
          </a:p>
        </p:txBody>
      </p:sp>
    </p:spTree>
    <p:extLst>
      <p:ext uri="{BB962C8B-B14F-4D97-AF65-F5344CB8AC3E}">
        <p14:creationId xmlns:p14="http://schemas.microsoft.com/office/powerpoint/2010/main" val="2824278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8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690947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from PADME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/>
          <a:stretch/>
        </p:blipFill>
        <p:spPr>
          <a:xfrm>
            <a:off x="3981450" y="936436"/>
            <a:ext cx="4629150" cy="523351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0075" y="4143375"/>
            <a:ext cx="161922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/>
              <a:t>Cooling</a:t>
            </a:r>
            <a:r>
              <a:rPr lang="it-IT" sz="2400" b="1" dirty="0"/>
              <a:t> fan</a:t>
            </a:r>
          </a:p>
        </p:txBody>
      </p:sp>
      <p:cxnSp>
        <p:nvCxnSpPr>
          <p:cNvPr id="12" name="Connettore 2 11"/>
          <p:cNvCxnSpPr>
            <a:stCxn id="10" idx="3"/>
          </p:cNvCxnSpPr>
          <p:nvPr/>
        </p:nvCxnSpPr>
        <p:spPr>
          <a:xfrm>
            <a:off x="2219301" y="4374208"/>
            <a:ext cx="2124099" cy="783580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752475" y="2809863"/>
            <a:ext cx="161922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M28 </a:t>
            </a:r>
            <a:r>
              <a:rPr lang="it-IT" sz="2400" b="1" dirty="0" err="1"/>
              <a:t>signal</a:t>
            </a:r>
            <a:r>
              <a:rPr lang="it-IT" sz="2400" b="1" dirty="0"/>
              <a:t> </a:t>
            </a:r>
            <a:r>
              <a:rPr lang="it-IT" sz="2400" b="1" dirty="0" err="1"/>
              <a:t>connector</a:t>
            </a:r>
            <a:endParaRPr lang="it-IT" sz="2400" b="1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2371701" y="3183576"/>
            <a:ext cx="3600474" cy="773396"/>
          </a:xfrm>
          <a:prstGeom prst="straightConnector1">
            <a:avLst/>
          </a:prstGeom>
          <a:ln w="508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2828925" y="1948595"/>
            <a:ext cx="7786688" cy="408843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8996387" y="2138728"/>
            <a:ext cx="245951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2400" b="1" dirty="0"/>
              <a:t>PADME </a:t>
            </a:r>
            <a:r>
              <a:rPr lang="it-IT" sz="2400" b="1" dirty="0" err="1"/>
              <a:t>beam</a:t>
            </a:r>
            <a:r>
              <a:rPr lang="it-IT" sz="2400" b="1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29/11/2021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 Spiriti (FOOT General meeting - Pavia)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0AB3D-0863-C64D-BDBD-14347617F61D}" type="slidenum">
              <a:rPr lang="it-IT" smtClean="0"/>
              <a:t>9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416625" y="226813"/>
            <a:ext cx="7406640" cy="523220"/>
          </a:xfrm>
          <a:prstGeom prst="rect">
            <a:avLst/>
          </a:prstGeom>
          <a:solidFill>
            <a:srgbClr val="00FFFF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8900" algn="ctr">
              <a:spcBef>
                <a:spcPts val="600"/>
              </a:spcBef>
              <a:spcAft>
                <a:spcPts val="600"/>
              </a:spcAft>
            </a:pP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Vertex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it-IT" sz="28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it-IT" sz="2800" dirty="0">
                <a:solidFill>
                  <a:srgbClr val="0000FF"/>
                </a:solidFill>
                <a:latin typeface="Times New Roman" pitchFamily="18" charset="0"/>
              </a:rPr>
              <a:t> from PADME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649878" y="1647770"/>
            <a:ext cx="4486275" cy="4700375"/>
            <a:chOff x="649878" y="1569392"/>
            <a:chExt cx="4486275" cy="470037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5" t="15418" r="11269" b="19999"/>
            <a:stretch/>
          </p:blipFill>
          <p:spPr>
            <a:xfrm>
              <a:off x="649878" y="1840641"/>
              <a:ext cx="4486275" cy="4429126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730916" y="1569392"/>
              <a:ext cx="4324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Beam</a:t>
              </a:r>
              <a:r>
                <a:rPr lang="it-IT" dirty="0"/>
                <a:t> </a:t>
              </a:r>
              <a:r>
                <a:rPr lang="it-IT" dirty="0" err="1"/>
                <a:t>profile</a:t>
              </a:r>
              <a:r>
                <a:rPr lang="it-IT" dirty="0"/>
                <a:t> ( </a:t>
              </a:r>
              <a:r>
                <a:rPr lang="it-IT" dirty="0" err="1"/>
                <a:t>positrons</a:t>
              </a:r>
              <a:r>
                <a:rPr lang="it-IT" dirty="0"/>
                <a:t> @ </a:t>
              </a:r>
              <a:r>
                <a:rPr lang="it-IT" dirty="0" err="1"/>
                <a:t>about</a:t>
              </a:r>
              <a:r>
                <a:rPr lang="it-IT" dirty="0"/>
                <a:t> 500 </a:t>
              </a:r>
              <a:r>
                <a:rPr lang="it-IT" dirty="0" err="1"/>
                <a:t>MeV</a:t>
              </a:r>
              <a:r>
                <a:rPr lang="it-IT" dirty="0"/>
                <a:t> )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965495" y="1693748"/>
            <a:ext cx="4414837" cy="4719712"/>
            <a:chOff x="6965495" y="1615370"/>
            <a:chExt cx="4414837" cy="471971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2" t="17708" r="11809" b="19167"/>
            <a:stretch/>
          </p:blipFill>
          <p:spPr>
            <a:xfrm>
              <a:off x="6965495" y="2005970"/>
              <a:ext cx="4414837" cy="4329112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7683954" y="1615370"/>
              <a:ext cx="2745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Cluster </a:t>
              </a:r>
              <a:r>
                <a:rPr lang="it-IT" dirty="0" err="1"/>
                <a:t>multiplicity</a:t>
              </a:r>
              <a:r>
                <a:rPr lang="it-IT" dirty="0"/>
                <a:t> and </a:t>
              </a:r>
              <a:r>
                <a:rPr lang="it-IT" dirty="0" err="1"/>
                <a:t>size</a:t>
              </a:r>
              <a:endParaRPr lang="it-IT" dirty="0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1339989" y="854623"/>
            <a:ext cx="9459769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200" dirty="0" err="1"/>
              <a:t>Main</a:t>
            </a:r>
            <a:r>
              <a:rPr lang="it-IT" sz="2200" dirty="0"/>
              <a:t> goal of the </a:t>
            </a:r>
            <a:r>
              <a:rPr lang="it-IT" sz="2200" dirty="0" err="1"/>
              <a:t>measure</a:t>
            </a:r>
            <a:r>
              <a:rPr lang="it-IT" sz="2200" dirty="0"/>
              <a:t>: </a:t>
            </a:r>
            <a:r>
              <a:rPr lang="it-IT" sz="2200" dirty="0" err="1"/>
              <a:t>check</a:t>
            </a:r>
            <a:r>
              <a:rPr lang="it-IT" sz="2200" dirty="0"/>
              <a:t> maximum </a:t>
            </a:r>
            <a:r>
              <a:rPr lang="it-IT" sz="2200" dirty="0" err="1"/>
              <a:t>multiplicity</a:t>
            </a:r>
            <a:r>
              <a:rPr lang="it-IT" sz="2200" dirty="0"/>
              <a:t> </a:t>
            </a:r>
            <a:r>
              <a:rPr lang="it-IT" sz="2200" dirty="0" err="1"/>
              <a:t>allowed</a:t>
            </a:r>
            <a:r>
              <a:rPr lang="it-IT" sz="2200" dirty="0"/>
              <a:t> by Ultimate/M28</a:t>
            </a:r>
          </a:p>
          <a:p>
            <a:pPr algn="ctr"/>
            <a:r>
              <a:rPr lang="it-IT" sz="2200" dirty="0" err="1"/>
              <a:t>Collected</a:t>
            </a:r>
            <a:r>
              <a:rPr lang="it-IT" sz="2200" dirty="0"/>
              <a:t> </a:t>
            </a:r>
            <a:r>
              <a:rPr lang="it-IT" sz="2200" dirty="0" err="1"/>
              <a:t>about</a:t>
            </a:r>
            <a:r>
              <a:rPr lang="it-IT" sz="2200" dirty="0"/>
              <a:t> 1.5 </a:t>
            </a:r>
            <a:r>
              <a:rPr lang="it-IT" sz="2200" dirty="0" err="1"/>
              <a:t>Milion</a:t>
            </a:r>
            <a:r>
              <a:rPr lang="it-IT" sz="2200" dirty="0"/>
              <a:t> </a:t>
            </a:r>
            <a:r>
              <a:rPr lang="it-IT" sz="2200" dirty="0" err="1"/>
              <a:t>event</a:t>
            </a:r>
            <a:r>
              <a:rPr lang="it-IT" sz="2200" dirty="0"/>
              <a:t> </a:t>
            </a:r>
            <a:r>
              <a:rPr lang="it-IT" sz="2200" dirty="0" err="1"/>
              <a:t>without</a:t>
            </a:r>
            <a:r>
              <a:rPr lang="it-IT" sz="2200" dirty="0"/>
              <a:t> DAQ </a:t>
            </a:r>
            <a:r>
              <a:rPr lang="it-IT" sz="2200" dirty="0" err="1"/>
              <a:t>problems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6058944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2320</Words>
  <Application>Microsoft Macintosh PowerPoint</Application>
  <PresentationFormat>Widescreen</PresentationFormat>
  <Paragraphs>488</Paragraphs>
  <Slides>42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Eleuterio Spiriti</dc:creator>
  <cp:lastModifiedBy>Eleuterio Spiriti</cp:lastModifiedBy>
  <cp:revision>40</cp:revision>
  <dcterms:created xsi:type="dcterms:W3CDTF">2021-11-28T17:57:37Z</dcterms:created>
  <dcterms:modified xsi:type="dcterms:W3CDTF">2022-05-31T06:54:13Z</dcterms:modified>
</cp:coreProperties>
</file>