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72" r:id="rId41"/>
  </p:sldIdLst>
  <p:sldSz cx="24384000" cy="13716000"/>
  <p:notesSz cx="6858000" cy="9144000"/>
  <p:embeddedFontLst>
    <p:embeddedFont>
      <p:font typeface="Helvetica Neue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/iebT21Q598YXH2YZ8blNTMJc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447103-6C27-4197-9B8F-839F4B635BC3}">
  <a:tblStyle styleId="{89447103-6C27-4197-9B8F-839F4B635B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9CAE661-EDBB-4908-9E10-6744E7D178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df67def2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2df67de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df67def29_0_4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2df67def29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ea440b311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2ea440b31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ea440b311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12ea440b31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ea440b311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12ea440b31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ea440b311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12ea440b31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ee900a54c_0_1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2ee900a54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ee900a54c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12ee900a54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ee900a54c_0_2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12ee900a54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ea440b311_0_4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12ea440b311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2ee900a54c_0_3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12ee900a54c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df67def29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12df67def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df67def29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12df67def2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f17428b84_5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12f17428b84_5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741fff52b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g11741fff52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741fff52b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11741fff52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1741fff52b_0_2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11741fff52b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1741fff52b_0_2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11741fff52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741fff52b_0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11741fff52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783a73fc2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g11783a73fc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7f029e435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g117f029e4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7f029e435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117f029e43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df67def29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2df67def2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2ea440b311_0_2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g12ea440b311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2ea440b311_0_3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7" name="Google Shape;547;g12ea440b311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2ea440b311_0_3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g12ea440b311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2ea440b311_0_3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g12ea440b31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ea440b311_0_2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g12ea440b31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2ee900a54c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g12ee900a5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ee900a54c_0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g12ee900a54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2ee900a54c_0_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g12ee900a54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2fa57c1e94_13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g12fa57c1e94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2f17428b84_5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g12f17428b84_5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df67def29_0_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2df67def2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ee900a54c_0_2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2ee900a54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df67def29_0_1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2df67def2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ee900a54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2ee900a5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df67def29_0_2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2df67def29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df67def29_0_2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2df67def2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df67def29_0_3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12df67def2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df67def29_0_0"/>
          <p:cNvSpPr/>
          <p:nvPr/>
        </p:nvSpPr>
        <p:spPr>
          <a:xfrm>
            <a:off x="967587" y="721416"/>
            <a:ext cx="12927300" cy="16791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36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g12df67def29_0_0"/>
          <p:cNvSpPr txBox="1">
            <a:spLocks noGrp="1"/>
          </p:cNvSpPr>
          <p:nvPr>
            <p:ph type="body" idx="1"/>
          </p:nvPr>
        </p:nvSpPr>
        <p:spPr>
          <a:xfrm>
            <a:off x="878643" y="10451729"/>
            <a:ext cx="21971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782B35"/>
                </a:solidFill>
              </a:rPr>
              <a:t>Marco Bon - 31/05/2022</a:t>
            </a:r>
            <a:endParaRPr/>
          </a:p>
        </p:txBody>
      </p:sp>
      <p:sp>
        <p:nvSpPr>
          <p:cNvPr id="78" name="Google Shape;78;g12df67def29_0_0"/>
          <p:cNvSpPr txBox="1">
            <a:spLocks noGrp="1"/>
          </p:cNvSpPr>
          <p:nvPr>
            <p:ph type="ctrTitle" idx="4294967295"/>
          </p:nvPr>
        </p:nvSpPr>
        <p:spPr>
          <a:xfrm>
            <a:off x="1206498" y="4492730"/>
            <a:ext cx="21971100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None/>
            </a:pPr>
            <a:r>
              <a:rPr lang="en-US"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the beam rate at CNAO</a:t>
            </a:r>
            <a:endParaRPr sz="8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g12df67def29_0_0"/>
          <p:cNvSpPr txBox="1">
            <a:spLocks noGrp="1"/>
          </p:cNvSpPr>
          <p:nvPr>
            <p:ph type="subTitle" idx="4294967295"/>
          </p:nvPr>
        </p:nvSpPr>
        <p:spPr>
          <a:xfrm>
            <a:off x="1201342" y="7223190"/>
            <a:ext cx="21971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g12df67def29_0_0"/>
          <p:cNvSpPr txBox="1">
            <a:spLocks noGrp="1"/>
          </p:cNvSpPr>
          <p:nvPr>
            <p:ph type="sldNum" idx="12"/>
          </p:nvPr>
        </p:nvSpPr>
        <p:spPr>
          <a:xfrm>
            <a:off x="23738499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</a:t>
            </a:fld>
            <a:endParaRPr/>
          </a:p>
        </p:txBody>
      </p:sp>
      <p:pic>
        <p:nvPicPr>
          <p:cNvPr id="81" name="Google Shape;81;g12df67def29_0_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20" y="279986"/>
            <a:ext cx="5325439" cy="258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2df67def29_0_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1755" y="741765"/>
            <a:ext cx="4965701" cy="16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2df67def29_0_0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4677" y="877984"/>
            <a:ext cx="2765025" cy="139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2df67def29_0_0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16362" y="8176296"/>
            <a:ext cx="7217205" cy="24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2df67def29_0_0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2df67def29_0_0"/>
          <p:cNvSpPr/>
          <p:nvPr/>
        </p:nvSpPr>
        <p:spPr>
          <a:xfrm>
            <a:off x="7104239" y="12927701"/>
            <a:ext cx="137823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g12df67def29_0_0"/>
          <p:cNvSpPr/>
          <p:nvPr/>
        </p:nvSpPr>
        <p:spPr>
          <a:xfrm>
            <a:off x="21040522" y="12909715"/>
            <a:ext cx="25440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df67def29_0_478"/>
          <p:cNvSpPr/>
          <p:nvPr/>
        </p:nvSpPr>
        <p:spPr>
          <a:xfrm>
            <a:off x="278404" y="1386450"/>
            <a:ext cx="114714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g12df67def29_0_478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114714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Energy loss calibration</a:t>
            </a:r>
            <a:endParaRPr/>
          </a:p>
        </p:txBody>
      </p:sp>
      <p:sp>
        <p:nvSpPr>
          <p:cNvPr id="234" name="Google Shape;234;g12df67def29_0_478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2df67def29_0_478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2df67def29_0_478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10</a:t>
            </a:fld>
            <a:endParaRPr/>
          </a:p>
        </p:txBody>
      </p:sp>
      <p:pic>
        <p:nvPicPr>
          <p:cNvPr id="237" name="Google Shape;237;g12df67def29_0_47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2df67def29_0_478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g12df67def29_0_4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75" y="7313500"/>
            <a:ext cx="8845625" cy="56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2df67def29_0_4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00" y="1803951"/>
            <a:ext cx="8845637" cy="55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2df67def29_0_4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24000" y="6189625"/>
            <a:ext cx="11203125" cy="66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2df67def29_0_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763" y="7743700"/>
            <a:ext cx="3645650" cy="1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2df67def29_0_478"/>
          <p:cNvSpPr txBox="1"/>
          <p:nvPr/>
        </p:nvSpPr>
        <p:spPr>
          <a:xfrm>
            <a:off x="5763425" y="3341825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g12df67def29_0_478"/>
          <p:cNvSpPr txBox="1"/>
          <p:nvPr/>
        </p:nvSpPr>
        <p:spPr>
          <a:xfrm>
            <a:off x="5763425" y="9485125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g12df67def29_0_478"/>
          <p:cNvSpPr txBox="1">
            <a:spLocks noGrp="1"/>
          </p:cNvSpPr>
          <p:nvPr>
            <p:ph type="body" idx="2"/>
          </p:nvPr>
        </p:nvSpPr>
        <p:spPr>
          <a:xfrm>
            <a:off x="11629500" y="118500"/>
            <a:ext cx="12754500" cy="6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609600" lvl="0" indent="-514096" algn="l" rtl="0">
              <a:lnSpc>
                <a:spcPct val="105000"/>
              </a:lnSpc>
              <a:spcBef>
                <a:spcPts val="45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lang="en-US" sz="17600"/>
              <a:t>Calibration used for GSI data does not fit well on CNAO data. In order to calibrate the charge with the Eloss_MC for all bars separately Birks law was used. </a:t>
            </a:r>
            <a:endParaRPr sz="17600"/>
          </a:p>
          <a:p>
            <a:pPr marL="609600" lvl="0" indent="-514096" algn="l" rtl="0">
              <a:lnSpc>
                <a:spcPct val="105000"/>
              </a:lnSpc>
              <a:spcBef>
                <a:spcPts val="45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lang="en-US" sz="17600"/>
              <a:t>For the central bars, most affected by the high beam rate, to make the peaks more visible, a </a:t>
            </a:r>
            <a:r>
              <a:rPr lang="en-US" sz="17600">
                <a:solidFill>
                  <a:srgbClr val="FF0000"/>
                </a:solidFill>
              </a:rPr>
              <a:t>cut</a:t>
            </a:r>
            <a:r>
              <a:rPr lang="en-US" sz="17600"/>
              <a:t> was placed on the charge distributions, imposing that  </a:t>
            </a:r>
            <a:r>
              <a:rPr lang="en-US" sz="17600">
                <a:solidFill>
                  <a:srgbClr val="FF0000"/>
                </a:solidFill>
              </a:rPr>
              <a:t>Beam_Rate&lt;1kHz</a:t>
            </a:r>
            <a:endParaRPr sz="17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ea440b311_0_5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g12ea440b311_0_5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Energy loss calibration</a:t>
            </a:r>
            <a:endParaRPr/>
          </a:p>
        </p:txBody>
      </p:sp>
      <p:sp>
        <p:nvSpPr>
          <p:cNvPr id="252" name="Google Shape;252;g12ea440b311_0_5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ea440b311_0_5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11</a:t>
            </a:fld>
            <a:endParaRPr/>
          </a:p>
        </p:txBody>
      </p:sp>
      <p:pic>
        <p:nvPicPr>
          <p:cNvPr id="254" name="Google Shape;254;g12ea440b311_0_5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2ea440b311_0_5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g12ea440b311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425" y="4386656"/>
            <a:ext cx="15279651" cy="829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2ea440b311_0_50"/>
          <p:cNvSpPr txBox="1">
            <a:spLocks noGrp="1"/>
          </p:cNvSpPr>
          <p:nvPr>
            <p:ph type="body" idx="2"/>
          </p:nvPr>
        </p:nvSpPr>
        <p:spPr>
          <a:xfrm>
            <a:off x="165025" y="1686925"/>
            <a:ext cx="23827200" cy="78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55000" lnSpcReduction="20000"/>
          </a:bodyPr>
          <a:lstStyle/>
          <a:p>
            <a:pPr marL="457200" lvl="0" indent="-53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700"/>
              <a:t>The calibration works quite well. Here is reported the Eloss of the whole layer 1 after calibration compared with the MC</a:t>
            </a:r>
            <a:endParaRPr sz="8700"/>
          </a:p>
          <a:p>
            <a:pPr marL="457200" lvl="0" indent="-5324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8700"/>
              <a:t>200 MeV/u - All runs</a:t>
            </a:r>
            <a:endParaRPr sz="8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5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r>
              <a:rPr lang="en-US" sz="6878"/>
              <a:t> </a:t>
            </a:r>
            <a:endParaRPr sz="49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ea440b311_0_10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g12ea440b311_0_10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</p:txBody>
      </p:sp>
      <p:sp>
        <p:nvSpPr>
          <p:cNvPr id="264" name="Google Shape;264;g12ea440b311_0_10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3592600" cy="10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 sz="4871"/>
              <a:t>In order to parameterize the Eloss response to the beam rate, we did a smearing of the MC based on experimental data.</a:t>
            </a:r>
            <a:endParaRPr sz="4871"/>
          </a:p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 sz="4871"/>
              <a:t>To do this, we studied the average Carbon peak value of the central bars as a function of the beam rate.</a:t>
            </a:r>
            <a:endParaRPr sz="4871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sz="1940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2ea440b311_0_10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12ea440b311_0_10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12</a:t>
            </a:fld>
            <a:endParaRPr/>
          </a:p>
        </p:txBody>
      </p:sp>
      <p:pic>
        <p:nvPicPr>
          <p:cNvPr id="267" name="Google Shape;267;g12ea440b311_0_10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2ea440b311_0_10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12ea440b311_0_100"/>
          <p:cNvSpPr/>
          <p:nvPr/>
        </p:nvSpPr>
        <p:spPr>
          <a:xfrm>
            <a:off x="10802849" y="8220900"/>
            <a:ext cx="3346500" cy="142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2ea440b311_0_100"/>
          <p:cNvSpPr txBox="1"/>
          <p:nvPr/>
        </p:nvSpPr>
        <p:spPr>
          <a:xfrm>
            <a:off x="10802850" y="7181250"/>
            <a:ext cx="27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ProfileX( )</a:t>
            </a:r>
            <a:endParaRPr sz="48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g12ea440b311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01" y="5957276"/>
            <a:ext cx="10410201" cy="672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2ea440b311_0_100"/>
          <p:cNvSpPr txBox="1"/>
          <p:nvPr/>
        </p:nvSpPr>
        <p:spPr>
          <a:xfrm>
            <a:off x="6518975" y="72305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3" name="Google Shape;273;g12ea440b311_0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4875" y="5478750"/>
            <a:ext cx="9478026" cy="72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12ea440b311_0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40634" y="6534750"/>
            <a:ext cx="6674167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ea440b311_0_3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g12ea440b311_0_3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endParaRPr>
              <a:solidFill>
                <a:srgbClr val="235764"/>
              </a:solidFill>
            </a:endParaRPr>
          </a:p>
        </p:txBody>
      </p:sp>
      <p:sp>
        <p:nvSpPr>
          <p:cNvPr id="281" name="Google Shape;281;g12ea440b311_0_3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2ea440b311_0_3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13</a:t>
            </a:fld>
            <a:endParaRPr/>
          </a:p>
        </p:txBody>
      </p:sp>
      <p:pic>
        <p:nvPicPr>
          <p:cNvPr id="283" name="Google Shape;283;g12ea440b311_0_3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12ea440b311_0_3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g12ea440b311_0_3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>
                <a:solidFill>
                  <a:srgbClr val="FF0000"/>
                </a:solidFill>
              </a:rPr>
              <a:t>200 MeV/u </a:t>
            </a:r>
            <a:r>
              <a:rPr lang="en-US"/>
              <a:t>— Only MB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g12ea440b311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809" y="3189767"/>
            <a:ext cx="13078992" cy="920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ea440b311_0_4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g12ea440b311_0_4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identification</a:t>
            </a:r>
            <a:endParaRPr/>
          </a:p>
        </p:txBody>
      </p:sp>
      <p:sp>
        <p:nvSpPr>
          <p:cNvPr id="293" name="Google Shape;293;g12ea440b311_0_4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/>
              <a:t>In order to apply the Z reconstruction algorithm we have to find the Bethe-Bloch parameters</a:t>
            </a:r>
            <a:endParaRPr/>
          </a:p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/>
              <a:t>Only the primary fragments produced in the interaction of the beam with the TG are considered.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2ea440b311_0_4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2ea440b311_0_4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14</a:t>
            </a:fld>
            <a:endParaRPr/>
          </a:p>
        </p:txBody>
      </p:sp>
      <p:pic>
        <p:nvPicPr>
          <p:cNvPr id="296" name="Google Shape;296;g12ea440b311_0_4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2ea440b311_0_4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8" name="Google Shape;298;g12ea440b311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550" y="5454775"/>
            <a:ext cx="10785425" cy="733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2ea440b311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40375" y="8157700"/>
            <a:ext cx="749617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2ea440b311_0_40"/>
          <p:cNvSpPr txBox="1"/>
          <p:nvPr/>
        </p:nvSpPr>
        <p:spPr>
          <a:xfrm>
            <a:off x="5439500" y="6811675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ee900a54c_0_187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g12ee900a54c_0_187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identification - no rate</a:t>
            </a:r>
            <a:endParaRPr/>
          </a:p>
        </p:txBody>
      </p:sp>
      <p:sp>
        <p:nvSpPr>
          <p:cNvPr id="307" name="Google Shape;307;g12ee900a54c_0_187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2ee900a54c_0_187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2ee900a54c_0_187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15</a:t>
            </a:fld>
            <a:endParaRPr/>
          </a:p>
        </p:txBody>
      </p:sp>
      <p:pic>
        <p:nvPicPr>
          <p:cNvPr id="310" name="Google Shape;310;g12ee900a54c_0_18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2ee900a54c_0_187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g12ee900a54c_0_187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/>
              <a:t>We studied the performance of Z-ID on the reconstructed hit with </a:t>
            </a:r>
            <a:r>
              <a:rPr lang="en-US">
                <a:solidFill>
                  <a:srgbClr val="FF0000"/>
                </a:solidFill>
              </a:rPr>
              <a:t>only the experimental resolution (NO RATE)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g12ee900a54c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563" y="3946025"/>
            <a:ext cx="17740677" cy="87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ee900a54c_0_200"/>
          <p:cNvSpPr/>
          <p:nvPr/>
        </p:nvSpPr>
        <p:spPr>
          <a:xfrm>
            <a:off x="278404" y="1386450"/>
            <a:ext cx="108900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g12ee900a54c_0_20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108900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identification - rate</a:t>
            </a:r>
            <a:endParaRPr/>
          </a:p>
        </p:txBody>
      </p:sp>
      <p:sp>
        <p:nvSpPr>
          <p:cNvPr id="320" name="Google Shape;320;g12ee900a54c_0_20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2ee900a54c_0_20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16</a:t>
            </a:fld>
            <a:endParaRPr/>
          </a:p>
        </p:txBody>
      </p:sp>
      <p:pic>
        <p:nvPicPr>
          <p:cNvPr id="322" name="Google Shape;322;g12ee900a54c_0_20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2ee900a54c_0_20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4" name="Google Shape;324;g12ee900a54c_0_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75" y="4911025"/>
            <a:ext cx="11914400" cy="75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2ee900a54c_0_200"/>
          <p:cNvSpPr txBox="1"/>
          <p:nvPr/>
        </p:nvSpPr>
        <p:spPr>
          <a:xfrm>
            <a:off x="7238350" y="10409725"/>
            <a:ext cx="24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13kHz</a:t>
            </a:r>
            <a:endParaRPr sz="48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Google Shape;326;g12ee900a54c_0_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6775" y="258025"/>
            <a:ext cx="11914398" cy="65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12ee900a54c_0_2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43650" y="6770825"/>
            <a:ext cx="11777523" cy="61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2ee900a54c_0_200"/>
          <p:cNvSpPr txBox="1"/>
          <p:nvPr/>
        </p:nvSpPr>
        <p:spPr>
          <a:xfrm>
            <a:off x="19922400" y="11056525"/>
            <a:ext cx="24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96kHz</a:t>
            </a:r>
            <a:endParaRPr sz="48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g12ee900a54c_0_200"/>
          <p:cNvSpPr txBox="1"/>
          <p:nvPr/>
        </p:nvSpPr>
        <p:spPr>
          <a:xfrm>
            <a:off x="19254050" y="4757375"/>
            <a:ext cx="24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55kHz</a:t>
            </a:r>
            <a:endParaRPr sz="48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g12ee900a54c_0_200"/>
          <p:cNvSpPr txBox="1">
            <a:spLocks noGrp="1"/>
          </p:cNvSpPr>
          <p:nvPr>
            <p:ph type="body" idx="2"/>
          </p:nvPr>
        </p:nvSpPr>
        <p:spPr>
          <a:xfrm>
            <a:off x="412975" y="2369525"/>
            <a:ext cx="114732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609600" lvl="0" indent="-55140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100000"/>
              <a:buChar char="•"/>
            </a:pPr>
            <a:r>
              <a:rPr lang="en-US" sz="19950"/>
              <a:t>At 13kHz the rate effect on the reconstructed hit is not too evident</a:t>
            </a:r>
            <a:endParaRPr sz="19950"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sz="1995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sz="1940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ee900a54c_0_293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g12ee900a54c_0_293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Trigger efficiencies</a:t>
            </a:r>
            <a:endParaRPr/>
          </a:p>
        </p:txBody>
      </p:sp>
      <p:sp>
        <p:nvSpPr>
          <p:cNvPr id="352" name="Google Shape;352;g12ee900a54c_0_293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2ee900a54c_0_293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2ee900a54c_0_293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17</a:t>
            </a:fld>
            <a:endParaRPr/>
          </a:p>
        </p:txBody>
      </p:sp>
      <p:pic>
        <p:nvPicPr>
          <p:cNvPr id="355" name="Google Shape;355;g12ee900a54c_0_29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2ee900a54c_0_293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g12ee900a54c_0_293"/>
          <p:cNvSpPr txBox="1">
            <a:spLocks noGrp="1"/>
          </p:cNvSpPr>
          <p:nvPr>
            <p:ph type="body" idx="2"/>
          </p:nvPr>
        </p:nvSpPr>
        <p:spPr>
          <a:xfrm>
            <a:off x="229925" y="2065350"/>
            <a:ext cx="239994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Helvetica Neue"/>
              <a:buChar char="•"/>
            </a:pPr>
            <a:r>
              <a:rPr lang="en-US"/>
              <a:t>We also studied the impact of the beam rate on trigger efficiency using the calibrated and reconstructed data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pic>
        <p:nvPicPr>
          <p:cNvPr id="358" name="Google Shape;358;g12ee900a54c_0_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75" y="6522881"/>
            <a:ext cx="10754889" cy="142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g12ee900a54c_0_293"/>
          <p:cNvCxnSpPr/>
          <p:nvPr/>
        </p:nvCxnSpPr>
        <p:spPr>
          <a:xfrm rot="10800000" flipH="1">
            <a:off x="7129250" y="5569675"/>
            <a:ext cx="6334800" cy="8205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60" name="Google Shape;360;g12ee900a54c_0_293"/>
          <p:cNvCxnSpPr>
            <a:endCxn id="361" idx="1"/>
          </p:cNvCxnSpPr>
          <p:nvPr/>
        </p:nvCxnSpPr>
        <p:spPr>
          <a:xfrm>
            <a:off x="7129200" y="8084475"/>
            <a:ext cx="6887100" cy="7080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62" name="Google Shape;362;g12ee900a54c_0_293"/>
          <p:cNvSpPr txBox="1"/>
          <p:nvPr/>
        </p:nvSpPr>
        <p:spPr>
          <a:xfrm>
            <a:off x="14016300" y="4589275"/>
            <a:ext cx="8582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74E1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points acquired with the MB trigger that would have fired the fragmentation trigger.</a:t>
            </a:r>
            <a:endParaRPr sz="4000">
              <a:solidFill>
                <a:srgbClr val="274E1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g12ee900a54c_0_293"/>
          <p:cNvSpPr txBox="1"/>
          <p:nvPr/>
        </p:nvSpPr>
        <p:spPr>
          <a:xfrm>
            <a:off x="14016300" y="8084475"/>
            <a:ext cx="8582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points acquired with the MB trigger </a:t>
            </a:r>
            <a:endParaRPr sz="4000">
              <a:solidFill>
                <a:srgbClr val="1155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ea440b311_0_433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g12ea440b311_0_433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Trigger efficiencies -13 kHz</a:t>
            </a:r>
            <a:endParaRPr/>
          </a:p>
        </p:txBody>
      </p:sp>
      <p:sp>
        <p:nvSpPr>
          <p:cNvPr id="369" name="Google Shape;369;g12ea440b311_0_433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2ea440b311_0_433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18</a:t>
            </a:fld>
            <a:endParaRPr/>
          </a:p>
        </p:txBody>
      </p:sp>
      <p:pic>
        <p:nvPicPr>
          <p:cNvPr id="371" name="Google Shape;371;g12ea440b311_0_43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12ea440b311_0_433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3" name="Google Shape;373;g12ea440b311_0_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825" y="5742812"/>
            <a:ext cx="9800301" cy="703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2ea440b311_0_433"/>
          <p:cNvSpPr/>
          <p:nvPr/>
        </p:nvSpPr>
        <p:spPr>
          <a:xfrm>
            <a:off x="10797988" y="8543450"/>
            <a:ext cx="2695200" cy="142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2ea440b311_0_433"/>
          <p:cNvSpPr txBox="1"/>
          <p:nvPr/>
        </p:nvSpPr>
        <p:spPr>
          <a:xfrm>
            <a:off x="10814575" y="7820150"/>
            <a:ext cx="2528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1kHz cut</a:t>
            </a:r>
            <a:endParaRPr sz="35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g12ea440b311_0_433"/>
          <p:cNvSpPr txBox="1">
            <a:spLocks noGrp="1"/>
          </p:cNvSpPr>
          <p:nvPr>
            <p:ph type="body" idx="2"/>
          </p:nvPr>
        </p:nvSpPr>
        <p:spPr>
          <a:xfrm>
            <a:off x="282325" y="1776475"/>
            <a:ext cx="22751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US" sz="4700"/>
              <a:t>We focused our attention on the run in which the mean beam rate was </a:t>
            </a:r>
            <a:r>
              <a:rPr lang="en-US" sz="4700">
                <a:solidFill>
                  <a:srgbClr val="FF0000"/>
                </a:solidFill>
              </a:rPr>
              <a:t>13kHz</a:t>
            </a:r>
            <a:endParaRPr sz="4700">
              <a:solidFill>
                <a:srgbClr val="FF0000"/>
              </a:solidFill>
            </a:endParaRPr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US" sz="4700"/>
              <a:t>For boron, the results are different  from those of Lorenzo Marini's work, but taking the </a:t>
            </a:r>
            <a:r>
              <a:rPr lang="en-US" sz="4700">
                <a:solidFill>
                  <a:srgbClr val="FF0000"/>
                </a:solidFill>
              </a:rPr>
              <a:t>events below 1kHz</a:t>
            </a:r>
            <a:r>
              <a:rPr lang="en-US" sz="4700"/>
              <a:t>, even with reconstruction (point), we get the same values. 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•"/>
            </a:pPr>
            <a:r>
              <a:rPr lang="en-US" sz="4700"/>
              <a:t>200 MeV/u</a:t>
            </a:r>
            <a:r>
              <a:rPr lang="en-US" sz="4700">
                <a:solidFill>
                  <a:srgbClr val="FF0000"/>
                </a:solidFill>
              </a:rPr>
              <a:t> </a:t>
            </a:r>
            <a:r>
              <a:rPr lang="en-US" sz="4700"/>
              <a:t>— run (2500-2959)</a:t>
            </a:r>
            <a:endParaRPr sz="4700"/>
          </a:p>
          <a:p>
            <a:pPr marL="22860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pic>
        <p:nvPicPr>
          <p:cNvPr id="377" name="Google Shape;377;g12ea440b311_0_4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93200" y="5373575"/>
            <a:ext cx="10304856" cy="73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12ea440b311_0_433"/>
          <p:cNvSpPr txBox="1"/>
          <p:nvPr/>
        </p:nvSpPr>
        <p:spPr>
          <a:xfrm>
            <a:off x="8146275" y="653475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g12ea440b311_0_433"/>
          <p:cNvSpPr txBox="1"/>
          <p:nvPr/>
        </p:nvSpPr>
        <p:spPr>
          <a:xfrm>
            <a:off x="21898450" y="653475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ee900a54c_0_358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g12ee900a54c_0_358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Conclusions</a:t>
            </a:r>
            <a:endParaRPr/>
          </a:p>
        </p:txBody>
      </p:sp>
      <p:sp>
        <p:nvSpPr>
          <p:cNvPr id="386" name="Google Shape;386;g12ee900a54c_0_358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2ee900a54c_0_358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2ee900a54c_0_358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19</a:t>
            </a:fld>
            <a:endParaRPr/>
          </a:p>
        </p:txBody>
      </p:sp>
      <p:pic>
        <p:nvPicPr>
          <p:cNvPr id="389" name="Google Shape;389;g12ee900a54c_0_35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12ee900a54c_0_358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g12ee900a54c_0_358"/>
          <p:cNvSpPr txBox="1">
            <a:spLocks noGrp="1"/>
          </p:cNvSpPr>
          <p:nvPr>
            <p:ph type="body" idx="2"/>
          </p:nvPr>
        </p:nvSpPr>
        <p:spPr>
          <a:xfrm>
            <a:off x="192300" y="1793900"/>
            <a:ext cx="23999400" cy="10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200"/>
              <a:t>The fraction of pile up events is small (0.4%-2.5%)</a:t>
            </a: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200"/>
              <a:t>We introduced in the MC simulation the effect of the beam rate to study</a:t>
            </a:r>
            <a:endParaRPr sz="19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0"/>
              <a:t>	</a:t>
            </a:r>
            <a:endParaRPr sz="19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0"/>
              <a:t>		1. the </a:t>
            </a:r>
            <a:r>
              <a:rPr lang="en-US" sz="19200">
                <a:solidFill>
                  <a:srgbClr val="1155CC"/>
                </a:solidFill>
              </a:rPr>
              <a:t>performance of the Z-ID</a:t>
            </a:r>
            <a:r>
              <a:rPr lang="en-US" sz="19200"/>
              <a:t> on the reconstructed hit</a:t>
            </a:r>
            <a:endParaRPr sz="19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0"/>
              <a:t>		2. the </a:t>
            </a:r>
            <a:r>
              <a:rPr lang="en-US" sz="19200">
                <a:solidFill>
                  <a:srgbClr val="38761D"/>
                </a:solidFill>
              </a:rPr>
              <a:t>trigger efficiency</a:t>
            </a:r>
            <a:endParaRPr sz="19200">
              <a:solidFill>
                <a:srgbClr val="38761D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19550"/>
              <a:t>We are trying to apply the efficincies to fragmentation data to recover the MB ones. At the moment there are some discrepances that we are checking…</a:t>
            </a:r>
            <a:endParaRPr sz="19550"/>
          </a:p>
          <a:p>
            <a:pPr marL="0" lvl="0" indent="0" algn="l" rtl="0">
              <a:spcBef>
                <a:spcPts val="4500"/>
              </a:spcBef>
              <a:spcAft>
                <a:spcPts val="0"/>
              </a:spcAft>
              <a:buNone/>
            </a:pPr>
            <a:endParaRPr sz="1955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cxnSp>
        <p:nvCxnSpPr>
          <p:cNvPr id="392" name="Google Shape;392;g12ee900a54c_0_358"/>
          <p:cNvCxnSpPr>
            <a:endCxn id="393" idx="1"/>
          </p:cNvCxnSpPr>
          <p:nvPr/>
        </p:nvCxnSpPr>
        <p:spPr>
          <a:xfrm>
            <a:off x="8988925" y="5521200"/>
            <a:ext cx="6887100" cy="14622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3" name="Google Shape;393;g12ee900a54c_0_358"/>
          <p:cNvSpPr txBox="1"/>
          <p:nvPr/>
        </p:nvSpPr>
        <p:spPr>
          <a:xfrm>
            <a:off x="15876025" y="5782800"/>
            <a:ext cx="4852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lang="en-US" sz="48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13kHz</a:t>
            </a:r>
            <a:r>
              <a:rPr lang="en-US" sz="48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the rate effect</a:t>
            </a:r>
            <a:r>
              <a:rPr lang="en-US" sz="48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not too evident</a:t>
            </a:r>
            <a:endParaRPr sz="4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g12ee900a54c_0_358"/>
          <p:cNvSpPr txBox="1"/>
          <p:nvPr/>
        </p:nvSpPr>
        <p:spPr>
          <a:xfrm>
            <a:off x="3264325" y="7933125"/>
            <a:ext cx="12611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lang="en-US" sz="48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13kHz</a:t>
            </a:r>
            <a:r>
              <a:rPr lang="en-US" sz="480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for boron fragments the trigger efficiency</a:t>
            </a:r>
            <a:r>
              <a:rPr lang="en-US" sz="48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varies from 0.85 to 0.99</a:t>
            </a:r>
            <a:r>
              <a:rPr lang="en-US" sz="48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with a cut on the beam rate of 1kHz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5" name="Google Shape;395;g12ee900a54c_0_358"/>
          <p:cNvCxnSpPr/>
          <p:nvPr/>
        </p:nvCxnSpPr>
        <p:spPr>
          <a:xfrm>
            <a:off x="3725725" y="6780525"/>
            <a:ext cx="5292300" cy="1152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df67def29_0_23"/>
          <p:cNvSpPr/>
          <p:nvPr/>
        </p:nvSpPr>
        <p:spPr>
          <a:xfrm>
            <a:off x="229932" y="1741663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g12df67def29_0_23"/>
          <p:cNvSpPr txBox="1">
            <a:spLocks noGrp="1"/>
          </p:cNvSpPr>
          <p:nvPr>
            <p:ph type="title"/>
          </p:nvPr>
        </p:nvSpPr>
        <p:spPr>
          <a:xfrm>
            <a:off x="0" y="312775"/>
            <a:ext cx="23827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Introduction</a:t>
            </a:r>
            <a:endParaRPr/>
          </a:p>
        </p:txBody>
      </p:sp>
      <p:sp>
        <p:nvSpPr>
          <p:cNvPr id="94" name="Google Shape;94;g12df67def29_0_23"/>
          <p:cNvSpPr txBox="1">
            <a:spLocks noGrp="1"/>
          </p:cNvSpPr>
          <p:nvPr>
            <p:ph type="body" idx="2"/>
          </p:nvPr>
        </p:nvSpPr>
        <p:spPr>
          <a:xfrm>
            <a:off x="229925" y="2065350"/>
            <a:ext cx="239994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lang="en-US"/>
              <a:t>The aim of this presentation is to show the impact of the beam rate on the Z-ID and on the trigger efficiency using data taken from CNAO in November 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lang="en-US"/>
              <a:t>Beam: Carbon ions with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1) 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/>
              <a:t>=200 Mev/N,     </a:t>
            </a:r>
            <a:r>
              <a:rPr lang="en-US">
                <a:solidFill>
                  <a:srgbClr val="38761D"/>
                </a:solidFill>
              </a:rPr>
              <a:t>Target</a:t>
            </a:r>
            <a:r>
              <a:rPr lang="en-US"/>
              <a:t>: C, C2H4,     </a:t>
            </a:r>
            <a:r>
              <a:rPr lang="en-US">
                <a:solidFill>
                  <a:srgbClr val="9900FF"/>
                </a:solidFill>
              </a:rPr>
              <a:t>Events</a:t>
            </a:r>
            <a:r>
              <a:rPr lang="en-US"/>
              <a:t>            (for cross section measurement)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/>
              <a:t>2) 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/>
              <a:t>=(150, 300, 400)MeV/N,    </a:t>
            </a:r>
            <a:r>
              <a:rPr lang="en-US">
                <a:solidFill>
                  <a:srgbClr val="38761D"/>
                </a:solidFill>
              </a:rPr>
              <a:t>Target</a:t>
            </a:r>
            <a:r>
              <a:rPr lang="en-US"/>
              <a:t>: C,      </a:t>
            </a:r>
            <a:r>
              <a:rPr lang="en-US">
                <a:solidFill>
                  <a:srgbClr val="9900FF"/>
                </a:solidFill>
              </a:rPr>
              <a:t>Events</a:t>
            </a:r>
            <a:r>
              <a:rPr lang="en-US"/>
              <a:t>              (for calibration purposes)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sp>
        <p:nvSpPr>
          <p:cNvPr id="95" name="Google Shape;95;g12df67def29_0_23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2df67def29_0_23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</a:t>
            </a:fld>
            <a:endParaRPr/>
          </a:p>
        </p:txBody>
      </p:sp>
      <p:pic>
        <p:nvPicPr>
          <p:cNvPr id="97" name="Google Shape;97;g12df67def29_0_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2df67def29_0_23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g12df67def29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700" y="8487601"/>
            <a:ext cx="10383501" cy="432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2df67def29_0_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32583" y="5757610"/>
            <a:ext cx="1836633" cy="8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2df67def29_0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50899" y="7630563"/>
            <a:ext cx="2247293" cy="9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12df67def29_0_1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2450" y="5241474"/>
            <a:ext cx="9539099" cy="323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f17428b84_50_97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g12f17428b84_50_97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Conclusions</a:t>
            </a:r>
            <a:endParaRPr/>
          </a:p>
        </p:txBody>
      </p:sp>
      <p:sp>
        <p:nvSpPr>
          <p:cNvPr id="407" name="Google Shape;407;g12f17428b84_50_97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12f17428b84_50_97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12f17428b84_50_97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21</a:t>
            </a:fld>
            <a:endParaRPr/>
          </a:p>
        </p:txBody>
      </p:sp>
      <p:pic>
        <p:nvPicPr>
          <p:cNvPr id="410" name="Google Shape;410;g12f17428b84_50_9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12f17428b84_50_97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g12f17428b84_50_97"/>
          <p:cNvSpPr txBox="1">
            <a:spLocks noGrp="1"/>
          </p:cNvSpPr>
          <p:nvPr>
            <p:ph type="body" idx="2"/>
          </p:nvPr>
        </p:nvSpPr>
        <p:spPr>
          <a:xfrm>
            <a:off x="192300" y="1793900"/>
            <a:ext cx="23999400" cy="10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200"/>
              <a:t>The fraction of pile up events is small (0.4%-2.5%)</a:t>
            </a: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200"/>
              <a:t>We introduced in the MC simulation the effect of the beam rate to study</a:t>
            </a: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200"/>
              <a:t>We studied the performance of Z-ID on the reconstructed hit. With a mean beam rate of 13kHz the (VUOI CHE QUANTIFICO QUANTO PERDIAMO IN EFFICIENZA DI RICOSTRUZIONE PER I SINGOLI FRAMMENTI a 13khZ? ACCENNO QUALCOSA SUI 55 E 96 KHZ?) rate effect is not too evident</a:t>
            </a:r>
            <a:endParaRPr sz="19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00"/>
          </a:p>
          <a:p>
            <a:pPr marL="609600" lvl="0" indent="-5394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200"/>
              <a:t>We studied the impact of the beam rate on trigger efficiency.  For a run in which the mean beam rate is 13 kHz, for boron fragments the trigger efficiency varies from 0.85 to 0.99 with a cut on the beam rate of 1kHz. It is important to understand this behavior since the value of the trigger efficiency actively participates in the computation of the cross section.</a:t>
            </a:r>
            <a:endParaRPr sz="19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500"/>
              </a:spcBef>
              <a:spcAft>
                <a:spcPts val="0"/>
              </a:spcAft>
              <a:buNone/>
            </a:pPr>
            <a:endParaRPr sz="1955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741fff52b_0_49"/>
          <p:cNvSpPr/>
          <p:nvPr/>
        </p:nvSpPr>
        <p:spPr>
          <a:xfrm>
            <a:off x="202682" y="153648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g11741fff52b_0_49"/>
          <p:cNvSpPr txBox="1">
            <a:spLocks noGrp="1"/>
          </p:cNvSpPr>
          <p:nvPr>
            <p:ph type="title"/>
          </p:nvPr>
        </p:nvSpPr>
        <p:spPr>
          <a:xfrm>
            <a:off x="0" y="107588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Spill structure</a:t>
            </a:r>
            <a:endParaRPr/>
          </a:p>
        </p:txBody>
      </p:sp>
      <p:sp>
        <p:nvSpPr>
          <p:cNvPr id="419" name="Google Shape;419;g11741fff52b_0_49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1741fff52b_0_49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22</a:t>
            </a:fld>
            <a:endParaRPr/>
          </a:p>
        </p:txBody>
      </p:sp>
      <p:pic>
        <p:nvPicPr>
          <p:cNvPr id="421" name="Google Shape;421;g11741fff52b_0_4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11741fff52b_0_49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g11741fff52b_0_49"/>
          <p:cNvSpPr txBox="1"/>
          <p:nvPr/>
        </p:nvSpPr>
        <p:spPr>
          <a:xfrm rot="-5400000">
            <a:off x="3053125" y="6306600"/>
            <a:ext cx="253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Rate MB (Hz)</a:t>
            </a: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4" name="Google Shape;424;g11741fff52b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6789" y="3313609"/>
            <a:ext cx="15593075" cy="890069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11741fff52b_0_49"/>
          <p:cNvSpPr txBox="1"/>
          <p:nvPr/>
        </p:nvSpPr>
        <p:spPr>
          <a:xfrm>
            <a:off x="17692550" y="11877225"/>
            <a:ext cx="16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(s)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g11741fff52b_0_49"/>
          <p:cNvSpPr txBox="1"/>
          <p:nvPr/>
        </p:nvSpPr>
        <p:spPr>
          <a:xfrm>
            <a:off x="1673125" y="3842675"/>
            <a:ext cx="40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g11741fff52b_0_49"/>
          <p:cNvSpPr txBox="1">
            <a:spLocks noGrp="1"/>
          </p:cNvSpPr>
          <p:nvPr>
            <p:ph type="body" idx="2"/>
          </p:nvPr>
        </p:nvSpPr>
        <p:spPr>
          <a:xfrm>
            <a:off x="278400" y="2157225"/>
            <a:ext cx="23827200" cy="10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50"/>
              <a:buChar char="•"/>
            </a:pPr>
            <a:r>
              <a:rPr lang="en-US" sz="5358"/>
              <a:t>Even within the same run, the beam rate has many fluctuations</a:t>
            </a:r>
            <a:endParaRPr sz="535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 sz="6878"/>
              <a:t> </a:t>
            </a:r>
            <a:endParaRPr sz="49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6878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sp>
        <p:nvSpPr>
          <p:cNvPr id="428" name="Google Shape;428;g11741fff52b_0_49"/>
          <p:cNvSpPr txBox="1"/>
          <p:nvPr/>
        </p:nvSpPr>
        <p:spPr>
          <a:xfrm>
            <a:off x="10591538" y="4467800"/>
            <a:ext cx="360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Spill structure</a:t>
            </a:r>
            <a:endParaRPr sz="3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741fff52b_0_281"/>
          <p:cNvSpPr/>
          <p:nvPr/>
        </p:nvSpPr>
        <p:spPr>
          <a:xfrm>
            <a:off x="229932" y="1741663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g11741fff52b_0_281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774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ST summed signal</a:t>
            </a:r>
            <a:endParaRPr/>
          </a:p>
        </p:txBody>
      </p:sp>
      <p:sp>
        <p:nvSpPr>
          <p:cNvPr id="435" name="Google Shape;435;g11741fff52b_0_281"/>
          <p:cNvSpPr txBox="1">
            <a:spLocks noGrp="1"/>
          </p:cNvSpPr>
          <p:nvPr>
            <p:ph type="body" idx="2"/>
          </p:nvPr>
        </p:nvSpPr>
        <p:spPr>
          <a:xfrm>
            <a:off x="282325" y="2103600"/>
            <a:ext cx="107769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609600" lvl="0" indent="-5252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Char char="•"/>
            </a:pPr>
            <a:r>
              <a:rPr lang="en-US"/>
              <a:t>In order to tag the pile up events, we used the ST</a:t>
            </a:r>
            <a:endParaRPr/>
          </a:p>
          <a:p>
            <a:pPr marL="609600" lvl="0" indent="-5252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Char char="•"/>
            </a:pPr>
            <a:r>
              <a:rPr lang="en-US"/>
              <a:t>The ST has 8 channels. To compute the charge, the summed signal is integrated</a:t>
            </a:r>
            <a:endParaRPr/>
          </a:p>
          <a:p>
            <a:pPr marL="609600" lvl="0" indent="-5252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Char char="•"/>
            </a:pPr>
            <a:r>
              <a:rPr lang="en-US"/>
              <a:t>The mean and standard deviation of the amplitudes of the first part of the signal were taken in order to remove the positive overshoot induced by a high pass filter.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The signal integral is computed excluding the samples with</a:t>
            </a: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			</a:t>
            </a: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	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r>
              <a:rPr lang="en-US"/>
              <a:t> 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sp>
        <p:nvSpPr>
          <p:cNvPr id="436" name="Google Shape;436;g11741fff52b_0_281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1741fff52b_0_281"/>
          <p:cNvSpPr txBox="1">
            <a:spLocks noGrp="1"/>
          </p:cNvSpPr>
          <p:nvPr>
            <p:ph type="sldNum" idx="12"/>
          </p:nvPr>
        </p:nvSpPr>
        <p:spPr>
          <a:xfrm>
            <a:off x="23752173" y="12918700"/>
            <a:ext cx="4770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23</a:t>
            </a:fld>
            <a:endParaRPr/>
          </a:p>
        </p:txBody>
      </p:sp>
      <p:pic>
        <p:nvPicPr>
          <p:cNvPr id="438" name="Google Shape;438;g11741fff52b_0_28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1741fff52b_0_281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0" name="Google Shape;440;g11741fff52b_0_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58200" y="3354875"/>
            <a:ext cx="11916675" cy="73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11741fff52b_0_281"/>
          <p:cNvSpPr txBox="1"/>
          <p:nvPr/>
        </p:nvSpPr>
        <p:spPr>
          <a:xfrm>
            <a:off x="22502300" y="10503350"/>
            <a:ext cx="10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(ns)</a:t>
            </a: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g11741fff52b_0_281"/>
          <p:cNvSpPr txBox="1"/>
          <p:nvPr/>
        </p:nvSpPr>
        <p:spPr>
          <a:xfrm rot="-5400000">
            <a:off x="10484000" y="3821475"/>
            <a:ext cx="247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Amplitude (mV)</a:t>
            </a:r>
            <a:endParaRPr sz="1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g11741fff52b_0_281"/>
          <p:cNvSpPr/>
          <p:nvPr/>
        </p:nvSpPr>
        <p:spPr>
          <a:xfrm>
            <a:off x="15260425" y="4129125"/>
            <a:ext cx="661800" cy="798300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g11741fff52b_0_2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1225" y="9053175"/>
            <a:ext cx="7660884" cy="7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741fff52b_0_295"/>
          <p:cNvSpPr/>
          <p:nvPr/>
        </p:nvSpPr>
        <p:spPr>
          <a:xfrm>
            <a:off x="229932" y="1741663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g11741fff52b_0_295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827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Pile-up estimation -1</a:t>
            </a:r>
            <a:endParaRPr/>
          </a:p>
        </p:txBody>
      </p:sp>
      <p:sp>
        <p:nvSpPr>
          <p:cNvPr id="451" name="Google Shape;451;g11741fff52b_0_295"/>
          <p:cNvSpPr txBox="1">
            <a:spLocks noGrp="1"/>
          </p:cNvSpPr>
          <p:nvPr>
            <p:ph type="body" idx="2"/>
          </p:nvPr>
        </p:nvSpPr>
        <p:spPr>
          <a:xfrm>
            <a:off x="229925" y="2085225"/>
            <a:ext cx="243840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609600" lvl="0" indent="-5252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23000"/>
              <a:buChar char="•"/>
            </a:pPr>
            <a:r>
              <a:rPr lang="en-US">
                <a:solidFill>
                  <a:srgbClr val="38761D"/>
                </a:solidFill>
              </a:rPr>
              <a:t>E= 150MeV/N (MB)</a:t>
            </a:r>
            <a:endParaRPr>
              <a:solidFill>
                <a:srgbClr val="38761D"/>
              </a:solidFill>
            </a:endParaRPr>
          </a:p>
          <a:p>
            <a:pPr marL="609600" lvl="0" indent="-5252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3000"/>
              <a:buChar char="•"/>
            </a:pPr>
            <a:r>
              <a:rPr lang="en-US"/>
              <a:t>With the ST we are able to tag the pile-up events. </a:t>
            </a:r>
            <a:endParaRPr/>
          </a:p>
          <a:p>
            <a:pPr marL="609600" lvl="0" indent="-52524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3000"/>
              <a:buChar char="•"/>
            </a:pPr>
            <a:r>
              <a:rPr lang="en-US">
                <a:solidFill>
                  <a:srgbClr val="FF0000"/>
                </a:solidFill>
              </a:rPr>
              <a:t>The fraction of pile up events depends on the beam rate and it varies between 0.5% and 3% within all the acquired runs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9516"/>
              <a:buNone/>
            </a:pP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r>
              <a:rPr lang="en-US"/>
              <a:t> 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sp>
        <p:nvSpPr>
          <p:cNvPr id="452" name="Google Shape;452;g11741fff52b_0_295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11741fff52b_0_295"/>
          <p:cNvSpPr txBox="1">
            <a:spLocks noGrp="1"/>
          </p:cNvSpPr>
          <p:nvPr>
            <p:ph type="sldNum" idx="12"/>
          </p:nvPr>
        </p:nvSpPr>
        <p:spPr>
          <a:xfrm>
            <a:off x="23682669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24</a:t>
            </a:fld>
            <a:endParaRPr/>
          </a:p>
        </p:txBody>
      </p:sp>
      <p:pic>
        <p:nvPicPr>
          <p:cNvPr id="454" name="Google Shape;454;g11741fff52b_0_29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11741fff52b_0_295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6" name="Google Shape;456;g11741fff52b_0_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7583" y="5681299"/>
            <a:ext cx="11452693" cy="69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11741fff52b_0_295"/>
          <p:cNvSpPr txBox="1"/>
          <p:nvPr/>
        </p:nvSpPr>
        <p:spPr>
          <a:xfrm>
            <a:off x="15867475" y="8138625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2C</a:t>
            </a:r>
            <a:endParaRPr sz="25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g11741fff52b_0_295"/>
          <p:cNvSpPr txBox="1"/>
          <p:nvPr/>
        </p:nvSpPr>
        <p:spPr>
          <a:xfrm>
            <a:off x="14782675" y="7299825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1C</a:t>
            </a:r>
            <a:endParaRPr sz="25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g11741fff52b_0_295"/>
          <p:cNvSpPr txBox="1"/>
          <p:nvPr/>
        </p:nvSpPr>
        <p:spPr>
          <a:xfrm>
            <a:off x="16840625" y="8884238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3C</a:t>
            </a:r>
            <a:endParaRPr sz="25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g11741fff52b_0_295"/>
          <p:cNvSpPr txBox="1"/>
          <p:nvPr/>
        </p:nvSpPr>
        <p:spPr>
          <a:xfrm>
            <a:off x="17925425" y="9453650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5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1" name="Google Shape;461;g11741fff52b_0_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325" y="5295775"/>
            <a:ext cx="10677349" cy="69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1741fff52b_0_295"/>
          <p:cNvSpPr/>
          <p:nvPr/>
        </p:nvSpPr>
        <p:spPr>
          <a:xfrm>
            <a:off x="10645525" y="8884250"/>
            <a:ext cx="2059200" cy="94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1741fff52b_0_295"/>
          <p:cNvSpPr txBox="1"/>
          <p:nvPr/>
        </p:nvSpPr>
        <p:spPr>
          <a:xfrm>
            <a:off x="10590475" y="7869225"/>
            <a:ext cx="18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removing the positive overshoot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741fff52b_0_204"/>
          <p:cNvSpPr/>
          <p:nvPr/>
        </p:nvSpPr>
        <p:spPr>
          <a:xfrm>
            <a:off x="229921" y="1741675"/>
            <a:ext cx="239994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g11741fff52b_0_204"/>
          <p:cNvSpPr txBox="1">
            <a:spLocks noGrp="1"/>
          </p:cNvSpPr>
          <p:nvPr>
            <p:ph type="title"/>
          </p:nvPr>
        </p:nvSpPr>
        <p:spPr>
          <a:xfrm>
            <a:off x="229925" y="312775"/>
            <a:ext cx="239994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Selection on beam rate</a:t>
            </a:r>
            <a:endParaRPr/>
          </a:p>
        </p:txBody>
      </p:sp>
      <p:sp>
        <p:nvSpPr>
          <p:cNvPr id="470" name="Google Shape;470;g11741fff52b_0_204"/>
          <p:cNvSpPr txBox="1">
            <a:spLocks noGrp="1"/>
          </p:cNvSpPr>
          <p:nvPr>
            <p:ph type="body" idx="2"/>
          </p:nvPr>
        </p:nvSpPr>
        <p:spPr>
          <a:xfrm>
            <a:off x="387425" y="2094525"/>
            <a:ext cx="11286000" cy="10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609600" lvl="0" indent="-5472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688"/>
              <a:t>Since we knew of the presence of high rate, we tried to put a cut directly on the beam rate</a:t>
            </a:r>
            <a:endParaRPr sz="1968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609600" lvl="0" indent="-5472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•"/>
            </a:pPr>
            <a:r>
              <a:rPr lang="en-US" sz="19688">
                <a:solidFill>
                  <a:srgbClr val="38761D"/>
                </a:solidFill>
              </a:rPr>
              <a:t>150MeV/N (MB)</a:t>
            </a:r>
            <a:endParaRPr sz="19688">
              <a:solidFill>
                <a:srgbClr val="38761D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>
              <a:solidFill>
                <a:srgbClr val="38761D"/>
              </a:solidFill>
            </a:endParaRPr>
          </a:p>
          <a:p>
            <a:pPr marL="609600" lvl="0" indent="-5472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688"/>
              <a:t>Mean beam rate= 93kHz</a:t>
            </a:r>
            <a:endParaRPr sz="1968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609600" lvl="0" indent="-5472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688"/>
              <a:t>We have normalized the distributions to see how the shape changes</a:t>
            </a:r>
            <a:endParaRPr sz="1968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609600" lvl="0" indent="-5472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688"/>
              <a:t>By applying the cuts we’ve </a:t>
            </a:r>
            <a:r>
              <a:rPr lang="en-US" sz="19688" u="sng">
                <a:solidFill>
                  <a:srgbClr val="FF0000"/>
                </a:solidFill>
              </a:rPr>
              <a:t>lost</a:t>
            </a:r>
            <a:r>
              <a:rPr lang="en-US" sz="19688"/>
              <a:t>:</a:t>
            </a:r>
            <a:endParaRPr sz="1968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r>
              <a:rPr lang="en-US" sz="19688"/>
              <a:t>1) 1kHz-&gt;96% of the events</a:t>
            </a:r>
            <a:endParaRPr sz="19688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r>
              <a:rPr lang="en-US" sz="19688">
                <a:solidFill>
                  <a:srgbClr val="00FF00"/>
                </a:solidFill>
              </a:rPr>
              <a:t>2) 10kHz-&gt;46% of the events</a:t>
            </a:r>
            <a:endParaRPr sz="19688">
              <a:solidFill>
                <a:srgbClr val="00FF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endParaRPr sz="19688">
              <a:solidFill>
                <a:srgbClr val="00FF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981"/>
              <a:buNone/>
            </a:pPr>
            <a:r>
              <a:rPr lang="en-US" sz="19688">
                <a:solidFill>
                  <a:srgbClr val="FF0000"/>
                </a:solidFill>
              </a:rPr>
              <a:t>3)  50kHz-&gt; 24% of the events</a:t>
            </a:r>
            <a:endParaRPr sz="19688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84499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				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</a:pPr>
            <a:r>
              <a:rPr lang="en-US"/>
              <a:t>																				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8142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8142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sp>
        <p:nvSpPr>
          <p:cNvPr id="471" name="Google Shape;471;g11741fff52b_0_204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1741fff52b_0_204"/>
          <p:cNvSpPr txBox="1">
            <a:spLocks noGrp="1"/>
          </p:cNvSpPr>
          <p:nvPr>
            <p:ph type="sldNum" idx="12"/>
          </p:nvPr>
        </p:nvSpPr>
        <p:spPr>
          <a:xfrm>
            <a:off x="23682672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25</a:t>
            </a:fld>
            <a:endParaRPr/>
          </a:p>
        </p:txBody>
      </p:sp>
      <p:pic>
        <p:nvPicPr>
          <p:cNvPr id="473" name="Google Shape;473;g11741fff52b_0_20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11741fff52b_0_204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5" name="Google Shape;475;g11741fff52b_0_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7374" y="2905725"/>
            <a:ext cx="11710677" cy="869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741fff52b_0_59"/>
          <p:cNvSpPr/>
          <p:nvPr/>
        </p:nvSpPr>
        <p:spPr>
          <a:xfrm>
            <a:off x="229925" y="1741675"/>
            <a:ext cx="118209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g11741fff52b_0_59"/>
          <p:cNvSpPr txBox="1">
            <a:spLocks noGrp="1"/>
          </p:cNvSpPr>
          <p:nvPr>
            <p:ph type="title"/>
          </p:nvPr>
        </p:nvSpPr>
        <p:spPr>
          <a:xfrm>
            <a:off x="-2889225" y="312775"/>
            <a:ext cx="162111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Beam rate -3</a:t>
            </a:r>
            <a:endParaRPr/>
          </a:p>
        </p:txBody>
      </p:sp>
      <p:sp>
        <p:nvSpPr>
          <p:cNvPr id="482" name="Google Shape;482;g11741fff52b_0_59"/>
          <p:cNvSpPr txBox="1">
            <a:spLocks noGrp="1"/>
          </p:cNvSpPr>
          <p:nvPr>
            <p:ph type="body" idx="2"/>
          </p:nvPr>
        </p:nvSpPr>
        <p:spPr>
          <a:xfrm>
            <a:off x="387427" y="2094525"/>
            <a:ext cx="128343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lang="en-US"/>
              <a:t>Since we knew of the presence of high rate, we tried to put a cut directly on the beam rate</a:t>
            </a:r>
            <a:endParaRPr/>
          </a:p>
          <a:p>
            <a:pPr marL="609600" lvl="0" indent="-6093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Char char="•"/>
            </a:pPr>
            <a:r>
              <a:rPr lang="en-US"/>
              <a:t>E=200 MeV/N (MB)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/>
              <a:t>				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/>
              <a:t>																				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sp>
        <p:nvSpPr>
          <p:cNvPr id="483" name="Google Shape;483;g11741fff52b_0_59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11741fff52b_0_59"/>
          <p:cNvSpPr txBox="1">
            <a:spLocks noGrp="1"/>
          </p:cNvSpPr>
          <p:nvPr>
            <p:ph type="sldNum" idx="12"/>
          </p:nvPr>
        </p:nvSpPr>
        <p:spPr>
          <a:xfrm>
            <a:off x="23682672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26</a:t>
            </a:fld>
            <a:endParaRPr/>
          </a:p>
        </p:txBody>
      </p:sp>
      <p:pic>
        <p:nvPicPr>
          <p:cNvPr id="485" name="Google Shape;485;g11741fff52b_0_5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1741fff52b_0_59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7" name="Google Shape;487;g11741fff52b_0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075" y="5997188"/>
            <a:ext cx="10517151" cy="6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11741fff52b_0_59"/>
          <p:cNvSpPr txBox="1"/>
          <p:nvPr/>
        </p:nvSpPr>
        <p:spPr>
          <a:xfrm>
            <a:off x="6037350" y="5128050"/>
            <a:ext cx="3318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cut</a:t>
            </a:r>
            <a:endParaRPr sz="4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9" name="Google Shape;489;g11741fff52b_0_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81850" y="6567200"/>
            <a:ext cx="8986191" cy="6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11741fff52b_0_59"/>
          <p:cNvSpPr txBox="1"/>
          <p:nvPr/>
        </p:nvSpPr>
        <p:spPr>
          <a:xfrm>
            <a:off x="16639625" y="7581675"/>
            <a:ext cx="4399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Beam_rate&lt;10 kHz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1" name="Google Shape;491;g11741fff52b_0_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44672" y="247200"/>
            <a:ext cx="8860552" cy="59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11741fff52b_0_59"/>
          <p:cNvSpPr txBox="1"/>
          <p:nvPr/>
        </p:nvSpPr>
        <p:spPr>
          <a:xfrm>
            <a:off x="16962175" y="1168575"/>
            <a:ext cx="4399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Beam_rate&lt;1 kHz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1783a73fc2_0_99"/>
          <p:cNvSpPr/>
          <p:nvPr/>
        </p:nvSpPr>
        <p:spPr>
          <a:xfrm>
            <a:off x="229925" y="1741675"/>
            <a:ext cx="118209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g11783a73fc2_0_99"/>
          <p:cNvSpPr txBox="1">
            <a:spLocks noGrp="1"/>
          </p:cNvSpPr>
          <p:nvPr>
            <p:ph type="title"/>
          </p:nvPr>
        </p:nvSpPr>
        <p:spPr>
          <a:xfrm>
            <a:off x="-2889225" y="312775"/>
            <a:ext cx="162111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Beam rate -3</a:t>
            </a:r>
            <a:endParaRPr/>
          </a:p>
        </p:txBody>
      </p:sp>
      <p:sp>
        <p:nvSpPr>
          <p:cNvPr id="499" name="Google Shape;499;g11783a73fc2_0_99"/>
          <p:cNvSpPr txBox="1">
            <a:spLocks noGrp="1"/>
          </p:cNvSpPr>
          <p:nvPr>
            <p:ph type="body" idx="2"/>
          </p:nvPr>
        </p:nvSpPr>
        <p:spPr>
          <a:xfrm>
            <a:off x="387427" y="2094525"/>
            <a:ext cx="128343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lang="en-US"/>
              <a:t>If we impose cuts on the Beam_rate, the charge distributions improve slightly</a:t>
            </a:r>
            <a:endParaRPr/>
          </a:p>
          <a:p>
            <a:pPr marL="609600" lvl="0" indent="-6093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Char char="•"/>
            </a:pPr>
            <a:r>
              <a:rPr lang="en-US"/>
              <a:t>E=200 MeV/N (MB)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/>
              <a:t>				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r>
              <a:rPr lang="en-US"/>
              <a:t>																				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 sz="14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sp>
        <p:nvSpPr>
          <p:cNvPr id="500" name="Google Shape;500;g11783a73fc2_0_99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11783a73fc2_0_99"/>
          <p:cNvSpPr txBox="1">
            <a:spLocks noGrp="1"/>
          </p:cNvSpPr>
          <p:nvPr>
            <p:ph type="sldNum" idx="12"/>
          </p:nvPr>
        </p:nvSpPr>
        <p:spPr>
          <a:xfrm>
            <a:off x="23682672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27</a:t>
            </a:fld>
            <a:endParaRPr/>
          </a:p>
        </p:txBody>
      </p:sp>
      <p:pic>
        <p:nvPicPr>
          <p:cNvPr id="502" name="Google Shape;502;g11783a73fc2_0_9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11783a73fc2_0_99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4" name="Google Shape;504;g11783a73fc2_0_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5125" y="5652263"/>
            <a:ext cx="10517151" cy="6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11783a73fc2_0_99"/>
          <p:cNvSpPr txBox="1"/>
          <p:nvPr/>
        </p:nvSpPr>
        <p:spPr>
          <a:xfrm>
            <a:off x="6107950" y="4727925"/>
            <a:ext cx="3318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cut</a:t>
            </a:r>
            <a:endParaRPr sz="4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6" name="Google Shape;506;g11783a73fc2_0_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54412" y="312775"/>
            <a:ext cx="8240151" cy="57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11783a73fc2_0_99"/>
          <p:cNvSpPr txBox="1"/>
          <p:nvPr/>
        </p:nvSpPr>
        <p:spPr>
          <a:xfrm>
            <a:off x="16398475" y="1458168"/>
            <a:ext cx="2677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Beam_rate&lt;50 kHz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8" name="Google Shape;508;g11783a73fc2_0_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5425" y="6730550"/>
            <a:ext cx="8298134" cy="57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11783a73fc2_0_99"/>
          <p:cNvSpPr txBox="1"/>
          <p:nvPr/>
        </p:nvSpPr>
        <p:spPr>
          <a:xfrm>
            <a:off x="16398475" y="7997013"/>
            <a:ext cx="5625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Beam_rate&lt;100 kHz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17f029e435_0_5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117f029e435_0_5"/>
          <p:cNvSpPr txBox="1">
            <a:spLocks noGrp="1"/>
          </p:cNvSpPr>
          <p:nvPr>
            <p:ph type="sldNum" idx="12"/>
          </p:nvPr>
        </p:nvSpPr>
        <p:spPr>
          <a:xfrm>
            <a:off x="23682672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28</a:t>
            </a:fld>
            <a:endParaRPr/>
          </a:p>
        </p:txBody>
      </p:sp>
      <p:pic>
        <p:nvPicPr>
          <p:cNvPr id="516" name="Google Shape;516;g117f029e435_0_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117f029e435_0_5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8" name="Google Shape;518;g117f029e435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2275" y="235375"/>
            <a:ext cx="17806075" cy="121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17f029e435_0_22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117f029e435_0_22"/>
          <p:cNvSpPr txBox="1">
            <a:spLocks noGrp="1"/>
          </p:cNvSpPr>
          <p:nvPr>
            <p:ph type="sldNum" idx="12"/>
          </p:nvPr>
        </p:nvSpPr>
        <p:spPr>
          <a:xfrm>
            <a:off x="23682672" y="12918700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29</a:t>
            </a:fld>
            <a:endParaRPr/>
          </a:p>
        </p:txBody>
      </p:sp>
      <p:pic>
        <p:nvPicPr>
          <p:cNvPr id="525" name="Google Shape;525;g117f029e435_0_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117f029e435_0_22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7" name="Google Shape;527;g117f029e43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4850" y="579375"/>
            <a:ext cx="16558650" cy="12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117f029e435_0_22"/>
          <p:cNvSpPr txBox="1"/>
          <p:nvPr/>
        </p:nvSpPr>
        <p:spPr>
          <a:xfrm>
            <a:off x="1106225" y="2118300"/>
            <a:ext cx="1859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200MeV/N</a:t>
            </a:r>
            <a:endParaRPr sz="25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df67def29_0_49"/>
          <p:cNvSpPr/>
          <p:nvPr/>
        </p:nvSpPr>
        <p:spPr>
          <a:xfrm>
            <a:off x="229932" y="1741663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g12df67def29_0_49"/>
          <p:cNvSpPr txBox="1">
            <a:spLocks noGrp="1"/>
          </p:cNvSpPr>
          <p:nvPr>
            <p:ph type="title"/>
          </p:nvPr>
        </p:nvSpPr>
        <p:spPr>
          <a:xfrm>
            <a:off x="0" y="312775"/>
            <a:ext cx="23827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Charge in the central bars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endParaRPr/>
          </a:p>
        </p:txBody>
      </p:sp>
      <p:sp>
        <p:nvSpPr>
          <p:cNvPr id="108" name="Google Shape;108;g12df67def29_0_49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2df67def29_0_49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</a:t>
            </a:fld>
            <a:endParaRPr/>
          </a:p>
        </p:txBody>
      </p:sp>
      <p:pic>
        <p:nvPicPr>
          <p:cNvPr id="110" name="Google Shape;110;g12df67def29_0_4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2df67def29_0_49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12df67def29_0_49"/>
          <p:cNvSpPr txBox="1">
            <a:spLocks noGrp="1"/>
          </p:cNvSpPr>
          <p:nvPr>
            <p:ph type="body" idx="2"/>
          </p:nvPr>
        </p:nvSpPr>
        <p:spPr>
          <a:xfrm>
            <a:off x="282325" y="2106600"/>
            <a:ext cx="227511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lang="en-US"/>
              <a:t>In the central bars (8-9-10) we don’t see clearly the expected peaks</a:t>
            </a:r>
            <a:endParaRPr/>
          </a:p>
          <a:p>
            <a:pPr marL="609600" lvl="0" indent="-6093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Char char="•"/>
            </a:pPr>
            <a:r>
              <a:rPr lang="en-US">
                <a:solidFill>
                  <a:srgbClr val="FF0000"/>
                </a:solidFill>
              </a:rPr>
              <a:t>200 MeV/u </a:t>
            </a:r>
            <a:r>
              <a:rPr lang="en-US"/>
              <a:t>— All run</a:t>
            </a:r>
            <a:endParaRPr/>
          </a:p>
          <a:p>
            <a:pPr marL="22860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endParaRPr/>
          </a:p>
        </p:txBody>
      </p:sp>
      <p:pic>
        <p:nvPicPr>
          <p:cNvPr id="113" name="Google Shape;113;g12df67def29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2125" y="4700608"/>
            <a:ext cx="8067675" cy="646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2df67def29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50" y="4580301"/>
            <a:ext cx="8067675" cy="646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2df67def29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90075" y="4634167"/>
            <a:ext cx="8039100" cy="660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2df67def29_0_49"/>
          <p:cNvSpPr txBox="1"/>
          <p:nvPr/>
        </p:nvSpPr>
        <p:spPr>
          <a:xfrm>
            <a:off x="4659175" y="57828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12df67def29_0_49"/>
          <p:cNvSpPr txBox="1"/>
          <p:nvPr/>
        </p:nvSpPr>
        <p:spPr>
          <a:xfrm>
            <a:off x="12686650" y="57828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g12df67def29_0_49"/>
          <p:cNvSpPr txBox="1"/>
          <p:nvPr/>
        </p:nvSpPr>
        <p:spPr>
          <a:xfrm>
            <a:off x="20714125" y="57828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2ea440b311_0_292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Google Shape;534;g12ea440b311_0_292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</p:txBody>
      </p:sp>
      <p:sp>
        <p:nvSpPr>
          <p:cNvPr id="535" name="Google Shape;535;g12ea440b311_0_292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3592600" cy="10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 sz="4871"/>
              <a:t>Without the rate, in order to introduce the sperimental resolution, a random value, taken from a Gaussian with G(</a:t>
            </a:r>
            <a:r>
              <a:rPr lang="en-US" sz="4871">
                <a:solidFill>
                  <a:srgbClr val="FF0000"/>
                </a:solidFill>
              </a:rPr>
              <a:t>mean=0</a:t>
            </a:r>
            <a:r>
              <a:rPr lang="en-US" sz="4871"/>
              <a:t>,                  ), is summed to the MC_true	</a:t>
            </a:r>
            <a:endParaRPr sz="4871"/>
          </a:p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 sz="4871"/>
              <a:t>In order to parameterize the Eloss response to the beam rate, the mean value of the Eloss at fixed rate was taken:</a:t>
            </a:r>
            <a:endParaRPr sz="1940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sz="1940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12ea440b311_0_292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12ea440b311_0_292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30</a:t>
            </a:fld>
            <a:endParaRPr/>
          </a:p>
        </p:txBody>
      </p:sp>
      <p:pic>
        <p:nvPicPr>
          <p:cNvPr id="538" name="Google Shape;538;g12ea440b311_0_29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12ea440b311_0_292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0" name="Google Shape;540;g12ea440b311_0_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7900" y="2523150"/>
            <a:ext cx="25908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12ea440b311_0_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50" y="5641950"/>
            <a:ext cx="9407300" cy="617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12ea440b311_0_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8700" y="5235349"/>
            <a:ext cx="9006426" cy="663327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12ea440b311_0_292"/>
          <p:cNvSpPr/>
          <p:nvPr/>
        </p:nvSpPr>
        <p:spPr>
          <a:xfrm>
            <a:off x="10324000" y="8017425"/>
            <a:ext cx="3729900" cy="142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12ea440b311_0_292"/>
          <p:cNvSpPr txBox="1"/>
          <p:nvPr/>
        </p:nvSpPr>
        <p:spPr>
          <a:xfrm>
            <a:off x="10547125" y="7208300"/>
            <a:ext cx="278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ProfileX( )</a:t>
            </a:r>
            <a:endParaRPr sz="48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2ea440b311_0_307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Google Shape;550;g12ea440b311_0_307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</p:txBody>
      </p:sp>
      <p:sp>
        <p:nvSpPr>
          <p:cNvPr id="551" name="Google Shape;551;g12ea440b311_0_307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11358000" cy="10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 sz="5150"/>
              <a:t>To implement our dependent-rate model, we performed a fit with the function:</a:t>
            </a:r>
            <a:endParaRPr sz="515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12ea440b311_0_307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12ea440b311_0_307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31</a:t>
            </a:fld>
            <a:endParaRPr/>
          </a:p>
        </p:txBody>
      </p:sp>
      <p:pic>
        <p:nvPicPr>
          <p:cNvPr id="554" name="Google Shape;554;g12ea440b311_0_30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12ea440b311_0_307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6" name="Google Shape;556;g12ea440b311_0_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8550" y="2229800"/>
            <a:ext cx="10708224" cy="6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12ea440b311_0_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738" y="5063363"/>
            <a:ext cx="100298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2ea440b311_0_319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g12ea440b311_0_319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</p:txBody>
      </p:sp>
      <p:sp>
        <p:nvSpPr>
          <p:cNvPr id="564" name="Google Shape;564;g12ea440b311_0_319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12176700" cy="10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/>
              <a:t>From this distribution, a random value </a:t>
            </a:r>
            <a:r>
              <a:rPr lang="en-US">
                <a:solidFill>
                  <a:srgbClr val="FF0000"/>
                </a:solidFill>
              </a:rPr>
              <a:t>“</a:t>
            </a:r>
            <a:r>
              <a:rPr lang="en-US" i="1">
                <a:solidFill>
                  <a:srgbClr val="FF0000"/>
                </a:solidFill>
              </a:rPr>
              <a:t>r”</a:t>
            </a:r>
            <a:r>
              <a:rPr lang="en-US"/>
              <a:t> is extracted from the rate distribution. To this random value is associated a smeared E(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/>
              <a:t>).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Let E(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) be the value of energy when the rate is 1kHz, it is possible to define the </a:t>
            </a:r>
            <a:r>
              <a:rPr lang="en-US" b="1">
                <a:solidFill>
                  <a:srgbClr val="FF0000"/>
                </a:solidFill>
              </a:rPr>
              <a:t>shift in energy</a:t>
            </a:r>
            <a:r>
              <a:rPr lang="en-US"/>
              <a:t> caused by the beam rate </a:t>
            </a:r>
            <a:endParaRPr/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shift = E(</a:t>
            </a:r>
            <a:r>
              <a:rPr lang="en-US" i="1">
                <a:solidFill>
                  <a:srgbClr val="FF0000"/>
                </a:solidFill>
              </a:rPr>
              <a:t>r</a:t>
            </a:r>
            <a:r>
              <a:rPr lang="en-US"/>
              <a:t>) - E(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)	</a:t>
            </a:r>
            <a:endParaRPr sz="515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2ea440b311_0_319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12ea440b311_0_319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32</a:t>
            </a:fld>
            <a:endParaRPr/>
          </a:p>
        </p:txBody>
      </p:sp>
      <p:pic>
        <p:nvPicPr>
          <p:cNvPr id="567" name="Google Shape;567;g12ea440b311_0_31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2ea440b311_0_319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9" name="Google Shape;569;g12ea440b311_0_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8550" y="2229800"/>
            <a:ext cx="10708224" cy="6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12ea440b311_0_319"/>
          <p:cNvSpPr txBox="1"/>
          <p:nvPr/>
        </p:nvSpPr>
        <p:spPr>
          <a:xfrm>
            <a:off x="17517400" y="6467750"/>
            <a:ext cx="708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0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1" name="Google Shape;571;g12ea440b311_0_319"/>
          <p:cNvCxnSpPr/>
          <p:nvPr/>
        </p:nvCxnSpPr>
        <p:spPr>
          <a:xfrm rot="10800000">
            <a:off x="13166625" y="7422050"/>
            <a:ext cx="4483500" cy="567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2" name="Google Shape;572;g12ea440b311_0_319"/>
          <p:cNvSpPr txBox="1"/>
          <p:nvPr/>
        </p:nvSpPr>
        <p:spPr>
          <a:xfrm>
            <a:off x="12348025" y="6995000"/>
            <a:ext cx="1216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E(r)</a:t>
            </a:r>
            <a:endParaRPr sz="35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g12ea440b311_0_319"/>
          <p:cNvSpPr txBox="1"/>
          <p:nvPr/>
        </p:nvSpPr>
        <p:spPr>
          <a:xfrm>
            <a:off x="12038325" y="4913050"/>
            <a:ext cx="1216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E(1)</a:t>
            </a:r>
            <a:endParaRPr sz="35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4" name="Google Shape;574;g12ea440b311_0_319"/>
          <p:cNvCxnSpPr/>
          <p:nvPr/>
        </p:nvCxnSpPr>
        <p:spPr>
          <a:xfrm rot="10800000" flipH="1">
            <a:off x="12901150" y="5263600"/>
            <a:ext cx="818400" cy="222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5" name="Google Shape;575;g12ea440b311_0_319"/>
          <p:cNvSpPr txBox="1"/>
          <p:nvPr/>
        </p:nvSpPr>
        <p:spPr>
          <a:xfrm>
            <a:off x="17038075" y="7422050"/>
            <a:ext cx="139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endParaRPr sz="48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g12ea440b311_0_319"/>
          <p:cNvSpPr txBox="1"/>
          <p:nvPr/>
        </p:nvSpPr>
        <p:spPr>
          <a:xfrm>
            <a:off x="235350" y="8975750"/>
            <a:ext cx="239133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With this value it is possible to introduce the smearing caused by the rate in the MC simulation by summing a random value from a Gaussian with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																		G(</a:t>
            </a:r>
            <a:r>
              <a:rPr lang="en-US" sz="4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mean= shift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,                  )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to the MC_true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7" name="Google Shape;577;g12ea440b311_0_3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01150" y="10980275"/>
            <a:ext cx="25908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2ea440b311_0_338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g12ea440b311_0_338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endParaRPr>
              <a:solidFill>
                <a:srgbClr val="235764"/>
              </a:solidFill>
            </a:endParaRPr>
          </a:p>
        </p:txBody>
      </p:sp>
      <p:sp>
        <p:nvSpPr>
          <p:cNvPr id="584" name="Google Shape;584;g12ea440b311_0_338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12ea440b311_0_338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33</a:t>
            </a:fld>
            <a:endParaRPr/>
          </a:p>
        </p:txBody>
      </p:sp>
      <p:pic>
        <p:nvPicPr>
          <p:cNvPr id="586" name="Google Shape;586;g12ea440b311_0_33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12ea440b311_0_338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g12ea440b311_0_338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>
                <a:solidFill>
                  <a:srgbClr val="FF0000"/>
                </a:solidFill>
              </a:rPr>
              <a:t>200 MeV/u </a:t>
            </a:r>
            <a:r>
              <a:rPr lang="en-US"/>
              <a:t>— Only MB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g12ea440b311_0_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100" y="3627925"/>
            <a:ext cx="10519950" cy="74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12ea440b311_0_3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9175" y="3413685"/>
            <a:ext cx="10519950" cy="783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2ea440b311_0_201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g12ea440b311_0_201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Introducing the rate into MC simulation</a:t>
            </a:r>
            <a:endParaRPr/>
          </a:p>
        </p:txBody>
      </p:sp>
      <p:sp>
        <p:nvSpPr>
          <p:cNvPr id="597" name="Google Shape;597;g12ea440b311_0_201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90200" cy="10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 sz="5150"/>
              <a:t>To implement our dependent-rate model, we performed a fit with the function:</a:t>
            </a:r>
            <a:endParaRPr sz="5150"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12ea440b311_0_201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12ea440b311_0_201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34</a:t>
            </a:fld>
            <a:endParaRPr/>
          </a:p>
        </p:txBody>
      </p:sp>
      <p:pic>
        <p:nvPicPr>
          <p:cNvPr id="600" name="Google Shape;600;g12ea440b311_0_20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12ea440b311_0_201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2" name="Google Shape;602;g12ea440b311_0_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700" y="2971088"/>
            <a:ext cx="100298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12ea440b311_0_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450" y="4446300"/>
            <a:ext cx="10941493" cy="8367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4" name="Google Shape;604;g12ea440b311_0_201"/>
          <p:cNvGraphicFramePr/>
          <p:nvPr/>
        </p:nvGraphicFramePr>
        <p:xfrm>
          <a:off x="13401650" y="645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450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p0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44.8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p1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5.9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p2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2.7 E4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p3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-1.9 E-5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2.7 E-12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2ee900a54c_0_3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0" name="Google Shape;610;g12ee900a54c_0_3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Trigger efficiencies</a:t>
            </a:r>
            <a:endParaRPr/>
          </a:p>
        </p:txBody>
      </p:sp>
      <p:sp>
        <p:nvSpPr>
          <p:cNvPr id="611" name="Google Shape;611;g12ee900a54c_0_3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2ee900a54c_0_3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12ee900a54c_0_3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35</a:t>
            </a:fld>
            <a:endParaRPr/>
          </a:p>
        </p:txBody>
      </p:sp>
      <p:pic>
        <p:nvPicPr>
          <p:cNvPr id="614" name="Google Shape;614;g12ee900a54c_0_3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12ee900a54c_0_3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6" name="Google Shape;616;g12ee900a54c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650" y="3767850"/>
            <a:ext cx="10556899" cy="70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12ee900a54c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96901" y="3835823"/>
            <a:ext cx="9548275" cy="738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ee900a54c_0_93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g12ee900a54c_0_93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reconstruction</a:t>
            </a:r>
            <a:endParaRPr/>
          </a:p>
        </p:txBody>
      </p:sp>
      <p:sp>
        <p:nvSpPr>
          <p:cNvPr id="624" name="Google Shape;624;g12ee900a54c_0_93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MB</a:t>
            </a:r>
            <a:endParaRPr/>
          </a:p>
        </p:txBody>
      </p:sp>
      <p:sp>
        <p:nvSpPr>
          <p:cNvPr id="625" name="Google Shape;625;g12ee900a54c_0_93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12ee900a54c_0_93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36</a:t>
            </a:fld>
            <a:endParaRPr/>
          </a:p>
        </p:txBody>
      </p:sp>
      <p:pic>
        <p:nvPicPr>
          <p:cNvPr id="627" name="Google Shape;627;g12ee900a54c_0_9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12ee900a54c_0_93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9" name="Google Shape;629;g12ee900a54c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455" y="2342024"/>
            <a:ext cx="17272324" cy="93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2ee900a54c_0_82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5" name="Google Shape;635;g12ee900a54c_0_82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reconstruction</a:t>
            </a:r>
            <a:endParaRPr/>
          </a:p>
        </p:txBody>
      </p:sp>
      <p:sp>
        <p:nvSpPr>
          <p:cNvPr id="636" name="Google Shape;636;g12ee900a54c_0_82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12ee900a54c_0_82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37</a:t>
            </a:fld>
            <a:endParaRPr/>
          </a:p>
        </p:txBody>
      </p:sp>
      <p:pic>
        <p:nvPicPr>
          <p:cNvPr id="638" name="Google Shape;638;g12ee900a54c_0_8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12ee900a54c_0_82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0" name="Google Shape;640;g12ee900a54c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050" y="3176050"/>
            <a:ext cx="16957399" cy="958641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12ee900a54c_0_82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MB+frag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2fa57c1e94_13_0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7" name="Google Shape;647;g12fa57c1e94_13_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identification</a:t>
            </a:r>
            <a:endParaRPr/>
          </a:p>
        </p:txBody>
      </p:sp>
      <p:sp>
        <p:nvSpPr>
          <p:cNvPr id="648" name="Google Shape;648;g12fa57c1e94_13_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g12fa57c1e94_13_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12fa57c1e94_13_0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38</a:t>
            </a:fld>
            <a:endParaRPr/>
          </a:p>
        </p:txBody>
      </p:sp>
      <p:pic>
        <p:nvPicPr>
          <p:cNvPr id="651" name="Google Shape;651;g12fa57c1e94_13_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12fa57c1e94_13_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3" name="Google Shape;653;g12fa57c1e94_13_0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/>
              <a:t>By losing efficiency in reconstructing the Z on the single hit, when reconstructing the point (requiring that the Z of the two layers match), you lose statistics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4" name="Google Shape;654;g12fa57c1e94_1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87" y="4707600"/>
            <a:ext cx="13828626" cy="7614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5" name="Google Shape;655;g12fa57c1e94_13_0"/>
          <p:cNvGraphicFramePr/>
          <p:nvPr/>
        </p:nvGraphicFramePr>
        <p:xfrm>
          <a:off x="15244875" y="609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7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Rate (kHz)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 Entries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Normalization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13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1.85 E7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55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1.56 E7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0.84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96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1.38 E7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0.74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6" name="Google Shape;656;g12fa57c1e94_13_0"/>
          <p:cNvSpPr txBox="1"/>
          <p:nvPr/>
        </p:nvSpPr>
        <p:spPr>
          <a:xfrm>
            <a:off x="2915600" y="58527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2f17428b84_50_84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2" name="Google Shape;662;g12f17428b84_50_84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reconstruction</a:t>
            </a:r>
            <a:endParaRPr/>
          </a:p>
        </p:txBody>
      </p:sp>
      <p:sp>
        <p:nvSpPr>
          <p:cNvPr id="663" name="Google Shape;663;g12f17428b84_50_84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12f17428b84_50_84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39</a:t>
            </a:fld>
            <a:endParaRPr/>
          </a:p>
        </p:txBody>
      </p:sp>
      <p:pic>
        <p:nvPicPr>
          <p:cNvPr id="665" name="Google Shape;665;g12f17428b84_50_8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g12f17428b84_50_84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7" name="Google Shape;667;g12f17428b84_5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75" y="1686925"/>
            <a:ext cx="11063273" cy="615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12f17428b84_5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5900" y="6368875"/>
            <a:ext cx="11530773" cy="61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df67def29_0_117"/>
          <p:cNvSpPr/>
          <p:nvPr/>
        </p:nvSpPr>
        <p:spPr>
          <a:xfrm>
            <a:off x="229932" y="1741663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g12df67def29_0_117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Charge in bars 7-11</a:t>
            </a:r>
            <a:endParaRPr/>
          </a:p>
        </p:txBody>
      </p:sp>
      <p:sp>
        <p:nvSpPr>
          <p:cNvPr id="125" name="Google Shape;125;g12df67def29_0_117"/>
          <p:cNvSpPr txBox="1">
            <a:spLocks noGrp="1"/>
          </p:cNvSpPr>
          <p:nvPr>
            <p:ph type="body" idx="2"/>
          </p:nvPr>
        </p:nvSpPr>
        <p:spPr>
          <a:xfrm>
            <a:off x="392654" y="1983625"/>
            <a:ext cx="18231300" cy="9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Font typeface="Helvetica Neue"/>
              <a:buChar char="•"/>
            </a:pPr>
            <a:r>
              <a:rPr lang="en-US"/>
              <a:t>For the “lateral” bars we don’t have the same effect</a:t>
            </a:r>
            <a:endParaRPr>
              <a:solidFill>
                <a:srgbClr val="FF0000"/>
              </a:solidFill>
            </a:endParaRPr>
          </a:p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>
                <a:solidFill>
                  <a:srgbClr val="FF0000"/>
                </a:solidFill>
              </a:rPr>
              <a:t>200MeV/N </a:t>
            </a:r>
            <a:r>
              <a:rPr lang="en-US"/>
              <a:t>— All runs </a:t>
            </a:r>
            <a:endParaRPr/>
          </a:p>
        </p:txBody>
      </p:sp>
      <p:sp>
        <p:nvSpPr>
          <p:cNvPr id="126" name="Google Shape;126;g12df67def29_0_117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2df67def29_0_117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4</a:t>
            </a:fld>
            <a:endParaRPr/>
          </a:p>
        </p:txBody>
      </p:sp>
      <p:pic>
        <p:nvPicPr>
          <p:cNvPr id="128" name="Google Shape;128;g12df67def29_0_1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2df67def29_0_117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g12df67def29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650" y="5155825"/>
            <a:ext cx="10215350" cy="70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2df67def29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55800" y="5391450"/>
            <a:ext cx="9782176" cy="67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2df67def29_0_117"/>
          <p:cNvSpPr txBox="1"/>
          <p:nvPr/>
        </p:nvSpPr>
        <p:spPr>
          <a:xfrm>
            <a:off x="6228375" y="653475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12df67def29_0_117"/>
          <p:cNvSpPr txBox="1"/>
          <p:nvPr/>
        </p:nvSpPr>
        <p:spPr>
          <a:xfrm>
            <a:off x="18236975" y="6562225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e900a54c_0_264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12ee900a54c_0_264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Z identification</a:t>
            </a:r>
            <a:endParaRPr/>
          </a:p>
        </p:txBody>
      </p:sp>
      <p:sp>
        <p:nvSpPr>
          <p:cNvPr id="337" name="Google Shape;337;g12ee900a54c_0_264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2ee900a54c_0_264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2ee900a54c_0_264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40</a:t>
            </a:fld>
            <a:endParaRPr/>
          </a:p>
        </p:txBody>
      </p:sp>
      <p:pic>
        <p:nvPicPr>
          <p:cNvPr id="340" name="Google Shape;340;g12ee900a54c_0_26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12ee900a54c_0_264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g12ee900a54c_0_264"/>
          <p:cNvSpPr txBox="1">
            <a:spLocks noGrp="1"/>
          </p:cNvSpPr>
          <p:nvPr>
            <p:ph type="body" idx="2"/>
          </p:nvPr>
        </p:nvSpPr>
        <p:spPr>
          <a:xfrm>
            <a:off x="392650" y="16869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3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0"/>
              <a:buChar char="•"/>
            </a:pPr>
            <a:r>
              <a:rPr lang="en-US"/>
              <a:t>By losing efficiency in reconstructing the Z on the single hit, when reconstructing the point (requiring that the Z of the two layers match), you lose statistics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g12ee900a54c_0_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87" y="4707600"/>
            <a:ext cx="13828626" cy="7614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4" name="Google Shape;344;g12ee900a54c_0_264"/>
          <p:cNvGraphicFramePr/>
          <p:nvPr/>
        </p:nvGraphicFramePr>
        <p:xfrm>
          <a:off x="15244875" y="6096000"/>
          <a:ext cx="8186625" cy="256020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7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Rate (kHz)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 Entries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/>
                        <a:t>Normalization</a:t>
                      </a:r>
                      <a:endParaRPr sz="3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13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1.85 E7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55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1.56 E7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0.84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96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1.38 E7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0.74</a:t>
                      </a:r>
                      <a:endParaRPr sz="3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5" name="Google Shape;345;g12ee900a54c_0_264"/>
          <p:cNvSpPr txBox="1"/>
          <p:nvPr/>
        </p:nvSpPr>
        <p:spPr>
          <a:xfrm>
            <a:off x="2915600" y="5852700"/>
            <a:ext cx="162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</a:t>
            </a:r>
            <a:endParaRPr sz="3000" b="1">
              <a:solidFill>
                <a:srgbClr val="0B53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df67def29_0_132"/>
          <p:cNvSpPr/>
          <p:nvPr/>
        </p:nvSpPr>
        <p:spPr>
          <a:xfrm>
            <a:off x="165032" y="13272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12df67def29_0_132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Beam rate</a:t>
            </a:r>
            <a:endParaRPr/>
          </a:p>
        </p:txBody>
      </p:sp>
      <p:sp>
        <p:nvSpPr>
          <p:cNvPr id="140" name="Google Shape;140;g12df67def29_0_132"/>
          <p:cNvSpPr txBox="1">
            <a:spLocks noGrp="1"/>
          </p:cNvSpPr>
          <p:nvPr>
            <p:ph type="body" idx="2"/>
          </p:nvPr>
        </p:nvSpPr>
        <p:spPr>
          <a:xfrm>
            <a:off x="372900" y="1686925"/>
            <a:ext cx="14094600" cy="6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5204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500"/>
              <a:buFont typeface="Helvetica Neue"/>
              <a:buChar char="•"/>
            </a:pPr>
            <a:r>
              <a:rPr lang="en-US" sz="4500" dirty="0"/>
              <a:t>In order to understand the problem we studied the rate.</a:t>
            </a:r>
            <a:endParaRPr sz="4500" dirty="0"/>
          </a:p>
          <a:p>
            <a:pPr marL="609600" lvl="0" indent="-52044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500"/>
              <a:buChar char="•"/>
            </a:pPr>
            <a:r>
              <a:rPr lang="en-US" sz="4500" dirty="0">
                <a:solidFill>
                  <a:srgbClr val="FF0000"/>
                </a:solidFill>
              </a:rPr>
              <a:t>200 MeV/u </a:t>
            </a:r>
            <a:r>
              <a:rPr lang="en-US" sz="4500" dirty="0"/>
              <a:t>— All run</a:t>
            </a:r>
            <a:endParaRPr sz="4500" dirty="0"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12df67def29_0_132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2df67def29_0_132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5</a:t>
            </a:fld>
            <a:endParaRPr/>
          </a:p>
        </p:txBody>
      </p:sp>
      <p:pic>
        <p:nvPicPr>
          <p:cNvPr id="143" name="Google Shape;143;g12df67def29_0_13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2df67def29_0_132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g12df67def29_0_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7631" y="3342669"/>
            <a:ext cx="7202844" cy="11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2df67def29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25" y="4989699"/>
            <a:ext cx="12047051" cy="77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2df67def29_0_132"/>
          <p:cNvSpPr txBox="1"/>
          <p:nvPr/>
        </p:nvSpPr>
        <p:spPr>
          <a:xfrm>
            <a:off x="5694501" y="7599006"/>
            <a:ext cx="48741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of the order of MHz</a:t>
            </a:r>
            <a:endParaRPr sz="3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8" name="Google Shape;148;g12df67def29_0_132"/>
          <p:cNvGraphicFramePr/>
          <p:nvPr/>
        </p:nvGraphicFramePr>
        <p:xfrm>
          <a:off x="15073975" y="1780972"/>
          <a:ext cx="8608700" cy="51813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86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1st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9" name="Google Shape;149;g12df67def29_0_132"/>
          <p:cNvGraphicFramePr/>
          <p:nvPr/>
        </p:nvGraphicFramePr>
        <p:xfrm>
          <a:off x="15073975" y="2307838"/>
          <a:ext cx="8608700" cy="240780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E (MeV/</a:t>
                      </a:r>
                      <a:r>
                        <a:rPr lang="en-US" sz="2200" b="1"/>
                        <a:t>u</a:t>
                      </a:r>
                      <a:r>
                        <a:rPr lang="en-US" sz="2200" b="1" strike="noStrike" cap="none"/>
                        <a:t>)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/>
                        <a:t>Runs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Trigger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Mean beam rate (kHz)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751-865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20.1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1000-1093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23.8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1100-1446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67.9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0" name="Google Shape;150;g12df67def29_0_132"/>
          <p:cNvGraphicFramePr/>
          <p:nvPr/>
        </p:nvGraphicFramePr>
        <p:xfrm>
          <a:off x="15073975" y="4715647"/>
          <a:ext cx="8608700" cy="51813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86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38761D"/>
                          </a:solidFill>
                        </a:rPr>
                        <a:t>2nd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1" name="Google Shape;151;g12df67def29_0_132"/>
          <p:cNvGraphicFramePr/>
          <p:nvPr/>
        </p:nvGraphicFramePr>
        <p:xfrm>
          <a:off x="15073975" y="5233788"/>
          <a:ext cx="8608700" cy="259065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2000-2091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18.6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2100-2470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18.4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2500-2959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13.7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3300-3969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95.8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4000-4226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65.3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2" name="Google Shape;152;g12df67def29_0_132"/>
          <p:cNvGraphicFramePr/>
          <p:nvPr/>
        </p:nvGraphicFramePr>
        <p:xfrm>
          <a:off x="15073975" y="7824448"/>
          <a:ext cx="8608700" cy="51813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86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38761D"/>
                          </a:solidFill>
                        </a:rPr>
                        <a:t>3rd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3" name="Google Shape;153;g12df67def29_0_132"/>
          <p:cNvGraphicFramePr/>
          <p:nvPr/>
        </p:nvGraphicFramePr>
        <p:xfrm>
          <a:off x="15073975" y="8342588"/>
          <a:ext cx="8608700" cy="103626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10000-10035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54.9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10900-11069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15.9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4" name="Google Shape;154;g12df67def29_0_132"/>
          <p:cNvGraphicFramePr/>
          <p:nvPr/>
        </p:nvGraphicFramePr>
        <p:xfrm>
          <a:off x="15073975" y="9378838"/>
          <a:ext cx="8608700" cy="310878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150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10650-10893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93.2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150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10200-10624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MB+frag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175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300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11100-11231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57.6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300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9660-9859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MB+frag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165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400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11300-11475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21.5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400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9200-9957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MB+frag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52.1</a:t>
                      </a:r>
                      <a:endParaRPr sz="2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ee900a54c_0_0"/>
          <p:cNvSpPr/>
          <p:nvPr/>
        </p:nvSpPr>
        <p:spPr>
          <a:xfrm>
            <a:off x="278404" y="1386450"/>
            <a:ext cx="115875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g12ee900a54c_0_0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11587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Pile-up estimation </a:t>
            </a:r>
            <a:endParaRPr/>
          </a:p>
        </p:txBody>
      </p:sp>
      <p:sp>
        <p:nvSpPr>
          <p:cNvPr id="161" name="Google Shape;161;g12ee900a54c_0_0"/>
          <p:cNvSpPr txBox="1">
            <a:spLocks noGrp="1"/>
          </p:cNvSpPr>
          <p:nvPr>
            <p:ph type="body" idx="2"/>
          </p:nvPr>
        </p:nvSpPr>
        <p:spPr>
          <a:xfrm>
            <a:off x="392650" y="1872050"/>
            <a:ext cx="115875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09600" lvl="0" indent="-53949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Font typeface="Helvetica Neue"/>
              <a:buChar char="•"/>
            </a:pPr>
            <a:r>
              <a:rPr lang="en-US"/>
              <a:t>Because of this high rate we tried to quantify the pile up with the start counter</a:t>
            </a:r>
            <a:endParaRPr/>
          </a:p>
        </p:txBody>
      </p:sp>
      <p:sp>
        <p:nvSpPr>
          <p:cNvPr id="162" name="Google Shape;162;g12ee900a54c_0_0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2ee900a54c_0_0"/>
          <p:cNvSpPr txBox="1">
            <a:spLocks noGrp="1"/>
          </p:cNvSpPr>
          <p:nvPr>
            <p:ph type="sldNum" idx="12"/>
          </p:nvPr>
        </p:nvSpPr>
        <p:spPr>
          <a:xfrm>
            <a:off x="23837336" y="13017383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6</a:t>
            </a:fld>
            <a:endParaRPr/>
          </a:p>
        </p:txBody>
      </p:sp>
      <p:pic>
        <p:nvPicPr>
          <p:cNvPr id="164" name="Google Shape;164;g12ee900a54c_0_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2ee900a54c_0_0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6" name="Google Shape;166;g12ee900a54c_0_0"/>
          <p:cNvGraphicFramePr/>
          <p:nvPr/>
        </p:nvGraphicFramePr>
        <p:xfrm>
          <a:off x="392650" y="4728885"/>
          <a:ext cx="10502200" cy="51815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105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1st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7" name="Google Shape;167;g12ee900a54c_0_0"/>
          <p:cNvGraphicFramePr/>
          <p:nvPr/>
        </p:nvGraphicFramePr>
        <p:xfrm>
          <a:off x="392650" y="5255750"/>
          <a:ext cx="8608700" cy="240780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E (MeV/</a:t>
                      </a:r>
                      <a:r>
                        <a:rPr lang="en-US" sz="2200" b="1"/>
                        <a:t>u</a:t>
                      </a:r>
                      <a:r>
                        <a:rPr lang="en-US" sz="2200" b="1" strike="noStrike" cap="none"/>
                        <a:t>)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/>
                        <a:t>Runs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Trigger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strike="noStrike" cap="none"/>
                        <a:t>Mean beam rate (kHz)</a:t>
                      </a:r>
                      <a:endParaRPr sz="2200" b="1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751-865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20.1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1000-1093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23.8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1100-1446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67.9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8" name="Google Shape;168;g12ee900a54c_0_0"/>
          <p:cNvGraphicFramePr/>
          <p:nvPr/>
        </p:nvGraphicFramePr>
        <p:xfrm>
          <a:off x="392650" y="7663560"/>
          <a:ext cx="10502200" cy="51813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105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38761D"/>
                          </a:solidFill>
                        </a:rPr>
                        <a:t>2nd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" name="Google Shape;169;g12ee900a54c_0_0"/>
          <p:cNvGraphicFramePr/>
          <p:nvPr/>
        </p:nvGraphicFramePr>
        <p:xfrm>
          <a:off x="392650" y="8181700"/>
          <a:ext cx="8608700" cy="259065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2000-2091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18.6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2100-2470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18.4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2500-2959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</a:rPr>
                        <a:t>13.7</a:t>
                      </a:r>
                      <a:endParaRPr sz="22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3300-3969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1155CC"/>
                          </a:solidFill>
                        </a:rPr>
                        <a:t>95.8</a:t>
                      </a:r>
                      <a:endParaRPr sz="2200" b="1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4000-4226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65.3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0" name="Google Shape;170;g12ee900a54c_0_0"/>
          <p:cNvGraphicFramePr/>
          <p:nvPr/>
        </p:nvGraphicFramePr>
        <p:xfrm>
          <a:off x="392650" y="10772360"/>
          <a:ext cx="10502200" cy="518130"/>
        </p:xfrm>
        <a:graphic>
          <a:graphicData uri="http://schemas.openxmlformats.org/drawingml/2006/table">
            <a:tbl>
              <a:tblPr>
                <a:noFill/>
                <a:tableStyleId>{89447103-6C27-4197-9B8F-839F4B635BC3}</a:tableStyleId>
              </a:tblPr>
              <a:tblGrid>
                <a:gridCol w="105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38761D"/>
                          </a:solidFill>
                        </a:rPr>
                        <a:t>3rd</a:t>
                      </a:r>
                      <a:r>
                        <a:rPr lang="en-US" sz="2200" u="none" strike="noStrike" cap="none">
                          <a:solidFill>
                            <a:srgbClr val="38761D"/>
                          </a:solidFill>
                        </a:rPr>
                        <a:t> NIGHT</a:t>
                      </a:r>
                      <a:endParaRPr sz="22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Google Shape;171;g12ee900a54c_0_0"/>
          <p:cNvGraphicFramePr/>
          <p:nvPr/>
        </p:nvGraphicFramePr>
        <p:xfrm>
          <a:off x="392650" y="11269625"/>
          <a:ext cx="8608700" cy="103626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21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10000-10035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MB+frag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54.9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10900-11069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MB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15.9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2" name="Google Shape;172;g12ee900a54c_0_0"/>
          <p:cNvGraphicFramePr/>
          <p:nvPr/>
        </p:nvGraphicFramePr>
        <p:xfrm>
          <a:off x="9001350" y="5274335"/>
          <a:ext cx="1893500" cy="2410135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18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Pile-up (%)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0.49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0.50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1.62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3" name="Google Shape;173;g12ee900a54c_0_0"/>
          <p:cNvGraphicFramePr/>
          <p:nvPr/>
        </p:nvGraphicFramePr>
        <p:xfrm>
          <a:off x="9001350" y="8181725"/>
          <a:ext cx="1893500" cy="259065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18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0.48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0.50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</a:rPr>
                        <a:t>0.42</a:t>
                      </a:r>
                      <a:endParaRPr sz="22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1155CC"/>
                          </a:solidFill>
                        </a:rPr>
                        <a:t>2.27</a:t>
                      </a:r>
                      <a:endParaRPr sz="2200" b="1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1.71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4" name="Google Shape;174;g12ee900a54c_0_0"/>
          <p:cNvGraphicFramePr/>
          <p:nvPr/>
        </p:nvGraphicFramePr>
        <p:xfrm>
          <a:off x="9001350" y="11269625"/>
          <a:ext cx="1893500" cy="1036260"/>
        </p:xfrm>
        <a:graphic>
          <a:graphicData uri="http://schemas.openxmlformats.org/drawingml/2006/table">
            <a:tbl>
              <a:tblPr>
                <a:noFill/>
                <a:tableStyleId>{E9CAE661-EDBB-4908-9E10-6744E7D1784D}</a:tableStyleId>
              </a:tblPr>
              <a:tblGrid>
                <a:gridCol w="18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1.71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0.46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5" name="Google Shape;175;g12ee900a54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5875" y="4068340"/>
            <a:ext cx="10502200" cy="881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2ee900a54c_0_0"/>
          <p:cNvSpPr txBox="1"/>
          <p:nvPr/>
        </p:nvSpPr>
        <p:spPr>
          <a:xfrm>
            <a:off x="15477200" y="6941500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2C</a:t>
            </a:r>
            <a:endParaRPr sz="25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12ee900a54c_0_0"/>
          <p:cNvSpPr txBox="1"/>
          <p:nvPr/>
        </p:nvSpPr>
        <p:spPr>
          <a:xfrm>
            <a:off x="14698900" y="6174950"/>
            <a:ext cx="633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1C</a:t>
            </a:r>
            <a:endParaRPr sz="25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12ee900a54c_0_0"/>
          <p:cNvSpPr txBox="1"/>
          <p:nvPr/>
        </p:nvSpPr>
        <p:spPr>
          <a:xfrm>
            <a:off x="16385625" y="8130413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3C</a:t>
            </a:r>
            <a:endParaRPr sz="25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g12ee900a54c_0_0"/>
          <p:cNvSpPr txBox="1"/>
          <p:nvPr/>
        </p:nvSpPr>
        <p:spPr>
          <a:xfrm>
            <a:off x="17755025" y="8945838"/>
            <a:ext cx="10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5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g12ee900a54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4150" y="258025"/>
            <a:ext cx="9321249" cy="44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2ee900a54c_0_0"/>
          <p:cNvSpPr txBox="1"/>
          <p:nvPr/>
        </p:nvSpPr>
        <p:spPr>
          <a:xfrm>
            <a:off x="22785389" y="4205672"/>
            <a:ext cx="94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(ns)</a:t>
            </a: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12ee900a54c_0_0"/>
          <p:cNvSpPr txBox="1"/>
          <p:nvPr/>
        </p:nvSpPr>
        <p:spPr>
          <a:xfrm rot="-5400000">
            <a:off x="11917438" y="1175137"/>
            <a:ext cx="231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Amplitude (mV)</a:t>
            </a:r>
            <a:endParaRPr sz="1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g12ee900a54c_0_0"/>
          <p:cNvSpPr txBox="1"/>
          <p:nvPr/>
        </p:nvSpPr>
        <p:spPr>
          <a:xfrm>
            <a:off x="14513225" y="0"/>
            <a:ext cx="722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ST waveform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12ee900a54c_0_0"/>
          <p:cNvSpPr txBox="1"/>
          <p:nvPr/>
        </p:nvSpPr>
        <p:spPr>
          <a:xfrm>
            <a:off x="13609450" y="5027250"/>
            <a:ext cx="8834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Helvetica Neue"/>
                <a:ea typeface="Helvetica Neue"/>
                <a:cs typeface="Helvetica Neue"/>
                <a:sym typeface="Helvetica Neue"/>
              </a:rPr>
              <a:t>STCharge</a:t>
            </a:r>
            <a:endParaRPr sz="3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df67def29_0_279"/>
          <p:cNvSpPr/>
          <p:nvPr/>
        </p:nvSpPr>
        <p:spPr>
          <a:xfrm>
            <a:off x="278407" y="138643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12df67def29_0_279"/>
          <p:cNvSpPr txBox="1">
            <a:spLocks noGrp="1"/>
          </p:cNvSpPr>
          <p:nvPr>
            <p:ph type="title"/>
          </p:nvPr>
        </p:nvSpPr>
        <p:spPr>
          <a:xfrm>
            <a:off x="282325" y="258025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ts val="85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Pile-up estimation </a:t>
            </a:r>
            <a:endParaRPr/>
          </a:p>
        </p:txBody>
      </p:sp>
      <p:sp>
        <p:nvSpPr>
          <p:cNvPr id="191" name="Google Shape;191;g12df67def29_0_279"/>
          <p:cNvSpPr txBox="1">
            <a:spLocks noGrp="1"/>
          </p:cNvSpPr>
          <p:nvPr>
            <p:ph type="body" idx="2"/>
          </p:nvPr>
        </p:nvSpPr>
        <p:spPr>
          <a:xfrm>
            <a:off x="421725" y="2498825"/>
            <a:ext cx="22600500" cy="9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7919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7000"/>
              <a:buFont typeface="Helvetica Neue"/>
              <a:buChar char="•"/>
            </a:pPr>
            <a:r>
              <a:rPr lang="en-US" sz="7000"/>
              <a:t>The fraction of pile up events</a:t>
            </a:r>
            <a:r>
              <a:rPr lang="en-US" sz="7000">
                <a:solidFill>
                  <a:srgbClr val="FF0000"/>
                </a:solidFill>
              </a:rPr>
              <a:t> depends on the beam</a:t>
            </a:r>
            <a:r>
              <a:rPr lang="en-US" sz="7000"/>
              <a:t> </a:t>
            </a:r>
            <a:r>
              <a:rPr lang="en-US" sz="7000">
                <a:solidFill>
                  <a:srgbClr val="FF0000"/>
                </a:solidFill>
              </a:rPr>
              <a:t>rate</a:t>
            </a:r>
            <a:r>
              <a:rPr lang="en-US" sz="7000"/>
              <a:t> and it varies between </a:t>
            </a:r>
            <a:r>
              <a:rPr lang="en-US" sz="7000">
                <a:solidFill>
                  <a:srgbClr val="FF0000"/>
                </a:solidFill>
              </a:rPr>
              <a:t>0.4%</a:t>
            </a:r>
            <a:r>
              <a:rPr lang="en-US" sz="7000"/>
              <a:t> and </a:t>
            </a:r>
            <a:r>
              <a:rPr lang="en-US" sz="7000">
                <a:solidFill>
                  <a:srgbClr val="FF0000"/>
                </a:solidFill>
              </a:rPr>
              <a:t>2.5%</a:t>
            </a:r>
            <a:r>
              <a:rPr lang="en-US" sz="7000"/>
              <a:t> within all the acquired runs</a:t>
            </a:r>
            <a:endParaRPr sz="7000"/>
          </a:p>
          <a:p>
            <a:pPr marL="609600" lvl="0" indent="-67919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7000"/>
              <a:buFont typeface="Helvetica Neue"/>
              <a:buChar char="•"/>
            </a:pPr>
            <a:r>
              <a:rPr lang="en-US" sz="7000"/>
              <a:t>The estimated pile-up </a:t>
            </a:r>
            <a:r>
              <a:rPr lang="en-US" sz="7000" b="1" u="sng">
                <a:solidFill>
                  <a:srgbClr val="FF0000"/>
                </a:solidFill>
              </a:rPr>
              <a:t>is not enough</a:t>
            </a:r>
            <a:r>
              <a:rPr lang="en-US" sz="7000"/>
              <a:t> to justify the absence of peaks in the central bars </a:t>
            </a:r>
            <a:endParaRPr sz="7000"/>
          </a:p>
          <a:p>
            <a:pPr marL="4572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2df67def29_0_279"/>
          <p:cNvSpPr/>
          <p:nvPr/>
        </p:nvSpPr>
        <p:spPr>
          <a:xfrm>
            <a:off x="192382" y="13008390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2df67def29_0_279"/>
          <p:cNvSpPr txBox="1">
            <a:spLocks noGrp="1"/>
          </p:cNvSpPr>
          <p:nvPr>
            <p:ph type="sldNum" idx="12"/>
          </p:nvPr>
        </p:nvSpPr>
        <p:spPr>
          <a:xfrm>
            <a:off x="23645121" y="13017375"/>
            <a:ext cx="5466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7</a:t>
            </a:fld>
            <a:endParaRPr/>
          </a:p>
        </p:txBody>
      </p:sp>
      <p:pic>
        <p:nvPicPr>
          <p:cNvPr id="194" name="Google Shape;194;g12df67def29_0_27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8444" y="12680335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df67def29_0_279"/>
          <p:cNvSpPr/>
          <p:nvPr/>
        </p:nvSpPr>
        <p:spPr>
          <a:xfrm>
            <a:off x="7066689" y="13026376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df67def29_0_264"/>
          <p:cNvSpPr/>
          <p:nvPr/>
        </p:nvSpPr>
        <p:spPr>
          <a:xfrm>
            <a:off x="202682" y="153648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12df67def29_0_264"/>
          <p:cNvSpPr txBox="1">
            <a:spLocks noGrp="1"/>
          </p:cNvSpPr>
          <p:nvPr>
            <p:ph type="title"/>
          </p:nvPr>
        </p:nvSpPr>
        <p:spPr>
          <a:xfrm>
            <a:off x="0" y="107588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TW Amplitude vs rate for the central bars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endParaRPr/>
          </a:p>
        </p:txBody>
      </p:sp>
      <p:sp>
        <p:nvSpPr>
          <p:cNvPr id="202" name="Google Shape;202;g12df67def29_0_264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2df67def29_0_264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8</a:t>
            </a:fld>
            <a:endParaRPr/>
          </a:p>
        </p:txBody>
      </p:sp>
      <p:pic>
        <p:nvPicPr>
          <p:cNvPr id="204" name="Google Shape;204;g12df67def29_0_26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2df67def29_0_264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12df67def29_0_264"/>
          <p:cNvSpPr txBox="1"/>
          <p:nvPr/>
        </p:nvSpPr>
        <p:spPr>
          <a:xfrm>
            <a:off x="1673125" y="3842675"/>
            <a:ext cx="40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2df67def29_0_264"/>
          <p:cNvSpPr txBox="1">
            <a:spLocks noGrp="1"/>
          </p:cNvSpPr>
          <p:nvPr>
            <p:ph type="body" idx="2"/>
          </p:nvPr>
        </p:nvSpPr>
        <p:spPr>
          <a:xfrm>
            <a:off x="278400" y="2157225"/>
            <a:ext cx="23827200" cy="78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62500" lnSpcReduction="20000"/>
          </a:bodyPr>
          <a:lstStyle/>
          <a:p>
            <a:pPr marL="457200" lvl="0" indent="-5322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7650"/>
              <a:t>At high rates the TW is not able to correctly compute the charge</a:t>
            </a:r>
            <a:endParaRPr sz="76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50"/>
          </a:p>
          <a:p>
            <a:pPr marL="457200" lvl="0" indent="-53220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7650">
                <a:solidFill>
                  <a:srgbClr val="FF0000"/>
                </a:solidFill>
              </a:rPr>
              <a:t>200 MeV/u </a:t>
            </a:r>
            <a:r>
              <a:rPr lang="en-US" sz="7650"/>
              <a:t>— All runs</a:t>
            </a:r>
            <a:endParaRPr sz="765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5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r>
              <a:rPr lang="en-US" sz="6878"/>
              <a:t> </a:t>
            </a:r>
            <a:endParaRPr sz="49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pic>
        <p:nvPicPr>
          <p:cNvPr id="208" name="Google Shape;208;g12df67def29_0_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6342" y="5539772"/>
            <a:ext cx="10464601" cy="64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2df67def29_0_264"/>
          <p:cNvSpPr txBox="1"/>
          <p:nvPr/>
        </p:nvSpPr>
        <p:spPr>
          <a:xfrm>
            <a:off x="21769772" y="12058441"/>
            <a:ext cx="245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Helvetica Neue"/>
                <a:ea typeface="Helvetica Neue"/>
                <a:cs typeface="Helvetica Neue"/>
                <a:sym typeface="Helvetica Neue"/>
              </a:rPr>
              <a:t>Beam rate(kHz) </a:t>
            </a:r>
            <a:endParaRPr sz="2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g12df67def29_0_264"/>
          <p:cNvSpPr txBox="1"/>
          <p:nvPr/>
        </p:nvSpPr>
        <p:spPr>
          <a:xfrm rot="-5400000">
            <a:off x="12093625" y="6591810"/>
            <a:ext cx="288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Helvetica Neue"/>
                <a:ea typeface="Helvetica Neue"/>
                <a:cs typeface="Helvetica Neue"/>
                <a:sym typeface="Helvetica Neue"/>
              </a:rPr>
              <a:t>Amp chA (mV)</a:t>
            </a:r>
            <a:endParaRPr sz="2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g12df67def29_0_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00" y="5191374"/>
            <a:ext cx="10954151" cy="68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2df67def29_0_264"/>
          <p:cNvSpPr/>
          <p:nvPr/>
        </p:nvSpPr>
        <p:spPr>
          <a:xfrm>
            <a:off x="11417150" y="8307875"/>
            <a:ext cx="1914300" cy="94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2df67def29_0_264"/>
          <p:cNvSpPr txBox="1"/>
          <p:nvPr/>
        </p:nvSpPr>
        <p:spPr>
          <a:xfrm>
            <a:off x="11424463" y="7773050"/>
            <a:ext cx="15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</a:t>
            </a:r>
            <a:endParaRPr sz="220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f67def29_0_331"/>
          <p:cNvSpPr/>
          <p:nvPr/>
        </p:nvSpPr>
        <p:spPr>
          <a:xfrm>
            <a:off x="202682" y="1536488"/>
            <a:ext cx="23827200" cy="187200"/>
          </a:xfrm>
          <a:prstGeom prst="rect">
            <a:avLst/>
          </a:prstGeom>
          <a:solidFill>
            <a:srgbClr val="23576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g12df67def29_0_331"/>
          <p:cNvSpPr txBox="1">
            <a:spLocks noGrp="1"/>
          </p:cNvSpPr>
          <p:nvPr>
            <p:ph type="title"/>
          </p:nvPr>
        </p:nvSpPr>
        <p:spPr>
          <a:xfrm>
            <a:off x="0" y="294788"/>
            <a:ext cx="23592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r>
              <a:rPr lang="en-US">
                <a:solidFill>
                  <a:srgbClr val="235764"/>
                </a:solidFill>
              </a:rPr>
              <a:t>TW Amplitude vs rate for the lateral bars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5764"/>
              </a:buClr>
              <a:buSzPct val="100000"/>
              <a:buFont typeface="Helvetica Neue"/>
              <a:buNone/>
            </a:pPr>
            <a:endParaRPr/>
          </a:p>
        </p:txBody>
      </p:sp>
      <p:sp>
        <p:nvSpPr>
          <p:cNvPr id="220" name="Google Shape;220;g12df67def29_0_331"/>
          <p:cNvSpPr/>
          <p:nvPr/>
        </p:nvSpPr>
        <p:spPr>
          <a:xfrm>
            <a:off x="229932" y="12909715"/>
            <a:ext cx="6682200" cy="555000"/>
          </a:xfrm>
          <a:prstGeom prst="rect">
            <a:avLst/>
          </a:prstGeom>
          <a:solidFill>
            <a:srgbClr val="782B3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Bon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2df67def29_0_331"/>
          <p:cNvSpPr txBox="1">
            <a:spLocks noGrp="1"/>
          </p:cNvSpPr>
          <p:nvPr>
            <p:ph type="sldNum" idx="12"/>
          </p:nvPr>
        </p:nvSpPr>
        <p:spPr>
          <a:xfrm>
            <a:off x="23874886" y="12918708"/>
            <a:ext cx="354300" cy="4875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2B35"/>
              </a:buClr>
              <a:buSzPts val="2500"/>
              <a:buFont typeface="Helvetica Neue"/>
              <a:buNone/>
            </a:pPr>
            <a:fld id="{00000000-1234-1234-1234-123412341234}" type="slidenum">
              <a:rPr lang="en-US" sz="2500" b="1">
                <a:solidFill>
                  <a:srgbClr val="782B35"/>
                </a:solidFill>
              </a:rPr>
              <a:t>9</a:t>
            </a:fld>
            <a:endParaRPr/>
          </a:p>
        </p:txBody>
      </p:sp>
      <p:pic>
        <p:nvPicPr>
          <p:cNvPr id="222" name="Google Shape;222;g12df67def29_0_33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994" y="12581660"/>
            <a:ext cx="2786673" cy="94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2df67def29_0_331"/>
          <p:cNvSpPr/>
          <p:nvPr/>
        </p:nvSpPr>
        <p:spPr>
          <a:xfrm>
            <a:off x="7104239" y="12927701"/>
            <a:ext cx="13599600" cy="519000"/>
          </a:xfrm>
          <a:prstGeom prst="rect">
            <a:avLst/>
          </a:prstGeom>
          <a:solidFill>
            <a:srgbClr val="FFFFFF"/>
          </a:solidFill>
          <a:ln w="63500" cap="flat" cmpd="sng">
            <a:solidFill>
              <a:srgbClr val="782B3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g12df67def29_0_331"/>
          <p:cNvSpPr txBox="1"/>
          <p:nvPr/>
        </p:nvSpPr>
        <p:spPr>
          <a:xfrm>
            <a:off x="1673125" y="3842675"/>
            <a:ext cx="40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g12df67def29_0_331"/>
          <p:cNvSpPr txBox="1">
            <a:spLocks noGrp="1"/>
          </p:cNvSpPr>
          <p:nvPr>
            <p:ph type="body" idx="2"/>
          </p:nvPr>
        </p:nvSpPr>
        <p:spPr>
          <a:xfrm>
            <a:off x="278400" y="2157225"/>
            <a:ext cx="23827200" cy="78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62500" lnSpcReduction="20000"/>
          </a:bodyPr>
          <a:lstStyle/>
          <a:p>
            <a:pPr marL="457200" lvl="0" indent="-5322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7650"/>
              <a:t>For the “lateral” bars we don’t have the same effect</a:t>
            </a:r>
            <a:endParaRPr sz="76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50"/>
          </a:p>
          <a:p>
            <a:pPr marL="457200" lvl="0" indent="-532209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7650">
                <a:solidFill>
                  <a:srgbClr val="FF0000"/>
                </a:solidFill>
              </a:rPr>
              <a:t>200 MeV/u </a:t>
            </a:r>
            <a:r>
              <a:rPr lang="en-US" sz="7650"/>
              <a:t>— All runs</a:t>
            </a:r>
            <a:endParaRPr sz="765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5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r>
              <a:rPr lang="en-US" sz="6878"/>
              <a:t> </a:t>
            </a:r>
            <a:endParaRPr sz="49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2189"/>
              <a:buNone/>
            </a:pPr>
            <a:endParaRPr sz="6878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  <a:p>
            <a:pPr marL="60960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46124"/>
              <a:buNone/>
            </a:pPr>
            <a:endParaRPr/>
          </a:p>
        </p:txBody>
      </p:sp>
      <p:pic>
        <p:nvPicPr>
          <p:cNvPr id="226" name="Google Shape;226;g12df67def29_0_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01" y="5050362"/>
            <a:ext cx="11056175" cy="70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2df67def29_0_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7186" y="5050350"/>
            <a:ext cx="11767690" cy="70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2059</Words>
  <Application>Microsoft Office PowerPoint</Application>
  <PresentationFormat>Personalizzato</PresentationFormat>
  <Paragraphs>544</Paragraphs>
  <Slides>40</Slides>
  <Notes>40</Notes>
  <HiddenSlides>20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3" baseType="lpstr">
      <vt:lpstr>Helvetica Neue</vt:lpstr>
      <vt:lpstr>Arial</vt:lpstr>
      <vt:lpstr>21_BasicWhite</vt:lpstr>
      <vt:lpstr>Impact of the beam rate at CNAO</vt:lpstr>
      <vt:lpstr>Introduction</vt:lpstr>
      <vt:lpstr>Charge in the central bars </vt:lpstr>
      <vt:lpstr>Charge in bars 7-11</vt:lpstr>
      <vt:lpstr>Beam rate</vt:lpstr>
      <vt:lpstr>Pile-up estimation </vt:lpstr>
      <vt:lpstr>Pile-up estimation </vt:lpstr>
      <vt:lpstr>TW Amplitude vs rate for the central bars </vt:lpstr>
      <vt:lpstr>TW Amplitude vs rate for the lateral bars </vt:lpstr>
      <vt:lpstr>Energy loss calibration</vt:lpstr>
      <vt:lpstr>Energy loss calibration</vt:lpstr>
      <vt:lpstr>Introducing the rate into MC simulation</vt:lpstr>
      <vt:lpstr>Introducing the rate into MC simulation </vt:lpstr>
      <vt:lpstr>Z identification</vt:lpstr>
      <vt:lpstr>Z identification - no rate</vt:lpstr>
      <vt:lpstr>Z identification - rate</vt:lpstr>
      <vt:lpstr>Trigger efficiencies</vt:lpstr>
      <vt:lpstr>Trigger efficiencies -13 kHz</vt:lpstr>
      <vt:lpstr>Conclusions</vt:lpstr>
      <vt:lpstr>Presentazione standard di PowerPoint</vt:lpstr>
      <vt:lpstr>Conclusions</vt:lpstr>
      <vt:lpstr>Spill structure</vt:lpstr>
      <vt:lpstr>ST summed signal</vt:lpstr>
      <vt:lpstr>Pile-up estimation -1</vt:lpstr>
      <vt:lpstr>Selection on beam rate</vt:lpstr>
      <vt:lpstr>Beam rate -3</vt:lpstr>
      <vt:lpstr>Beam rate -3</vt:lpstr>
      <vt:lpstr>Presentazione standard di PowerPoint</vt:lpstr>
      <vt:lpstr>Presentazione standard di PowerPoint</vt:lpstr>
      <vt:lpstr>Introducing the rate into MC simulation</vt:lpstr>
      <vt:lpstr>Introducing the rate into MC simulation</vt:lpstr>
      <vt:lpstr>Introducing the rate into MC simulation</vt:lpstr>
      <vt:lpstr>Introducing the rate into MC simulation </vt:lpstr>
      <vt:lpstr>Introducing the rate into MC simulation</vt:lpstr>
      <vt:lpstr>Trigger efficiencies</vt:lpstr>
      <vt:lpstr>Z reconstruction</vt:lpstr>
      <vt:lpstr>Z reconstruction</vt:lpstr>
      <vt:lpstr>Z identification</vt:lpstr>
      <vt:lpstr>Z reconstruction</vt:lpstr>
      <vt:lpstr>Z identification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beam rate at CNAO</dc:title>
  <cp:lastModifiedBy>Marco</cp:lastModifiedBy>
  <cp:revision>2</cp:revision>
  <dcterms:modified xsi:type="dcterms:W3CDTF">2022-05-31T08:01:30Z</dcterms:modified>
</cp:coreProperties>
</file>