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310" r:id="rId3"/>
    <p:sldId id="326" r:id="rId4"/>
    <p:sldId id="327" r:id="rId5"/>
    <p:sldId id="328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77" d="100"/>
          <a:sy n="77" d="100"/>
        </p:scale>
        <p:origin x="1712" y="20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167578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Next steps"/>
          <p:cNvSpPr txBox="1"/>
          <p:nvPr userDrawn="1"/>
        </p:nvSpPr>
        <p:spPr>
          <a:xfrm>
            <a:off x="10366466" y="706523"/>
            <a:ext cx="102592" cy="533479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endParaRPr lang="en-US" dirty="0"/>
          </a:p>
        </p:txBody>
      </p:sp>
      <p:pic>
        <p:nvPicPr>
          <p:cNvPr id="6" name="FOOTlogo.png" descr="FOOTlog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177071" y="176896"/>
            <a:ext cx="566319" cy="561581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</p:pic>
      <p:sp>
        <p:nvSpPr>
          <p:cNvPr id="7" name="Rounded Rectangle"/>
          <p:cNvSpPr/>
          <p:nvPr userDrawn="1"/>
        </p:nvSpPr>
        <p:spPr>
          <a:xfrm>
            <a:off x="2493574" y="1202117"/>
            <a:ext cx="9895286" cy="72001"/>
          </a:xfrm>
          <a:prstGeom prst="roundRect">
            <a:avLst>
              <a:gd name="adj" fmla="val 50000"/>
            </a:avLst>
          </a:prstGeom>
          <a:gradFill>
            <a:gsLst>
              <a:gs pos="11245">
                <a:srgbClr val="FFFFFF"/>
              </a:gs>
              <a:gs pos="61363">
                <a:srgbClr val="7FBADC"/>
              </a:gs>
              <a:gs pos="82165">
                <a:schemeClr val="accent1">
                  <a:lumOff val="-13575"/>
                </a:schemeClr>
              </a:gs>
            </a:gsLst>
            <a:lin ang="21143094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8" name="Proton beam"/>
          <p:cNvSpPr txBox="1"/>
          <p:nvPr userDrawn="1"/>
        </p:nvSpPr>
        <p:spPr>
          <a:xfrm>
            <a:off x="295916" y="9161482"/>
            <a:ext cx="11756383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/>
              <a:t>FOOT Physics Meeting                                              			May  2022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385373" y="9296400"/>
            <a:ext cx="227280" cy="33700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rPr/>
              <a:t>1</a:t>
            </a:fld>
            <a:endParaRPr/>
          </a:p>
        </p:txBody>
      </p:sp>
      <p:sp>
        <p:nvSpPr>
          <p:cNvPr id="145" name="FOOT calorimeter"/>
          <p:cNvSpPr txBox="1"/>
          <p:nvPr/>
        </p:nvSpPr>
        <p:spPr>
          <a:xfrm>
            <a:off x="9000657" y="679807"/>
            <a:ext cx="3044090" cy="584201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t>FOOT calorimeter</a:t>
            </a:r>
          </a:p>
        </p:txBody>
      </p:sp>
      <p:pic>
        <p:nvPicPr>
          <p:cNvPr id="146" name="FOOTlogo.png" descr="FOO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7071" y="176896"/>
            <a:ext cx="566319" cy="561581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</p:pic>
      <p:sp>
        <p:nvSpPr>
          <p:cNvPr id="147" name="Rounded Rectangle"/>
          <p:cNvSpPr/>
          <p:nvPr/>
        </p:nvSpPr>
        <p:spPr>
          <a:xfrm>
            <a:off x="2493574" y="1202117"/>
            <a:ext cx="9895286" cy="72001"/>
          </a:xfrm>
          <a:prstGeom prst="roundRect">
            <a:avLst>
              <a:gd name="adj" fmla="val 50000"/>
            </a:avLst>
          </a:prstGeom>
          <a:gradFill>
            <a:gsLst>
              <a:gs pos="11245">
                <a:srgbClr val="FFFFFF"/>
              </a:gs>
              <a:gs pos="61363">
                <a:srgbClr val="7FBADC"/>
              </a:gs>
              <a:gs pos="82165">
                <a:schemeClr val="accent1">
                  <a:lumOff val="-13575"/>
                </a:schemeClr>
              </a:gs>
            </a:gsLst>
            <a:lin ang="21143094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" name="Proton beam"/>
          <p:cNvSpPr txBox="1"/>
          <p:nvPr/>
        </p:nvSpPr>
        <p:spPr>
          <a:xfrm>
            <a:off x="9049137" y="1307198"/>
            <a:ext cx="2919158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sz="3600" dirty="0"/>
              <a:t>Status Report</a:t>
            </a:r>
            <a:endParaRPr sz="3600" dirty="0"/>
          </a:p>
        </p:txBody>
      </p:sp>
      <p:sp>
        <p:nvSpPr>
          <p:cNvPr id="23" name="Proton beam"/>
          <p:cNvSpPr txBox="1"/>
          <p:nvPr/>
        </p:nvSpPr>
        <p:spPr>
          <a:xfrm>
            <a:off x="1928323" y="3652150"/>
            <a:ext cx="297036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 algn="l"/>
            <a:r>
              <a:rPr lang="en-US" sz="3600" b="1" dirty="0"/>
              <a:t>Construction</a:t>
            </a:r>
            <a:endParaRPr sz="3600" b="1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800+ BGO crystals extracted from the L3 detector…"/>
          <p:cNvSpPr txBox="1"/>
          <p:nvPr/>
        </p:nvSpPr>
        <p:spPr>
          <a:xfrm>
            <a:off x="510402" y="1774968"/>
            <a:ext cx="12088707" cy="748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spcBef>
                <a:spcPts val="1500"/>
              </a:spcBef>
              <a:defRPr sz="3000"/>
            </a:pPr>
            <a:r>
              <a:rPr lang="en-US" dirty="0">
                <a:solidFill>
                  <a:schemeClr val="accent1"/>
                </a:solidFill>
              </a:rPr>
              <a:t>Missing items:</a:t>
            </a:r>
            <a:endParaRPr lang="en-US" dirty="0"/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Mechanical pieces: 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delivered on May, 30</a:t>
            </a:r>
            <a:r>
              <a:rPr lang="en-US" b="0" baseline="30000" dirty="0">
                <a:solidFill>
                  <a:schemeClr val="accent5">
                    <a:lumMod val="50000"/>
                  </a:schemeClr>
                </a:solidFill>
              </a:rPr>
              <a:t>th</a:t>
            </a: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HV power cable (30 m): 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out for delivery on May, 30</a:t>
            </a:r>
            <a:r>
              <a:rPr lang="en-US" b="0" baseline="30000" dirty="0">
                <a:solidFill>
                  <a:schemeClr val="accent5">
                    <a:lumMod val="50000"/>
                  </a:schemeClr>
                </a:solidFill>
              </a:rPr>
              <a:t>th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lvl="6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- original order place in January 2022</a:t>
            </a:r>
          </a:p>
          <a:p>
            <a:pPr lvl="6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- delivery foreseen in April 2022, delayed to May then October</a:t>
            </a:r>
          </a:p>
          <a:p>
            <a:pPr lvl="6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- alternative option identified (3 pieces available on RS-Italy)</a:t>
            </a:r>
          </a:p>
          <a:p>
            <a:pPr marL="342900" lvl="6" indent="-342900" algn="l">
              <a:spcBef>
                <a:spcPts val="1500"/>
              </a:spcBef>
              <a:buFont typeface="Arial" panose="020B0604020202020204" pitchFamily="34" charset="0"/>
              <a:buChar char="•"/>
              <a:defRPr sz="2500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Detectors:</a:t>
            </a:r>
          </a:p>
          <a:p>
            <a:pPr lvl="8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- 40 available and glued</a:t>
            </a:r>
          </a:p>
          <a:p>
            <a:pPr lvl="8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- then, FBK had problem with the resin layer</a:t>
            </a:r>
          </a:p>
          <a:p>
            <a:pPr lvl="8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- May 27</a:t>
            </a:r>
            <a:r>
              <a:rPr lang="en-US" b="0" baseline="30000" dirty="0">
                <a:solidFill>
                  <a:schemeClr val="accent5">
                    <a:lumMod val="50000"/>
                  </a:schemeClr>
                </a:solidFill>
              </a:rPr>
              <a:t>th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: they stated they solved them and will deliver the second batch in </a:t>
            </a:r>
          </a:p>
          <a:p>
            <a:pPr lvl="8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	mid June</a:t>
            </a:r>
          </a:p>
          <a:p>
            <a:pPr lvl="6" indent="0" algn="l">
              <a:spcBef>
                <a:spcPts val="1500"/>
              </a:spcBef>
              <a:defRPr sz="2500"/>
            </a:pP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lvl="4" indent="0" algn="l">
              <a:spcBef>
                <a:spcPts val="1500"/>
              </a:spcBef>
              <a:defRPr sz="2500"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35" name="Crystal dimensions:…"/>
          <p:cNvSpPr txBox="1"/>
          <p:nvPr/>
        </p:nvSpPr>
        <p:spPr>
          <a:xfrm>
            <a:off x="629657" y="6553084"/>
            <a:ext cx="10259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spcBef>
                <a:spcPts val="500"/>
              </a:spcBef>
              <a:defRPr sz="2500"/>
            </a:pPr>
            <a:endParaRPr dirty="0"/>
          </a:p>
        </p:txBody>
      </p:sp>
      <p:sp>
        <p:nvSpPr>
          <p:cNvPr id="12" name="Next steps"/>
          <p:cNvSpPr txBox="1"/>
          <p:nvPr/>
        </p:nvSpPr>
        <p:spPr>
          <a:xfrm>
            <a:off x="9590618" y="706523"/>
            <a:ext cx="1654300" cy="533479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02760309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800+ BGO crystals extracted from the L3 detector…"/>
          <p:cNvSpPr txBox="1"/>
          <p:nvPr/>
        </p:nvSpPr>
        <p:spPr>
          <a:xfrm>
            <a:off x="510402" y="1774968"/>
            <a:ext cx="12088707" cy="4026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spcBef>
                <a:spcPts val="1500"/>
              </a:spcBef>
              <a:defRPr sz="3000"/>
            </a:pPr>
            <a:r>
              <a:rPr lang="en-US" dirty="0">
                <a:solidFill>
                  <a:schemeClr val="accent1"/>
                </a:solidFill>
              </a:rPr>
              <a:t>Timeline:</a:t>
            </a:r>
            <a:endParaRPr lang="en-US" dirty="0"/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Modules: 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b="0" baseline="30000" dirty="0">
                <a:solidFill>
                  <a:schemeClr val="accent5">
                    <a:lumMod val="50000"/>
                  </a:schemeClr>
                </a:solidFill>
              </a:rPr>
              <a:t>st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 to be assembled at CERN on June 2</a:t>
            </a:r>
            <a:r>
              <a:rPr lang="en-US" b="0" baseline="30000" dirty="0">
                <a:solidFill>
                  <a:schemeClr val="accent5">
                    <a:lumMod val="50000"/>
                  </a:schemeClr>
                </a:solidFill>
              </a:rPr>
              <a:t>nd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 – 3</a:t>
            </a:r>
            <a:r>
              <a:rPr lang="en-US" b="0" baseline="30000" dirty="0">
                <a:solidFill>
                  <a:schemeClr val="accent5">
                    <a:lumMod val="50000"/>
                  </a:schemeClr>
                </a:solidFill>
              </a:rPr>
              <a:t>rd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Mechanical structure: 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to be assembled (dummy) next week</a:t>
            </a:r>
          </a:p>
          <a:p>
            <a:pPr marL="342900" lvl="6" indent="-342900" algn="l">
              <a:spcBef>
                <a:spcPts val="1500"/>
              </a:spcBef>
              <a:buFont typeface="Arial" panose="020B0604020202020204" pitchFamily="34" charset="0"/>
              <a:buChar char="•"/>
              <a:defRPr sz="2500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Detectors gluing:</a:t>
            </a:r>
          </a:p>
          <a:p>
            <a:pPr lvl="8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- to be resumed as soon as the second batch is delivered</a:t>
            </a:r>
          </a:p>
          <a:p>
            <a:pPr lvl="8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- for HIT we already have 40 crystals, 5 more just require 1 extra day </a:t>
            </a:r>
          </a:p>
          <a:p>
            <a:pPr lvl="8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	of gluing</a:t>
            </a:r>
          </a:p>
        </p:txBody>
      </p:sp>
      <p:sp>
        <p:nvSpPr>
          <p:cNvPr id="135" name="Crystal dimensions:…"/>
          <p:cNvSpPr txBox="1"/>
          <p:nvPr/>
        </p:nvSpPr>
        <p:spPr>
          <a:xfrm>
            <a:off x="629657" y="6553084"/>
            <a:ext cx="10259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spcBef>
                <a:spcPts val="500"/>
              </a:spcBef>
              <a:defRPr sz="2500"/>
            </a:pPr>
            <a:endParaRPr dirty="0"/>
          </a:p>
        </p:txBody>
      </p:sp>
      <p:sp>
        <p:nvSpPr>
          <p:cNvPr id="12" name="Next steps"/>
          <p:cNvSpPr txBox="1"/>
          <p:nvPr/>
        </p:nvSpPr>
        <p:spPr>
          <a:xfrm>
            <a:off x="9590618" y="706523"/>
            <a:ext cx="1654300" cy="533479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62128741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385373" y="9296400"/>
            <a:ext cx="227280" cy="33700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145" name="FOOT calorimeter"/>
          <p:cNvSpPr txBox="1"/>
          <p:nvPr/>
        </p:nvSpPr>
        <p:spPr>
          <a:xfrm>
            <a:off x="9000657" y="679807"/>
            <a:ext cx="3044090" cy="584201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t>FOOT calorimeter</a:t>
            </a:r>
          </a:p>
        </p:txBody>
      </p:sp>
      <p:pic>
        <p:nvPicPr>
          <p:cNvPr id="146" name="FOOTlogo.png" descr="FOO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7071" y="176896"/>
            <a:ext cx="566319" cy="561581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</p:pic>
      <p:sp>
        <p:nvSpPr>
          <p:cNvPr id="147" name="Rounded Rectangle"/>
          <p:cNvSpPr/>
          <p:nvPr/>
        </p:nvSpPr>
        <p:spPr>
          <a:xfrm>
            <a:off x="2493574" y="1202117"/>
            <a:ext cx="9895286" cy="72001"/>
          </a:xfrm>
          <a:prstGeom prst="roundRect">
            <a:avLst>
              <a:gd name="adj" fmla="val 50000"/>
            </a:avLst>
          </a:prstGeom>
          <a:gradFill>
            <a:gsLst>
              <a:gs pos="11245">
                <a:srgbClr val="FFFFFF"/>
              </a:gs>
              <a:gs pos="61363">
                <a:srgbClr val="7FBADC"/>
              </a:gs>
              <a:gs pos="82165">
                <a:schemeClr val="accent1">
                  <a:lumOff val="-13575"/>
                </a:schemeClr>
              </a:gs>
            </a:gsLst>
            <a:lin ang="21143094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" name="Proton beam"/>
          <p:cNvSpPr txBox="1"/>
          <p:nvPr/>
        </p:nvSpPr>
        <p:spPr>
          <a:xfrm>
            <a:off x="9049137" y="1307198"/>
            <a:ext cx="2919158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sz="3600" dirty="0"/>
              <a:t>Status Report</a:t>
            </a:r>
            <a:endParaRPr sz="3600" dirty="0"/>
          </a:p>
        </p:txBody>
      </p:sp>
      <p:sp>
        <p:nvSpPr>
          <p:cNvPr id="23" name="Proton beam"/>
          <p:cNvSpPr txBox="1"/>
          <p:nvPr/>
        </p:nvSpPr>
        <p:spPr>
          <a:xfrm>
            <a:off x="1928323" y="3652150"/>
            <a:ext cx="862575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 algn="l"/>
            <a:r>
              <a:rPr lang="en-US" sz="3600" b="1" dirty="0"/>
              <a:t>Calibrations / Software / Data analysis</a:t>
            </a:r>
            <a:endParaRPr sz="3600" b="1" dirty="0"/>
          </a:p>
        </p:txBody>
      </p:sp>
    </p:spTree>
    <p:extLst>
      <p:ext uri="{BB962C8B-B14F-4D97-AF65-F5344CB8AC3E}">
        <p14:creationId xmlns:p14="http://schemas.microsoft.com/office/powerpoint/2010/main" val="257864610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800+ BGO crystals extracted from the L3 detector…"/>
          <p:cNvSpPr txBox="1"/>
          <p:nvPr/>
        </p:nvSpPr>
        <p:spPr>
          <a:xfrm>
            <a:off x="510402" y="1774968"/>
            <a:ext cx="12088707" cy="6527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>
              <a:spcBef>
                <a:spcPts val="1500"/>
              </a:spcBef>
              <a:defRPr sz="3000"/>
            </a:pPr>
            <a:r>
              <a:rPr lang="en-US" dirty="0">
                <a:solidFill>
                  <a:schemeClr val="accent1"/>
                </a:solidFill>
              </a:rPr>
              <a:t>Timeline:</a:t>
            </a:r>
            <a:endParaRPr lang="en-US" dirty="0"/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HIT data taking: 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5 modules (more?), with temperature reading</a:t>
            </a: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Calibrations: 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start with the crystals we will use at HIT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- energy: at CNAO, beam availability to be agreed</a:t>
            </a:r>
          </a:p>
          <a:p>
            <a:pPr lvl="1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- temperature: in the climatic chamber available in Torino</a:t>
            </a:r>
          </a:p>
          <a:p>
            <a:pPr marL="342900" indent="-342900" algn="l">
              <a:spcBef>
                <a:spcPts val="1500"/>
              </a:spcBef>
              <a:buFont typeface="Arial"/>
              <a:buChar char="•"/>
              <a:defRPr sz="2500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SW in SHOE: 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calibrations and corrections (T, range) already implemented, clustering studies ongoing</a:t>
            </a:r>
          </a:p>
          <a:p>
            <a:pPr marL="342900" lvl="6" indent="-342900" algn="l">
              <a:spcBef>
                <a:spcPts val="1500"/>
              </a:spcBef>
              <a:buFont typeface="Arial" panose="020B0604020202020204" pitchFamily="34" charset="0"/>
              <a:buChar char="•"/>
              <a:defRPr sz="2500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Upgrade for neutrons:</a:t>
            </a:r>
          </a:p>
          <a:p>
            <a:pPr lvl="8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- see Francesca B.’s talk</a:t>
            </a:r>
          </a:p>
          <a:p>
            <a:pPr lvl="8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- next steps to be agreed, but priority to the construction and 				         commissioning of the Calorimeter</a:t>
            </a:r>
          </a:p>
          <a:p>
            <a:pPr lvl="8" indent="0" algn="l">
              <a:spcBef>
                <a:spcPts val="1500"/>
              </a:spcBef>
              <a:defRPr sz="2500"/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</a:t>
            </a:r>
          </a:p>
        </p:txBody>
      </p:sp>
      <p:sp>
        <p:nvSpPr>
          <p:cNvPr id="135" name="Crystal dimensions:…"/>
          <p:cNvSpPr txBox="1"/>
          <p:nvPr/>
        </p:nvSpPr>
        <p:spPr>
          <a:xfrm>
            <a:off x="629657" y="6553084"/>
            <a:ext cx="102592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spcBef>
                <a:spcPts val="500"/>
              </a:spcBef>
              <a:defRPr sz="2500"/>
            </a:pPr>
            <a:endParaRPr dirty="0"/>
          </a:p>
        </p:txBody>
      </p:sp>
      <p:sp>
        <p:nvSpPr>
          <p:cNvPr id="12" name="Next steps"/>
          <p:cNvSpPr txBox="1"/>
          <p:nvPr/>
        </p:nvSpPr>
        <p:spPr>
          <a:xfrm>
            <a:off x="9590618" y="706523"/>
            <a:ext cx="1654300" cy="533479"/>
          </a:xfrm>
          <a:prstGeom prst="rect">
            <a:avLst/>
          </a:pr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87092730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15019</TotalTime>
  <Words>296</Words>
  <Application>Microsoft Macintosh PowerPoint</Application>
  <PresentationFormat>Custom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Avenir Next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Piergiorgio Cerello</cp:lastModifiedBy>
  <cp:revision>360</cp:revision>
  <cp:lastPrinted>2018-06-03T22:13:19Z</cp:lastPrinted>
  <dcterms:modified xsi:type="dcterms:W3CDTF">2022-05-31T07:24:12Z</dcterms:modified>
</cp:coreProperties>
</file>