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9"/>
  </p:notesMasterIdLst>
  <p:handoutMasterIdLst>
    <p:handoutMasterId r:id="rId50"/>
  </p:handoutMasterIdLst>
  <p:sldIdLst>
    <p:sldId id="439" r:id="rId2"/>
    <p:sldId id="603" r:id="rId3"/>
    <p:sldId id="688" r:id="rId4"/>
    <p:sldId id="689" r:id="rId5"/>
    <p:sldId id="690" r:id="rId6"/>
    <p:sldId id="691" r:id="rId7"/>
    <p:sldId id="692" r:id="rId8"/>
    <p:sldId id="693" r:id="rId9"/>
    <p:sldId id="694" r:id="rId10"/>
    <p:sldId id="695" r:id="rId11"/>
    <p:sldId id="696" r:id="rId12"/>
    <p:sldId id="697" r:id="rId13"/>
    <p:sldId id="698" r:id="rId14"/>
    <p:sldId id="702" r:id="rId15"/>
    <p:sldId id="719" r:id="rId16"/>
    <p:sldId id="706" r:id="rId17"/>
    <p:sldId id="710" r:id="rId18"/>
    <p:sldId id="711" r:id="rId19"/>
    <p:sldId id="720" r:id="rId20"/>
    <p:sldId id="709" r:id="rId21"/>
    <p:sldId id="652" r:id="rId22"/>
    <p:sldId id="654" r:id="rId23"/>
    <p:sldId id="653" r:id="rId24"/>
    <p:sldId id="668" r:id="rId25"/>
    <p:sldId id="669" r:id="rId26"/>
    <p:sldId id="671" r:id="rId27"/>
    <p:sldId id="674" r:id="rId28"/>
    <p:sldId id="656" r:id="rId29"/>
    <p:sldId id="657" r:id="rId30"/>
    <p:sldId id="676" r:id="rId31"/>
    <p:sldId id="677" r:id="rId32"/>
    <p:sldId id="678" r:id="rId33"/>
    <p:sldId id="679" r:id="rId34"/>
    <p:sldId id="680" r:id="rId35"/>
    <p:sldId id="712" r:id="rId36"/>
    <p:sldId id="713" r:id="rId37"/>
    <p:sldId id="714" r:id="rId38"/>
    <p:sldId id="715" r:id="rId39"/>
    <p:sldId id="716" r:id="rId40"/>
    <p:sldId id="717" r:id="rId41"/>
    <p:sldId id="718" r:id="rId42"/>
    <p:sldId id="607" r:id="rId43"/>
    <p:sldId id="610" r:id="rId44"/>
    <p:sldId id="686" r:id="rId45"/>
    <p:sldId id="687" r:id="rId46"/>
    <p:sldId id="673" r:id="rId47"/>
    <p:sldId id="672" r:id="rId48"/>
  </p:sldIdLst>
  <p:sldSz cx="9144000" cy="6858000" type="screen4x3"/>
  <p:notesSz cx="9979025" cy="683418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>
          <p15:clr>
            <a:srgbClr val="A4A3A4"/>
          </p15:clr>
        </p15:guide>
        <p15:guide id="3" orient="horz" pos="4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978A"/>
    <a:srgbClr val="949492"/>
    <a:srgbClr val="CEF449"/>
    <a:srgbClr val="FFFFFF"/>
    <a:srgbClr val="CCFF33"/>
    <a:srgbClr val="868682"/>
    <a:srgbClr val="FF9900"/>
    <a:srgbClr val="0000FF"/>
    <a:srgbClr val="CC66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Stile 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Stile medio 4 - Color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5104" autoAdjust="0"/>
  </p:normalViewPr>
  <p:slideViewPr>
    <p:cSldViewPr>
      <p:cViewPr varScale="1">
        <p:scale>
          <a:sx n="59" d="100"/>
          <a:sy n="59" d="100"/>
        </p:scale>
        <p:origin x="1508" y="52"/>
      </p:cViewPr>
      <p:guideLst>
        <p:guide orient="horz" pos="2160"/>
        <p:guide/>
        <p:guide orient="horz" pos="4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52472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69D2C-5D7C-4755-AEDF-B2D250305298}" type="datetimeFigureOut">
              <a:rPr lang="it-IT" smtClean="0"/>
              <a:pPr/>
              <a:t>08/09/2022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AE05B-D3A9-4313-92D8-89CBFDE8F35B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73108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52472" y="0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000B3-5A24-4A3B-AF30-DDF49A0FA75E}" type="datetimeFigureOut">
              <a:rPr lang="it-IT" smtClean="0"/>
              <a:pPr/>
              <a:t>08/09/2022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281363" y="512763"/>
            <a:ext cx="3416300" cy="2562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7903" y="3246239"/>
            <a:ext cx="7983220" cy="3075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52472" y="6491293"/>
            <a:ext cx="4324244" cy="34170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F72A-5A18-4C0C-A3C9-8D6342BDA58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8565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3410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93531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069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5944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565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749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259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0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0540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997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679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33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18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6464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272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7483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55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7568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F72A-5A18-4C0C-A3C9-8D6342BDA583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262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Picture 66" descr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694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F6E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" y="6600824"/>
            <a:ext cx="7096125" cy="257176"/>
          </a:xfrm>
        </p:spPr>
        <p:txBody>
          <a:bodyPr/>
          <a:lstStyle>
            <a:lvl1pPr>
              <a:defRPr sz="1600" b="1" baseline="0"/>
            </a:lvl1pPr>
          </a:lstStyle>
          <a:p>
            <a:pPr lvl="0"/>
            <a:r>
              <a:rPr lang="it-IT" dirty="0"/>
              <a:t>Inserire titolo presentazione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14825"/>
            <a:ext cx="5591175" cy="1666875"/>
          </a:xfrm>
        </p:spPr>
        <p:txBody>
          <a:bodyPr/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Titolo presentazione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pic" sz="quarter" idx="12" hasCustomPrompt="1"/>
          </p:nvPr>
        </p:nvSpPr>
        <p:spPr>
          <a:xfrm>
            <a:off x="7267575" y="200025"/>
            <a:ext cx="1609725" cy="101917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68922059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7915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91338" y="34925"/>
            <a:ext cx="2057400" cy="59848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19138" y="34925"/>
            <a:ext cx="6019800" cy="598487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778553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719138" y="34925"/>
            <a:ext cx="8229600" cy="59848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>
          <a:xfrm>
            <a:off x="8086725" y="173038"/>
            <a:ext cx="942975" cy="244475"/>
          </a:xfrm>
        </p:spPr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700609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2" name="Picture 66" descr="b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0" y="0"/>
            <a:ext cx="91694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F6E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114300" y="6600824"/>
            <a:ext cx="7096125" cy="257176"/>
          </a:xfrm>
        </p:spPr>
        <p:txBody>
          <a:bodyPr/>
          <a:lstStyle>
            <a:lvl1pPr>
              <a:defRPr sz="1600" b="1" baseline="0"/>
            </a:lvl1pPr>
          </a:lstStyle>
          <a:p>
            <a:pPr lvl="0"/>
            <a:r>
              <a:rPr lang="it-IT" dirty="0"/>
              <a:t>Inserire titolo presentazione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14825"/>
            <a:ext cx="5591175" cy="1666875"/>
          </a:xfrm>
        </p:spPr>
        <p:txBody>
          <a:bodyPr/>
          <a:lstStyle>
            <a:lvl1pPr>
              <a:defRPr sz="32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it-IT" dirty="0"/>
              <a:t>Titolo presentazione</a:t>
            </a:r>
          </a:p>
        </p:txBody>
      </p:sp>
      <p:sp>
        <p:nvSpPr>
          <p:cNvPr id="4" name="Segnaposto immagine 3"/>
          <p:cNvSpPr>
            <a:spLocks noGrp="1"/>
          </p:cNvSpPr>
          <p:nvPr>
            <p:ph type="pic" sz="quarter" idx="12" hasCustomPrompt="1"/>
          </p:nvPr>
        </p:nvSpPr>
        <p:spPr>
          <a:xfrm>
            <a:off x="7267575" y="200025"/>
            <a:ext cx="1609725" cy="1019175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85450641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4B41F1-8E1C-4B88-B463-9D882B4E5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017E3AA-9967-4CA2-95EA-4DA489C5C5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F5BBF1D-36FF-494F-8B3C-BE167E874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51115-FF18-4A89-A09A-5D16E951CBD1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08/09/2022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1BE880A-4F34-4C44-99B1-6A529E855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83C5C6-6A99-4BD7-B423-2A5A3F391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173038"/>
            <a:ext cx="304800" cy="55399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5725" algn="l"/>
              </a:tabLst>
              <a:defRPr/>
            </a:pPr>
            <a:fld id="{3AAA8618-2788-4F3E-9580-5ECA55A9DB6B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5725" algn="l"/>
                </a:tabLst>
                <a:defRPr/>
              </a:pPr>
              <a:t>‹N›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61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08D575-8433-F2E6-FAFB-CFA394DD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AC3E32-7471-DF95-982B-D591C99B2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0324B1-3656-CC70-B61E-F879C7035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AD81-F7E2-4338-BA10-310523D46578}" type="datetimeFigureOut">
              <a:rPr lang="it-IT" smtClean="0"/>
              <a:t>08/09/2022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6572EE-A8B8-F8CC-3128-A7655C09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7B09B90-1B25-3FA4-A50E-23CF100B1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173038"/>
            <a:ext cx="304800" cy="553998"/>
          </a:xfrm>
        </p:spPr>
        <p:txBody>
          <a:bodyPr/>
          <a:lstStyle/>
          <a:p>
            <a:fld id="{F61EEB45-7CD2-4632-8402-C7D96265A4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925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3400" y="2305050"/>
            <a:ext cx="8105775" cy="3714750"/>
          </a:xfrm>
        </p:spPr>
        <p:txBody>
          <a:bodyPr/>
          <a:lstStyle>
            <a:lvl1pPr marL="0" indent="0"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009651"/>
            <a:ext cx="7496175" cy="609600"/>
          </a:xfrm>
        </p:spPr>
        <p:txBody>
          <a:bodyPr/>
          <a:lstStyle>
            <a:lvl1pPr algn="ctr">
              <a:defRPr sz="2400" b="1"/>
            </a:lvl1pPr>
            <a:lvl5pPr>
              <a:defRPr/>
            </a:lvl5pPr>
          </a:lstStyle>
          <a:p>
            <a:pPr lvl="0"/>
            <a:r>
              <a:rPr lang="it-IT" dirty="0"/>
              <a:t>Titolo diapositiva</a:t>
            </a:r>
          </a:p>
        </p:txBody>
      </p:sp>
    </p:spTree>
    <p:extLst>
      <p:ext uri="{BB962C8B-B14F-4D97-AF65-F5344CB8AC3E}">
        <p14:creationId xmlns:p14="http://schemas.microsoft.com/office/powerpoint/2010/main" val="154731103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964167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19138" y="10668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10138" y="10668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006750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37218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75525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>
          <a:xfrm>
            <a:off x="8388424" y="173038"/>
            <a:ext cx="641276" cy="276999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1</a:t>
            </a:r>
          </a:p>
        </p:txBody>
      </p:sp>
      <p:sp>
        <p:nvSpPr>
          <p:cNvPr id="3" name="CasellaDiTesto 2"/>
          <p:cNvSpPr txBox="1"/>
          <p:nvPr userDrawn="1"/>
        </p:nvSpPr>
        <p:spPr>
          <a:xfrm>
            <a:off x="0" y="6577607"/>
            <a:ext cx="4716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i="1" dirty="0">
                <a:solidFill>
                  <a:srgbClr val="002774"/>
                </a:solidFill>
              </a:rPr>
              <a:t>Stefano Agosteo,</a:t>
            </a:r>
            <a:r>
              <a:rPr lang="it-IT" sz="1200" b="1" i="1" baseline="0" dirty="0">
                <a:solidFill>
                  <a:srgbClr val="002774"/>
                </a:solidFill>
              </a:rPr>
              <a:t> 4th </a:t>
            </a:r>
            <a:r>
              <a:rPr lang="it-IT" sz="1200" b="1" i="1" dirty="0">
                <a:solidFill>
                  <a:srgbClr val="002774"/>
                </a:solidFill>
              </a:rPr>
              <a:t>NEPTUNE meeting, 9th </a:t>
            </a:r>
            <a:r>
              <a:rPr lang="it-IT" sz="1200" b="1" i="1" dirty="0" err="1">
                <a:solidFill>
                  <a:srgbClr val="002774"/>
                </a:solidFill>
              </a:rPr>
              <a:t>September</a:t>
            </a:r>
            <a:r>
              <a:rPr lang="it-IT" sz="1200" b="1" i="1" dirty="0">
                <a:solidFill>
                  <a:srgbClr val="002774"/>
                </a:solidFill>
              </a:rPr>
              <a:t> 2022</a:t>
            </a:r>
            <a:endParaRPr lang="it-IT" sz="1050" b="1" i="1" dirty="0">
              <a:solidFill>
                <a:srgbClr val="0027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0470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411452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197518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Picture 78" descr="up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5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3" name="Rectangle 19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19138" y="34925"/>
            <a:ext cx="5943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Titolo diapositiva</a:t>
            </a:r>
          </a:p>
        </p:txBody>
      </p:sp>
      <p:sp>
        <p:nvSpPr>
          <p:cNvPr id="1090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066800"/>
            <a:ext cx="8229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il testo</a:t>
            </a:r>
          </a:p>
          <a:p>
            <a:pPr lvl="1"/>
            <a:r>
              <a:rPr lang="it-IT" altLang="it-IT"/>
              <a:t>Testo</a:t>
            </a:r>
          </a:p>
          <a:p>
            <a:pPr lvl="2"/>
            <a:r>
              <a:rPr lang="it-IT" altLang="it-IT"/>
              <a:t>Testo</a:t>
            </a:r>
          </a:p>
          <a:p>
            <a:pPr lvl="3"/>
            <a:r>
              <a:rPr lang="it-IT" altLang="it-IT"/>
              <a:t>testo</a:t>
            </a:r>
          </a:p>
        </p:txBody>
      </p:sp>
      <p:sp>
        <p:nvSpPr>
          <p:cNvPr id="1092" name="Rectangle 6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4900" y="173038"/>
            <a:ext cx="30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spcBef>
                <a:spcPct val="20000"/>
              </a:spcBef>
              <a:tabLst>
                <a:tab pos="85725" algn="l"/>
              </a:tabLst>
              <a:defRPr/>
            </a:lvl1pPr>
          </a:lstStyle>
          <a:p>
            <a:fld id="{4C5741AC-1563-4CE7-A904-7C350E15B502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1098" name="Picture 74" descr="powerpoint1_se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91440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88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74" r:id="rId14"/>
    <p:sldLayoutId id="2147483775" r:id="rId15"/>
  </p:sldLayoutIdLst>
  <p:transition/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3F6E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4C80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4D82"/>
        </a:buClr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4C80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Minion Web" pitchFamily="18" charset="0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1331640" cy="9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1043608" y="4653136"/>
            <a:ext cx="7740352" cy="200054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WG-3: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Microdosimetry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Sylfaen" pitchFamily="18" charset="0"/>
            </a:endParaRPr>
          </a:p>
          <a:p>
            <a:pPr algn="ctr">
              <a:defRPr/>
            </a:pPr>
            <a:r>
              <a:rPr lang="en-US" sz="2600" b="1" i="1" dirty="0" err="1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PoliMi</a:t>
            </a:r>
            <a:r>
              <a:rPr lang="en-US" sz="2600" b="1" i="1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, LNL, LNS, TIFPA</a:t>
            </a:r>
          </a:p>
          <a:p>
            <a:pPr algn="ctr">
              <a:defRPr/>
            </a:pPr>
            <a:endParaRPr lang="en-US" sz="2600" b="1" i="1" dirty="0">
              <a:solidFill>
                <a:schemeClr val="accent2">
                  <a:lumMod val="50000"/>
                </a:schemeClr>
              </a:solidFill>
              <a:latin typeface="Sylfaen" pitchFamily="18" charset="0"/>
            </a:endParaRPr>
          </a:p>
          <a:p>
            <a:pPr algn="ctr">
              <a:defRPr/>
            </a:pP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4th Annual NEPTUNE Collaboration Meeting</a:t>
            </a:r>
          </a:p>
          <a:p>
            <a:pPr algn="ctr">
              <a:defRPr/>
            </a:pP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9</a:t>
            </a:r>
            <a:r>
              <a:rPr lang="en-US" sz="2000" b="1" i="1" baseline="30000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th</a:t>
            </a: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  <a:latin typeface="Sylfaen" pitchFamily="18" charset="0"/>
              </a:rPr>
              <a:t> September 2022</a:t>
            </a:r>
          </a:p>
        </p:txBody>
      </p:sp>
      <p:sp>
        <p:nvSpPr>
          <p:cNvPr id="2" name="Rettangolo 1"/>
          <p:cNvSpPr/>
          <p:nvPr/>
        </p:nvSpPr>
        <p:spPr>
          <a:xfrm>
            <a:off x="2987824" y="116632"/>
            <a:ext cx="61561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Sylfaen" panose="010A0502050306030303" pitchFamily="18" charset="0"/>
              </a:rPr>
              <a:t>NEPTUNE</a:t>
            </a:r>
          </a:p>
          <a:p>
            <a:pPr algn="ctr"/>
            <a:r>
              <a:rPr lang="en-US" sz="2000" b="1" dirty="0">
                <a:solidFill>
                  <a:srgbClr val="FF6600"/>
                </a:solidFill>
                <a:latin typeface="Sylfaen" panose="010A0502050306030303" pitchFamily="18" charset="0"/>
              </a:rPr>
              <a:t>Nuclear process-driven Enhancement of Proton</a:t>
            </a:r>
          </a:p>
          <a:p>
            <a:pPr algn="ctr"/>
            <a:r>
              <a:rPr lang="en-US" sz="2000" b="1" dirty="0">
                <a:solidFill>
                  <a:srgbClr val="FF6600"/>
                </a:solidFill>
                <a:latin typeface="Sylfaen" panose="010A0502050306030303" pitchFamily="18" charset="0"/>
              </a:rPr>
              <a:t>Therapy </a:t>
            </a:r>
            <a:r>
              <a:rPr lang="en-US" sz="2000" b="1" dirty="0" err="1">
                <a:solidFill>
                  <a:srgbClr val="FF6600"/>
                </a:solidFill>
                <a:latin typeface="Sylfaen" panose="010A0502050306030303" pitchFamily="18" charset="0"/>
              </a:rPr>
              <a:t>UNrav</a:t>
            </a:r>
            <a:r>
              <a:rPr lang="en-US" sz="2000" b="1" dirty="0">
                <a:solidFill>
                  <a:srgbClr val="FF6600"/>
                </a:solidFill>
                <a:latin typeface="Sylfaen" panose="010A0502050306030303" pitchFamily="18" charset="0"/>
              </a:rPr>
              <a:t> </a:t>
            </a:r>
            <a:r>
              <a:rPr lang="en-US" sz="2000" b="1" dirty="0" err="1">
                <a:solidFill>
                  <a:srgbClr val="FF6600"/>
                </a:solidFill>
                <a:latin typeface="Sylfaen" panose="010A0502050306030303" pitchFamily="18" charset="0"/>
              </a:rPr>
              <a:t>Eled</a:t>
            </a:r>
            <a:endParaRPr lang="it-IT" sz="2000" b="1" dirty="0">
              <a:solidFill>
                <a:srgbClr val="FF660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7276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MicroPlus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probe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9218" name="Picture 2" descr="https://lh5.googleusercontent.com/JtXP4_qESWHUL-whhI2wpW0JkgXneYJNVf3KMdPuZy_eOFBp2Zn5qj1rxFrMvXqjYq-1xD9cKtaBj-f3a4Jb6MwWtEnSKPyYH5BOaCN8uKfued6Frv8CF9SZruEwjbcsk5psjX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844824"/>
            <a:ext cx="615478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80728"/>
            <a:ext cx="3353116" cy="233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5570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Silicon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Carbide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Detector 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3353116" cy="2333617"/>
          </a:xfrm>
          <a:prstGeom prst="rect">
            <a:avLst/>
          </a:prstGeom>
        </p:spPr>
      </p:pic>
      <p:pic>
        <p:nvPicPr>
          <p:cNvPr id="10242" name="Picture 2" descr="https://lh5.googleusercontent.com/Nt4H90JU2o9QIwulnb0VJDXYFdYlSm660K4126gMIcrxgvrFO2OomJUXF5VDNx82udUzT7alDyexCrsnByPMdzgCd1OF_aBkn4pzwqrCxESpysOHIAmFdTenv1UPWY3kz8pN1y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96" y="2348880"/>
            <a:ext cx="5658589" cy="4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211960" y="2164214"/>
            <a:ext cx="4464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Preliminary </a:t>
            </a:r>
            <a:r>
              <a:rPr lang="it-IT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588644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comparison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between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sim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and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exp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12290" name="Picture 2" descr="https://lh3.googleusercontent.com/WKH5pyGBxcjuK2GbrJwMISgZvQRh-3afwAarRpJ6linl5JjEy3Lw4f25DbjB3SrKKHlcvXH0SRG2BClzqKVpdEZphCApKPBxS6YbLFbhHU8ybzrVXGgoeMhj3BUYndruAxUZMf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5241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01263" y="5805264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Experimental dose (blue dotted line) and simulated (blue line) is reported. The simulated </a:t>
            </a:r>
            <a:r>
              <a:rPr lang="en-US" sz="1100" i="1" dirty="0" err="1"/>
              <a:t>fluence</a:t>
            </a:r>
            <a:r>
              <a:rPr lang="en-US" sz="1100" i="1" dirty="0"/>
              <a:t> of primary protons corresponds to the black dotted lines. Circles refer to the </a:t>
            </a:r>
            <a:r>
              <a:rPr lang="en-US" sz="1100" i="1" dirty="0" err="1"/>
              <a:t>yD</a:t>
            </a:r>
            <a:r>
              <a:rPr lang="en-US" sz="1100" i="1" dirty="0"/>
              <a:t> obtained with the </a:t>
            </a:r>
            <a:r>
              <a:rPr lang="en-US" sz="1100" i="1" dirty="0" err="1"/>
              <a:t>MicroPlus</a:t>
            </a:r>
            <a:r>
              <a:rPr lang="en-US" sz="1100" i="1" dirty="0"/>
              <a:t> probe, squares to the measurements performed with the mini-TEPC and triangles with the Silicon telescope. Simulated LET is reported as well:  green points corresponds to the LET-dose total, pink line to the LET-track primary and green line to the LET-dose primary.</a:t>
            </a:r>
            <a:endParaRPr lang="it-IT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053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targets for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solid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state microdosimeters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59532" y="1124744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lfaen" panose="010A0502050306030303" pitchFamily="18" charset="0"/>
              </a:rPr>
              <a:t>Preliminary PMMA foils containing boron have been designed and produced. The converter is produced by depositing a thin layer (tens of 𝜇m) of boron carbide (B</a:t>
            </a:r>
            <a:r>
              <a:rPr lang="en-US" sz="1400" baseline="-25000" dirty="0">
                <a:latin typeface="Sylfaen" panose="010A0502050306030303" pitchFamily="18" charset="0"/>
              </a:rPr>
              <a:t>4</a:t>
            </a:r>
            <a:r>
              <a:rPr lang="en-US" sz="1400" dirty="0">
                <a:latin typeface="Sylfaen" panose="010A0502050306030303" pitchFamily="18" charset="0"/>
              </a:rPr>
              <a:t>C) on a 50 𝜇m PMMA foil through a chemical procedure. </a:t>
            </a:r>
          </a:p>
          <a:p>
            <a:endParaRPr lang="en-US" sz="1400" dirty="0">
              <a:latin typeface="Sylfaen" panose="010A0502050306030303" pitchFamily="18" charset="0"/>
            </a:endParaRPr>
          </a:p>
          <a:p>
            <a:r>
              <a:rPr lang="en-US" sz="1400" dirty="0">
                <a:latin typeface="Sylfaen" panose="010A0502050306030303" pitchFamily="18" charset="0"/>
              </a:rPr>
              <a:t>The thickness of the deposited boron has been optimized for minimizing the yield of  alpha particles undergoing self-absorption inside the converter (in order to maximize the yield of detectable alpha particles).</a:t>
            </a:r>
          </a:p>
          <a:p>
            <a:endParaRPr lang="en-US" sz="1400" dirty="0">
              <a:latin typeface="Sylfaen" panose="010A0502050306030303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50429" y="5085184"/>
            <a:ext cx="864096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>
              <a:latin typeface="Sylfaen" panose="010A0502050306030303" pitchFamily="18" charset="0"/>
            </a:endParaRPr>
          </a:p>
          <a:p>
            <a:r>
              <a:rPr lang="en-US" sz="1400" dirty="0">
                <a:latin typeface="Sylfaen" panose="010A0502050306030303" pitchFamily="18" charset="0"/>
              </a:rPr>
              <a:t>Other converters employing natural and enriched (in B-11) boric acid are being studied and will be fabricated in the next months. </a:t>
            </a:r>
          </a:p>
          <a:p>
            <a:endParaRPr lang="it-IT" sz="1100" b="0" dirty="0">
              <a:solidFill>
                <a:schemeClr val="tx1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16" r="8382" b="2112"/>
          <a:stretch/>
        </p:blipFill>
        <p:spPr>
          <a:xfrm rot="16200000">
            <a:off x="3198517" y="2436962"/>
            <a:ext cx="2314921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022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Preliminary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at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CATANA with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natural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4" name="AutoShape 2" descr="https://attachments.office.net/owa/davide.mazzucconi@polimi.it/service.svc/s/GetAttachmentThumbnail?id=AAMkADgyZjViOWQxLTRjNmUtNGY3Ni1hNzM1LTYwMTY3NTQwNzBjZgBGAAAAAACJhVu5mBMiQqxy5nKKqQlSBwAiUa3P5VdzR5OPnLHXa5I1AAAAkc9mAAC3r0RVhmJsRrfTgEjq1CIKAAUbzetzAAABEgAQANgGDlx%2FWAlHk%2FhYaWEegpE%3D&amp;owa=outlook.office.com&amp;scriptVer=2019021101.04&amp;X-OWA-CANARY=m4S9R_VIqUK5XvnJedB7uXDfFYP_l9YYHdBi61F9xNMk0_CoM4EJRQSfSdZzpa0T14ghEJaGq30.&amp;token=eyJhbGciOiJSUzI1NiIsImtpZCI6IjA2MDBGOUY2NzQ2MjA3MzdFNzM0MDRFMjg3QzQ1QTgxOENCN0NFQjgiLCJ4NXQiOiJCZ0Q1OW5SaUJ6Zm5OQVRpaDhSYWdZeTN6cmciLCJ0eXAiOiJKV1QifQ.eyJ2ZXIiOiJFeGNoYW5nZS5DYWxsYmFjay5WMSIsImFwcGN0eHNlbmRlciI6Ik93YURvd25sb2FkQDBhMTc3MTJiLTZkZjMtNDI1ZC04MDhlLTMwOWRmMjhhNWVlYiIsImFwcGN0eCI6IntcIm1zZXhjaHByb3RcIjpcIm93YVwiLFwicHJpbWFyeXNpZFwiOlwiUy0xLTUtMjEtMjczMjI5MjQyNS0yOTQ3NzA4Mzg5LTMzMjczODM1MTAtNjQxMDMxNlwiLFwicHVpZFwiOlwiMTE1MzgzNjI5NjE1NjUyMzA3MVwiLFwib2lkXCI6XCI4YzlkYWYwNy02N2JjLTQwZDMtYmU5Yi0zNDVkNjYyMmM1OTZcIixcInNjb3BlXCI6XCJPd2FEb3dubG9hZFwifSIsIm5iZiI6MTU1MDc1NTI4MSwiZXhwIjoxNTUwNzU1ODgxLCJpc3MiOiIwMDAwMDAwMi0wMDAwLTBmZjEtY2UwMC0wMDAwMDAwMDAwMDBAMGExNzcxMmItNmRmMy00MjVkLTgwOGUtMzA5ZGYyOGE1ZWViIiwiYXVkIjoiMDAwMDAwMDItMDAwMC0wZmYxLWNlMDAtMDAwMDAwMDAwMDAwL2F0dGFjaG1lbnRzLm9mZmljZS5uZXRAMGExNzcxMmItNmRmMy00MjVkLTgwOGUtMzA5ZGYyOGE1ZWViIn0.MSTqxGduk8z9RQho0b-PpsJ1m0TZEGIMbDqMf6r4mpRuHltvbrXR7kAPaOU6tErjH6kMVvKr3SE6UvqbGyObe5FNBQi_dDHyw4dUJiIYvvYDYrfiZxM48hoOEVRvYJgp9lFSKDOFB63T3PINB_joAgW1yw-yxpCXAh3NI11aLcnFn4du5XGBs4BEtF2RrwJ2hKpljoTeXEgmi7WRkI1dceT8wt7yFpAJjRKJV-YuL9M7IOhrGOFOnRTRhXuSCou2gy9WBjNlP5MO330XlvDgTBm5-ZLiCm-N44OWIhtpZV3utuTe8Uy-7Ax9uDHdoT0EpFljefek-U76jx8bhkLYWw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81" y="1556792"/>
            <a:ext cx="8100392" cy="45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5362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Preliminary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at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CATANA with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natural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4" name="AutoShape 2" descr="https://attachments.office.net/owa/davide.mazzucconi@polimi.it/service.svc/s/GetAttachmentThumbnail?id=AAMkADgyZjViOWQxLTRjNmUtNGY3Ni1hNzM1LTYwMTY3NTQwNzBjZgBGAAAAAACJhVu5mBMiQqxy5nKKqQlSBwAiUa3P5VdzR5OPnLHXa5I1AAAAkc9mAAC3r0RVhmJsRrfTgEjq1CIKAAUbzetzAAABEgAQANgGDlx%2FWAlHk%2FhYaWEegpE%3D&amp;owa=outlook.office.com&amp;scriptVer=2019021101.04&amp;X-OWA-CANARY=m4S9R_VIqUK5XvnJedB7uXDfFYP_l9YYHdBi61F9xNMk0_CoM4EJRQSfSdZzpa0T14ghEJaGq30.&amp;token=eyJhbGciOiJSUzI1NiIsImtpZCI6IjA2MDBGOUY2NzQ2MjA3MzdFNzM0MDRFMjg3QzQ1QTgxOENCN0NFQjgiLCJ4NXQiOiJCZ0Q1OW5SaUJ6Zm5OQVRpaDhSYWdZeTN6cmciLCJ0eXAiOiJKV1QifQ.eyJ2ZXIiOiJFeGNoYW5nZS5DYWxsYmFjay5WMSIsImFwcGN0eHNlbmRlciI6Ik93YURvd25sb2FkQDBhMTc3MTJiLTZkZjMtNDI1ZC04MDhlLTMwOWRmMjhhNWVlYiIsImFwcGN0eCI6IntcIm1zZXhjaHByb3RcIjpcIm93YVwiLFwicHJpbWFyeXNpZFwiOlwiUy0xLTUtMjEtMjczMjI5MjQyNS0yOTQ3NzA4Mzg5LTMzMjczODM1MTAtNjQxMDMxNlwiLFwicHVpZFwiOlwiMTE1MzgzNjI5NjE1NjUyMzA3MVwiLFwib2lkXCI6XCI4YzlkYWYwNy02N2JjLTQwZDMtYmU5Yi0zNDVkNjYyMmM1OTZcIixcInNjb3BlXCI6XCJPd2FEb3dubG9hZFwifSIsIm5iZiI6MTU1MDc1NTI4MSwiZXhwIjoxNTUwNzU1ODgxLCJpc3MiOiIwMDAwMDAwMi0wMDAwLTBmZjEtY2UwMC0wMDAwMDAwMDAwMDBAMGExNzcxMmItNmRmMy00MjVkLTgwOGUtMzA5ZGYyOGE1ZWViIiwiYXVkIjoiMDAwMDAwMDItMDAwMC0wZmYxLWNlMDAtMDAwMDAwMDAwMDAwL2F0dGFjaG1lbnRzLm9mZmljZS5uZXRAMGExNzcxMmItNmRmMy00MjVkLTgwOGUtMzA5ZGYyOGE1ZWViIn0.MSTqxGduk8z9RQho0b-PpsJ1m0TZEGIMbDqMf6r4mpRuHltvbrXR7kAPaOU6tErjH6kMVvKr3SE6UvqbGyObe5FNBQi_dDHyw4dUJiIYvvYDYrfiZxM48hoOEVRvYJgp9lFSKDOFB63T3PINB_joAgW1yw-yxpCXAh3NI11aLcnFn4du5XGBs4BEtF2RrwJ2hKpljoTeXEgmi7WRkI1dceT8wt7yFpAJjRKJV-YuL9M7IOhrGOFOnRTRhXuSCou2gy9WBjNlP5MO330XlvDgTBm5-ZLiCm-N44OWIhtpZV3utuTe8Uy-7Ax9uDHdoT0EpFljefek-U76jx8bhkLYWw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822680" y="1900362"/>
            <a:ext cx="14948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656197" y="1593911"/>
            <a:ext cx="14948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Sylfaen" panose="010A0502050306030303" pitchFamily="18" charset="0"/>
              </a:rPr>
              <a:t>Without</a:t>
            </a:r>
            <a:r>
              <a:rPr lang="it-IT" sz="1600" dirty="0">
                <a:latin typeface="Sylfaen" panose="010A0502050306030303" pitchFamily="18" charset="0"/>
              </a:rPr>
              <a:t> </a:t>
            </a:r>
            <a:r>
              <a:rPr lang="it-IT" sz="1600" dirty="0" err="1">
                <a:latin typeface="Sylfaen" panose="010A0502050306030303" pitchFamily="18" charset="0"/>
              </a:rPr>
              <a:t>boron</a:t>
            </a:r>
            <a:endParaRPr lang="it-IT" sz="1600" dirty="0">
              <a:latin typeface="Sylfaen" panose="010A0502050306030303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0" y="96088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Sylfaen" panose="010A0502050306030303" pitchFamily="18" charset="0"/>
              </a:rPr>
              <a:t>Silicon telescope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6372200" y="1640589"/>
            <a:ext cx="149484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Sylfaen" panose="010A0502050306030303" pitchFamily="18" charset="0"/>
              </a:rPr>
              <a:t>With </a:t>
            </a:r>
            <a:r>
              <a:rPr lang="it-IT" sz="1600" dirty="0" err="1">
                <a:latin typeface="Sylfaen" panose="010A0502050306030303" pitchFamily="18" charset="0"/>
              </a:rPr>
              <a:t>boron</a:t>
            </a:r>
            <a:endParaRPr lang="it-IT" sz="1600" dirty="0">
              <a:latin typeface="Sylfaen" panose="010A0502050306030303" pitchFamily="18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 r="4676"/>
          <a:stretch/>
        </p:blipFill>
        <p:spPr>
          <a:xfrm>
            <a:off x="244420" y="2137257"/>
            <a:ext cx="4392488" cy="360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0" r="3833"/>
          <a:stretch/>
        </p:blipFill>
        <p:spPr>
          <a:xfrm>
            <a:off x="4427984" y="1976307"/>
            <a:ext cx="4536504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8735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2725" y="163308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New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boric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acid targets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enriched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in B-10 or B-11 @CATANA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39" y="1084827"/>
            <a:ext cx="3864990" cy="289874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6" y="2423910"/>
            <a:ext cx="4711826" cy="155966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0" y="985912"/>
            <a:ext cx="5042268" cy="16312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b="1" noProof="1">
                <a:latin typeface="Sylfaen" panose="010A0502050306030303" pitchFamily="18" charset="0"/>
              </a:rPr>
              <a:t>#85 gafchromic films for reproducing 28.05 mm in water </a:t>
            </a:r>
          </a:p>
          <a:p>
            <a:pPr>
              <a:spcBef>
                <a:spcPct val="50000"/>
              </a:spcBef>
              <a:defRPr/>
            </a:pPr>
            <a:r>
              <a:rPr lang="it-IT" sz="2000" b="1" noProof="1">
                <a:latin typeface="Sylfaen" panose="010A0502050306030303" pitchFamily="18" charset="0"/>
              </a:rPr>
              <a:t>Boric (99 % B-11 or B-10) acid (H</a:t>
            </a:r>
            <a:r>
              <a:rPr lang="it-IT" sz="2000" b="1" baseline="-25000" noProof="1">
                <a:latin typeface="Sylfaen" panose="010A0502050306030303" pitchFamily="18" charset="0"/>
              </a:rPr>
              <a:t>3</a:t>
            </a:r>
            <a:r>
              <a:rPr lang="it-IT" sz="2000" b="1" noProof="1">
                <a:latin typeface="Sylfaen" panose="010A0502050306030303" pitchFamily="18" charset="0"/>
              </a:rPr>
              <a:t>BO</a:t>
            </a:r>
            <a:r>
              <a:rPr lang="it-IT" sz="2000" b="1" baseline="-25000" noProof="1">
                <a:latin typeface="Sylfaen" panose="010A0502050306030303" pitchFamily="18" charset="0"/>
              </a:rPr>
              <a:t>3</a:t>
            </a:r>
            <a:r>
              <a:rPr lang="it-IT" sz="2000" b="1" noProof="1">
                <a:latin typeface="Sylfaen" panose="010A0502050306030303" pitchFamily="18" charset="0"/>
              </a:rPr>
              <a:t>) target </a:t>
            </a:r>
          </a:p>
          <a:p>
            <a:pPr>
              <a:spcBef>
                <a:spcPct val="50000"/>
              </a:spcBef>
              <a:defRPr/>
            </a:pPr>
            <a:endParaRPr lang="it-IT" sz="2000" b="1" noProof="1">
              <a:latin typeface="Sylfaen" panose="010A05020503060303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5"/>
          <a:srcRect l="14988" t="34545" r="10004" b="13894"/>
          <a:stretch/>
        </p:blipFill>
        <p:spPr>
          <a:xfrm>
            <a:off x="1115616" y="4063088"/>
            <a:ext cx="6426985" cy="24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08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2725" y="163308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Scatter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plots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27003" t="16002" r="11990" b="4816"/>
          <a:stretch/>
        </p:blipFill>
        <p:spPr>
          <a:xfrm>
            <a:off x="995446" y="908720"/>
            <a:ext cx="7200000" cy="5256584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2603703" y="1484784"/>
            <a:ext cx="792088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b="1" noProof="1">
                <a:latin typeface="Sylfaen" panose="010A0502050306030303" pitchFamily="18" charset="0"/>
              </a:rPr>
              <a:t>No B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796136" y="1196752"/>
            <a:ext cx="129614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b="1" noProof="1">
                <a:latin typeface="Sylfaen" panose="010A0502050306030303" pitchFamily="18" charset="0"/>
              </a:rPr>
              <a:t>B-10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860032" y="4149080"/>
            <a:ext cx="1296144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2000" b="1" noProof="1">
                <a:latin typeface="Sylfaen" panose="010A0502050306030303" pitchFamily="18" charset="0"/>
              </a:rPr>
              <a:t>B-11</a:t>
            </a:r>
          </a:p>
        </p:txBody>
      </p:sp>
    </p:spTree>
    <p:extLst>
      <p:ext uri="{BB962C8B-B14F-4D97-AF65-F5344CB8AC3E}">
        <p14:creationId xmlns:p14="http://schemas.microsoft.com/office/powerpoint/2010/main" val="937679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2725" y="163308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Energy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spectra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6989" t="13210" r="12005" b="5004"/>
          <a:stretch/>
        </p:blipFill>
        <p:spPr>
          <a:xfrm>
            <a:off x="980157" y="980728"/>
            <a:ext cx="7230578" cy="545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23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2725" y="163308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Microdosimetric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spectra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62998" y="4869160"/>
            <a:ext cx="8064896" cy="132343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b="1" noProof="1">
                <a:latin typeface="Sylfaen" panose="010A0502050306030303" pitchFamily="18" charset="0"/>
              </a:rPr>
              <a:t>Detected alpha per primary proton: 1.0e-3 (B-10) and 1.2e-4 (B-11)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2000" b="1" noProof="1">
                <a:latin typeface="Sylfaen" panose="010A0502050306030303" pitchFamily="18" charset="0"/>
              </a:rPr>
              <a:t>Contribution to the dose: 1.3 % (B-10) and 0.12 % (B-11)</a:t>
            </a:r>
          </a:p>
          <a:p>
            <a:pPr>
              <a:spcBef>
                <a:spcPct val="50000"/>
              </a:spcBef>
              <a:defRPr/>
            </a:pPr>
            <a:endParaRPr lang="it-IT" sz="2000" b="1" noProof="1">
              <a:latin typeface="Sylfaen" panose="010A0502050306030303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920358"/>
            <a:ext cx="4592995" cy="344474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79" y="989074"/>
            <a:ext cx="4691949" cy="336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26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ZVRylmWAEgIv1EpxNU74Kjilou5dOFW4RZgy73GCvaNtQy4oAGYEjFEXhElavCtI2JM91Jzd6TGfCB6ePG6KjGNl6bMGLXCo-_fozLm72obqaNWnAjs8DEFLTptpAZwYVZlfrG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0" y="1700808"/>
            <a:ext cx="3963784" cy="215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Detectors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0338" y="3717032"/>
            <a:ext cx="43071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Mini-TEPC (LNL)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4"/>
          <a:srcRect l="5235" r="7508"/>
          <a:stretch/>
        </p:blipFill>
        <p:spPr>
          <a:xfrm>
            <a:off x="4661158" y="1989940"/>
            <a:ext cx="2860510" cy="1583076"/>
          </a:xfrm>
          <a:prstGeom prst="rect">
            <a:avLst/>
          </a:prstGeom>
        </p:spPr>
      </p:pic>
      <p:pic>
        <p:nvPicPr>
          <p:cNvPr id="14" name="Picture 19" descr="Microdosimetri"/>
          <p:cNvPicPr>
            <a:picLocks noChangeAspect="1" noChangeArrowheads="1"/>
          </p:cNvPicPr>
          <p:nvPr/>
        </p:nvPicPr>
        <p:blipFill>
          <a:blip r:embed="rId5"/>
          <a:srcRect l="7396" t="8128" r="1447" b="18571"/>
          <a:stretch>
            <a:fillRect/>
          </a:stretch>
        </p:blipFill>
        <p:spPr bwMode="auto">
          <a:xfrm>
            <a:off x="7568894" y="2034436"/>
            <a:ext cx="1323623" cy="141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4820519" y="3671760"/>
            <a:ext cx="4320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Silicon Telescope (</a:t>
            </a:r>
            <a:r>
              <a:rPr lang="en-US" sz="1800" b="1" dirty="0" err="1">
                <a:latin typeface="Sylfaen" pitchFamily="18" charset="0"/>
              </a:rPr>
              <a:t>PoliMi</a:t>
            </a:r>
            <a:r>
              <a:rPr lang="en-US" sz="1800" b="1" dirty="0">
                <a:latin typeface="Sylfaen" pitchFamily="18" charset="0"/>
              </a:rPr>
              <a:t>)</a:t>
            </a:r>
          </a:p>
        </p:txBody>
      </p:sp>
      <p:pic>
        <p:nvPicPr>
          <p:cNvPr id="16" name="image14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39552" y="4307988"/>
            <a:ext cx="3176270" cy="1957070"/>
          </a:xfrm>
          <a:prstGeom prst="rect">
            <a:avLst/>
          </a:prstGeom>
          <a:ln/>
        </p:spPr>
      </p:pic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17336" y="6165304"/>
            <a:ext cx="43101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 err="1">
                <a:latin typeface="Sylfaen" pitchFamily="18" charset="0"/>
              </a:rPr>
              <a:t>MicroPlus</a:t>
            </a:r>
            <a:r>
              <a:rPr lang="en-US" sz="1800" b="1" dirty="0">
                <a:latin typeface="Sylfaen" pitchFamily="18" charset="0"/>
              </a:rPr>
              <a:t> probe (LNS)</a:t>
            </a:r>
          </a:p>
        </p:txBody>
      </p:sp>
      <p:pic>
        <p:nvPicPr>
          <p:cNvPr id="19" name="image3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831532" y="4511052"/>
            <a:ext cx="3946280" cy="1201018"/>
          </a:xfrm>
          <a:prstGeom prst="rect">
            <a:avLst/>
          </a:prstGeom>
          <a:ln/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702267" y="6099985"/>
            <a:ext cx="42788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Silicon Carbide Detector (LNS)</a:t>
            </a:r>
          </a:p>
        </p:txBody>
      </p:sp>
      <p:sp>
        <p:nvSpPr>
          <p:cNvPr id="26" name="Rettangolo 25"/>
          <p:cNvSpPr/>
          <p:nvPr/>
        </p:nvSpPr>
        <p:spPr bwMode="auto">
          <a:xfrm>
            <a:off x="120337" y="4185344"/>
            <a:ext cx="4320000" cy="234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107504" y="1772816"/>
            <a:ext cx="4320000" cy="234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30" name="Rettangolo 29"/>
          <p:cNvSpPr/>
          <p:nvPr/>
        </p:nvSpPr>
        <p:spPr bwMode="auto">
          <a:xfrm>
            <a:off x="4638586" y="1772816"/>
            <a:ext cx="4320000" cy="234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31" name="Rettangolo 30"/>
          <p:cNvSpPr/>
          <p:nvPr/>
        </p:nvSpPr>
        <p:spPr bwMode="auto">
          <a:xfrm>
            <a:off x="4638586" y="4182365"/>
            <a:ext cx="4316999" cy="234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5115" y="911434"/>
            <a:ext cx="8928991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Sylfaen" pitchFamily="18" charset="0"/>
              </a:rPr>
              <a:t>Measurements of microdosimetric spectra across the proton Bragg peak with detectors with tissue-equivalent (TE) walls/converters </a:t>
            </a:r>
            <a:r>
              <a:rPr lang="en-US" sz="1400" u="sng" dirty="0">
                <a:latin typeface="Sylfaen" pitchFamily="18" charset="0"/>
              </a:rPr>
              <a:t>unloaded</a:t>
            </a:r>
            <a:r>
              <a:rPr lang="en-US" sz="1400" dirty="0">
                <a:latin typeface="Sylfaen" pitchFamily="18" charset="0"/>
              </a:rPr>
              <a:t> and </a:t>
            </a:r>
            <a:r>
              <a:rPr lang="en-US" sz="1400" u="sng" dirty="0">
                <a:latin typeface="Sylfaen" pitchFamily="18" charset="0"/>
              </a:rPr>
              <a:t>loaded</a:t>
            </a:r>
            <a:r>
              <a:rPr lang="en-US" sz="1400" dirty="0">
                <a:latin typeface="Sylfaen" pitchFamily="18" charset="0"/>
              </a:rPr>
              <a:t> with boron.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Sylfaen" pitchFamily="18" charset="0"/>
              </a:rPr>
              <a:t>Proton irradiations performed at </a:t>
            </a:r>
            <a:r>
              <a:rPr lang="en-US" sz="1400" b="1" dirty="0">
                <a:latin typeface="Sylfaen" pitchFamily="18" charset="0"/>
              </a:rPr>
              <a:t>LNS (CATANA)</a:t>
            </a:r>
            <a:r>
              <a:rPr lang="en-US" sz="1400" dirty="0">
                <a:latin typeface="Sylfaen" pitchFamily="18" charset="0"/>
              </a:rPr>
              <a:t> and </a:t>
            </a:r>
            <a:r>
              <a:rPr lang="en-US" sz="1400" b="1" dirty="0">
                <a:latin typeface="Sylfaen" pitchFamily="18" charset="0"/>
              </a:rPr>
              <a:t>TIFPA.</a:t>
            </a:r>
          </a:p>
        </p:txBody>
      </p:sp>
    </p:spTree>
    <p:extLst>
      <p:ext uri="{BB962C8B-B14F-4D97-AF65-F5344CB8AC3E}">
        <p14:creationId xmlns:p14="http://schemas.microsoft.com/office/powerpoint/2010/main" val="875483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42725" y="163308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Microdosimetric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spectra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alpha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particles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1418" y="1484784"/>
            <a:ext cx="3412072" cy="3170099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600" b="1" noProof="1">
                <a:latin typeface="Sylfaen" panose="010A0502050306030303" pitchFamily="18" charset="0"/>
              </a:rPr>
              <a:t>Detected alpha per primary proton: 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noProof="1">
                <a:latin typeface="Sylfaen" panose="010A0502050306030303" pitchFamily="18" charset="0"/>
              </a:rPr>
              <a:t>7.6⋅10-5 ± 23.6% without any converter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noProof="1">
                <a:latin typeface="Sylfaen" panose="010A0502050306030303" pitchFamily="18" charset="0"/>
              </a:rPr>
              <a:t>1.0⋅10-3 ± 9.8% for </a:t>
            </a:r>
            <a:r>
              <a:rPr lang="en-US" sz="1600" b="1" baseline="30000" noProof="1">
                <a:latin typeface="Sylfaen" panose="010A0502050306030303" pitchFamily="18" charset="0"/>
              </a:rPr>
              <a:t>10</a:t>
            </a:r>
            <a:r>
              <a:rPr lang="en-US" sz="1600" b="1" noProof="1">
                <a:latin typeface="Sylfaen" panose="010A0502050306030303" pitchFamily="18" charset="0"/>
              </a:rPr>
              <a:t>B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noProof="1">
                <a:latin typeface="Sylfaen" panose="010A0502050306030303" pitchFamily="18" charset="0"/>
              </a:rPr>
              <a:t>1.2⋅10-4 ± 7.0% for </a:t>
            </a:r>
            <a:r>
              <a:rPr lang="en-US" sz="1600" b="1" baseline="30000" noProof="1">
                <a:latin typeface="Sylfaen" panose="010A0502050306030303" pitchFamily="18" charset="0"/>
              </a:rPr>
              <a:t>11</a:t>
            </a:r>
            <a:r>
              <a:rPr lang="en-US" sz="1600" b="1" noProof="1">
                <a:latin typeface="Sylfaen" panose="010A0502050306030303" pitchFamily="18" charset="0"/>
              </a:rPr>
              <a:t>B</a:t>
            </a:r>
          </a:p>
          <a:p>
            <a:pPr>
              <a:spcBef>
                <a:spcPct val="50000"/>
              </a:spcBef>
              <a:defRPr/>
            </a:pPr>
            <a:endParaRPr lang="en-US" sz="1600" b="1" noProof="1">
              <a:latin typeface="Sylfaen" panose="010A0502050306030303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600" b="1" noProof="1">
                <a:latin typeface="Sylfaen" panose="010A0502050306030303" pitchFamily="18" charset="0"/>
              </a:rPr>
              <a:t>Dose-mean lineal energies: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noProof="1">
                <a:latin typeface="Sylfaen" panose="010A0502050306030303" pitchFamily="18" charset="0"/>
              </a:rPr>
              <a:t>120.4 keV/μm ± 23.0% for </a:t>
            </a:r>
            <a:r>
              <a:rPr lang="en-US" sz="1600" b="1" baseline="30000" noProof="1">
                <a:latin typeface="Sylfaen" panose="010A0502050306030303" pitchFamily="18" charset="0"/>
              </a:rPr>
              <a:t>10</a:t>
            </a:r>
            <a:r>
              <a:rPr lang="en-US" sz="1600" b="1" noProof="1">
                <a:latin typeface="Sylfaen" panose="010A0502050306030303" pitchFamily="18" charset="0"/>
              </a:rPr>
              <a:t>B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b="1" noProof="1">
                <a:latin typeface="Sylfaen" panose="010A0502050306030303" pitchFamily="18" charset="0"/>
              </a:rPr>
              <a:t>122.2 keV/μm ± 13.0% for </a:t>
            </a:r>
            <a:r>
              <a:rPr lang="en-US" sz="1600" b="1" baseline="30000" noProof="1">
                <a:latin typeface="Sylfaen" panose="010A0502050306030303" pitchFamily="18" charset="0"/>
              </a:rPr>
              <a:t>11</a:t>
            </a:r>
            <a:r>
              <a:rPr lang="en-US" sz="1600" b="1" noProof="1">
                <a:latin typeface="Sylfaen" panose="010A0502050306030303" pitchFamily="18" charset="0"/>
              </a:rPr>
              <a:t>B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20988" t="34545" r="38007" b="8560"/>
          <a:stretch/>
        </p:blipFill>
        <p:spPr>
          <a:xfrm>
            <a:off x="3591584" y="1340768"/>
            <a:ext cx="5256584" cy="410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83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Development of new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targets</a:t>
            </a:r>
          </a:p>
        </p:txBody>
      </p:sp>
      <p:sp>
        <p:nvSpPr>
          <p:cNvPr id="13" name="Processo 25">
            <a:extLst>
              <a:ext uri="{FF2B5EF4-FFF2-40B4-BE49-F238E27FC236}">
                <a16:creationId xmlns:a16="http://schemas.microsoft.com/office/drawing/2014/main" id="{538CA9E8-80C9-4003-9037-9F0E029D1B03}"/>
              </a:ext>
            </a:extLst>
          </p:cNvPr>
          <p:cNvSpPr/>
          <p:nvPr/>
        </p:nvSpPr>
        <p:spPr>
          <a:xfrm>
            <a:off x="5148064" y="1032638"/>
            <a:ext cx="3592608" cy="4438962"/>
          </a:xfrm>
          <a:prstGeom prst="flowChartProcess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highlight>
                <a:srgbClr val="000080"/>
              </a:highlight>
              <a:latin typeface="Sylfaen" panose="010A0502050306030303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33B31C5-BF2C-40A2-B542-89B3216FA455}"/>
              </a:ext>
            </a:extLst>
          </p:cNvPr>
          <p:cNvSpPr txBox="1"/>
          <p:nvPr/>
        </p:nvSpPr>
        <p:spPr>
          <a:xfrm>
            <a:off x="5660657" y="2265984"/>
            <a:ext cx="2567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Pulsed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Laser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Deposition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Technique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(PLD) 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E3176D9-9B6E-40C3-9B5A-1DABAF6229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" r="50345" b="-1"/>
          <a:stretch/>
        </p:blipFill>
        <p:spPr>
          <a:xfrm>
            <a:off x="5309618" y="2961425"/>
            <a:ext cx="1522461" cy="198202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4F31C9A0-8AF9-41E2-8F5B-12A96E10B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91"/>
          <a:stretch/>
        </p:blipFill>
        <p:spPr>
          <a:xfrm>
            <a:off x="7051011" y="2960014"/>
            <a:ext cx="1522461" cy="1982022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5254E49-94D5-4A85-A146-1149AEB74E4E}"/>
              </a:ext>
            </a:extLst>
          </p:cNvPr>
          <p:cNvSpPr txBox="1"/>
          <p:nvPr/>
        </p:nvSpPr>
        <p:spPr>
          <a:xfrm>
            <a:off x="5436096" y="1163039"/>
            <a:ext cx="29478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Micro- and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Nanostructured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Materials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Lab  (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NanoLab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) @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PoliMi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</a:p>
          <a:p>
            <a:endParaRPr lang="it-IT" sz="1600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2FA7E1D-9BE8-4723-B622-22283AEA0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454" y="5062551"/>
            <a:ext cx="955825" cy="34409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4E4F3DB9-FE8B-4D5A-BF74-EC3158C4C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03" y="1052736"/>
            <a:ext cx="4206605" cy="3609145"/>
          </a:xfrm>
          <a:prstGeom prst="rect">
            <a:avLst/>
          </a:prstGeom>
        </p:spPr>
      </p:pic>
      <p:pic>
        <p:nvPicPr>
          <p:cNvPr id="37" name="Picture 2" descr="he FLUKA Monte Carlo code">
            <a:extLst>
              <a:ext uri="{FF2B5EF4-FFF2-40B4-BE49-F238E27FC236}">
                <a16:creationId xmlns:a16="http://schemas.microsoft.com/office/drawing/2014/main" id="{B7A97FCD-B0FB-4543-81F2-93801C7BA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684" y="5402911"/>
            <a:ext cx="2714253" cy="98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2993F6AE-D443-417C-A2BC-6398B55DD366}"/>
              </a:ext>
            </a:extLst>
          </p:cNvPr>
          <p:cNvSpPr txBox="1"/>
          <p:nvPr/>
        </p:nvSpPr>
        <p:spPr>
          <a:xfrm>
            <a:off x="537542" y="5062551"/>
            <a:ext cx="4202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Optimization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via FLUKA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simulations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44448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916D48EF-D98C-4F2A-A9F1-0AF79B2CF36E}"/>
              </a:ext>
            </a:extLst>
          </p:cNvPr>
          <p:cNvSpPr txBox="1"/>
          <p:nvPr/>
        </p:nvSpPr>
        <p:spPr>
          <a:xfrm>
            <a:off x="450275" y="3429000"/>
            <a:ext cx="4202535" cy="2308324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Monolithic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silicon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telescope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Scatter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plots for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particle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discrimination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6202A95-14AD-4EFD-8031-157050B50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86" y="1142279"/>
            <a:ext cx="3696374" cy="4928499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5719B33-965F-4099-9857-F567E3300BB0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4670079" y="1935416"/>
            <a:ext cx="2062161" cy="1565592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1515FDD7-0CCE-426F-A556-4A3C0487C485}"/>
              </a:ext>
            </a:extLst>
          </p:cNvPr>
          <p:cNvSpPr txBox="1"/>
          <p:nvPr/>
        </p:nvSpPr>
        <p:spPr>
          <a:xfrm>
            <a:off x="467544" y="1196752"/>
            <a:ext cx="4202535" cy="14773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Monoenergetic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proton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beams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: 2 and 2.5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5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μm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layer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on a 55 </a:t>
            </a:r>
            <a:r>
              <a:rPr lang="el-GR" b="1" dirty="0">
                <a:solidFill>
                  <a:schemeClr val="tx2"/>
                </a:solidFill>
                <a:latin typeface="Sylfaen" panose="010A0502050306030303" pitchFamily="18" charset="0"/>
              </a:rPr>
              <a:t>μ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m PMMA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substrate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High Vacuum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conditions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E4C07D47-560B-4FB7-8472-359038278A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16" y="4509120"/>
            <a:ext cx="3257390" cy="848757"/>
          </a:xfrm>
          <a:prstGeom prst="rect">
            <a:avLst/>
          </a:prstGeom>
        </p:spPr>
      </p:pic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5B97390-FD73-492C-92D9-53485B801AE5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652810" y="3897053"/>
            <a:ext cx="2079430" cy="686109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44098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Preliminary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1DEF667D-2581-486A-8944-4CD82636F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4362"/>
            <a:ext cx="5114877" cy="3838755"/>
          </a:xfrm>
          <a:prstGeom prst="rect">
            <a:avLst/>
          </a:prstGeom>
        </p:spPr>
      </p:pic>
      <p:sp>
        <p:nvSpPr>
          <p:cNvPr id="30" name="Processo 28">
            <a:extLst>
              <a:ext uri="{FF2B5EF4-FFF2-40B4-BE49-F238E27FC236}">
                <a16:creationId xmlns:a16="http://schemas.microsoft.com/office/drawing/2014/main" id="{13C2B808-5A65-4EE1-A0C2-76D5D6B26D0B}"/>
              </a:ext>
            </a:extLst>
          </p:cNvPr>
          <p:cNvSpPr/>
          <p:nvPr/>
        </p:nvSpPr>
        <p:spPr>
          <a:xfrm>
            <a:off x="583478" y="1519483"/>
            <a:ext cx="3312368" cy="664231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2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MeV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protons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9C97CD79-A96B-43FC-BC35-7998F76C7D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39" y="2074146"/>
            <a:ext cx="5037995" cy="3781055"/>
          </a:xfrm>
          <a:prstGeom prst="rect">
            <a:avLst/>
          </a:prstGeom>
        </p:spPr>
      </p:pic>
      <p:sp>
        <p:nvSpPr>
          <p:cNvPr id="34" name="Processo 29">
            <a:extLst>
              <a:ext uri="{FF2B5EF4-FFF2-40B4-BE49-F238E27FC236}">
                <a16:creationId xmlns:a16="http://schemas.microsoft.com/office/drawing/2014/main" id="{2B2D75A8-98C1-4501-8E23-E781488AC078}"/>
              </a:ext>
            </a:extLst>
          </p:cNvPr>
          <p:cNvSpPr/>
          <p:nvPr/>
        </p:nvSpPr>
        <p:spPr>
          <a:xfrm>
            <a:off x="4771328" y="1519267"/>
            <a:ext cx="3744415" cy="664232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2.5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MeVprotons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735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2F3CBB-102E-4CBB-A3B7-43D6418DA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42" y="2068018"/>
            <a:ext cx="4446496" cy="3370104"/>
          </a:xfrm>
          <a:prstGeom prst="rect">
            <a:avLst/>
          </a:prstGeom>
        </p:spPr>
      </p:pic>
      <p:sp>
        <p:nvSpPr>
          <p:cNvPr id="10" name="Processo 26">
            <a:extLst>
              <a:ext uri="{FF2B5EF4-FFF2-40B4-BE49-F238E27FC236}">
                <a16:creationId xmlns:a16="http://schemas.microsoft.com/office/drawing/2014/main" id="{ECA5A41C-EF68-4E28-B84F-BFB8B5EF037C}"/>
              </a:ext>
            </a:extLst>
          </p:cNvPr>
          <p:cNvSpPr/>
          <p:nvPr/>
        </p:nvSpPr>
        <p:spPr>
          <a:xfrm>
            <a:off x="1619672" y="1506897"/>
            <a:ext cx="1676401" cy="452054"/>
          </a:xfrm>
          <a:prstGeom prst="flowChartProcess">
            <a:avLst/>
          </a:prstGeom>
          <a:solidFill>
            <a:srgbClr val="92D05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Experimental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sp>
        <p:nvSpPr>
          <p:cNvPr id="11" name="Processo 27">
            <a:extLst>
              <a:ext uri="{FF2B5EF4-FFF2-40B4-BE49-F238E27FC236}">
                <a16:creationId xmlns:a16="http://schemas.microsoft.com/office/drawing/2014/main" id="{EF219328-90A1-421A-B946-DCBDC3541342}"/>
              </a:ext>
            </a:extLst>
          </p:cNvPr>
          <p:cNvSpPr/>
          <p:nvPr/>
        </p:nvSpPr>
        <p:spPr>
          <a:xfrm>
            <a:off x="6156176" y="1506897"/>
            <a:ext cx="1676401" cy="452054"/>
          </a:xfrm>
          <a:prstGeom prst="flowChartProcess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sz="16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Simulated</a:t>
            </a:r>
            <a:r>
              <a:rPr lang="it-IT" sz="1600" b="1" dirty="0">
                <a:solidFill>
                  <a:schemeClr val="tx2"/>
                </a:solidFill>
                <a:latin typeface="Sylfaen" panose="010A0502050306030303" pitchFamily="18" charset="0"/>
              </a:rPr>
              <a:t> (FLUKA)</a:t>
            </a:r>
          </a:p>
        </p:txBody>
      </p:sp>
      <p:sp>
        <p:nvSpPr>
          <p:cNvPr id="15" name="Processo 28">
            <a:extLst>
              <a:ext uri="{FF2B5EF4-FFF2-40B4-BE49-F238E27FC236}">
                <a16:creationId xmlns:a16="http://schemas.microsoft.com/office/drawing/2014/main" id="{FBA4385D-790D-492B-9925-414F0403DC19}"/>
              </a:ext>
            </a:extLst>
          </p:cNvPr>
          <p:cNvSpPr/>
          <p:nvPr/>
        </p:nvSpPr>
        <p:spPr>
          <a:xfrm>
            <a:off x="4077019" y="1288484"/>
            <a:ext cx="1161646" cy="664231"/>
          </a:xfrm>
          <a:prstGeom prst="flowChartProcess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2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MeV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algn="ctr">
              <a:defRPr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protons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2C2F428-7D62-49B5-868E-54DB18B83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5" y="2068018"/>
            <a:ext cx="4257194" cy="337010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CDF052D-5E70-43CD-87EB-0773F8D27D2A}"/>
              </a:ext>
            </a:extLst>
          </p:cNvPr>
          <p:cNvSpPr txBox="1"/>
          <p:nvPr/>
        </p:nvSpPr>
        <p:spPr>
          <a:xfrm>
            <a:off x="1403648" y="2564904"/>
            <a:ext cx="8899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b="1" dirty="0" err="1">
                <a:solidFill>
                  <a:srgbClr val="C00000"/>
                </a:solidFill>
              </a:rPr>
              <a:t>Threshold</a:t>
            </a:r>
            <a:endParaRPr lang="it-IT" sz="105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rocesso 37">
                <a:extLst>
                  <a:ext uri="{FF2B5EF4-FFF2-40B4-BE49-F238E27FC236}">
                    <a16:creationId xmlns:a16="http://schemas.microsoft.com/office/drawing/2014/main" id="{61EFA5CC-2E70-4A96-B82B-0A4F764EFBB3}"/>
                  </a:ext>
                </a:extLst>
              </p:cNvPr>
              <p:cNvSpPr/>
              <p:nvPr/>
            </p:nvSpPr>
            <p:spPr>
              <a:xfrm>
                <a:off x="1639889" y="5517232"/>
                <a:ext cx="1604393" cy="648072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alpha</a:t>
                </a:r>
                <a14:m>
                  <m:oMath xmlns:m="http://schemas.openxmlformats.org/officeDocument/2006/math"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/ </a:t>
                </a:r>
                <a:r>
                  <a:rPr lang="it-IT" sz="1600" b="1" dirty="0" err="1">
                    <a:solidFill>
                      <a:schemeClr val="tx2"/>
                    </a:solidFill>
                    <a:latin typeface="Sylfaen" panose="010A0502050306030303" pitchFamily="18" charset="0"/>
                  </a:rPr>
                  <a:t>protons</a:t>
                </a:r>
                <a:endParaRPr lang="it-IT" sz="1600" b="1" dirty="0">
                  <a:solidFill>
                    <a:schemeClr val="tx2"/>
                  </a:solidFill>
                  <a:latin typeface="Sylfaen" panose="010A0502050306030303" pitchFamily="18" charset="0"/>
                </a:endParaRPr>
              </a:p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3.92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𝟏𝟎</m:t>
                        </m:r>
                      </m:e>
                      <m:sup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𝟓</m:t>
                        </m:r>
                      </m:sup>
                    </m:sSup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it-IT" sz="1600" b="1" dirty="0">
                  <a:solidFill>
                    <a:schemeClr val="tx2"/>
                  </a:solidFill>
                  <a:latin typeface="Sylfaen" panose="010A0502050306030303" pitchFamily="18" charset="0"/>
                </a:endParaRPr>
              </a:p>
            </p:txBody>
          </p:sp>
        </mc:Choice>
        <mc:Fallback xmlns="">
          <p:sp>
            <p:nvSpPr>
              <p:cNvPr id="18" name="Processo 37">
                <a:extLst>
                  <a:ext uri="{FF2B5EF4-FFF2-40B4-BE49-F238E27FC236}">
                    <a16:creationId xmlns:a16="http://schemas.microsoft.com/office/drawing/2014/main" id="{61EFA5CC-2E70-4A96-B82B-0A4F764EF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9889" y="5517232"/>
                <a:ext cx="1604393" cy="648072"/>
              </a:xfrm>
              <a:prstGeom prst="flowChartProcess">
                <a:avLst/>
              </a:prstGeom>
              <a:blipFill>
                <a:blip r:embed="rId4"/>
                <a:stretch>
                  <a:fillRect b="-344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rocesso 38">
                <a:extLst>
                  <a:ext uri="{FF2B5EF4-FFF2-40B4-BE49-F238E27FC236}">
                    <a16:creationId xmlns:a16="http://schemas.microsoft.com/office/drawing/2014/main" id="{1B7E3926-3841-4B89-8A50-C08294FD9281}"/>
                  </a:ext>
                </a:extLst>
              </p:cNvPr>
              <p:cNvSpPr/>
              <p:nvPr/>
            </p:nvSpPr>
            <p:spPr>
              <a:xfrm>
                <a:off x="6052998" y="5517232"/>
                <a:ext cx="1656184" cy="648072"/>
              </a:xfrm>
              <a:prstGeom prst="flowChartProcess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alpha</a:t>
                </a:r>
                <a14:m>
                  <m:oMath xmlns:m="http://schemas.openxmlformats.org/officeDocument/2006/math"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/ </a:t>
                </a:r>
                <a:r>
                  <a:rPr lang="it-IT" sz="1600" b="1" dirty="0" err="1">
                    <a:solidFill>
                      <a:schemeClr val="tx2"/>
                    </a:solidFill>
                    <a:latin typeface="Sylfaen" panose="010A0502050306030303" pitchFamily="18" charset="0"/>
                  </a:rPr>
                  <a:t>protons</a:t>
                </a:r>
                <a:endParaRPr lang="it-IT" sz="1600" b="1" dirty="0">
                  <a:solidFill>
                    <a:schemeClr val="tx2"/>
                  </a:solidFill>
                  <a:latin typeface="Sylfaen" panose="010A0502050306030303" pitchFamily="18" charset="0"/>
                </a:endParaRPr>
              </a:p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1.41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𝟏𝟎</m:t>
                        </m:r>
                      </m:e>
                      <m:sup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𝟓</m:t>
                        </m:r>
                      </m:sup>
                    </m:sSup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it-IT" sz="1600" b="1" dirty="0">
                  <a:solidFill>
                    <a:schemeClr val="tx2"/>
                  </a:solidFill>
                  <a:latin typeface="Sylfaen" panose="010A0502050306030303" pitchFamily="18" charset="0"/>
                </a:endParaRPr>
              </a:p>
            </p:txBody>
          </p:sp>
        </mc:Choice>
        <mc:Fallback xmlns="">
          <p:sp>
            <p:nvSpPr>
              <p:cNvPr id="19" name="Processo 38">
                <a:extLst>
                  <a:ext uri="{FF2B5EF4-FFF2-40B4-BE49-F238E27FC236}">
                    <a16:creationId xmlns:a16="http://schemas.microsoft.com/office/drawing/2014/main" id="{1B7E3926-3841-4B89-8A50-C08294FD92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998" y="5517232"/>
                <a:ext cx="1656184" cy="648072"/>
              </a:xfrm>
              <a:prstGeom prst="flowChartProcess">
                <a:avLst/>
              </a:prstGeom>
              <a:blipFill>
                <a:blip r:embed="rId5"/>
                <a:stretch>
                  <a:fillRect b="-344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409082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10" name="Immagine 9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/>
          <a:stretch/>
        </p:blipFill>
        <p:spPr bwMode="auto">
          <a:xfrm>
            <a:off x="2064756" y="2996952"/>
            <a:ext cx="5014489" cy="34433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515FDD7-0CCE-426F-A556-4A3C0487C485}"/>
              </a:ext>
            </a:extLst>
          </p:cNvPr>
          <p:cNvSpPr txBox="1"/>
          <p:nvPr/>
        </p:nvSpPr>
        <p:spPr>
          <a:xfrm>
            <a:off x="1979712" y="1224561"/>
            <a:ext cx="5930727" cy="147732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Second set-up: detector out-of-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field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(60°)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Collimated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proton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beam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5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μm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layer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on a 55 </a:t>
            </a:r>
            <a:r>
              <a:rPr lang="el-GR" b="1" dirty="0">
                <a:solidFill>
                  <a:schemeClr val="tx2"/>
                </a:solidFill>
                <a:latin typeface="Sylfaen" panose="010A0502050306030303" pitchFamily="18" charset="0"/>
              </a:rPr>
              <a:t>μ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m PMMA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substrate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High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Vacuum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conditions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Faraday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cup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939831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14" name="Processo 28">
            <a:extLst>
              <a:ext uri="{FF2B5EF4-FFF2-40B4-BE49-F238E27FC236}">
                <a16:creationId xmlns:a16="http://schemas.microsoft.com/office/drawing/2014/main" id="{13C2B808-5A65-4EE1-A0C2-76D5D6B26D0B}"/>
              </a:ext>
            </a:extLst>
          </p:cNvPr>
          <p:cNvSpPr/>
          <p:nvPr/>
        </p:nvSpPr>
        <p:spPr>
          <a:xfrm>
            <a:off x="3635896" y="1340768"/>
            <a:ext cx="2016224" cy="329046"/>
          </a:xfrm>
          <a:prstGeom prst="flowChartProcess">
            <a:avLst/>
          </a:prstGeom>
          <a:solidFill>
            <a:srgbClr val="9E978A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2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MeV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protons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2CED2A3E-E4A4-41E6-A2F3-99927487A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1" t="7623" r="6396" b="2804"/>
          <a:stretch/>
        </p:blipFill>
        <p:spPr>
          <a:xfrm>
            <a:off x="755576" y="2132856"/>
            <a:ext cx="8135372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1016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14" name="Processo 28">
            <a:extLst>
              <a:ext uri="{FF2B5EF4-FFF2-40B4-BE49-F238E27FC236}">
                <a16:creationId xmlns:a16="http://schemas.microsoft.com/office/drawing/2014/main" id="{13C2B808-5A65-4EE1-A0C2-76D5D6B26D0B}"/>
              </a:ext>
            </a:extLst>
          </p:cNvPr>
          <p:cNvSpPr/>
          <p:nvPr/>
        </p:nvSpPr>
        <p:spPr>
          <a:xfrm>
            <a:off x="2699792" y="1484784"/>
            <a:ext cx="4176464" cy="329046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Preliminary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result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: new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target</a:t>
            </a:r>
          </a:p>
        </p:txBody>
      </p:sp>
      <p:pic>
        <p:nvPicPr>
          <p:cNvPr id="7" name="Immagine 6"/>
          <p:cNvPicPr/>
          <p:nvPr/>
        </p:nvPicPr>
        <p:blipFill rotWithShape="1">
          <a:blip r:embed="rId2"/>
          <a:srcRect t="266" r="8718" b="-266"/>
          <a:stretch/>
        </p:blipFill>
        <p:spPr bwMode="auto">
          <a:xfrm>
            <a:off x="1547664" y="2060848"/>
            <a:ext cx="5616624" cy="4176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500048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Test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loaded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TEPC @PoliMi</a:t>
            </a:r>
          </a:p>
        </p:txBody>
      </p:sp>
      <p:pic>
        <p:nvPicPr>
          <p:cNvPr id="14" name="Picture 1">
            <a:extLst>
              <a:ext uri="{FF2B5EF4-FFF2-40B4-BE49-F238E27FC236}">
                <a16:creationId xmlns:a16="http://schemas.microsoft.com/office/drawing/2014/main" id="{45C5140E-235E-415C-8BE1-C1A0627E71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5" t="9740" r="15000" b="20101"/>
          <a:stretch/>
        </p:blipFill>
        <p:spPr>
          <a:xfrm>
            <a:off x="395536" y="1052736"/>
            <a:ext cx="2736304" cy="252079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92084F-BFF5-4925-AAF7-6B647D5D3ADE}"/>
              </a:ext>
            </a:extLst>
          </p:cNvPr>
          <p:cNvSpPr txBox="1"/>
          <p:nvPr/>
        </p:nvSpPr>
        <p:spPr>
          <a:xfrm>
            <a:off x="3275856" y="1163039"/>
            <a:ext cx="56166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Avalanche-confinement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TEPC: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Simulated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site sizes in the range 1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μm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- 25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Different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TE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walls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loaded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/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unloaded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with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endParaRPr lang="it-IT" sz="2000" b="1" dirty="0">
              <a:solidFill>
                <a:schemeClr val="tx2"/>
              </a:solidFill>
              <a:latin typeface="Sylfaen" panose="010A05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Microdosimetry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at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nanometric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level</a:t>
            </a:r>
            <a:endParaRPr lang="it-IT" sz="2000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548365-F971-4ABC-A2E4-192E4260F955}"/>
              </a:ext>
            </a:extLst>
          </p:cNvPr>
          <p:cNvSpPr txBox="1"/>
          <p:nvPr/>
        </p:nvSpPr>
        <p:spPr>
          <a:xfrm>
            <a:off x="3419872" y="3048557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Test inside the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thermal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sz="2000" b="1" dirty="0" err="1">
                <a:solidFill>
                  <a:schemeClr val="tx2"/>
                </a:solidFill>
                <a:latin typeface="Sylfaen" panose="010A0502050306030303" pitchFamily="18" charset="0"/>
              </a:rPr>
              <a:t>neutron</a:t>
            </a:r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 facility @PoliMi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3AE31D1C-A465-455D-9DED-976A2E873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30171" r="10070" b="4152"/>
          <a:stretch/>
        </p:blipFill>
        <p:spPr bwMode="auto">
          <a:xfrm>
            <a:off x="2267743" y="3789040"/>
            <a:ext cx="4608513" cy="258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966689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nteprima immagine">
            <a:extLst>
              <a:ext uri="{FF2B5EF4-FFF2-40B4-BE49-F238E27FC236}">
                <a16:creationId xmlns:a16="http://schemas.microsoft.com/office/drawing/2014/main" id="{A3B3F58B-486D-4AC1-AC28-EF17264B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63904"/>
            <a:ext cx="4501872" cy="363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nteprima immagine">
            <a:extLst>
              <a:ext uri="{FF2B5EF4-FFF2-40B4-BE49-F238E27FC236}">
                <a16:creationId xmlns:a16="http://schemas.microsoft.com/office/drawing/2014/main" id="{BEF4B29E-BA42-4D34-93ED-0278FE00C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3904"/>
            <a:ext cx="4547362" cy="367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Test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loaded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TEPC @PoliMi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6548365-F971-4ABC-A2E4-192E4260F955}"/>
              </a:ext>
            </a:extLst>
          </p:cNvPr>
          <p:cNvSpPr txBox="1"/>
          <p:nvPr/>
        </p:nvSpPr>
        <p:spPr>
          <a:xfrm>
            <a:off x="2051720" y="1264679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300 nm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629FF8E-E9B7-474B-9168-84E18688B5AE}"/>
              </a:ext>
            </a:extLst>
          </p:cNvPr>
          <p:cNvSpPr txBox="1"/>
          <p:nvPr/>
        </p:nvSpPr>
        <p:spPr>
          <a:xfrm>
            <a:off x="6300192" y="1264679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2"/>
                </a:solidFill>
                <a:latin typeface="Sylfaen" panose="010A0502050306030303" pitchFamily="18" charset="0"/>
              </a:rPr>
              <a:t>50 nm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AE6B911-2917-443D-8F18-B6ABFF657B1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6974335" y="3789041"/>
            <a:ext cx="189953" cy="2127446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929436-A940-4950-B771-0EE8DBB1B212}"/>
              </a:ext>
            </a:extLst>
          </p:cNvPr>
          <p:cNvSpPr txBox="1"/>
          <p:nvPr/>
        </p:nvSpPr>
        <p:spPr>
          <a:xfrm>
            <a:off x="3059832" y="5593321"/>
            <a:ext cx="3914503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Peak from the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Neutron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Capture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reaction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E5C7265-FAAC-49A7-B640-8FEED9CC7973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339752" y="3140968"/>
            <a:ext cx="720080" cy="2775519"/>
          </a:xfrm>
          <a:prstGeom prst="straightConnector1">
            <a:avLst/>
          </a:prstGeom>
          <a:ln w="444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3526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Experimental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set-up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at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CATANA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57" name="Picture 2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6" r="8918" b="5720"/>
          <a:stretch/>
        </p:blipFill>
        <p:spPr bwMode="auto">
          <a:xfrm>
            <a:off x="2077545" y="925812"/>
            <a:ext cx="4966263" cy="33579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8" name="Rettangolo 57"/>
          <p:cNvSpPr/>
          <p:nvPr/>
        </p:nvSpPr>
        <p:spPr>
          <a:xfrm>
            <a:off x="385985" y="4932165"/>
            <a:ext cx="86409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62 MeV modulated proton therapy beam: range of 2.9 cm and modulation width of 1.1 cm</a:t>
            </a: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Measurements performed at different positions along the Spread‒Out Bragg Peak, corresponding to positions of clinical relevance (entrance, proximal, central, and distal end of the SOBP)</a:t>
            </a:r>
          </a:p>
        </p:txBody>
      </p:sp>
      <p:sp>
        <p:nvSpPr>
          <p:cNvPr id="59" name="Rettangolo 58"/>
          <p:cNvSpPr/>
          <p:nvPr/>
        </p:nvSpPr>
        <p:spPr bwMode="auto">
          <a:xfrm>
            <a:off x="107504" y="4437112"/>
            <a:ext cx="8928992" cy="1944215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8545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Test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loaded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TEPC @LNL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192084F-BFF5-4925-AAF7-6B647D5D3ADE}"/>
              </a:ext>
            </a:extLst>
          </p:cNvPr>
          <p:cNvSpPr txBox="1"/>
          <p:nvPr/>
        </p:nvSpPr>
        <p:spPr>
          <a:xfrm>
            <a:off x="2841998" y="1731839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 sizes 1 </a:t>
            </a: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μm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 </a:t>
            </a: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walls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loaded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unloaded</a:t>
            </a:r>
            <a:r>
              <a:rPr lang="it-IT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20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Boron</a:t>
            </a:r>
            <a:endParaRPr lang="it-IT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A45AFA8-07A5-4895-89E5-5406DFEF66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3942"/>
            <a:ext cx="4932039" cy="369958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F9620FA-BCAF-42F6-B0E3-CB6A85510EBE}"/>
              </a:ext>
            </a:extLst>
          </p:cNvPr>
          <p:cNvGrpSpPr/>
          <p:nvPr/>
        </p:nvGrpSpPr>
        <p:grpSpPr>
          <a:xfrm>
            <a:off x="0" y="894360"/>
            <a:ext cx="2647950" cy="3239770"/>
            <a:chOff x="261600" y="177514"/>
            <a:chExt cx="2649934" cy="3240095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B882901-75A9-4961-88F5-B36390BBD1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98" t="2019" r="2897" b="8676"/>
            <a:stretch/>
          </p:blipFill>
          <p:spPr bwMode="auto">
            <a:xfrm>
              <a:off x="261600" y="177514"/>
              <a:ext cx="2649934" cy="324009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13" name="Connettore 2 12">
              <a:extLst>
                <a:ext uri="{FF2B5EF4-FFF2-40B4-BE49-F238E27FC236}">
                  <a16:creationId xmlns:a16="http://schemas.microsoft.com/office/drawing/2014/main" id="{EAE06C10-85DF-4FEC-8A73-B709C03E7EAD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1451750" y="488939"/>
              <a:ext cx="831134" cy="94365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 di testo 2">
              <a:extLst>
                <a:ext uri="{FF2B5EF4-FFF2-40B4-BE49-F238E27FC236}">
                  <a16:creationId xmlns:a16="http://schemas.microsoft.com/office/drawing/2014/main" id="{B885FF1E-0934-4B2A-8B13-F692F17B6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234" y="203190"/>
              <a:ext cx="1257300" cy="2857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/>
              <a:r>
                <a:rPr lang="en-GB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bismuth window</a:t>
              </a:r>
              <a:endParaRPr lang="en-GB" sz="10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6" name="Titolo 1">
            <a:extLst>
              <a:ext uri="{FF2B5EF4-FFF2-40B4-BE49-F238E27FC236}">
                <a16:creationId xmlns:a16="http://schemas.microsoft.com/office/drawing/2014/main" id="{E138BD61-86C3-400A-AAB0-3BBA65A81F1D}"/>
              </a:ext>
            </a:extLst>
          </p:cNvPr>
          <p:cNvSpPr txBox="1">
            <a:spLocks/>
          </p:cNvSpPr>
          <p:nvPr/>
        </p:nvSpPr>
        <p:spPr>
          <a:xfrm>
            <a:off x="2817444" y="977976"/>
            <a:ext cx="6840760" cy="66278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>
                <a:solidFill>
                  <a:schemeClr val="accent1"/>
                </a:solidFill>
              </a:rPr>
              <a:t>MUNES neutron field at CN-LNL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046D0C5-11F4-4952-90CE-8B0B3C16C3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5660104" y="2916962"/>
            <a:ext cx="2957900" cy="3693947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F772CD38-AB65-4EDB-B6A5-339C15352949}"/>
              </a:ext>
            </a:extLst>
          </p:cNvPr>
          <p:cNvSpPr txBox="1"/>
          <p:nvPr/>
        </p:nvSpPr>
        <p:spPr>
          <a:xfrm>
            <a:off x="7452320" y="3556675"/>
            <a:ext cx="142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no </a:t>
            </a:r>
            <a:r>
              <a:rPr lang="en-GB" sz="2800" baseline="30000" dirty="0"/>
              <a:t>10</a:t>
            </a:r>
            <a:r>
              <a:rPr lang="en-GB" sz="2800" dirty="0"/>
              <a:t>B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F5B5A1E0-0F4D-44F4-8161-03A86FBD5683}"/>
              </a:ext>
            </a:extLst>
          </p:cNvPr>
          <p:cNvSpPr txBox="1"/>
          <p:nvPr/>
        </p:nvSpPr>
        <p:spPr>
          <a:xfrm>
            <a:off x="5650310" y="5722218"/>
            <a:ext cx="2569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100 ppm </a:t>
            </a:r>
            <a:r>
              <a:rPr lang="en-GB" sz="2800" baseline="30000" dirty="0"/>
              <a:t>10</a:t>
            </a:r>
            <a:r>
              <a:rPr lang="en-GB" sz="2800" dirty="0"/>
              <a:t>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F4F1B7-B88F-45AC-912C-38DA8BE7E1F7}"/>
              </a:ext>
            </a:extLst>
          </p:cNvPr>
          <p:cNvSpPr txBox="1"/>
          <p:nvPr/>
        </p:nvSpPr>
        <p:spPr>
          <a:xfrm>
            <a:off x="1475656" y="2818395"/>
            <a:ext cx="640831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tx1"/>
                </a:solidFill>
              </a:rPr>
              <a:t>Caratterizzato il rivelatore e la metodologia per discriminare le diverse componenti.</a:t>
            </a:r>
            <a:endParaRPr lang="en-GB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3253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929436-A940-4950-B771-0EE8DBB1B212}"/>
              </a:ext>
            </a:extLst>
          </p:cNvPr>
          <p:cNvSpPr txBox="1"/>
          <p:nvPr/>
        </p:nvSpPr>
        <p:spPr>
          <a:xfrm>
            <a:off x="2843808" y="989355"/>
            <a:ext cx="3914503" cy="64633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Peak from the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Boron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Neutron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Capture</a:t>
            </a: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 reaction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F6E2A2-73B8-4566-93A4-3F213E6AA7C1}"/>
              </a:ext>
            </a:extLst>
          </p:cNvPr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Test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loaded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TEPC @LNL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59A1274-9B66-49A7-AEC9-1E803FCB7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" y="2348881"/>
            <a:ext cx="4320000" cy="31965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28B0777-4E4D-4B6B-9B50-C2D3FDD74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348880"/>
            <a:ext cx="4320000" cy="3196599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FE5C7265-FAAC-49A7-B640-8FEED9CC7973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3923928" y="1635686"/>
            <a:ext cx="877132" cy="121725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EAE6B911-2917-443D-8F18-B6ABFF657B17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801060" y="1635686"/>
            <a:ext cx="3587364" cy="150528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39622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FF6E2A2-73B8-4566-93A4-3F213E6AA7C1}"/>
              </a:ext>
            </a:extLst>
          </p:cNvPr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Test of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loaded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TEPC @LNL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8CED1F-5323-4990-B756-38A62B6AD8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052736"/>
            <a:ext cx="7200000" cy="5327665"/>
          </a:xfrm>
          <a:prstGeom prst="rect">
            <a:avLst/>
          </a:prstGeom>
        </p:spPr>
      </p:pic>
      <p:sp>
        <p:nvSpPr>
          <p:cNvPr id="7" name="Parentesi graffa chiusa 6">
            <a:extLst>
              <a:ext uri="{FF2B5EF4-FFF2-40B4-BE49-F238E27FC236}">
                <a16:creationId xmlns:a16="http://schemas.microsoft.com/office/drawing/2014/main" id="{1F0E7FFF-FB79-486F-9D19-9FCD747A13F3}"/>
              </a:ext>
            </a:extLst>
          </p:cNvPr>
          <p:cNvSpPr/>
          <p:nvPr/>
        </p:nvSpPr>
        <p:spPr bwMode="auto">
          <a:xfrm>
            <a:off x="3332217" y="1628800"/>
            <a:ext cx="504056" cy="1584176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24444B-602A-4829-B0A5-2969437ED350}"/>
              </a:ext>
            </a:extLst>
          </p:cNvPr>
          <p:cNvSpPr txBox="1"/>
          <p:nvPr/>
        </p:nvSpPr>
        <p:spPr>
          <a:xfrm>
            <a:off x="3836273" y="2236222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0" dirty="0">
                <a:solidFill>
                  <a:schemeClr val="accent6"/>
                </a:solidFill>
              </a:rPr>
              <a:t>Dose </a:t>
            </a:r>
            <a:r>
              <a:rPr lang="it-IT" sz="1600" b="0" dirty="0" err="1">
                <a:solidFill>
                  <a:schemeClr val="accent6"/>
                </a:solidFill>
              </a:rPr>
              <a:t>fractions</a:t>
            </a:r>
            <a:endParaRPr lang="en-GB" sz="1600" b="0" dirty="0">
              <a:solidFill>
                <a:schemeClr val="accent6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0F67FB5-48A3-4F2A-9CF3-E412A171F07C}"/>
              </a:ext>
            </a:extLst>
          </p:cNvPr>
          <p:cNvSpPr/>
          <p:nvPr/>
        </p:nvSpPr>
        <p:spPr bwMode="auto">
          <a:xfrm>
            <a:off x="1836295" y="2420888"/>
            <a:ext cx="1223537" cy="504056"/>
          </a:xfrm>
          <a:prstGeom prst="rect">
            <a:avLst/>
          </a:prstGeom>
          <a:noFill/>
          <a:ln w="28575" cap="flat" cmpd="sng" algn="ctr">
            <a:solidFill>
              <a:srgbClr val="CEF44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0A4BB933-5224-4F75-8EA5-A48F7B5B9D09}"/>
              </a:ext>
            </a:extLst>
          </p:cNvPr>
          <p:cNvCxnSpPr>
            <a:stCxn id="12" idx="0"/>
          </p:cNvCxnSpPr>
          <p:nvPr/>
        </p:nvCxnSpPr>
        <p:spPr bwMode="auto">
          <a:xfrm flipV="1">
            <a:off x="2448064" y="2132856"/>
            <a:ext cx="0" cy="288032"/>
          </a:xfrm>
          <a:prstGeom prst="line">
            <a:avLst/>
          </a:prstGeom>
          <a:noFill/>
          <a:ln w="28575" cap="flat" cmpd="sng" algn="ctr">
            <a:solidFill>
              <a:srgbClr val="CEF449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0A1E4DA-3521-41A4-85A0-FAFC206D9502}"/>
              </a:ext>
            </a:extLst>
          </p:cNvPr>
          <p:cNvSpPr txBox="1"/>
          <p:nvPr/>
        </p:nvSpPr>
        <p:spPr>
          <a:xfrm>
            <a:off x="1403648" y="4156480"/>
            <a:ext cx="68403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tx1"/>
                </a:solidFill>
              </a:rPr>
              <a:t>Le alpha sono ben visibili oltre la </a:t>
            </a:r>
            <a:r>
              <a:rPr lang="it-IT" b="0" dirty="0" err="1">
                <a:solidFill>
                  <a:schemeClr val="tx1"/>
                </a:solidFill>
              </a:rPr>
              <a:t>proton-edge</a:t>
            </a:r>
            <a:r>
              <a:rPr lang="it-IT" b="0" dirty="0">
                <a:solidFill>
                  <a:schemeClr val="tx1"/>
                </a:solidFill>
              </a:rPr>
              <a:t> a 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~ </a:t>
            </a:r>
            <a:r>
              <a:rPr lang="it-IT" b="0" dirty="0">
                <a:solidFill>
                  <a:schemeClr val="tx1"/>
                </a:solidFill>
              </a:rPr>
              <a:t>150 </a:t>
            </a:r>
            <a:r>
              <a:rPr lang="it-IT" b="0" dirty="0" err="1">
                <a:solidFill>
                  <a:schemeClr val="tx1"/>
                </a:solidFill>
              </a:rPr>
              <a:t>keV</a:t>
            </a:r>
            <a:r>
              <a:rPr lang="it-IT" b="0" dirty="0">
                <a:solidFill>
                  <a:schemeClr val="tx1"/>
                </a:solidFill>
              </a:rPr>
              <a:t>/</a:t>
            </a:r>
            <a:r>
              <a:rPr lang="it-IT" b="0" dirty="0">
                <a:solidFill>
                  <a:schemeClr val="tx1"/>
                </a:solidFill>
                <a:latin typeface="Symbol" panose="05050102010706020507" pitchFamily="18" charset="2"/>
              </a:rPr>
              <a:t>m</a:t>
            </a:r>
            <a:r>
              <a:rPr lang="it-IT" b="0" dirty="0">
                <a:solidFill>
                  <a:schemeClr val="tx1"/>
                </a:solidFill>
              </a:rPr>
              <a:t>m</a:t>
            </a:r>
            <a:endParaRPr lang="en-GB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19798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E6DC7E3-43A7-0A49-873A-4251AD9A65AA}"/>
              </a:ext>
            </a:extLst>
          </p:cNvPr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LNS Activity: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Current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state 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C6ECCB13-B34B-FC46-9CFE-BFDC09753D1C}"/>
              </a:ext>
            </a:extLst>
          </p:cNvPr>
          <p:cNvSpPr txBox="1"/>
          <p:nvPr/>
        </p:nvSpPr>
        <p:spPr>
          <a:xfrm>
            <a:off x="323528" y="937019"/>
            <a:ext cx="849694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chemeClr val="accent2"/>
                </a:solidFill>
              </a:rPr>
              <a:t>Silicon</a:t>
            </a:r>
            <a:r>
              <a:rPr lang="it-IT" b="1" dirty="0">
                <a:solidFill>
                  <a:schemeClr val="accent2"/>
                </a:solidFill>
              </a:rPr>
              <a:t> (</a:t>
            </a:r>
            <a:r>
              <a:rPr lang="it-IT" b="1" dirty="0" err="1">
                <a:solidFill>
                  <a:schemeClr val="accent2"/>
                </a:solidFill>
              </a:rPr>
              <a:t>MicroPlus</a:t>
            </a:r>
            <a:r>
              <a:rPr lang="it-IT" b="1" dirty="0">
                <a:solidFill>
                  <a:schemeClr val="accent2"/>
                </a:solidFill>
              </a:rPr>
              <a:t> probe)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</a:t>
            </a:r>
            <a:r>
              <a:rPr lang="it-IT" dirty="0" err="1"/>
              <a:t>w</a:t>
            </a:r>
            <a:r>
              <a:rPr lang="it-IT" dirty="0"/>
              <a:t>/o </a:t>
            </a:r>
            <a:r>
              <a:rPr lang="it-IT" dirty="0" err="1"/>
              <a:t>boron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60 </a:t>
            </a:r>
            <a:r>
              <a:rPr lang="it-IT" dirty="0" err="1"/>
              <a:t>MeV</a:t>
            </a:r>
            <a:r>
              <a:rPr lang="it-IT" dirty="0"/>
              <a:t>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(CATANA) </a:t>
            </a:r>
          </a:p>
          <a:p>
            <a:pPr lvl="1"/>
            <a:r>
              <a:rPr lang="it-IT" dirty="0"/>
              <a:t>30 </a:t>
            </a:r>
            <a:r>
              <a:rPr lang="it-IT" dirty="0" err="1"/>
              <a:t>MeV</a:t>
            </a:r>
            <a:r>
              <a:rPr lang="it-IT" dirty="0"/>
              <a:t>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(REZ)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runs</a:t>
            </a:r>
            <a:r>
              <a:rPr lang="it-IT" dirty="0"/>
              <a:t> with </a:t>
            </a:r>
            <a:r>
              <a:rPr lang="it-IT" dirty="0" err="1"/>
              <a:t>alpha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60 </a:t>
            </a:r>
            <a:r>
              <a:rPr lang="it-IT" dirty="0" err="1"/>
              <a:t>AMeV</a:t>
            </a:r>
            <a:r>
              <a:rPr lang="it-IT" dirty="0"/>
              <a:t> 4He </a:t>
            </a:r>
            <a:r>
              <a:rPr lang="it-IT" dirty="0" err="1"/>
              <a:t>beam</a:t>
            </a:r>
            <a:r>
              <a:rPr lang="it-IT" dirty="0"/>
              <a:t> (LNS)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To do:</a:t>
            </a:r>
          </a:p>
          <a:p>
            <a:pPr lvl="1"/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shifts</a:t>
            </a:r>
            <a:r>
              <a:rPr lang="it-IT" dirty="0"/>
              <a:t> in Trento 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response</a:t>
            </a:r>
            <a:r>
              <a:rPr lang="it-IT" dirty="0"/>
              <a:t> of the </a:t>
            </a:r>
            <a:r>
              <a:rPr lang="it-IT" dirty="0" err="1"/>
              <a:t>silicon</a:t>
            </a:r>
            <a:r>
              <a:rPr lang="it-IT" dirty="0"/>
              <a:t> detector with and </a:t>
            </a:r>
            <a:r>
              <a:rPr lang="it-IT" dirty="0" err="1"/>
              <a:t>without</a:t>
            </a:r>
            <a:r>
              <a:rPr lang="it-IT" dirty="0"/>
              <a:t> targets of 19F and 11B</a:t>
            </a:r>
          </a:p>
          <a:p>
            <a:pPr lvl="1"/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shift</a:t>
            </a:r>
            <a:r>
              <a:rPr lang="it-IT" dirty="0"/>
              <a:t> @LNL to </a:t>
            </a:r>
            <a:r>
              <a:rPr lang="it-IT" dirty="0" err="1"/>
              <a:t>check</a:t>
            </a:r>
            <a:r>
              <a:rPr lang="it-IT" dirty="0"/>
              <a:t> the detector </a:t>
            </a:r>
            <a:r>
              <a:rPr lang="it-IT" dirty="0" err="1"/>
              <a:t>calibration</a:t>
            </a:r>
            <a:endParaRPr lang="it-IT" dirty="0"/>
          </a:p>
          <a:p>
            <a:pPr lvl="1"/>
            <a:endParaRPr lang="it-IT" dirty="0"/>
          </a:p>
          <a:p>
            <a:endParaRPr lang="it-IT" b="1" dirty="0">
              <a:solidFill>
                <a:schemeClr val="accent2"/>
              </a:solidFill>
            </a:endParaRPr>
          </a:p>
          <a:p>
            <a:endParaRPr lang="it-IT" b="1" dirty="0">
              <a:solidFill>
                <a:schemeClr val="accent2"/>
              </a:solidFill>
            </a:endParaRPr>
          </a:p>
          <a:p>
            <a:r>
              <a:rPr lang="it-IT" b="1" dirty="0" err="1">
                <a:solidFill>
                  <a:schemeClr val="accent2"/>
                </a:solidFill>
              </a:rPr>
              <a:t>Silicon</a:t>
            </a:r>
            <a:r>
              <a:rPr lang="it-IT" b="1" dirty="0">
                <a:solidFill>
                  <a:schemeClr val="accent2"/>
                </a:solidFill>
              </a:rPr>
              <a:t> </a:t>
            </a:r>
            <a:r>
              <a:rPr lang="it-IT" b="1" dirty="0" err="1">
                <a:solidFill>
                  <a:schemeClr val="accent2"/>
                </a:solidFill>
              </a:rPr>
              <a:t>Carbide</a:t>
            </a:r>
            <a:r>
              <a:rPr lang="it-IT" b="1" dirty="0">
                <a:solidFill>
                  <a:schemeClr val="accent2"/>
                </a:solidFill>
              </a:rPr>
              <a:t>:</a:t>
            </a:r>
          </a:p>
          <a:p>
            <a:endParaRPr lang="it-IT" b="1" dirty="0"/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A </a:t>
            </a:r>
            <a:r>
              <a:rPr lang="it-IT" dirty="0" err="1"/>
              <a:t>prototype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realized</a:t>
            </a:r>
            <a:r>
              <a:rPr lang="it-IT" dirty="0"/>
              <a:t> and </a:t>
            </a:r>
            <a:r>
              <a:rPr lang="it-IT" dirty="0" err="1"/>
              <a:t>electrically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The detector </a:t>
            </a:r>
            <a:r>
              <a:rPr lang="it-IT" dirty="0" err="1"/>
              <a:t>was</a:t>
            </a:r>
            <a:r>
              <a:rPr lang="it-IT" dirty="0"/>
              <a:t>  </a:t>
            </a:r>
            <a:r>
              <a:rPr lang="it-IT" dirty="0" err="1"/>
              <a:t>tested</a:t>
            </a:r>
            <a:r>
              <a:rPr lang="it-IT" dirty="0"/>
              <a:t> with 60 </a:t>
            </a:r>
            <a:r>
              <a:rPr lang="it-IT" dirty="0" err="1"/>
              <a:t>MeV</a:t>
            </a:r>
            <a:r>
              <a:rPr lang="it-IT" dirty="0"/>
              <a:t> (CATANA) and 30 </a:t>
            </a:r>
            <a:r>
              <a:rPr lang="it-IT" dirty="0" err="1"/>
              <a:t>MeV</a:t>
            </a:r>
            <a:r>
              <a:rPr lang="it-IT" dirty="0"/>
              <a:t> (REZ) of </a:t>
            </a:r>
            <a:r>
              <a:rPr lang="it-IT" dirty="0" err="1"/>
              <a:t>proton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The detector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entirely</a:t>
            </a:r>
            <a:r>
              <a:rPr lang="it-IT" dirty="0"/>
              <a:t> </a:t>
            </a:r>
            <a:r>
              <a:rPr lang="it-IT" dirty="0" err="1"/>
              <a:t>simulated</a:t>
            </a:r>
            <a:r>
              <a:rPr lang="it-IT" dirty="0"/>
              <a:t> with Geant4. 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The detector </a:t>
            </a:r>
            <a:r>
              <a:rPr lang="it-IT" dirty="0" err="1"/>
              <a:t>response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compared</a:t>
            </a:r>
            <a:r>
              <a:rPr lang="it-IT" dirty="0"/>
              <a:t> with the Silicon (</a:t>
            </a:r>
            <a:r>
              <a:rPr lang="it-IT" dirty="0" err="1"/>
              <a:t>MicroPlus</a:t>
            </a:r>
            <a:r>
              <a:rPr lang="it-IT" dirty="0"/>
              <a:t> probe)</a:t>
            </a:r>
          </a:p>
        </p:txBody>
      </p:sp>
    </p:spTree>
    <p:extLst>
      <p:ext uri="{BB962C8B-B14F-4D97-AF65-F5344CB8AC3E}">
        <p14:creationId xmlns:p14="http://schemas.microsoft.com/office/powerpoint/2010/main" val="236230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91636F7-9924-8B4C-BAAB-F6EED1E6D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8"/>
          <a:stretch/>
        </p:blipFill>
        <p:spPr>
          <a:xfrm>
            <a:off x="0" y="1124744"/>
            <a:ext cx="9144000" cy="490215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786500F-4ED3-1E49-871D-F63FDBE05CFB}"/>
              </a:ext>
            </a:extLst>
          </p:cNvPr>
          <p:cNvSpPr txBox="1"/>
          <p:nvPr/>
        </p:nvSpPr>
        <p:spPr>
          <a:xfrm>
            <a:off x="670809" y="44624"/>
            <a:ext cx="8460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Experimental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run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Ústav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Jaderné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Hyziky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av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ČR (CZ) </a:t>
            </a:r>
          </a:p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30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MeV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proton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beam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w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/o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boron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  <a:p>
            <a:pPr algn="ctr"/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137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43CAFCD7-C70E-E37C-88B3-07C5EDBDD4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080" y="1268760"/>
            <a:ext cx="6858000" cy="1241822"/>
          </a:xfrm>
        </p:spPr>
        <p:txBody>
          <a:bodyPr/>
          <a:lstStyle/>
          <a:p>
            <a:r>
              <a:rPr lang="it-IT" dirty="0">
                <a:solidFill>
                  <a:schemeClr val="accent1"/>
                </a:solidFill>
              </a:rPr>
              <a:t>Attività di </a:t>
            </a:r>
            <a:r>
              <a:rPr lang="it-IT" dirty="0" err="1">
                <a:solidFill>
                  <a:schemeClr val="accent1"/>
                </a:solidFill>
              </a:rPr>
              <a:t>microdosimetria</a:t>
            </a:r>
            <a:r>
              <a:rPr lang="it-IT" dirty="0">
                <a:solidFill>
                  <a:schemeClr val="accent1"/>
                </a:solidFill>
              </a:rPr>
              <a:t> con </a:t>
            </a:r>
            <a:r>
              <a:rPr lang="it-IT" dirty="0" err="1">
                <a:solidFill>
                  <a:schemeClr val="accent1"/>
                </a:solidFill>
              </a:rPr>
              <a:t>TEPCs</a:t>
            </a:r>
            <a:r>
              <a:rPr lang="it-IT" dirty="0">
                <a:solidFill>
                  <a:schemeClr val="accent1"/>
                </a:solidFill>
              </a:rPr>
              <a:t> – Laboratori Nazionali di Legnaro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2A79151-1338-8C9F-2076-EDC8D21BD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76074"/>
            <a:ext cx="4139952" cy="281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808EC07B-16EA-E51B-A2CD-4B6A690D71D5}"/>
              </a:ext>
            </a:extLst>
          </p:cNvPr>
          <p:cNvSpPr txBox="1">
            <a:spLocks/>
          </p:cNvSpPr>
          <p:nvPr/>
        </p:nvSpPr>
        <p:spPr>
          <a:xfrm>
            <a:off x="4834080" y="3356091"/>
            <a:ext cx="3986392" cy="223065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Nell’ambito del progetto R4I 4MiCA abbiamo potuto costruire nuovi rivelatori. Uno di questi ha le pareti di plastica A150 miscelata a 500 ppm di Boro naturale (400 ppm di Boro11).</a:t>
            </a:r>
          </a:p>
          <a:p>
            <a:pPr algn="just">
              <a:lnSpc>
                <a:spcPct val="150000"/>
              </a:lnSpc>
            </a:pPr>
            <a:r>
              <a:rPr lang="it-I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Sono state fatte due campagne di misura a Trento (Febbraio e Maggio 2022), sul fascio da 70 MeV, utilizzando due rivelatori uguali, uno con pareti </a:t>
            </a:r>
            <a:r>
              <a:rPr lang="it-IT" sz="1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borate</a:t>
            </a:r>
            <a:r>
              <a:rPr lang="it-I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l’altro con pareti non </a:t>
            </a:r>
            <a:r>
              <a:rPr lang="it-IT" sz="1200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borate</a:t>
            </a:r>
            <a:r>
              <a:rPr lang="it-IT" sz="12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39978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DD5BB57-95AB-BA3B-4214-1AFD2366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1" y="996624"/>
            <a:ext cx="8936440" cy="51281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Risultati: misure sul fascio da 70 MeV senza e con Boro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BCDE5D-0C8E-8D53-F1CE-4DDF44195939}"/>
              </a:ext>
            </a:extLst>
          </p:cNvPr>
          <p:cNvSpPr txBox="1"/>
          <p:nvPr/>
        </p:nvSpPr>
        <p:spPr>
          <a:xfrm>
            <a:off x="117661" y="1556199"/>
            <a:ext cx="84903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Con ciascun rivelatore sono state effettuate diverse misure, una con il rivelatore nudo e una dopo spessori variabili di acqua solida (precisamente 1 cm, 2 cm, 2.5 cm, 3.15 cm). Non si nota differenza significativa negli spettri.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76E8E-5FB0-59B3-D949-B093DD97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1" y="2338556"/>
            <a:ext cx="2893219" cy="332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965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CDD5BB57-95AB-BA3B-4214-1AFD23665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61" y="996624"/>
            <a:ext cx="8936440" cy="51281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Risultati: misure sul fascio da 70 MeV senza e con Boro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089C5EF-556D-2406-9EEE-BEAEBD9AD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49" y="2707237"/>
            <a:ext cx="4455502" cy="30259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4065160-55CC-1B1B-D755-87539D444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249" y="2707237"/>
            <a:ext cx="4455502" cy="302591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495D4E-002B-FCA3-50D1-BD47E4F6C838}"/>
              </a:ext>
            </a:extLst>
          </p:cNvPr>
          <p:cNvSpPr txBox="1"/>
          <p:nvPr/>
        </p:nvSpPr>
        <p:spPr>
          <a:xfrm>
            <a:off x="2240938" y="2213085"/>
            <a:ext cx="10887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Senza Boro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2CDFFE-4654-06B2-67A3-69FA08DC004E}"/>
              </a:ext>
            </a:extLst>
          </p:cNvPr>
          <p:cNvSpPr txBox="1"/>
          <p:nvPr/>
        </p:nvSpPr>
        <p:spPr>
          <a:xfrm>
            <a:off x="6390052" y="2213085"/>
            <a:ext cx="91563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Con Boro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0BCDE5D-0C8E-8D53-F1CE-4DDF44195939}"/>
              </a:ext>
            </a:extLst>
          </p:cNvPr>
          <p:cNvSpPr txBox="1"/>
          <p:nvPr/>
        </p:nvSpPr>
        <p:spPr>
          <a:xfrm>
            <a:off x="117661" y="1556199"/>
            <a:ext cx="849031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Con ciascun rivelatore sono state effettuate diverse misure, una con il rivelatore nudo e una dopo spessori variabili di acqua solida (precisamente 1 cm, 2 cm, 2.5 cm, 3.15 cm). Non si nota differenza significativa negli spettri. </a:t>
            </a:r>
          </a:p>
        </p:txBody>
      </p:sp>
    </p:spTree>
    <p:extLst>
      <p:ext uri="{BB962C8B-B14F-4D97-AF65-F5344CB8AC3E}">
        <p14:creationId xmlns:p14="http://schemas.microsoft.com/office/powerpoint/2010/main" val="2472918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679BCED-E801-7D20-F842-B09FE4A30D6B}"/>
              </a:ext>
            </a:extLst>
          </p:cNvPr>
          <p:cNvSpPr txBox="1">
            <a:spLocks/>
          </p:cNvSpPr>
          <p:nvPr/>
        </p:nvSpPr>
        <p:spPr>
          <a:xfrm>
            <a:off x="117661" y="996624"/>
            <a:ext cx="8936440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accent1"/>
                </a:solidFill>
              </a:rPr>
              <a:t>Risultati: fascio da 70 MeV, senza e con Boro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4936FD-579F-0D82-DF29-58584D2C5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6430"/>
            <a:ext cx="4455000" cy="314818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F215C3-9AF2-4134-A9E2-69EBF4CB2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6430"/>
            <a:ext cx="4455000" cy="31481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646603-AF1D-8437-08B2-1E374656F2C8}"/>
              </a:ext>
            </a:extLst>
          </p:cNvPr>
          <p:cNvSpPr txBox="1"/>
          <p:nvPr/>
        </p:nvSpPr>
        <p:spPr>
          <a:xfrm>
            <a:off x="1844291" y="2213085"/>
            <a:ext cx="16177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Nessuno spessore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A6A747-F601-B29F-6F0E-F34AA2965529}"/>
              </a:ext>
            </a:extLst>
          </p:cNvPr>
          <p:cNvSpPr txBox="1"/>
          <p:nvPr/>
        </p:nvSpPr>
        <p:spPr>
          <a:xfrm>
            <a:off x="6695938" y="2213085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+ 1 cm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2E826F-97AC-63FD-D15A-B77698A2FB56}"/>
              </a:ext>
            </a:extLst>
          </p:cNvPr>
          <p:cNvSpPr txBox="1"/>
          <p:nvPr/>
        </p:nvSpPr>
        <p:spPr>
          <a:xfrm>
            <a:off x="117661" y="1580378"/>
            <a:ext cx="849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La visualizzazione doppio log evidenzia i rari eventi ad alti valori di </a:t>
            </a:r>
            <a:r>
              <a:rPr lang="it-IT" sz="1350" i="1" dirty="0"/>
              <a:t>y</a:t>
            </a:r>
            <a:r>
              <a:rPr lang="it-IT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98452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679BCED-E801-7D20-F842-B09FE4A30D6B}"/>
              </a:ext>
            </a:extLst>
          </p:cNvPr>
          <p:cNvSpPr txBox="1">
            <a:spLocks/>
          </p:cNvSpPr>
          <p:nvPr/>
        </p:nvSpPr>
        <p:spPr>
          <a:xfrm>
            <a:off x="117661" y="996624"/>
            <a:ext cx="8936440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accent1"/>
                </a:solidFill>
              </a:rPr>
              <a:t>Risultati: fascio da 70 MeV, senza e con Boro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44936FD-579F-0D82-DF29-58584D2C5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76430"/>
            <a:ext cx="4455000" cy="314818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3F215C3-9AF2-4134-A9E2-69EBF4CB2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2476430"/>
            <a:ext cx="4455000" cy="314818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646603-AF1D-8437-08B2-1E374656F2C8}"/>
              </a:ext>
            </a:extLst>
          </p:cNvPr>
          <p:cNvSpPr txBox="1"/>
          <p:nvPr/>
        </p:nvSpPr>
        <p:spPr>
          <a:xfrm>
            <a:off x="1844291" y="2213085"/>
            <a:ext cx="708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+ 2 cm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FEA6A747-F601-B29F-6F0E-F34AA2965529}"/>
              </a:ext>
            </a:extLst>
          </p:cNvPr>
          <p:cNvSpPr txBox="1"/>
          <p:nvPr/>
        </p:nvSpPr>
        <p:spPr>
          <a:xfrm>
            <a:off x="6695938" y="2213085"/>
            <a:ext cx="853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/>
              <a:t>+ 2.5 cm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2E826F-97AC-63FD-D15A-B77698A2FB56}"/>
              </a:ext>
            </a:extLst>
          </p:cNvPr>
          <p:cNvSpPr txBox="1"/>
          <p:nvPr/>
        </p:nvSpPr>
        <p:spPr>
          <a:xfrm>
            <a:off x="117661" y="1580378"/>
            <a:ext cx="849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La visualizzazione doppio log evidenzia i rari eventi ad alti valori di </a:t>
            </a:r>
            <a:r>
              <a:rPr lang="it-IT" sz="1350" i="1" dirty="0"/>
              <a:t>y</a:t>
            </a:r>
            <a:r>
              <a:rPr lang="it-IT" sz="135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997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Reproducibility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tests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with mini-TEPC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26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891419"/>
            <a:ext cx="3585703" cy="2393565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79" y="3089114"/>
            <a:ext cx="4308021" cy="2880000"/>
          </a:xfrm>
          <a:prstGeom prst="rect">
            <a:avLst/>
          </a:prstGeom>
        </p:spPr>
      </p:pic>
      <p:sp>
        <p:nvSpPr>
          <p:cNvPr id="29" name="TextBox 16"/>
          <p:cNvSpPr txBox="1"/>
          <p:nvPr/>
        </p:nvSpPr>
        <p:spPr>
          <a:xfrm>
            <a:off x="1028699" y="1272266"/>
            <a:ext cx="3525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  <a:latin typeface="Sylfaen" panose="010A0502050306030303" pitchFamily="18" charset="0"/>
              </a:rPr>
              <a:t>Stability of the sealed mini-TEPC checked at 6 positions</a:t>
            </a:r>
          </a:p>
        </p:txBody>
      </p:sp>
      <p:pic>
        <p:nvPicPr>
          <p:cNvPr id="31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4301285" cy="2880000"/>
          </a:xfrm>
          <a:prstGeom prst="rect">
            <a:avLst/>
          </a:prstGeom>
        </p:spPr>
      </p:pic>
      <p:sp>
        <p:nvSpPr>
          <p:cNvPr id="32" name="TextBox 20"/>
          <p:cNvSpPr txBox="1"/>
          <p:nvPr/>
        </p:nvSpPr>
        <p:spPr>
          <a:xfrm>
            <a:off x="1478916" y="2582629"/>
            <a:ext cx="4846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srgbClr val="00CCFF"/>
                </a:solidFill>
                <a:latin typeface="Sylfaen" panose="010A0502050306030303" pitchFamily="18" charset="0"/>
                <a:cs typeface="Segoe UI" pitchFamily="34" charset="0"/>
              </a:rPr>
              <a:t>Light blue</a:t>
            </a:r>
            <a:r>
              <a:rPr lang="it-IT" sz="1400" dirty="0">
                <a:solidFill>
                  <a:prstClr val="black"/>
                </a:solidFill>
                <a:latin typeface="Sylfaen" panose="010A0502050306030303" pitchFamily="18" charset="0"/>
                <a:cs typeface="Segoe UI" pitchFamily="34" charset="0"/>
              </a:rPr>
              <a:t>: first shift of measurements   </a:t>
            </a:r>
          </a:p>
          <a:p>
            <a:pPr algn="just"/>
            <a:r>
              <a:rPr lang="it-IT" sz="1400" b="1" dirty="0">
                <a:solidFill>
                  <a:srgbClr val="CC0000"/>
                </a:solidFill>
                <a:latin typeface="Sylfaen" panose="010A0502050306030303" pitchFamily="18" charset="0"/>
                <a:cs typeface="Segoe UI" pitchFamily="34" charset="0"/>
              </a:rPr>
              <a:t>Red</a:t>
            </a:r>
            <a:r>
              <a:rPr lang="it-IT" sz="1400" dirty="0">
                <a:solidFill>
                  <a:prstClr val="black"/>
                </a:solidFill>
                <a:latin typeface="Sylfaen" panose="010A0502050306030303" pitchFamily="18" charset="0"/>
                <a:cs typeface="Segoe UI" pitchFamily="34" charset="0"/>
              </a:rPr>
              <a:t>: second shift four months later</a:t>
            </a:r>
          </a:p>
          <a:p>
            <a:pPr algn="just"/>
            <a:endParaRPr lang="it-IT" sz="1400" dirty="0">
              <a:solidFill>
                <a:prstClr val="black"/>
              </a:solidFill>
              <a:cs typeface="Segoe UI" pitchFamily="34" charset="0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3483458" y="6131297"/>
            <a:ext cx="2813833" cy="307777"/>
          </a:xfrm>
          <a:prstGeom prst="rect">
            <a:avLst/>
          </a:prstGeom>
          <a:solidFill>
            <a:srgbClr val="007DC3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it-IT" sz="1400" b="1" dirty="0">
                <a:solidFill>
                  <a:srgbClr val="E7E6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  <a:cs typeface="Segoe UI" pitchFamily="34" charset="0"/>
              </a:rPr>
              <a:t>No significant difference detected</a:t>
            </a:r>
          </a:p>
        </p:txBody>
      </p:sp>
    </p:spTree>
    <p:extLst>
      <p:ext uri="{BB962C8B-B14F-4D97-AF65-F5344CB8AC3E}">
        <p14:creationId xmlns:p14="http://schemas.microsoft.com/office/powerpoint/2010/main" val="68737712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2679BCED-E801-7D20-F842-B09FE4A30D6B}"/>
              </a:ext>
            </a:extLst>
          </p:cNvPr>
          <p:cNvSpPr txBox="1">
            <a:spLocks/>
          </p:cNvSpPr>
          <p:nvPr/>
        </p:nvSpPr>
        <p:spPr>
          <a:xfrm>
            <a:off x="117661" y="996624"/>
            <a:ext cx="8936440" cy="5128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300" dirty="0">
                <a:solidFill>
                  <a:schemeClr val="accent1"/>
                </a:solidFill>
              </a:rPr>
              <a:t>Risultati: fascio da 70 MeV, senza e con Boro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1646603-AF1D-8437-08B2-1E374656F2C8}"/>
              </a:ext>
            </a:extLst>
          </p:cNvPr>
          <p:cNvSpPr txBox="1"/>
          <p:nvPr/>
        </p:nvSpPr>
        <p:spPr>
          <a:xfrm>
            <a:off x="2461289" y="2164948"/>
            <a:ext cx="1034257" cy="3231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500" dirty="0"/>
              <a:t>+ 3.15 cm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62E826F-97AC-63FD-D15A-B77698A2FB56}"/>
              </a:ext>
            </a:extLst>
          </p:cNvPr>
          <p:cNvSpPr txBox="1"/>
          <p:nvPr/>
        </p:nvSpPr>
        <p:spPr>
          <a:xfrm>
            <a:off x="117661" y="1580378"/>
            <a:ext cx="84903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La visualizzazione doppio log evidenzia i rari eventi ad alti valori di </a:t>
            </a:r>
            <a:r>
              <a:rPr lang="it-IT" sz="1350" i="1" dirty="0"/>
              <a:t>y</a:t>
            </a:r>
            <a:r>
              <a:rPr lang="it-IT" sz="1350" dirty="0"/>
              <a:t>.</a:t>
            </a: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1015CB56-B944-4934-66BB-CA47F0FC898D}"/>
              </a:ext>
            </a:extLst>
          </p:cNvPr>
          <p:cNvGrpSpPr/>
          <p:nvPr/>
        </p:nvGrpSpPr>
        <p:grpSpPr>
          <a:xfrm>
            <a:off x="0" y="2476429"/>
            <a:ext cx="4860000" cy="3434381"/>
            <a:chOff x="0" y="2158906"/>
            <a:chExt cx="6480000" cy="457917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44936FD-579F-0D82-DF29-58584D2C5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2158906"/>
              <a:ext cx="6480000" cy="4579174"/>
            </a:xfrm>
            <a:prstGeom prst="rect">
              <a:avLst/>
            </a:prstGeom>
          </p:spPr>
        </p:pic>
        <p:cxnSp>
          <p:nvCxnSpPr>
            <p:cNvPr id="5" name="Connettore diritto 4">
              <a:extLst>
                <a:ext uri="{FF2B5EF4-FFF2-40B4-BE49-F238E27FC236}">
                  <a16:creationId xmlns:a16="http://schemas.microsoft.com/office/drawing/2014/main" id="{A13F02E6-E8F6-F926-0674-CCB549CE717B}"/>
                </a:ext>
              </a:extLst>
            </p:cNvPr>
            <p:cNvCxnSpPr/>
            <p:nvPr/>
          </p:nvCxnSpPr>
          <p:spPr>
            <a:xfrm flipV="1">
              <a:off x="3879800" y="2448910"/>
              <a:ext cx="0" cy="3615559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04D43C0C-B376-E994-3C0F-F9EDFA3D1A9D}"/>
                </a:ext>
              </a:extLst>
            </p:cNvPr>
            <p:cNvSpPr txBox="1"/>
            <p:nvPr/>
          </p:nvSpPr>
          <p:spPr>
            <a:xfrm>
              <a:off x="3468469" y="2659206"/>
              <a:ext cx="8810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p-</a:t>
              </a:r>
              <a:r>
                <a:rPr lang="it-IT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edge</a:t>
              </a:r>
              <a:endParaRPr lang="it-IT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A3F6C5E-4384-ED5E-68ED-758463E995AA}"/>
              </a:ext>
            </a:extLst>
          </p:cNvPr>
          <p:cNvSpPr txBox="1"/>
          <p:nvPr/>
        </p:nvSpPr>
        <p:spPr>
          <a:xfrm>
            <a:off x="5312399" y="3224124"/>
            <a:ext cx="3405932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350" dirty="0">
                <a:solidFill>
                  <a:srgbClr val="002060"/>
                </a:solidFill>
              </a:rPr>
              <a:t>La probabilità di eventi alto y è di </a:t>
            </a:r>
          </a:p>
          <a:p>
            <a:endParaRPr lang="it-IT" sz="1350" dirty="0">
              <a:solidFill>
                <a:srgbClr val="002060"/>
              </a:solidFill>
            </a:endParaRPr>
          </a:p>
          <a:p>
            <a:r>
              <a:rPr lang="it-IT" sz="1350" dirty="0">
                <a:solidFill>
                  <a:srgbClr val="002060"/>
                </a:solidFill>
              </a:rPr>
              <a:t>(1.0±0.3)×10</a:t>
            </a:r>
            <a:r>
              <a:rPr lang="it-IT" sz="1350" baseline="30000" dirty="0">
                <a:solidFill>
                  <a:srgbClr val="002060"/>
                </a:solidFill>
              </a:rPr>
              <a:t>-5</a:t>
            </a:r>
            <a:r>
              <a:rPr lang="it-IT" sz="1350" dirty="0">
                <a:solidFill>
                  <a:srgbClr val="002060"/>
                </a:solidFill>
              </a:rPr>
              <a:t> in assenza di Boro</a:t>
            </a:r>
          </a:p>
          <a:p>
            <a:endParaRPr lang="it-IT" sz="1350" dirty="0">
              <a:solidFill>
                <a:srgbClr val="002060"/>
              </a:solidFill>
            </a:endParaRPr>
          </a:p>
          <a:p>
            <a:r>
              <a:rPr lang="it-IT" sz="1350" dirty="0">
                <a:solidFill>
                  <a:srgbClr val="002060"/>
                </a:solidFill>
              </a:rPr>
              <a:t>(0.8±0.1)×10</a:t>
            </a:r>
            <a:r>
              <a:rPr lang="it-IT" sz="1350" baseline="30000" dirty="0">
                <a:solidFill>
                  <a:srgbClr val="002060"/>
                </a:solidFill>
              </a:rPr>
              <a:t>-5</a:t>
            </a:r>
            <a:r>
              <a:rPr lang="it-IT" sz="1350" dirty="0">
                <a:solidFill>
                  <a:srgbClr val="002060"/>
                </a:solidFill>
              </a:rPr>
              <a:t> nel rivelatore con Boro.</a:t>
            </a:r>
          </a:p>
          <a:p>
            <a:endParaRPr lang="it-IT" sz="1350" dirty="0"/>
          </a:p>
          <a:p>
            <a:r>
              <a:rPr lang="it-IT" sz="1350" i="1" dirty="0"/>
              <a:t>Differenze non statisticamente significative</a:t>
            </a:r>
          </a:p>
        </p:txBody>
      </p:sp>
    </p:spTree>
    <p:extLst>
      <p:ext uri="{BB962C8B-B14F-4D97-AF65-F5344CB8AC3E}">
        <p14:creationId xmlns:p14="http://schemas.microsoft.com/office/powerpoint/2010/main" val="810249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206FB5-6EFA-454F-8D55-72467C71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14748216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5.googleusercontent.com/ZVRylmWAEgIv1EpxNU74Kjilou5dOFW4RZgy73GCvaNtQy4oAGYEjFEXhElavCtI2JM91Jzd6TGfCB6ePG6KjGNl6bMGLXCo-_fozLm72obqaNWnAjs8DEFLTptpAZwYVZlfrGt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70" y="946091"/>
            <a:ext cx="4156968" cy="226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Detectors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20338" y="3118096"/>
            <a:ext cx="430716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Mini-TEPC (LNL)</a:t>
            </a:r>
          </a:p>
        </p:txBody>
      </p:sp>
      <p:sp>
        <p:nvSpPr>
          <p:cNvPr id="27" name="Rettangolo 26"/>
          <p:cNvSpPr/>
          <p:nvPr/>
        </p:nvSpPr>
        <p:spPr bwMode="auto">
          <a:xfrm>
            <a:off x="107503" y="908720"/>
            <a:ext cx="9009919" cy="252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427984" y="966787"/>
            <a:ext cx="46089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New mini‒TEPC developed at LNL (same design as the previous TEPC published earlier), but with </a:t>
            </a:r>
            <a:r>
              <a:rPr lang="en-US" sz="1400" u="sng" dirty="0">
                <a:latin typeface="Sylfaen" pitchFamily="18" charset="0"/>
                <a:ea typeface="ＭＳ Ｐゴシック" charset="-128"/>
              </a:rPr>
              <a:t>modified gas and vacuum ducts 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to improve the counter cleaning from plastic degassing as well as washing and gas filling procedures. It operates in </a:t>
            </a:r>
            <a:r>
              <a:rPr lang="en-US" sz="1400" u="sng" dirty="0">
                <a:latin typeface="Sylfaen" pitchFamily="18" charset="0"/>
                <a:ea typeface="ＭＳ Ｐゴシック" charset="-128"/>
              </a:rPr>
              <a:t>gas‒steady modality</a:t>
            </a:r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Cylindrical sensitive volume 0.9 mm (diameter and height)</a:t>
            </a: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0.35 mm‒thick A‒150‒cathode wall</a:t>
            </a: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0.35 mm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Rexolite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® insulator</a:t>
            </a: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0.2 mm‒thick titanium sleeve</a:t>
            </a: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(total external diameter of 2.7 mm)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 rotWithShape="1">
          <a:blip r:embed="rId4"/>
          <a:srcRect l="5235" r="7508"/>
          <a:stretch/>
        </p:blipFill>
        <p:spPr>
          <a:xfrm>
            <a:off x="179512" y="4091472"/>
            <a:ext cx="2860510" cy="1583076"/>
          </a:xfrm>
          <a:prstGeom prst="rect">
            <a:avLst/>
          </a:prstGeom>
        </p:spPr>
      </p:pic>
      <p:pic>
        <p:nvPicPr>
          <p:cNvPr id="25" name="Picture 19" descr="Microdosimetri"/>
          <p:cNvPicPr>
            <a:picLocks noChangeAspect="1" noChangeArrowheads="1"/>
          </p:cNvPicPr>
          <p:nvPr/>
        </p:nvPicPr>
        <p:blipFill>
          <a:blip r:embed="rId5"/>
          <a:srcRect l="7396" t="8128" r="1447" b="18571"/>
          <a:stretch>
            <a:fillRect/>
          </a:stretch>
        </p:blipFill>
        <p:spPr bwMode="auto">
          <a:xfrm>
            <a:off x="3059832" y="4135968"/>
            <a:ext cx="1323623" cy="141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79512" y="6034588"/>
            <a:ext cx="4320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Silicon Telescope (</a:t>
            </a:r>
            <a:r>
              <a:rPr lang="en-US" sz="1800" b="1" dirty="0" err="1">
                <a:latin typeface="Sylfaen" pitchFamily="18" charset="0"/>
              </a:rPr>
              <a:t>PoliMi</a:t>
            </a:r>
            <a:r>
              <a:rPr lang="en-US" sz="1800" b="1" dirty="0">
                <a:latin typeface="Sylfaen" pitchFamily="18" charset="0"/>
              </a:rPr>
              <a:t>)</a:t>
            </a:r>
          </a:p>
        </p:txBody>
      </p:sp>
      <p:sp>
        <p:nvSpPr>
          <p:cNvPr id="29" name="Rettangolo 28"/>
          <p:cNvSpPr/>
          <p:nvPr/>
        </p:nvSpPr>
        <p:spPr>
          <a:xfrm>
            <a:off x="4566532" y="3873996"/>
            <a:ext cx="460899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∆E stage (about 2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μm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in thickness) acts as a solid state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microdosimeter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and E residual-energy stage (500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μm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in thickness) gives information on the energy and the type of the impinging particle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The type of the impinging particle is discriminated  through a scatter-plot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anose="010A0502050306030303" pitchFamily="18" charset="0"/>
              </a:rPr>
              <a:t>An optimized </a:t>
            </a:r>
            <a:r>
              <a:rPr lang="en-US" sz="1400" u="sng" dirty="0">
                <a:latin typeface="Sylfaen" panose="010A0502050306030303" pitchFamily="18" charset="0"/>
              </a:rPr>
              <a:t>event-by-event</a:t>
            </a:r>
            <a:r>
              <a:rPr lang="en-US" sz="1400" dirty="0">
                <a:latin typeface="Sylfaen" panose="010A0502050306030303" pitchFamily="18" charset="0"/>
              </a:rPr>
              <a:t> correction is performed by measuring the residual energy deposited in the E-stage</a:t>
            </a:r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ylfaen" pitchFamily="18" charset="0"/>
              <a:ea typeface="ＭＳ Ｐゴシック" charset="-128"/>
            </a:endParaRPr>
          </a:p>
        </p:txBody>
      </p:sp>
      <p:sp>
        <p:nvSpPr>
          <p:cNvPr id="32" name="Rettangolo 31"/>
          <p:cNvSpPr/>
          <p:nvPr/>
        </p:nvSpPr>
        <p:spPr bwMode="auto">
          <a:xfrm>
            <a:off x="107504" y="3861048"/>
            <a:ext cx="9009918" cy="252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238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Detectors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27" name="Rettangolo 26"/>
          <p:cNvSpPr/>
          <p:nvPr/>
        </p:nvSpPr>
        <p:spPr bwMode="auto">
          <a:xfrm>
            <a:off x="107503" y="967428"/>
            <a:ext cx="8928991" cy="252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4568940" y="967428"/>
            <a:ext cx="446755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It contains several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microdosimeter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detectors with different-sized sensitive volumes (SVs) that can be selected independently</a:t>
            </a: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It is fabricated using silicon-on-insulator wafers with 10 </a:t>
            </a:r>
            <a:r>
              <a:rPr lang="en-US" sz="1400" dirty="0">
                <a:latin typeface="Times" panose="02020603050405020304" pitchFamily="18" charset="0"/>
                <a:ea typeface="ＭＳ Ｐゴシック" charset="-128"/>
              </a:rPr>
              <a:t>µm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thick silicon active volume. </a:t>
            </a: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Each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microdosimeter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detector is fabricated using 3D-mesa technology and has a silicon substrate of area 0.6 mm x 0.8 mm with a single, silicon 3D SV of rectangular-parallelepiped shape on top of silicon oxide. </a:t>
            </a:r>
          </a:p>
        </p:txBody>
      </p:sp>
      <p:pic>
        <p:nvPicPr>
          <p:cNvPr id="10" name="image14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41488" y="1066678"/>
            <a:ext cx="3176270" cy="1957070"/>
          </a:xfrm>
          <a:prstGeom prst="rect">
            <a:avLst/>
          </a:prstGeom>
          <a:ln/>
        </p:spPr>
      </p:pic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19272" y="3122015"/>
            <a:ext cx="4310167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 err="1">
                <a:latin typeface="Sylfaen" pitchFamily="18" charset="0"/>
              </a:rPr>
              <a:t>MicroPlus</a:t>
            </a:r>
            <a:r>
              <a:rPr lang="en-US" sz="1800" b="1" dirty="0">
                <a:latin typeface="Sylfaen" pitchFamily="18" charset="0"/>
              </a:rPr>
              <a:t> probe (LNS)</a:t>
            </a:r>
          </a:p>
        </p:txBody>
      </p:sp>
      <p:sp>
        <p:nvSpPr>
          <p:cNvPr id="13" name="Rettangolo 12"/>
          <p:cNvSpPr/>
          <p:nvPr/>
        </p:nvSpPr>
        <p:spPr bwMode="auto">
          <a:xfrm>
            <a:off x="107504" y="3830905"/>
            <a:ext cx="8928990" cy="252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600" b="1" i="0" u="none" strike="noStrike" cap="none" normalizeH="0" baseline="0">
              <a:ln>
                <a:noFill/>
              </a:ln>
              <a:solidFill>
                <a:srgbClr val="FF9900"/>
              </a:solidFill>
              <a:effectLst/>
              <a:latin typeface="Arial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618560" y="3967520"/>
            <a:ext cx="43683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The Silicon detectors used was designed by IMM-INFN and manufactured by ST-Microelectronics (STM) in Catania</a:t>
            </a: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The detector has a 0.3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μm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thick p-layer and a 10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μm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thick n-layer. The detector has an active area of about 10 x 10 mm</a:t>
            </a:r>
            <a:r>
              <a:rPr lang="en-US" sz="1400" baseline="30000" dirty="0">
                <a:latin typeface="Sylfaen" pitchFamily="18" charset="0"/>
                <a:ea typeface="ＭＳ Ｐゴシック" charset="-128"/>
              </a:rPr>
              <a:t>2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, and was mounted on PCB board designed to be housed in an aluminum box.</a:t>
            </a:r>
          </a:p>
        </p:txBody>
      </p:sp>
      <p:pic>
        <p:nvPicPr>
          <p:cNvPr id="15" name="image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766" y="4348261"/>
            <a:ext cx="3946280" cy="1201018"/>
          </a:xfrm>
          <a:prstGeom prst="rect">
            <a:avLst/>
          </a:prstGeom>
          <a:ln/>
        </p:spPr>
      </p:pic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36015" y="5886687"/>
            <a:ext cx="427889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sz="1800" b="1" dirty="0">
                <a:latin typeface="Sylfaen" pitchFamily="18" charset="0"/>
              </a:rPr>
              <a:t>Silicon Carbide Detector (LNS)</a:t>
            </a:r>
          </a:p>
        </p:txBody>
      </p:sp>
    </p:spTree>
    <p:extLst>
      <p:ext uri="{BB962C8B-B14F-4D97-AF65-F5344CB8AC3E}">
        <p14:creationId xmlns:p14="http://schemas.microsoft.com/office/powerpoint/2010/main" val="2279442699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Monte Carlo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simulation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136016" y="1548075"/>
            <a:ext cx="89004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ylfaen" pitchFamily="18" charset="0"/>
                <a:ea typeface="ＭＳ Ｐゴシック" charset="-128"/>
              </a:rPr>
              <a:t>The CATANA transport beamline is simulated with Hadrontherapy, a free and open source application currently available inside the public release of the Geant4 Monte Carlo code.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Sylfaen" pitchFamily="18" charset="0"/>
                <a:ea typeface="ＭＳ Ｐゴシック" charset="-128"/>
              </a:rPr>
              <a:t>A completely new module was used to calculate the track‒averaged LET</a:t>
            </a:r>
            <a:r>
              <a:rPr lang="en-US" sz="1400" baseline="-25000" dirty="0">
                <a:latin typeface="Sylfaen" pitchFamily="18" charset="0"/>
                <a:ea typeface="ＭＳ Ｐゴシック" charset="-128"/>
              </a:rPr>
              <a:t>T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and the dose‒averaged LET</a:t>
            </a:r>
            <a:r>
              <a:rPr lang="en-US" sz="1400" baseline="-25000" dirty="0">
                <a:latin typeface="Sylfaen" pitchFamily="18" charset="0"/>
                <a:ea typeface="ＭＳ Ｐゴシック" charset="-128"/>
              </a:rPr>
              <a:t>D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of the specific modulated Bragg peak used. To calculate LET</a:t>
            </a:r>
            <a:r>
              <a:rPr lang="en-US" sz="1400" baseline="-25000" dirty="0">
                <a:latin typeface="Sylfaen" pitchFamily="18" charset="0"/>
                <a:ea typeface="ＭＳ Ｐゴシック" charset="-128"/>
              </a:rPr>
              <a:t>T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and LET</a:t>
            </a:r>
            <a:r>
              <a:rPr lang="en-US" sz="1400" baseline="-25000" dirty="0">
                <a:latin typeface="Sylfaen" pitchFamily="18" charset="0"/>
                <a:ea typeface="ＭＳ Ｐゴシック" charset="-128"/>
              </a:rPr>
              <a:t>D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at a given water depth, the track-mean and the dose-mean LET values of each particle were weighted with their relative frequency and dose contribution, respectively. The following equations were used:</a:t>
            </a: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endParaRPr lang="en-US" sz="1400" dirty="0">
              <a:latin typeface="Sylfaen" pitchFamily="18" charset="0"/>
              <a:ea typeface="ＭＳ Ｐゴシック" charset="-128"/>
            </a:endParaRPr>
          </a:p>
          <a:p>
            <a:r>
              <a:rPr lang="en-US" sz="1400" dirty="0">
                <a:latin typeface="Sylfaen" pitchFamily="18" charset="0"/>
                <a:ea typeface="ＭＳ Ｐゴシック" charset="-128"/>
              </a:rPr>
              <a:t>where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Ld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(z) is the LET</a:t>
            </a:r>
            <a:r>
              <a:rPr lang="en-US" sz="1400" baseline="-25000" dirty="0">
                <a:latin typeface="Sylfaen" pitchFamily="18" charset="0"/>
                <a:ea typeface="ＭＳ Ｐゴシック" charset="-128"/>
              </a:rPr>
              <a:t>D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at the depth z in the water phantom, </a:t>
            </a:r>
            <a:r>
              <a:rPr lang="en-US" sz="1400" dirty="0" err="1">
                <a:latin typeface="Sylfaen" pitchFamily="18" charset="0"/>
                <a:ea typeface="ＭＳ Ｐゴシック" charset="-128"/>
              </a:rPr>
              <a:t>S</a:t>
            </a:r>
            <a:r>
              <a:rPr lang="en-US" sz="1400" baseline="-25000" dirty="0" err="1">
                <a:latin typeface="Sylfaen" pitchFamily="18" charset="0"/>
                <a:ea typeface="ＭＳ Ｐゴシック" charset="-128"/>
              </a:rPr>
              <a:t>el</a:t>
            </a:r>
            <a:r>
              <a:rPr lang="en-US" sz="1400" baseline="30000" dirty="0" err="1">
                <a:latin typeface="Sylfaen" pitchFamily="18" charset="0"/>
                <a:ea typeface="ＭＳ Ｐゴシック" charset="-128"/>
              </a:rPr>
              <a:t>j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 is the electronic stopping power of the particle j of energy E and 𝛗</a:t>
            </a:r>
            <a:r>
              <a:rPr lang="en-US" sz="1400" baseline="-25000" dirty="0" err="1">
                <a:latin typeface="Sylfaen" pitchFamily="18" charset="0"/>
                <a:ea typeface="ＭＳ Ｐゴシック" charset="-128"/>
              </a:rPr>
              <a:t>E</a:t>
            </a:r>
            <a:r>
              <a:rPr lang="en-US" sz="1400" baseline="30000" dirty="0" err="1">
                <a:latin typeface="Sylfaen" pitchFamily="18" charset="0"/>
                <a:ea typeface="ＭＳ Ｐゴシック" charset="-128"/>
              </a:rPr>
              <a:t>j</a:t>
            </a:r>
            <a:r>
              <a:rPr lang="en-US" sz="1400" dirty="0">
                <a:latin typeface="Sylfaen" pitchFamily="18" charset="0"/>
                <a:ea typeface="ＭＳ Ｐゴシック" charset="-128"/>
              </a:rPr>
              <a:t>(z) is the number of particles of type j that have energy E at depth z.</a:t>
            </a:r>
          </a:p>
        </p:txBody>
      </p:sp>
      <p:pic>
        <p:nvPicPr>
          <p:cNvPr id="4098" name="Picture 2" descr="https://lh3.googleusercontent.com/4jhL2W9dU4vXyWWLl1pSXZAP-7lkTQNu8gp9z4JtW_vRYG3-ZT4DhZ0Mb0WyqG7YQoYEarKekX6Fj8y-hNSlf7UqAU-R3Y9Yp_xWXZN9B-Ivswt0itb5CfM6FeUzwuCWtS6OR-l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47561"/>
            <a:ext cx="4236350" cy="173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54804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Depth-dose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profile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at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CATANA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1036029"/>
            <a:ext cx="7776864" cy="54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2035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-6816" y="44624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21993" t="12362" r="21334" b="5851"/>
          <a:stretch/>
        </p:blipFill>
        <p:spPr>
          <a:xfrm>
            <a:off x="1403648" y="1009052"/>
            <a:ext cx="6552728" cy="531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92407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1" y="16330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Measurements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@INFN-LNL – CN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accelerator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14" name="Processo 28">
            <a:extLst>
              <a:ext uri="{FF2B5EF4-FFF2-40B4-BE49-F238E27FC236}">
                <a16:creationId xmlns:a16="http://schemas.microsoft.com/office/drawing/2014/main" id="{13C2B808-5A65-4EE1-A0C2-76D5D6B26D0B}"/>
              </a:ext>
            </a:extLst>
          </p:cNvPr>
          <p:cNvSpPr/>
          <p:nvPr/>
        </p:nvSpPr>
        <p:spPr>
          <a:xfrm>
            <a:off x="3635896" y="1340768"/>
            <a:ext cx="2016224" cy="329046"/>
          </a:xfrm>
          <a:prstGeom prst="flowChartProcess">
            <a:avLst/>
          </a:prstGeom>
          <a:solidFill>
            <a:srgbClr val="9E978A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it-IT" b="1" dirty="0">
                <a:solidFill>
                  <a:schemeClr val="tx2"/>
                </a:solidFill>
                <a:latin typeface="Sylfaen" panose="010A0502050306030303" pitchFamily="18" charset="0"/>
              </a:rPr>
              <a:t>Alpha </a:t>
            </a:r>
            <a:r>
              <a:rPr lang="it-IT" b="1" dirty="0" err="1">
                <a:solidFill>
                  <a:schemeClr val="tx2"/>
                </a:solidFill>
                <a:latin typeface="Sylfaen" panose="010A0502050306030303" pitchFamily="18" charset="0"/>
              </a:rPr>
              <a:t>spectrum</a:t>
            </a:r>
            <a:endParaRPr lang="it-IT" b="1" dirty="0">
              <a:solidFill>
                <a:schemeClr val="tx2"/>
              </a:solidFill>
              <a:latin typeface="Sylfaen" panose="010A0502050306030303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690AF7-A3F1-478F-994F-373501000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0" r="8140"/>
          <a:stretch/>
        </p:blipFill>
        <p:spPr>
          <a:xfrm>
            <a:off x="863588" y="1916832"/>
            <a:ext cx="7560840" cy="4491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Processo 37">
                <a:extLst>
                  <a:ext uri="{FF2B5EF4-FFF2-40B4-BE49-F238E27FC236}">
                    <a16:creationId xmlns:a16="http://schemas.microsoft.com/office/drawing/2014/main" id="{61EFA5CC-2E70-4A96-B82B-0A4F764EFBB3}"/>
                  </a:ext>
                </a:extLst>
              </p:cNvPr>
              <p:cNvSpPr/>
              <p:nvPr/>
            </p:nvSpPr>
            <p:spPr>
              <a:xfrm>
                <a:off x="5508104" y="2636912"/>
                <a:ext cx="2448272" cy="792088"/>
              </a:xfrm>
              <a:prstGeom prst="flowChartProcess">
                <a:avLst/>
              </a:prstGeom>
              <a:solidFill>
                <a:srgbClr val="92D05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alpha</a:t>
                </a:r>
                <a14:m>
                  <m:oMath xmlns:m="http://schemas.openxmlformats.org/officeDocument/2006/math"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/ </a:t>
                </a:r>
                <a:r>
                  <a:rPr lang="it-IT" sz="1600" b="1" dirty="0" err="1">
                    <a:solidFill>
                      <a:schemeClr val="tx2"/>
                    </a:solidFill>
                    <a:latin typeface="Sylfaen" panose="010A0502050306030303" pitchFamily="18" charset="0"/>
                  </a:rPr>
                  <a:t>protons</a:t>
                </a: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 </a:t>
                </a:r>
              </a:p>
              <a:p>
                <a:pPr algn="ctr">
                  <a:defRPr/>
                </a:pPr>
                <a:r>
                  <a:rPr lang="it-IT" sz="1600" b="1" dirty="0" err="1">
                    <a:solidFill>
                      <a:schemeClr val="tx2"/>
                    </a:solidFill>
                    <a:latin typeface="Sylfaen" panose="010A0502050306030303" pitchFamily="18" charset="0"/>
                  </a:rPr>
                  <a:t>exiting</a:t>
                </a: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 the target</a:t>
                </a:r>
              </a:p>
              <a:p>
                <a:pPr algn="ctr">
                  <a:defRPr/>
                </a:pPr>
                <a:r>
                  <a:rPr lang="it-IT" sz="1600" b="1" dirty="0">
                    <a:solidFill>
                      <a:schemeClr val="tx2"/>
                    </a:solidFill>
                    <a:latin typeface="Times" panose="02020603050405020304" pitchFamily="18" charset="0"/>
                  </a:rPr>
                  <a:t>≈ </a:t>
                </a:r>
                <a:r>
                  <a:rPr lang="it-IT" sz="1600" b="1" dirty="0">
                    <a:solidFill>
                      <a:schemeClr val="tx2"/>
                    </a:solidFill>
                    <a:latin typeface="Sylfaen" panose="010A0502050306030303" pitchFamily="18" charset="0"/>
                  </a:rPr>
                  <a:t>6.0 x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𝟏𝟎</m:t>
                        </m:r>
                      </m:e>
                      <m:sup>
                        <m:r>
                          <a:rPr lang="it-IT" sz="1600" b="1" i="1">
                            <a:solidFill>
                              <a:schemeClr val="tx2"/>
                            </a:solidFill>
                            <a:latin typeface="Cambria Math" charset="0"/>
                          </a:rPr>
                          <m:t>−</m:t>
                        </m:r>
                        <m:r>
                          <a:rPr lang="it-IT" sz="1600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</m:sSup>
                    <m:r>
                      <a:rPr lang="it-IT" sz="1600" b="1" i="1">
                        <a:solidFill>
                          <a:schemeClr val="tx2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endParaRPr lang="it-IT" sz="1600" b="1" dirty="0">
                  <a:solidFill>
                    <a:schemeClr val="tx2"/>
                  </a:solidFill>
                  <a:latin typeface="Sylfaen" panose="010A0502050306030303" pitchFamily="18" charset="0"/>
                </a:endParaRPr>
              </a:p>
            </p:txBody>
          </p:sp>
        </mc:Choice>
        <mc:Fallback xmlns="">
          <p:sp>
            <p:nvSpPr>
              <p:cNvPr id="6" name="Processo 37">
                <a:extLst>
                  <a:ext uri="{FF2B5EF4-FFF2-40B4-BE49-F238E27FC236}">
                    <a16:creationId xmlns:a16="http://schemas.microsoft.com/office/drawing/2014/main" id="{61EFA5CC-2E70-4A96-B82B-0A4F764EFB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2636912"/>
                <a:ext cx="2448272" cy="792088"/>
              </a:xfrm>
              <a:prstGeom prst="flowChartProcess">
                <a:avLst/>
              </a:prstGeom>
              <a:blipFill>
                <a:blip r:embed="rId3"/>
                <a:stretch>
                  <a:fillRect t="-719" b="-863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01331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Reproducibility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tests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with mini-TEPC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3851920" y="2759287"/>
            <a:ext cx="5081184" cy="3720282"/>
            <a:chOff x="4904190" y="3769624"/>
            <a:chExt cx="4239810" cy="3088376"/>
          </a:xfrm>
        </p:grpSpPr>
        <p:pic>
          <p:nvPicPr>
            <p:cNvPr id="15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4190" y="3769624"/>
              <a:ext cx="4239810" cy="3088376"/>
            </a:xfrm>
            <a:prstGeom prst="rect">
              <a:avLst/>
            </a:prstGeom>
          </p:spPr>
        </p:pic>
        <p:sp>
          <p:nvSpPr>
            <p:cNvPr id="16" name="TextBox 29"/>
            <p:cNvSpPr txBox="1"/>
            <p:nvPr/>
          </p:nvSpPr>
          <p:spPr>
            <a:xfrm>
              <a:off x="5457600" y="3861048"/>
              <a:ext cx="3585600" cy="309600"/>
            </a:xfrm>
            <a:prstGeom prst="rect">
              <a:avLst/>
            </a:prstGeom>
            <a:solidFill>
              <a:srgbClr val="007DC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E7E6E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itchFamily="34" charset="0"/>
                </a:rPr>
                <a:t>y</a:t>
              </a:r>
              <a:r>
                <a:rPr lang="it-IT" sz="1400" b="1" baseline="-25000" dirty="0">
                  <a:solidFill>
                    <a:srgbClr val="E7E6E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itchFamily="34" charset="0"/>
                </a:rPr>
                <a:t>D</a:t>
              </a:r>
              <a:r>
                <a:rPr lang="it-IT" sz="1400" b="1" dirty="0">
                  <a:solidFill>
                    <a:srgbClr val="E7E6E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itchFamily="34" charset="0"/>
                </a:rPr>
                <a:t> models total LET-dose</a:t>
              </a:r>
            </a:p>
          </p:txBody>
        </p:sp>
      </p:grpSp>
      <p:sp>
        <p:nvSpPr>
          <p:cNvPr id="17" name="TextBox 24"/>
          <p:cNvSpPr txBox="1"/>
          <p:nvPr/>
        </p:nvSpPr>
        <p:spPr>
          <a:xfrm>
            <a:off x="5273234" y="2380855"/>
            <a:ext cx="2947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b="1" dirty="0">
                <a:solidFill>
                  <a:prstClr val="black"/>
                </a:solidFill>
                <a:cs typeface="Segoe UI" pitchFamily="34" charset="0"/>
              </a:rPr>
              <a:t>Three measurements campaigns  </a:t>
            </a:r>
          </a:p>
        </p:txBody>
      </p:sp>
      <p:grpSp>
        <p:nvGrpSpPr>
          <p:cNvPr id="10" name="Group 3"/>
          <p:cNvGrpSpPr/>
          <p:nvPr/>
        </p:nvGrpSpPr>
        <p:grpSpPr>
          <a:xfrm>
            <a:off x="0" y="941042"/>
            <a:ext cx="4047437" cy="2920006"/>
            <a:chOff x="0" y="4215074"/>
            <a:chExt cx="3600000" cy="2642926"/>
          </a:xfrm>
        </p:grpSpPr>
        <p:pic>
          <p:nvPicPr>
            <p:cNvPr id="11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05525"/>
              <a:ext cx="3600000" cy="2552475"/>
            </a:xfrm>
            <a:prstGeom prst="rect">
              <a:avLst/>
            </a:prstGeom>
          </p:spPr>
        </p:pic>
        <p:sp>
          <p:nvSpPr>
            <p:cNvPr id="12" name="TextBox 23"/>
            <p:cNvSpPr txBox="1"/>
            <p:nvPr/>
          </p:nvSpPr>
          <p:spPr>
            <a:xfrm>
              <a:off x="527128" y="4215074"/>
              <a:ext cx="2980800" cy="307777"/>
            </a:xfrm>
            <a:prstGeom prst="rect">
              <a:avLst/>
            </a:prstGeom>
            <a:solidFill>
              <a:srgbClr val="007DC3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it-IT" sz="1400" b="1" dirty="0">
                  <a:solidFill>
                    <a:srgbClr val="E7E6E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Segoe UI" pitchFamily="34" charset="0"/>
                </a:rPr>
                <a:t>Full SOPBP characterization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757388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comparison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between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mini-TEPC and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silicon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telescope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3"/>
          <a:stretch/>
        </p:blipFill>
        <p:spPr>
          <a:xfrm>
            <a:off x="0" y="4005064"/>
            <a:ext cx="3113902" cy="25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4"/>
          <a:stretch/>
        </p:blipFill>
        <p:spPr>
          <a:xfrm>
            <a:off x="2914093" y="4005064"/>
            <a:ext cx="3081852" cy="2520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5496" y="764704"/>
            <a:ext cx="4248472" cy="3241924"/>
            <a:chOff x="179512" y="979164"/>
            <a:chExt cx="4248472" cy="324192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512" y="979164"/>
              <a:ext cx="4248472" cy="3241924"/>
              <a:chOff x="179512" y="979164"/>
              <a:chExt cx="4248472" cy="324192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79512" y="979164"/>
                <a:ext cx="4248472" cy="3241924"/>
                <a:chOff x="179512" y="979164"/>
                <a:chExt cx="4248472" cy="3241924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9512" y="979164"/>
                  <a:ext cx="4248472" cy="3241924"/>
                </a:xfrm>
                <a:prstGeom prst="rect">
                  <a:avLst/>
                </a:prstGeom>
              </p:spPr>
            </p:pic>
            <p:sp>
              <p:nvSpPr>
                <p:cNvPr id="7" name="Oval 6"/>
                <p:cNvSpPr/>
                <p:nvPr/>
              </p:nvSpPr>
              <p:spPr bwMode="auto">
                <a:xfrm>
                  <a:off x="3945600" y="1339200"/>
                  <a:ext cx="108000" cy="108000"/>
                </a:xfrm>
                <a:prstGeom prst="ellipse">
                  <a:avLst/>
                </a:prstGeom>
                <a:solidFill>
                  <a:srgbClr val="FF9900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600" b="1" i="0" u="none" strike="noStrike" cap="none" normalizeH="0" baseline="0">
                    <a:ln>
                      <a:noFill/>
                    </a:ln>
                    <a:solidFill>
                      <a:srgbClr val="FF9900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 bwMode="auto">
                <a:xfrm>
                  <a:off x="4067944" y="1304776"/>
                  <a:ext cx="108000" cy="108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600" b="1" i="0" u="none" strike="noStrike" cap="none" normalizeH="0" baseline="0">
                    <a:ln>
                      <a:noFill/>
                    </a:ln>
                    <a:solidFill>
                      <a:srgbClr val="FF9900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7" name="Oval 16"/>
              <p:cNvSpPr/>
              <p:nvPr/>
            </p:nvSpPr>
            <p:spPr bwMode="auto">
              <a:xfrm>
                <a:off x="4122000" y="1160760"/>
                <a:ext cx="108000" cy="108000"/>
              </a:xfrm>
              <a:prstGeom prst="ellipse">
                <a:avLst/>
              </a:prstGeom>
              <a:solidFill>
                <a:srgbClr val="9900FF"/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600" b="1" i="0" u="none" strike="noStrike" cap="none" normalizeH="0" baseline="0">
                  <a:ln>
                    <a:noFill/>
                  </a:ln>
                  <a:solidFill>
                    <a:srgbClr val="FF99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 bwMode="auto">
            <a:xfrm>
              <a:off x="4158000" y="1396800"/>
              <a:ext cx="108000" cy="108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05064"/>
            <a:ext cx="3079713" cy="25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8" y="764704"/>
            <a:ext cx="3959631" cy="32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580112" y="894186"/>
            <a:ext cx="1224136" cy="338554"/>
          </a:xfrm>
          <a:prstGeom prst="rect">
            <a:avLst/>
          </a:prstGeom>
          <a:noFill/>
          <a:ln w="190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0" dirty="0">
                <a:solidFill>
                  <a:schemeClr val="tx1"/>
                </a:solidFill>
                <a:latin typeface="Sylfaen" panose="010A0502050306030303" pitchFamily="18" charset="0"/>
              </a:rPr>
              <a:t>Mini-TEPC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7177313" y="897710"/>
            <a:ext cx="1666205" cy="33855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0" dirty="0" err="1">
                <a:solidFill>
                  <a:schemeClr val="tx1"/>
                </a:solidFill>
                <a:latin typeface="Sylfaen" panose="010A0502050306030303" pitchFamily="18" charset="0"/>
              </a:rPr>
              <a:t>Silicon</a:t>
            </a:r>
            <a:r>
              <a:rPr lang="it-IT" sz="1600" b="0" dirty="0">
                <a:solidFill>
                  <a:schemeClr val="tx1"/>
                </a:solidFill>
                <a:latin typeface="Sylfaen" panose="010A0502050306030303" pitchFamily="18" charset="0"/>
              </a:rPr>
              <a:t> </a:t>
            </a:r>
            <a:r>
              <a:rPr lang="it-IT" sz="1600" b="0" dirty="0" err="1">
                <a:solidFill>
                  <a:schemeClr val="tx1"/>
                </a:solidFill>
                <a:latin typeface="Sylfaen" panose="010A0502050306030303" pitchFamily="18" charset="0"/>
              </a:rPr>
              <a:t>telescope</a:t>
            </a:r>
            <a:endParaRPr lang="it-IT" sz="1600" b="0" dirty="0">
              <a:solidFill>
                <a:schemeClr val="tx1"/>
              </a:solidFill>
              <a:latin typeface="Sylfaen" panose="010A0502050306030303" pitchFamily="18" charset="0"/>
            </a:endParaRPr>
          </a:p>
        </p:txBody>
      </p:sp>
      <p:cxnSp>
        <p:nvCxnSpPr>
          <p:cNvPr id="24" name="Straight Arrow Connector 21"/>
          <p:cNvCxnSpPr/>
          <p:nvPr/>
        </p:nvCxnSpPr>
        <p:spPr bwMode="auto">
          <a:xfrm>
            <a:off x="6084168" y="1232740"/>
            <a:ext cx="504056" cy="756100"/>
          </a:xfrm>
          <a:prstGeom prst="straightConnector1">
            <a:avLst/>
          </a:prstGeom>
          <a:ln w="19050">
            <a:solidFill>
              <a:srgbClr val="FF99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Straight Arrow Connector 21"/>
          <p:cNvCxnSpPr/>
          <p:nvPr/>
        </p:nvCxnSpPr>
        <p:spPr bwMode="auto">
          <a:xfrm flipH="1">
            <a:off x="7524328" y="1232740"/>
            <a:ext cx="360040" cy="12601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35090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arrotondato 17"/>
          <p:cNvSpPr/>
          <p:nvPr/>
        </p:nvSpPr>
        <p:spPr>
          <a:xfrm>
            <a:off x="0" y="479377"/>
            <a:ext cx="4560677" cy="63786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638557" y="163305"/>
            <a:ext cx="8505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comparison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between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mini-TEPC and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silicon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telescope</a:t>
            </a:r>
            <a:endParaRPr lang="it-IT" sz="2400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8" y="764704"/>
            <a:ext cx="3959631" cy="32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3079713" cy="25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068" y="4005064"/>
            <a:ext cx="3079713" cy="25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05064"/>
            <a:ext cx="3079713" cy="2520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5496" y="764704"/>
            <a:ext cx="4248472" cy="3241924"/>
            <a:chOff x="35496" y="764704"/>
            <a:chExt cx="4248472" cy="3241924"/>
          </a:xfrm>
        </p:grpSpPr>
        <p:grpSp>
          <p:nvGrpSpPr>
            <p:cNvPr id="21" name="Group 20"/>
            <p:cNvGrpSpPr/>
            <p:nvPr/>
          </p:nvGrpSpPr>
          <p:grpSpPr>
            <a:xfrm>
              <a:off x="35496" y="764704"/>
              <a:ext cx="4248472" cy="3241924"/>
              <a:chOff x="179512" y="979164"/>
              <a:chExt cx="4248472" cy="324192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79512" y="979164"/>
                <a:ext cx="4248472" cy="3241924"/>
                <a:chOff x="179512" y="979164"/>
                <a:chExt cx="4248472" cy="3241924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79512" y="979164"/>
                  <a:ext cx="4248472" cy="3241924"/>
                  <a:chOff x="179512" y="979164"/>
                  <a:chExt cx="4248472" cy="3241924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9512" y="979164"/>
                    <a:ext cx="4248472" cy="3241924"/>
                  </a:xfrm>
                  <a:prstGeom prst="rect">
                    <a:avLst/>
                  </a:prstGeom>
                </p:spPr>
              </p:pic>
              <p:sp>
                <p:nvSpPr>
                  <p:cNvPr id="7" name="Oval 6"/>
                  <p:cNvSpPr/>
                  <p:nvPr/>
                </p:nvSpPr>
                <p:spPr bwMode="auto">
                  <a:xfrm>
                    <a:off x="3945600" y="1339200"/>
                    <a:ext cx="108000" cy="108000"/>
                  </a:xfrm>
                  <a:prstGeom prst="ellipse">
                    <a:avLst/>
                  </a:prstGeom>
                  <a:solidFill>
                    <a:srgbClr val="FF9900"/>
                  </a:solidFill>
                  <a:ln>
                    <a:noFill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600" b="1" i="0" u="none" strike="noStrike" cap="none" normalizeH="0" baseline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13" name="Oval 12"/>
                  <p:cNvSpPr/>
                  <p:nvPr/>
                </p:nvSpPr>
                <p:spPr bwMode="auto">
                  <a:xfrm>
                    <a:off x="4067944" y="1304776"/>
                    <a:ext cx="108000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/>
                </p:spPr>
                <p:txBody>
                  <a:bodyPr vert="horz" wrap="non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it-IT" sz="1600" b="1" i="0" u="none" strike="noStrike" cap="none" normalizeH="0" baseline="0">
                      <a:ln>
                        <a:noFill/>
                      </a:ln>
                      <a:solidFill>
                        <a:srgbClr val="FF9900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  <p:sp>
              <p:nvSpPr>
                <p:cNvPr id="17" name="Oval 16"/>
                <p:cNvSpPr/>
                <p:nvPr/>
              </p:nvSpPr>
              <p:spPr bwMode="auto">
                <a:xfrm>
                  <a:off x="4122000" y="1160760"/>
                  <a:ext cx="108000" cy="108000"/>
                </a:xfrm>
                <a:prstGeom prst="ellipse">
                  <a:avLst/>
                </a:prstGeom>
                <a:solidFill>
                  <a:srgbClr val="9900FF"/>
                </a:solidFill>
                <a:ln>
                  <a:noFill/>
                </a:ln>
                <a:effec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it-IT" sz="1600" b="1" i="0" u="none" strike="noStrike" cap="none" normalizeH="0" baseline="0">
                    <a:ln>
                      <a:noFill/>
                    </a:ln>
                    <a:solidFill>
                      <a:srgbClr val="FF9900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" name="Oval 18"/>
              <p:cNvSpPr/>
              <p:nvPr/>
            </p:nvSpPr>
            <p:spPr bwMode="auto">
              <a:xfrm>
                <a:off x="4158000" y="1396800"/>
                <a:ext cx="108000" cy="10800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1600" b="1" i="0" u="none" strike="noStrike" cap="none" normalizeH="0" baseline="0">
                  <a:ln>
                    <a:noFill/>
                  </a:ln>
                  <a:solidFill>
                    <a:srgbClr val="FF9900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2" name="Oval 21"/>
            <p:cNvSpPr/>
            <p:nvPr/>
          </p:nvSpPr>
          <p:spPr bwMode="auto">
            <a:xfrm>
              <a:off x="4053600" y="1944000"/>
              <a:ext cx="108000" cy="108000"/>
            </a:xfrm>
            <a:prstGeom prst="ellipse">
              <a:avLst/>
            </a:prstGeom>
            <a:solidFill>
              <a:srgbClr val="44DC3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4093200" y="2844000"/>
              <a:ext cx="108000" cy="108000"/>
            </a:xfrm>
            <a:prstGeom prst="ellipse">
              <a:avLst/>
            </a:prstGeom>
            <a:solidFill>
              <a:srgbClr val="00800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4132800" y="3301200"/>
              <a:ext cx="108000" cy="108000"/>
            </a:xfrm>
            <a:prstGeom prst="ellipse">
              <a:avLst/>
            </a:prstGeom>
            <a:solidFill>
              <a:srgbClr val="6666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Oval 25"/>
            <p:cNvSpPr/>
            <p:nvPr/>
          </p:nvSpPr>
          <p:spPr bwMode="auto">
            <a:xfrm>
              <a:off x="4172400" y="3430800"/>
              <a:ext cx="108000" cy="108000"/>
            </a:xfrm>
            <a:prstGeom prst="ellipse">
              <a:avLst/>
            </a:prstGeom>
            <a:solidFill>
              <a:srgbClr val="00FF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965413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339752" y="4005064"/>
            <a:ext cx="4000829" cy="2459568"/>
            <a:chOff x="5715456" y="-1217"/>
            <a:chExt cx="3428544" cy="26381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456" y="-1217"/>
              <a:ext cx="3428544" cy="263812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246000" y="1124760"/>
              <a:ext cx="144000" cy="144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902000" y="432000"/>
              <a:ext cx="144000" cy="1440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460000" y="360000"/>
              <a:ext cx="144000" cy="144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784000" y="252000"/>
              <a:ext cx="144000" cy="144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841600" y="98072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8935200" y="2132856"/>
              <a:ext cx="144000" cy="144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comparison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between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mini-TEPC and FWT LET1/2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1842" y="995782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Mini-TEPC </a:t>
            </a:r>
          </a:p>
          <a:p>
            <a:pPr algn="ctr"/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(LNL)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4749050" y="1120154"/>
            <a:ext cx="42386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FWT LET1/2</a:t>
            </a:r>
          </a:p>
          <a:p>
            <a:pPr algn="ctr"/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(TIFPA)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50" y="2315523"/>
            <a:ext cx="4238625" cy="1076325"/>
          </a:xfrm>
          <a:prstGeom prst="rect">
            <a:avLst/>
          </a:prstGeom>
        </p:spPr>
      </p:pic>
      <p:pic>
        <p:nvPicPr>
          <p:cNvPr id="18" name="Immagine 17" descr="AMICO3 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42" y="1617592"/>
            <a:ext cx="2808312" cy="212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91908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307475" y="4736440"/>
            <a:ext cx="2646249" cy="1728192"/>
            <a:chOff x="5715456" y="-1217"/>
            <a:chExt cx="3428544" cy="263812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456" y="-1217"/>
              <a:ext cx="3428544" cy="263812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>
              <a:off x="6246000" y="1124760"/>
              <a:ext cx="144000" cy="144000"/>
            </a:xfrm>
            <a:prstGeom prst="ellipse">
              <a:avLst/>
            </a:prstGeom>
            <a:solidFill>
              <a:srgbClr val="FF990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7902000" y="432000"/>
              <a:ext cx="144000" cy="1440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8460000" y="360000"/>
              <a:ext cx="144000" cy="144000"/>
            </a:xfrm>
            <a:prstGeom prst="ellipse">
              <a:avLst/>
            </a:prstGeom>
            <a:solidFill>
              <a:srgbClr val="CC66FF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8784000" y="252000"/>
              <a:ext cx="144000" cy="1440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8841600" y="980728"/>
              <a:ext cx="144000" cy="1440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8935200" y="2132856"/>
              <a:ext cx="144000" cy="1440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1600" b="1" i="0" u="none" strike="noStrike" cap="none" normalizeH="0" baseline="0">
                <a:ln>
                  <a:noFill/>
                </a:ln>
                <a:solidFill>
                  <a:srgbClr val="FF99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8" y="1156502"/>
            <a:ext cx="4325052" cy="3600000"/>
          </a:xfrm>
          <a:prstGeom prst="rect">
            <a:avLst/>
          </a:prstGeom>
        </p:spPr>
      </p:pic>
      <p:sp>
        <p:nvSpPr>
          <p:cNvPr id="2" name="CasellaDiTesto 2"/>
          <p:cNvSpPr txBox="1"/>
          <p:nvPr/>
        </p:nvSpPr>
        <p:spPr>
          <a:xfrm>
            <a:off x="683568" y="159023"/>
            <a:ext cx="79928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Results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: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comparison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</a:t>
            </a:r>
            <a:r>
              <a:rPr lang="it-IT" sz="2400" b="1" dirty="0" err="1">
                <a:solidFill>
                  <a:srgbClr val="002774"/>
                </a:solidFill>
                <a:latin typeface="Sylfaen" panose="010A0502050306030303" pitchFamily="18" charset="0"/>
              </a:rPr>
              <a:t>between</a:t>
            </a:r>
            <a:r>
              <a:rPr lang="it-IT" sz="2400" b="1" dirty="0">
                <a:solidFill>
                  <a:srgbClr val="002774"/>
                </a:solidFill>
                <a:latin typeface="Sylfaen" panose="010A0502050306030303" pitchFamily="18" charset="0"/>
              </a:rPr>
              <a:t> mini-TEPC and FWT LET1/2</a:t>
            </a:r>
            <a:endParaRPr lang="it-IT" b="1" dirty="0">
              <a:solidFill>
                <a:srgbClr val="002774"/>
              </a:solidFill>
              <a:latin typeface="Sylfaen" panose="010A05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600" y="1125946"/>
            <a:ext cx="4325052" cy="360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97756" y="868070"/>
            <a:ext cx="13035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Mini-TEPC</a:t>
            </a:r>
            <a:endParaRPr lang="it-IT" dirty="0"/>
          </a:p>
        </p:txBody>
      </p:sp>
      <p:sp>
        <p:nvSpPr>
          <p:cNvPr id="7" name="Rectangle 6"/>
          <p:cNvSpPr/>
          <p:nvPr/>
        </p:nvSpPr>
        <p:spPr>
          <a:xfrm>
            <a:off x="6430800" y="909922"/>
            <a:ext cx="1449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002774"/>
                </a:solidFill>
                <a:latin typeface="Sylfaen" panose="010A0502050306030303" pitchFamily="18" charset="0"/>
              </a:rPr>
              <a:t>FWT LET1/2</a:t>
            </a:r>
            <a:endParaRPr lang="it-IT" dirty="0"/>
          </a:p>
        </p:txBody>
      </p:sp>
      <p:sp>
        <p:nvSpPr>
          <p:cNvPr id="15" name="Rectangle 14"/>
          <p:cNvSpPr/>
          <p:nvPr/>
        </p:nvSpPr>
        <p:spPr>
          <a:xfrm>
            <a:off x="6426633" y="5231204"/>
            <a:ext cx="114326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ylfaen" panose="010A0502050306030303" pitchFamily="18" charset="0"/>
              </a:rPr>
              <a:t>PILE UP !</a:t>
            </a:r>
            <a:endParaRPr lang="it-IT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stCxn id="15" idx="0"/>
          </p:cNvCxnSpPr>
          <p:nvPr/>
        </p:nvCxnSpPr>
        <p:spPr bwMode="auto">
          <a:xfrm flipV="1">
            <a:off x="6998264" y="4365104"/>
            <a:ext cx="742088" cy="8661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4696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1">
  <a:themeElements>
    <a:clrScheme name="Polimi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600" b="1" i="0" u="none" strike="noStrike" cap="none" normalizeH="0" baseline="0" smtClean="0">
            <a:ln>
              <a:noFill/>
            </a:ln>
            <a:solidFill>
              <a:srgbClr val="FF9900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b="0" dirty="0" smtClean="0">
            <a:solidFill>
              <a:schemeClr val="tx1"/>
            </a:solidFill>
          </a:defRPr>
        </a:defPPr>
      </a:lstStyle>
    </a:tx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6C4B0747-DBE9-4D72-8556-922AB5AEC6B8}" vid="{9631F3DE-F33F-4987-A99F-9D111554D617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1145</TotalTime>
  <Words>1841</Words>
  <Application>Microsoft Office PowerPoint</Application>
  <PresentationFormat>Presentazione su schermo (4:3)</PresentationFormat>
  <Paragraphs>254</Paragraphs>
  <Slides>47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8" baseType="lpstr">
      <vt:lpstr>Arial</vt:lpstr>
      <vt:lpstr>Arial</vt:lpstr>
      <vt:lpstr>Calibri</vt:lpstr>
      <vt:lpstr>Cambria Math</vt:lpstr>
      <vt:lpstr>Minion Web</vt:lpstr>
      <vt:lpstr>Sylfaen</vt:lpstr>
      <vt:lpstr>Symbol</vt:lpstr>
      <vt:lpstr>Times</vt:lpstr>
      <vt:lpstr>Times New Roman</vt:lpstr>
      <vt:lpstr>Wingdings</vt:lpstr>
      <vt:lpstr>Tema1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Risultati: misure sul fascio da 70 MeV senza e con Boro</vt:lpstr>
      <vt:lpstr>Risultati: misure sul fascio da 70 MeV senza e con Boro</vt:lpstr>
      <vt:lpstr>Presentazione standard di PowerPoint</vt:lpstr>
      <vt:lpstr>Presentazione standard di PowerPoint</vt:lpstr>
      <vt:lpstr>Presentazione standard di PowerPoint</vt:lpstr>
      <vt:lpstr>Additional 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POLITECNICO DI MILANO  Scuola di Ingegneria dei Processi Industriali   Corso di Laurea Specialistica in Ingegneria Nucleare</dc:title>
  <dc:creator>davide</dc:creator>
  <cp:lastModifiedBy>Stefano Luigi Maria Giulini Castiglioni Agosteo</cp:lastModifiedBy>
  <cp:revision>1187</cp:revision>
  <cp:lastPrinted>2017-11-03T19:10:47Z</cp:lastPrinted>
  <dcterms:created xsi:type="dcterms:W3CDTF">2012-09-27T08:37:14Z</dcterms:created>
  <dcterms:modified xsi:type="dcterms:W3CDTF">2022-09-08T17:36:10Z</dcterms:modified>
</cp:coreProperties>
</file>