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2" r:id="rId4"/>
    <p:sldId id="257" r:id="rId5"/>
    <p:sldId id="264" r:id="rId6"/>
    <p:sldId id="272" r:id="rId7"/>
    <p:sldId id="27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4" r:id="rId16"/>
    <p:sldId id="275" r:id="rId17"/>
    <p:sldId id="280" r:id="rId18"/>
    <p:sldId id="276" r:id="rId19"/>
    <p:sldId id="278" r:id="rId20"/>
    <p:sldId id="277" r:id="rId21"/>
    <p:sldId id="279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8CE"/>
    <a:srgbClr val="F49810"/>
    <a:srgbClr val="E6AF00"/>
    <a:srgbClr val="00FF00"/>
    <a:srgbClr val="FFA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17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D0100-6594-4FE5-BD5B-B87FF456A21F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C434FF12-F6F5-44DB-9EBF-564EA752E746}">
      <dgm:prSet phldrT="[文本]"/>
      <dgm:spPr/>
      <dgm:t>
        <a:bodyPr/>
        <a:lstStyle/>
        <a:p>
          <a:r>
            <a:rPr lang="en-US" altLang="zh-CN" dirty="0"/>
            <a:t>Sensors</a:t>
          </a:r>
          <a:endParaRPr lang="zh-CN" altLang="en-US" dirty="0"/>
        </a:p>
      </dgm:t>
    </dgm:pt>
    <dgm:pt modelId="{1E65F4E4-141C-4403-98EB-40BF418AA58F}" type="parTrans" cxnId="{BF74E4B7-4385-49EE-9E69-F7EB033EFDF0}">
      <dgm:prSet/>
      <dgm:spPr/>
      <dgm:t>
        <a:bodyPr/>
        <a:lstStyle/>
        <a:p>
          <a:endParaRPr lang="zh-CN" altLang="en-US"/>
        </a:p>
      </dgm:t>
    </dgm:pt>
    <dgm:pt modelId="{F5DAA7B3-453C-4845-B793-ACB68C56F89F}" type="sibTrans" cxnId="{BF74E4B7-4385-49EE-9E69-F7EB033EFDF0}">
      <dgm:prSet/>
      <dgm:spPr/>
      <dgm:t>
        <a:bodyPr/>
        <a:lstStyle/>
        <a:p>
          <a:endParaRPr lang="zh-CN" altLang="en-US"/>
        </a:p>
      </dgm:t>
    </dgm:pt>
    <dgm:pt modelId="{A7A029A5-446A-4605-98BC-968ABA4F9E79}">
      <dgm:prSet phldrT="[文本]"/>
      <dgm:spPr/>
      <dgm:t>
        <a:bodyPr/>
        <a:lstStyle/>
        <a:p>
          <a:r>
            <a:rPr lang="en-US" altLang="zh-CN" dirty="0"/>
            <a:t>IHEP SCD (25/60um width)</a:t>
          </a:r>
          <a:endParaRPr lang="zh-CN" altLang="en-US" dirty="0"/>
        </a:p>
      </dgm:t>
    </dgm:pt>
    <dgm:pt modelId="{8C4E0593-19A6-433D-B2D2-D04C678C05A4}" type="parTrans" cxnId="{7E79F82F-1FF1-4978-80DF-26555E43DF82}">
      <dgm:prSet/>
      <dgm:spPr/>
      <dgm:t>
        <a:bodyPr/>
        <a:lstStyle/>
        <a:p>
          <a:endParaRPr lang="zh-CN" altLang="en-US"/>
        </a:p>
      </dgm:t>
    </dgm:pt>
    <dgm:pt modelId="{33A2E127-341B-4105-AA14-054E34BAB687}" type="sibTrans" cxnId="{7E79F82F-1FF1-4978-80DF-26555E43DF82}">
      <dgm:prSet/>
      <dgm:spPr/>
      <dgm:t>
        <a:bodyPr/>
        <a:lstStyle/>
        <a:p>
          <a:endParaRPr lang="zh-CN" altLang="en-US"/>
        </a:p>
      </dgm:t>
    </dgm:pt>
    <dgm:pt modelId="{3EE22F12-A6E6-4C94-AD30-DADC0E5445BF}">
      <dgm:prSet phldrT="[文本]"/>
      <dgm:spPr/>
      <dgm:t>
        <a:bodyPr/>
        <a:lstStyle/>
        <a:p>
          <a:r>
            <a:rPr lang="en-US" altLang="zh-CN" dirty="0"/>
            <a:t>Two Methods</a:t>
          </a:r>
          <a:endParaRPr lang="zh-CN" altLang="en-US" dirty="0"/>
        </a:p>
      </dgm:t>
    </dgm:pt>
    <dgm:pt modelId="{938695C3-1D4D-40C9-944B-AB541CBB14D8}" type="parTrans" cxnId="{7065B28B-D8A6-4593-BB58-2C5DA46F3049}">
      <dgm:prSet/>
      <dgm:spPr/>
      <dgm:t>
        <a:bodyPr/>
        <a:lstStyle/>
        <a:p>
          <a:endParaRPr lang="zh-CN" altLang="en-US"/>
        </a:p>
      </dgm:t>
    </dgm:pt>
    <dgm:pt modelId="{4DF48388-3AD8-4EC3-9A2E-64FD917B20CA}" type="sibTrans" cxnId="{7065B28B-D8A6-4593-BB58-2C5DA46F3049}">
      <dgm:prSet/>
      <dgm:spPr/>
      <dgm:t>
        <a:bodyPr/>
        <a:lstStyle/>
        <a:p>
          <a:endParaRPr lang="zh-CN" altLang="en-US"/>
        </a:p>
      </dgm:t>
    </dgm:pt>
    <dgm:pt modelId="{7486D99A-5969-45BE-B290-3F095EE17D07}">
      <dgm:prSet phldrT="[文本]"/>
      <dgm:spPr/>
      <dgm:t>
        <a:bodyPr/>
        <a:lstStyle/>
        <a:p>
          <a:r>
            <a:rPr lang="en-US" altLang="zh-CN" dirty="0"/>
            <a:t>SPICE; </a:t>
          </a:r>
          <a:endParaRPr lang="zh-CN" altLang="en-US" dirty="0"/>
        </a:p>
      </dgm:t>
    </dgm:pt>
    <dgm:pt modelId="{95698F4A-17E6-45ED-96F2-C513D31762A3}" type="parTrans" cxnId="{5284D48D-C346-4C7C-BD92-247C68CF06FB}">
      <dgm:prSet/>
      <dgm:spPr/>
      <dgm:t>
        <a:bodyPr/>
        <a:lstStyle/>
        <a:p>
          <a:endParaRPr lang="zh-CN" altLang="en-US"/>
        </a:p>
      </dgm:t>
    </dgm:pt>
    <dgm:pt modelId="{954AF66D-C591-46FC-A84B-CE06CFC40D35}" type="sibTrans" cxnId="{5284D48D-C346-4C7C-BD92-247C68CF06FB}">
      <dgm:prSet/>
      <dgm:spPr/>
      <dgm:t>
        <a:bodyPr/>
        <a:lstStyle/>
        <a:p>
          <a:endParaRPr lang="zh-CN" altLang="en-US"/>
        </a:p>
      </dgm:t>
    </dgm:pt>
    <dgm:pt modelId="{D2BBC9F8-3009-45B8-88D0-47EA1E57714E}">
      <dgm:prSet phldrT="[文本]"/>
      <dgm:spPr/>
      <dgm:t>
        <a:bodyPr/>
        <a:lstStyle/>
        <a:p>
          <a:r>
            <a:rPr lang="en-US" altLang="zh-CN" dirty="0"/>
            <a:t>FOOT SCD(150/320 um thick;)</a:t>
          </a:r>
          <a:endParaRPr lang="zh-CN" altLang="en-US" dirty="0"/>
        </a:p>
      </dgm:t>
    </dgm:pt>
    <dgm:pt modelId="{249C2E48-DBAA-4E68-B316-01980F55AE8C}" type="parTrans" cxnId="{8E881C7B-EA9C-4E06-918F-A3468D6B1480}">
      <dgm:prSet/>
      <dgm:spPr/>
      <dgm:t>
        <a:bodyPr/>
        <a:lstStyle/>
        <a:p>
          <a:endParaRPr lang="zh-CN" altLang="en-US"/>
        </a:p>
      </dgm:t>
    </dgm:pt>
    <dgm:pt modelId="{4F3BFDB4-9EE6-4920-92A6-195D8D3D9554}" type="sibTrans" cxnId="{8E881C7B-EA9C-4E06-918F-A3468D6B1480}">
      <dgm:prSet/>
      <dgm:spPr/>
      <dgm:t>
        <a:bodyPr/>
        <a:lstStyle/>
        <a:p>
          <a:endParaRPr lang="zh-CN" altLang="en-US"/>
        </a:p>
      </dgm:t>
    </dgm:pt>
    <dgm:pt modelId="{86DD0EA7-8515-4073-BD3E-5B9B65CCDEFB}">
      <dgm:prSet phldrT="[文本]"/>
      <dgm:spPr/>
      <dgm:t>
        <a:bodyPr/>
        <a:lstStyle/>
        <a:p>
          <a:r>
            <a:rPr lang="en-US" altLang="zh-CN" dirty="0"/>
            <a:t>AMS-02-Upgrade SCD</a:t>
          </a:r>
          <a:endParaRPr lang="zh-CN" altLang="en-US" dirty="0"/>
        </a:p>
      </dgm:t>
    </dgm:pt>
    <dgm:pt modelId="{EB6F2595-4CE1-4526-A8EE-1061E953079B}" type="parTrans" cxnId="{6B8C11FC-516B-41BB-9F61-F5B7A740ABAA}">
      <dgm:prSet/>
      <dgm:spPr/>
      <dgm:t>
        <a:bodyPr/>
        <a:lstStyle/>
        <a:p>
          <a:endParaRPr lang="zh-CN" altLang="en-US"/>
        </a:p>
      </dgm:t>
    </dgm:pt>
    <dgm:pt modelId="{DDD7548A-2D04-4E9C-BB86-CE1CFE7431AF}" type="sibTrans" cxnId="{6B8C11FC-516B-41BB-9F61-F5B7A740ABAA}">
      <dgm:prSet/>
      <dgm:spPr/>
      <dgm:t>
        <a:bodyPr/>
        <a:lstStyle/>
        <a:p>
          <a:endParaRPr lang="zh-CN" altLang="en-US"/>
        </a:p>
      </dgm:t>
    </dgm:pt>
    <dgm:pt modelId="{D5D7EC90-89F0-4D6F-B831-8FDFE96C8C45}">
      <dgm:prSet phldrT="[文本]"/>
      <dgm:spPr/>
      <dgm:t>
        <a:bodyPr/>
        <a:lstStyle/>
        <a:p>
          <a:r>
            <a:rPr lang="en-US" altLang="zh-CN" dirty="0"/>
            <a:t>TCAD</a:t>
          </a:r>
          <a:endParaRPr lang="zh-CN" altLang="en-US" dirty="0"/>
        </a:p>
      </dgm:t>
    </dgm:pt>
    <dgm:pt modelId="{E89D8080-7AB7-400C-A7BF-414E1A2D4473}" type="parTrans" cxnId="{7C58F301-A659-4489-A405-653FFBDD68D5}">
      <dgm:prSet/>
      <dgm:spPr/>
      <dgm:t>
        <a:bodyPr/>
        <a:lstStyle/>
        <a:p>
          <a:endParaRPr lang="zh-CN" altLang="en-US"/>
        </a:p>
      </dgm:t>
    </dgm:pt>
    <dgm:pt modelId="{7577EF04-EE3C-4C70-95CB-72CD495A9228}" type="sibTrans" cxnId="{7C58F301-A659-4489-A405-653FFBDD68D5}">
      <dgm:prSet/>
      <dgm:spPr/>
      <dgm:t>
        <a:bodyPr/>
        <a:lstStyle/>
        <a:p>
          <a:endParaRPr lang="zh-CN" altLang="en-US"/>
        </a:p>
      </dgm:t>
    </dgm:pt>
    <dgm:pt modelId="{4668FCAD-E1E5-4BC4-918E-10544338AF53}" type="pres">
      <dgm:prSet presAssocID="{1E8D0100-6594-4FE5-BD5B-B87FF456A21F}" presName="Name0" presStyleCnt="0">
        <dgm:presLayoutVars>
          <dgm:dir/>
          <dgm:resizeHandles val="exact"/>
        </dgm:presLayoutVars>
      </dgm:prSet>
      <dgm:spPr/>
    </dgm:pt>
    <dgm:pt modelId="{5BA9C1A9-894E-4DA8-A88C-299C1B88A9BF}" type="pres">
      <dgm:prSet presAssocID="{C434FF12-F6F5-44DB-9EBF-564EA752E746}" presName="composite" presStyleCnt="0"/>
      <dgm:spPr/>
    </dgm:pt>
    <dgm:pt modelId="{93844DFA-A7D2-453D-9595-D80F462D53F9}" type="pres">
      <dgm:prSet presAssocID="{C434FF12-F6F5-44DB-9EBF-564EA752E746}" presName="rect1" presStyleLbl="trAlignAcc1" presStyleIdx="0" presStyleCnt="2">
        <dgm:presLayoutVars>
          <dgm:bulletEnabled val="1"/>
        </dgm:presLayoutVars>
      </dgm:prSet>
      <dgm:spPr/>
    </dgm:pt>
    <dgm:pt modelId="{39DCCFC4-EDEA-4ABC-A1B7-295ED5839896}" type="pres">
      <dgm:prSet presAssocID="{C434FF12-F6F5-44DB-9EBF-564EA752E746}" presName="rect2" presStyleLbl="fgImgPlace1" presStyleIdx="0" presStyleCnt="2"/>
      <dgm:spPr/>
    </dgm:pt>
    <dgm:pt modelId="{48998EC9-B253-4788-B947-479BB5D3ABC7}" type="pres">
      <dgm:prSet presAssocID="{F5DAA7B3-453C-4845-B793-ACB68C56F89F}" presName="sibTrans" presStyleCnt="0"/>
      <dgm:spPr/>
    </dgm:pt>
    <dgm:pt modelId="{59CE3034-991A-4B86-9AC7-96297A61AA6B}" type="pres">
      <dgm:prSet presAssocID="{3EE22F12-A6E6-4C94-AD30-DADC0E5445BF}" presName="composite" presStyleCnt="0"/>
      <dgm:spPr/>
    </dgm:pt>
    <dgm:pt modelId="{75685857-400E-40B0-B9F0-9BCB9C0BD199}" type="pres">
      <dgm:prSet presAssocID="{3EE22F12-A6E6-4C94-AD30-DADC0E5445BF}" presName="rect1" presStyleLbl="trAlignAcc1" presStyleIdx="1" presStyleCnt="2">
        <dgm:presLayoutVars>
          <dgm:bulletEnabled val="1"/>
        </dgm:presLayoutVars>
      </dgm:prSet>
      <dgm:spPr/>
    </dgm:pt>
    <dgm:pt modelId="{777EFF61-A987-4772-A65B-B2851D753FA9}" type="pres">
      <dgm:prSet presAssocID="{3EE22F12-A6E6-4C94-AD30-DADC0E5445BF}" presName="rect2" presStyleLbl="fgImgPlace1" presStyleIdx="1" presStyleCnt="2"/>
      <dgm:spPr/>
    </dgm:pt>
  </dgm:ptLst>
  <dgm:cxnLst>
    <dgm:cxn modelId="{7C58F301-A659-4489-A405-653FFBDD68D5}" srcId="{3EE22F12-A6E6-4C94-AD30-DADC0E5445BF}" destId="{D5D7EC90-89F0-4D6F-B831-8FDFE96C8C45}" srcOrd="1" destOrd="0" parTransId="{E89D8080-7AB7-400C-A7BF-414E1A2D4473}" sibTransId="{7577EF04-EE3C-4C70-95CB-72CD495A9228}"/>
    <dgm:cxn modelId="{CEC42806-AE94-4AB4-9CF3-F716F580A5FD}" type="presOf" srcId="{3EE22F12-A6E6-4C94-AD30-DADC0E5445BF}" destId="{75685857-400E-40B0-B9F0-9BCB9C0BD199}" srcOrd="0" destOrd="0" presId="urn:microsoft.com/office/officeart/2008/layout/PictureStrips"/>
    <dgm:cxn modelId="{BE5EFB1F-F43B-491B-89A9-ABC2041096F6}" type="presOf" srcId="{C434FF12-F6F5-44DB-9EBF-564EA752E746}" destId="{93844DFA-A7D2-453D-9595-D80F462D53F9}" srcOrd="0" destOrd="0" presId="urn:microsoft.com/office/officeart/2008/layout/PictureStrips"/>
    <dgm:cxn modelId="{7E79F82F-1FF1-4978-80DF-26555E43DF82}" srcId="{C434FF12-F6F5-44DB-9EBF-564EA752E746}" destId="{A7A029A5-446A-4605-98BC-968ABA4F9E79}" srcOrd="0" destOrd="0" parTransId="{8C4E0593-19A6-433D-B2D2-D04C678C05A4}" sibTransId="{33A2E127-341B-4105-AA14-054E34BAB687}"/>
    <dgm:cxn modelId="{59C3623D-3B76-4B48-9373-3DFF1DD601CE}" type="presOf" srcId="{D2BBC9F8-3009-45B8-88D0-47EA1E57714E}" destId="{93844DFA-A7D2-453D-9595-D80F462D53F9}" srcOrd="0" destOrd="2" presId="urn:microsoft.com/office/officeart/2008/layout/PictureStrips"/>
    <dgm:cxn modelId="{7CD3004B-79FD-4A72-A0D7-6E56DDD34AA1}" type="presOf" srcId="{7486D99A-5969-45BE-B290-3F095EE17D07}" destId="{75685857-400E-40B0-B9F0-9BCB9C0BD199}" srcOrd="0" destOrd="1" presId="urn:microsoft.com/office/officeart/2008/layout/PictureStrips"/>
    <dgm:cxn modelId="{8E881C7B-EA9C-4E06-918F-A3468D6B1480}" srcId="{C434FF12-F6F5-44DB-9EBF-564EA752E746}" destId="{D2BBC9F8-3009-45B8-88D0-47EA1E57714E}" srcOrd="1" destOrd="0" parTransId="{249C2E48-DBAA-4E68-B316-01980F55AE8C}" sibTransId="{4F3BFDB4-9EE6-4920-92A6-195D8D3D9554}"/>
    <dgm:cxn modelId="{7065B28B-D8A6-4593-BB58-2C5DA46F3049}" srcId="{1E8D0100-6594-4FE5-BD5B-B87FF456A21F}" destId="{3EE22F12-A6E6-4C94-AD30-DADC0E5445BF}" srcOrd="1" destOrd="0" parTransId="{938695C3-1D4D-40C9-944B-AB541CBB14D8}" sibTransId="{4DF48388-3AD8-4EC3-9A2E-64FD917B20CA}"/>
    <dgm:cxn modelId="{5284D48D-C346-4C7C-BD92-247C68CF06FB}" srcId="{3EE22F12-A6E6-4C94-AD30-DADC0E5445BF}" destId="{7486D99A-5969-45BE-B290-3F095EE17D07}" srcOrd="0" destOrd="0" parTransId="{95698F4A-17E6-45ED-96F2-C513D31762A3}" sibTransId="{954AF66D-C591-46FC-A84B-CE06CFC40D35}"/>
    <dgm:cxn modelId="{7155238E-8426-4771-BD38-BF50E6B84B4C}" type="presOf" srcId="{86DD0EA7-8515-4073-BD3E-5B9B65CCDEFB}" destId="{93844DFA-A7D2-453D-9595-D80F462D53F9}" srcOrd="0" destOrd="3" presId="urn:microsoft.com/office/officeart/2008/layout/PictureStrips"/>
    <dgm:cxn modelId="{504DC598-3A57-4E3F-8A5F-5D62D11C1F29}" type="presOf" srcId="{1E8D0100-6594-4FE5-BD5B-B87FF456A21F}" destId="{4668FCAD-E1E5-4BC4-918E-10544338AF53}" srcOrd="0" destOrd="0" presId="urn:microsoft.com/office/officeart/2008/layout/PictureStrips"/>
    <dgm:cxn modelId="{BF74E4B7-4385-49EE-9E69-F7EB033EFDF0}" srcId="{1E8D0100-6594-4FE5-BD5B-B87FF456A21F}" destId="{C434FF12-F6F5-44DB-9EBF-564EA752E746}" srcOrd="0" destOrd="0" parTransId="{1E65F4E4-141C-4403-98EB-40BF418AA58F}" sibTransId="{F5DAA7B3-453C-4845-B793-ACB68C56F89F}"/>
    <dgm:cxn modelId="{E5CD12C9-CA0E-47F4-8C1B-EAE5E137B444}" type="presOf" srcId="{A7A029A5-446A-4605-98BC-968ABA4F9E79}" destId="{93844DFA-A7D2-453D-9595-D80F462D53F9}" srcOrd="0" destOrd="1" presId="urn:microsoft.com/office/officeart/2008/layout/PictureStrips"/>
    <dgm:cxn modelId="{32DD5AE2-7DED-4AB4-B5D6-792A4C04683C}" type="presOf" srcId="{D5D7EC90-89F0-4D6F-B831-8FDFE96C8C45}" destId="{75685857-400E-40B0-B9F0-9BCB9C0BD199}" srcOrd="0" destOrd="2" presId="urn:microsoft.com/office/officeart/2008/layout/PictureStrips"/>
    <dgm:cxn modelId="{6B8C11FC-516B-41BB-9F61-F5B7A740ABAA}" srcId="{C434FF12-F6F5-44DB-9EBF-564EA752E746}" destId="{86DD0EA7-8515-4073-BD3E-5B9B65CCDEFB}" srcOrd="2" destOrd="0" parTransId="{EB6F2595-4CE1-4526-A8EE-1061E953079B}" sibTransId="{DDD7548A-2D04-4E9C-BB86-CE1CFE7431AF}"/>
    <dgm:cxn modelId="{B21948AE-24F3-40F7-8BE1-E10F5675E82B}" type="presParOf" srcId="{4668FCAD-E1E5-4BC4-918E-10544338AF53}" destId="{5BA9C1A9-894E-4DA8-A88C-299C1B88A9BF}" srcOrd="0" destOrd="0" presId="urn:microsoft.com/office/officeart/2008/layout/PictureStrips"/>
    <dgm:cxn modelId="{0DC0C683-B69D-48E4-9019-64653AA0DB0E}" type="presParOf" srcId="{5BA9C1A9-894E-4DA8-A88C-299C1B88A9BF}" destId="{93844DFA-A7D2-453D-9595-D80F462D53F9}" srcOrd="0" destOrd="0" presId="urn:microsoft.com/office/officeart/2008/layout/PictureStrips"/>
    <dgm:cxn modelId="{1F70BC8D-C5BC-486E-8213-A397EEAC907E}" type="presParOf" srcId="{5BA9C1A9-894E-4DA8-A88C-299C1B88A9BF}" destId="{39DCCFC4-EDEA-4ABC-A1B7-295ED5839896}" srcOrd="1" destOrd="0" presId="urn:microsoft.com/office/officeart/2008/layout/PictureStrips"/>
    <dgm:cxn modelId="{62CC750F-F038-45A0-B42B-6BC45B4BB52F}" type="presParOf" srcId="{4668FCAD-E1E5-4BC4-918E-10544338AF53}" destId="{48998EC9-B253-4788-B947-479BB5D3ABC7}" srcOrd="1" destOrd="0" presId="urn:microsoft.com/office/officeart/2008/layout/PictureStrips"/>
    <dgm:cxn modelId="{6269C9B7-9F02-4D7D-85D5-ADA53F2AFD05}" type="presParOf" srcId="{4668FCAD-E1E5-4BC4-918E-10544338AF53}" destId="{59CE3034-991A-4B86-9AC7-96297A61AA6B}" srcOrd="2" destOrd="0" presId="urn:microsoft.com/office/officeart/2008/layout/PictureStrips"/>
    <dgm:cxn modelId="{50BED06C-2573-4433-966A-BDE5003AF8D5}" type="presParOf" srcId="{59CE3034-991A-4B86-9AC7-96297A61AA6B}" destId="{75685857-400E-40B0-B9F0-9BCB9C0BD199}" srcOrd="0" destOrd="0" presId="urn:microsoft.com/office/officeart/2008/layout/PictureStrips"/>
    <dgm:cxn modelId="{34F892A9-5271-4305-8F62-F4216D02A161}" type="presParOf" srcId="{59CE3034-991A-4B86-9AC7-96297A61AA6B}" destId="{777EFF61-A987-4772-A65B-B2851D753F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44DFA-A7D2-453D-9595-D80F462D53F9}">
      <dsp:nvSpPr>
        <dsp:cNvPr id="0" name=""/>
        <dsp:cNvSpPr/>
      </dsp:nvSpPr>
      <dsp:spPr>
        <a:xfrm>
          <a:off x="296409" y="344265"/>
          <a:ext cx="4872401" cy="152262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325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Sensors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IHEP SCD (25/60um width)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FOOT SCD(150/320 um thick;)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AMS-02-Upgrade SCD</a:t>
          </a:r>
          <a:endParaRPr lang="zh-CN" altLang="en-US" sz="1600" kern="1200" dirty="0"/>
        </a:p>
      </dsp:txBody>
      <dsp:txXfrm>
        <a:off x="296409" y="344265"/>
        <a:ext cx="4872401" cy="1522625"/>
      </dsp:txXfrm>
    </dsp:sp>
    <dsp:sp modelId="{39DCCFC4-EDEA-4ABC-A1B7-295ED5839896}">
      <dsp:nvSpPr>
        <dsp:cNvPr id="0" name=""/>
        <dsp:cNvSpPr/>
      </dsp:nvSpPr>
      <dsp:spPr>
        <a:xfrm>
          <a:off x="93392" y="124330"/>
          <a:ext cx="1065837" cy="1598756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85857-400E-40B0-B9F0-9BCB9C0BD199}">
      <dsp:nvSpPr>
        <dsp:cNvPr id="0" name=""/>
        <dsp:cNvSpPr/>
      </dsp:nvSpPr>
      <dsp:spPr>
        <a:xfrm>
          <a:off x="5552882" y="344676"/>
          <a:ext cx="4869325" cy="1521664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674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Two Methods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SPICE; 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TCAD</a:t>
          </a:r>
          <a:endParaRPr lang="zh-CN" altLang="en-US" sz="1600" kern="1200" dirty="0"/>
        </a:p>
      </dsp:txBody>
      <dsp:txXfrm>
        <a:off x="5552882" y="344676"/>
        <a:ext cx="4869325" cy="1521664"/>
      </dsp:txXfrm>
    </dsp:sp>
    <dsp:sp modelId="{777EFF61-A987-4772-A65B-B2851D753FA9}">
      <dsp:nvSpPr>
        <dsp:cNvPr id="0" name=""/>
        <dsp:cNvSpPr/>
      </dsp:nvSpPr>
      <dsp:spPr>
        <a:xfrm>
          <a:off x="5349993" y="124880"/>
          <a:ext cx="1065164" cy="1597747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1DCC7-B762-4B95-9EF6-89475BF79514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1EF5B-BF30-4C99-8874-150B3B6E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6218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\220210_</a:t>
            </a:r>
            <a:r>
              <a:rPr lang="zh-CN" altLang="en-US" dirty="0"/>
              <a:t>外接电容对</a:t>
            </a:r>
            <a:r>
              <a:rPr lang="en-US" altLang="zh-CN" dirty="0"/>
              <a:t>CCE</a:t>
            </a:r>
            <a:r>
              <a:rPr lang="zh-CN" altLang="en-US" dirty="0"/>
              <a:t>和电荷分配系数的影响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4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en-US" altLang="zh-CN" dirty="0" err="1"/>
              <a:t>SCD_meeting</a:t>
            </a:r>
            <a:r>
              <a:rPr lang="en-US" altLang="zh-CN" dirty="0"/>
              <a:t>\220214_CCE &amp; Charge Sharing vs External Capacitor in HERD SCD.xlsx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84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\220210_HERD SCD</a:t>
            </a:r>
            <a:r>
              <a:rPr lang="zh-CN" altLang="en-US" dirty="0"/>
              <a:t>电容仿真</a:t>
            </a:r>
            <a:r>
              <a:rPr lang="en-US" altLang="zh-CN" dirty="0"/>
              <a:t>.docx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\220214——FOOT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\CV</a:t>
            </a:r>
            <a:r>
              <a:rPr lang="zh-CN" altLang="en-US" dirty="0"/>
              <a:t>曲线</a:t>
            </a:r>
            <a:r>
              <a:rPr lang="en-US" altLang="zh-CN" dirty="0"/>
              <a:t>\220215_FOOT</a:t>
            </a:r>
            <a:r>
              <a:rPr lang="zh-CN" altLang="en-US" dirty="0"/>
              <a:t>电容</a:t>
            </a:r>
            <a:r>
              <a:rPr lang="en-US" altLang="zh-CN" dirty="0"/>
              <a:t>.xlsx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\220226——AMS</a:t>
            </a:r>
            <a:r>
              <a:rPr lang="zh-CN" altLang="en-US" dirty="0"/>
              <a:t>升级电容和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\220226_AMS</a:t>
            </a:r>
            <a:r>
              <a:rPr lang="zh-CN" altLang="en-US" dirty="0"/>
              <a:t>升级电容</a:t>
            </a:r>
            <a:r>
              <a:rPr lang="en-US" altLang="zh-CN" dirty="0"/>
              <a:t>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9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</a:t>
            </a:r>
            <a:r>
              <a:rPr lang="en-US" altLang="zh-CN" dirty="0"/>
              <a:t>:G:\</a:t>
            </a:r>
            <a:r>
              <a:rPr lang="en-US" altLang="zh-CN" dirty="0" err="1"/>
              <a:t>keyan</a:t>
            </a:r>
            <a:r>
              <a:rPr lang="en-US" altLang="zh-CN" dirty="0"/>
              <a:t>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\220215_</a:t>
            </a:r>
            <a:r>
              <a:rPr lang="zh-CN" altLang="en-US" dirty="0"/>
              <a:t>模拟</a:t>
            </a:r>
            <a:r>
              <a:rPr lang="en-US" altLang="zh-CN" dirty="0"/>
              <a:t>FOOT SCD</a:t>
            </a:r>
            <a:r>
              <a:rPr lang="zh-CN" altLang="en-US" dirty="0"/>
              <a:t>外接电容的影响</a:t>
            </a:r>
            <a:r>
              <a:rPr lang="en-US" altLang="zh-CN" dirty="0"/>
              <a:t>\***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1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\220228_</a:t>
            </a:r>
            <a:r>
              <a:rPr lang="zh-CN" altLang="en-US" dirty="0"/>
              <a:t>模拟</a:t>
            </a:r>
            <a:r>
              <a:rPr lang="en-US" altLang="zh-CN" dirty="0"/>
              <a:t>AMS SCD</a:t>
            </a:r>
            <a:r>
              <a:rPr lang="zh-CN" altLang="en-US" dirty="0"/>
              <a:t>外接电容的影响</a:t>
            </a:r>
            <a:r>
              <a:rPr lang="en-US" altLang="zh-CN" dirty="0"/>
              <a:t>\</a:t>
            </a:r>
            <a:r>
              <a:rPr lang="zh-CN" altLang="en-US" dirty="0"/>
              <a:t>主模块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48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</a:t>
            </a:r>
            <a:r>
              <a:rPr lang="en-US" altLang="zh-CN" dirty="0"/>
              <a:t>:G:\</a:t>
            </a:r>
            <a:r>
              <a:rPr lang="en-US" altLang="zh-CN" dirty="0" err="1"/>
              <a:t>keyan</a:t>
            </a:r>
            <a:r>
              <a:rPr lang="en-US" altLang="zh-CN" dirty="0"/>
              <a:t>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en-US" altLang="zh-CN" dirty="0" err="1"/>
              <a:t>SCD_meeting</a:t>
            </a:r>
            <a:r>
              <a:rPr lang="en-US" altLang="zh-CN" dirty="0"/>
              <a:t>\220214_CCE &amp; Charge Sharing vs External Capacitor in HERD SCD\CCE_Ratio_on_Couple.png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1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en-US" altLang="zh-CN" dirty="0" err="1"/>
              <a:t>SCD_meeting</a:t>
            </a:r>
            <a:r>
              <a:rPr lang="en-US" altLang="zh-CN" dirty="0"/>
              <a:t>\220110_IHEP SCD simulation.pptx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3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en-US" altLang="zh-CN" dirty="0" err="1"/>
              <a:t>SCD_meeting</a:t>
            </a:r>
            <a:r>
              <a:rPr lang="en-US" altLang="zh-CN" dirty="0"/>
              <a:t>\220214_CCE &amp; Charge Sharing vs External Capacitor in HERD SCD\CCE_Couple_on_Ratio.png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06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5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>
                <a:hlinkClick r:id="rId3"/>
              </a:rPr>
              <a:t>weekly meeting (16 February 2022) (ihep.ac.cn)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8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热控</a:t>
            </a:r>
            <a:r>
              <a:rPr lang="en-US" altLang="zh-CN" dirty="0"/>
              <a:t>\220208_SCD Thermal Requirement_by_Qiao.xlsx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98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</a:t>
            </a:r>
            <a:r>
              <a:rPr lang="en-US" altLang="zh-CN" dirty="0"/>
              <a:t>: 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\220216_</a:t>
            </a:r>
            <a:r>
              <a:rPr lang="zh-CN" altLang="en-US" dirty="0"/>
              <a:t>模拟</a:t>
            </a:r>
            <a:r>
              <a:rPr lang="en-US" altLang="zh-CN" dirty="0"/>
              <a:t>IHEP SCD</a:t>
            </a:r>
            <a:r>
              <a:rPr lang="zh-CN" altLang="en-US" dirty="0"/>
              <a:t>外接电容的影响</a:t>
            </a:r>
            <a:r>
              <a:rPr lang="en-US" altLang="zh-CN" dirty="0"/>
              <a:t>\25um</a:t>
            </a:r>
            <a:r>
              <a:rPr lang="zh-CN" altLang="en-US" dirty="0"/>
              <a:t>条宽</a:t>
            </a:r>
            <a:r>
              <a:rPr lang="en-US" altLang="zh-CN" dirty="0"/>
              <a:t>\</a:t>
            </a:r>
            <a:r>
              <a:rPr lang="zh-CN" altLang="en-US" dirty="0"/>
              <a:t>总电路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8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\220216_</a:t>
            </a:r>
            <a:r>
              <a:rPr lang="zh-CN" altLang="en-US" dirty="0"/>
              <a:t>模拟</a:t>
            </a:r>
            <a:r>
              <a:rPr lang="en-US" altLang="zh-CN" dirty="0"/>
              <a:t>IHEP SCD</a:t>
            </a:r>
            <a:r>
              <a:rPr lang="zh-CN" altLang="en-US" dirty="0"/>
              <a:t>外接电容的影响</a:t>
            </a:r>
            <a:r>
              <a:rPr lang="en-US" altLang="zh-CN" dirty="0"/>
              <a:t>\25um</a:t>
            </a:r>
            <a:r>
              <a:rPr lang="zh-CN" altLang="en-US" dirty="0"/>
              <a:t>条宽</a:t>
            </a:r>
            <a:r>
              <a:rPr lang="en-US" altLang="zh-CN" dirty="0"/>
              <a:t>\</a:t>
            </a:r>
            <a:r>
              <a:rPr lang="zh-CN" altLang="en-US" dirty="0"/>
              <a:t>一个模块</a:t>
            </a:r>
            <a:r>
              <a:rPr lang="en-US" altLang="zh-CN" dirty="0"/>
              <a:t>_25um.png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\220216_</a:t>
            </a:r>
            <a:r>
              <a:rPr lang="zh-CN" altLang="en-US" dirty="0"/>
              <a:t>模拟</a:t>
            </a:r>
            <a:r>
              <a:rPr lang="en-US" altLang="zh-CN" dirty="0"/>
              <a:t>IHEP SCD</a:t>
            </a:r>
            <a:r>
              <a:rPr lang="zh-CN" altLang="en-US" dirty="0"/>
              <a:t>外接电容的影响</a:t>
            </a:r>
            <a:r>
              <a:rPr lang="en-US" altLang="zh-CN" dirty="0"/>
              <a:t>\60um</a:t>
            </a:r>
            <a:r>
              <a:rPr lang="zh-CN" altLang="en-US" dirty="0"/>
              <a:t>条宽</a:t>
            </a:r>
            <a:r>
              <a:rPr lang="en-US" altLang="zh-CN" dirty="0"/>
              <a:t>\</a:t>
            </a:r>
            <a:r>
              <a:rPr lang="zh-CN" altLang="en-US" dirty="0"/>
              <a:t>一个模块</a:t>
            </a:r>
            <a:r>
              <a:rPr lang="en-US" altLang="zh-CN" dirty="0"/>
              <a:t>_60um.png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\220209_</a:t>
            </a:r>
            <a:r>
              <a:rPr lang="zh-CN" altLang="en-US" dirty="0"/>
              <a:t>数值计算</a:t>
            </a:r>
            <a:r>
              <a:rPr lang="en-US" altLang="zh-CN" dirty="0"/>
              <a:t>IHEP SCD</a:t>
            </a:r>
            <a:r>
              <a:rPr lang="zh-CN" altLang="en-US" dirty="0"/>
              <a:t>外接电容的影响</a:t>
            </a:r>
            <a:r>
              <a:rPr lang="en-US" altLang="zh-CN" dirty="0"/>
              <a:t>\220210_HERD SCD</a:t>
            </a:r>
            <a:r>
              <a:rPr lang="zh-CN" altLang="en-US" dirty="0"/>
              <a:t>电容仿真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4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\220210_</a:t>
            </a:r>
            <a:r>
              <a:rPr lang="zh-CN" altLang="en-US" dirty="0"/>
              <a:t>外接电容对</a:t>
            </a:r>
            <a:r>
              <a:rPr lang="en-US" altLang="zh-CN" dirty="0"/>
              <a:t>CCE</a:t>
            </a:r>
            <a:r>
              <a:rPr lang="zh-CN" altLang="en-US" dirty="0"/>
              <a:t>和电荷分配系数的影响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1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\220210_HERD SEU</a:t>
            </a:r>
            <a:r>
              <a:rPr lang="zh-CN" altLang="en-US" dirty="0"/>
              <a:t>与接触电容的关系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4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\*.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73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\SEU_25um\</a:t>
            </a:r>
            <a:r>
              <a:rPr lang="zh-CN" altLang="en-US" dirty="0"/>
              <a:t>电荷注入</a:t>
            </a:r>
            <a:r>
              <a:rPr lang="en-US" altLang="zh-CN" dirty="0"/>
              <a:t>_25um.png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\SEU_25um\</a:t>
            </a:r>
            <a:r>
              <a:rPr lang="en-US" altLang="zh-CN" dirty="0" err="1"/>
              <a:t>IntV</a:t>
            </a:r>
            <a:r>
              <a:rPr lang="zh-CN" altLang="en-US" dirty="0"/>
              <a:t>曲线对比</a:t>
            </a:r>
            <a:r>
              <a:rPr lang="en-US" altLang="zh-CN" dirty="0"/>
              <a:t>_25um_20pF_vs_90pF.png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4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\SEU_25um\220210_</a:t>
            </a:r>
            <a:r>
              <a:rPr lang="zh-CN" altLang="en-US" dirty="0"/>
              <a:t>统计</a:t>
            </a:r>
            <a:r>
              <a:rPr lang="en-US" altLang="zh-CN" dirty="0"/>
              <a:t>HERD SEU_25um.xlsx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\220210——HERD</a:t>
            </a:r>
            <a:r>
              <a:rPr lang="zh-CN" altLang="en-US" dirty="0"/>
              <a:t>电容和</a:t>
            </a:r>
            <a:r>
              <a:rPr lang="en-US" altLang="zh-CN" dirty="0"/>
              <a:t>SEU</a:t>
            </a:r>
            <a:r>
              <a:rPr lang="zh-CN" altLang="en-US" dirty="0"/>
              <a:t>与接触电容的关系</a:t>
            </a:r>
            <a:r>
              <a:rPr lang="en-US" altLang="zh-CN" dirty="0"/>
              <a:t>\SEU_60um\220210_</a:t>
            </a:r>
            <a:r>
              <a:rPr lang="zh-CN" altLang="en-US" dirty="0"/>
              <a:t>统计</a:t>
            </a:r>
            <a:r>
              <a:rPr lang="en-US" altLang="zh-CN" dirty="0"/>
              <a:t>HERD SEU_60um.xlsx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1EF5B-BF30-4C99-8874-150B3B6E10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5A8D4-0E42-43B2-B565-733F58EB9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4FE38B-C520-48B6-B2CD-A7039FF2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55FFBD-32A9-4E67-9A9C-0F2DF3DB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307E2-FA8C-4AFD-AC68-767C1CBE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6E6102-A1CB-4459-9DE9-BC08CB49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1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C25AD-305A-4044-BA32-4432D1E7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0FD79-FFFB-496E-AB7D-0317327EF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DE5F2F-EA35-4186-8701-E7BD91FA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3558D-D0BD-473B-97DA-1A6A0D31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7C720-3131-4521-9A77-98350351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AB0FC2-B280-47A1-8D71-D22FF80D1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D1B660-C029-415B-91C0-15670921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FDBB1C-DE1D-4744-891C-7ABE982E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CA049D-B744-484E-AB7A-992B4B87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9E47F-334D-4530-8BDB-73E580E2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85E93-10F9-4F1B-8143-A81C784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72B9B-464F-4D46-BADD-9A6D69B0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79B5D2-B944-4D87-B114-F8EF2365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06262-5F71-44BF-AA52-93FBCBD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4E73E-BA8D-436B-BE24-D71FC382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1E8D0-309D-4BAB-93BB-A95BE5FE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EA55F0-4A1C-406D-8C6C-B4AABF514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50373-60E7-4C55-99D8-BDE1315C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947AB-2A9C-41E4-9425-05858A4B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0487C-261F-46F0-B9F9-C013D080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B7A68-1083-4594-8050-B0B969D6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7E3EF-6CCC-43B3-96BE-AC6E50EF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1EB339-F2F8-44C8-BAFA-8ACEA094D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3AC0F0-3E24-4FE4-B936-202FDDFC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F10FD0-5B18-4BCA-B463-EB176A57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78265B-64F1-4A4D-9D67-0E29A838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44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EF969-BD55-4490-A424-D43D3BF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5E4341-F2A4-4446-958D-19D4F56F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AE60D2-302A-4627-BBD4-A6BD9E28B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96EC10-7A99-4A06-BFCA-F55FF11EB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677BB0-10FB-4891-9226-2BC2F6550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8E7EDC-AE61-4D97-88E9-9CB0929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A4410F-B6F5-480B-A364-6FFB4FD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0B80B8-E309-4BAB-82B3-3B4771A2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9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745B7-DFD3-4F6D-B842-A897A596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97F1CD-DDFA-45A8-B9AC-8240323B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E520BF-393D-4214-863A-59CCC739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DC6015-F4FD-4499-BE1E-F33A4E42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96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0E091C-BE4A-45F1-8722-925CBB14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CE3753-1516-424D-A8C1-D4F58251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ADF3D4-2176-4C16-B527-E91A7BB4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E80D5-CF4A-4A03-A55F-C10BC42B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28E65-C18F-4DA3-B2A3-731ED42F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F4362D-256C-44D8-9DA5-9267946D2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F20067-F44E-4EFB-92B1-2CE993DA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C5277C-9359-4BA0-B260-A8C52E7B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2C584F-08CB-4276-820A-92ECF723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AA824-654B-4F31-B28E-5F09AED6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77F4CE-D1BC-4181-AC57-4DC9D238D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3EA2DE-15A5-4EE3-96B7-86F85717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9B0609-0CA2-4F83-BDE2-0499384A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5427AC-56D7-4620-A7B6-AC2A4536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406CE9-9852-48DC-95E5-95FB6B00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8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5DBFB4-80CE-4875-90C4-D119183F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D5F1F1-F409-4672-B808-D84FB0BC4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592918-D624-4081-B533-4D2D5888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C4D7B-5CE6-40F8-B61D-12A243651CE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CEA193-B9A1-4F55-98DE-710F1DE56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D5F386-560F-46BA-963B-14A9EB341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16AE-11B3-4290-98EA-08E952FD6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30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436B7-6455-4B49-A8B3-ADB4DC29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91" y="1122363"/>
            <a:ext cx="10616418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CCE &amp; Charge Sharing </a:t>
            </a:r>
            <a:br>
              <a:rPr lang="en-US" altLang="zh-CN" dirty="0"/>
            </a:br>
            <a:r>
              <a:rPr lang="en-US" altLang="zh-CN" dirty="0"/>
              <a:t>vs External Capacitor </a:t>
            </a:r>
            <a:br>
              <a:rPr lang="en-US" altLang="zh-CN" dirty="0"/>
            </a:br>
            <a:r>
              <a:rPr lang="en-US" altLang="zh-CN" dirty="0"/>
              <a:t>in HERD SCD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1BACAD-15C2-41C2-8164-9A8B3FCB8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595"/>
            <a:ext cx="9144000" cy="1655762"/>
          </a:xfrm>
        </p:spPr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71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AB35D-D6A6-4259-AB8E-5375FC74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Method(2): TCAD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9E54D2-82B6-41F4-B59A-E26AF9B5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3209"/>
            <a:ext cx="10515600" cy="96479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Simulate IHEP SCD with 5 strips: 3 readout; 2 floating</a:t>
            </a:r>
          </a:p>
          <a:p>
            <a:r>
              <a:rPr lang="en-US" altLang="zh-CN" dirty="0"/>
              <a:t>AC readout channel has contact capacitor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33B679-CB6A-4115-A129-134370134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/>
          <a:stretch/>
        </p:blipFill>
        <p:spPr>
          <a:xfrm>
            <a:off x="0" y="1570182"/>
            <a:ext cx="5400000" cy="3651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10F4C3-3F08-4168-87B4-DF2E2B000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/>
          <a:stretch/>
        </p:blipFill>
        <p:spPr>
          <a:xfrm>
            <a:off x="6792000" y="1570180"/>
            <a:ext cx="5400000" cy="36516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9BEDCDF-CBA2-43A9-A42B-9D88461B683B}"/>
              </a:ext>
            </a:extLst>
          </p:cNvPr>
          <p:cNvSpPr txBox="1"/>
          <p:nvPr/>
        </p:nvSpPr>
        <p:spPr>
          <a:xfrm>
            <a:off x="32443" y="5221864"/>
            <a:ext cx="533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Potential Distribution of 5 strips of IHEP SCD (25um)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BE056A-4678-4363-829D-F59B883FCBC3}"/>
              </a:ext>
            </a:extLst>
          </p:cNvPr>
          <p:cNvSpPr/>
          <p:nvPr/>
        </p:nvSpPr>
        <p:spPr>
          <a:xfrm>
            <a:off x="489527" y="1636136"/>
            <a:ext cx="4507346" cy="3035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EA8F84-4CDC-43DB-84EA-3BF966C83595}"/>
              </a:ext>
            </a:extLst>
          </p:cNvPr>
          <p:cNvCxnSpPr/>
          <p:nvPr/>
        </p:nvCxnSpPr>
        <p:spPr>
          <a:xfrm>
            <a:off x="4996873" y="1939636"/>
            <a:ext cx="1795127" cy="3282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AE4F654-C2B2-4801-8E60-3F73B6E70E55}"/>
              </a:ext>
            </a:extLst>
          </p:cNvPr>
          <p:cNvCxnSpPr>
            <a:cxnSpLocks/>
          </p:cNvCxnSpPr>
          <p:nvPr/>
        </p:nvCxnSpPr>
        <p:spPr>
          <a:xfrm flipV="1">
            <a:off x="4996873" y="1570179"/>
            <a:ext cx="1795127" cy="58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A789A64-334A-45E0-BB69-CE6F0E9D6107}"/>
              </a:ext>
            </a:extLst>
          </p:cNvPr>
          <p:cNvSpPr txBox="1"/>
          <p:nvPr/>
        </p:nvSpPr>
        <p:spPr>
          <a:xfrm>
            <a:off x="6578153" y="5221864"/>
            <a:ext cx="568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Electric Field Distribution of 5 strips of IHEP SCD (25um)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FB6055-DF3B-4ECB-B4CB-0134D69065A1}"/>
              </a:ext>
            </a:extLst>
          </p:cNvPr>
          <p:cNvSpPr txBox="1"/>
          <p:nvPr/>
        </p:nvSpPr>
        <p:spPr>
          <a:xfrm>
            <a:off x="8859238" y="3244334"/>
            <a:ext cx="16385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5 implant Strip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3073FC4-F715-4009-88F5-1372C33905D0}"/>
              </a:ext>
            </a:extLst>
          </p:cNvPr>
          <p:cNvCxnSpPr/>
          <p:nvPr/>
        </p:nvCxnSpPr>
        <p:spPr>
          <a:xfrm flipH="1" flipV="1">
            <a:off x="8091055" y="2520518"/>
            <a:ext cx="1570181" cy="702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203867A-3E0D-44E0-BE04-CAC9AC14E0C9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8859238" y="2499675"/>
            <a:ext cx="819295" cy="744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73B666D-BC7D-47AA-9736-F089060DB6BF}"/>
              </a:ext>
            </a:extLst>
          </p:cNvPr>
          <p:cNvCxnSpPr>
            <a:cxnSpLocks/>
          </p:cNvCxnSpPr>
          <p:nvPr/>
        </p:nvCxnSpPr>
        <p:spPr>
          <a:xfrm flipH="1" flipV="1">
            <a:off x="9649550" y="2520519"/>
            <a:ext cx="10100" cy="702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F4CC5A4-E523-4496-9A82-44B8B6ECB4E8}"/>
              </a:ext>
            </a:extLst>
          </p:cNvPr>
          <p:cNvCxnSpPr>
            <a:cxnSpLocks/>
          </p:cNvCxnSpPr>
          <p:nvPr/>
        </p:nvCxnSpPr>
        <p:spPr>
          <a:xfrm flipV="1">
            <a:off x="9678533" y="2520519"/>
            <a:ext cx="756107" cy="702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1EF99D3-AE56-4191-975D-A41150036183}"/>
              </a:ext>
            </a:extLst>
          </p:cNvPr>
          <p:cNvCxnSpPr>
            <a:cxnSpLocks/>
          </p:cNvCxnSpPr>
          <p:nvPr/>
        </p:nvCxnSpPr>
        <p:spPr>
          <a:xfrm flipV="1">
            <a:off x="9668432" y="2520519"/>
            <a:ext cx="1589065" cy="702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91D521A-0360-41C7-9820-F15C2A14CBEA}"/>
              </a:ext>
            </a:extLst>
          </p:cNvPr>
          <p:cNvSpPr txBox="1"/>
          <p:nvPr/>
        </p:nvSpPr>
        <p:spPr>
          <a:xfrm>
            <a:off x="8467976" y="16450"/>
            <a:ext cx="236314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3 AC readout channel</a:t>
            </a:r>
          </a:p>
          <a:p>
            <a:pPr algn="ctr"/>
            <a:r>
              <a:rPr lang="en-US" altLang="zh-CN" dirty="0"/>
              <a:t>with contact capacitor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99546ED-0BE1-405D-93EA-7B9049CCC55B}"/>
              </a:ext>
            </a:extLst>
          </p:cNvPr>
          <p:cNvCxnSpPr>
            <a:stCxn id="29" idx="2"/>
          </p:cNvCxnSpPr>
          <p:nvPr/>
        </p:nvCxnSpPr>
        <p:spPr>
          <a:xfrm flipH="1">
            <a:off x="9649549" y="662781"/>
            <a:ext cx="1" cy="9733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FB01CBC-1923-4EB3-90EC-0011C9BB9F27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8061638" y="662781"/>
            <a:ext cx="1587912" cy="9733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8EFE8F0-4A24-40DA-A10D-3053C428F048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9649550" y="662781"/>
            <a:ext cx="1607947" cy="9733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FE3A1DA-9C6B-444E-8587-AC51B2542B95}"/>
              </a:ext>
            </a:extLst>
          </p:cNvPr>
          <p:cNvSpPr txBox="1"/>
          <p:nvPr/>
        </p:nvSpPr>
        <p:spPr>
          <a:xfrm>
            <a:off x="6368836" y="780126"/>
            <a:ext cx="195277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2 floating channel</a:t>
            </a:r>
            <a:endParaRPr lang="zh-CN" altLang="en-US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878D637-D5A3-4EC4-80B7-970876DFDADF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321615" y="964792"/>
            <a:ext cx="2113025" cy="6713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B78429D-5469-4EA8-824E-FAA4B59A1A51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321615" y="964792"/>
            <a:ext cx="533979" cy="6713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9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4F5E-ED65-4C5D-BE4A-9749750F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34690"/>
          </a:xfrm>
        </p:spPr>
        <p:txBody>
          <a:bodyPr/>
          <a:lstStyle/>
          <a:p>
            <a:r>
              <a:rPr lang="en-US" altLang="zh-CN" dirty="0"/>
              <a:t>Method(2): TCAD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4B317-EC7F-4512-BDBC-A9F96652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892" y="2632364"/>
            <a:ext cx="4044696" cy="3544599"/>
          </a:xfrm>
        </p:spPr>
        <p:txBody>
          <a:bodyPr/>
          <a:lstStyle/>
          <a:p>
            <a:r>
              <a:rPr lang="en-US" altLang="zh-CN" dirty="0"/>
              <a:t>Charge inject into the center.</a:t>
            </a:r>
          </a:p>
          <a:p>
            <a:r>
              <a:rPr lang="en-US" altLang="zh-CN" dirty="0"/>
              <a:t>The Q collected by the hit channel and next channel is evaluated. 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105701-2A90-4964-92FD-9AAB382EE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" y="1939636"/>
            <a:ext cx="6533477" cy="49001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9ECB309-8914-4C49-90AB-57B553F48E24}"/>
              </a:ext>
            </a:extLst>
          </p:cNvPr>
          <p:cNvSpPr txBox="1"/>
          <p:nvPr/>
        </p:nvSpPr>
        <p:spPr>
          <a:xfrm>
            <a:off x="743527" y="1391681"/>
            <a:ext cx="195277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 floating channel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2D8BCEC-C328-4063-861A-C34EBAE4161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96306" y="1576347"/>
            <a:ext cx="2476058" cy="9821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72E6A77-96A0-46F7-BA18-E72B6E1BBF5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96306" y="1576347"/>
            <a:ext cx="527185" cy="9821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2C59150-673D-423C-AEA8-288FEC8563B4}"/>
              </a:ext>
            </a:extLst>
          </p:cNvPr>
          <p:cNvSpPr txBox="1"/>
          <p:nvPr/>
        </p:nvSpPr>
        <p:spPr>
          <a:xfrm>
            <a:off x="4398074" y="4052777"/>
            <a:ext cx="102784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Charge</a:t>
            </a:r>
          </a:p>
          <a:p>
            <a:pPr algn="ctr"/>
            <a:r>
              <a:rPr lang="en-US" altLang="zh-CN" dirty="0"/>
              <a:t>Injection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286497-9FC9-4CB6-BBB5-F849652C85A4}"/>
              </a:ext>
            </a:extLst>
          </p:cNvPr>
          <p:cNvSpPr txBox="1"/>
          <p:nvPr/>
        </p:nvSpPr>
        <p:spPr>
          <a:xfrm>
            <a:off x="3634122" y="775281"/>
            <a:ext cx="307648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Hit Channel with contact cap.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DF01271-8742-4CC1-BB34-AC7DE8184D8A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173590" y="1144613"/>
            <a:ext cx="998774" cy="14026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1593E63-8DA1-46AB-8552-329D8A2D5F54}"/>
              </a:ext>
            </a:extLst>
          </p:cNvPr>
          <p:cNvSpPr txBox="1"/>
          <p:nvPr/>
        </p:nvSpPr>
        <p:spPr>
          <a:xfrm>
            <a:off x="6307742" y="1419379"/>
            <a:ext cx="3252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Next Channel with contact cap.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149F1CE-ADE0-4083-9C8C-9036C0E0D235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160658" y="1788711"/>
            <a:ext cx="1773492" cy="769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70DE6B0-9792-4BDC-B0EC-7CDCACA8AD6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218633" y="1604045"/>
            <a:ext cx="4089109" cy="930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4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:\MyTCAD\220210——HERD电容和SEU与接触电容的关系\SEU_25um\IntV曲线对比_25um_20pF_vs_90pF.png">
            <a:extLst>
              <a:ext uri="{FF2B5EF4-FFF2-40B4-BE49-F238E27FC236}">
                <a16:creationId xmlns:a16="http://schemas.microsoft.com/office/drawing/2014/main" id="{9F3245C8-F0ED-45A3-9BCC-D6E841F90A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55" y="839527"/>
            <a:ext cx="8395682" cy="478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03D821B-E5A8-46A4-8AF2-DF7254DD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7"/>
            <a:ext cx="10515600" cy="1043926"/>
          </a:xfrm>
        </p:spPr>
        <p:txBody>
          <a:bodyPr/>
          <a:lstStyle/>
          <a:p>
            <a:r>
              <a:rPr lang="en-US" altLang="zh-CN" dirty="0"/>
              <a:t>Method(2): TCAD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2C2FE-BB71-4DB3-8534-1B0A3963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5719942"/>
            <a:ext cx="8589818" cy="1119800"/>
          </a:xfrm>
        </p:spPr>
        <p:txBody>
          <a:bodyPr/>
          <a:lstStyle/>
          <a:p>
            <a:r>
              <a:rPr lang="en-US" altLang="zh-CN" dirty="0"/>
              <a:t>With smaller contact capacitor, the charge sharing ratio increase.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6C41-FFA6-45FF-8586-754921912E34}"/>
              </a:ext>
            </a:extLst>
          </p:cNvPr>
          <p:cNvSpPr txBox="1"/>
          <p:nvPr/>
        </p:nvSpPr>
        <p:spPr>
          <a:xfrm>
            <a:off x="2211831" y="2876675"/>
            <a:ext cx="139493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Volt vs Time</a:t>
            </a:r>
          </a:p>
          <a:p>
            <a:pPr algn="ctr"/>
            <a:r>
              <a:rPr lang="en-US" altLang="zh-CN" dirty="0"/>
              <a:t>Hit Channel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DD6358-A8C3-4846-A7F4-62382E5B112D}"/>
              </a:ext>
            </a:extLst>
          </p:cNvPr>
          <p:cNvSpPr txBox="1"/>
          <p:nvPr/>
        </p:nvSpPr>
        <p:spPr>
          <a:xfrm>
            <a:off x="3973369" y="4076009"/>
            <a:ext cx="1516762" cy="646331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Volt vs Time</a:t>
            </a:r>
          </a:p>
          <a:p>
            <a:pPr algn="ctr"/>
            <a:r>
              <a:rPr lang="en-US" altLang="zh-CN" dirty="0"/>
              <a:t>Next Channel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0D01C0-C375-4BFF-BB17-6465281EB17F}"/>
              </a:ext>
            </a:extLst>
          </p:cNvPr>
          <p:cNvSpPr txBox="1"/>
          <p:nvPr/>
        </p:nvSpPr>
        <p:spPr>
          <a:xfrm>
            <a:off x="2272604" y="1367287"/>
            <a:ext cx="139493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20</a:t>
            </a:r>
            <a:r>
              <a:rPr lang="en-US" altLang="zh-CN" sz="2400" dirty="0"/>
              <a:t> pF</a:t>
            </a:r>
          </a:p>
          <a:p>
            <a:pPr algn="ctr"/>
            <a:r>
              <a:rPr lang="en-US" altLang="zh-CN" sz="2400" dirty="0"/>
              <a:t>contact</a:t>
            </a:r>
          </a:p>
          <a:p>
            <a:pPr algn="ctr"/>
            <a:r>
              <a:rPr lang="en-US" altLang="zh-CN" sz="2400" dirty="0"/>
              <a:t>capacitor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ECEED4-3301-4BA6-A9A5-5DCAC2433046}"/>
              </a:ext>
            </a:extLst>
          </p:cNvPr>
          <p:cNvSpPr txBox="1"/>
          <p:nvPr/>
        </p:nvSpPr>
        <p:spPr>
          <a:xfrm>
            <a:off x="6834909" y="1367287"/>
            <a:ext cx="139493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90</a:t>
            </a:r>
            <a:r>
              <a:rPr lang="en-US" altLang="zh-CN" sz="2400" dirty="0"/>
              <a:t> pF</a:t>
            </a:r>
          </a:p>
          <a:p>
            <a:pPr algn="ctr"/>
            <a:r>
              <a:rPr lang="en-US" altLang="zh-CN" sz="2400" dirty="0"/>
              <a:t>contact</a:t>
            </a:r>
          </a:p>
          <a:p>
            <a:pPr algn="ctr"/>
            <a:r>
              <a:rPr lang="en-US" altLang="zh-CN" sz="2400" dirty="0"/>
              <a:t>capacitor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AE6B1E-75F8-4D3E-B9CD-3BC35BCE31BA}"/>
              </a:ext>
            </a:extLst>
          </p:cNvPr>
          <p:cNvSpPr txBox="1"/>
          <p:nvPr/>
        </p:nvSpPr>
        <p:spPr>
          <a:xfrm>
            <a:off x="6834909" y="2876675"/>
            <a:ext cx="139493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Volt vs Time</a:t>
            </a:r>
          </a:p>
          <a:p>
            <a:pPr algn="ctr"/>
            <a:r>
              <a:rPr lang="en-US" altLang="zh-CN" dirty="0"/>
              <a:t>Hit Channel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78CCAB-758C-412B-8E9D-A0E4C91B68AF}"/>
              </a:ext>
            </a:extLst>
          </p:cNvPr>
          <p:cNvSpPr txBox="1"/>
          <p:nvPr/>
        </p:nvSpPr>
        <p:spPr>
          <a:xfrm>
            <a:off x="8596447" y="4076009"/>
            <a:ext cx="1516762" cy="646331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Volt vs Time</a:t>
            </a:r>
          </a:p>
          <a:p>
            <a:pPr algn="ctr"/>
            <a:r>
              <a:rPr lang="en-US" altLang="zh-CN" dirty="0"/>
              <a:t>Next Channel</a:t>
            </a:r>
            <a:endParaRPr lang="zh-CN" altLang="en-US" dirty="0"/>
          </a:p>
        </p:txBody>
      </p:sp>
      <p:sp>
        <p:nvSpPr>
          <p:cNvPr id="14" name="箭头: 左右 13">
            <a:extLst>
              <a:ext uri="{FF2B5EF4-FFF2-40B4-BE49-F238E27FC236}">
                <a16:creationId xmlns:a16="http://schemas.microsoft.com/office/drawing/2014/main" id="{3A2AA2C1-673D-4DBD-AD66-A378BCB6C23D}"/>
              </a:ext>
            </a:extLst>
          </p:cNvPr>
          <p:cNvSpPr/>
          <p:nvPr/>
        </p:nvSpPr>
        <p:spPr>
          <a:xfrm>
            <a:off x="5157788" y="4957763"/>
            <a:ext cx="2600325" cy="1143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67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8571B8A-F1E5-4299-B1D0-ABC7C6B4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99" y="988867"/>
            <a:ext cx="5760000" cy="38346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627C37-3F3F-403F-9D39-62CC7A5B7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5" y="988867"/>
            <a:ext cx="5760000" cy="376195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72A8B46-BDE9-451B-A2B7-146A6B7F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71636"/>
          </a:xfrm>
        </p:spPr>
        <p:txBody>
          <a:bodyPr/>
          <a:lstStyle/>
          <a:p>
            <a:r>
              <a:rPr lang="en-US" altLang="zh-CN" dirty="0"/>
              <a:t>Method(2): TCAD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CE5708-EF9B-46C1-A41C-F01B30FC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0"/>
            <a:ext cx="10515600" cy="1861344"/>
          </a:xfrm>
        </p:spPr>
        <p:txBody>
          <a:bodyPr>
            <a:normAutofit/>
          </a:bodyPr>
          <a:lstStyle/>
          <a:p>
            <a:r>
              <a:rPr lang="en-US" altLang="zh-CN" dirty="0"/>
              <a:t>Similar result to SPICE:</a:t>
            </a:r>
            <a:r>
              <a:rPr lang="zh-CN" altLang="en-US" dirty="0"/>
              <a:t> </a:t>
            </a:r>
            <a:r>
              <a:rPr lang="en-US" altLang="zh-CN" dirty="0"/>
              <a:t>A smaller coupling capacitance, a smaller </a:t>
            </a:r>
            <a:r>
              <a:rPr lang="en-US" altLang="zh-CN" b="1" dirty="0">
                <a:solidFill>
                  <a:srgbClr val="0070C0"/>
                </a:solidFill>
              </a:rPr>
              <a:t>CCE</a:t>
            </a:r>
            <a:r>
              <a:rPr lang="en-US" altLang="zh-CN" dirty="0"/>
              <a:t> and larger </a:t>
            </a:r>
            <a:r>
              <a:rPr lang="en-US" altLang="zh-CN" b="1" dirty="0">
                <a:solidFill>
                  <a:srgbClr val="FFAD19"/>
                </a:solidFill>
              </a:rPr>
              <a:t>charge sharing ratio</a:t>
            </a:r>
            <a:r>
              <a:rPr lang="en-US" altLang="zh-CN" dirty="0"/>
              <a:t>.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209481-2150-4ED9-B6E8-6F00964479FE}"/>
              </a:ext>
            </a:extLst>
          </p:cNvPr>
          <p:cNvSpPr txBox="1"/>
          <p:nvPr/>
        </p:nvSpPr>
        <p:spPr>
          <a:xfrm>
            <a:off x="2289075" y="1558750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CCE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8A5B8E-75AC-445C-B43A-C816BC8C73B1}"/>
              </a:ext>
            </a:extLst>
          </p:cNvPr>
          <p:cNvSpPr txBox="1"/>
          <p:nvPr/>
        </p:nvSpPr>
        <p:spPr>
          <a:xfrm>
            <a:off x="2040610" y="3114136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AD19"/>
                </a:solidFill>
              </a:rPr>
              <a:t>Ratio</a:t>
            </a:r>
            <a:endParaRPr lang="zh-CN" altLang="en-US" sz="3200" b="1" dirty="0">
              <a:solidFill>
                <a:srgbClr val="FFAD19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0C2AF9-E220-4226-86BC-8C8873197B07}"/>
              </a:ext>
            </a:extLst>
          </p:cNvPr>
          <p:cNvSpPr txBox="1"/>
          <p:nvPr/>
        </p:nvSpPr>
        <p:spPr>
          <a:xfrm>
            <a:off x="8858189" y="1517238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CCE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5DF679-F468-4BE1-A872-6BD67EFFCB46}"/>
              </a:ext>
            </a:extLst>
          </p:cNvPr>
          <p:cNvSpPr txBox="1"/>
          <p:nvPr/>
        </p:nvSpPr>
        <p:spPr>
          <a:xfrm>
            <a:off x="9947988" y="2948882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AD19"/>
                </a:solidFill>
              </a:rPr>
              <a:t>Ratio</a:t>
            </a:r>
            <a:endParaRPr lang="zh-CN" altLang="en-US" sz="3200" b="1" dirty="0">
              <a:solidFill>
                <a:srgbClr val="FFA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FEDD7D2-9394-483D-B4D4-AAF6B757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12" y="1088631"/>
            <a:ext cx="5760000" cy="38454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A42DAB-99C6-4B14-A470-94B9CA86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0" y="1080518"/>
            <a:ext cx="5760000" cy="38535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FF4A10E-3948-4FF1-88D8-013E0127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 of two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35D1DD-6176-42FA-8FD2-9814BB2B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018"/>
            <a:ext cx="10515600" cy="1602727"/>
          </a:xfrm>
        </p:spPr>
        <p:txBody>
          <a:bodyPr>
            <a:normAutofit/>
          </a:bodyPr>
          <a:lstStyle/>
          <a:p>
            <a:r>
              <a:rPr lang="en-US" altLang="zh-CN" dirty="0"/>
              <a:t>TCAD predict </a:t>
            </a:r>
            <a:r>
              <a:rPr lang="en-US" altLang="zh-CN" b="1" dirty="0">
                <a:solidFill>
                  <a:srgbClr val="00B050"/>
                </a:solidFill>
              </a:rPr>
              <a:t>similar</a:t>
            </a:r>
            <a:r>
              <a:rPr lang="en-US" altLang="zh-CN" dirty="0"/>
              <a:t> charge sharing ratio to SPICE</a:t>
            </a:r>
          </a:p>
          <a:p>
            <a:r>
              <a:rPr lang="en-US" altLang="zh-CN" dirty="0"/>
              <a:t>Currently the </a:t>
            </a:r>
            <a:r>
              <a:rPr lang="en-US" altLang="zh-CN" b="1" dirty="0">
                <a:solidFill>
                  <a:srgbClr val="FF0000"/>
                </a:solidFill>
              </a:rPr>
              <a:t>CCE of TCAD maybe not accurate</a:t>
            </a:r>
            <a:r>
              <a:rPr lang="en-US" altLang="zh-CN" dirty="0"/>
              <a:t>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8424DB-C4DE-4273-95E5-1731EDD6D4A8}"/>
              </a:ext>
            </a:extLst>
          </p:cNvPr>
          <p:cNvSpPr txBox="1"/>
          <p:nvPr/>
        </p:nvSpPr>
        <p:spPr>
          <a:xfrm>
            <a:off x="3458905" y="1634699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CCE (SPICE)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9B7412-6E05-42FC-B336-BD161D47FA03}"/>
              </a:ext>
            </a:extLst>
          </p:cNvPr>
          <p:cNvSpPr txBox="1"/>
          <p:nvPr/>
        </p:nvSpPr>
        <p:spPr>
          <a:xfrm>
            <a:off x="1774578" y="3172288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AD19"/>
                </a:solidFill>
              </a:rPr>
              <a:t>Ratio (TCAD)</a:t>
            </a:r>
            <a:endParaRPr lang="zh-CN" altLang="en-US" sz="2000" b="1" dirty="0">
              <a:solidFill>
                <a:srgbClr val="FFAD19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6DDB04-4272-4DBA-A4BF-423E238586E7}"/>
              </a:ext>
            </a:extLst>
          </p:cNvPr>
          <p:cNvSpPr txBox="1"/>
          <p:nvPr/>
        </p:nvSpPr>
        <p:spPr>
          <a:xfrm>
            <a:off x="3333598" y="2815456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Ratio (SPICE)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2F9EDD-0D8F-4C09-BB30-7D732D5DBD96}"/>
              </a:ext>
            </a:extLst>
          </p:cNvPr>
          <p:cNvSpPr txBox="1"/>
          <p:nvPr/>
        </p:nvSpPr>
        <p:spPr>
          <a:xfrm>
            <a:off x="1320082" y="153624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CCE (TCAD)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189438-910D-48F7-BFB8-22CD2BB43F81}"/>
              </a:ext>
            </a:extLst>
          </p:cNvPr>
          <p:cNvSpPr txBox="1"/>
          <p:nvPr/>
        </p:nvSpPr>
        <p:spPr>
          <a:xfrm>
            <a:off x="8889271" y="1383670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CCE (TCAD)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AD98A5-A470-4C81-96EF-355B6C10DB1F}"/>
              </a:ext>
            </a:extLst>
          </p:cNvPr>
          <p:cNvSpPr txBox="1"/>
          <p:nvPr/>
        </p:nvSpPr>
        <p:spPr>
          <a:xfrm>
            <a:off x="9791922" y="1917482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CCE (SPICE)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BF4CE1-14A6-4CA6-A877-2537938801A9}"/>
              </a:ext>
            </a:extLst>
          </p:cNvPr>
          <p:cNvSpPr txBox="1"/>
          <p:nvPr/>
        </p:nvSpPr>
        <p:spPr>
          <a:xfrm>
            <a:off x="9848027" y="2792027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AD19"/>
                </a:solidFill>
              </a:rPr>
              <a:t>Ratio (TCAD)</a:t>
            </a:r>
            <a:endParaRPr lang="zh-CN" altLang="en-US" sz="2000" b="1" dirty="0">
              <a:solidFill>
                <a:srgbClr val="FFAD19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7CBE9E2-6B6A-4815-9FAA-692C5721CDCD}"/>
              </a:ext>
            </a:extLst>
          </p:cNvPr>
          <p:cNvSpPr txBox="1"/>
          <p:nvPr/>
        </p:nvSpPr>
        <p:spPr>
          <a:xfrm>
            <a:off x="8408367" y="3295061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Ratio (SPICE)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2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AA556-D066-4F2D-870F-6E03CD1B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1"/>
            <a:ext cx="10515600" cy="1325563"/>
          </a:xfrm>
        </p:spPr>
        <p:txBody>
          <a:bodyPr/>
          <a:lstStyle/>
          <a:p>
            <a:r>
              <a:rPr lang="en-US" altLang="zh-CN" dirty="0"/>
              <a:t>Apply to all HERD SCD</a:t>
            </a:r>
            <a:endParaRPr lang="zh-CN" altLang="en-US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42F4F445-120F-46B1-96EC-8F18C3824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474079"/>
              </p:ext>
            </p:extLst>
          </p:nvPr>
        </p:nvGraphicFramePr>
        <p:xfrm>
          <a:off x="345233" y="1321772"/>
          <a:ext cx="11495313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8873">
                  <a:extLst>
                    <a:ext uri="{9D8B030D-6E8A-4147-A177-3AD203B41FA5}">
                      <a16:colId xmlns:a16="http://schemas.microsoft.com/office/drawing/2014/main" val="1104759352"/>
                    </a:ext>
                  </a:extLst>
                </a:gridCol>
                <a:gridCol w="1613288">
                  <a:extLst>
                    <a:ext uri="{9D8B030D-6E8A-4147-A177-3AD203B41FA5}">
                      <a16:colId xmlns:a16="http://schemas.microsoft.com/office/drawing/2014/main" val="3984445554"/>
                    </a:ext>
                  </a:extLst>
                </a:gridCol>
                <a:gridCol w="1613288">
                  <a:extLst>
                    <a:ext uri="{9D8B030D-6E8A-4147-A177-3AD203B41FA5}">
                      <a16:colId xmlns:a16="http://schemas.microsoft.com/office/drawing/2014/main" val="2743980157"/>
                    </a:ext>
                  </a:extLst>
                </a:gridCol>
                <a:gridCol w="1613288">
                  <a:extLst>
                    <a:ext uri="{9D8B030D-6E8A-4147-A177-3AD203B41FA5}">
                      <a16:colId xmlns:a16="http://schemas.microsoft.com/office/drawing/2014/main" val="731953030"/>
                    </a:ext>
                  </a:extLst>
                </a:gridCol>
                <a:gridCol w="1613288">
                  <a:extLst>
                    <a:ext uri="{9D8B030D-6E8A-4147-A177-3AD203B41FA5}">
                      <a16:colId xmlns:a16="http://schemas.microsoft.com/office/drawing/2014/main" val="2017932601"/>
                    </a:ext>
                  </a:extLst>
                </a:gridCol>
                <a:gridCol w="1613288">
                  <a:extLst>
                    <a:ext uri="{9D8B030D-6E8A-4147-A177-3AD203B41FA5}">
                      <a16:colId xmlns:a16="http://schemas.microsoft.com/office/drawing/2014/main" val="4009591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IHEP-25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IHEP-60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FOOT-150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FOOT-320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AMS-Upgrade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95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[</a:t>
                      </a:r>
                      <a:r>
                        <a:rPr lang="el-GR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3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length [cm]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7.89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3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width [</a:t>
                      </a:r>
                      <a:r>
                        <a:rPr lang="en-US" altLang="zh-CN" sz="20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7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 pitch [</a:t>
                      </a:r>
                      <a:r>
                        <a:rPr lang="en-US" altLang="zh-CN" sz="20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27.25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7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Readout pitch </a:t>
                      </a:r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altLang="zh-CN" sz="20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 Num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2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interstrip1 cap. [pF]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2.64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4.08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4.36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6.34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2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interstrip2 cap. [pF]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3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interstrip3 cap. [pF]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interstrip4 cap. [pF]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bulk cap. [pF]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3.38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1.57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3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7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B2C87-6B45-4484-A5B0-9A3B4FEE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FOOT SPICE </a:t>
            </a:r>
            <a:r>
              <a:rPr lang="en-US" altLang="zh-CN" dirty="0" err="1"/>
              <a:t>Circult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EBDB2C4-DD97-4F85-ADA8-4BD090FCD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5" y="1034684"/>
            <a:ext cx="11422953" cy="308011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B232F1-C5BF-478A-8024-2525AC0BAC12}"/>
              </a:ext>
            </a:extLst>
          </p:cNvPr>
          <p:cNvSpPr txBox="1"/>
          <p:nvPr/>
        </p:nvSpPr>
        <p:spPr>
          <a:xfrm>
            <a:off x="1465368" y="4747164"/>
            <a:ext cx="8649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19 strips: 7 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, 12 floating </a:t>
            </a:r>
            <a:r>
              <a:rPr lang="en-US" altLang="zh-CN" sz="2400" dirty="0" err="1"/>
              <a:t>ch.</a:t>
            </a:r>
            <a:endParaRPr lang="en-US" altLang="zh-CN" sz="2400" dirty="0"/>
          </a:p>
          <a:p>
            <a:r>
              <a:rPr lang="en-US" altLang="zh-CN" sz="2400" dirty="0"/>
              <a:t>Charge inject in the center (readout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1F cap. as pre-amplifier</a:t>
            </a:r>
          </a:p>
          <a:p>
            <a:r>
              <a:rPr lang="en-US" altLang="zh-CN" sz="2400" dirty="0"/>
              <a:t>Interstrip capacitor (C_Inter1),</a:t>
            </a:r>
            <a:r>
              <a:rPr lang="zh-CN" altLang="en-US" sz="2400" dirty="0"/>
              <a:t> </a:t>
            </a:r>
            <a:r>
              <a:rPr lang="en-US" altLang="zh-CN" sz="2400" dirty="0"/>
              <a:t>2nd interstrip capacitor(C_Inter2), 3</a:t>
            </a:r>
            <a:r>
              <a:rPr lang="en-US" altLang="zh-CN" sz="2400" baseline="30000" dirty="0"/>
              <a:t>rd</a:t>
            </a:r>
            <a:r>
              <a:rPr lang="en-US" altLang="zh-CN" sz="2400" dirty="0"/>
              <a:t> interstrip capacitor(C_Inter3)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34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72C5B-A2D3-4299-A3B3-38483249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AMS-Upgrade SPICE Circuit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A726C0E-7D50-4B65-B08E-FD61B681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" y="1449067"/>
            <a:ext cx="12194940" cy="2126340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ED2A3D7-CCE7-449F-857E-13E69D312A6B}"/>
              </a:ext>
            </a:extLst>
          </p:cNvPr>
          <p:cNvSpPr txBox="1"/>
          <p:nvPr/>
        </p:nvSpPr>
        <p:spPr>
          <a:xfrm>
            <a:off x="1465368" y="4747164"/>
            <a:ext cx="8649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 strips: 7 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, 18 floating </a:t>
            </a:r>
            <a:r>
              <a:rPr lang="en-US" altLang="zh-CN" sz="2400" dirty="0" err="1"/>
              <a:t>ch.</a:t>
            </a:r>
            <a:endParaRPr lang="en-US" altLang="zh-CN" sz="2400" dirty="0"/>
          </a:p>
          <a:p>
            <a:r>
              <a:rPr lang="en-US" altLang="zh-CN" sz="2400" dirty="0"/>
              <a:t>Charge inject in the center (readout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1F cap. as pre-amplifier</a:t>
            </a:r>
          </a:p>
          <a:p>
            <a:r>
              <a:rPr lang="en-US" altLang="zh-CN" sz="2400" dirty="0"/>
              <a:t>Interstrip capacitor (C_Inter1),</a:t>
            </a:r>
            <a:r>
              <a:rPr lang="zh-CN" altLang="en-US" sz="2400" dirty="0"/>
              <a:t> </a:t>
            </a:r>
            <a:r>
              <a:rPr lang="en-US" altLang="zh-CN" sz="2400" dirty="0"/>
              <a:t>2nd interstrip capacitor(C_Inter2), 3</a:t>
            </a:r>
            <a:r>
              <a:rPr lang="en-US" altLang="zh-CN" sz="2400" baseline="30000" dirty="0"/>
              <a:t>rd</a:t>
            </a:r>
            <a:r>
              <a:rPr lang="en-US" altLang="zh-CN" sz="2400" dirty="0"/>
              <a:t> interstrip capacitor(C_Inter3), 4</a:t>
            </a:r>
            <a:r>
              <a:rPr lang="en-US" altLang="zh-CN" sz="2400" baseline="30000" dirty="0"/>
              <a:t>th</a:t>
            </a:r>
            <a:r>
              <a:rPr lang="en-US" altLang="zh-CN" sz="2400" dirty="0"/>
              <a:t> interstrip capacitor(C_Inter4)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381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B99AD-CD20-4512-925A-AB83BE43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963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CCE and Charge sharing Ratio on Coupling Cap.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0574A7-D38E-45A8-B375-8243D0C40F58}"/>
              </a:ext>
            </a:extLst>
          </p:cNvPr>
          <p:cNvSpPr txBox="1"/>
          <p:nvPr/>
        </p:nvSpPr>
        <p:spPr>
          <a:xfrm>
            <a:off x="8024327" y="2136710"/>
            <a:ext cx="37975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All detectors have </a:t>
            </a:r>
            <a:r>
              <a:rPr lang="en-US" altLang="zh-CN" sz="3200" b="1" dirty="0">
                <a:solidFill>
                  <a:srgbClr val="00B050"/>
                </a:solidFill>
              </a:rPr>
              <a:t>similar trends </a:t>
            </a:r>
            <a:r>
              <a:rPr lang="en-US" altLang="zh-CN" sz="3200" dirty="0"/>
              <a:t>on CCE and charge sharing ratio.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FF0000"/>
                </a:solidFill>
              </a:rPr>
              <a:t>FOOT-150 is worst </a:t>
            </a:r>
            <a:r>
              <a:rPr lang="en-US" altLang="zh-CN" sz="3200" dirty="0"/>
              <a:t>on both CCE and charge sharing ratio</a:t>
            </a:r>
            <a:endParaRPr lang="zh-CN" altLang="en-US" sz="3200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A0F491D6-061B-44B5-9420-125979570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9391"/>
          <a:stretch/>
        </p:blipFill>
        <p:spPr>
          <a:xfrm>
            <a:off x="62144" y="937858"/>
            <a:ext cx="7519386" cy="59152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C3952-C538-4F91-B442-65F039B8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charge sharing ratio of DAMPE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45572A-A73F-419A-824A-14FE132B1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4776" y="1825625"/>
                <a:ext cx="5365102" cy="46672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DAMPE use VA140, which might be used by HERD beamtest.</a:t>
                </a:r>
              </a:p>
              <a:p>
                <a:r>
                  <a:rPr lang="en-US" altLang="zh-CN" dirty="0"/>
                  <a:t>VA140 is linear to Z=1~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6</a:t>
                </a:r>
                <a:r>
                  <a:rPr lang="en-US" altLang="zh-CN" dirty="0"/>
                  <a:t> for hit channel.</a:t>
                </a:r>
              </a:p>
              <a:p>
                <a:r>
                  <a:rPr lang="en-US" altLang="zh-CN" dirty="0"/>
                  <a:t>If 1</a:t>
                </a:r>
                <a:r>
                  <a:rPr lang="en-US" altLang="zh-CN" baseline="30000" dirty="0"/>
                  <a:t>st</a:t>
                </a:r>
                <a:r>
                  <a:rPr lang="en-US" altLang="zh-CN" dirty="0"/>
                  <a:t> neighboring channel should be linear for Iron(Z=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26</a:t>
                </a:r>
                <a:r>
                  <a:rPr lang="en-US" altLang="zh-CN" dirty="0"/>
                  <a:t>), the charge sharing ratio should be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The charge sharing ratio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increase</a:t>
                </a:r>
                <a:r>
                  <a:rPr lang="en-US" altLang="zh-CN" dirty="0"/>
                  <a:t> after saturation.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45572A-A73F-419A-824A-14FE132B1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776" y="1825625"/>
                <a:ext cx="5365102" cy="4667250"/>
              </a:xfrm>
              <a:blipFill>
                <a:blip r:embed="rId3"/>
                <a:stretch>
                  <a:fillRect l="-2045" t="-2350" r="-3523" b="-1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7">
            <a:extLst>
              <a:ext uri="{FF2B5EF4-FFF2-40B4-BE49-F238E27FC236}">
                <a16:creationId xmlns:a16="http://schemas.microsoft.com/office/drawing/2014/main" id="{504FA87B-C011-444F-A442-0500D6C75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r="8779" b="-1"/>
          <a:stretch/>
        </p:blipFill>
        <p:spPr>
          <a:xfrm>
            <a:off x="0" y="2246404"/>
            <a:ext cx="6166509" cy="3706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220B8F-FE50-4557-A4DD-B3E41AD80B18}"/>
              </a:ext>
            </a:extLst>
          </p:cNvPr>
          <p:cNvSpPr txBox="1"/>
          <p:nvPr/>
        </p:nvSpPr>
        <p:spPr>
          <a:xfrm>
            <a:off x="838200" y="3244334"/>
            <a:ext cx="8963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Hit Ch.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CB7429-1517-4F5F-92B6-2BA268B54B45}"/>
              </a:ext>
            </a:extLst>
          </p:cNvPr>
          <p:cNvSpPr txBox="1"/>
          <p:nvPr/>
        </p:nvSpPr>
        <p:spPr>
          <a:xfrm>
            <a:off x="3870648" y="3514922"/>
            <a:ext cx="1893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C08CE"/>
                </a:solidFill>
              </a:rPr>
              <a:t>1</a:t>
            </a:r>
            <a:r>
              <a:rPr lang="en-US" altLang="zh-CN" b="1" baseline="30000" dirty="0">
                <a:solidFill>
                  <a:srgbClr val="FC08CE"/>
                </a:solidFill>
              </a:rPr>
              <a:t>st</a:t>
            </a:r>
            <a:r>
              <a:rPr lang="en-US" altLang="zh-CN" b="1" dirty="0">
                <a:solidFill>
                  <a:srgbClr val="FC08CE"/>
                </a:solidFill>
              </a:rPr>
              <a:t> Neighbor Ch.</a:t>
            </a:r>
            <a:endParaRPr lang="zh-CN" altLang="en-US" b="1" dirty="0">
              <a:solidFill>
                <a:srgbClr val="FC08CE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2404E1-8D17-490B-9B12-BB12488CE8E6}"/>
              </a:ext>
            </a:extLst>
          </p:cNvPr>
          <p:cNvSpPr txBox="1"/>
          <p:nvPr/>
        </p:nvSpPr>
        <p:spPr>
          <a:xfrm>
            <a:off x="4599613" y="5087457"/>
            <a:ext cx="2018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49810"/>
                </a:solidFill>
              </a:rPr>
              <a:t>2</a:t>
            </a:r>
            <a:r>
              <a:rPr lang="en-US" altLang="zh-CN" b="1" baseline="30000" dirty="0">
                <a:solidFill>
                  <a:srgbClr val="F49810"/>
                </a:solidFill>
              </a:rPr>
              <a:t>nd</a:t>
            </a:r>
            <a:r>
              <a:rPr lang="en-US" altLang="zh-CN" b="1" dirty="0">
                <a:solidFill>
                  <a:srgbClr val="F49810"/>
                </a:solidFill>
              </a:rPr>
              <a:t> Neighbor Ch.</a:t>
            </a:r>
            <a:endParaRPr lang="zh-CN" altLang="en-US" b="1" dirty="0">
              <a:solidFill>
                <a:srgbClr val="F49810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8CBA6BB-D5E2-4F22-95D6-8A689C9C337D}"/>
              </a:ext>
            </a:extLst>
          </p:cNvPr>
          <p:cNvCxnSpPr/>
          <p:nvPr/>
        </p:nvCxnSpPr>
        <p:spPr>
          <a:xfrm flipV="1">
            <a:off x="643812" y="4646645"/>
            <a:ext cx="3955801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14AC4C3-3C54-4E27-9C3C-3526C56CF33F}"/>
              </a:ext>
            </a:extLst>
          </p:cNvPr>
          <p:cNvCxnSpPr>
            <a:cxnSpLocks/>
          </p:cNvCxnSpPr>
          <p:nvPr/>
        </p:nvCxnSpPr>
        <p:spPr>
          <a:xfrm flipV="1">
            <a:off x="2080727" y="3845574"/>
            <a:ext cx="3871822" cy="14701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头: 下 14">
            <a:extLst>
              <a:ext uri="{FF2B5EF4-FFF2-40B4-BE49-F238E27FC236}">
                <a16:creationId xmlns:a16="http://schemas.microsoft.com/office/drawing/2014/main" id="{788F7822-9C13-4AE4-AE49-ADCF247041EB}"/>
              </a:ext>
            </a:extLst>
          </p:cNvPr>
          <p:cNvSpPr/>
          <p:nvPr/>
        </p:nvSpPr>
        <p:spPr>
          <a:xfrm>
            <a:off x="2425958" y="4478694"/>
            <a:ext cx="382555" cy="5038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22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The cumulative charge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5" y="1113924"/>
            <a:ext cx="4584589" cy="2755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4" y="3971424"/>
            <a:ext cx="4584589" cy="27556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直接连接符 8"/>
          <p:cNvCxnSpPr/>
          <p:nvPr/>
        </p:nvCxnSpPr>
        <p:spPr>
          <a:xfrm>
            <a:off x="2731770" y="1588770"/>
            <a:ext cx="0" cy="46520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01645" y="1701680"/>
            <a:ext cx="14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Charge</a:t>
            </a:r>
          </a:p>
          <a:p>
            <a:pPr algn="ctr"/>
            <a:r>
              <a:rPr lang="en-US" altLang="zh-CN" dirty="0"/>
              <a:t>accumulation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404367" y="1701680"/>
            <a:ext cx="86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Charge</a:t>
            </a:r>
          </a:p>
          <a:p>
            <a:pPr algn="ctr"/>
            <a:r>
              <a:rPr lang="en-US" altLang="zh-CN" dirty="0"/>
              <a:t>release</a:t>
            </a:r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4937760" y="3486150"/>
            <a:ext cx="1371600" cy="94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40" y="2239880"/>
            <a:ext cx="5585460" cy="334979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850468" y="2640330"/>
                <a:ext cx="1775597" cy="7984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h𝑖𝑡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𝑛𝑒𝑖𝑔h𝑏𝑜𝑟𝑖𝑛𝑔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468" y="2640330"/>
                <a:ext cx="1775597" cy="798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>
            <a:off x="7543800" y="3566160"/>
            <a:ext cx="286893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43800" y="4640580"/>
            <a:ext cx="286893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543800" y="4206240"/>
            <a:ext cx="286893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412730" y="3402569"/>
            <a:ext cx="81785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Inorbit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412730" y="4021574"/>
            <a:ext cx="88453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Alberto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412730" y="4465557"/>
            <a:ext cx="7024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SPICE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F29EE0-7D94-4538-8FAA-789A428CA6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4" b="50236"/>
          <a:stretch/>
        </p:blipFill>
        <p:spPr>
          <a:xfrm>
            <a:off x="4850468" y="4951990"/>
            <a:ext cx="1775598" cy="1906010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16D93A7-12A1-4487-B198-E5B27C832205}"/>
              </a:ext>
            </a:extLst>
          </p:cNvPr>
          <p:cNvCxnSpPr>
            <a:cxnSpLocks/>
          </p:cNvCxnSpPr>
          <p:nvPr/>
        </p:nvCxnSpPr>
        <p:spPr>
          <a:xfrm flipH="1" flipV="1">
            <a:off x="3404367" y="5038531"/>
            <a:ext cx="1802116" cy="1177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C003329-4249-48A5-98B6-2C511F15EBA7}"/>
              </a:ext>
            </a:extLst>
          </p:cNvPr>
          <p:cNvCxnSpPr>
            <a:cxnSpLocks/>
          </p:cNvCxnSpPr>
          <p:nvPr/>
        </p:nvCxnSpPr>
        <p:spPr>
          <a:xfrm flipH="1" flipV="1">
            <a:off x="3956503" y="3380399"/>
            <a:ext cx="1781763" cy="216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1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21F66-CBA0-404F-81F6-ACBBA653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3020"/>
          </a:xfrm>
        </p:spPr>
        <p:txBody>
          <a:bodyPr/>
          <a:lstStyle/>
          <a:p>
            <a:r>
              <a:rPr lang="en-US" altLang="zh-CN" dirty="0"/>
              <a:t>CCE and coupling cap. on charge sharing ratio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0D65D11-3FF8-4477-882B-C41271FD5B50}"/>
              </a:ext>
            </a:extLst>
          </p:cNvPr>
          <p:cNvSpPr txBox="1">
            <a:spLocks/>
          </p:cNvSpPr>
          <p:nvPr/>
        </p:nvSpPr>
        <p:spPr>
          <a:xfrm>
            <a:off x="7800392" y="1315616"/>
            <a:ext cx="4049486" cy="517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For </a:t>
            </a:r>
            <a:r>
              <a:rPr lang="en-US" altLang="zh-CN" b="1" dirty="0">
                <a:solidFill>
                  <a:srgbClr val="0070C0"/>
                </a:solidFill>
              </a:rPr>
              <a:t>5%</a:t>
            </a:r>
            <a:r>
              <a:rPr lang="en-US" altLang="zh-CN" dirty="0"/>
              <a:t> charge sharing ratio, FOOT-150 has lowest CCE, IHEP-25/IHEP-60/FOOT-320/AMS has similar </a:t>
            </a:r>
            <a:r>
              <a:rPr lang="en-US" altLang="zh-CN" b="1" dirty="0">
                <a:solidFill>
                  <a:srgbClr val="00B050"/>
                </a:solidFill>
              </a:rPr>
              <a:t>CCE around 80~85%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 coupling cap was around </a:t>
            </a:r>
            <a:r>
              <a:rPr lang="en-US" altLang="zh-CN" b="1" dirty="0">
                <a:solidFill>
                  <a:srgbClr val="FC08CE"/>
                </a:solidFill>
              </a:rPr>
              <a:t>30~50 pF </a:t>
            </a:r>
            <a:r>
              <a:rPr lang="en-US" altLang="zh-CN" dirty="0"/>
              <a:t>correspondingly.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223D90B2-09AE-40A1-A1D4-161A6D4E5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9015"/>
          <a:stretch/>
        </p:blipFill>
        <p:spPr>
          <a:xfrm>
            <a:off x="177553" y="1073020"/>
            <a:ext cx="7430610" cy="579025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29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8A37C-4EB1-4A43-8B46-C089B359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1979E-E9E0-4EB8-8424-D174ACEC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Study the dependency of CCE &amp; charge sharing ratio on coupling capacitance using SPICE.</a:t>
            </a:r>
          </a:p>
          <a:p>
            <a:r>
              <a:rPr lang="en-US" altLang="zh-CN" dirty="0"/>
              <a:t>Use TCAD to verify for IHEP SCD: </a:t>
            </a:r>
          </a:p>
          <a:p>
            <a:pPr lvl="1"/>
            <a:r>
              <a:rPr lang="en-US" altLang="zh-CN" dirty="0"/>
              <a:t>charge sharing ratio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for IHEP-25 &amp; IHEP-60</a:t>
            </a:r>
          </a:p>
          <a:p>
            <a:pPr lvl="1"/>
            <a:r>
              <a:rPr lang="en-US" altLang="zh-CN" dirty="0"/>
              <a:t>CCE of IHEP-60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; CCE of IHEP-25 </a:t>
            </a:r>
            <a:r>
              <a:rPr lang="en-US" altLang="zh-CN" b="1" dirty="0">
                <a:solidFill>
                  <a:srgbClr val="FF0000"/>
                </a:solidFill>
              </a:rPr>
              <a:t>disagree</a:t>
            </a:r>
          </a:p>
          <a:p>
            <a:r>
              <a:rPr lang="en-US" altLang="zh-CN" dirty="0"/>
              <a:t>The charge sharing ratio is expected as </a:t>
            </a:r>
            <a:r>
              <a:rPr lang="en-US" altLang="zh-CN" b="1" dirty="0">
                <a:solidFill>
                  <a:srgbClr val="0070C0"/>
                </a:solidFill>
              </a:rPr>
              <a:t>5%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The corresponding CCE of IHEP SCD and FOOT-320 is </a:t>
            </a:r>
            <a:r>
              <a:rPr lang="en-US" altLang="zh-CN" sz="2800" b="1" dirty="0">
                <a:solidFill>
                  <a:srgbClr val="0070C0"/>
                </a:solidFill>
              </a:rPr>
              <a:t>80~85%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The corresponding coupling capacitance is </a:t>
            </a:r>
            <a:r>
              <a:rPr lang="en-US" altLang="zh-CN" sz="2800" b="1" dirty="0">
                <a:solidFill>
                  <a:srgbClr val="0070C0"/>
                </a:solidFill>
              </a:rPr>
              <a:t>30~50 </a:t>
            </a:r>
            <a:r>
              <a:rPr lang="en-US" altLang="zh-CN" sz="2800" b="1" dirty="0" err="1">
                <a:solidFill>
                  <a:srgbClr val="0070C0"/>
                </a:solidFill>
              </a:rPr>
              <a:t>pF</a:t>
            </a:r>
            <a:r>
              <a:rPr lang="en-US" altLang="zh-CN" dirty="0" err="1"/>
              <a:t>.</a:t>
            </a:r>
            <a:endParaRPr lang="en-US" altLang="zh-CN" dirty="0"/>
          </a:p>
          <a:p>
            <a:pPr lvl="1"/>
            <a:r>
              <a:rPr lang="en-US" altLang="zh-CN" dirty="0"/>
              <a:t>The CCE of FOOT-150 is </a:t>
            </a:r>
            <a:r>
              <a:rPr lang="en-US" altLang="zh-CN" b="1" dirty="0">
                <a:solidFill>
                  <a:srgbClr val="FF0000"/>
                </a:solidFill>
              </a:rPr>
              <a:t>60%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31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C735C-F3C0-41D8-9C08-F499A684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74E7D0-CA7E-4981-B412-C7FBA3AB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CCE and charge sharing ratio when floating strip is hit.</a:t>
            </a:r>
          </a:p>
          <a:p>
            <a:r>
              <a:rPr lang="en-US" altLang="zh-CN" dirty="0"/>
              <a:t>Design of the pattern of AC readout Aluminum electrode to decrease the coupling capacitance.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45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3F79E-4617-4699-8511-5620A2A0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News from IHEP (1):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3EA146-3330-4838-97AA-88AE7FC0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180" y="1690688"/>
            <a:ext cx="5710334" cy="4728773"/>
          </a:xfrm>
        </p:spPr>
        <p:txBody>
          <a:bodyPr/>
          <a:lstStyle/>
          <a:p>
            <a:r>
              <a:rPr lang="en-US" altLang="zh-CN" dirty="0"/>
              <a:t>Each Top/Side SCD&amp;PSD is considered as a integrated component: </a:t>
            </a:r>
          </a:p>
          <a:p>
            <a:pPr lvl="1"/>
            <a:r>
              <a:rPr lang="en-US" altLang="zh-CN" dirty="0"/>
              <a:t>Share the same installation interface</a:t>
            </a:r>
          </a:p>
          <a:p>
            <a:pPr lvl="1"/>
            <a:r>
              <a:rPr lang="en-US" altLang="zh-CN" dirty="0"/>
              <a:t>Share the same thermal interface</a:t>
            </a:r>
          </a:p>
          <a:p>
            <a:r>
              <a:rPr lang="en-US" altLang="zh-CN" dirty="0"/>
              <a:t>Design individual thermal conductive circuit, cable between FEE and DAQ.</a:t>
            </a:r>
          </a:p>
          <a:p>
            <a:r>
              <a:rPr lang="en-US" altLang="zh-CN" dirty="0"/>
              <a:t>SCD team need to </a:t>
            </a:r>
            <a:r>
              <a:rPr lang="en-US" altLang="zh-CN" b="1" dirty="0">
                <a:solidFill>
                  <a:srgbClr val="0070C0"/>
                </a:solidFill>
              </a:rPr>
              <a:t>negotiate</a:t>
            </a:r>
            <a:r>
              <a:rPr lang="en-US" altLang="zh-CN" dirty="0"/>
              <a:t> with the PSD team about integration.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DE69F3-5E18-4F22-AED1-FC2931B0D0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2058890"/>
            <a:ext cx="6132521" cy="372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1EB9BC-21EC-4F20-9FC1-152FCEEB9889}"/>
              </a:ext>
            </a:extLst>
          </p:cNvPr>
          <p:cNvSpPr txBox="1"/>
          <p:nvPr/>
        </p:nvSpPr>
        <p:spPr>
          <a:xfrm>
            <a:off x="940837" y="623479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DAQ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22082AD-16A9-4BAF-9312-210E3D5D9EF8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363388" y="5290457"/>
            <a:ext cx="1" cy="9443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C9B3884-41E5-4B34-BE32-EDFF517258CD}"/>
              </a:ext>
            </a:extLst>
          </p:cNvPr>
          <p:cNvCxnSpPr>
            <a:cxnSpLocks/>
          </p:cNvCxnSpPr>
          <p:nvPr/>
        </p:nvCxnSpPr>
        <p:spPr>
          <a:xfrm flipH="1">
            <a:off x="1363388" y="3284376"/>
            <a:ext cx="353446" cy="1857765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A8B3F80-D078-43A3-80F5-728767DBE5AB}"/>
              </a:ext>
            </a:extLst>
          </p:cNvPr>
          <p:cNvSpPr txBox="1"/>
          <p:nvPr/>
        </p:nvSpPr>
        <p:spPr>
          <a:xfrm>
            <a:off x="239486" y="1609074"/>
            <a:ext cx="312457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CABLE between FEE and DAQ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434BF0C-D19C-4F47-8C35-FDCA9D76E2B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716834" y="1978406"/>
            <a:ext cx="84939" cy="1243949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3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A4526-9B52-4A4C-9C6A-8368F09D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News from IHEP (2): Thermal control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843E4E92-D382-4442-835B-CE2346FEC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519364"/>
              </p:ext>
            </p:extLst>
          </p:nvPr>
        </p:nvGraphicFramePr>
        <p:xfrm>
          <a:off x="597160" y="1800809"/>
          <a:ext cx="10786188" cy="4259051"/>
        </p:xfrm>
        <a:graphic>
          <a:graphicData uri="http://schemas.openxmlformats.org/drawingml/2006/table">
            <a:tbl>
              <a:tblPr/>
              <a:tblGrid>
                <a:gridCol w="1540884">
                  <a:extLst>
                    <a:ext uri="{9D8B030D-6E8A-4147-A177-3AD203B41FA5}">
                      <a16:colId xmlns:a16="http://schemas.microsoft.com/office/drawing/2014/main" val="2453171374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702496260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1103377024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2999570332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192335934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4009583093"/>
                    </a:ext>
                  </a:extLst>
                </a:gridCol>
                <a:gridCol w="1540884">
                  <a:extLst>
                    <a:ext uri="{9D8B030D-6E8A-4147-A177-3AD203B41FA5}">
                      <a16:colId xmlns:a16="http://schemas.microsoft.com/office/drawing/2014/main" val="268807896"/>
                    </a:ext>
                  </a:extLst>
                </a:gridCol>
              </a:tblGrid>
              <a:tr h="2487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Need active heater or TEC to for a fine temperature control?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Position of the cooling surface in component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Temperature of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thermal interface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Stability of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thermal interface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Temperature of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thermal interface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during storage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Stability of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thermal interface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 during storage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49431"/>
                  </a:ext>
                </a:extLst>
              </a:tr>
              <a:tr h="40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Sensor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-30~+50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等线" panose="02010600030101010101" pitchFamily="2" charset="-122"/>
                        </a:rPr>
                        <a:t>℃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/hr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64128"/>
                  </a:ext>
                </a:extLst>
              </a:tr>
              <a:tr h="40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FEE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Heater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Side of component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-20 ~ 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2~3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等线" panose="02010600030101010101" pitchFamily="2" charset="-122"/>
                        </a:rPr>
                        <a:t>℃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/hr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30632"/>
                  </a:ext>
                </a:extLst>
              </a:tr>
              <a:tr h="809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DAQ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Heater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Side of component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-10 ~ +30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5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2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3A7C4B-1BA1-483D-B451-30BBCB75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News from IHEP (3): Operation mode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9A693CC-4A23-4EF9-B4A1-B6232229D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787400"/>
              </p:ext>
            </p:extLst>
          </p:nvPr>
        </p:nvGraphicFramePr>
        <p:xfrm>
          <a:off x="838200" y="1825625"/>
          <a:ext cx="10515600" cy="2755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1286">
                  <a:extLst>
                    <a:ext uri="{9D8B030D-6E8A-4147-A177-3AD203B41FA5}">
                      <a16:colId xmlns:a16="http://schemas.microsoft.com/office/drawing/2014/main" val="532155492"/>
                    </a:ext>
                  </a:extLst>
                </a:gridCol>
                <a:gridCol w="7304314">
                  <a:extLst>
                    <a:ext uri="{9D8B030D-6E8A-4147-A177-3AD203B41FA5}">
                      <a16:colId xmlns:a16="http://schemas.microsoft.com/office/drawing/2014/main" val="2409249397"/>
                    </a:ext>
                  </a:extLst>
                </a:gridCol>
              </a:tblGrid>
              <a:tr h="583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Operation mode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Action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574466"/>
                  </a:ext>
                </a:extLst>
              </a:tr>
              <a:tr h="583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Normal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Take data according to scientific trigger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32430"/>
                  </a:ext>
                </a:extLst>
              </a:tr>
              <a:tr h="583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Pedestal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Calibrate the pedestal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05227"/>
                  </a:ext>
                </a:extLst>
              </a:tr>
              <a:tr h="10064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DAC calibration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DAC generate different pulsed charge to calibrate ASIC non-linearity 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2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857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Charge sharing ratio vs ext. capacitor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7727" y="1825624"/>
            <a:ext cx="3969833" cy="4775897"/>
          </a:xfrm>
        </p:spPr>
        <p:txBody>
          <a:bodyPr/>
          <a:lstStyle/>
          <a:p>
            <a:r>
              <a:rPr lang="en-US" altLang="zh-CN" dirty="0"/>
              <a:t>For long time period (&gt;60ns), a </a:t>
            </a:r>
            <a:r>
              <a:rPr lang="en-US" altLang="zh-CN" b="1" dirty="0">
                <a:solidFill>
                  <a:srgbClr val="00B050"/>
                </a:solidFill>
              </a:rPr>
              <a:t>smaller</a:t>
            </a:r>
            <a:r>
              <a:rPr lang="en-US" altLang="zh-CN" dirty="0"/>
              <a:t> external capacitor </a:t>
            </a:r>
            <a:r>
              <a:rPr lang="en-US" altLang="zh-CN" b="1" dirty="0">
                <a:solidFill>
                  <a:srgbClr val="00B050"/>
                </a:solidFill>
              </a:rPr>
              <a:t>increase</a:t>
            </a:r>
            <a:r>
              <a:rPr lang="en-US" altLang="zh-CN" dirty="0"/>
              <a:t> the charge sharing ratio. </a:t>
            </a:r>
          </a:p>
          <a:p>
            <a:r>
              <a:rPr lang="en-US" altLang="zh-CN" dirty="0"/>
              <a:t>For short time period(&lt;60ns), a </a:t>
            </a:r>
            <a:r>
              <a:rPr lang="en-US" altLang="zh-CN" b="1" dirty="0">
                <a:solidFill>
                  <a:srgbClr val="00B050"/>
                </a:solidFill>
              </a:rPr>
              <a:t>smaller</a:t>
            </a:r>
            <a:r>
              <a:rPr lang="en-US" altLang="zh-CN" dirty="0"/>
              <a:t> external capacitor </a:t>
            </a:r>
            <a:r>
              <a:rPr lang="en-US" altLang="zh-CN" b="1" dirty="0">
                <a:solidFill>
                  <a:srgbClr val="FF0000"/>
                </a:solidFill>
              </a:rPr>
              <a:t>decrease</a:t>
            </a:r>
            <a:r>
              <a:rPr lang="en-US" altLang="zh-CN" b="1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the charge sharing ratio.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3" y="1795130"/>
            <a:ext cx="7038996" cy="5017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538546" y="2653990"/>
            <a:ext cx="95410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200pF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10507" y="4392917"/>
            <a:ext cx="1109599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1000pF</a:t>
            </a:r>
          </a:p>
        </p:txBody>
      </p:sp>
    </p:spTree>
    <p:extLst>
      <p:ext uri="{BB962C8B-B14F-4D97-AF65-F5344CB8AC3E}">
        <p14:creationId xmlns:p14="http://schemas.microsoft.com/office/powerpoint/2010/main" val="343340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1E842-0827-4E73-9718-F68E6657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F8F2D808-A708-4E71-BA1B-EEFB3F339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43991"/>
              </p:ext>
            </p:extLst>
          </p:nvPr>
        </p:nvGraphicFramePr>
        <p:xfrm>
          <a:off x="838200" y="4409579"/>
          <a:ext cx="10515600" cy="199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7373F3B4-AE6B-4493-8781-E44C09D1121A}"/>
              </a:ext>
            </a:extLst>
          </p:cNvPr>
          <p:cNvSpPr/>
          <p:nvPr/>
        </p:nvSpPr>
        <p:spPr>
          <a:xfrm>
            <a:off x="852269" y="2079463"/>
            <a:ext cx="3151164" cy="17584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Adjust the external capacitor</a:t>
            </a:r>
            <a:endParaRPr lang="zh-CN" altLang="en-US" sz="3600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3C8C674-7051-48CD-872A-32A3A3B25A9D}"/>
              </a:ext>
            </a:extLst>
          </p:cNvPr>
          <p:cNvSpPr/>
          <p:nvPr/>
        </p:nvSpPr>
        <p:spPr>
          <a:xfrm>
            <a:off x="6766559" y="1021831"/>
            <a:ext cx="3967090" cy="17584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3600" dirty="0"/>
              <a:t>Charge Collection Efficiency (CCE)</a:t>
            </a:r>
            <a:endParaRPr lang="zh-CN" altLang="en-US" sz="3600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E3ED794-F068-46C2-BBE5-701A941EAE97}"/>
              </a:ext>
            </a:extLst>
          </p:cNvPr>
          <p:cNvSpPr/>
          <p:nvPr/>
        </p:nvSpPr>
        <p:spPr>
          <a:xfrm>
            <a:off x="6766559" y="2958694"/>
            <a:ext cx="3967090" cy="17584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3600" dirty="0"/>
              <a:t>Charge Sharing Ratio</a:t>
            </a:r>
            <a:endParaRPr lang="zh-CN" altLang="en-US" sz="36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DC14BBD-8621-48FE-994D-29E8304FD111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4003433" y="1901062"/>
            <a:ext cx="2763126" cy="1057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5EF246B-751F-4376-97D8-77FBAD30FD0C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03433" y="2958694"/>
            <a:ext cx="2763126" cy="879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4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787D4-A4DC-4765-B084-689FC0A1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IHEP Sensors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33B9C99-C636-4AA5-86CE-3A87ABE6D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40214"/>
              </p:ext>
            </p:extLst>
          </p:nvPr>
        </p:nvGraphicFramePr>
        <p:xfrm>
          <a:off x="838200" y="1272492"/>
          <a:ext cx="10515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1047593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844455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4398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IHEP a)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IHEP b)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95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[</a:t>
                      </a:r>
                      <a:r>
                        <a:rPr lang="el-GR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3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length [cm]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03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width [</a:t>
                      </a:r>
                      <a:r>
                        <a:rPr lang="en-US" altLang="zh-CN" sz="24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7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 pitch [</a:t>
                      </a:r>
                      <a:r>
                        <a:rPr lang="en-US" altLang="zh-CN" sz="24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7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Readout pitch </a:t>
                      </a:r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altLang="zh-CN" sz="2400" b="0" i="0" u="none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altLang="zh-CN" sz="2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4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interstrip cap. [pF]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2.64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2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bulk cap. [pF]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3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Coupling cap. [pF]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6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F9D00-FCC0-48C4-87E3-12A8AAB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Method(1): SPICE main circuit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DD1AD1D-3591-44E0-9DAA-B9AD75CB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1062427"/>
            <a:ext cx="10708027" cy="4190707"/>
          </a:xfr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7F1B5B1-F7E0-4EC9-9F71-6F3E663EEEAB}"/>
              </a:ext>
            </a:extLst>
          </p:cNvPr>
          <p:cNvSpPr txBox="1"/>
          <p:nvPr/>
        </p:nvSpPr>
        <p:spPr>
          <a:xfrm>
            <a:off x="1465368" y="5288340"/>
            <a:ext cx="8230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13 strips: 7 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, 6 floating </a:t>
            </a:r>
            <a:r>
              <a:rPr lang="en-US" altLang="zh-CN" sz="2400" dirty="0" err="1"/>
              <a:t>ch.</a:t>
            </a:r>
            <a:endParaRPr lang="en-US" altLang="zh-CN" sz="2400" dirty="0"/>
          </a:p>
          <a:p>
            <a:r>
              <a:rPr lang="en-US" altLang="zh-CN" sz="2400" dirty="0"/>
              <a:t>Charge inject in the center (readout </a:t>
            </a:r>
            <a:r>
              <a:rPr lang="en-US" altLang="zh-CN" sz="2400" dirty="0" err="1"/>
              <a:t>ch.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1F cap. as pre-amplifier</a:t>
            </a:r>
          </a:p>
          <a:p>
            <a:r>
              <a:rPr lang="en-US" altLang="zh-CN" sz="2400" dirty="0"/>
              <a:t>1</a:t>
            </a:r>
            <a:r>
              <a:rPr lang="en-US" altLang="zh-CN" sz="2400" baseline="30000" dirty="0"/>
              <a:t>st</a:t>
            </a:r>
            <a:r>
              <a:rPr lang="en-US" altLang="zh-CN" sz="2400" dirty="0"/>
              <a:t> Interstrip capacitor (C_Inter1) and 2</a:t>
            </a:r>
            <a:r>
              <a:rPr lang="en-US" altLang="zh-CN" sz="2400" baseline="30000" dirty="0"/>
              <a:t>nd</a:t>
            </a:r>
            <a:r>
              <a:rPr lang="en-US" altLang="zh-CN" sz="2400" dirty="0"/>
              <a:t> capacitor(C_Inter2)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30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F9D00-FCC0-48C4-87E3-12A8AAB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Method(1): SPICE sub circuit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CD5C8C-2A3C-43FB-A1C2-120CBF5D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04"/>
            <a:ext cx="5026909" cy="37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81977BF-0FDE-4A4D-B835-6C5D365CE8D4}"/>
              </a:ext>
            </a:extLst>
          </p:cNvPr>
          <p:cNvSpPr txBox="1"/>
          <p:nvPr/>
        </p:nvSpPr>
        <p:spPr>
          <a:xfrm>
            <a:off x="5050781" y="1586204"/>
            <a:ext cx="210025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Coupling cap.</a:t>
            </a:r>
          </a:p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Adjustable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0B6DBE-E583-482E-A779-8DD9FE9A108E}"/>
              </a:ext>
            </a:extLst>
          </p:cNvPr>
          <p:cNvSpPr/>
          <p:nvPr/>
        </p:nvSpPr>
        <p:spPr>
          <a:xfrm>
            <a:off x="1334278" y="1586204"/>
            <a:ext cx="1539551" cy="970384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0E1D3F5-1942-4781-BFD2-75EDC0F0F5EF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2873829" y="2001703"/>
            <a:ext cx="2176952" cy="6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02D72AF-3B55-4222-AF66-F11C63270484}"/>
              </a:ext>
            </a:extLst>
          </p:cNvPr>
          <p:cNvSpPr txBox="1"/>
          <p:nvPr/>
        </p:nvSpPr>
        <p:spPr>
          <a:xfrm>
            <a:off x="4750028" y="3028641"/>
            <a:ext cx="21146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6AF00"/>
                </a:solidFill>
              </a:rPr>
              <a:t>Interstrip cap.</a:t>
            </a:r>
          </a:p>
          <a:p>
            <a:pPr algn="ctr"/>
            <a:r>
              <a:rPr lang="en-US" altLang="zh-CN" sz="2400" b="1" dirty="0">
                <a:solidFill>
                  <a:srgbClr val="E6AF00"/>
                </a:solidFill>
              </a:rPr>
              <a:t>Fix</a:t>
            </a:r>
            <a:endParaRPr lang="zh-CN" altLang="en-US" sz="2400" b="1" dirty="0">
              <a:solidFill>
                <a:srgbClr val="E6AF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89DD4D-BCCF-43D9-BEC5-20FBA7E9AA58}"/>
              </a:ext>
            </a:extLst>
          </p:cNvPr>
          <p:cNvSpPr txBox="1"/>
          <p:nvPr/>
        </p:nvSpPr>
        <p:spPr>
          <a:xfrm>
            <a:off x="5380199" y="4488596"/>
            <a:ext cx="144142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Bulk cap.</a:t>
            </a:r>
          </a:p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Fix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7FB67A4-7BC8-4E0D-B1EA-0348194E316F}"/>
              </a:ext>
            </a:extLst>
          </p:cNvPr>
          <p:cNvSpPr/>
          <p:nvPr/>
        </p:nvSpPr>
        <p:spPr>
          <a:xfrm>
            <a:off x="9331" y="2426575"/>
            <a:ext cx="3881534" cy="215860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38849CB-AC45-4A5C-9F9A-81BDE8C5AA76}"/>
              </a:ext>
            </a:extLst>
          </p:cNvPr>
          <p:cNvCxnSpPr>
            <a:cxnSpLocks/>
            <a:stCxn id="20" idx="1"/>
            <a:endCxn id="23" idx="3"/>
          </p:cNvCxnSpPr>
          <p:nvPr/>
        </p:nvCxnSpPr>
        <p:spPr>
          <a:xfrm flipH="1">
            <a:off x="3890865" y="3444140"/>
            <a:ext cx="859163" cy="617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4570C956-F1B2-4559-954E-01D35F3364DA}"/>
              </a:ext>
            </a:extLst>
          </p:cNvPr>
          <p:cNvSpPr/>
          <p:nvPr/>
        </p:nvSpPr>
        <p:spPr>
          <a:xfrm>
            <a:off x="1334277" y="4349209"/>
            <a:ext cx="1539551" cy="97038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F5FE499-3889-48C5-BA01-DCD4C1F9E161}"/>
              </a:ext>
            </a:extLst>
          </p:cNvPr>
          <p:cNvCxnSpPr>
            <a:cxnSpLocks/>
            <a:stCxn id="21" idx="1"/>
            <a:endCxn id="34" idx="3"/>
          </p:cNvCxnSpPr>
          <p:nvPr/>
        </p:nvCxnSpPr>
        <p:spPr>
          <a:xfrm flipH="1" flipV="1">
            <a:off x="2873828" y="4834401"/>
            <a:ext cx="2506371" cy="696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37BBFFB-6B41-44C3-A38C-9DBE554B1CC5}"/>
              </a:ext>
            </a:extLst>
          </p:cNvPr>
          <p:cNvSpPr txBox="1"/>
          <p:nvPr/>
        </p:nvSpPr>
        <p:spPr>
          <a:xfrm>
            <a:off x="380498" y="5443281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Sub circuit of IHEP 25um width</a:t>
            </a:r>
            <a:endParaRPr lang="zh-CN" altLang="en-US" sz="2400" dirty="0"/>
          </a:p>
        </p:txBody>
      </p:sp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C8A58797-0267-4C2E-BD89-89628715C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93631"/>
              </p:ext>
            </p:extLst>
          </p:nvPr>
        </p:nvGraphicFramePr>
        <p:xfrm>
          <a:off x="7174909" y="2248677"/>
          <a:ext cx="4581663" cy="25060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7221">
                  <a:extLst>
                    <a:ext uri="{9D8B030D-6E8A-4147-A177-3AD203B41FA5}">
                      <a16:colId xmlns:a16="http://schemas.microsoft.com/office/drawing/2014/main" val="969164289"/>
                    </a:ext>
                  </a:extLst>
                </a:gridCol>
                <a:gridCol w="1527221">
                  <a:extLst>
                    <a:ext uri="{9D8B030D-6E8A-4147-A177-3AD203B41FA5}">
                      <a16:colId xmlns:a16="http://schemas.microsoft.com/office/drawing/2014/main" val="2694508075"/>
                    </a:ext>
                  </a:extLst>
                </a:gridCol>
                <a:gridCol w="1527221">
                  <a:extLst>
                    <a:ext uri="{9D8B030D-6E8A-4147-A177-3AD203B41FA5}">
                      <a16:colId xmlns:a16="http://schemas.microsoft.com/office/drawing/2014/main" val="1968883141"/>
                    </a:ext>
                  </a:extLst>
                </a:gridCol>
              </a:tblGrid>
              <a:tr h="5314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Capacitor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Capacitance of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effectLst/>
                        </a:rPr>
                        <a:t>IHEP-60</a:t>
                      </a:r>
                      <a:r>
                        <a:rPr lang="en-US" sz="1800" kern="0" dirty="0">
                          <a:effectLst/>
                        </a:rPr>
                        <a:t> (pF)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Capacitance of</a:t>
                      </a:r>
                      <a:endParaRPr lang="en-US" altLang="zh-CN" sz="1800" kern="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effectLst/>
                        </a:rPr>
                        <a:t>IHEP-25 (pF)</a:t>
                      </a:r>
                      <a:endParaRPr lang="zh-CN" alt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790189"/>
                  </a:ext>
                </a:extLst>
              </a:tr>
              <a:tr h="56101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Inter1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6.02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2.64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5025763"/>
                  </a:ext>
                </a:extLst>
              </a:tr>
              <a:tr h="56101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Inter2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0.62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0.59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011372"/>
                  </a:ext>
                </a:extLst>
              </a:tr>
              <a:tr h="56101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effectLst/>
                        </a:rPr>
                        <a:t>Bulk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1.61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1.56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162560"/>
                  </a:ext>
                </a:extLst>
              </a:tr>
            </a:tbl>
          </a:graphicData>
        </a:graphic>
      </p:graphicFrame>
      <p:sp>
        <p:nvSpPr>
          <p:cNvPr id="46" name="文本框 45">
            <a:extLst>
              <a:ext uri="{FF2B5EF4-FFF2-40B4-BE49-F238E27FC236}">
                <a16:creationId xmlns:a16="http://schemas.microsoft.com/office/drawing/2014/main" id="{7073139A-0C18-44A1-97B6-CB916C57931F}"/>
              </a:ext>
            </a:extLst>
          </p:cNvPr>
          <p:cNvSpPr txBox="1"/>
          <p:nvPr/>
        </p:nvSpPr>
        <p:spPr>
          <a:xfrm>
            <a:off x="7544380" y="4816884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Specification of capacitance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47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248F0-1D41-47C1-8DC2-AE78115B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824"/>
            <a:ext cx="10515600" cy="1085850"/>
          </a:xfrm>
        </p:spPr>
        <p:txBody>
          <a:bodyPr/>
          <a:lstStyle/>
          <a:p>
            <a:r>
              <a:rPr lang="en-US" altLang="zh-CN" dirty="0"/>
              <a:t>Method(1): SPICE &amp; Analytic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5FC9B4-72B0-417B-92D7-E85F2A612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4988"/>
            <a:ext cx="10515600" cy="1085849"/>
          </a:xfrm>
        </p:spPr>
        <p:txBody>
          <a:bodyPr/>
          <a:lstStyle/>
          <a:p>
            <a:r>
              <a:rPr lang="en-US" altLang="zh-CN" dirty="0"/>
              <a:t>A smaller coupling capacitance, a smaller </a:t>
            </a:r>
            <a:r>
              <a:rPr lang="en-US" altLang="zh-CN" b="1" dirty="0">
                <a:solidFill>
                  <a:srgbClr val="0070C0"/>
                </a:solidFill>
              </a:rPr>
              <a:t>CCE</a:t>
            </a:r>
            <a:r>
              <a:rPr lang="en-US" altLang="zh-CN" dirty="0"/>
              <a:t> and larger </a:t>
            </a:r>
            <a:r>
              <a:rPr lang="en-US" altLang="zh-CN" b="1" dirty="0">
                <a:solidFill>
                  <a:srgbClr val="FFAD19"/>
                </a:solidFill>
              </a:rPr>
              <a:t>charge sharing ratio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D22A76-334A-4FFF-9C1E-44A0AFE42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0" y="1616292"/>
            <a:ext cx="5940000" cy="3626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42827B-6177-4545-9AD4-E6870684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642"/>
            <a:ext cx="5940000" cy="3626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BC9FA5A-D830-4053-87FE-24EBABD1DFE8}"/>
              </a:ext>
            </a:extLst>
          </p:cNvPr>
          <p:cNvSpPr txBox="1"/>
          <p:nvPr/>
        </p:nvSpPr>
        <p:spPr>
          <a:xfrm>
            <a:off x="8977312" y="197232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CCE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5A8A7B-E0FE-4DE4-87A6-FA572C84F727}"/>
              </a:ext>
            </a:extLst>
          </p:cNvPr>
          <p:cNvSpPr txBox="1"/>
          <p:nvPr/>
        </p:nvSpPr>
        <p:spPr>
          <a:xfrm>
            <a:off x="8768189" y="3717424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AD19"/>
                </a:solidFill>
              </a:rPr>
              <a:t>Ratio</a:t>
            </a:r>
            <a:endParaRPr lang="zh-CN" altLang="en-US" sz="3200" b="1" dirty="0">
              <a:solidFill>
                <a:srgbClr val="FFAD19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9052A7-29B8-4906-A113-ECC53B6036CF}"/>
              </a:ext>
            </a:extLst>
          </p:cNvPr>
          <p:cNvSpPr txBox="1"/>
          <p:nvPr/>
        </p:nvSpPr>
        <p:spPr>
          <a:xfrm>
            <a:off x="2413309" y="1971676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CCE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CECD9A-5C42-49BA-9CD3-ADE7190B1224}"/>
              </a:ext>
            </a:extLst>
          </p:cNvPr>
          <p:cNvSpPr txBox="1"/>
          <p:nvPr/>
        </p:nvSpPr>
        <p:spPr>
          <a:xfrm>
            <a:off x="2164844" y="371677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AD19"/>
                </a:solidFill>
              </a:rPr>
              <a:t>Ratio</a:t>
            </a:r>
            <a:endParaRPr lang="zh-CN" altLang="en-US" sz="3200" b="1" dirty="0">
              <a:solidFill>
                <a:srgbClr val="FFA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B9AC3-334A-4A7F-8405-EA502F16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07"/>
            <a:ext cx="10515600" cy="1325563"/>
          </a:xfrm>
        </p:spPr>
        <p:txBody>
          <a:bodyPr/>
          <a:lstStyle/>
          <a:p>
            <a:r>
              <a:rPr lang="en-US" altLang="zh-CN" dirty="0"/>
              <a:t>Method(2): TCAD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8ACFA-819A-4B4B-9AC5-4792B7CE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327" y="1533670"/>
            <a:ext cx="5479473" cy="3971204"/>
          </a:xfrm>
        </p:spPr>
        <p:txBody>
          <a:bodyPr/>
          <a:lstStyle/>
          <a:p>
            <a:r>
              <a:rPr lang="en-US" altLang="zh-CN" dirty="0"/>
              <a:t>TCAD can specified additional contact resistor/capacitor/insulator, as shown left.</a:t>
            </a:r>
          </a:p>
          <a:p>
            <a:r>
              <a:rPr lang="en-US" altLang="zh-CN" dirty="0"/>
              <a:t>For our simulation, we use contact </a:t>
            </a:r>
            <a:r>
              <a:rPr lang="en-US" altLang="zh-CN" b="1" dirty="0">
                <a:solidFill>
                  <a:srgbClr val="0070C0"/>
                </a:solidFill>
              </a:rPr>
              <a:t>capacitor</a:t>
            </a:r>
            <a:r>
              <a:rPr lang="en-US" altLang="zh-CN" dirty="0"/>
              <a:t> for the AC readout pad. </a:t>
            </a:r>
          </a:p>
          <a:p>
            <a:r>
              <a:rPr lang="en-US" altLang="zh-CN" dirty="0"/>
              <a:t>TCAD can evaluate the </a:t>
            </a:r>
            <a:r>
              <a:rPr lang="en-US" altLang="zh-CN" b="1" dirty="0">
                <a:solidFill>
                  <a:srgbClr val="FF0000"/>
                </a:solidFill>
              </a:rPr>
              <a:t>voltage</a:t>
            </a:r>
            <a:r>
              <a:rPr lang="en-US" altLang="zh-CN" dirty="0"/>
              <a:t> of the electrode.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A60B51-DC87-4F6F-A33E-96E060FFF9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775734"/>
            <a:ext cx="4437582" cy="3890876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8BCE84A-96B5-4F33-BE20-77E70D99257D}"/>
              </a:ext>
            </a:extLst>
          </p:cNvPr>
          <p:cNvCxnSpPr/>
          <p:nvPr/>
        </p:nvCxnSpPr>
        <p:spPr>
          <a:xfrm>
            <a:off x="4156364" y="4433455"/>
            <a:ext cx="5551054" cy="27709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D56505-93A0-462F-B8C1-18D40996C7EE}"/>
                  </a:ext>
                </a:extLst>
              </p:cNvPr>
              <p:cNvSpPr txBox="1"/>
              <p:nvPr/>
            </p:nvSpPr>
            <p:spPr>
              <a:xfrm>
                <a:off x="6456218" y="5736685"/>
                <a:ext cx="19442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D56505-93A0-462F-B8C1-18D40996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18" y="5736685"/>
                <a:ext cx="194425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5AB5B8C-729B-4D0E-8C65-A617D974E636}"/>
              </a:ext>
            </a:extLst>
          </p:cNvPr>
          <p:cNvCxnSpPr>
            <a:cxnSpLocks/>
          </p:cNvCxnSpPr>
          <p:nvPr/>
        </p:nvCxnSpPr>
        <p:spPr>
          <a:xfrm>
            <a:off x="4760855" y="3639126"/>
            <a:ext cx="2667488" cy="82046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FF38ABE-3CD7-40A4-B210-91056A78BF6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428343" y="4025791"/>
            <a:ext cx="748145" cy="171089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9416AE5-2BE5-4287-BFFD-2E21F6873972}"/>
              </a:ext>
            </a:extLst>
          </p:cNvPr>
          <p:cNvCxnSpPr>
            <a:cxnSpLocks/>
          </p:cNvCxnSpPr>
          <p:nvPr/>
        </p:nvCxnSpPr>
        <p:spPr>
          <a:xfrm flipV="1">
            <a:off x="8294255" y="4933120"/>
            <a:ext cx="2087418" cy="8763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2068</Words>
  <Application>Microsoft Office PowerPoint</Application>
  <PresentationFormat>宽屏</PresentationFormat>
  <Paragraphs>316</Paragraphs>
  <Slides>25</Slides>
  <Notes>19</Notes>
  <HiddenSlides>2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宋体</vt:lpstr>
      <vt:lpstr>微软雅黑</vt:lpstr>
      <vt:lpstr>Arial</vt:lpstr>
      <vt:lpstr>Calibri</vt:lpstr>
      <vt:lpstr>Cambria Math</vt:lpstr>
      <vt:lpstr>Segoe UI Symbol</vt:lpstr>
      <vt:lpstr>Times New Roman</vt:lpstr>
      <vt:lpstr>Office 主题​​</vt:lpstr>
      <vt:lpstr>CCE &amp; Charge Sharing  vs External Capacitor  in HERD SCD</vt:lpstr>
      <vt:lpstr>Background: The cumulative charge</vt:lpstr>
      <vt:lpstr>Background: Charge sharing ratio vs ext. capacitor</vt:lpstr>
      <vt:lpstr>Motivation</vt:lpstr>
      <vt:lpstr>IHEP Sensors</vt:lpstr>
      <vt:lpstr>Method(1): SPICE main circuit</vt:lpstr>
      <vt:lpstr>Method(1): SPICE sub circuit</vt:lpstr>
      <vt:lpstr>Method(1): SPICE &amp; Analytic</vt:lpstr>
      <vt:lpstr>Method(2): TCAD</vt:lpstr>
      <vt:lpstr>Method(2): TCAD</vt:lpstr>
      <vt:lpstr>Method(2): TCAD</vt:lpstr>
      <vt:lpstr>Method(2): TCAD</vt:lpstr>
      <vt:lpstr>Method(2): TCAD</vt:lpstr>
      <vt:lpstr>Comparison of two methods</vt:lpstr>
      <vt:lpstr>Apply to all HERD SCD</vt:lpstr>
      <vt:lpstr>FOOT SPICE Circult</vt:lpstr>
      <vt:lpstr>AMS-Upgrade SPICE Circuit</vt:lpstr>
      <vt:lpstr>CCE and Charge sharing Ratio on Coupling Cap.</vt:lpstr>
      <vt:lpstr>The charge sharing ratio of DAMPE</vt:lpstr>
      <vt:lpstr>CCE and coupling cap. on charge sharing ratio</vt:lpstr>
      <vt:lpstr>Conclusion</vt:lpstr>
      <vt:lpstr>Future plan</vt:lpstr>
      <vt:lpstr>News from IHEP (1): Structure</vt:lpstr>
      <vt:lpstr>News from IHEP (2): Thermal control</vt:lpstr>
      <vt:lpstr>News from IHEP (3): Operation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 &amp; Charge Sharing vs External Capacitor in HERD SCD</dc:title>
  <dc:creator>Yuodaa</dc:creator>
  <cp:lastModifiedBy>Yuodaa</cp:lastModifiedBy>
  <cp:revision>148</cp:revision>
  <dcterms:created xsi:type="dcterms:W3CDTF">2022-02-14T02:38:36Z</dcterms:created>
  <dcterms:modified xsi:type="dcterms:W3CDTF">2022-02-28T09:02:23Z</dcterms:modified>
</cp:coreProperties>
</file>