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90" r:id="rId2"/>
    <p:sldId id="309" r:id="rId3"/>
    <p:sldId id="262" r:id="rId4"/>
    <p:sldId id="293" r:id="rId5"/>
    <p:sldId id="279" r:id="rId6"/>
    <p:sldId id="280" r:id="rId7"/>
    <p:sldId id="265" r:id="rId8"/>
    <p:sldId id="266" r:id="rId9"/>
    <p:sldId id="267" r:id="rId10"/>
    <p:sldId id="270" r:id="rId11"/>
    <p:sldId id="314" r:id="rId12"/>
    <p:sldId id="273" r:id="rId13"/>
    <p:sldId id="316" r:id="rId14"/>
    <p:sldId id="315" r:id="rId15"/>
    <p:sldId id="278" r:id="rId16"/>
    <p:sldId id="317" r:id="rId1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i="1" kern="1200">
        <a:solidFill>
          <a:srgbClr val="FF0000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i="1" kern="1200">
        <a:solidFill>
          <a:srgbClr val="FF0000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i="1" kern="1200">
        <a:solidFill>
          <a:srgbClr val="FF0000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i="1" kern="1200">
        <a:solidFill>
          <a:srgbClr val="FF0000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i="1" kern="1200">
        <a:solidFill>
          <a:srgbClr val="FF0000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800" b="1" i="1" kern="1200">
        <a:solidFill>
          <a:srgbClr val="FF0000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800" b="1" i="1" kern="1200">
        <a:solidFill>
          <a:srgbClr val="FF0000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800" b="1" i="1" kern="1200">
        <a:solidFill>
          <a:srgbClr val="FF0000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800" b="1" i="1" kern="1200">
        <a:solidFill>
          <a:srgbClr val="FF0000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99"/>
    <a:srgbClr val="FF7A01"/>
    <a:srgbClr val="339933"/>
    <a:srgbClr val="FFFF00"/>
    <a:srgbClr val="FFFFCC"/>
    <a:srgbClr val="00FF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2532" autoAdjust="0"/>
  </p:normalViewPr>
  <p:slideViewPr>
    <p:cSldViewPr>
      <p:cViewPr>
        <p:scale>
          <a:sx n="66" d="100"/>
          <a:sy n="66" d="100"/>
        </p:scale>
        <p:origin x="-1374" y="-9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818" y="-72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95" tIns="49497" rIns="98995" bIns="49497" numCol="1" anchor="t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sz="1300" b="0" i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95" tIns="49497" rIns="98995" bIns="49497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 b="0" i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95" tIns="49497" rIns="98995" bIns="49497" numCol="1" anchor="b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sz="1300" b="0" i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95" tIns="49497" rIns="98995" bIns="49497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 b="0" i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1BB52418-1021-4826-AE72-B6D80CA90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4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60" tIns="48679" rIns="97360" bIns="48679" numCol="1" anchor="t" anchorCtr="0" compatLnSpc="1">
            <a:prstTxWarp prst="textNoShape">
              <a:avLst/>
            </a:prstTxWarp>
          </a:bodyPr>
          <a:lstStyle>
            <a:lvl1pPr algn="l" defTabSz="973138">
              <a:spcBef>
                <a:spcPct val="0"/>
              </a:spcBef>
              <a:defRPr sz="1300" b="0" i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94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60" tIns="48679" rIns="97360" bIns="48679" numCol="1" anchor="t" anchorCtr="0" compatLnSpc="1">
            <a:prstTxWarp prst="textNoShape">
              <a:avLst/>
            </a:prstTxWarp>
          </a:bodyPr>
          <a:lstStyle>
            <a:lvl1pPr algn="r" defTabSz="973138">
              <a:spcBef>
                <a:spcPct val="0"/>
              </a:spcBef>
              <a:defRPr sz="1300" b="0" i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5650"/>
            <a:ext cx="5156200" cy="386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875213"/>
            <a:ext cx="526097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60" tIns="48679" rIns="97360" bIns="48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8838"/>
            <a:ext cx="3094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60" tIns="48679" rIns="97360" bIns="48679" numCol="1" anchor="b" anchorCtr="0" compatLnSpc="1">
            <a:prstTxWarp prst="textNoShape">
              <a:avLst/>
            </a:prstTxWarp>
          </a:bodyPr>
          <a:lstStyle>
            <a:lvl1pPr algn="l" defTabSz="973138">
              <a:spcBef>
                <a:spcPct val="0"/>
              </a:spcBef>
              <a:defRPr sz="1300" b="0" i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48838"/>
            <a:ext cx="3094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60" tIns="48679" rIns="97360" bIns="48679" numCol="1" anchor="b" anchorCtr="0" compatLnSpc="1">
            <a:prstTxWarp prst="textNoShape">
              <a:avLst/>
            </a:prstTxWarp>
          </a:bodyPr>
          <a:lstStyle>
            <a:lvl1pPr algn="r" defTabSz="973138">
              <a:spcBef>
                <a:spcPct val="0"/>
              </a:spcBef>
              <a:defRPr sz="1300" b="0" i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BD58161-A89C-4725-86F3-2A3AEF81F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U. De Sanctis     ATLAS ITALIA 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A6AD-B77D-480F-902D-5F2ED1B89C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U. De Sanctis     ATLAS ITALIA 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9B79-A803-46E3-9DAD-AAE1497E92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U. De Sanctis     ATLAS ITALIA 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B9CA4-E188-42F4-B76A-799176E39A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U. De Sanctis     ATLAS ITALIA 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77FF-2385-48A8-A046-A87B4A9DE4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U. De Sanctis     ATLAS ITALIA 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7F2E-E6D6-4278-A71E-9EAE184661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U. De Sanctis     ATLAS ITALIA 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62339-1C3D-4933-BA27-021F23A69F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U. De Sanctis     ATLAS ITALIA 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FE1CF-D95F-4FC8-BF93-4E9EF968C7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U. De Sanctis     ATLAS ITALIA 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49434-5C65-4767-A44F-4AF98E62B4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U. De Sanctis     ATLAS ITALIA 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15B06-131E-4BC1-8949-D9AD1A0C30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U. De Sanctis     ATLAS ITALIA 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DEAD3-023C-4D2A-9532-93120F16A3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U. De Sanctis     ATLAS ITALIA 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i="0">
                <a:solidFill>
                  <a:schemeClr val="tx1"/>
                </a:solidFill>
                <a:effectLst/>
                <a:latin typeface="Arial Black" pitchFamily="34" charset="0"/>
              </a:defRPr>
            </a:lvl1pPr>
          </a:lstStyle>
          <a:p>
            <a:pPr>
              <a:defRPr/>
            </a:pPr>
            <a:fld id="{CCC96B9B-7746-4334-9778-981775FAD8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-6096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w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257800"/>
            <a:ext cx="9144000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000" smtClean="0"/>
              <a:t>Lorenzo Bellagamba, Graziano Bruni, Riccardo Di Sipio (Bologna);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000" smtClean="0"/>
              <a:t>Ilaria Besana, Tommaso Lari, Clara Troncon (Milano);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000" smtClean="0"/>
              <a:t>Bobby Acharya, Marina Cobal, </a:t>
            </a:r>
            <a:r>
              <a:rPr lang="en-US" sz="2000" b="1" smtClean="0"/>
              <a:t>Umberto De Sanctis</a:t>
            </a:r>
            <a:r>
              <a:rPr lang="en-US" sz="2000" smtClean="0"/>
              <a:t>, Michele Pinamonti, Rachik Souhalak, Kerim Suruliz (Udine);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00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GB" sz="2000" smtClean="0"/>
          </a:p>
        </p:txBody>
      </p:sp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0" y="3124200"/>
            <a:ext cx="9144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400" b="0" i="0">
                <a:solidFill>
                  <a:srgbClr val="0000FF"/>
                </a:solidFill>
                <a:latin typeface="Alba Super" pitchFamily="2" charset="0"/>
              </a:rPr>
              <a:t>First observation of </a:t>
            </a:r>
          </a:p>
          <a:p>
            <a:pPr algn="ctr"/>
            <a:r>
              <a:rPr lang="en-US" sz="4400" b="0" i="0">
                <a:solidFill>
                  <a:srgbClr val="0000FF"/>
                </a:solidFill>
                <a:latin typeface="Alba Super" pitchFamily="2" charset="0"/>
              </a:rPr>
              <a:t>top-antitop pairs, and cross section measurement at 7 TeV 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855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8915400" cy="5029200"/>
          </a:xfrm>
        </p:spPr>
        <p:txBody>
          <a:bodyPr/>
          <a:lstStyle/>
          <a:p>
            <a:r>
              <a:rPr lang="en-US" sz="2000" smtClean="0">
                <a:sym typeface="Wingdings" pitchFamily="2" charset="2"/>
              </a:rPr>
              <a:t>Multiple sources (Heavy Flavour, </a:t>
            </a:r>
            <a:r>
              <a:rPr lang="en-US" sz="2000" smtClean="0">
                <a:sym typeface="Symbol" pitchFamily="18" charset="2"/>
              </a:rPr>
              <a:t></a:t>
            </a:r>
            <a:r>
              <a:rPr lang="en-US" sz="2000" smtClean="0">
                <a:sym typeface="Wingdings" pitchFamily="2" charset="2"/>
              </a:rPr>
              <a:t>→e</a:t>
            </a:r>
            <a:r>
              <a:rPr lang="en-US" sz="2000" baseline="30000" smtClean="0">
                <a:sym typeface="Wingdings" pitchFamily="2" charset="2"/>
              </a:rPr>
              <a:t>+</a:t>
            </a:r>
            <a:r>
              <a:rPr lang="en-US" sz="2000" smtClean="0">
                <a:sym typeface="Wingdings" pitchFamily="2" charset="2"/>
              </a:rPr>
              <a:t>e</a:t>
            </a:r>
            <a:r>
              <a:rPr lang="en-US" sz="2000" baseline="30000" smtClean="0">
                <a:sym typeface="Wingdings" pitchFamily="2" charset="2"/>
              </a:rPr>
              <a:t>-</a:t>
            </a:r>
            <a:r>
              <a:rPr lang="en-US" sz="2000" smtClean="0">
                <a:sym typeface="Wingdings" pitchFamily="2" charset="2"/>
              </a:rPr>
              <a:t>,</a:t>
            </a:r>
            <a:r>
              <a:rPr lang="en-US" sz="2000" smtClean="0">
                <a:sym typeface="Symbol" pitchFamily="18" charset="2"/>
              </a:rPr>
              <a:t>hadrons): c</a:t>
            </a:r>
            <a:r>
              <a:rPr lang="en-US" sz="2000" smtClean="0">
                <a:sym typeface="Wingdings" pitchFamily="2" charset="2"/>
              </a:rPr>
              <a:t>hallenging for Matrix-Method. Not used here but probably more competitive with more data and more time to develop it.</a:t>
            </a:r>
          </a:p>
          <a:p>
            <a:pPr eaLnBrk="1" hangingPunct="1"/>
            <a:r>
              <a:rPr lang="en-US" sz="2000" smtClean="0">
                <a:sym typeface="Wingdings" pitchFamily="2" charset="2"/>
              </a:rPr>
              <a:t>MET fitting method: 2 Control Regions “Jet-electron” (substitute the electron with a jet similar to it ),”anti-electron”(invert e-ID selection criteria)</a:t>
            </a:r>
          </a:p>
          <a:p>
            <a:pPr eaLnBrk="1" hangingPunct="1"/>
            <a:r>
              <a:rPr lang="en-US" sz="2000" smtClean="0">
                <a:sym typeface="Wingdings" pitchFamily="2" charset="2"/>
              </a:rPr>
              <a:t>Fit MET&lt;20 GeV distribution in data + MC templates for tt, W/Z+j. contrib. and then extrapolate in signal regions MET&gt;20 GeV.</a:t>
            </a:r>
          </a:p>
          <a:p>
            <a:pPr eaLnBrk="1" hangingPunct="1"/>
            <a:endParaRPr lang="en-US" sz="2400" smtClean="0">
              <a:sym typeface="Wingdings" pitchFamily="2" charset="2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000" smtClean="0">
              <a:sym typeface="Wingdings" pitchFamily="2" charset="2"/>
            </a:endParaRPr>
          </a:p>
        </p:txBody>
      </p:sp>
      <p:pic>
        <p:nvPicPr>
          <p:cNvPr id="36866" name="Picture 15" descr="W_tr_mass_e_btag_3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814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2133600" cy="457200"/>
          </a:xfrm>
          <a:noFill/>
        </p:spPr>
        <p:txBody>
          <a:bodyPr/>
          <a:lstStyle/>
          <a:p>
            <a:fld id="{0542B128-D12F-4DAD-9718-19A21CB7D1C1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6868" name="Rectangle 3"/>
          <p:cNvSpPr txBox="1">
            <a:spLocks noGrp="1" noChangeArrowheads="1"/>
          </p:cNvSpPr>
          <p:nvPr/>
        </p:nvSpPr>
        <p:spPr bwMode="auto">
          <a:xfrm>
            <a:off x="68580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E0DCD3-C28D-4C90-9D68-65D7D7234760}" type="slidenum">
              <a:rPr lang="en-GB" sz="1200" b="0" i="0">
                <a:solidFill>
                  <a:schemeClr val="tx1"/>
                </a:solidFill>
                <a:latin typeface="Arial Black" pitchFamily="34" charset="0"/>
              </a:rPr>
              <a:pPr algn="r"/>
              <a:t>10</a:t>
            </a:fld>
            <a:endParaRPr lang="en-GB" sz="1200" b="0" i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19300" y="157163"/>
            <a:ext cx="6591300" cy="528637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QCD backgrounds: electron channel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4" descr="W_tr_mass_e_pretag_1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814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 Box 17"/>
          <p:cNvSpPr txBox="1">
            <a:spLocks noChangeArrowheads="1"/>
          </p:cNvSpPr>
          <p:nvPr/>
        </p:nvSpPr>
        <p:spPr bwMode="auto">
          <a:xfrm>
            <a:off x="1905000" y="762000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Arial" charset="0"/>
              </a:rPr>
              <a:t>Contribution from Milano group in e-channel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EBD2D4-5BE8-4702-8BC2-0878BC571930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7899" name="Rectangle 3"/>
          <p:cNvSpPr txBox="1">
            <a:spLocks noGrp="1" noChangeArrowheads="1"/>
          </p:cNvSpPr>
          <p:nvPr/>
        </p:nvSpPr>
        <p:spPr bwMode="auto">
          <a:xfrm>
            <a:off x="6781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1AFE5E-742F-4CC7-8B6B-4934989766E2}" type="slidenum">
              <a:rPr lang="en-GB" sz="1200" b="0" i="0">
                <a:solidFill>
                  <a:schemeClr val="tx1"/>
                </a:solidFill>
                <a:latin typeface="Arial Black" pitchFamily="34" charset="0"/>
              </a:rPr>
              <a:pPr algn="r"/>
              <a:t>11</a:t>
            </a:fld>
            <a:endParaRPr lang="en-GB" sz="1200" b="0" i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79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030288"/>
            <a:ext cx="243840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1" name="Rectangle 15"/>
          <p:cNvSpPr>
            <a:spLocks noChangeArrowheads="1"/>
          </p:cNvSpPr>
          <p:nvPr/>
        </p:nvSpPr>
        <p:spPr bwMode="auto">
          <a:xfrm>
            <a:off x="228600" y="5486400"/>
            <a:ext cx="5257800" cy="706438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nl-NL" sz="1800" b="0" i="0">
                <a:solidFill>
                  <a:srgbClr val="0000FF"/>
                </a:solidFill>
                <a:latin typeface="Verdana" pitchFamily="34" charset="0"/>
              </a:rPr>
              <a:t>W(e</a:t>
            </a:r>
            <a:r>
              <a:rPr lang="el-GR" sz="1800" b="0" i="0">
                <a:solidFill>
                  <a:srgbClr val="0000FF"/>
                </a:solidFill>
                <a:latin typeface="Verdana" pitchFamily="34" charset="0"/>
              </a:rPr>
              <a:t>ν)</a:t>
            </a:r>
            <a:r>
              <a:rPr lang="nl-NL" sz="1800" b="0" i="0">
                <a:solidFill>
                  <a:schemeClr val="tx1"/>
                </a:solidFill>
                <a:latin typeface="Verdana" pitchFamily="34" charset="0"/>
              </a:rPr>
              <a:t>tagged</a:t>
            </a:r>
            <a:r>
              <a:rPr lang="nl-NL" sz="1800" b="0" i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</a:t>
            </a:r>
            <a:r>
              <a:rPr lang="nl-NL" sz="1800" b="0" i="0">
                <a:solidFill>
                  <a:schemeClr val="tx1"/>
                </a:solidFill>
                <a:latin typeface="Verdana" pitchFamily="34" charset="0"/>
              </a:rPr>
              <a:t>4jet = </a:t>
            </a:r>
            <a:r>
              <a:rPr lang="nl-NL" sz="1800" b="0" i="0">
                <a:solidFill>
                  <a:srgbClr val="0000FF"/>
                </a:solidFill>
                <a:latin typeface="Arial" charset="0"/>
              </a:rPr>
              <a:t>1.9</a:t>
            </a:r>
            <a:r>
              <a:rPr lang="nl-NL" sz="1800" b="0" i="0">
                <a:solidFill>
                  <a:schemeClr val="tx1"/>
                </a:solidFill>
                <a:latin typeface="Arial" charset="0"/>
              </a:rPr>
              <a:t> ± 0.7(stat) ± 0.9(syst)</a:t>
            </a:r>
          </a:p>
          <a:p>
            <a:pPr>
              <a:spcBef>
                <a:spcPct val="20000"/>
              </a:spcBef>
            </a:pPr>
            <a:r>
              <a:rPr lang="nl-NL" sz="1800" b="0" i="0">
                <a:solidFill>
                  <a:srgbClr val="0000FF"/>
                </a:solidFill>
                <a:latin typeface="Verdana" pitchFamily="34" charset="0"/>
              </a:rPr>
              <a:t>W(</a:t>
            </a:r>
            <a:r>
              <a:rPr lang="el-GR" sz="1800" b="0" i="0">
                <a:solidFill>
                  <a:srgbClr val="0000FF"/>
                </a:solidFill>
                <a:latin typeface="Verdana" pitchFamily="34" charset="0"/>
              </a:rPr>
              <a:t>μν)</a:t>
            </a:r>
            <a:r>
              <a:rPr lang="nl-NL" sz="1800" b="0" i="0">
                <a:solidFill>
                  <a:schemeClr val="tx1"/>
                </a:solidFill>
                <a:latin typeface="Verdana" pitchFamily="34" charset="0"/>
              </a:rPr>
              <a:t>tagged</a:t>
            </a:r>
            <a:r>
              <a:rPr lang="nl-NL" sz="1800" b="0" i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</a:t>
            </a:r>
            <a:r>
              <a:rPr lang="nl-NL" sz="1800" b="0" i="0">
                <a:solidFill>
                  <a:schemeClr val="tx1"/>
                </a:solidFill>
                <a:latin typeface="Verdana" pitchFamily="34" charset="0"/>
              </a:rPr>
              <a:t>4jet = </a:t>
            </a:r>
            <a:r>
              <a:rPr lang="nl-NL" sz="1800" b="0" i="0">
                <a:solidFill>
                  <a:srgbClr val="0000FF"/>
                </a:solidFill>
                <a:latin typeface="Arial" charset="0"/>
              </a:rPr>
              <a:t>3.2</a:t>
            </a:r>
            <a:r>
              <a:rPr lang="nl-NL" sz="1800" b="0" i="0">
                <a:solidFill>
                  <a:schemeClr val="tx1"/>
                </a:solidFill>
                <a:latin typeface="Arial" charset="0"/>
              </a:rPr>
              <a:t> ± 1.2(stat) ± 1.2(syst)</a:t>
            </a:r>
          </a:p>
        </p:txBody>
      </p:sp>
      <p:sp>
        <p:nvSpPr>
          <p:cNvPr id="37902" name="Text Box 12"/>
          <p:cNvSpPr txBox="1">
            <a:spLocks noChangeArrowheads="1"/>
          </p:cNvSpPr>
          <p:nvPr/>
        </p:nvSpPr>
        <p:spPr bwMode="auto">
          <a:xfrm>
            <a:off x="517525" y="2209800"/>
            <a:ext cx="595947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GB"/>
              <a:t>                                 </a:t>
            </a:r>
            <a:r>
              <a:rPr lang="en-US" sz="1800" b="0" i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M</a:t>
            </a: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easure W+1,2 jets by subtracting data driven QCD estimate from 1,2-jet pre-tag bins (+ MC estimates for other processes) and extrapolate to signal region.</a:t>
            </a:r>
          </a:p>
          <a:p>
            <a:endParaRPr lang="en-GB"/>
          </a:p>
        </p:txBody>
      </p:sp>
      <p:sp>
        <p:nvSpPr>
          <p:cNvPr id="37903" name="Rectangle 3"/>
          <p:cNvSpPr txBox="1">
            <a:spLocks noGrp="1" noChangeArrowheads="1"/>
          </p:cNvSpPr>
          <p:nvPr/>
        </p:nvSpPr>
        <p:spPr bwMode="auto">
          <a:xfrm>
            <a:off x="6781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0116A8-C376-4535-AE2D-906136F100B0}" type="slidenum">
              <a:rPr lang="en-GB" sz="1200" b="0" i="0">
                <a:solidFill>
                  <a:schemeClr val="tx1"/>
                </a:solidFill>
                <a:latin typeface="Arial Black" pitchFamily="34" charset="0"/>
              </a:rPr>
              <a:pPr algn="r"/>
              <a:t>11</a:t>
            </a:fld>
            <a:endParaRPr lang="en-GB" sz="1200" b="0" i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790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288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828800" y="157163"/>
            <a:ext cx="6591300" cy="528637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W+jets background estimation</a:t>
            </a:r>
          </a:p>
        </p:txBody>
      </p:sp>
      <p:sp>
        <p:nvSpPr>
          <p:cNvPr id="37906" name="Content Placeholder 2"/>
          <p:cNvSpPr>
            <a:spLocks/>
          </p:cNvSpPr>
          <p:nvPr/>
        </p:nvSpPr>
        <p:spPr bwMode="auto">
          <a:xfrm>
            <a:off x="152400" y="1219200"/>
            <a:ext cx="624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i="0">
                <a:solidFill>
                  <a:srgbClr val="0000FF"/>
                </a:solidFill>
                <a:latin typeface="Arial" charset="0"/>
              </a:rPr>
              <a:t>Estimation in 4-jet pre-tag region </a:t>
            </a:r>
            <a:r>
              <a:rPr lang="en-US" sz="1800" i="0">
                <a:solidFill>
                  <a:schemeClr val="tx1"/>
                </a:solidFill>
                <a:latin typeface="Arial" charset="0"/>
              </a:rPr>
              <a:t>‘Berends-Giele’</a:t>
            </a: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scaling: W+N+1 jets/W+N jets approx. constant for each 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1800" b="0" i="0">
              <a:solidFill>
                <a:schemeClr val="tx1"/>
              </a:solidFill>
              <a:latin typeface="Arial" charset="0"/>
            </a:endParaRP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                                                                       </a:t>
            </a:r>
            <a:endParaRPr lang="en-US" sz="24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907" name="Text Box 17"/>
          <p:cNvSpPr txBox="1">
            <a:spLocks noChangeArrowheads="1"/>
          </p:cNvSpPr>
          <p:nvPr/>
        </p:nvSpPr>
        <p:spPr bwMode="auto">
          <a:xfrm>
            <a:off x="2819400" y="746125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Arial" charset="0"/>
              </a:rPr>
              <a:t>Contribution from Milano group</a:t>
            </a:r>
          </a:p>
        </p:txBody>
      </p:sp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533400" y="1905000"/>
          <a:ext cx="4648200" cy="903288"/>
        </p:xfrm>
        <a:graphic>
          <a:graphicData uri="http://schemas.openxmlformats.org/presentationml/2006/ole">
            <p:oleObj spid="_x0000_s37897" name="Equation" r:id="rId5" imgW="2095200" imgH="457200" progId="Equation.3">
              <p:embed/>
            </p:oleObj>
          </a:graphicData>
        </a:graphic>
      </p:graphicFrame>
      <p:sp>
        <p:nvSpPr>
          <p:cNvPr id="37908" name="Text Box 13"/>
          <p:cNvSpPr txBox="1">
            <a:spLocks noChangeArrowheads="1"/>
          </p:cNvSpPr>
          <p:nvPr/>
        </p:nvSpPr>
        <p:spPr bwMode="auto">
          <a:xfrm>
            <a:off x="136525" y="3657600"/>
            <a:ext cx="517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2400"/>
              <a:t> </a:t>
            </a:r>
            <a:r>
              <a:rPr lang="en-GB" sz="2400" i="0">
                <a:solidFill>
                  <a:srgbClr val="0000FF"/>
                </a:solidFill>
                <a:latin typeface="Arial" charset="0"/>
              </a:rPr>
              <a:t>Estimation in 4-jet tagged region</a:t>
            </a:r>
            <a:endParaRPr lang="en-GB" sz="2400"/>
          </a:p>
        </p:txBody>
      </p:sp>
      <p:pic>
        <p:nvPicPr>
          <p:cNvPr id="3790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810000"/>
            <a:ext cx="2451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910" name="Straight Arrow Connector 7"/>
          <p:cNvCxnSpPr>
            <a:cxnSpLocks noChangeShapeType="1"/>
          </p:cNvCxnSpPr>
          <p:nvPr/>
        </p:nvCxnSpPr>
        <p:spPr bwMode="auto">
          <a:xfrm>
            <a:off x="7467600" y="2667000"/>
            <a:ext cx="762000" cy="4572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911" name="Oval 8"/>
          <p:cNvSpPr>
            <a:spLocks noChangeArrowheads="1"/>
          </p:cNvSpPr>
          <p:nvPr/>
        </p:nvSpPr>
        <p:spPr bwMode="auto">
          <a:xfrm rot="1318335">
            <a:off x="6324600" y="2227263"/>
            <a:ext cx="12192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nl-NL" sz="1400" i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37912" name="Picture 3"/>
          <p:cNvPicPr>
            <a:picLocks noChangeAspect="1" noChangeArrowheads="1"/>
          </p:cNvPicPr>
          <p:nvPr/>
        </p:nvPicPr>
        <p:blipFill>
          <a:blip r:embed="rId7"/>
          <a:srcRect l="28125" t="39583" r="28906" b="53125"/>
          <a:stretch>
            <a:fillRect/>
          </a:stretch>
        </p:blipFill>
        <p:spPr bwMode="auto">
          <a:xfrm>
            <a:off x="1524000" y="41148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4"/>
          <p:cNvPicPr>
            <a:picLocks noChangeAspect="1" noChangeArrowheads="1"/>
          </p:cNvPicPr>
          <p:nvPr/>
        </p:nvPicPr>
        <p:blipFill>
          <a:blip r:embed="rId7"/>
          <a:srcRect l="36719" t="50000" r="37500" b="43750"/>
          <a:stretch>
            <a:fillRect/>
          </a:stretch>
        </p:blipFill>
        <p:spPr bwMode="auto">
          <a:xfrm>
            <a:off x="15240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914" name="Straight Arrow Connector 15"/>
          <p:cNvCxnSpPr>
            <a:cxnSpLocks noChangeShapeType="1"/>
          </p:cNvCxnSpPr>
          <p:nvPr/>
        </p:nvCxnSpPr>
        <p:spPr bwMode="auto">
          <a:xfrm rot="5400000">
            <a:off x="6553994" y="4723606"/>
            <a:ext cx="3200400" cy="1588"/>
          </a:xfrm>
          <a:prstGeom prst="straightConnector1">
            <a:avLst/>
          </a:prstGeom>
          <a:noFill/>
          <a:ln w="57150" algn="ctr">
            <a:solidFill>
              <a:srgbClr val="339933"/>
            </a:solidFill>
            <a:round/>
            <a:headEnd type="arrow" w="med" len="med"/>
            <a:tailEnd type="arrow" w="med" len="med"/>
          </a:ln>
        </p:spPr>
      </p:cxnSp>
      <p:sp>
        <p:nvSpPr>
          <p:cNvPr id="37915" name="TextBox 20"/>
          <p:cNvSpPr txBox="1">
            <a:spLocks noChangeArrowheads="1"/>
          </p:cNvSpPr>
          <p:nvPr/>
        </p:nvSpPr>
        <p:spPr bwMode="auto">
          <a:xfrm>
            <a:off x="2667000" y="4614863"/>
            <a:ext cx="1676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0" i="0">
                <a:solidFill>
                  <a:schemeClr val="tx1"/>
                </a:solidFill>
                <a:latin typeface="Verdana" pitchFamily="34" charset="0"/>
              </a:rPr>
              <a:t>where</a:t>
            </a:r>
            <a:endParaRPr lang="nl-NL" sz="1600" b="0" i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5070" name="Freeform 21"/>
          <p:cNvSpPr>
            <a:spLocks/>
          </p:cNvSpPr>
          <p:nvPr/>
        </p:nvSpPr>
        <p:spPr bwMode="auto">
          <a:xfrm flipV="1">
            <a:off x="5105400" y="4343400"/>
            <a:ext cx="3124200" cy="1000125"/>
          </a:xfrm>
          <a:custGeom>
            <a:avLst/>
            <a:gdLst>
              <a:gd name="T0" fmla="*/ 0 w 3525079"/>
              <a:gd name="T1" fmla="*/ 44417 h 1362765"/>
              <a:gd name="T2" fmla="*/ 138694 w 3525079"/>
              <a:gd name="T3" fmla="*/ 31812 h 1362765"/>
              <a:gd name="T4" fmla="*/ 610252 w 3525079"/>
              <a:gd name="T5" fmla="*/ 56423 h 1362765"/>
              <a:gd name="T6" fmla="*/ 1054070 w 3525079"/>
              <a:gd name="T7" fmla="*/ 0 h 1362765"/>
              <a:gd name="T8" fmla="*/ 0 60000 65536"/>
              <a:gd name="T9" fmla="*/ 0 60000 65536"/>
              <a:gd name="T10" fmla="*/ 0 60000 65536"/>
              <a:gd name="T11" fmla="*/ 0 60000 65536"/>
              <a:gd name="T12" fmla="*/ 0 w 3525079"/>
              <a:gd name="T13" fmla="*/ 0 h 1362765"/>
              <a:gd name="T14" fmla="*/ 3525079 w 3525079"/>
              <a:gd name="T15" fmla="*/ 1362765 h 13627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5079" h="1362765">
                <a:moveTo>
                  <a:pt x="0" y="980661"/>
                </a:moveTo>
                <a:cubicBezTo>
                  <a:pt x="61843" y="819426"/>
                  <a:pt x="123687" y="658191"/>
                  <a:pt x="463826" y="702365"/>
                </a:cubicBezTo>
                <a:cubicBezTo>
                  <a:pt x="803965" y="746539"/>
                  <a:pt x="1530626" y="1362765"/>
                  <a:pt x="2040835" y="1245704"/>
                </a:cubicBezTo>
                <a:cubicBezTo>
                  <a:pt x="2551044" y="1128643"/>
                  <a:pt x="3038061" y="564321"/>
                  <a:pt x="3525079" y="0"/>
                </a:cubicBezTo>
              </a:path>
            </a:pathLst>
          </a:custGeom>
          <a:noFill/>
          <a:ln w="38100" cap="flat" cmpd="sng" algn="ctr">
            <a:solidFill>
              <a:srgbClr val="339933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917" name="Straight Arrow Connector 24"/>
          <p:cNvCxnSpPr>
            <a:cxnSpLocks noChangeShapeType="1"/>
          </p:cNvCxnSpPr>
          <p:nvPr/>
        </p:nvCxnSpPr>
        <p:spPr bwMode="auto">
          <a:xfrm rot="5400000">
            <a:off x="5487194" y="4418806"/>
            <a:ext cx="3200400" cy="1588"/>
          </a:xfrm>
          <a:prstGeom prst="straightConnector1">
            <a:avLst/>
          </a:prstGeom>
          <a:noFill/>
          <a:ln w="57150" algn="ctr">
            <a:solidFill>
              <a:srgbClr val="339933"/>
            </a:solidFill>
            <a:prstDash val="sysDash"/>
            <a:round/>
            <a:headEnd type="arrow" w="med" len="med"/>
            <a:tailEnd type="arrow" w="med" len="med"/>
          </a:ln>
        </p:spPr>
      </p:cxnSp>
      <p:sp>
        <p:nvSpPr>
          <p:cNvPr id="37918" name="Text Box 34"/>
          <p:cNvSpPr txBox="1">
            <a:spLocks noChangeArrowheads="1"/>
          </p:cNvSpPr>
          <p:nvPr/>
        </p:nvSpPr>
        <p:spPr bwMode="auto">
          <a:xfrm>
            <a:off x="228600" y="44958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0" i="0">
                <a:solidFill>
                  <a:schemeClr val="tx1"/>
                </a:solidFill>
                <a:latin typeface="Arial" charset="0"/>
              </a:rPr>
              <a:t>From data with muon</a:t>
            </a:r>
          </a:p>
        </p:txBody>
      </p:sp>
      <p:sp>
        <p:nvSpPr>
          <p:cNvPr id="37919" name="Text Box 38"/>
          <p:cNvSpPr txBox="1">
            <a:spLocks noChangeArrowheads="1"/>
          </p:cNvSpPr>
          <p:nvPr/>
        </p:nvSpPr>
        <p:spPr bwMode="auto">
          <a:xfrm>
            <a:off x="3968750" y="457200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GB" sz="1800" b="0" i="0">
                <a:solidFill>
                  <a:schemeClr val="tx1"/>
                </a:solidFill>
                <a:latin typeface="Arial" charset="0"/>
              </a:rPr>
              <a:t>From MC</a:t>
            </a:r>
          </a:p>
        </p:txBody>
      </p:sp>
      <p:sp>
        <p:nvSpPr>
          <p:cNvPr id="37920" name="Line 42"/>
          <p:cNvSpPr>
            <a:spLocks noChangeShapeType="1"/>
          </p:cNvSpPr>
          <p:nvPr/>
        </p:nvSpPr>
        <p:spPr bwMode="auto">
          <a:xfrm flipH="1">
            <a:off x="3962400" y="4876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7921" name="Line 44"/>
          <p:cNvSpPr>
            <a:spLocks noChangeShapeType="1"/>
          </p:cNvSpPr>
          <p:nvPr/>
        </p:nvSpPr>
        <p:spPr bwMode="auto">
          <a:xfrm>
            <a:off x="1371600" y="48006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37922" name="Group 30"/>
          <p:cNvGrpSpPr>
            <a:grpSpLocks/>
          </p:cNvGrpSpPr>
          <p:nvPr/>
        </p:nvGrpSpPr>
        <p:grpSpPr bwMode="auto">
          <a:xfrm>
            <a:off x="7239000" y="1027113"/>
            <a:ext cx="1143000" cy="420687"/>
            <a:chOff x="2256" y="3792"/>
            <a:chExt cx="672" cy="371"/>
          </a:xfrm>
        </p:grpSpPr>
        <p:sp>
          <p:nvSpPr>
            <p:cNvPr id="37923" name="Rectangle 31"/>
            <p:cNvSpPr>
              <a:spLocks noChangeArrowheads="1"/>
            </p:cNvSpPr>
            <p:nvPr/>
          </p:nvSpPr>
          <p:spPr bwMode="auto">
            <a:xfrm>
              <a:off x="2256" y="3792"/>
              <a:ext cx="67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24" name="Text Box 32"/>
            <p:cNvSpPr txBox="1">
              <a:spLocks noChangeArrowheads="1"/>
            </p:cNvSpPr>
            <p:nvPr/>
          </p:nvSpPr>
          <p:spPr bwMode="auto">
            <a:xfrm>
              <a:off x="2400" y="3840"/>
              <a:ext cx="52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>
                  <a:solidFill>
                    <a:srgbClr val="0000FF"/>
                  </a:solidFill>
                  <a:latin typeface="Symbol" pitchFamily="18" charset="2"/>
                </a:rPr>
                <a:t>m</a:t>
              </a:r>
              <a:r>
                <a:rPr lang="en-GB" sz="1800">
                  <a:solidFill>
                    <a:srgbClr val="0000FF"/>
                  </a:solidFill>
                  <a:latin typeface="Arial" charset="0"/>
                </a:rPr>
                <a:t>+jets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4" descr="top_mass_comb_b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743200"/>
            <a:ext cx="3276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2133600" cy="457200"/>
          </a:xfrm>
          <a:noFill/>
        </p:spPr>
        <p:txBody>
          <a:bodyPr/>
          <a:lstStyle/>
          <a:p>
            <a:fld id="{BDCDD92F-D57C-4F57-80A9-B5B8BE160E2A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8915" name="Rectangle 3"/>
          <p:cNvSpPr txBox="1">
            <a:spLocks noGrp="1" noChangeArrowheads="1"/>
          </p:cNvSpPr>
          <p:nvPr/>
        </p:nvSpPr>
        <p:spPr bwMode="auto">
          <a:xfrm>
            <a:off x="68580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50698F-0417-47DB-8A04-DD5A2D710CA8}" type="slidenum">
              <a:rPr lang="en-GB" sz="1200" b="0" i="0">
                <a:solidFill>
                  <a:schemeClr val="tx1"/>
                </a:solidFill>
                <a:latin typeface="Arial Black" pitchFamily="34" charset="0"/>
              </a:rPr>
              <a:pPr algn="r"/>
              <a:t>12</a:t>
            </a:fld>
            <a:endParaRPr lang="en-GB" sz="1200" b="0" i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8916" name="Content Placeholder 2"/>
          <p:cNvSpPr>
            <a:spLocks noGrp="1"/>
          </p:cNvSpPr>
          <p:nvPr>
            <p:ph idx="4294967295"/>
          </p:nvPr>
        </p:nvSpPr>
        <p:spPr>
          <a:xfrm>
            <a:off x="0" y="609600"/>
            <a:ext cx="9144000" cy="685800"/>
          </a:xfrm>
        </p:spPr>
        <p:txBody>
          <a:bodyPr/>
          <a:lstStyle/>
          <a:p>
            <a:pPr eaLnBrk="1" hangingPunct="1"/>
            <a:r>
              <a:rPr lang="en-US" sz="2000" b="1" smtClean="0"/>
              <a:t>Cut &amp; Count method:</a:t>
            </a:r>
            <a:r>
              <a:rPr lang="en-US" sz="2000" smtClean="0"/>
              <a:t> Calculate ttbar event yield – subtract all backgrounds 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	</a:t>
            </a:r>
            <a:endParaRPr lang="nl-NL" sz="2000" smtClean="0"/>
          </a:p>
        </p:txBody>
      </p:sp>
      <p:graphicFrame>
        <p:nvGraphicFramePr>
          <p:cNvPr id="38955" name="Group 43"/>
          <p:cNvGraphicFramePr>
            <a:graphicFrameLocks noGrp="1"/>
          </p:cNvGraphicFramePr>
          <p:nvPr/>
        </p:nvGraphicFramePr>
        <p:xfrm>
          <a:off x="152400" y="990600"/>
          <a:ext cx="4343400" cy="2012950"/>
        </p:xfrm>
        <a:graphic>
          <a:graphicData uri="http://schemas.openxmlformats.org/drawingml/2006/table">
            <a:tbl>
              <a:tblPr/>
              <a:tblGrid>
                <a:gridCol w="1143000"/>
                <a:gridCol w="1676400"/>
                <a:gridCol w="152400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e+jets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+jets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W+jets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 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 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QCD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 3.1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0.77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 0.51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single top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0.66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 0.19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0.67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 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Z+jets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0.16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 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0.08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 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di-bosons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0.024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 0.020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0.025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 0.020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47" name="Text Box 57"/>
          <p:cNvSpPr txBox="1">
            <a:spLocks noChangeArrowheads="1"/>
          </p:cNvSpPr>
          <p:nvPr/>
        </p:nvSpPr>
        <p:spPr bwMode="auto">
          <a:xfrm>
            <a:off x="4572000" y="1371600"/>
            <a:ext cx="4495800" cy="711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i="0">
                <a:latin typeface="Arial" charset="0"/>
              </a:rPr>
              <a:t>e+j. </a:t>
            </a:r>
            <a:r>
              <a:rPr lang="en-US" sz="2000" b="0" i="0">
                <a:solidFill>
                  <a:schemeClr val="hlink"/>
                </a:solidFill>
                <a:latin typeface="Arial" charset="0"/>
              </a:rPr>
              <a:t>N</a:t>
            </a:r>
            <a:r>
              <a:rPr lang="en-US" sz="2000" b="0" i="0" baseline="-25000">
                <a:solidFill>
                  <a:schemeClr val="hlink"/>
                </a:solidFill>
                <a:latin typeface="Arial" charset="0"/>
              </a:rPr>
              <a:t>obs</a:t>
            </a:r>
            <a:r>
              <a:rPr lang="en-US" sz="2000" b="0" i="0">
                <a:solidFill>
                  <a:schemeClr val="hlink"/>
                </a:solidFill>
                <a:latin typeface="Arial" charset="0"/>
              </a:rPr>
              <a:t>= 17</a:t>
            </a:r>
            <a:r>
              <a:rPr lang="en-US" sz="2000" b="0" i="0">
                <a:latin typeface="Arial" charset="0"/>
              </a:rPr>
              <a:t> </a:t>
            </a:r>
            <a:r>
              <a:rPr lang="en-US" sz="2000" b="0" i="0">
                <a:latin typeface="Arial" charset="0"/>
                <a:sym typeface="Wingdings" pitchFamily="2" charset="2"/>
              </a:rPr>
              <a:t> </a:t>
            </a:r>
            <a:r>
              <a:rPr lang="en-US" sz="2000" b="0" i="0">
                <a:latin typeface="Arial" charset="0"/>
              </a:rPr>
              <a:t>N</a:t>
            </a:r>
            <a:r>
              <a:rPr lang="en-US" sz="2000" b="0" i="0" baseline="-25000">
                <a:latin typeface="Arial" charset="0"/>
              </a:rPr>
              <a:t>ttbar</a:t>
            </a:r>
            <a:r>
              <a:rPr lang="en-US" sz="2000" b="0" i="0">
                <a:latin typeface="Arial" charset="0"/>
              </a:rPr>
              <a:t>= </a:t>
            </a:r>
            <a:r>
              <a:rPr lang="nl-NL" sz="2000" b="0" i="0">
                <a:solidFill>
                  <a:schemeClr val="hlink"/>
                </a:solidFill>
                <a:latin typeface="Arial" charset="0"/>
              </a:rPr>
              <a:t>9.5  ± 4.1 ± 1.5</a:t>
            </a:r>
          </a:p>
          <a:p>
            <a:r>
              <a:rPr lang="en-US" sz="2000" b="0" i="0">
                <a:latin typeface="Arial" charset="0"/>
                <a:sym typeface="Symbol" pitchFamily="18" charset="2"/>
              </a:rPr>
              <a:t></a:t>
            </a:r>
            <a:r>
              <a:rPr lang="en-US" sz="2000" b="0" i="0">
                <a:latin typeface="Arial" charset="0"/>
              </a:rPr>
              <a:t>+j. </a:t>
            </a:r>
            <a:r>
              <a:rPr lang="en-US" sz="2000" b="0" i="0">
                <a:solidFill>
                  <a:schemeClr val="hlink"/>
                </a:solidFill>
                <a:latin typeface="Arial" charset="0"/>
              </a:rPr>
              <a:t>N</a:t>
            </a:r>
            <a:r>
              <a:rPr lang="en-US" sz="2000" b="0" i="0" baseline="-25000">
                <a:solidFill>
                  <a:schemeClr val="hlink"/>
                </a:solidFill>
                <a:latin typeface="Arial" charset="0"/>
              </a:rPr>
              <a:t>obs</a:t>
            </a:r>
            <a:r>
              <a:rPr lang="en-US" sz="2000" b="0" i="0">
                <a:solidFill>
                  <a:schemeClr val="hlink"/>
                </a:solidFill>
                <a:latin typeface="Arial" charset="0"/>
              </a:rPr>
              <a:t>= 20 </a:t>
            </a:r>
            <a:r>
              <a:rPr lang="en-US" sz="2000" b="0" i="0">
                <a:latin typeface="Arial" charset="0"/>
                <a:sym typeface="Wingdings" pitchFamily="2" charset="2"/>
              </a:rPr>
              <a:t> N</a:t>
            </a:r>
            <a:r>
              <a:rPr lang="en-US" sz="2000" b="0" i="0" baseline="-25000">
                <a:latin typeface="Arial" charset="0"/>
                <a:sym typeface="Wingdings" pitchFamily="2" charset="2"/>
              </a:rPr>
              <a:t>ttbar</a:t>
            </a:r>
            <a:r>
              <a:rPr lang="en-US" sz="2000" b="0" i="0">
                <a:latin typeface="Arial" charset="0"/>
                <a:sym typeface="Wingdings" pitchFamily="2" charset="2"/>
              </a:rPr>
              <a:t>=</a:t>
            </a:r>
            <a:r>
              <a:rPr lang="en-US" sz="2000" b="0" i="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15.3 ± 4.4 </a:t>
            </a:r>
            <a:r>
              <a:rPr lang="nl-NL" sz="2000" b="0" i="0">
                <a:solidFill>
                  <a:schemeClr val="hlink"/>
                </a:solidFill>
                <a:latin typeface="Arial" charset="0"/>
              </a:rPr>
              <a:t>± 1.3</a:t>
            </a:r>
            <a:endParaRPr lang="en-GB" sz="2000" b="0" i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8948" name="TextBox 6"/>
          <p:cNvSpPr txBox="1">
            <a:spLocks noChangeArrowheads="1"/>
          </p:cNvSpPr>
          <p:nvPr/>
        </p:nvSpPr>
        <p:spPr bwMode="auto">
          <a:xfrm>
            <a:off x="4572000" y="2438400"/>
            <a:ext cx="430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i="0">
                <a:solidFill>
                  <a:srgbClr val="339933"/>
                </a:solidFill>
                <a:latin typeface="Verdana" pitchFamily="34" charset="0"/>
              </a:rPr>
              <a:t>[ </a:t>
            </a:r>
            <a:r>
              <a:rPr lang="en-US" sz="2000" i="0">
                <a:solidFill>
                  <a:srgbClr val="339933"/>
                </a:solidFill>
                <a:latin typeface="Symbol" pitchFamily="18" charset="2"/>
              </a:rPr>
              <a:t>s</a:t>
            </a:r>
            <a:r>
              <a:rPr lang="en-US" sz="2000" i="0">
                <a:solidFill>
                  <a:srgbClr val="339933"/>
                </a:solidFill>
                <a:latin typeface="Verdana" pitchFamily="34" charset="0"/>
              </a:rPr>
              <a:t>(theory - NNLO)=165 pb ]</a:t>
            </a:r>
            <a:endParaRPr lang="nl-NL" sz="2000" i="0">
              <a:solidFill>
                <a:srgbClr val="339933"/>
              </a:solidFill>
              <a:latin typeface="Verdana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09700" y="76200"/>
            <a:ext cx="6591300" cy="528638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Cross-section evaluation</a:t>
            </a:r>
          </a:p>
        </p:txBody>
      </p:sp>
      <p:sp>
        <p:nvSpPr>
          <p:cNvPr id="38950" name="Text Box 47"/>
          <p:cNvSpPr txBox="1">
            <a:spLocks noChangeArrowheads="1"/>
          </p:cNvSpPr>
          <p:nvPr/>
        </p:nvSpPr>
        <p:spPr bwMode="auto">
          <a:xfrm>
            <a:off x="4572000" y="2133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i="0">
                <a:solidFill>
                  <a:schemeClr val="tx1"/>
                </a:solidFill>
                <a:latin typeface="Arial" charset="0"/>
              </a:rPr>
              <a:t>Acceptance/efficiencies from MC@NLO</a:t>
            </a:r>
          </a:p>
        </p:txBody>
      </p:sp>
      <p:sp>
        <p:nvSpPr>
          <p:cNvPr id="38951" name="Text Box 51"/>
          <p:cNvSpPr txBox="1">
            <a:spLocks noChangeArrowheads="1"/>
          </p:cNvSpPr>
          <p:nvPr/>
        </p:nvSpPr>
        <p:spPr bwMode="auto">
          <a:xfrm>
            <a:off x="4741863" y="990600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Arial" charset="0"/>
              </a:rPr>
              <a:t>Udine group contribution</a:t>
            </a:r>
          </a:p>
        </p:txBody>
      </p:sp>
      <p:sp>
        <p:nvSpPr>
          <p:cNvPr id="38952" name="Text Box 49"/>
          <p:cNvSpPr txBox="1">
            <a:spLocks noChangeArrowheads="1"/>
          </p:cNvSpPr>
          <p:nvPr/>
        </p:nvSpPr>
        <p:spPr bwMode="auto">
          <a:xfrm>
            <a:off x="76200" y="3048000"/>
            <a:ext cx="59436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2000" i="0">
                <a:solidFill>
                  <a:schemeClr val="tx1"/>
                </a:solidFill>
                <a:latin typeface="Arial" charset="0"/>
              </a:rPr>
              <a:t> 2 alternative methods: </a:t>
            </a:r>
            <a:r>
              <a:rPr lang="en-GB" sz="1800" b="0" i="0">
                <a:solidFill>
                  <a:schemeClr val="tx1"/>
                </a:solidFill>
                <a:latin typeface="Arial" charset="0"/>
              </a:rPr>
              <a:t>Keep  the invariant mass distribution of the </a:t>
            </a:r>
            <a:r>
              <a:rPr lang="en-GB" sz="1800" i="0">
                <a:solidFill>
                  <a:schemeClr val="tx1"/>
                </a:solidFill>
                <a:latin typeface="Arial" charset="0"/>
              </a:rPr>
              <a:t>3 jets</a:t>
            </a:r>
            <a:r>
              <a:rPr lang="en-GB" sz="1800" b="0" i="0">
                <a:solidFill>
                  <a:schemeClr val="tx1"/>
                </a:solidFill>
                <a:latin typeface="Arial" charset="0"/>
              </a:rPr>
              <a:t> combination with </a:t>
            </a:r>
            <a:r>
              <a:rPr lang="en-GB" sz="1800" i="0">
                <a:solidFill>
                  <a:schemeClr val="tx1"/>
                </a:solidFill>
                <a:latin typeface="Arial" charset="0"/>
              </a:rPr>
              <a:t>highest P</a:t>
            </a:r>
            <a:r>
              <a:rPr lang="en-GB" sz="1800" i="0" baseline="-2500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GB" sz="1800" i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b="0" i="0">
                <a:solidFill>
                  <a:schemeClr val="tx1"/>
                </a:solidFill>
                <a:latin typeface="Arial" charset="0"/>
              </a:rPr>
              <a:t>from data, use templates shape for other backgrounds and </a:t>
            </a:r>
            <a:r>
              <a:rPr lang="en-GB" sz="1800" i="0">
                <a:solidFill>
                  <a:schemeClr val="tx1"/>
                </a:solidFill>
                <a:latin typeface="Arial" charset="0"/>
              </a:rPr>
              <a:t>fit</a:t>
            </a:r>
            <a:r>
              <a:rPr lang="en-GB" sz="1800" b="0" i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i="0">
                <a:solidFill>
                  <a:schemeClr val="tx1"/>
                </a:solidFill>
                <a:latin typeface="Arial" charset="0"/>
              </a:rPr>
              <a:t>simultaneously ttbar and W+jets</a:t>
            </a:r>
            <a:r>
              <a:rPr lang="en-GB" sz="1800" b="0" i="0">
                <a:solidFill>
                  <a:schemeClr val="tx1"/>
                </a:solidFill>
                <a:latin typeface="Arial" charset="0"/>
              </a:rPr>
              <a:t> contribution. First method uses </a:t>
            </a:r>
            <a:r>
              <a:rPr lang="en-GB" sz="1800" i="0">
                <a:solidFill>
                  <a:schemeClr val="tx1"/>
                </a:solidFill>
                <a:latin typeface="Arial" charset="0"/>
              </a:rPr>
              <a:t>3-jet</a:t>
            </a:r>
            <a:r>
              <a:rPr lang="en-GB" sz="1800" b="0" i="0">
                <a:solidFill>
                  <a:schemeClr val="tx1"/>
                </a:solidFill>
                <a:latin typeface="Arial" charset="0"/>
              </a:rPr>
              <a:t> and </a:t>
            </a:r>
            <a:r>
              <a:rPr lang="en-GB" sz="1800" i="0">
                <a:solidFill>
                  <a:schemeClr val="tx1"/>
                </a:solidFill>
                <a:latin typeface="Arial" charset="0"/>
              </a:rPr>
              <a:t>4-jet</a:t>
            </a:r>
            <a:r>
              <a:rPr lang="en-GB" sz="1800" b="0" i="0">
                <a:solidFill>
                  <a:schemeClr val="tx1"/>
                </a:solidFill>
                <a:latin typeface="Arial" charset="0"/>
              </a:rPr>
              <a:t> “</a:t>
            </a:r>
            <a:r>
              <a:rPr lang="en-GB" sz="1800" i="0">
                <a:solidFill>
                  <a:schemeClr val="tx1"/>
                </a:solidFill>
                <a:latin typeface="Arial" charset="0"/>
              </a:rPr>
              <a:t>untagged events</a:t>
            </a:r>
            <a:r>
              <a:rPr lang="en-GB" sz="1800" b="0" i="0">
                <a:solidFill>
                  <a:schemeClr val="tx1"/>
                </a:solidFill>
                <a:latin typeface="Arial" charset="0"/>
              </a:rPr>
              <a:t>”, the second one </a:t>
            </a:r>
            <a:r>
              <a:rPr lang="en-GB" sz="1800" i="0">
                <a:solidFill>
                  <a:schemeClr val="tx1"/>
                </a:solidFill>
                <a:latin typeface="Arial" charset="0"/>
              </a:rPr>
              <a:t>4 jet events</a:t>
            </a:r>
            <a:r>
              <a:rPr lang="en-GB" sz="1800" b="0" i="0">
                <a:solidFill>
                  <a:schemeClr val="tx1"/>
                </a:solidFill>
                <a:latin typeface="Arial" charset="0"/>
              </a:rPr>
              <a:t> with 0 and ≥ 1 b-tag jet.</a:t>
            </a:r>
          </a:p>
        </p:txBody>
      </p:sp>
      <p:pic>
        <p:nvPicPr>
          <p:cNvPr id="38953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800600"/>
            <a:ext cx="60388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3733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09700" y="76200"/>
            <a:ext cx="6591300" cy="528638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Combination results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2819400" y="669925"/>
            <a:ext cx="354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Arial" charset="0"/>
              </a:rPr>
              <a:t>Bologna group contribution</a:t>
            </a:r>
          </a:p>
        </p:txBody>
      </p:sp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812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1" name="Group 7"/>
          <p:cNvGrpSpPr>
            <a:grpSpLocks/>
          </p:cNvGrpSpPr>
          <p:nvPr/>
        </p:nvGrpSpPr>
        <p:grpSpPr bwMode="auto">
          <a:xfrm>
            <a:off x="381000" y="2286000"/>
            <a:ext cx="8534400" cy="4419600"/>
            <a:chOff x="240" y="1104"/>
            <a:chExt cx="5376" cy="2784"/>
          </a:xfrm>
        </p:grpSpPr>
        <p:pic>
          <p:nvPicPr>
            <p:cNvPr id="3994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1104"/>
              <a:ext cx="5376" cy="2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7" name="Rectangle 6"/>
            <p:cNvSpPr>
              <a:spLocks noChangeArrowheads="1"/>
            </p:cNvSpPr>
            <p:nvPr/>
          </p:nvSpPr>
          <p:spPr bwMode="auto">
            <a:xfrm>
              <a:off x="2880" y="3744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9942" name="Rectangle 10"/>
          <p:cNvSpPr>
            <a:spLocks noChangeArrowheads="1"/>
          </p:cNvSpPr>
          <p:nvPr/>
        </p:nvSpPr>
        <p:spPr bwMode="auto">
          <a:xfrm>
            <a:off x="228600" y="2514600"/>
            <a:ext cx="52578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3994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767013"/>
            <a:ext cx="51054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76200" y="1219200"/>
            <a:ext cx="85502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0" i="0">
                <a:solidFill>
                  <a:schemeClr val="tx1"/>
                </a:solidFill>
                <a:latin typeface="Arial" charset="0"/>
              </a:rPr>
              <a:t>The use of Markov Chain MC allows the solution of the Bayes formula:</a:t>
            </a:r>
          </a:p>
          <a:p>
            <a:pPr>
              <a:lnSpc>
                <a:spcPct val="150000"/>
              </a:lnSpc>
            </a:pPr>
            <a:r>
              <a:rPr lang="en-GB" sz="1800" b="0" i="0">
                <a:solidFill>
                  <a:schemeClr val="tx1"/>
                </a:solidFill>
                <a:latin typeface="Arial" charset="0"/>
              </a:rPr>
              <a:t>                                                              in presence of systematic errors related to background estimation, acceptance and luminosity. The aim is to evaluate a posterior x-sec distribution.</a:t>
            </a:r>
          </a:p>
        </p:txBody>
      </p:sp>
      <p:sp>
        <p:nvSpPr>
          <p:cNvPr id="39945" name="Rectangle 3"/>
          <p:cNvSpPr txBox="1">
            <a:spLocks noGrp="1" noChangeArrowheads="1"/>
          </p:cNvSpPr>
          <p:nvPr/>
        </p:nvSpPr>
        <p:spPr bwMode="auto">
          <a:xfrm>
            <a:off x="6781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020C1F-D191-4396-AD45-2B3D8274DDC5}" type="slidenum">
              <a:rPr lang="en-GB" sz="1200" b="0" i="0">
                <a:solidFill>
                  <a:schemeClr val="tx1"/>
                </a:solidFill>
                <a:latin typeface="Arial Black" pitchFamily="34" charset="0"/>
              </a:rPr>
              <a:pPr algn="r"/>
              <a:t>13</a:t>
            </a:fld>
            <a:endParaRPr lang="en-GB" sz="1200" b="0" i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57400" y="152400"/>
            <a:ext cx="6591300" cy="528638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Significance of the observation</a:t>
            </a: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009900" y="762000"/>
            <a:ext cx="354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Arial" charset="0"/>
              </a:rPr>
              <a:t>Bologna group contribution</a:t>
            </a:r>
          </a:p>
        </p:txBody>
      </p:sp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4" name="Group 7"/>
          <p:cNvGrpSpPr>
            <a:grpSpLocks/>
          </p:cNvGrpSpPr>
          <p:nvPr/>
        </p:nvGrpSpPr>
        <p:grpSpPr bwMode="auto">
          <a:xfrm>
            <a:off x="533400" y="1201738"/>
            <a:ext cx="8077200" cy="5427662"/>
            <a:chOff x="336" y="757"/>
            <a:chExt cx="5088" cy="3419"/>
          </a:xfrm>
        </p:grpSpPr>
        <p:pic>
          <p:nvPicPr>
            <p:cNvPr id="4096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757"/>
              <a:ext cx="5088" cy="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7" name="Rectangle 8"/>
            <p:cNvSpPr>
              <a:spLocks noChangeArrowheads="1"/>
            </p:cNvSpPr>
            <p:nvPr/>
          </p:nvSpPr>
          <p:spPr bwMode="auto">
            <a:xfrm>
              <a:off x="2736" y="4032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0965" name="Rectangle 3"/>
          <p:cNvSpPr txBox="1">
            <a:spLocks noGrp="1" noChangeArrowheads="1"/>
          </p:cNvSpPr>
          <p:nvPr/>
        </p:nvSpPr>
        <p:spPr bwMode="auto">
          <a:xfrm>
            <a:off x="6781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C507C9-5B1C-402F-BEBF-D0797C386C8A}" type="slidenum">
              <a:rPr lang="en-GB" sz="1200" b="0" i="0">
                <a:solidFill>
                  <a:schemeClr val="tx1"/>
                </a:solidFill>
                <a:latin typeface="Arial Black" pitchFamily="34" charset="0"/>
              </a:rPr>
              <a:pPr algn="r"/>
              <a:t>14</a:t>
            </a:fld>
            <a:endParaRPr lang="en-GB" sz="1200" b="0" i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2133600" cy="457200"/>
          </a:xfrm>
          <a:noFill/>
        </p:spPr>
        <p:txBody>
          <a:bodyPr/>
          <a:lstStyle/>
          <a:p>
            <a:fld id="{4E1A3329-AE28-4608-932E-E216BFABDC10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41986" name="Rectangle 3"/>
          <p:cNvSpPr txBox="1">
            <a:spLocks noGrp="1" noChangeArrowheads="1"/>
          </p:cNvSpPr>
          <p:nvPr/>
        </p:nvSpPr>
        <p:spPr bwMode="auto">
          <a:xfrm>
            <a:off x="68580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D2CDB7-964F-47A4-A53C-BE42D3CE1BB3}" type="slidenum">
              <a:rPr lang="en-GB" sz="1200" b="0" i="0">
                <a:solidFill>
                  <a:schemeClr val="tx1"/>
                </a:solidFill>
                <a:latin typeface="Arial Black" pitchFamily="34" charset="0"/>
              </a:rPr>
              <a:pPr algn="r"/>
              <a:t>15</a:t>
            </a:fld>
            <a:endParaRPr lang="en-GB" sz="1200" b="0" i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 l="18402" t="9796" r="5476" b="5305"/>
          <a:stretch>
            <a:fillRect/>
          </a:stretch>
        </p:blipFill>
        <p:spPr bwMode="auto">
          <a:xfrm>
            <a:off x="6172200" y="990600"/>
            <a:ext cx="27955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812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95500" y="228600"/>
            <a:ext cx="6591300" cy="528638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 &amp; outlooks</a:t>
            </a:r>
          </a:p>
        </p:txBody>
      </p:sp>
      <p:sp>
        <p:nvSpPr>
          <p:cNvPr id="41990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19200"/>
            <a:ext cx="6019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We observe a clear excess of events in 3,4-jet tagged samples consistent with ttbar;</a:t>
            </a:r>
            <a:endParaRPr lang="nl-NL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Have fully data driven estimate of QCD background and almost fully data driven estimate of W+jets background;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Extract ttbar yield/ cross section using counting method and cross check with other methods with different assumptions on bckg modeling are consistent.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Signal significance in l+jets likely just short of 4</a:t>
            </a:r>
            <a:r>
              <a:rPr lang="en-US" sz="2000" b="1" smtClean="0">
                <a:latin typeface="Symbol" pitchFamily="18" charset="2"/>
              </a:rPr>
              <a:t>s, </a:t>
            </a:r>
            <a:r>
              <a:rPr lang="en-US" sz="2000" smtClean="0"/>
              <a:t>becoming 4.8</a:t>
            </a:r>
            <a:r>
              <a:rPr lang="en-US" sz="2000" b="1" smtClean="0">
                <a:latin typeface="Symbol" pitchFamily="18" charset="2"/>
              </a:rPr>
              <a:t>s</a:t>
            </a:r>
            <a:r>
              <a:rPr lang="en-US" sz="2000" smtClean="0"/>
              <a:t> after combination with dilepton.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Italian contribution is clearly visible; it could be probably strengthened but we are already competitive and we can maintain our “positions”.</a:t>
            </a:r>
          </a:p>
        </p:txBody>
      </p:sp>
      <p:sp>
        <p:nvSpPr>
          <p:cNvPr id="41991" name="Content Placeholder 2"/>
          <p:cNvSpPr>
            <a:spLocks/>
          </p:cNvSpPr>
          <p:nvPr/>
        </p:nvSpPr>
        <p:spPr bwMode="auto">
          <a:xfrm>
            <a:off x="152400" y="4953000"/>
            <a:ext cx="876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000" b="0" i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In the next future (i.e. Moriond Conference), the idea is to use the Cut&amp;Count method (and possibly improve some data-driven background estimation) until it is competitive w.r.t. the fit methods.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Then we should try to find such a collaboration looking to other channels.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0" descr="top_mass_comb_b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95400"/>
            <a:ext cx="449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3"/>
          <p:cNvSpPr txBox="1">
            <a:spLocks noGrp="1" noChangeArrowheads="1"/>
          </p:cNvSpPr>
          <p:nvPr/>
        </p:nvSpPr>
        <p:spPr bwMode="auto">
          <a:xfrm>
            <a:off x="68580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81488A-AC4C-453A-B2FD-93711BAE1DC4}" type="slidenum">
              <a:rPr lang="en-GB" sz="1200" b="0" i="0">
                <a:solidFill>
                  <a:schemeClr val="tx1"/>
                </a:solidFill>
                <a:latin typeface="Arial Black" pitchFamily="34" charset="0"/>
              </a:rPr>
              <a:pPr algn="r"/>
              <a:t>16</a:t>
            </a:fld>
            <a:endParaRPr lang="en-GB" sz="1200" b="0" i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95500" y="228600"/>
            <a:ext cx="6591300" cy="528638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“latest and greatest”….</a:t>
            </a:r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812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1" descr="jet_num_comb_btag_1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449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 txBox="1">
            <a:spLocks noGrp="1" noChangeArrowheads="1"/>
          </p:cNvSpPr>
          <p:nvPr/>
        </p:nvSpPr>
        <p:spPr bwMode="auto">
          <a:xfrm>
            <a:off x="68580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235CC9-433A-4291-BE47-D7D2EEF5D23F}" type="slidenum">
              <a:rPr lang="en-GB" sz="1200" b="0" i="0">
                <a:solidFill>
                  <a:schemeClr val="tx1"/>
                </a:solidFill>
                <a:latin typeface="Arial Black" pitchFamily="34" charset="0"/>
              </a:rPr>
              <a:pPr algn="r"/>
              <a:t>2</a:t>
            </a:fld>
            <a:endParaRPr lang="en-GB" sz="1200" b="0" i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981200" y="457200"/>
            <a:ext cx="6591300" cy="528638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76200" y="1624013"/>
            <a:ext cx="9372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b="0" i="0">
                <a:solidFill>
                  <a:schemeClr val="tx1"/>
                </a:solidFill>
                <a:latin typeface="Arial" charset="0"/>
              </a:rPr>
              <a:t> Analysis strategy;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b="0" i="0">
                <a:solidFill>
                  <a:schemeClr val="tx1"/>
                </a:solidFill>
                <a:latin typeface="Arial" charset="0"/>
              </a:rPr>
              <a:t> Data &amp; MC samples;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b="0" i="0">
                <a:solidFill>
                  <a:schemeClr val="tx1"/>
                </a:solidFill>
                <a:latin typeface="Arial" charset="0"/>
              </a:rPr>
              <a:t> Objects definition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b="0" i="0">
                <a:solidFill>
                  <a:schemeClr val="tx1"/>
                </a:solidFill>
                <a:latin typeface="Arial" charset="0"/>
              </a:rPr>
              <a:t> Focus on semileptonic channel: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b="0" i="0">
                <a:solidFill>
                  <a:schemeClr val="tx1"/>
                </a:solidFill>
                <a:latin typeface="Arial" charset="0"/>
              </a:rPr>
              <a:t>	 - </a:t>
            </a: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Event selection;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b="0" i="0">
                <a:solidFill>
                  <a:schemeClr val="tx1"/>
                </a:solidFill>
                <a:latin typeface="Arial" charset="0"/>
              </a:rPr>
              <a:t>	 - </a:t>
            </a: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QCD &amp; W+jets “Data driven” Background estimation;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b="0" i="0">
                <a:solidFill>
                  <a:schemeClr val="tx1"/>
                </a:solidFill>
                <a:latin typeface="Arial" charset="0"/>
              </a:rPr>
              <a:t>	 - </a:t>
            </a: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Cross-section evaluation;</a:t>
            </a:r>
            <a:endParaRPr lang="en-US" b="0" i="0">
              <a:solidFill>
                <a:schemeClr val="tx1"/>
              </a:solidFill>
              <a:latin typeface="Arial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b="0" i="0">
                <a:solidFill>
                  <a:schemeClr val="tx1"/>
                </a:solidFill>
                <a:latin typeface="Arial" charset="0"/>
              </a:rPr>
              <a:t> Combination e/</a:t>
            </a:r>
            <a:r>
              <a:rPr lang="en-US" b="0" i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b="0" i="0">
                <a:solidFill>
                  <a:schemeClr val="tx1"/>
                </a:solidFill>
                <a:latin typeface="Arial" charset="0"/>
              </a:rPr>
              <a:t> + jets and dilepton channel;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b="0" i="0">
                <a:solidFill>
                  <a:schemeClr val="tx1"/>
                </a:solidFill>
                <a:latin typeface="Arial" charset="0"/>
              </a:rPr>
              <a:t> Conclusions and outlooks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2133600" cy="457200"/>
          </a:xfrm>
          <a:noFill/>
        </p:spPr>
        <p:txBody>
          <a:bodyPr/>
          <a:lstStyle/>
          <a:p>
            <a:fld id="{69B9F8A7-5EFB-4856-9253-A7AD9F01B091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6386" name="Rectangle 3"/>
          <p:cNvSpPr txBox="1">
            <a:spLocks noGrp="1" noChangeArrowheads="1"/>
          </p:cNvSpPr>
          <p:nvPr/>
        </p:nvSpPr>
        <p:spPr bwMode="auto">
          <a:xfrm>
            <a:off x="68580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39AE6B-70CA-4261-A174-AE9AC9143CE0}" type="slidenum">
              <a:rPr lang="en-GB" sz="1200" b="0" i="0">
                <a:solidFill>
                  <a:schemeClr val="tx1"/>
                </a:solidFill>
                <a:latin typeface="Arial Black" pitchFamily="34" charset="0"/>
              </a:rPr>
              <a:pPr algn="r"/>
              <a:t>3</a:t>
            </a:fld>
            <a:endParaRPr lang="en-GB" sz="1200" b="0" i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endParaRPr lang="en-US" sz="1600" b="0" i="0" kern="0" dirty="0">
              <a:solidFill>
                <a:schemeClr val="tx1"/>
              </a:solidFill>
              <a:latin typeface="+mj-lt"/>
              <a:cs typeface="+mn-cs"/>
              <a:sym typeface="Wingdings" pitchFamily="2" charset="2"/>
            </a:endParaRPr>
          </a:p>
        </p:txBody>
      </p:sp>
      <p:sp>
        <p:nvSpPr>
          <p:cNvPr id="16388" name="Content Placeholder 15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6248400" cy="50292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accent2"/>
                </a:solidFill>
              </a:rPr>
              <a:t>Lepton+jets</a:t>
            </a:r>
            <a:r>
              <a:rPr lang="en-US" sz="2400" b="1" smtClean="0"/>
              <a:t> </a:t>
            </a:r>
            <a:r>
              <a:rPr lang="en-US" sz="2400" smtClean="0">
                <a:sym typeface="Wingdings" pitchFamily="2" charset="2"/>
              </a:rPr>
              <a:t> look for events with</a:t>
            </a:r>
          </a:p>
          <a:p>
            <a:pPr lvl="1" eaLnBrk="1" hangingPunct="1"/>
            <a:r>
              <a:rPr lang="en-US" b="1" smtClean="0">
                <a:solidFill>
                  <a:schemeClr val="accent2"/>
                </a:solidFill>
                <a:sym typeface="Wingdings" pitchFamily="2" charset="2"/>
              </a:rPr>
              <a:t>At least </a:t>
            </a:r>
            <a:r>
              <a:rPr lang="en-US" b="1" smtClean="0">
                <a:solidFill>
                  <a:schemeClr val="accent2"/>
                </a:solidFill>
                <a:sym typeface="Symbol" pitchFamily="18" charset="2"/>
              </a:rPr>
              <a:t>4 jets, of which 2 are b-jets</a:t>
            </a:r>
          </a:p>
          <a:p>
            <a:pPr lvl="1" eaLnBrk="1" hangingPunct="1"/>
            <a:r>
              <a:rPr lang="en-US" b="1" smtClean="0">
                <a:solidFill>
                  <a:schemeClr val="accent2"/>
                </a:solidFill>
                <a:sym typeface="Symbol" pitchFamily="18" charset="2"/>
              </a:rPr>
              <a:t>Hard lepton, missing E</a:t>
            </a:r>
            <a:r>
              <a:rPr lang="en-US" b="1" baseline="-25000" smtClean="0">
                <a:solidFill>
                  <a:schemeClr val="accent2"/>
                </a:solidFill>
                <a:sym typeface="Symbol" pitchFamily="18" charset="2"/>
              </a:rPr>
              <a:t>T</a:t>
            </a:r>
            <a:endParaRPr lang="en-US" b="1" baseline="-2500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smtClean="0">
                <a:sym typeface="Wingdings" pitchFamily="2" charset="2"/>
              </a:rPr>
              <a:t>Can reconstruct also the invariant mass of jets from hadronic side tW(qq)b ;</a:t>
            </a:r>
          </a:p>
          <a:p>
            <a:pPr eaLnBrk="1" hangingPunct="1"/>
            <a:r>
              <a:rPr lang="en-US" sz="2400" b="1" smtClean="0">
                <a:solidFill>
                  <a:srgbClr val="339933"/>
                </a:solidFill>
                <a:sym typeface="Wingdings" pitchFamily="2" charset="2"/>
              </a:rPr>
              <a:t>Strategy</a:t>
            </a:r>
            <a:r>
              <a:rPr lang="en-US" sz="2400" smtClean="0">
                <a:solidFill>
                  <a:srgbClr val="339933"/>
                </a:solidFill>
                <a:sym typeface="Wingdings" pitchFamily="2" charset="2"/>
              </a:rPr>
              <a:t>: Evidence for top based on </a:t>
            </a:r>
            <a:br>
              <a:rPr lang="en-US" sz="2400" smtClean="0">
                <a:solidFill>
                  <a:srgbClr val="339933"/>
                </a:solidFill>
                <a:sym typeface="Wingdings" pitchFamily="2" charset="2"/>
              </a:rPr>
            </a:br>
            <a:r>
              <a:rPr lang="en-US" sz="2400" smtClean="0">
                <a:solidFill>
                  <a:srgbClr val="339933"/>
                </a:solidFill>
                <a:sym typeface="Wingdings" pitchFamily="2" charset="2"/>
              </a:rPr>
              <a:t>excess of events w.r.t known backgrounds</a:t>
            </a:r>
          </a:p>
          <a:p>
            <a:pPr eaLnBrk="1" hangingPunct="1"/>
            <a:r>
              <a:rPr lang="en-US" sz="2400" b="1" smtClean="0">
                <a:solidFill>
                  <a:srgbClr val="FF0000"/>
                </a:solidFill>
                <a:sym typeface="Wingdings" pitchFamily="2" charset="2"/>
              </a:rPr>
              <a:t>Understanding of backgrounds</a:t>
            </a:r>
            <a:r>
              <a:rPr lang="en-US" sz="2400" smtClean="0">
                <a:solidFill>
                  <a:srgbClr val="FF0000"/>
                </a:solidFill>
                <a:sym typeface="Wingdings" pitchFamily="2" charset="2"/>
              </a:rPr>
              <a:t> is key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-  Use data driven approach whenever possible</a:t>
            </a:r>
          </a:p>
          <a:p>
            <a:pPr lvl="1" eaLnBrk="1" hangingPunct="1">
              <a:buFont typeface="Wingdings" pitchFamily="2" charset="2"/>
              <a:buNone/>
            </a:pPr>
            <a:endParaRPr lang="nl-NL" smtClean="0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017588"/>
            <a:ext cx="2743200" cy="203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7848600" y="762000"/>
            <a:ext cx="990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>
                <a:solidFill>
                  <a:schemeClr val="tx1"/>
                </a:solidFill>
                <a:latin typeface="Arial" charset="0"/>
              </a:rPr>
              <a:t>10 TeV</a:t>
            </a:r>
          </a:p>
          <a:p>
            <a:pPr>
              <a:spcBef>
                <a:spcPct val="50000"/>
              </a:spcBef>
            </a:pPr>
            <a:r>
              <a:rPr lang="en-GB" sz="1600" i="0">
                <a:solidFill>
                  <a:schemeClr val="tx1"/>
                </a:solidFill>
                <a:latin typeface="Arial" charset="0"/>
              </a:rPr>
              <a:t>200 pb</a:t>
            </a:r>
            <a:r>
              <a:rPr lang="en-GB" sz="1600" i="0" baseline="30000">
                <a:solidFill>
                  <a:schemeClr val="tx1"/>
                </a:solidFill>
                <a:latin typeface="Arial" charset="0"/>
              </a:rPr>
              <a:t>-1</a:t>
            </a: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 flipV="1">
            <a:off x="5715000" y="2743200"/>
            <a:ext cx="10668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812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019300" y="157163"/>
            <a:ext cx="6591300" cy="528637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Analysis strategy</a:t>
            </a:r>
          </a:p>
        </p:txBody>
      </p:sp>
      <p:pic>
        <p:nvPicPr>
          <p:cNvPr id="1639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3188" y="2895600"/>
            <a:ext cx="2690812" cy="3375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Content Placeholder 2"/>
          <p:cNvSpPr>
            <a:spLocks/>
          </p:cNvSpPr>
          <p:nvPr/>
        </p:nvSpPr>
        <p:spPr bwMode="auto">
          <a:xfrm>
            <a:off x="152400" y="1219200"/>
            <a:ext cx="883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200" b="0" i="0" u="sng">
                <a:solidFill>
                  <a:schemeClr val="hlink"/>
                </a:solidFill>
                <a:latin typeface="Arial" charset="0"/>
              </a:rPr>
              <a:t>DATA</a:t>
            </a: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 taken in DQ periods A-F passing ‘top’ GRL </a:t>
            </a:r>
            <a:r>
              <a:rPr lang="en-US" sz="2200" b="0" i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sz="2200" b="0" i="0">
                <a:solidFill>
                  <a:schemeClr val="hlink"/>
                </a:solidFill>
                <a:latin typeface="Arial" charset="0"/>
              </a:rPr>
              <a:t> all detectors &amp; relevant triggers fully operational</a:t>
            </a: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sz="2200" i="0">
                <a:latin typeface="Arial" charset="0"/>
              </a:rPr>
              <a:t>Total luminosity = 2.9 pb</a:t>
            </a:r>
            <a:r>
              <a:rPr lang="en-US" sz="2200" i="0" baseline="30000">
                <a:latin typeface="Arial" charset="0"/>
              </a:rPr>
              <a:t>-1</a:t>
            </a:r>
            <a:endParaRPr lang="en-US" sz="2200" b="0" i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200" b="0" i="0" u="sng">
                <a:solidFill>
                  <a:schemeClr val="hlink"/>
                </a:solidFill>
                <a:latin typeface="Arial" charset="0"/>
              </a:rPr>
              <a:t>TRIGGERS</a:t>
            </a: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 used (evolved with instantaneous luminosity):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sz="2200" b="0" i="0">
                <a:solidFill>
                  <a:schemeClr val="hlink"/>
                </a:solidFill>
                <a:latin typeface="Arial" charset="0"/>
              </a:rPr>
              <a:t>Single lepton trigger with threshold fully efficient for leptons with P</a:t>
            </a:r>
            <a:r>
              <a:rPr lang="en-US" sz="2200" b="0" i="0" baseline="-20000">
                <a:solidFill>
                  <a:schemeClr val="hlink"/>
                </a:solidFill>
                <a:latin typeface="Arial" charset="0"/>
              </a:rPr>
              <a:t>T</a:t>
            </a:r>
            <a:r>
              <a:rPr lang="en-US" sz="2200" b="0" i="0">
                <a:solidFill>
                  <a:schemeClr val="hlink"/>
                </a:solidFill>
                <a:latin typeface="Arial" charset="0"/>
              </a:rPr>
              <a:t>&gt;20 GeV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sz="2200" i="0">
                <a:latin typeface="Arial" charset="0"/>
              </a:rPr>
              <a:t>L1_ MU10 or EF_mu10_MSonly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sz="2200" i="0">
                <a:latin typeface="Arial" charset="0"/>
              </a:rPr>
              <a:t>L1_EM10,EF_g17_etcut or EF_e10_medium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200" b="0" i="0" u="sng">
                <a:solidFill>
                  <a:schemeClr val="hlink"/>
                </a:solidFill>
                <a:latin typeface="Arial" charset="0"/>
              </a:rPr>
              <a:t>MC SAMPLES:</a:t>
            </a: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 ATLAS full simulation (GEANT4)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sz="2200" i="0">
                <a:latin typeface="Arial" charset="0"/>
              </a:rPr>
              <a:t>ttbar </a:t>
            </a:r>
            <a:r>
              <a:rPr lang="en-US" sz="2200" i="0">
                <a:latin typeface="Arial" charset="0"/>
                <a:sym typeface="Wingdings" pitchFamily="2" charset="2"/>
              </a:rPr>
              <a:t> </a:t>
            </a:r>
            <a:r>
              <a:rPr lang="en-US" sz="2000" b="0" i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MC@NLO with m(top)=172.5 GeV, x-sec(NNLO)=165 pb.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sz="2200" i="0">
                <a:latin typeface="Arial" charset="0"/>
                <a:sym typeface="Wingdings" pitchFamily="2" charset="2"/>
              </a:rPr>
              <a:t>QCD multijets </a:t>
            </a:r>
            <a:r>
              <a:rPr lang="en-US" sz="2000" b="0" i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ALPGEN + HERWIG/Jimmy; filter at generation level on muons (P</a:t>
            </a:r>
            <a:r>
              <a:rPr lang="en-US" sz="2000" b="0" i="0" baseline="-2500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T</a:t>
            </a:r>
            <a:r>
              <a:rPr lang="en-US" sz="2000" b="0" i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&gt;20 GeV) and jets (at least 3 with P</a:t>
            </a:r>
            <a:r>
              <a:rPr lang="en-US" sz="2000" b="0" i="0" baseline="-2500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T</a:t>
            </a:r>
            <a:r>
              <a:rPr lang="en-US" sz="2000" b="0" i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&gt;25 GeV, cut on 4-th jet: P</a:t>
            </a:r>
            <a:r>
              <a:rPr lang="en-US" sz="2000" b="0" i="0" baseline="-2500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T</a:t>
            </a:r>
            <a:r>
              <a:rPr lang="en-US" sz="2000" b="0" i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&gt; 17 GeV);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sz="2200" i="0">
                <a:latin typeface="Arial" charset="0"/>
                <a:sym typeface="Wingdings" pitchFamily="2" charset="2"/>
              </a:rPr>
              <a:t>W/Z+jets</a:t>
            </a:r>
            <a:r>
              <a:rPr lang="en-US" sz="2000" b="0" i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 ALPGEN with K-factor=1.22. Overlap removal procedure on Heavy Flavors (Wbb/Wcc+jets) to avoid double counting with W+light jets sample.</a:t>
            </a:r>
            <a:endParaRPr lang="en-US" sz="20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2133600" cy="457200"/>
          </a:xfrm>
          <a:noFill/>
        </p:spPr>
        <p:txBody>
          <a:bodyPr/>
          <a:lstStyle/>
          <a:p>
            <a:fld id="{466A4A93-5005-4CD1-8119-71A4585B7CE9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19300" y="233363"/>
            <a:ext cx="6591300" cy="528637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Data &amp; MC samples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0"/>
            <a:ext cx="8915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Electron</a:t>
            </a:r>
            <a:r>
              <a:rPr lang="en-US" smtClean="0"/>
              <a:t> = ‘Robust medium electron’ with P</a:t>
            </a:r>
            <a:r>
              <a:rPr lang="en-US" baseline="-25000" smtClean="0"/>
              <a:t>T</a:t>
            </a:r>
            <a:r>
              <a:rPr lang="en-US" smtClean="0"/>
              <a:t>&gt;20GeV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E/p (as in “tight” electron), track with b-layer hit (except 2% dead mod.) to suppress </a:t>
            </a:r>
            <a:r>
              <a:rPr lang="en-US" smtClean="0">
                <a:sym typeface="Symbol" pitchFamily="18" charset="2"/>
              </a:rPr>
              <a:t> conversion</a:t>
            </a:r>
            <a:r>
              <a:rPr lang="en-US" smtClean="0"/>
              <a:t>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|</a:t>
            </a:r>
            <a:r>
              <a:rPr lang="en-US" smtClean="0">
                <a:sym typeface="Symbol" pitchFamily="18" charset="2"/>
              </a:rPr>
              <a:t></a:t>
            </a:r>
            <a:r>
              <a:rPr lang="en-US" baseline="-25000" smtClean="0"/>
              <a:t>cluster</a:t>
            </a:r>
            <a:r>
              <a:rPr lang="en-US" smtClean="0"/>
              <a:t>|&lt;2.47 (excluding 1.37&lt;</a:t>
            </a:r>
            <a:r>
              <a:rPr lang="en-US" smtClean="0">
                <a:latin typeface="Symbol" pitchFamily="18" charset="2"/>
              </a:rPr>
              <a:t>h</a:t>
            </a:r>
            <a:r>
              <a:rPr lang="en-US" smtClean="0"/>
              <a:t>&lt;1.52)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</a:t>
            </a:r>
            <a:r>
              <a:rPr lang="en-US" smtClean="0">
                <a:solidFill>
                  <a:srgbClr val="0000FF"/>
                </a:solidFill>
              </a:rPr>
              <a:t>Isolation</a:t>
            </a:r>
            <a:r>
              <a:rPr lang="en-US" smtClean="0"/>
              <a:t>: E</a:t>
            </a:r>
            <a:r>
              <a:rPr lang="en-US" baseline="-25000" smtClean="0"/>
              <a:t>T</a:t>
            </a:r>
            <a:r>
              <a:rPr lang="en-US" smtClean="0"/>
              <a:t>(R=0.2)&lt; 4 + 0.023*E</a:t>
            </a:r>
            <a:r>
              <a:rPr lang="en-US" baseline="-25000" smtClean="0"/>
              <a:t>T</a:t>
            </a:r>
            <a:r>
              <a:rPr lang="en-US" smtClean="0"/>
              <a:t>(el) GeV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Muon</a:t>
            </a:r>
            <a:r>
              <a:rPr lang="en-US" smtClean="0"/>
              <a:t> = ‘MUID tight’, P</a:t>
            </a:r>
            <a:r>
              <a:rPr lang="en-US" baseline="-20000" smtClean="0"/>
              <a:t>T</a:t>
            </a:r>
            <a:r>
              <a:rPr lang="en-US" smtClean="0"/>
              <a:t>&gt;20 GeV, |</a:t>
            </a:r>
            <a:r>
              <a:rPr lang="en-US" smtClean="0">
                <a:latin typeface="Symbol" pitchFamily="18" charset="2"/>
              </a:rPr>
              <a:t>h</a:t>
            </a:r>
            <a:r>
              <a:rPr lang="en-US" smtClean="0"/>
              <a:t>|&lt;2.5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</a:t>
            </a:r>
            <a:r>
              <a:rPr lang="en-US" smtClean="0">
                <a:solidFill>
                  <a:srgbClr val="0000FF"/>
                </a:solidFill>
              </a:rPr>
              <a:t>Isolation:</a:t>
            </a:r>
            <a:r>
              <a:rPr lang="en-US" smtClean="0"/>
              <a:t> E</a:t>
            </a:r>
            <a:r>
              <a:rPr lang="en-US" baseline="-25000" smtClean="0"/>
              <a:t>T</a:t>
            </a:r>
            <a:r>
              <a:rPr lang="en-US" smtClean="0"/>
              <a:t>(R=0.3)&lt;4 GeV, P</a:t>
            </a:r>
            <a:r>
              <a:rPr lang="en-US" baseline="-25000" smtClean="0"/>
              <a:t>T</a:t>
            </a:r>
            <a:r>
              <a:rPr lang="en-US" smtClean="0"/>
              <a:t>(R=0.3)&lt;4 GeV</a:t>
            </a:r>
            <a:br>
              <a:rPr lang="en-US" smtClean="0"/>
            </a:br>
            <a:r>
              <a:rPr lang="en-US" smtClean="0"/>
              <a:t>-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R&gt;0.4 w.r.t nearest jet with P</a:t>
            </a:r>
            <a:r>
              <a:rPr lang="en-US" baseline="-25000" smtClean="0"/>
              <a:t>T</a:t>
            </a:r>
            <a:r>
              <a:rPr lang="en-US" smtClean="0"/>
              <a:t>&gt;20 GeV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mtClean="0">
                <a:solidFill>
                  <a:srgbClr val="0000FF"/>
                </a:solidFill>
              </a:rPr>
              <a:t>to suppress bckg from hadron and b,c, decays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2133600" cy="457200"/>
          </a:xfrm>
          <a:noFill/>
        </p:spPr>
        <p:txBody>
          <a:bodyPr/>
          <a:lstStyle/>
          <a:p>
            <a:fld id="{2CC2617E-8475-48AC-97E6-B6F26F1A8FE2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8435" name="Rectangle 3"/>
          <p:cNvSpPr txBox="1">
            <a:spLocks noGrp="1" noChangeArrowheads="1"/>
          </p:cNvSpPr>
          <p:nvPr/>
        </p:nvSpPr>
        <p:spPr bwMode="auto">
          <a:xfrm>
            <a:off x="68580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703913-D24B-443C-B890-2EA572C1E432}" type="slidenum">
              <a:rPr lang="en-GB" sz="1200" b="0" i="0">
                <a:solidFill>
                  <a:schemeClr val="tx1"/>
                </a:solidFill>
                <a:latin typeface="Arial Black" pitchFamily="34" charset="0"/>
              </a:rPr>
              <a:pPr algn="r"/>
              <a:t>5</a:t>
            </a:fld>
            <a:endParaRPr lang="en-GB" sz="1200" b="0" i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 flipV="1">
            <a:off x="609600" y="3733800"/>
            <a:ext cx="381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 flipV="1">
            <a:off x="6096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381000" y="6019800"/>
            <a:ext cx="841692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i="0">
                <a:solidFill>
                  <a:schemeClr val="tx1"/>
                </a:solidFill>
                <a:latin typeface="Verdana" pitchFamily="34" charset="0"/>
              </a:rPr>
              <a:t>Details in </a:t>
            </a:r>
            <a:r>
              <a:rPr lang="nl-NL" sz="1200" i="0">
                <a:solidFill>
                  <a:schemeClr val="tx1"/>
                </a:solidFill>
                <a:latin typeface="Verdana" pitchFamily="34" charset="0"/>
              </a:rPr>
              <a:t>https://</a:t>
            </a:r>
            <a:r>
              <a:rPr lang="nl-NL" sz="1400" i="0">
                <a:solidFill>
                  <a:schemeClr val="tx1"/>
                </a:solidFill>
                <a:latin typeface="Verdana" pitchFamily="34" charset="0"/>
              </a:rPr>
              <a:t>twiki.cern.ch/twiki/bin/view/AtlasProtected/TopCommonObjects</a:t>
            </a:r>
          </a:p>
        </p:txBody>
      </p:sp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19300" y="233363"/>
            <a:ext cx="6591300" cy="528637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Objects definition: leptons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2133600" cy="457200"/>
          </a:xfrm>
          <a:noFill/>
        </p:spPr>
        <p:txBody>
          <a:bodyPr/>
          <a:lstStyle/>
          <a:p>
            <a:fld id="{BE7A26E0-241B-4F50-B842-F85AD62B2889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9458" name="Rectangle 3"/>
          <p:cNvSpPr txBox="1">
            <a:spLocks noGrp="1" noChangeArrowheads="1"/>
          </p:cNvSpPr>
          <p:nvPr/>
        </p:nvSpPr>
        <p:spPr bwMode="auto">
          <a:xfrm>
            <a:off x="68580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1B5844-E7C4-472C-A491-78835D8D54F2}" type="slidenum">
              <a:rPr lang="en-GB" sz="1200" b="0" i="0">
                <a:solidFill>
                  <a:schemeClr val="tx1"/>
                </a:solidFill>
                <a:latin typeface="Arial Black" pitchFamily="34" charset="0"/>
              </a:rPr>
              <a:pPr algn="r"/>
              <a:t>6</a:t>
            </a:fld>
            <a:endParaRPr lang="en-GB" sz="1200" b="0" i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838200" y="6345238"/>
            <a:ext cx="747395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i="0">
                <a:latin typeface="Verdana" pitchFamily="34" charset="0"/>
              </a:rPr>
              <a:t>Details in </a:t>
            </a:r>
            <a:r>
              <a:rPr lang="nl-NL" sz="1200" i="0">
                <a:latin typeface="Verdana" pitchFamily="34" charset="0"/>
              </a:rPr>
              <a:t>https://twiki.cern.ch/twiki/bin/view/AtlasProtected/TopCommonObjects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19300" y="233363"/>
            <a:ext cx="6591300" cy="528637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Objects definition: jets &amp; MET</a:t>
            </a:r>
          </a:p>
        </p:txBody>
      </p:sp>
      <p:sp>
        <p:nvSpPr>
          <p:cNvPr id="19462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8915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Jet</a:t>
            </a:r>
            <a:r>
              <a:rPr lang="en-US" smtClean="0"/>
              <a:t> = </a:t>
            </a:r>
            <a:r>
              <a:rPr lang="en-US" sz="2400" b="1" smtClean="0"/>
              <a:t>AntiKt4 TopoCluster jets EM+JES</a:t>
            </a:r>
            <a:r>
              <a:rPr lang="en-US" sz="2400" smtClean="0"/>
              <a:t> (MC </a:t>
            </a:r>
            <a:r>
              <a:rPr lang="en-US" sz="2400" smtClean="0">
                <a:sym typeface="Symbol" pitchFamily="18" charset="2"/>
              </a:rPr>
              <a:t>hadron  scale </a:t>
            </a:r>
            <a:r>
              <a:rPr lang="en-US" sz="2400" smtClean="0"/>
              <a:t>p</a:t>
            </a:r>
            <a:r>
              <a:rPr lang="en-US" sz="2400" baseline="-25000" smtClean="0"/>
              <a:t>T</a:t>
            </a:r>
            <a:r>
              <a:rPr lang="en-US" sz="2400" smtClean="0"/>
              <a:t>,</a:t>
            </a:r>
            <a:r>
              <a:rPr lang="en-US" sz="2400" smtClean="0">
                <a:sym typeface="Symbol" pitchFamily="18" charset="2"/>
              </a:rPr>
              <a:t> dependent);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- </a:t>
            </a:r>
            <a:r>
              <a:rPr lang="en-US" sz="2400" smtClean="0">
                <a:latin typeface="Symbol" pitchFamily="18" charset="2"/>
              </a:rPr>
              <a:t>D</a:t>
            </a:r>
            <a:r>
              <a:rPr lang="en-US" sz="2400" smtClean="0"/>
              <a:t>R(jet-el)&gt;0.2 (to avoid double counting electron as jet).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B-jet</a:t>
            </a:r>
            <a:r>
              <a:rPr lang="en-US" smtClean="0"/>
              <a:t>  </a:t>
            </a:r>
            <a:r>
              <a:rPr lang="en-US" sz="1500" smtClean="0"/>
              <a:t>(http://indico.cern.ch/getFile.py/access?contribId=3&amp;resId=1&amp;materialId=slides&amp;confId=105461)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	</a:t>
            </a:r>
            <a:r>
              <a:rPr lang="en-US" b="1" smtClean="0"/>
              <a:t>Jet + SV0</a:t>
            </a:r>
            <a:r>
              <a:rPr lang="en-US" sz="2400" smtClean="0"/>
              <a:t> cut at 50% MC efficiency point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2400" u="sng" smtClean="0"/>
              <a:t>Early</a:t>
            </a:r>
            <a:r>
              <a:rPr lang="en-US" sz="2400" smtClean="0"/>
              <a:t> tagger - efficiency for ttbar OK; </a:t>
            </a:r>
            <a:r>
              <a:rPr lang="en-US" smtClean="0"/>
              <a:t>~220 rejection of light jets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Missing E</a:t>
            </a:r>
            <a:r>
              <a:rPr lang="en-US" b="1" baseline="-25000" smtClean="0">
                <a:solidFill>
                  <a:srgbClr val="0000FF"/>
                </a:solidFill>
              </a:rPr>
              <a:t>T</a:t>
            </a:r>
            <a:r>
              <a:rPr lang="en-US" smtClean="0"/>
              <a:t> = </a:t>
            </a:r>
            <a:r>
              <a:rPr lang="en-US" sz="2400" b="1" smtClean="0"/>
              <a:t>Simplified METRefFinal</a:t>
            </a:r>
            <a:r>
              <a:rPr lang="en-US" sz="2400" smtClean="0"/>
              <a:t> with contribution from selected muons included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Require a primary vertex with #tracks&gt;4.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400" smtClean="0"/>
              <a:t>	</a:t>
            </a:r>
            <a:r>
              <a:rPr lang="nl-NL" sz="2400" u="sng" smtClean="0"/>
              <a:t>Discard</a:t>
            </a:r>
            <a:r>
              <a:rPr lang="nl-NL" sz="2400" smtClean="0"/>
              <a:t> events with “bad” jets P</a:t>
            </a:r>
            <a:r>
              <a:rPr lang="nl-NL" sz="2400" baseline="-25000" smtClean="0"/>
              <a:t>T</a:t>
            </a:r>
            <a:r>
              <a:rPr lang="nl-NL" sz="2400" smtClean="0"/>
              <a:t>&gt;15 GeV</a:t>
            </a:r>
          </a:p>
        </p:txBody>
      </p:sp>
      <p:sp>
        <p:nvSpPr>
          <p:cNvPr id="19463" name="Text Box 17"/>
          <p:cNvSpPr txBox="1">
            <a:spLocks noChangeArrowheads="1"/>
          </p:cNvSpPr>
          <p:nvPr/>
        </p:nvSpPr>
        <p:spPr bwMode="auto">
          <a:xfrm>
            <a:off x="1676400" y="2498725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Arial" charset="0"/>
              </a:rPr>
              <a:t>Contribution from Genova group for the efficiencies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124200"/>
            <a:ext cx="2895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304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3" name="Group 28"/>
          <p:cNvGrpSpPr>
            <a:grpSpLocks/>
          </p:cNvGrpSpPr>
          <p:nvPr/>
        </p:nvGrpSpPr>
        <p:grpSpPr bwMode="auto">
          <a:xfrm>
            <a:off x="1371600" y="3160713"/>
            <a:ext cx="1143000" cy="420687"/>
            <a:chOff x="2256" y="3792"/>
            <a:chExt cx="672" cy="371"/>
          </a:xfrm>
        </p:grpSpPr>
        <p:sp>
          <p:nvSpPr>
            <p:cNvPr id="20504" name="Rectangle 25"/>
            <p:cNvSpPr>
              <a:spLocks noChangeArrowheads="1"/>
            </p:cNvSpPr>
            <p:nvPr/>
          </p:nvSpPr>
          <p:spPr bwMode="auto">
            <a:xfrm>
              <a:off x="2256" y="3792"/>
              <a:ext cx="67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05" name="Text Box 24"/>
            <p:cNvSpPr txBox="1">
              <a:spLocks noChangeArrowheads="1"/>
            </p:cNvSpPr>
            <p:nvPr/>
          </p:nvSpPr>
          <p:spPr bwMode="auto">
            <a:xfrm>
              <a:off x="2400" y="3840"/>
              <a:ext cx="52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>
                  <a:solidFill>
                    <a:srgbClr val="0000FF"/>
                  </a:solidFill>
                  <a:latin typeface="Arial" charset="0"/>
                </a:rPr>
                <a:t>e+jets</a:t>
              </a:r>
            </a:p>
          </p:txBody>
        </p:sp>
      </p:grp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7315200" y="1905000"/>
            <a:ext cx="1524000" cy="37623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 i="0">
                <a:solidFill>
                  <a:schemeClr val="tx1"/>
                </a:solidFill>
                <a:latin typeface="Arial" charset="0"/>
              </a:rPr>
              <a:t>against QCD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6324600" y="22098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6" name="AutoShape 10"/>
          <p:cNvSpPr>
            <a:spLocks/>
          </p:cNvSpPr>
          <p:nvPr/>
        </p:nvSpPr>
        <p:spPr bwMode="auto">
          <a:xfrm>
            <a:off x="6096000" y="2057400"/>
            <a:ext cx="76200" cy="381000"/>
          </a:xfrm>
          <a:prstGeom prst="rightBracket">
            <a:avLst>
              <a:gd name="adj" fmla="val 41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7848600" y="2743200"/>
            <a:ext cx="1143000" cy="6508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 i="0">
                <a:solidFill>
                  <a:schemeClr val="tx1"/>
                </a:solidFill>
                <a:latin typeface="Arial" charset="0"/>
              </a:rPr>
              <a:t>against QCD, W</a:t>
            </a:r>
          </a:p>
        </p:txBody>
      </p:sp>
      <p:sp>
        <p:nvSpPr>
          <p:cNvPr id="20488" name="Oval 12"/>
          <p:cNvSpPr>
            <a:spLocks noChangeArrowheads="1"/>
          </p:cNvSpPr>
          <p:nvPr/>
        </p:nvSpPr>
        <p:spPr bwMode="auto">
          <a:xfrm>
            <a:off x="3429000" y="2590800"/>
            <a:ext cx="990600" cy="4572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 sz="18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 flipH="1" flipV="1">
            <a:off x="4267200" y="2971800"/>
            <a:ext cx="35814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7315200" y="3657600"/>
            <a:ext cx="1676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 i="0" u="sng">
                <a:solidFill>
                  <a:schemeClr val="tx1"/>
                </a:solidFill>
                <a:latin typeface="Arial" charset="0"/>
              </a:rPr>
              <a:t>56 events</a:t>
            </a:r>
          </a:p>
          <a:p>
            <a:pPr>
              <a:spcBef>
                <a:spcPct val="50000"/>
              </a:spcBef>
            </a:pPr>
            <a:r>
              <a:rPr lang="en-GB" sz="1600" b="0" i="0">
                <a:solidFill>
                  <a:schemeClr val="tx1"/>
                </a:solidFill>
                <a:latin typeface="Arial" charset="0"/>
              </a:rPr>
              <a:t>expected</a:t>
            </a:r>
            <a:r>
              <a:rPr lang="en-GB" sz="1800" b="0" i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GB" sz="1600" b="0" i="0">
                <a:solidFill>
                  <a:schemeClr val="tx1"/>
                </a:solidFill>
                <a:latin typeface="Arial" charset="0"/>
              </a:rPr>
              <a:t>20.5±7.0 ttbar</a:t>
            </a:r>
          </a:p>
          <a:p>
            <a:pPr>
              <a:spcBef>
                <a:spcPct val="50000"/>
              </a:spcBef>
            </a:pPr>
            <a:r>
              <a:rPr lang="en-GB" sz="1600" b="0" i="0">
                <a:solidFill>
                  <a:schemeClr val="tx1"/>
                </a:solidFill>
                <a:latin typeface="Arial" charset="0"/>
              </a:rPr>
              <a:t>2.3±0.9  t, Z+j</a:t>
            </a:r>
          </a:p>
          <a:p>
            <a:pPr>
              <a:spcBef>
                <a:spcPct val="50000"/>
              </a:spcBef>
            </a:pPr>
            <a:r>
              <a:rPr lang="en-GB" sz="1600" b="0" i="0">
                <a:solidFill>
                  <a:schemeClr val="tx1"/>
                </a:solidFill>
                <a:latin typeface="Arial" charset="0"/>
              </a:rPr>
              <a:t>18.9</a:t>
            </a:r>
            <a:r>
              <a:rPr lang="en-GB" sz="1600" b="0" i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4.6</a:t>
            </a:r>
            <a:r>
              <a:rPr lang="en-GB" sz="1600" b="0" i="0">
                <a:solidFill>
                  <a:schemeClr val="tx1"/>
                </a:solidFill>
                <a:latin typeface="Arial" charset="0"/>
              </a:rPr>
              <a:t> W+jets</a:t>
            </a:r>
          </a:p>
          <a:p>
            <a:pPr>
              <a:spcBef>
                <a:spcPct val="50000"/>
              </a:spcBef>
            </a:pPr>
            <a:r>
              <a:rPr lang="en-GB" sz="1600" b="0" i="0">
                <a:solidFill>
                  <a:schemeClr val="tx1"/>
                </a:solidFill>
                <a:latin typeface="Arial" charset="0"/>
              </a:rPr>
              <a:t>2.5</a:t>
            </a:r>
            <a:r>
              <a:rPr lang="en-GB" sz="1600" b="0" i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1.2</a:t>
            </a:r>
            <a:r>
              <a:rPr lang="en-GB" sz="1600" b="0" i="0">
                <a:solidFill>
                  <a:schemeClr val="tx1"/>
                </a:solidFill>
                <a:latin typeface="Arial" charset="0"/>
              </a:rPr>
              <a:t> QCD</a:t>
            </a:r>
          </a:p>
        </p:txBody>
      </p:sp>
      <p:sp>
        <p:nvSpPr>
          <p:cNvPr id="36879" name="Line 14"/>
          <p:cNvSpPr>
            <a:spLocks noChangeShapeType="1"/>
          </p:cNvSpPr>
          <p:nvPr/>
        </p:nvSpPr>
        <p:spPr bwMode="auto">
          <a:xfrm flipH="1">
            <a:off x="6705600" y="4724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80" name="Line 15"/>
          <p:cNvSpPr>
            <a:spLocks noChangeShapeType="1"/>
          </p:cNvSpPr>
          <p:nvPr/>
        </p:nvSpPr>
        <p:spPr bwMode="auto">
          <a:xfrm flipH="1">
            <a:off x="6553200" y="5486400"/>
            <a:ext cx="914400" cy="228600"/>
          </a:xfrm>
          <a:prstGeom prst="line">
            <a:avLst/>
          </a:prstGeom>
          <a:noFill/>
          <a:ln w="19050">
            <a:solidFill>
              <a:srgbClr val="FF7A0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 flipH="1">
            <a:off x="6705600" y="5867400"/>
            <a:ext cx="914400" cy="22860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4" name="Text Box 17"/>
          <p:cNvSpPr txBox="1">
            <a:spLocks noChangeArrowheads="1"/>
          </p:cNvSpPr>
          <p:nvPr/>
        </p:nvSpPr>
        <p:spPr bwMode="auto">
          <a:xfrm>
            <a:off x="2819400" y="3657600"/>
            <a:ext cx="16764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 i="0" u="sng">
                <a:solidFill>
                  <a:schemeClr val="tx1"/>
                </a:solidFill>
                <a:latin typeface="Arial" charset="0"/>
              </a:rPr>
              <a:t>56 events</a:t>
            </a:r>
          </a:p>
          <a:p>
            <a:pPr>
              <a:spcBef>
                <a:spcPct val="50000"/>
              </a:spcBef>
            </a:pPr>
            <a:r>
              <a:rPr lang="en-GB" sz="1600" b="0" i="0">
                <a:solidFill>
                  <a:schemeClr val="tx1"/>
                </a:solidFill>
                <a:latin typeface="Arial" charset="0"/>
              </a:rPr>
              <a:t>expected:</a:t>
            </a:r>
          </a:p>
          <a:p>
            <a:pPr>
              <a:spcBef>
                <a:spcPct val="50000"/>
              </a:spcBef>
            </a:pPr>
            <a:r>
              <a:rPr lang="en-GB" sz="1600" b="0" i="0">
                <a:solidFill>
                  <a:schemeClr val="tx1"/>
                </a:solidFill>
                <a:latin typeface="Arial" charset="0"/>
              </a:rPr>
              <a:t>20.3±7.1 ttbar</a:t>
            </a:r>
          </a:p>
          <a:p>
            <a:pPr>
              <a:spcBef>
                <a:spcPct val="50000"/>
              </a:spcBef>
            </a:pPr>
            <a:r>
              <a:rPr lang="en-GB" sz="1600" b="0" i="0">
                <a:solidFill>
                  <a:schemeClr val="tx1"/>
                </a:solidFill>
                <a:latin typeface="Arial" charset="0"/>
              </a:rPr>
              <a:t>2.9±1.4  t, Z+j</a:t>
            </a:r>
          </a:p>
          <a:p>
            <a:pPr>
              <a:spcBef>
                <a:spcPct val="50000"/>
              </a:spcBef>
            </a:pPr>
            <a:r>
              <a:rPr lang="en-GB" sz="1600" b="0" i="0">
                <a:solidFill>
                  <a:schemeClr val="tx1"/>
                </a:solidFill>
                <a:latin typeface="Arial" charset="0"/>
              </a:rPr>
              <a:t>11.2</a:t>
            </a:r>
            <a:r>
              <a:rPr lang="en-GB" sz="1600" b="0" i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4.1</a:t>
            </a:r>
            <a:r>
              <a:rPr lang="en-GB" sz="1600" b="0" i="0">
                <a:solidFill>
                  <a:schemeClr val="tx1"/>
                </a:solidFill>
                <a:latin typeface="Arial" charset="0"/>
              </a:rPr>
              <a:t> W+jets</a:t>
            </a:r>
          </a:p>
          <a:p>
            <a:pPr>
              <a:spcBef>
                <a:spcPct val="50000"/>
              </a:spcBef>
            </a:pPr>
            <a:r>
              <a:rPr lang="en-GB" sz="1600" b="0" i="0">
                <a:solidFill>
                  <a:schemeClr val="tx1"/>
                </a:solidFill>
                <a:latin typeface="Arial" charset="0"/>
              </a:rPr>
              <a:t>27.8</a:t>
            </a:r>
            <a:r>
              <a:rPr lang="en-GB" sz="1600" b="0" i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11.3</a:t>
            </a:r>
            <a:r>
              <a:rPr lang="en-GB" sz="1600" b="0" i="0">
                <a:solidFill>
                  <a:schemeClr val="tx1"/>
                </a:solidFill>
                <a:latin typeface="Arial" charset="0"/>
              </a:rPr>
              <a:t> QCD</a:t>
            </a:r>
          </a:p>
        </p:txBody>
      </p:sp>
      <p:pic>
        <p:nvPicPr>
          <p:cNvPr id="20495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812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19300" y="233363"/>
            <a:ext cx="6591300" cy="528637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Analysis in the semileptonic channel </a:t>
            </a:r>
          </a:p>
        </p:txBody>
      </p:sp>
      <p:sp>
        <p:nvSpPr>
          <p:cNvPr id="2049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33488"/>
            <a:ext cx="8229600" cy="2043112"/>
          </a:xfrm>
        </p:spPr>
        <p:txBody>
          <a:bodyPr/>
          <a:lstStyle/>
          <a:p>
            <a:pPr eaLnBrk="1" hangingPunct="1"/>
            <a:r>
              <a:rPr lang="en-US" sz="2000" smtClean="0"/>
              <a:t>The appropriate </a:t>
            </a:r>
            <a:r>
              <a:rPr lang="en-US" sz="2000" b="1" smtClean="0">
                <a:solidFill>
                  <a:srgbClr val="0000FF"/>
                </a:solidFill>
              </a:rPr>
              <a:t>single electron or muon trigger</a:t>
            </a:r>
            <a:r>
              <a:rPr lang="en-US" sz="2000" smtClean="0"/>
              <a:t> has fired</a:t>
            </a:r>
          </a:p>
          <a:p>
            <a:pPr eaLnBrk="1" hangingPunct="1"/>
            <a:r>
              <a:rPr lang="en-US" sz="2000" b="1" smtClean="0">
                <a:solidFill>
                  <a:srgbClr val="0000FF"/>
                </a:solidFill>
              </a:rPr>
              <a:t>Exactly one lepton</a:t>
            </a:r>
            <a:r>
              <a:rPr lang="en-US" sz="2000" smtClean="0"/>
              <a:t> (e or 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) with </a:t>
            </a:r>
            <a:r>
              <a:rPr lang="en-US" sz="2000" b="1" smtClean="0">
                <a:solidFill>
                  <a:srgbClr val="0000FF"/>
                </a:solidFill>
              </a:rPr>
              <a:t>P</a:t>
            </a:r>
            <a:r>
              <a:rPr lang="en-US" sz="2000" b="1" baseline="-25000" smtClean="0">
                <a:solidFill>
                  <a:srgbClr val="0000FF"/>
                </a:solidFill>
              </a:rPr>
              <a:t>T</a:t>
            </a:r>
            <a:r>
              <a:rPr lang="en-US" sz="2000" b="1" smtClean="0">
                <a:solidFill>
                  <a:srgbClr val="0000FF"/>
                </a:solidFill>
              </a:rPr>
              <a:t>&gt;20 GeV</a:t>
            </a:r>
            <a:r>
              <a:rPr lang="en-US" sz="2000" smtClean="0"/>
              <a:t>, matching the corresponding trigger object (e)</a:t>
            </a:r>
          </a:p>
          <a:p>
            <a:pPr eaLnBrk="1" hangingPunct="1"/>
            <a:r>
              <a:rPr lang="en-US" sz="2000" b="1" smtClean="0">
                <a:solidFill>
                  <a:srgbClr val="0000FF"/>
                </a:solidFill>
              </a:rPr>
              <a:t>E</a:t>
            </a:r>
            <a:r>
              <a:rPr lang="en-US" sz="2000" b="1" baseline="-25000" smtClean="0">
                <a:solidFill>
                  <a:srgbClr val="0000FF"/>
                </a:solidFill>
              </a:rPr>
              <a:t>T</a:t>
            </a:r>
            <a:r>
              <a:rPr lang="en-US" sz="2000" b="1" baseline="30000" smtClean="0">
                <a:solidFill>
                  <a:srgbClr val="0000FF"/>
                </a:solidFill>
              </a:rPr>
              <a:t>MISS</a:t>
            </a:r>
            <a:r>
              <a:rPr lang="en-US" sz="2000" b="1" smtClean="0">
                <a:solidFill>
                  <a:srgbClr val="0000FF"/>
                </a:solidFill>
              </a:rPr>
              <a:t>&gt;20 GeV</a:t>
            </a:r>
            <a:r>
              <a:rPr lang="en-US" sz="2000" smtClean="0"/>
              <a:t> and </a:t>
            </a:r>
            <a:r>
              <a:rPr lang="en-US" sz="2000" b="1" smtClean="0">
                <a:solidFill>
                  <a:srgbClr val="0000FF"/>
                </a:solidFill>
              </a:rPr>
              <a:t>E</a:t>
            </a:r>
            <a:r>
              <a:rPr lang="en-US" sz="2000" b="1" baseline="-25000" smtClean="0">
                <a:solidFill>
                  <a:srgbClr val="0000FF"/>
                </a:solidFill>
              </a:rPr>
              <a:t>T</a:t>
            </a:r>
            <a:r>
              <a:rPr lang="en-US" sz="2000" b="1" baseline="30000" smtClean="0">
                <a:solidFill>
                  <a:srgbClr val="0000FF"/>
                </a:solidFill>
              </a:rPr>
              <a:t>MISS</a:t>
            </a:r>
            <a:r>
              <a:rPr lang="en-US" sz="2000" b="1" smtClean="0">
                <a:solidFill>
                  <a:srgbClr val="0000FF"/>
                </a:solidFill>
              </a:rPr>
              <a:t>+M</a:t>
            </a:r>
            <a:r>
              <a:rPr lang="en-US" sz="2000" b="1" baseline="-25000" smtClean="0">
                <a:solidFill>
                  <a:srgbClr val="0000FF"/>
                </a:solidFill>
              </a:rPr>
              <a:t>T</a:t>
            </a:r>
            <a:r>
              <a:rPr lang="en-US" sz="2000" b="1" smtClean="0">
                <a:solidFill>
                  <a:srgbClr val="0000FF"/>
                </a:solidFill>
              </a:rPr>
              <a:t>(W)&gt;60 GeV</a:t>
            </a:r>
            <a:r>
              <a:rPr lang="en-US" sz="2000" smtClean="0"/>
              <a:t>      </a:t>
            </a:r>
          </a:p>
          <a:p>
            <a:pPr eaLnBrk="1" hangingPunct="1"/>
            <a:r>
              <a:rPr lang="en-US" sz="2000" smtClean="0"/>
              <a:t>Exactly N </a:t>
            </a:r>
            <a:r>
              <a:rPr lang="en-US" sz="2000" b="1" smtClean="0">
                <a:solidFill>
                  <a:srgbClr val="0000FF"/>
                </a:solidFill>
              </a:rPr>
              <a:t>jets with P</a:t>
            </a:r>
            <a:r>
              <a:rPr lang="en-US" sz="2000" b="1" baseline="-25000" smtClean="0">
                <a:solidFill>
                  <a:srgbClr val="0000FF"/>
                </a:solidFill>
              </a:rPr>
              <a:t>T</a:t>
            </a:r>
            <a:r>
              <a:rPr lang="en-US" sz="2000" b="1" smtClean="0">
                <a:solidFill>
                  <a:srgbClr val="0000FF"/>
                </a:solidFill>
              </a:rPr>
              <a:t>&gt;25 GeV</a:t>
            </a:r>
            <a:r>
              <a:rPr lang="en-US" sz="2000" smtClean="0"/>
              <a:t> (N=1,2,3) or &gt;=4 jets (N=4)</a:t>
            </a:r>
          </a:p>
        </p:txBody>
      </p:sp>
      <p:grpSp>
        <p:nvGrpSpPr>
          <p:cNvPr id="20498" name="Group 30"/>
          <p:cNvGrpSpPr>
            <a:grpSpLocks/>
          </p:cNvGrpSpPr>
          <p:nvPr/>
        </p:nvGrpSpPr>
        <p:grpSpPr bwMode="auto">
          <a:xfrm>
            <a:off x="5638800" y="3236913"/>
            <a:ext cx="1143000" cy="420687"/>
            <a:chOff x="2256" y="3792"/>
            <a:chExt cx="672" cy="371"/>
          </a:xfrm>
        </p:grpSpPr>
        <p:sp>
          <p:nvSpPr>
            <p:cNvPr id="20502" name="Rectangle 31"/>
            <p:cNvSpPr>
              <a:spLocks noChangeArrowheads="1"/>
            </p:cNvSpPr>
            <p:nvPr/>
          </p:nvSpPr>
          <p:spPr bwMode="auto">
            <a:xfrm>
              <a:off x="2256" y="3792"/>
              <a:ext cx="67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03" name="Text Box 32"/>
            <p:cNvSpPr txBox="1">
              <a:spLocks noChangeArrowheads="1"/>
            </p:cNvSpPr>
            <p:nvPr/>
          </p:nvSpPr>
          <p:spPr bwMode="auto">
            <a:xfrm>
              <a:off x="2400" y="3840"/>
              <a:ext cx="52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>
                  <a:solidFill>
                    <a:srgbClr val="0000FF"/>
                  </a:solidFill>
                  <a:latin typeface="Symbol" pitchFamily="18" charset="2"/>
                </a:rPr>
                <a:t>m</a:t>
              </a:r>
              <a:r>
                <a:rPr lang="en-GB" sz="1800">
                  <a:solidFill>
                    <a:srgbClr val="0000FF"/>
                  </a:solidFill>
                  <a:latin typeface="Arial" charset="0"/>
                </a:rPr>
                <a:t>+jets</a:t>
              </a:r>
            </a:p>
          </p:txBody>
        </p:sp>
      </p:grpSp>
      <p:sp>
        <p:nvSpPr>
          <p:cNvPr id="20499" name="TextBox 15"/>
          <p:cNvSpPr txBox="1">
            <a:spLocks noChangeArrowheads="1"/>
          </p:cNvSpPr>
          <p:nvPr/>
        </p:nvSpPr>
        <p:spPr bwMode="auto">
          <a:xfrm rot="-5400000">
            <a:off x="1774825" y="3940175"/>
            <a:ext cx="147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>
                <a:solidFill>
                  <a:srgbClr val="0000FF"/>
                </a:solidFill>
                <a:latin typeface="Verdana" pitchFamily="34" charset="0"/>
              </a:rPr>
              <a:t>signal region</a:t>
            </a:r>
            <a:endParaRPr lang="nl-NL" sz="1400" i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20500" name="TextBox 15"/>
          <p:cNvSpPr txBox="1">
            <a:spLocks noChangeArrowheads="1"/>
          </p:cNvSpPr>
          <p:nvPr/>
        </p:nvSpPr>
        <p:spPr bwMode="auto">
          <a:xfrm rot="-5400000">
            <a:off x="6042025" y="4060825"/>
            <a:ext cx="147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>
                <a:solidFill>
                  <a:srgbClr val="0000FF"/>
                </a:solidFill>
                <a:latin typeface="Verdana" pitchFamily="34" charset="0"/>
              </a:rPr>
              <a:t>signal region</a:t>
            </a:r>
            <a:endParaRPr lang="nl-NL" sz="1400" i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20501" name="Rectangle 3"/>
          <p:cNvSpPr txBox="1">
            <a:spLocks noGrp="1" noChangeArrowheads="1"/>
          </p:cNvSpPr>
          <p:nvPr/>
        </p:nvSpPr>
        <p:spPr bwMode="auto">
          <a:xfrm>
            <a:off x="68580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73E423-64A4-48F9-9CED-128744C39187}" type="slidenum">
              <a:rPr lang="en-GB" sz="1200" b="0" i="0">
                <a:solidFill>
                  <a:schemeClr val="tx1"/>
                </a:solidFill>
                <a:latin typeface="Arial Black" pitchFamily="34" charset="0"/>
              </a:rPr>
              <a:pPr algn="r"/>
              <a:t>7</a:t>
            </a:fld>
            <a:endParaRPr lang="en-GB" sz="1200" b="0" i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198120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81000" y="762000"/>
            <a:ext cx="8382000" cy="53340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Added requirement = </a:t>
            </a:r>
            <a:r>
              <a:rPr lang="en-US" sz="2400" b="1" smtClean="0">
                <a:solidFill>
                  <a:srgbClr val="0000FF"/>
                </a:solidFill>
                <a:sym typeface="Symbol" pitchFamily="18" charset="2"/>
              </a:rPr>
              <a:t>1 b-tagged jet with P</a:t>
            </a:r>
            <a:r>
              <a:rPr lang="en-US" sz="2400" b="1" baseline="-25000" smtClean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sz="2400" b="1" smtClean="0">
                <a:solidFill>
                  <a:srgbClr val="0000FF"/>
                </a:solidFill>
                <a:sym typeface="Symbol" pitchFamily="18" charset="2"/>
              </a:rPr>
              <a:t>&gt;25</a:t>
            </a:r>
            <a:r>
              <a:rPr lang="en-US" sz="2400" smtClean="0">
                <a:sym typeface="Symbol" pitchFamily="18" charset="2"/>
              </a:rPr>
              <a:t> </a:t>
            </a:r>
            <a:endParaRPr lang="nl-NL" sz="24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2133600" cy="457200"/>
          </a:xfrm>
          <a:noFill/>
        </p:spPr>
        <p:txBody>
          <a:bodyPr/>
          <a:lstStyle/>
          <a:p>
            <a:fld id="{6BECA2F5-ED2A-4C0E-BE41-6D3742A8C41F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19300" y="233363"/>
            <a:ext cx="6591300" cy="528637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Analysis with b-tagging… </a:t>
            </a:r>
          </a:p>
        </p:txBody>
      </p:sp>
      <p:grpSp>
        <p:nvGrpSpPr>
          <p:cNvPr id="22533" name="Group 23"/>
          <p:cNvGrpSpPr>
            <a:grpSpLocks/>
          </p:cNvGrpSpPr>
          <p:nvPr/>
        </p:nvGrpSpPr>
        <p:grpSpPr bwMode="auto">
          <a:xfrm>
            <a:off x="0" y="1600200"/>
            <a:ext cx="9144000" cy="4648200"/>
            <a:chOff x="0" y="1152"/>
            <a:chExt cx="5760" cy="2928"/>
          </a:xfrm>
        </p:grpSpPr>
        <p:pic>
          <p:nvPicPr>
            <p:cNvPr id="22535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1152"/>
              <a:ext cx="2304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165"/>
              <a:ext cx="2304" cy="2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TextBox 15"/>
            <p:cNvSpPr txBox="1">
              <a:spLocks noChangeArrowheads="1"/>
            </p:cNvSpPr>
            <p:nvPr/>
          </p:nvSpPr>
          <p:spPr bwMode="auto">
            <a:xfrm rot="-5400000">
              <a:off x="1454" y="1714"/>
              <a:ext cx="9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 i="0">
                  <a:solidFill>
                    <a:srgbClr val="0000FF"/>
                  </a:solidFill>
                  <a:latin typeface="Verdana" pitchFamily="34" charset="0"/>
                </a:rPr>
                <a:t>signal region</a:t>
              </a:r>
              <a:endParaRPr lang="nl-NL" sz="1400" i="0">
                <a:solidFill>
                  <a:srgbClr val="0000FF"/>
                </a:solidFill>
                <a:latin typeface="Verdana" pitchFamily="34" charset="0"/>
              </a:endParaRPr>
            </a:p>
          </p:txBody>
        </p:sp>
        <p:sp>
          <p:nvSpPr>
            <p:cNvPr id="22538" name="TextBox 16"/>
            <p:cNvSpPr txBox="1">
              <a:spLocks noChangeArrowheads="1"/>
            </p:cNvSpPr>
            <p:nvPr/>
          </p:nvSpPr>
          <p:spPr bwMode="auto">
            <a:xfrm rot="-5400000">
              <a:off x="4238" y="1714"/>
              <a:ext cx="9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 i="0">
                  <a:solidFill>
                    <a:srgbClr val="0000FF"/>
                  </a:solidFill>
                  <a:latin typeface="Verdana" pitchFamily="34" charset="0"/>
                </a:rPr>
                <a:t>signal region</a:t>
              </a:r>
              <a:endParaRPr lang="nl-NL" sz="1400" i="0">
                <a:solidFill>
                  <a:srgbClr val="0000FF"/>
                </a:solidFill>
                <a:latin typeface="Verdana" pitchFamily="34" charset="0"/>
              </a:endParaRPr>
            </a:p>
          </p:txBody>
        </p:sp>
        <p:sp>
          <p:nvSpPr>
            <p:cNvPr id="22539" name="Text Box 17"/>
            <p:cNvSpPr txBox="1">
              <a:spLocks noChangeArrowheads="1"/>
            </p:cNvSpPr>
            <p:nvPr/>
          </p:nvSpPr>
          <p:spPr bwMode="auto">
            <a:xfrm>
              <a:off x="2160" y="1488"/>
              <a:ext cx="864" cy="2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b="0" i="0" u="sng">
                  <a:solidFill>
                    <a:schemeClr val="tx1"/>
                  </a:solidFill>
                  <a:latin typeface="Arial" charset="0"/>
                </a:rPr>
                <a:t>17 events</a:t>
              </a:r>
            </a:p>
            <a:p>
              <a:pPr>
                <a:spcBef>
                  <a:spcPct val="50000"/>
                </a:spcBef>
              </a:pPr>
              <a:r>
                <a:rPr lang="en-GB" sz="1600" b="0" i="0">
                  <a:solidFill>
                    <a:schemeClr val="tx1"/>
                  </a:solidFill>
                  <a:latin typeface="Arial" charset="0"/>
                </a:rPr>
                <a:t>expected:</a:t>
              </a:r>
            </a:p>
            <a:p>
              <a:pPr>
                <a:spcBef>
                  <a:spcPct val="50000"/>
                </a:spcBef>
              </a:pPr>
              <a:r>
                <a:rPr lang="en-GB" sz="1800" b="0" i="0">
                  <a:solidFill>
                    <a:schemeClr val="tx1"/>
                  </a:solidFill>
                  <a:latin typeface="Arial" charset="0"/>
                </a:rPr>
                <a:t>14.8</a:t>
              </a:r>
              <a:r>
                <a:rPr lang="en-GB" sz="1800" b="0" i="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6.7</a:t>
              </a:r>
              <a:r>
                <a:rPr lang="en-GB" sz="1600" b="0" i="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 ttbar</a:t>
              </a:r>
              <a:endParaRPr lang="en-GB" sz="1600" b="0" i="0">
                <a:solidFill>
                  <a:schemeClr val="tx1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sz="1800" b="0" i="0">
                  <a:solidFill>
                    <a:schemeClr val="tx1"/>
                  </a:solidFill>
                  <a:latin typeface="Arial" charset="0"/>
                </a:rPr>
                <a:t>0.8</a:t>
              </a:r>
              <a:r>
                <a:rPr lang="en-GB" sz="1800" b="0" i="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0.2</a:t>
              </a:r>
              <a:r>
                <a:rPr lang="en-GB" sz="1600" b="0" i="0">
                  <a:solidFill>
                    <a:schemeClr val="tx1"/>
                  </a:solidFill>
                  <a:latin typeface="Arial" charset="0"/>
                </a:rPr>
                <a:t> Sing. t, Z</a:t>
              </a:r>
            </a:p>
            <a:p>
              <a:pPr>
                <a:spcBef>
                  <a:spcPct val="50000"/>
                </a:spcBef>
              </a:pPr>
              <a:r>
                <a:rPr lang="en-GB" sz="1800" i="0">
                  <a:solidFill>
                    <a:srgbClr val="0000FF"/>
                  </a:solidFill>
                  <a:latin typeface="Arial" charset="0"/>
                </a:rPr>
                <a:t>1.9</a:t>
              </a:r>
              <a:r>
                <a:rPr lang="en-GB" sz="1800" i="0">
                  <a:solidFill>
                    <a:srgbClr val="0000FF"/>
                  </a:solidFill>
                  <a:latin typeface="Arial" charset="0"/>
                  <a:sym typeface="Symbol" pitchFamily="18" charset="2"/>
                </a:rPr>
                <a:t>1.1</a:t>
              </a:r>
              <a:r>
                <a:rPr lang="en-GB" sz="1600" i="0">
                  <a:solidFill>
                    <a:srgbClr val="0000FF"/>
                  </a:solidFill>
                  <a:latin typeface="Arial" charset="0"/>
                </a:rPr>
                <a:t> W+jets</a:t>
              </a:r>
            </a:p>
            <a:p>
              <a:pPr>
                <a:spcBef>
                  <a:spcPct val="50000"/>
                </a:spcBef>
              </a:pPr>
              <a:r>
                <a:rPr lang="en-GB" sz="1800" i="0">
                  <a:solidFill>
                    <a:srgbClr val="0000FF"/>
                  </a:solidFill>
                  <a:latin typeface="Arial" charset="0"/>
                </a:rPr>
                <a:t>4.8</a:t>
              </a:r>
              <a:r>
                <a:rPr lang="en-GB" sz="1800" i="0">
                  <a:solidFill>
                    <a:srgbClr val="0000FF"/>
                  </a:solidFill>
                  <a:latin typeface="Arial" charset="0"/>
                  <a:sym typeface="Symbol" pitchFamily="18" charset="2"/>
                </a:rPr>
                <a:t>3.1</a:t>
              </a:r>
              <a:r>
                <a:rPr lang="en-GB" sz="1600" i="0">
                  <a:solidFill>
                    <a:srgbClr val="0000FF"/>
                  </a:solidFill>
                  <a:latin typeface="Arial" charset="0"/>
                  <a:sym typeface="Symbol" pitchFamily="18" charset="2"/>
                </a:rPr>
                <a:t>  </a:t>
              </a:r>
              <a:r>
                <a:rPr lang="en-GB" sz="1600" i="0">
                  <a:solidFill>
                    <a:srgbClr val="0000FF"/>
                  </a:solidFill>
                  <a:latin typeface="Arial" charset="0"/>
                </a:rPr>
                <a:t>QCD</a:t>
              </a:r>
            </a:p>
          </p:txBody>
        </p:sp>
        <p:sp>
          <p:nvSpPr>
            <p:cNvPr id="22540" name="Text Box 17"/>
            <p:cNvSpPr txBox="1">
              <a:spLocks noChangeArrowheads="1"/>
            </p:cNvSpPr>
            <p:nvPr/>
          </p:nvSpPr>
          <p:spPr bwMode="auto">
            <a:xfrm>
              <a:off x="4896" y="1488"/>
              <a:ext cx="864" cy="2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b="0" i="0" u="sng">
                  <a:solidFill>
                    <a:schemeClr val="tx1"/>
                  </a:solidFill>
                  <a:latin typeface="Arial" charset="0"/>
                </a:rPr>
                <a:t>20 events</a:t>
              </a:r>
            </a:p>
            <a:p>
              <a:pPr>
                <a:spcBef>
                  <a:spcPct val="50000"/>
                </a:spcBef>
              </a:pPr>
              <a:r>
                <a:rPr lang="en-GB" sz="1600" b="0" i="0">
                  <a:solidFill>
                    <a:schemeClr val="tx1"/>
                  </a:solidFill>
                  <a:latin typeface="Arial" charset="0"/>
                </a:rPr>
                <a:t>expected:</a:t>
              </a:r>
            </a:p>
            <a:p>
              <a:pPr>
                <a:spcBef>
                  <a:spcPct val="50000"/>
                </a:spcBef>
              </a:pPr>
              <a:r>
                <a:rPr lang="en-GB" sz="1800" b="0" i="0">
                  <a:solidFill>
                    <a:schemeClr val="tx1"/>
                  </a:solidFill>
                  <a:latin typeface="Arial" charset="0"/>
                </a:rPr>
                <a:t>14.9</a:t>
              </a:r>
              <a:r>
                <a:rPr lang="en-GB" sz="1800" b="0" i="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6.6</a:t>
              </a:r>
              <a:r>
                <a:rPr lang="en-GB" sz="1600" b="0" i="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  ttbar</a:t>
              </a:r>
              <a:endParaRPr lang="en-GB" sz="1600" b="0" i="0">
                <a:solidFill>
                  <a:schemeClr val="tx1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sz="1800" b="0" i="0">
                  <a:solidFill>
                    <a:schemeClr val="tx1"/>
                  </a:solidFill>
                  <a:latin typeface="Arial" charset="0"/>
                </a:rPr>
                <a:t>0.8 </a:t>
              </a:r>
              <a:r>
                <a:rPr lang="en-GB" sz="1800" b="0" i="0">
                  <a:solidFill>
                    <a:schemeClr val="tx1"/>
                  </a:solidFill>
                  <a:sym typeface="Symbol" pitchFamily="18" charset="2"/>
                </a:rPr>
                <a:t></a:t>
              </a:r>
              <a:r>
                <a:rPr lang="en-GB" sz="1800" b="0" i="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0.2</a:t>
              </a:r>
              <a:r>
                <a:rPr lang="en-GB" sz="1600" b="0" i="0">
                  <a:solidFill>
                    <a:schemeClr val="tx1"/>
                  </a:solidFill>
                  <a:latin typeface="Arial" charset="0"/>
                </a:rPr>
                <a:t> Single t, Z</a:t>
              </a:r>
            </a:p>
            <a:p>
              <a:pPr>
                <a:spcBef>
                  <a:spcPct val="50000"/>
                </a:spcBef>
              </a:pPr>
              <a:r>
                <a:rPr lang="en-GB" sz="1800" i="0">
                  <a:solidFill>
                    <a:srgbClr val="0000FF"/>
                  </a:solidFill>
                  <a:latin typeface="Arial" charset="0"/>
                </a:rPr>
                <a:t>3.2</a:t>
              </a:r>
              <a:r>
                <a:rPr lang="en-GB" sz="1800" i="0">
                  <a:solidFill>
                    <a:srgbClr val="0000FF"/>
                  </a:solidFill>
                  <a:latin typeface="Arial" charset="0"/>
                  <a:sym typeface="Symbol" pitchFamily="18" charset="2"/>
                </a:rPr>
                <a:t>1.7</a:t>
              </a:r>
              <a:r>
                <a:rPr lang="en-GB" sz="1600" i="0">
                  <a:solidFill>
                    <a:srgbClr val="0000FF"/>
                  </a:solidFill>
                  <a:latin typeface="Arial" charset="0"/>
                </a:rPr>
                <a:t> W+jets</a:t>
              </a:r>
            </a:p>
            <a:p>
              <a:pPr>
                <a:spcBef>
                  <a:spcPct val="50000"/>
                </a:spcBef>
              </a:pPr>
              <a:r>
                <a:rPr lang="en-GB" sz="1800" i="0">
                  <a:solidFill>
                    <a:srgbClr val="0000FF"/>
                  </a:solidFill>
                  <a:latin typeface="Arial" charset="0"/>
                </a:rPr>
                <a:t>0.8</a:t>
              </a:r>
              <a:r>
                <a:rPr lang="en-GB" sz="1800" i="0">
                  <a:solidFill>
                    <a:srgbClr val="0000FF"/>
                  </a:solidFill>
                  <a:latin typeface="Arial" charset="0"/>
                  <a:sym typeface="Symbol" pitchFamily="18" charset="2"/>
                </a:rPr>
                <a:t>0.5</a:t>
              </a:r>
              <a:r>
                <a:rPr lang="en-GB" sz="1600" i="0">
                  <a:solidFill>
                    <a:srgbClr val="0000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n-GB" sz="1600" i="0">
                  <a:solidFill>
                    <a:srgbClr val="0000FF"/>
                  </a:solidFill>
                  <a:latin typeface="Arial" charset="0"/>
                </a:rPr>
                <a:t> QCD  </a:t>
              </a:r>
            </a:p>
          </p:txBody>
        </p:sp>
      </p:grpSp>
      <p:sp>
        <p:nvSpPr>
          <p:cNvPr id="22534" name="Text Box 22"/>
          <p:cNvSpPr txBox="1">
            <a:spLocks noChangeArrowheads="1"/>
          </p:cNvSpPr>
          <p:nvPr/>
        </p:nvSpPr>
        <p:spPr bwMode="auto">
          <a:xfrm>
            <a:off x="228600" y="6080125"/>
            <a:ext cx="891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i="0">
                <a:solidFill>
                  <a:srgbClr val="0000FF"/>
                </a:solidFill>
                <a:latin typeface="Arial" charset="0"/>
              </a:rPr>
              <a:t>W+jets and QCD backgrounds are from Data-driven estimation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5" name="Picture 16" descr="W_tr_mass_mu_pretag_notri_1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3581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Content Placeholder 2"/>
          <p:cNvSpPr>
            <a:spLocks/>
          </p:cNvSpPr>
          <p:nvPr/>
        </p:nvSpPr>
        <p:spPr bwMode="auto">
          <a:xfrm>
            <a:off x="76200" y="1371600"/>
            <a:ext cx="906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b="0" i="0">
                <a:latin typeface="Arial" charset="0"/>
              </a:rPr>
              <a:t>Matrix Method: </a:t>
            </a: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Ok for </a:t>
            </a:r>
            <a:r>
              <a:rPr lang="en-US" sz="1800" i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800" i="0">
                <a:solidFill>
                  <a:schemeClr val="tx1"/>
                </a:solidFill>
                <a:latin typeface="Arial" charset="0"/>
              </a:rPr>
              <a:t>-channel</a:t>
            </a: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,not for e-channel (contamination in Control Reg.)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	- Define 2 samples: </a:t>
            </a:r>
            <a:r>
              <a:rPr lang="en-US" sz="1800" i="0">
                <a:solidFill>
                  <a:schemeClr val="tx1"/>
                </a:solidFill>
                <a:latin typeface="Arial" charset="0"/>
              </a:rPr>
              <a:t>‘tight’ </a:t>
            </a:r>
            <a:r>
              <a:rPr lang="en-US" sz="1800" i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US" sz="1800" b="0" i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ID cut) vs.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	 </a:t>
            </a:r>
            <a:r>
              <a:rPr lang="en-US" sz="1800" i="0">
                <a:solidFill>
                  <a:schemeClr val="tx1"/>
                </a:solidFill>
                <a:latin typeface="Arial" charset="0"/>
              </a:rPr>
              <a:t>‘loose’ </a:t>
            </a:r>
            <a:r>
              <a:rPr lang="en-US" sz="1800" i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US" sz="1800" b="0" i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 ID cut except for isolation);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800" b="0" i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	- Then: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	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	where </a:t>
            </a:r>
            <a:r>
              <a:rPr lang="en-US" sz="1800" b="0" i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is the probability for a real (fake) </a:t>
            </a:r>
            <a:r>
              <a:rPr lang="en-US" sz="1800" b="0" i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	to pass both ID criteria.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	- Inverting the formula we have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800" b="0" i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800" b="0" i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	with  the 2 efficiencies that need to be measured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	to do the estimation.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	- </a:t>
            </a:r>
            <a:r>
              <a:rPr lang="en-US" sz="1800" b="0" i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1800" b="0" i="0" baseline="-25000">
                <a:solidFill>
                  <a:schemeClr val="tx1"/>
                </a:solidFill>
                <a:latin typeface="Arial" charset="0"/>
              </a:rPr>
              <a:t>REAL</a:t>
            </a: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from Z(</a:t>
            </a:r>
            <a:r>
              <a:rPr lang="en-US" sz="1800" b="0" i="0">
                <a:solidFill>
                  <a:schemeClr val="tx1"/>
                </a:solidFill>
                <a:latin typeface="Symbol" pitchFamily="18" charset="2"/>
              </a:rPr>
              <a:t>mm</a:t>
            </a: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) events = 0.990±0.003; </a:t>
            </a:r>
            <a:r>
              <a:rPr lang="en-US" sz="1800" b="0" i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1800" b="0" i="0" baseline="-20000">
                <a:solidFill>
                  <a:schemeClr val="tx1"/>
                </a:solidFill>
                <a:latin typeface="Arial" charset="0"/>
              </a:rPr>
              <a:t>FAKE</a:t>
            </a:r>
            <a:r>
              <a:rPr lang="en-US" sz="1800" b="0" i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sz="1800" b="0" i="0" baseline="-2000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from QCD dominated control region (2 regions defined: MET &lt; 10 GeV or d</a:t>
            </a:r>
            <a:r>
              <a:rPr lang="en-US" sz="1800" b="0" i="0" baseline="-2500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-sig(</a:t>
            </a:r>
            <a:r>
              <a:rPr lang="en-US" sz="1800" b="0" i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)&gt;5+ MET&gt;20 GeV) </a:t>
            </a:r>
            <a:r>
              <a:rPr lang="en-US" sz="1800" b="0" i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0.339</a:t>
            </a: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±0.013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	- Final rescaling to “tagged” events: multiply             for the probability for a QCD multi-jet event to have at least 1 b-tagged jet.</a:t>
            </a:r>
          </a:p>
          <a:p>
            <a:pPr marL="342900" indent="-342900"/>
            <a:endParaRPr lang="en-US" sz="18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5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2133600" cy="457200"/>
          </a:xfrm>
          <a:noFill/>
        </p:spPr>
        <p:txBody>
          <a:bodyPr/>
          <a:lstStyle/>
          <a:p>
            <a:fld id="{8B7370E7-7B0E-471B-87F8-045B2A946C6C}" type="slidenum">
              <a:rPr lang="en-GB" smtClean="0"/>
              <a:pPr/>
              <a:t>9</a:t>
            </a:fld>
            <a:endParaRPr lang="en-GB" smtClean="0"/>
          </a:p>
        </p:txBody>
      </p:sp>
      <p:pic>
        <p:nvPicPr>
          <p:cNvPr id="358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288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19300" y="76200"/>
            <a:ext cx="6591300" cy="528638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QCD backgrounds: muon channel</a:t>
            </a:r>
          </a:p>
        </p:txBody>
      </p:sp>
      <p:sp>
        <p:nvSpPr>
          <p:cNvPr id="35860" name="Content Placeholder 2"/>
          <p:cNvSpPr>
            <a:spLocks noGrp="1"/>
          </p:cNvSpPr>
          <p:nvPr>
            <p:ph idx="4294967295"/>
          </p:nvPr>
        </p:nvSpPr>
        <p:spPr>
          <a:xfrm>
            <a:off x="1447800" y="838200"/>
            <a:ext cx="90678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HF semilept. decays, fake leptons,</a:t>
            </a:r>
            <a:r>
              <a:rPr lang="en-US" sz="2000" smtClean="0">
                <a:sym typeface="Symbol" pitchFamily="18" charset="2"/>
              </a:rPr>
              <a:t> conversion</a:t>
            </a:r>
            <a:r>
              <a:rPr lang="en-US" sz="2000" smtClean="0"/>
              <a:t> (in e+jets channel);</a:t>
            </a:r>
          </a:p>
        </p:txBody>
      </p:sp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1219200" y="2311400"/>
          <a:ext cx="4343400" cy="965200"/>
        </p:xfrm>
        <a:graphic>
          <a:graphicData uri="http://schemas.openxmlformats.org/presentationml/2006/ole">
            <p:oleObj spid="_x0000_s35851" name="Equation" r:id="rId5" imgW="2171520" imgH="482400" progId="Equation.3">
              <p:embed/>
            </p:oleObj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457200" y="4062413"/>
          <a:ext cx="4927600" cy="738187"/>
        </p:xfrm>
        <a:graphic>
          <a:graphicData uri="http://schemas.openxmlformats.org/presentationml/2006/ole">
            <p:oleObj spid="_x0000_s35852" name="Equation" r:id="rId6" imgW="2882880" imgH="431640" progId="Equation.3">
              <p:embed/>
            </p:oleObj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4953000" y="5943600"/>
          <a:ext cx="738188" cy="412750"/>
        </p:xfrm>
        <a:graphic>
          <a:graphicData uri="http://schemas.openxmlformats.org/presentationml/2006/ole">
            <p:oleObj spid="_x0000_s35854" name="Equation" r:id="rId7" imgW="4316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2997</TotalTime>
  <Words>1118</Words>
  <Application>Microsoft Office PowerPoint</Application>
  <PresentationFormat>On-screen Show (4:3)</PresentationFormat>
  <Paragraphs>197</Paragraphs>
  <Slides>16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Modello struttura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Comic Sans MS</vt:lpstr>
      <vt:lpstr>Arial</vt:lpstr>
      <vt:lpstr>Wingdings</vt:lpstr>
      <vt:lpstr>Times New Roman</vt:lpstr>
      <vt:lpstr>Arial Black</vt:lpstr>
      <vt:lpstr>Alba Super</vt:lpstr>
      <vt:lpstr>Symbol</vt:lpstr>
      <vt:lpstr>Verdana</vt:lpstr>
      <vt:lpstr>Pixel</vt:lpstr>
      <vt:lpstr>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verkerke</dc:creator>
  <cp:lastModifiedBy>UMBI</cp:lastModifiedBy>
  <cp:revision>1847</cp:revision>
  <dcterms:created xsi:type="dcterms:W3CDTF">2001-03-20T09:34:26Z</dcterms:created>
  <dcterms:modified xsi:type="dcterms:W3CDTF">2010-10-29T13:30:59Z</dcterms:modified>
</cp:coreProperties>
</file>