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73" r:id="rId2"/>
    <p:sldId id="285" r:id="rId3"/>
    <p:sldId id="286" r:id="rId4"/>
    <p:sldId id="274" r:id="rId5"/>
    <p:sldId id="267" r:id="rId6"/>
    <p:sldId id="268" r:id="rId7"/>
    <p:sldId id="272" r:id="rId8"/>
    <p:sldId id="269" r:id="rId9"/>
    <p:sldId id="287" r:id="rId10"/>
    <p:sldId id="271" r:id="rId11"/>
    <p:sldId id="276" r:id="rId12"/>
    <p:sldId id="278" r:id="rId13"/>
    <p:sldId id="279" r:id="rId14"/>
    <p:sldId id="280" r:id="rId15"/>
    <p:sldId id="281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AA5D1-DD0D-B641-8D54-ABF329F7B8D9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91E51-0D9F-3F42-9E3D-0BA64FE6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FA307-5A53-C841-9454-58E7A5CC4F0E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1CD7C-6777-7245-A2CF-2390814D6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9A75CD-A1B4-7145-95A0-85E3BA6CE989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4BCF-7F18-1045-ABD2-A223F1D89AFB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82D9E6-CB3A-2248-A69A-B9F49F0338D0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4E4A-C827-3148-A979-9EF32899B313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1CA3-A29C-984F-A9A7-48E075DD2377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26C7D9-B64D-734A-BDF1-4C2DA3990AF6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EB9E259-A7CC-C64F-A651-D3BD54E4CDDF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0F39-DCF8-6B4D-AA39-A11D296D555F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DD57-321E-284E-B546-4B08E7B135F4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E2A0-9FCC-5648-8D96-26F0218A07AC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69D5C3-72BD-804F-AF9B-E41005CF87DC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15CE3A-C172-5B43-9E8E-684070493F1D}" type="datetime1">
              <a:rPr lang="en-US" smtClean="0"/>
              <a:pPr/>
              <a:t>10/29/10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EBFBC3-CC88-924D-B650-AD4093AD0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5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5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5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Trigger Efficiencies - Tag and Probe </a:t>
            </a:r>
            <a:r>
              <a:rPr lang="en-US" dirty="0" smtClean="0">
                <a:solidFill>
                  <a:schemeClr val="tx1"/>
                </a:solidFill>
              </a:rPr>
              <a:t>with J/</a:t>
            </a:r>
            <a:r>
              <a:rPr lang="en-US" sz="3200" dirty="0" smtClean="0">
                <a:solidFill>
                  <a:schemeClr val="tx1"/>
                </a:solidFill>
              </a:rPr>
              <a:t>Ψ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</a:t>
            </a:r>
            <a:r>
              <a:rPr lang="en-US" cap="none" dirty="0" err="1" smtClean="0">
                <a:solidFill>
                  <a:schemeClr val="tx1"/>
                </a:solidFill>
                <a:latin typeface="Symbol" charset="2"/>
                <a:cs typeface="Symbol" charset="2"/>
                <a:sym typeface="Wingdings"/>
              </a:rPr>
              <a:t>mm</a:t>
            </a:r>
            <a:endParaRPr lang="en-US" cap="none" dirty="0">
              <a:solidFill>
                <a:schemeClr val="tx1"/>
              </a:solidFill>
              <a:latin typeface="Symbol" charset="2"/>
              <a:cs typeface="Symbol" charset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200" u="sng" dirty="0" smtClean="0"/>
              <a:t>M. </a:t>
            </a:r>
            <a:r>
              <a:rPr lang="en-US" sz="1200" u="sng" dirty="0" err="1" smtClean="0"/>
              <a:t>Biglietti</a:t>
            </a:r>
            <a:r>
              <a:rPr lang="en-US" sz="1200" u="sng" dirty="0" smtClean="0"/>
              <a:t> (Univ. La </a:t>
            </a:r>
            <a:r>
              <a:rPr lang="en-US" sz="1200" u="sng" dirty="0" err="1" smtClean="0"/>
              <a:t>Sapienza</a:t>
            </a:r>
            <a:r>
              <a:rPr lang="en-US" sz="1200" u="sng" dirty="0" smtClean="0"/>
              <a:t>  Roma1 &amp; INFN)</a:t>
            </a:r>
          </a:p>
          <a:p>
            <a:r>
              <a:rPr lang="en-US" sz="1200" dirty="0" smtClean="0"/>
              <a:t>F. </a:t>
            </a:r>
            <a:r>
              <a:rPr lang="en-US" sz="1200" dirty="0" err="1" smtClean="0"/>
              <a:t>Conventi</a:t>
            </a:r>
            <a:r>
              <a:rPr lang="en-US" sz="1200" dirty="0" smtClean="0"/>
              <a:t>, E. Rossi (Univ. Napoli &amp; INFN)</a:t>
            </a:r>
          </a:p>
          <a:p>
            <a:r>
              <a:rPr lang="en-US" sz="1200" dirty="0" smtClean="0"/>
              <a:t>&amp;&amp; </a:t>
            </a:r>
            <a:r>
              <a:rPr lang="en-US" sz="1200" dirty="0" err="1" smtClean="0"/>
              <a:t>JpsiIt</a:t>
            </a:r>
            <a:r>
              <a:rPr lang="en-US" sz="1200" dirty="0" smtClean="0"/>
              <a:t> </a:t>
            </a:r>
            <a:r>
              <a:rPr lang="en-US" sz="1200" dirty="0" smtClean="0"/>
              <a:t>group</a:t>
            </a:r>
            <a:r>
              <a:rPr lang="en-US" sz="1200" dirty="0" smtClean="0"/>
              <a:t> (Bologna, </a:t>
            </a:r>
            <a:r>
              <a:rPr lang="en-US" sz="1200" dirty="0" err="1" smtClean="0"/>
              <a:t>Genova</a:t>
            </a:r>
            <a:r>
              <a:rPr lang="en-US" sz="1200" dirty="0" smtClean="0"/>
              <a:t>, Napoli, Roma1)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FBC3-CC88-924D-B650-AD4093AD080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305" y="1555822"/>
            <a:ext cx="3160095" cy="216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6639" y="3962400"/>
            <a:ext cx="3237361" cy="216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3962400"/>
            <a:ext cx="3274328" cy="21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1593" y="1506335"/>
            <a:ext cx="3216234" cy="216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1316" y="2710933"/>
            <a:ext cx="89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L1MU0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EF mu6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4844" y="3348335"/>
            <a:ext cx="446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370975" y="5943600"/>
            <a:ext cx="48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30405" y="6019800"/>
            <a:ext cx="4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5470267"/>
            <a:ext cx="95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barrel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40349" y="2817167"/>
            <a:ext cx="95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barrel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316644" y="3348335"/>
            <a:ext cx="446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483075" y="2814935"/>
            <a:ext cx="120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endcaps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22793" y="55626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pt&gt;6GeV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07404" y="537793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pt&gt;6GeV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EF_mu6 – period F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" y="2718137"/>
            <a:ext cx="2339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L1MU0</a:t>
            </a:r>
            <a:r>
              <a:rPr lang="en-US" sz="2000" dirty="0" smtClean="0">
                <a:solidFill>
                  <a:srgbClr val="000090"/>
                </a:solidFill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EF_mu6 </a:t>
            </a:r>
          </a:p>
          <a:p>
            <a:r>
              <a:rPr lang="en-US" sz="2000" dirty="0" smtClean="0">
                <a:solidFill>
                  <a:srgbClr val="000090"/>
                </a:solidFill>
              </a:rPr>
              <a:t>efficiency in period F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MC Comparison: </a:t>
            </a:r>
            <a:r>
              <a:rPr lang="en-US" dirty="0" smtClean="0">
                <a:solidFill>
                  <a:srgbClr val="0000FF"/>
                </a:solidFill>
              </a:rPr>
              <a:t>L1_MU0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FF0000"/>
                </a:solidFill>
              </a:rPr>
              <a:t>L1_MU6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759" y="4213200"/>
            <a:ext cx="3421241" cy="23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contrast="15000"/>
          </a:blip>
          <a:stretch>
            <a:fillRect/>
          </a:stretch>
        </p:blipFill>
        <p:spPr>
          <a:xfrm>
            <a:off x="5208633" y="1554162"/>
            <a:ext cx="3810000" cy="25700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638800" y="1722438"/>
            <a:ext cx="3124200" cy="5635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MC : J/psi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mu0mu0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2930971"/>
            <a:ext cx="1474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comb+any</a:t>
            </a:r>
            <a:endParaRPr lang="en-US" sz="2000" dirty="0" smtClean="0"/>
          </a:p>
          <a:p>
            <a:r>
              <a:rPr lang="en-US" sz="2000" dirty="0" err="1" smtClean="0">
                <a:solidFill>
                  <a:srgbClr val="FF0000"/>
                </a:solidFill>
              </a:rPr>
              <a:t>comb+comb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211" y="1739205"/>
            <a:ext cx="1521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Period F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L1MU0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L1MU6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7320" y="5029200"/>
            <a:ext cx="948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endcaps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455" y="4191000"/>
            <a:ext cx="3404345" cy="23339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55485" y="4277380"/>
            <a:ext cx="1078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barrel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5715000"/>
            <a:ext cx="1373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endcaps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69" y="6172200"/>
            <a:ext cx="446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4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4114800"/>
            <a:ext cx="20745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turnon</a:t>
            </a:r>
            <a:r>
              <a:rPr lang="en-US" sz="2000" dirty="0" smtClean="0"/>
              <a:t> curves</a:t>
            </a:r>
          </a:p>
          <a:p>
            <a:r>
              <a:rPr lang="en-US" sz="2000" dirty="0" smtClean="0"/>
              <a:t>for </a:t>
            </a:r>
            <a:r>
              <a:rPr lang="en-US" sz="2000" dirty="0" smtClean="0">
                <a:solidFill>
                  <a:srgbClr val="0000FF"/>
                </a:solidFill>
              </a:rPr>
              <a:t>MU0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MU6 </a:t>
            </a:r>
          </a:p>
          <a:p>
            <a:r>
              <a:rPr lang="en-US" sz="2000" dirty="0" smtClean="0"/>
              <a:t>threshold for data 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periodF</a:t>
            </a:r>
            <a:r>
              <a:rPr lang="en-US" sz="2000" dirty="0" smtClean="0"/>
              <a:t>) and MC</a:t>
            </a:r>
            <a:endParaRPr lang="en-US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Comparison </a:t>
            </a:r>
            <a:r>
              <a:rPr lang="en-US" dirty="0" smtClean="0">
                <a:solidFill>
                  <a:srgbClr val="0000FF"/>
                </a:solidFill>
              </a:rPr>
              <a:t>L1_MU0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FF0000"/>
                </a:solidFill>
              </a:rPr>
              <a:t>L1_MU6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747200"/>
            <a:ext cx="3700485" cy="252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06200" y="3886200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579" y="4331330"/>
            <a:ext cx="3476313" cy="231003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57953" y="5975866"/>
            <a:ext cx="46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phi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343400"/>
            <a:ext cx="3468115" cy="2340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37261" y="6019800"/>
            <a:ext cx="46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5943600"/>
            <a:ext cx="95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barrel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5883533"/>
            <a:ext cx="120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endcaps</a:t>
            </a:r>
            <a:endParaRPr lang="en-US" sz="2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7685" y="3124200"/>
            <a:ext cx="1947115" cy="900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14400" y="1524000"/>
            <a:ext cx="118734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Period F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L1MU0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L1MU6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2791361"/>
            <a:ext cx="4444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L1 efficiencies for </a:t>
            </a:r>
            <a:r>
              <a:rPr lang="en-US" sz="2000" dirty="0" err="1" smtClean="0">
                <a:solidFill>
                  <a:srgbClr val="000090"/>
                </a:solidFill>
              </a:rPr>
              <a:t>p</a:t>
            </a:r>
            <a:r>
              <a:rPr lang="en-US" sz="2000" baseline="-25000" dirty="0" err="1" smtClean="0">
                <a:solidFill>
                  <a:srgbClr val="000090"/>
                </a:solidFill>
              </a:rPr>
              <a:t>T</a:t>
            </a:r>
            <a:r>
              <a:rPr lang="en-US" sz="2000" dirty="0" smtClean="0">
                <a:solidFill>
                  <a:srgbClr val="000090"/>
                </a:solidFill>
              </a:rPr>
              <a:t>&gt;6GeV </a:t>
            </a:r>
            <a:r>
              <a:rPr lang="en-US" sz="2000" dirty="0" err="1" smtClean="0">
                <a:solidFill>
                  <a:srgbClr val="000090"/>
                </a:solidFill>
              </a:rPr>
              <a:t>wrt</a:t>
            </a:r>
            <a:r>
              <a:rPr lang="en-US" sz="2000" dirty="0" smtClean="0">
                <a:solidFill>
                  <a:srgbClr val="000090"/>
                </a:solidFill>
              </a:rPr>
              <a:t> eta/phi for the MU0 and MU6 thresholds for data period F</a:t>
            </a:r>
          </a:p>
          <a:p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Comparison </a:t>
            </a:r>
            <a:r>
              <a:rPr lang="en-US" dirty="0" smtClean="0">
                <a:solidFill>
                  <a:srgbClr val="0000FF"/>
                </a:solidFill>
              </a:rPr>
              <a:t>EF_mu4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FF0000"/>
                </a:solidFill>
              </a:rPr>
              <a:t>EF_mu6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352800"/>
            <a:ext cx="4065867" cy="2666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496" y="3488997"/>
            <a:ext cx="4066106" cy="26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16644" y="5788966"/>
            <a:ext cx="446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4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995089" y="5788966"/>
            <a:ext cx="446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387180" y="1853624"/>
            <a:ext cx="19750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Period </a:t>
            </a:r>
            <a:r>
              <a:rPr lang="en-US" sz="3200" dirty="0" smtClean="0">
                <a:solidFill>
                  <a:srgbClr val="0000FF"/>
                </a:solidFill>
              </a:rPr>
              <a:t>E</a:t>
            </a:r>
            <a:r>
              <a:rPr lang="en-US" sz="3200" dirty="0" smtClean="0"/>
              <a:t>+</a:t>
            </a:r>
            <a:r>
              <a:rPr lang="en-US" sz="3200" dirty="0" smtClean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8663" y="6150114"/>
            <a:ext cx="2411337" cy="707886"/>
          </a:xfrm>
          <a:prstGeom prst="rect">
            <a:avLst/>
          </a:prstGeom>
          <a:noFill/>
          <a:ln>
            <a:solidFill>
              <a:srgbClr val="C0504D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 : EF_mu6 in MC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is seeded by L1_MU6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1752600"/>
            <a:ext cx="4900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turnon</a:t>
            </a:r>
            <a:r>
              <a:rPr lang="en-US" sz="2400" dirty="0" smtClean="0"/>
              <a:t> curves for </a:t>
            </a:r>
            <a:r>
              <a:rPr lang="en-US" sz="2400" dirty="0" smtClean="0">
                <a:solidFill>
                  <a:srgbClr val="0000FF"/>
                </a:solidFill>
              </a:rPr>
              <a:t>mu4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mu6 </a:t>
            </a:r>
            <a:r>
              <a:rPr lang="en-US" sz="2400" dirty="0" smtClean="0"/>
              <a:t>threshold for data  (</a:t>
            </a:r>
            <a:r>
              <a:rPr lang="en-US" sz="2400" dirty="0" err="1" smtClean="0"/>
              <a:t>periodF</a:t>
            </a:r>
            <a:r>
              <a:rPr lang="en-US" sz="2400" dirty="0" smtClean="0"/>
              <a:t>) and MC</a:t>
            </a: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49749" y="5257800"/>
            <a:ext cx="95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barrel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02075" y="5257800"/>
            <a:ext cx="120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endcaps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Comparison </a:t>
            </a:r>
            <a:r>
              <a:rPr lang="en-US" dirty="0" smtClean="0">
                <a:solidFill>
                  <a:srgbClr val="0000FF"/>
                </a:solidFill>
              </a:rPr>
              <a:t>EF_mu4</a:t>
            </a:r>
            <a:r>
              <a:rPr lang="en-US" dirty="0" smtClean="0"/>
              <a:t>/ </a:t>
            </a:r>
            <a:r>
              <a:rPr lang="en-US" dirty="0" smtClean="0">
                <a:solidFill>
                  <a:srgbClr val="FF0000"/>
                </a:solidFill>
              </a:rPr>
              <a:t>EF_mu6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200" y="1447800"/>
            <a:ext cx="3600000" cy="23728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20600" y="3440668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0"/>
            <a:ext cx="3671922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886200"/>
            <a:ext cx="3570995" cy="252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3611881" y="572666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5715000"/>
            <a:ext cx="46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562600"/>
            <a:ext cx="95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barrel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5638800"/>
            <a:ext cx="120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endcaps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589541"/>
            <a:ext cx="19750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Period </a:t>
            </a:r>
            <a:r>
              <a:rPr lang="en-US" sz="3200" dirty="0" smtClean="0">
                <a:solidFill>
                  <a:srgbClr val="0000FF"/>
                </a:solidFill>
              </a:rPr>
              <a:t>E</a:t>
            </a:r>
            <a:r>
              <a:rPr lang="en-US" sz="3200" dirty="0" smtClean="0"/>
              <a:t>+</a:t>
            </a:r>
            <a:r>
              <a:rPr lang="en-US" sz="3200" dirty="0" smtClean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6150114"/>
            <a:ext cx="2411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 : EF_mu6 in MC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is seeded by L1_MU6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2410361"/>
            <a:ext cx="4444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EF efficiencies for </a:t>
            </a:r>
            <a:r>
              <a:rPr lang="en-US" sz="2000" dirty="0" err="1" smtClean="0">
                <a:solidFill>
                  <a:srgbClr val="000090"/>
                </a:solidFill>
              </a:rPr>
              <a:t>p</a:t>
            </a:r>
            <a:r>
              <a:rPr lang="en-US" sz="2000" baseline="-25000" dirty="0" err="1" smtClean="0">
                <a:solidFill>
                  <a:srgbClr val="000090"/>
                </a:solidFill>
              </a:rPr>
              <a:t>T</a:t>
            </a:r>
            <a:r>
              <a:rPr lang="en-US" sz="2000" dirty="0" smtClean="0">
                <a:solidFill>
                  <a:srgbClr val="000090"/>
                </a:solidFill>
              </a:rPr>
              <a:t>&gt;6GeV </a:t>
            </a:r>
            <a:r>
              <a:rPr lang="en-US" sz="2000" dirty="0" err="1" smtClean="0">
                <a:solidFill>
                  <a:srgbClr val="000090"/>
                </a:solidFill>
              </a:rPr>
              <a:t>wrt</a:t>
            </a:r>
            <a:r>
              <a:rPr lang="en-US" sz="2000" dirty="0" smtClean="0">
                <a:solidFill>
                  <a:srgbClr val="000090"/>
                </a:solidFill>
              </a:rPr>
              <a:t> eta/phi for the mu4 and mu6 thresholds for data period F</a:t>
            </a:r>
          </a:p>
          <a:p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Comb+Comb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Comb+any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Selection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13" y="1600200"/>
            <a:ext cx="3781334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833" y="1689648"/>
            <a:ext cx="3579417" cy="2501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2990165"/>
            <a:ext cx="1309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comb+comb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comb+any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405663"/>
            <a:ext cx="95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barrel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405663"/>
            <a:ext cx="120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endcaps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7167" y="4419600"/>
            <a:ext cx="3297633" cy="22002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43891" y="4419600"/>
            <a:ext cx="159530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pt&gt;6GeV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4343400"/>
            <a:ext cx="422248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any=comb or tagged </a:t>
            </a:r>
            <a:r>
              <a:rPr lang="en-US" sz="2800" dirty="0" err="1" smtClean="0">
                <a:solidFill>
                  <a:srgbClr val="0000FF"/>
                </a:solidFill>
              </a:rPr>
              <a:t>muons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660066"/>
                </a:solidFill>
              </a:rPr>
              <a:t>different sets of efficiency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maps provided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90600" y="2209800"/>
            <a:ext cx="533400" cy="111966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36106" y="5696485"/>
            <a:ext cx="1776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tagged </a:t>
            </a:r>
            <a:r>
              <a:rPr lang="en-US" dirty="0" err="1" smtClean="0"/>
              <a:t>muons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tagged matched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 trigger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52600" y="1981200"/>
            <a:ext cx="1447800" cy="38100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724085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</a:rPr>
              <a:t>Trigger efficiency from </a:t>
            </a:r>
            <a:r>
              <a:rPr lang="en-US" sz="2400" b="1" i="1" dirty="0" err="1" smtClean="0">
                <a:solidFill>
                  <a:srgbClr val="0000FF"/>
                </a:solidFill>
              </a:rPr>
              <a:t>Jpsi</a:t>
            </a:r>
            <a:r>
              <a:rPr lang="en-US" sz="2400" b="1" i="1" dirty="0" smtClean="0">
                <a:solidFill>
                  <a:srgbClr val="0000FF"/>
                </a:solidFill>
              </a:rPr>
              <a:t>-&gt;</a:t>
            </a:r>
            <a:r>
              <a:rPr lang="en-US" sz="2400" b="1" i="1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mm </a:t>
            </a:r>
            <a:r>
              <a:rPr lang="en-US" sz="2400" b="1" i="1" dirty="0" smtClean="0">
                <a:solidFill>
                  <a:srgbClr val="0000FF"/>
                </a:solidFill>
              </a:rPr>
              <a:t>using </a:t>
            </a:r>
            <a:r>
              <a:rPr lang="en-US" sz="2400" b="1" i="1" dirty="0" err="1" smtClean="0">
                <a:solidFill>
                  <a:srgbClr val="0000FF"/>
                </a:solidFill>
              </a:rPr>
              <a:t>Tag&amp;Probe</a:t>
            </a:r>
            <a:r>
              <a:rPr lang="en-US" sz="2400" b="1" i="1" dirty="0" smtClean="0">
                <a:solidFill>
                  <a:srgbClr val="0000FF"/>
                </a:solidFill>
              </a:rPr>
              <a:t> method:</a:t>
            </a:r>
          </a:p>
          <a:p>
            <a:pPr>
              <a:buFontTx/>
              <a:buChar char="-"/>
            </a:pPr>
            <a:r>
              <a:rPr lang="en-US" sz="2400" i="1" dirty="0" smtClean="0"/>
              <a:t>Both L1 and EF studies are already in place</a:t>
            </a:r>
          </a:p>
          <a:p>
            <a:pPr>
              <a:buFontTx/>
              <a:buChar char="-"/>
            </a:pPr>
            <a:r>
              <a:rPr lang="en-US" sz="2400" i="1" dirty="0" smtClean="0"/>
              <a:t>work ongoing to include also L2</a:t>
            </a:r>
          </a:p>
          <a:p>
            <a:r>
              <a:rPr lang="en-US" sz="2400" dirty="0" smtClean="0"/>
              <a:t>- </a:t>
            </a:r>
            <a:r>
              <a:rPr lang="en-US" sz="2400" i="1" dirty="0" smtClean="0"/>
              <a:t>Efficiency </a:t>
            </a:r>
            <a:r>
              <a:rPr lang="en-US" sz="2400" i="1" dirty="0" err="1" smtClean="0"/>
              <a:t>wrt</a:t>
            </a:r>
            <a:r>
              <a:rPr lang="en-US" sz="2400" i="1" dirty="0" smtClean="0"/>
              <a:t> to </a:t>
            </a:r>
            <a:r>
              <a:rPr lang="en-US" sz="2400" i="1" dirty="0" err="1" smtClean="0"/>
              <a:t>pT</a:t>
            </a:r>
            <a:r>
              <a:rPr lang="en-US" sz="2400" i="1" dirty="0" smtClean="0"/>
              <a:t>, eta and phi</a:t>
            </a:r>
          </a:p>
          <a:p>
            <a:r>
              <a:rPr lang="en-US" sz="2400" dirty="0" smtClean="0"/>
              <a:t>- </a:t>
            </a:r>
            <a:r>
              <a:rPr lang="en-US" sz="2400" i="1" dirty="0" smtClean="0"/>
              <a:t>Comparison between periods or/and thresholds</a:t>
            </a:r>
          </a:p>
          <a:p>
            <a:pPr>
              <a:buFontTx/>
              <a:buChar char="-"/>
            </a:pPr>
            <a:r>
              <a:rPr lang="en-US" sz="2400" i="1" dirty="0" smtClean="0"/>
              <a:t>MC comparison</a:t>
            </a:r>
          </a:p>
          <a:p>
            <a:pPr>
              <a:buFontTx/>
              <a:buChar char="-"/>
            </a:pPr>
            <a:endParaRPr lang="en-US" sz="2400" i="1" dirty="0" smtClean="0"/>
          </a:p>
          <a:p>
            <a:pPr>
              <a:buFontTx/>
              <a:buChar char="-"/>
            </a:pPr>
            <a:r>
              <a:rPr lang="en-US" sz="2400" b="1" i="1" dirty="0" smtClean="0">
                <a:solidFill>
                  <a:srgbClr val="0000FF"/>
                </a:solidFill>
              </a:rPr>
              <a:t>On going:</a:t>
            </a:r>
          </a:p>
          <a:p>
            <a:r>
              <a:rPr lang="en-US" sz="2400" dirty="0" smtClean="0"/>
              <a:t>	- </a:t>
            </a:r>
            <a:r>
              <a:rPr lang="en-US" sz="2400" i="1" dirty="0" smtClean="0"/>
              <a:t>Study of </a:t>
            </a:r>
            <a:r>
              <a:rPr lang="en-US" sz="2400" i="1" dirty="0" err="1" smtClean="0"/>
              <a:t>Systematics</a:t>
            </a:r>
            <a:endParaRPr lang="en-US" sz="2400" i="1" dirty="0" smtClean="0"/>
          </a:p>
          <a:p>
            <a:r>
              <a:rPr lang="en-US" sz="2400" dirty="0" smtClean="0"/>
              <a:t>		- </a:t>
            </a:r>
            <a:r>
              <a:rPr lang="en-US" sz="2400" i="1" dirty="0" smtClean="0"/>
              <a:t>Look at the </a:t>
            </a:r>
            <a:r>
              <a:rPr lang="en-US" sz="2400" i="1" dirty="0" err="1" smtClean="0"/>
              <a:t>bkg</a:t>
            </a:r>
            <a:r>
              <a:rPr lang="en-US" sz="2400" i="1" dirty="0" smtClean="0"/>
              <a:t> level impact on trigger efficiencies</a:t>
            </a:r>
          </a:p>
          <a:p>
            <a:r>
              <a:rPr lang="en-US" sz="2400" dirty="0" smtClean="0"/>
              <a:t>		- </a:t>
            </a:r>
            <a:r>
              <a:rPr lang="en-US" sz="2400" i="1" dirty="0" smtClean="0"/>
              <a:t>Trigger matching</a:t>
            </a:r>
          </a:p>
          <a:p>
            <a:r>
              <a:rPr lang="en-US" sz="2400" dirty="0" smtClean="0"/>
              <a:t>		- </a:t>
            </a:r>
            <a:r>
              <a:rPr lang="en-US" sz="2400" i="1" dirty="0" smtClean="0"/>
              <a:t>Selection cuts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Introduction/1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In J/</a:t>
            </a:r>
            <a:r>
              <a:rPr lang="en-US" dirty="0" err="1" smtClean="0">
                <a:solidFill>
                  <a:srgbClr val="000090"/>
                </a:solidFill>
              </a:rPr>
              <a:t>psi→μμ</a:t>
            </a:r>
            <a:r>
              <a:rPr lang="en-US" dirty="0" smtClean="0">
                <a:solidFill>
                  <a:srgbClr val="000090"/>
                </a:solidFill>
              </a:rPr>
              <a:t> events is possible to identify a self-triggering reconstructed </a:t>
            </a:r>
            <a:r>
              <a:rPr lang="en-US" dirty="0" err="1" smtClean="0">
                <a:solidFill>
                  <a:srgbClr val="000090"/>
                </a:solidFill>
              </a:rPr>
              <a:t>muon</a:t>
            </a:r>
            <a:r>
              <a:rPr lang="en-US" dirty="0" smtClean="0">
                <a:solidFill>
                  <a:srgbClr val="000090"/>
                </a:solidFill>
              </a:rPr>
              <a:t> (the tag) and search for a second reconstructed </a:t>
            </a:r>
            <a:r>
              <a:rPr lang="en-US" dirty="0" err="1" smtClean="0">
                <a:solidFill>
                  <a:srgbClr val="000090"/>
                </a:solidFill>
              </a:rPr>
              <a:t>muon</a:t>
            </a:r>
            <a:r>
              <a:rPr lang="en-US" dirty="0" smtClean="0">
                <a:solidFill>
                  <a:srgbClr val="000090"/>
                </a:solidFill>
              </a:rPr>
              <a:t> without using trigger system (the probe)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90"/>
                </a:solidFill>
              </a:rPr>
              <a:t>The efficiency is defined as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800000"/>
                </a:solidFill>
              </a:rPr>
              <a:t># probes that match the trigger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800000"/>
                </a:solidFill>
              </a:rPr>
              <a:t># total number of selected probes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90"/>
                </a:solidFill>
              </a:rPr>
              <a:t>Work mainly driven by “J/Psi cross section and Ratio” paper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Data sample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Trigger selection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Selection cuts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733800"/>
            <a:ext cx="3962400" cy="1588"/>
          </a:xfrm>
          <a:prstGeom prst="line">
            <a:avLst/>
          </a:prstGeom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Samples &amp;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Data Samples: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due to different configuration (complicated by the trigger commissioning) not all the data available have been used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period B+C+D1</a:t>
            </a:r>
          </a:p>
          <a:p>
            <a:pPr lvl="2"/>
            <a:r>
              <a:rPr lang="en-US" dirty="0" smtClean="0"/>
              <a:t>tested trigger L1_MU0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L= ~50nb</a:t>
            </a:r>
            <a:r>
              <a:rPr lang="en-US" baseline="30000" dirty="0" smtClean="0">
                <a:solidFill>
                  <a:srgbClr val="008000"/>
                </a:solidFill>
              </a:rPr>
              <a:t>-1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period E6 – E7</a:t>
            </a:r>
          </a:p>
          <a:p>
            <a:pPr lvl="2"/>
            <a:r>
              <a:rPr lang="en-US" dirty="0" smtClean="0"/>
              <a:t>tested trigger </a:t>
            </a:r>
            <a:r>
              <a:rPr lang="en-US" dirty="0" smtClean="0">
                <a:solidFill>
                  <a:srgbClr val="FF0000"/>
                </a:solidFill>
              </a:rPr>
              <a:t>EF_mu4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L= ~350nb</a:t>
            </a:r>
            <a:r>
              <a:rPr lang="en-US" baseline="30000" dirty="0" smtClean="0">
                <a:solidFill>
                  <a:srgbClr val="008000"/>
                </a:solidFill>
              </a:rPr>
              <a:t>-1</a:t>
            </a:r>
          </a:p>
          <a:p>
            <a:pPr lvl="1"/>
            <a:r>
              <a:rPr lang="en-US" dirty="0" smtClean="0"/>
              <a:t>Period F </a:t>
            </a:r>
          </a:p>
          <a:p>
            <a:pPr lvl="2"/>
            <a:r>
              <a:rPr lang="en-US" dirty="0" smtClean="0"/>
              <a:t>tested trigger EF_mu6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L= ~2pb</a:t>
            </a:r>
            <a:r>
              <a:rPr lang="en-US" baseline="30000" dirty="0" smtClean="0">
                <a:solidFill>
                  <a:srgbClr val="008000"/>
                </a:solidFill>
              </a:rPr>
              <a:t>-1</a:t>
            </a:r>
          </a:p>
          <a:p>
            <a:pPr lvl="2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Analysis developed</a:t>
            </a:r>
            <a:r>
              <a:rPr lang="en-US" dirty="0" smtClean="0">
                <a:solidFill>
                  <a:srgbClr val="000090"/>
                </a:solidFill>
              </a:rPr>
              <a:t> in the </a:t>
            </a:r>
            <a:r>
              <a:rPr lang="en-US" dirty="0" err="1" smtClean="0">
                <a:solidFill>
                  <a:srgbClr val="000090"/>
                </a:solidFill>
              </a:rPr>
              <a:t>JpsiIt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package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information of L1 ROI (on/off time), HLT trigger </a:t>
            </a:r>
            <a:r>
              <a:rPr lang="en-US" dirty="0" smtClean="0">
                <a:solidFill>
                  <a:srgbClr val="0000FF"/>
                </a:solidFill>
              </a:rPr>
              <a:t>objects 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extrapolation of </a:t>
            </a:r>
            <a:r>
              <a:rPr lang="en-US" dirty="0" smtClean="0">
                <a:solidFill>
                  <a:srgbClr val="0000FF"/>
                </a:solidFill>
              </a:rPr>
              <a:t>reconstructed </a:t>
            </a:r>
            <a:r>
              <a:rPr lang="en-US" dirty="0" smtClean="0">
                <a:solidFill>
                  <a:srgbClr val="0000FF"/>
                </a:solidFill>
              </a:rPr>
              <a:t>track to the pivot plane</a:t>
            </a:r>
          </a:p>
          <a:p>
            <a:pPr lvl="1"/>
            <a:r>
              <a:rPr lang="en-US" sz="2581" dirty="0" smtClean="0">
                <a:solidFill>
                  <a:srgbClr val="0000FF"/>
                </a:solidFill>
              </a:rPr>
              <a:t>trigger matching between offline reconstructed objects and HLT reconstructed objects (from B physics analysis tools) </a:t>
            </a:r>
          </a:p>
          <a:p>
            <a:pPr lvl="1"/>
            <a:endParaRPr lang="en-US" dirty="0" smtClean="0"/>
          </a:p>
          <a:p>
            <a:pPr lvl="2"/>
            <a:endParaRPr lang="en-US" baseline="30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800000"/>
                </a:solidFill>
              </a:rPr>
              <a:t>Selection</a:t>
            </a:r>
            <a:endParaRPr lang="en-US" sz="66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39200" cy="4525963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0090"/>
                </a:solidFill>
              </a:rPr>
              <a:t>Selection of </a:t>
            </a:r>
            <a:r>
              <a:rPr lang="en-US" sz="1800" dirty="0" err="1" smtClean="0">
                <a:solidFill>
                  <a:srgbClr val="000090"/>
                </a:solidFill>
              </a:rPr>
              <a:t>dimuon</a:t>
            </a:r>
            <a:r>
              <a:rPr lang="en-US" sz="1800" dirty="0" smtClean="0">
                <a:solidFill>
                  <a:srgbClr val="000090"/>
                </a:solidFill>
              </a:rPr>
              <a:t> candidates from the J/psi mass (selection baseline as the one for reconstruction </a:t>
            </a:r>
            <a:r>
              <a:rPr lang="en-US" sz="1800" dirty="0" err="1" smtClean="0">
                <a:solidFill>
                  <a:srgbClr val="000090"/>
                </a:solidFill>
              </a:rPr>
              <a:t>efficiencied</a:t>
            </a:r>
            <a:r>
              <a:rPr lang="en-US" sz="1800" dirty="0" smtClean="0">
                <a:solidFill>
                  <a:srgbClr val="000090"/>
                </a:solidFill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sym typeface="Wingdings"/>
              </a:rPr>
              <a:t>Stefania’talk</a:t>
            </a:r>
            <a:r>
              <a:rPr lang="en-US" sz="1800" dirty="0" smtClean="0">
                <a:solidFill>
                  <a:srgbClr val="000090"/>
                </a:solidFill>
              </a:rPr>
              <a:t> )</a:t>
            </a:r>
          </a:p>
          <a:p>
            <a:pPr lvl="1"/>
            <a:r>
              <a:rPr lang="en-US" sz="1600" dirty="0" smtClean="0">
                <a:solidFill>
                  <a:srgbClr val="660066"/>
                </a:solidFill>
              </a:rPr>
              <a:t>2 opposite sign </a:t>
            </a:r>
            <a:r>
              <a:rPr lang="en-US" sz="1600" dirty="0" err="1" smtClean="0">
                <a:solidFill>
                  <a:srgbClr val="660066"/>
                </a:solidFill>
              </a:rPr>
              <a:t>muons</a:t>
            </a:r>
            <a:r>
              <a:rPr lang="en-US" sz="1600" dirty="0" smtClean="0">
                <a:solidFill>
                  <a:srgbClr val="660066"/>
                </a:solidFill>
              </a:rPr>
              <a:t> 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at least 1 combined </a:t>
            </a:r>
            <a:r>
              <a:rPr lang="en-US" sz="1400" dirty="0" err="1" smtClean="0">
                <a:solidFill>
                  <a:srgbClr val="0000FF"/>
                </a:solidFill>
              </a:rPr>
              <a:t>muon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the other one can be a combined or segment-tagged (low pt)</a:t>
            </a:r>
          </a:p>
          <a:p>
            <a:pPr lvl="2"/>
            <a:r>
              <a:rPr lang="en-US" sz="1400" dirty="0" err="1" smtClean="0">
                <a:solidFill>
                  <a:srgbClr val="0000FF"/>
                </a:solidFill>
              </a:rPr>
              <a:t>p</a:t>
            </a:r>
            <a:r>
              <a:rPr lang="en-US" sz="1400" dirty="0" smtClean="0">
                <a:solidFill>
                  <a:srgbClr val="0000FF"/>
                </a:solidFill>
              </a:rPr>
              <a:t>&gt;3GeV</a:t>
            </a:r>
          </a:p>
          <a:p>
            <a:pPr lvl="2"/>
            <a:r>
              <a:rPr lang="en-US" sz="1400" dirty="0" err="1" smtClean="0">
                <a:solidFill>
                  <a:srgbClr val="0000FF"/>
                </a:solidFill>
              </a:rPr>
              <a:t>nPixels</a:t>
            </a:r>
            <a:r>
              <a:rPr lang="en-US" sz="1400" dirty="0" smtClean="0">
                <a:solidFill>
                  <a:srgbClr val="0000FF"/>
                </a:solidFill>
              </a:rPr>
              <a:t>&gt;0, </a:t>
            </a:r>
            <a:r>
              <a:rPr lang="en-US" sz="1400" dirty="0" err="1" smtClean="0">
                <a:solidFill>
                  <a:srgbClr val="0000FF"/>
                </a:solidFill>
              </a:rPr>
              <a:t>nSCT</a:t>
            </a:r>
            <a:r>
              <a:rPr lang="en-US" sz="1400" dirty="0" smtClean="0">
                <a:solidFill>
                  <a:srgbClr val="0000FF"/>
                </a:solidFill>
              </a:rPr>
              <a:t>&gt;5, </a:t>
            </a:r>
            <a:r>
              <a:rPr lang="en-US" sz="1400" dirty="0" err="1" smtClean="0">
                <a:solidFill>
                  <a:srgbClr val="0000FF"/>
                </a:solidFill>
              </a:rPr>
              <a:t>nTRT</a:t>
            </a:r>
            <a:r>
              <a:rPr lang="en-US" sz="1400" dirty="0" smtClean="0">
                <a:solidFill>
                  <a:srgbClr val="0000FF"/>
                </a:solidFill>
              </a:rPr>
              <a:t>&gt;10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0.3&lt;</a:t>
            </a:r>
            <a:r>
              <a:rPr lang="en-US" sz="1400" dirty="0" err="1" smtClean="0">
                <a:solidFill>
                  <a:srgbClr val="0000FF"/>
                </a:solidFill>
              </a:rPr>
              <a:t>DeltaR</a:t>
            </a:r>
            <a:r>
              <a:rPr lang="en-US" sz="1400" dirty="0" smtClean="0">
                <a:solidFill>
                  <a:srgbClr val="0000FF"/>
                </a:solidFill>
              </a:rPr>
              <a:t>&lt;2.5</a:t>
            </a:r>
          </a:p>
          <a:p>
            <a:pPr lvl="1"/>
            <a:r>
              <a:rPr lang="en-US" sz="1600" dirty="0" smtClean="0">
                <a:solidFill>
                  <a:srgbClr val="660066"/>
                </a:solidFill>
              </a:rPr>
              <a:t>“Tag” </a:t>
            </a:r>
            <a:r>
              <a:rPr lang="en-US" sz="1600" dirty="0" err="1" smtClean="0">
                <a:solidFill>
                  <a:srgbClr val="660066"/>
                </a:solidFill>
              </a:rPr>
              <a:t>muon</a:t>
            </a:r>
            <a:r>
              <a:rPr lang="en-US" sz="1600" dirty="0" smtClean="0">
                <a:solidFill>
                  <a:srgbClr val="660066"/>
                </a:solidFill>
              </a:rPr>
              <a:t> matched with the trigger object that gives the event trigger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period B+C+D1: L1_MU0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period E : EF_mu4</a:t>
            </a:r>
          </a:p>
          <a:p>
            <a:pPr lvl="2"/>
            <a:r>
              <a:rPr lang="en-US" sz="1400" dirty="0" smtClean="0"/>
              <a:t>period F: EF_mu6</a:t>
            </a:r>
          </a:p>
          <a:p>
            <a:pPr lvl="1"/>
            <a:r>
              <a:rPr lang="en-US" sz="1600" dirty="0" smtClean="0">
                <a:solidFill>
                  <a:srgbClr val="660066"/>
                </a:solidFill>
              </a:rPr>
              <a:t>“Probe” </a:t>
            </a:r>
            <a:r>
              <a:rPr lang="en-US" sz="1600" dirty="0" err="1" smtClean="0">
                <a:solidFill>
                  <a:srgbClr val="660066"/>
                </a:solidFill>
              </a:rPr>
              <a:t>muon</a:t>
            </a:r>
            <a:r>
              <a:rPr lang="en-US" sz="1600" dirty="0" smtClean="0">
                <a:solidFill>
                  <a:srgbClr val="660066"/>
                </a:solidFill>
              </a:rPr>
              <a:t> used to test 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660066"/>
                </a:solidFill>
              </a:rPr>
              <a:t>different trigger selection (both L1 and HLT)</a:t>
            </a:r>
          </a:p>
          <a:p>
            <a:r>
              <a:rPr lang="en-US" sz="1800" dirty="0" smtClean="0"/>
              <a:t>trigger match:</a:t>
            </a:r>
          </a:p>
          <a:p>
            <a:pPr lvl="1"/>
            <a:r>
              <a:rPr lang="en-US" sz="1400" dirty="0" smtClean="0">
                <a:solidFill>
                  <a:srgbClr val="0000FF"/>
                </a:solidFill>
              </a:rPr>
              <a:t>DR(L1)&lt;0.4, accepted </a:t>
            </a:r>
            <a:r>
              <a:rPr lang="en-US" sz="1400" dirty="0" err="1" smtClean="0">
                <a:solidFill>
                  <a:srgbClr val="0000FF"/>
                </a:solidFill>
              </a:rPr>
              <a:t>RoIs</a:t>
            </a:r>
            <a:r>
              <a:rPr lang="en-US" sz="1400" dirty="0" smtClean="0">
                <a:solidFill>
                  <a:srgbClr val="0000FF"/>
                </a:solidFill>
              </a:rPr>
              <a:t> in -2, -1, 0 </a:t>
            </a:r>
            <a:r>
              <a:rPr lang="en-US" sz="1400" dirty="0" err="1" smtClean="0">
                <a:solidFill>
                  <a:srgbClr val="0000FF"/>
                </a:solidFill>
              </a:rPr>
              <a:t>BCs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sz="1400" dirty="0" smtClean="0">
                <a:solidFill>
                  <a:srgbClr val="0000FF"/>
                </a:solidFill>
              </a:rPr>
              <a:t>DR(EF)&lt;0.05</a:t>
            </a:r>
          </a:p>
          <a:p>
            <a:pPr lvl="1">
              <a:buNone/>
            </a:pPr>
            <a:endParaRPr lang="en-US" sz="1600" dirty="0" smtClean="0"/>
          </a:p>
          <a:p>
            <a:pPr lvl="2">
              <a:buNone/>
            </a:pPr>
            <a:endParaRPr lang="en-US" sz="1200" dirty="0" smtClean="0"/>
          </a:p>
          <a:p>
            <a:pPr lvl="2"/>
            <a:endParaRPr lang="en-US" sz="1200" dirty="0" smtClean="0"/>
          </a:p>
          <a:p>
            <a:pPr lvl="1"/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4216400"/>
            <a:ext cx="3619500" cy="2413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89944" y="4343400"/>
            <a:ext cx="1089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bkg</a:t>
            </a:r>
            <a:r>
              <a:rPr lang="en-US" sz="1600" dirty="0" smtClean="0"/>
              <a:t> ~15%</a:t>
            </a:r>
            <a:endParaRPr lang="en-US" sz="1600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539600" y="5029200"/>
            <a:ext cx="80400" cy="804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97320" y="4865788"/>
            <a:ext cx="579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data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606" y="4035608"/>
            <a:ext cx="4045650" cy="273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70" y="3962400"/>
            <a:ext cx="4238779" cy="273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14435" y="1676400"/>
            <a:ext cx="26777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period B+C+D1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period E</a:t>
            </a:r>
          </a:p>
          <a:p>
            <a:r>
              <a:rPr lang="en-US" sz="3200" dirty="0" smtClean="0"/>
              <a:t>period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867400"/>
            <a:ext cx="928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barrel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3045" y="3512388"/>
            <a:ext cx="12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L1MU0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631801" y="5867400"/>
            <a:ext cx="1216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endcaps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853830" y="6172200"/>
            <a:ext cx="41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sz="1600" dirty="0" err="1" smtClean="0"/>
              <a:t>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92171" y="6019800"/>
            <a:ext cx="41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sz="1600" dirty="0" err="1" smtClean="0"/>
              <a:t>T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LVL1 </a:t>
            </a:r>
            <a:r>
              <a:rPr lang="en-US" dirty="0" err="1" smtClean="0"/>
              <a:t>TurnOn</a:t>
            </a:r>
            <a:r>
              <a:rPr lang="en-US" dirty="0" smtClean="0"/>
              <a:t> curves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9571" y="2230397"/>
            <a:ext cx="44440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L1 </a:t>
            </a:r>
            <a:r>
              <a:rPr lang="en-US" sz="2000" dirty="0" err="1" smtClean="0">
                <a:solidFill>
                  <a:srgbClr val="000090"/>
                </a:solidFill>
              </a:rPr>
              <a:t>turnon</a:t>
            </a:r>
            <a:r>
              <a:rPr lang="en-US" sz="2000" dirty="0" smtClean="0">
                <a:solidFill>
                  <a:srgbClr val="000090"/>
                </a:solidFill>
              </a:rPr>
              <a:t> curves for the MU0 threshold for different data periods</a:t>
            </a:r>
          </a:p>
          <a:p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473" y="4213200"/>
            <a:ext cx="3484127" cy="234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2823" y="5935255"/>
            <a:ext cx="644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phi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7772" y="1447800"/>
            <a:ext cx="21930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L1MU0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period B+C+D1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period E</a:t>
            </a:r>
          </a:p>
          <a:p>
            <a:r>
              <a:rPr lang="en-US" sz="2400" dirty="0" smtClean="0"/>
              <a:t>period F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60052" y="5535145"/>
            <a:ext cx="95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barrel 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5324" y="2154704"/>
            <a:ext cx="742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barrel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429" y="1546200"/>
            <a:ext cx="3495971" cy="234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9130" y="4289400"/>
            <a:ext cx="3521470" cy="234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086600" y="5496580"/>
            <a:ext cx="1373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8000"/>
                </a:solidFill>
              </a:rPr>
              <a:t>endcaps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6223" y="5943600"/>
            <a:ext cx="644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phi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724548" y="3222723"/>
            <a:ext cx="48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39624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pt&gt;6GeV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40502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pt&gt;6GeV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Eta/Phi Efficiencies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3048000"/>
            <a:ext cx="4444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L1 efficiencies for </a:t>
            </a:r>
            <a:r>
              <a:rPr lang="en-US" sz="2000" dirty="0" err="1" smtClean="0">
                <a:solidFill>
                  <a:srgbClr val="000090"/>
                </a:solidFill>
              </a:rPr>
              <a:t>p</a:t>
            </a:r>
            <a:r>
              <a:rPr lang="en-US" sz="2000" baseline="-25000" dirty="0" err="1" smtClean="0">
                <a:solidFill>
                  <a:srgbClr val="000090"/>
                </a:solidFill>
              </a:rPr>
              <a:t>T</a:t>
            </a:r>
            <a:r>
              <a:rPr lang="en-US" sz="2000" dirty="0" smtClean="0">
                <a:solidFill>
                  <a:srgbClr val="000090"/>
                </a:solidFill>
              </a:rPr>
              <a:t>&gt;6GeV </a:t>
            </a:r>
            <a:r>
              <a:rPr lang="en-US" sz="2000" dirty="0" err="1" smtClean="0">
                <a:solidFill>
                  <a:srgbClr val="000090"/>
                </a:solidFill>
              </a:rPr>
              <a:t>wrt</a:t>
            </a:r>
            <a:r>
              <a:rPr lang="en-US" sz="2000" dirty="0" smtClean="0">
                <a:solidFill>
                  <a:srgbClr val="000090"/>
                </a:solidFill>
              </a:rPr>
              <a:t> eta/phi for the MU0 threshold for different data periods</a:t>
            </a:r>
          </a:p>
          <a:p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08" y="3880800"/>
            <a:ext cx="3737392" cy="252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517" y="1715869"/>
            <a:ext cx="1688683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Period F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5414665"/>
            <a:ext cx="928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barrel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130" y="3880800"/>
            <a:ext cx="3801670" cy="252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15200" y="5334000"/>
            <a:ext cx="1216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endcaps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46265" y="1967805"/>
            <a:ext cx="123573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L1MU0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L1MU6</a:t>
            </a:r>
          </a:p>
          <a:p>
            <a:r>
              <a:rPr lang="en-US" sz="2400" dirty="0" smtClean="0"/>
              <a:t>L1MU10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6172200"/>
            <a:ext cx="473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8295345" y="6172200"/>
            <a:ext cx="473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800" baseline="-25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Low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thresholds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5513" y="2486561"/>
            <a:ext cx="62852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L1 </a:t>
            </a:r>
            <a:r>
              <a:rPr lang="en-US" sz="2000" dirty="0" err="1" smtClean="0">
                <a:solidFill>
                  <a:srgbClr val="000090"/>
                </a:solidFill>
              </a:rPr>
              <a:t>turnon</a:t>
            </a:r>
            <a:r>
              <a:rPr lang="en-US" sz="2000" dirty="0" smtClean="0">
                <a:solidFill>
                  <a:srgbClr val="000090"/>
                </a:solidFill>
              </a:rPr>
              <a:t> curves for the low-pt thresholds for data period F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Lower plateau for MU6/MU10 in barrel can be due to </a:t>
            </a:r>
            <a:r>
              <a:rPr lang="en-US" sz="2000" dirty="0" err="1" smtClean="0">
                <a:solidFill>
                  <a:srgbClr val="000090"/>
                </a:solidFill>
              </a:rPr>
              <a:t>bkg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0090"/>
                </a:solidFill>
              </a:rPr>
              <a:t>– under study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993" y="1954800"/>
            <a:ext cx="3234654" cy="216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867" y="1953538"/>
            <a:ext cx="3069473" cy="21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219" y="4419600"/>
            <a:ext cx="3202574" cy="216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86558" y="6305490"/>
            <a:ext cx="523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eta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4993" y="4393200"/>
            <a:ext cx="3276699" cy="216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17396" y="6324600"/>
            <a:ext cx="494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phi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351686" y="3743980"/>
            <a:ext cx="473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29793" y="5791200"/>
            <a:ext cx="1052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barrel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36324" y="5782270"/>
            <a:ext cx="1052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barrel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568351" y="3743980"/>
            <a:ext cx="473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400" baseline="-25000" dirty="0" err="1" smtClean="0"/>
              <a:t>T</a:t>
            </a:r>
            <a:endParaRPr lang="en-US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172084" y="58674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pt&gt;6GeV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36004" y="585950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pt&gt;6GeV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543747" y="228600"/>
            <a:ext cx="81534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EF_mu4 – period 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7426" y="3149024"/>
            <a:ext cx="772167" cy="58477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L1MU0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EF mu4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505200" y="4724400"/>
            <a:ext cx="795383" cy="6477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967993" y="4781550"/>
            <a:ext cx="550091" cy="6477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305800" y="4457700"/>
            <a:ext cx="550091" cy="11811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48593" y="3276600"/>
            <a:ext cx="1078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barrel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204025" y="3352800"/>
            <a:ext cx="1373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endcaps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" y="2718137"/>
            <a:ext cx="23519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L1MU0</a:t>
            </a:r>
            <a:r>
              <a:rPr lang="en-US" sz="2000" dirty="0" smtClean="0">
                <a:solidFill>
                  <a:srgbClr val="000090"/>
                </a:solidFill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EF_mu4 </a:t>
            </a:r>
          </a:p>
          <a:p>
            <a:r>
              <a:rPr lang="en-US" sz="2000" dirty="0" smtClean="0">
                <a:solidFill>
                  <a:srgbClr val="000090"/>
                </a:solidFill>
              </a:rPr>
              <a:t>efficiency in period E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eta/phi region in </a:t>
            </a:r>
          </a:p>
          <a:p>
            <a:r>
              <a:rPr lang="en-US" sz="2000" dirty="0" smtClean="0">
                <a:solidFill>
                  <a:srgbClr val="000090"/>
                </a:solidFill>
              </a:rPr>
              <a:t>which HLT efficiency </a:t>
            </a:r>
          </a:p>
          <a:p>
            <a:r>
              <a:rPr lang="en-US" sz="2000" dirty="0" smtClean="0">
                <a:solidFill>
                  <a:srgbClr val="000090"/>
                </a:solidFill>
              </a:rPr>
              <a:t>is low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period E6+E7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27" y="2596250"/>
            <a:ext cx="6553200" cy="34352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EBFBC3-CC88-924D-B650-AD4093AD08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1" y="15240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tag and probe method used to monitor the trigger timing : 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-tag </a:t>
            </a:r>
            <a:r>
              <a:rPr lang="en-US" dirty="0" err="1" smtClean="0">
                <a:solidFill>
                  <a:srgbClr val="000090"/>
                </a:solidFill>
              </a:rPr>
              <a:t>muon</a:t>
            </a:r>
            <a:r>
              <a:rPr lang="en-US" dirty="0" smtClean="0">
                <a:solidFill>
                  <a:srgbClr val="000090"/>
                </a:solidFill>
              </a:rPr>
              <a:t> “in time”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-probes test the arrival of the RPC trigger (</a:t>
            </a:r>
            <a:r>
              <a:rPr lang="en-US" dirty="0" err="1" smtClean="0">
                <a:solidFill>
                  <a:srgbClr val="000090"/>
                </a:solidFill>
              </a:rPr>
              <a:t>wrt</a:t>
            </a:r>
            <a:r>
              <a:rPr lang="en-US" dirty="0" smtClean="0">
                <a:solidFill>
                  <a:srgbClr val="000090"/>
                </a:solidFill>
              </a:rPr>
              <a:t> the L1A) instead of the efficiency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398" y="5738336"/>
            <a:ext cx="185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barrel sector logic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682945" y="3355393"/>
            <a:ext cx="1887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tower (eta)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6248398" y="5636419"/>
            <a:ext cx="2057402" cy="1221581"/>
          </a:xfrm>
          <a:prstGeom prst="bentUpArrow">
            <a:avLst>
              <a:gd name="adj1" fmla="val 25000"/>
              <a:gd name="adj2" fmla="val 25000"/>
              <a:gd name="adj3" fmla="val 376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BC(RPC) – BC(L1)</a:t>
            </a:r>
            <a:endParaRPr lang="en-US" sz="1400" b="1" dirty="0"/>
          </a:p>
        </p:txBody>
      </p:sp>
      <p:sp>
        <p:nvSpPr>
          <p:cNvPr id="9" name="Oval 8"/>
          <p:cNvSpPr/>
          <p:nvPr/>
        </p:nvSpPr>
        <p:spPr>
          <a:xfrm>
            <a:off x="1828800" y="2667000"/>
            <a:ext cx="457200" cy="321206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9120" y="2655332"/>
            <a:ext cx="457200" cy="321206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7336</TotalTime>
  <Words>908</Words>
  <Application>Microsoft Macintosh PowerPoint</Application>
  <PresentationFormat>On-screen Show (4:3)</PresentationFormat>
  <Paragraphs>217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Trigger Efficiencies - Tag and Probe with J/Ψ mm</vt:lpstr>
      <vt:lpstr>Introduction/1 </vt:lpstr>
      <vt:lpstr>Data Samples &amp; Analysis</vt:lpstr>
      <vt:lpstr>Selection</vt:lpstr>
      <vt:lpstr>LVL1 TurnOn curves</vt:lpstr>
      <vt:lpstr>Eta/Phi Efficiencies</vt:lpstr>
      <vt:lpstr>L1 Low pT thresholds</vt:lpstr>
      <vt:lpstr>EF_mu4 – period E </vt:lpstr>
      <vt:lpstr>period E6+E7</vt:lpstr>
      <vt:lpstr>EF_mu6 – period F </vt:lpstr>
      <vt:lpstr>MC Comparison: L1_MU0/ L1_MU6</vt:lpstr>
      <vt:lpstr>MC Comparison L1_MU0/ L1_MU6</vt:lpstr>
      <vt:lpstr>MC Comparison EF_mu4/ EF_mu6</vt:lpstr>
      <vt:lpstr>MC Comparison EF_mu4/ EF_mu6</vt:lpstr>
      <vt:lpstr>Comb+Comb vs Comb+any Selection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Barrel Comb+Comb</dc:title>
  <dc:creator>Michela Biglietti</dc:creator>
  <cp:lastModifiedBy>Michela Biglietti</cp:lastModifiedBy>
  <cp:revision>192</cp:revision>
  <dcterms:created xsi:type="dcterms:W3CDTF">2010-10-29T08:46:07Z</dcterms:created>
  <dcterms:modified xsi:type="dcterms:W3CDTF">2010-10-29T12:09:03Z</dcterms:modified>
</cp:coreProperties>
</file>