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15.xml" ContentType="application/vnd.openxmlformats-officedocument.presentationml.slide+xml"/>
  <Override PartName="/ppt/viewProps.xml" ContentType="application/vnd.openxmlformats-officedocument.presentationml.viewProps+xml"/>
  <Default Extension="bin" ContentType="application/vnd.openxmlformats-officedocument.presentationml.printerSettings"/>
  <Override PartName="/docProps/core.xml" ContentType="application/vnd.openxmlformats-package.core-properties+xml"/>
  <Default Extension="rels" ContentType="application/vnd.openxmlformats-package.relationships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744" r:id="rId1"/>
  </p:sldMasterIdLst>
  <p:notesMasterIdLst>
    <p:notesMasterId r:id="rId18"/>
  </p:notesMasterIdLst>
  <p:handoutMasterIdLst>
    <p:handoutMasterId r:id="rId19"/>
  </p:handoutMasterIdLst>
  <p:sldIdLst>
    <p:sldId id="273" r:id="rId2"/>
    <p:sldId id="285" r:id="rId3"/>
    <p:sldId id="286" r:id="rId4"/>
    <p:sldId id="274" r:id="rId5"/>
    <p:sldId id="267" r:id="rId6"/>
    <p:sldId id="268" r:id="rId7"/>
    <p:sldId id="272" r:id="rId8"/>
    <p:sldId id="269" r:id="rId9"/>
    <p:sldId id="287" r:id="rId10"/>
    <p:sldId id="271" r:id="rId11"/>
    <p:sldId id="276" r:id="rId12"/>
    <p:sldId id="278" r:id="rId13"/>
    <p:sldId id="279" r:id="rId14"/>
    <p:sldId id="280" r:id="rId15"/>
    <p:sldId id="281" r:id="rId16"/>
    <p:sldId id="283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 horzBarState="maximized">
    <p:restoredLeft sz="15620"/>
    <p:restoredTop sz="94660"/>
  </p:normalViewPr>
  <p:slideViewPr>
    <p:cSldViewPr snapToObjects="1">
      <p:cViewPr varScale="1">
        <p:scale>
          <a:sx n="112" d="100"/>
          <a:sy n="112" d="100"/>
        </p:scale>
        <p:origin x="-78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slide" Target="slides/slide13.xml"/><Relationship Id="rId20" Type="http://schemas.openxmlformats.org/officeDocument/2006/relationships/printerSettings" Target="printerSettings/printerSettings1.bin"/><Relationship Id="rId4" Type="http://schemas.openxmlformats.org/officeDocument/2006/relationships/slide" Target="slides/slide3.xml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24" Type="http://schemas.openxmlformats.org/officeDocument/2006/relationships/tableStyles" Target="tableStyles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19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Relationship Id="rId18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6AA5D1-DD0D-B641-8D54-ABF329F7B8D9}" type="datetimeFigureOut">
              <a:rPr lang="en-US" smtClean="0"/>
              <a:pPr/>
              <a:t>10/29/10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391E51-0D9F-3F42-9E3D-0BA64FE6564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DFA307-5A53-C841-9454-58E7A5CC4F0E}" type="datetimeFigureOut">
              <a:rPr lang="en-US" smtClean="0"/>
              <a:pPr/>
              <a:t>10/29/10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01CD7C-6777-7245-A2CF-2390814D6E2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EF9A75CD-A1B4-7145-95A0-85E3BA6CE989}" type="datetime1">
              <a:rPr lang="en-US" smtClean="0"/>
              <a:pPr/>
              <a:t>10/29/10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BEBFBC3-CC88-924D-B650-AD4093AD08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54BCF-7F18-1045-ABD2-A223F1D89AFB}" type="datetime1">
              <a:rPr lang="en-US" smtClean="0"/>
              <a:pPr/>
              <a:t>10/29/10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BFBC3-CC88-924D-B650-AD4093AD08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C882D9E6-CB3A-2248-A69A-B9F49F0338D0}" type="datetime1">
              <a:rPr lang="en-US" smtClean="0"/>
              <a:pPr/>
              <a:t>10/29/10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3BEBFBC3-CC88-924D-B650-AD4093AD08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24E4A-C827-3148-A979-9EF32899B313}" type="datetime1">
              <a:rPr lang="en-US" smtClean="0"/>
              <a:pPr/>
              <a:t>10/29/10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BEBFBC3-CC88-924D-B650-AD4093AD08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11CA3-A29C-984F-A9A7-48E075DD2377}" type="datetime1">
              <a:rPr lang="en-US" smtClean="0"/>
              <a:pPr/>
              <a:t>10/29/10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3BEBFBC3-CC88-924D-B650-AD4093AD08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726C7D9-B64D-734A-BDF1-4C2DA3990AF6}" type="datetime1">
              <a:rPr lang="en-US" smtClean="0"/>
              <a:pPr/>
              <a:t>10/29/10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BEBFBC3-CC88-924D-B650-AD4093AD08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EB9E259-A7CC-C64F-A651-D3BD54E4CDDF}" type="datetime1">
              <a:rPr lang="en-US" smtClean="0"/>
              <a:pPr/>
              <a:t>10/29/10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BEBFBC3-CC88-924D-B650-AD4093AD08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70F39-DCF8-6B4D-AA39-A11D296D555F}" type="datetime1">
              <a:rPr lang="en-US" smtClean="0"/>
              <a:pPr/>
              <a:t>10/29/10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BEBFBC3-CC88-924D-B650-AD4093AD08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CDD57-321E-284E-B546-4B08E7B135F4}" type="datetime1">
              <a:rPr lang="en-US" smtClean="0"/>
              <a:pPr/>
              <a:t>10/29/10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BEBFBC3-CC88-924D-B650-AD4093AD08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7E2A0-9FCC-5648-8D96-26F0218A07AC}" type="datetime1">
              <a:rPr lang="en-US" smtClean="0"/>
              <a:pPr/>
              <a:t>10/29/10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BEBFBC3-CC88-924D-B650-AD4093AD08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AD69D5C3-72BD-804F-AF9B-E41005CF87DC}" type="datetime1">
              <a:rPr lang="en-US" smtClean="0"/>
              <a:pPr/>
              <a:t>10/29/10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3BEBFBC3-CC88-924D-B650-AD4093AD08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815CE3A-C172-5B43-9E8E-684070493F1D}" type="datetime1">
              <a:rPr lang="en-US" smtClean="0"/>
              <a:pPr/>
              <a:t>10/29/10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BEBFBC3-CC88-924D-B650-AD4093AD080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image" Target="../media/image18.pn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6.png"/><Relationship Id="rId3" Type="http://schemas.openxmlformats.org/officeDocument/2006/relationships/image" Target="../media/image17.png"/><Relationship Id="rId5" Type="http://schemas.openxmlformats.org/officeDocument/2006/relationships/image" Target="../media/image19.png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image" Target="../media/image22.pn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0.png"/><Relationship Id="rId3" Type="http://schemas.openxmlformats.org/officeDocument/2006/relationships/image" Target="../media/image21.png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image" Target="../media/image25.pn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3.png"/><Relationship Id="rId3" Type="http://schemas.openxmlformats.org/officeDocument/2006/relationships/image" Target="../media/image24.png"/><Relationship Id="rId5" Type="http://schemas.openxmlformats.org/officeDocument/2006/relationships/image" Target="../media/image26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3" Type="http://schemas.openxmlformats.org/officeDocument/2006/relationships/image" Target="../media/image28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4" Type="http://schemas.openxmlformats.org/officeDocument/2006/relationships/image" Target="../media/image31.pn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9.png"/><Relationship Id="rId3" Type="http://schemas.openxmlformats.org/officeDocument/2006/relationships/image" Target="../media/image30.png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image" Target="../media/image34.pn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2.png"/><Relationship Id="rId3" Type="http://schemas.openxmlformats.org/officeDocument/2006/relationships/image" Target="../media/image3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3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image" Target="../media/image13.pn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Relationship Id="rId5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  <a:sym typeface="Wingdings"/>
              </a:rPr>
              <a:t>Trigger Efficiencies - Tag and Probe </a:t>
            </a:r>
            <a:r>
              <a:rPr lang="en-US" dirty="0" smtClean="0">
                <a:solidFill>
                  <a:schemeClr val="tx1"/>
                </a:solidFill>
              </a:rPr>
              <a:t>with J/</a:t>
            </a:r>
            <a:r>
              <a:rPr lang="en-US" sz="3200" dirty="0" smtClean="0">
                <a:solidFill>
                  <a:schemeClr val="tx1"/>
                </a:solidFill>
              </a:rPr>
              <a:t>Ψ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  <a:sym typeface="Wingdings"/>
              </a:rPr>
              <a:t></a:t>
            </a:r>
            <a:r>
              <a:rPr lang="en-US" cap="none" dirty="0" err="1" smtClean="0">
                <a:solidFill>
                  <a:schemeClr val="tx1"/>
                </a:solidFill>
                <a:latin typeface="Symbol" charset="2"/>
                <a:cs typeface="Symbol" charset="2"/>
                <a:sym typeface="Wingdings"/>
              </a:rPr>
              <a:t>mm</a:t>
            </a:r>
            <a:endParaRPr lang="en-US" cap="none" dirty="0">
              <a:solidFill>
                <a:schemeClr val="tx1"/>
              </a:solidFill>
              <a:latin typeface="Symbol" charset="2"/>
              <a:cs typeface="Symbol" charset="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1200" u="sng" dirty="0" smtClean="0"/>
              <a:t>M. </a:t>
            </a:r>
            <a:r>
              <a:rPr lang="en-US" sz="1200" u="sng" dirty="0" err="1" smtClean="0"/>
              <a:t>Biglietti</a:t>
            </a:r>
            <a:r>
              <a:rPr lang="en-US" sz="1200" u="sng" dirty="0" smtClean="0"/>
              <a:t> (Univ. La </a:t>
            </a:r>
            <a:r>
              <a:rPr lang="en-US" sz="1200" u="sng" dirty="0" err="1" smtClean="0"/>
              <a:t>Sapienza</a:t>
            </a:r>
            <a:r>
              <a:rPr lang="en-US" sz="1200" u="sng" dirty="0" smtClean="0"/>
              <a:t>  Roma1 &amp; INFN)</a:t>
            </a:r>
          </a:p>
          <a:p>
            <a:r>
              <a:rPr lang="en-US" sz="1200" dirty="0" smtClean="0"/>
              <a:t>F. </a:t>
            </a:r>
            <a:r>
              <a:rPr lang="en-US" sz="1200" dirty="0" err="1" smtClean="0"/>
              <a:t>Conventi</a:t>
            </a:r>
            <a:r>
              <a:rPr lang="en-US" sz="1200" dirty="0" smtClean="0"/>
              <a:t>, E. Rossi (Univ. Napoli &amp; INFN)</a:t>
            </a:r>
          </a:p>
          <a:p>
            <a:r>
              <a:rPr lang="en-US" sz="1200" dirty="0" smtClean="0"/>
              <a:t>&amp;&amp; </a:t>
            </a:r>
            <a:r>
              <a:rPr lang="en-US" sz="1200" dirty="0" err="1" smtClean="0"/>
              <a:t>JpsiIt</a:t>
            </a:r>
            <a:r>
              <a:rPr lang="en-US" sz="1200" dirty="0" smtClean="0"/>
              <a:t> </a:t>
            </a:r>
            <a:r>
              <a:rPr lang="en-US" sz="1200" dirty="0" smtClean="0"/>
              <a:t>group</a:t>
            </a:r>
            <a:r>
              <a:rPr lang="en-US" sz="1200" dirty="0" smtClean="0"/>
              <a:t> (Bologna, </a:t>
            </a:r>
            <a:r>
              <a:rPr lang="en-US" sz="1200" dirty="0" err="1" smtClean="0"/>
              <a:t>Genova</a:t>
            </a:r>
            <a:r>
              <a:rPr lang="en-US" sz="1200" dirty="0" smtClean="0"/>
              <a:t>, Napoli, Roma1)</a:t>
            </a:r>
            <a:endParaRPr lang="en-US" sz="1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BFBC3-CC88-924D-B650-AD4093AD080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55305" y="1555822"/>
            <a:ext cx="3160095" cy="21600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06639" y="3962400"/>
            <a:ext cx="3237361" cy="21600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90800" y="3962400"/>
            <a:ext cx="3274328" cy="2160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41593" y="1506335"/>
            <a:ext cx="3216234" cy="2160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91316" y="2710933"/>
            <a:ext cx="8950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L1MU0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EF mu6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44844" y="3348335"/>
            <a:ext cx="446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</a:t>
            </a:r>
            <a:r>
              <a:rPr lang="en-US" sz="2400" baseline="-25000" dirty="0" err="1" smtClean="0"/>
              <a:t>T</a:t>
            </a:r>
            <a:endParaRPr lang="en-US" sz="2400" baseline="-25000" dirty="0"/>
          </a:p>
        </p:txBody>
      </p:sp>
      <p:sp>
        <p:nvSpPr>
          <p:cNvPr id="7" name="TextBox 6"/>
          <p:cNvSpPr txBox="1"/>
          <p:nvPr/>
        </p:nvSpPr>
        <p:spPr>
          <a:xfrm>
            <a:off x="5370975" y="5943600"/>
            <a:ext cx="48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eta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130405" y="6019800"/>
            <a:ext cx="4801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phi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248400" y="5470267"/>
            <a:ext cx="9506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barrel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3240349" y="2817167"/>
            <a:ext cx="9506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barrel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8316644" y="3348335"/>
            <a:ext cx="446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</a:t>
            </a:r>
            <a:r>
              <a:rPr lang="en-US" sz="2400" baseline="-25000" dirty="0" err="1" smtClean="0"/>
              <a:t>T</a:t>
            </a:r>
            <a:endParaRPr lang="en-US" sz="2400" baseline="-25000" dirty="0"/>
          </a:p>
        </p:txBody>
      </p:sp>
      <p:sp>
        <p:nvSpPr>
          <p:cNvPr id="17" name="TextBox 16"/>
          <p:cNvSpPr txBox="1"/>
          <p:nvPr/>
        </p:nvSpPr>
        <p:spPr>
          <a:xfrm>
            <a:off x="7483075" y="2814935"/>
            <a:ext cx="12037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endcaps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4622793" y="5562600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pt&gt;6GeV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7807404" y="5377934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pt&gt;6GeV</a:t>
            </a:r>
            <a:endParaRPr lang="en-US" dirty="0"/>
          </a:p>
        </p:txBody>
      </p:sp>
      <p:sp>
        <p:nvSpPr>
          <p:cNvPr id="20" name="Title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EF_mu6 – period F 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76200" y="2718137"/>
            <a:ext cx="23392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2000" dirty="0" smtClean="0">
                <a:solidFill>
                  <a:srgbClr val="0000FF"/>
                </a:solidFill>
              </a:rPr>
              <a:t>L1MU0</a:t>
            </a:r>
            <a:r>
              <a:rPr lang="en-US" sz="2000" dirty="0" smtClean="0">
                <a:solidFill>
                  <a:srgbClr val="000090"/>
                </a:solidFill>
              </a:rPr>
              <a:t> and </a:t>
            </a:r>
            <a:r>
              <a:rPr lang="en-US" sz="2000" dirty="0" smtClean="0">
                <a:solidFill>
                  <a:srgbClr val="FF0000"/>
                </a:solidFill>
              </a:rPr>
              <a:t>EF_mu6 </a:t>
            </a:r>
          </a:p>
          <a:p>
            <a:r>
              <a:rPr lang="en-US" sz="2000" dirty="0" smtClean="0">
                <a:solidFill>
                  <a:srgbClr val="000090"/>
                </a:solidFill>
              </a:rPr>
              <a:t>efficiency in period F</a:t>
            </a: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BEBFBC3-CC88-924D-B650-AD4093AD0806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MC Comparison: </a:t>
            </a:r>
            <a:r>
              <a:rPr lang="en-US" dirty="0" smtClean="0">
                <a:solidFill>
                  <a:srgbClr val="0000FF"/>
                </a:solidFill>
              </a:rPr>
              <a:t>L1_MU0</a:t>
            </a:r>
            <a:r>
              <a:rPr lang="en-US" dirty="0" smtClean="0"/>
              <a:t>/ </a:t>
            </a:r>
            <a:r>
              <a:rPr lang="en-US" dirty="0" smtClean="0">
                <a:solidFill>
                  <a:srgbClr val="FF0000"/>
                </a:solidFill>
              </a:rPr>
              <a:t>L1_MU6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3759" y="4213200"/>
            <a:ext cx="3421241" cy="2340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lum contrast="15000"/>
          </a:blip>
          <a:stretch>
            <a:fillRect/>
          </a:stretch>
        </p:blipFill>
        <p:spPr>
          <a:xfrm>
            <a:off x="5208633" y="1554162"/>
            <a:ext cx="3810000" cy="2570059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5638800" y="1722438"/>
            <a:ext cx="3124200" cy="563562"/>
          </a:xfrm>
          <a:prstGeom prst="rect">
            <a:avLst/>
          </a:prstGeom>
        </p:spPr>
        <p:txBody>
          <a:bodyPr vert="horz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MC : J/psi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Wingdings"/>
              </a:rPr>
              <a:t>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mu0mu0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38800" y="2930971"/>
            <a:ext cx="147483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comb+any</a:t>
            </a:r>
            <a:endParaRPr lang="en-US" sz="2000" dirty="0" smtClean="0"/>
          </a:p>
          <a:p>
            <a:r>
              <a:rPr lang="en-US" sz="2000" dirty="0" err="1" smtClean="0">
                <a:solidFill>
                  <a:srgbClr val="FF0000"/>
                </a:solidFill>
              </a:rPr>
              <a:t>comb+comb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9211" y="1739205"/>
            <a:ext cx="152157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Period F</a:t>
            </a:r>
          </a:p>
          <a:p>
            <a:r>
              <a:rPr lang="en-US" sz="2800" dirty="0" smtClean="0">
                <a:solidFill>
                  <a:srgbClr val="0000FF"/>
                </a:solidFill>
              </a:rPr>
              <a:t>L1MU0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L1MU6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307320" y="5029200"/>
            <a:ext cx="948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endcaps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63455" y="4191000"/>
            <a:ext cx="3404345" cy="233393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655485" y="4277380"/>
            <a:ext cx="10783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barrel</a:t>
            </a:r>
            <a:endParaRPr lang="en-US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7620000" y="5715000"/>
            <a:ext cx="13735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endcaps</a:t>
            </a:r>
            <a:endParaRPr lang="en-US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8572269" y="6172200"/>
            <a:ext cx="446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</a:t>
            </a:r>
            <a:r>
              <a:rPr lang="en-US" sz="2400" baseline="-25000" dirty="0" err="1" smtClean="0"/>
              <a:t>T</a:t>
            </a:r>
            <a:endParaRPr lang="en-US" sz="2400" baseline="-25000" dirty="0"/>
          </a:p>
        </p:txBody>
      </p:sp>
      <p:sp>
        <p:nvSpPr>
          <p:cNvPr id="13" name="TextBox 12"/>
          <p:cNvSpPr txBox="1"/>
          <p:nvPr/>
        </p:nvSpPr>
        <p:spPr>
          <a:xfrm>
            <a:off x="76200" y="4114800"/>
            <a:ext cx="207458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turnon</a:t>
            </a:r>
            <a:r>
              <a:rPr lang="en-US" sz="2000" dirty="0" smtClean="0"/>
              <a:t> curves</a:t>
            </a:r>
          </a:p>
          <a:p>
            <a:r>
              <a:rPr lang="en-US" sz="2000" dirty="0" smtClean="0"/>
              <a:t>for </a:t>
            </a:r>
            <a:r>
              <a:rPr lang="en-US" sz="2000" dirty="0" smtClean="0">
                <a:solidFill>
                  <a:srgbClr val="0000FF"/>
                </a:solidFill>
              </a:rPr>
              <a:t>MU0</a:t>
            </a:r>
            <a:r>
              <a:rPr lang="en-US" sz="2000" dirty="0" smtClean="0"/>
              <a:t> and </a:t>
            </a:r>
            <a:r>
              <a:rPr lang="en-US" sz="2000" dirty="0" smtClean="0">
                <a:solidFill>
                  <a:srgbClr val="FF0000"/>
                </a:solidFill>
              </a:rPr>
              <a:t>MU6 </a:t>
            </a:r>
          </a:p>
          <a:p>
            <a:r>
              <a:rPr lang="en-US" sz="2000" dirty="0" smtClean="0"/>
              <a:t>threshold for data </a:t>
            </a:r>
          </a:p>
          <a:p>
            <a:r>
              <a:rPr lang="en-US" sz="2000" dirty="0" smtClean="0"/>
              <a:t>(</a:t>
            </a:r>
            <a:r>
              <a:rPr lang="en-US" sz="2000" dirty="0" err="1" smtClean="0"/>
              <a:t>periodF</a:t>
            </a:r>
            <a:r>
              <a:rPr lang="en-US" sz="2000" dirty="0" smtClean="0"/>
              <a:t>) and MC</a:t>
            </a:r>
            <a:endParaRPr lang="en-US" sz="2000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BEBFBC3-CC88-924D-B650-AD4093AD0806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 Comparison </a:t>
            </a:r>
            <a:r>
              <a:rPr lang="en-US" dirty="0" smtClean="0">
                <a:solidFill>
                  <a:srgbClr val="0000FF"/>
                </a:solidFill>
              </a:rPr>
              <a:t>L1_MU0</a:t>
            </a:r>
            <a:r>
              <a:rPr lang="en-US" dirty="0" smtClean="0"/>
              <a:t>/ </a:t>
            </a:r>
            <a:r>
              <a:rPr lang="en-US" dirty="0" smtClean="0">
                <a:solidFill>
                  <a:srgbClr val="FF0000"/>
                </a:solidFill>
              </a:rPr>
              <a:t>L1_MU6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5800" y="1747200"/>
            <a:ext cx="3700485" cy="25200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206200" y="3886200"/>
            <a:ext cx="49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eta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6579" y="4331330"/>
            <a:ext cx="3476313" cy="231003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3057953" y="5975866"/>
            <a:ext cx="46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phi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24400" y="4343400"/>
            <a:ext cx="3468115" cy="234000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7537261" y="6019800"/>
            <a:ext cx="46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phi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219200" y="5943600"/>
            <a:ext cx="9506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barrel 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5638800" y="5883533"/>
            <a:ext cx="12037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endcaps</a:t>
            </a:r>
            <a:endParaRPr lang="en-US" sz="2400" dirty="0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77685" y="3124200"/>
            <a:ext cx="1947115" cy="900000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914400" y="1524000"/>
            <a:ext cx="1187344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Period F</a:t>
            </a:r>
          </a:p>
          <a:p>
            <a:r>
              <a:rPr lang="en-US" sz="2400" dirty="0" smtClean="0">
                <a:solidFill>
                  <a:srgbClr val="0000FF"/>
                </a:solidFill>
              </a:rPr>
              <a:t>L1MU0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L1MU6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52400" y="2791361"/>
            <a:ext cx="44440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90"/>
                </a:solidFill>
              </a:rPr>
              <a:t>L1 efficiencies for </a:t>
            </a:r>
            <a:r>
              <a:rPr lang="en-US" sz="2000" dirty="0" err="1" smtClean="0">
                <a:solidFill>
                  <a:srgbClr val="000090"/>
                </a:solidFill>
              </a:rPr>
              <a:t>p</a:t>
            </a:r>
            <a:r>
              <a:rPr lang="en-US" sz="2000" baseline="-25000" dirty="0" err="1" smtClean="0">
                <a:solidFill>
                  <a:srgbClr val="000090"/>
                </a:solidFill>
              </a:rPr>
              <a:t>T</a:t>
            </a:r>
            <a:r>
              <a:rPr lang="en-US" sz="2000" dirty="0" smtClean="0">
                <a:solidFill>
                  <a:srgbClr val="000090"/>
                </a:solidFill>
              </a:rPr>
              <a:t>&gt;6GeV </a:t>
            </a:r>
            <a:r>
              <a:rPr lang="en-US" sz="2000" dirty="0" err="1" smtClean="0">
                <a:solidFill>
                  <a:srgbClr val="000090"/>
                </a:solidFill>
              </a:rPr>
              <a:t>wrt</a:t>
            </a:r>
            <a:r>
              <a:rPr lang="en-US" sz="2000" dirty="0" smtClean="0">
                <a:solidFill>
                  <a:srgbClr val="000090"/>
                </a:solidFill>
              </a:rPr>
              <a:t> eta/phi for the MU0 and MU6 thresholds for data period F</a:t>
            </a:r>
          </a:p>
          <a:p>
            <a:endParaRPr lang="en-US" sz="2000" dirty="0">
              <a:solidFill>
                <a:srgbClr val="000090"/>
              </a:solidFill>
            </a:endParaRP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BEBFBC3-CC88-924D-B650-AD4093AD0806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 Comparison </a:t>
            </a:r>
            <a:r>
              <a:rPr lang="en-US" dirty="0" smtClean="0">
                <a:solidFill>
                  <a:srgbClr val="0000FF"/>
                </a:solidFill>
              </a:rPr>
              <a:t>EF_mu4</a:t>
            </a:r>
            <a:r>
              <a:rPr lang="en-US" dirty="0" smtClean="0"/>
              <a:t>/ </a:t>
            </a:r>
            <a:r>
              <a:rPr lang="en-US" dirty="0" smtClean="0">
                <a:solidFill>
                  <a:srgbClr val="FF0000"/>
                </a:solidFill>
              </a:rPr>
              <a:t>EF_mu6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3352800"/>
            <a:ext cx="4065867" cy="266699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60496" y="3488997"/>
            <a:ext cx="4066106" cy="2664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316644" y="5788966"/>
            <a:ext cx="446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</a:t>
            </a:r>
            <a:r>
              <a:rPr lang="en-US" sz="2400" baseline="-25000" dirty="0" err="1" smtClean="0"/>
              <a:t>T</a:t>
            </a:r>
            <a:endParaRPr lang="en-US" sz="2400" baseline="-25000" dirty="0"/>
          </a:p>
        </p:txBody>
      </p:sp>
      <p:sp>
        <p:nvSpPr>
          <p:cNvPr id="6" name="TextBox 5"/>
          <p:cNvSpPr txBox="1"/>
          <p:nvPr/>
        </p:nvSpPr>
        <p:spPr>
          <a:xfrm>
            <a:off x="3995089" y="5788966"/>
            <a:ext cx="446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</a:t>
            </a:r>
            <a:r>
              <a:rPr lang="en-US" sz="2400" baseline="-25000" dirty="0" err="1" smtClean="0"/>
              <a:t>T</a:t>
            </a:r>
            <a:endParaRPr lang="en-US" sz="2400" baseline="-25000" dirty="0"/>
          </a:p>
        </p:txBody>
      </p:sp>
      <p:sp>
        <p:nvSpPr>
          <p:cNvPr id="7" name="TextBox 6"/>
          <p:cNvSpPr txBox="1"/>
          <p:nvPr/>
        </p:nvSpPr>
        <p:spPr>
          <a:xfrm>
            <a:off x="387180" y="1853624"/>
            <a:ext cx="197502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Period </a:t>
            </a:r>
            <a:r>
              <a:rPr lang="en-US" sz="3200" dirty="0" smtClean="0">
                <a:solidFill>
                  <a:srgbClr val="0000FF"/>
                </a:solidFill>
              </a:rPr>
              <a:t>E</a:t>
            </a:r>
            <a:r>
              <a:rPr lang="en-US" sz="3200" dirty="0" smtClean="0"/>
              <a:t>+</a:t>
            </a:r>
            <a:r>
              <a:rPr lang="en-US" sz="3200" dirty="0" smtClean="0">
                <a:solidFill>
                  <a:srgbClr val="FF0000"/>
                </a:solidFill>
              </a:rPr>
              <a:t>F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208663" y="6150114"/>
            <a:ext cx="2411337" cy="707886"/>
          </a:xfrm>
          <a:prstGeom prst="rect">
            <a:avLst/>
          </a:prstGeom>
          <a:noFill/>
          <a:ln>
            <a:solidFill>
              <a:srgbClr val="C0504D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note : EF_mu6 in MC 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is seeded by L1_MU6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29000" y="1752600"/>
            <a:ext cx="49000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turnon</a:t>
            </a:r>
            <a:r>
              <a:rPr lang="en-US" sz="2400" dirty="0" smtClean="0"/>
              <a:t> curves for </a:t>
            </a:r>
            <a:r>
              <a:rPr lang="en-US" sz="2400" dirty="0" smtClean="0">
                <a:solidFill>
                  <a:srgbClr val="0000FF"/>
                </a:solidFill>
              </a:rPr>
              <a:t>mu4 </a:t>
            </a:r>
            <a:r>
              <a:rPr lang="en-US" sz="2400" dirty="0" smtClean="0"/>
              <a:t>and </a:t>
            </a:r>
            <a:r>
              <a:rPr lang="en-US" sz="2400" dirty="0" smtClean="0">
                <a:solidFill>
                  <a:srgbClr val="FF0000"/>
                </a:solidFill>
              </a:rPr>
              <a:t>mu6 </a:t>
            </a:r>
            <a:r>
              <a:rPr lang="en-US" sz="2400" dirty="0" smtClean="0"/>
              <a:t>threshold for data  (</a:t>
            </a:r>
            <a:r>
              <a:rPr lang="en-US" sz="2400" dirty="0" err="1" smtClean="0"/>
              <a:t>periodF</a:t>
            </a:r>
            <a:r>
              <a:rPr lang="en-US" sz="2400" dirty="0" smtClean="0"/>
              <a:t>) and MC</a:t>
            </a:r>
            <a:endParaRPr lang="en-US" sz="24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BEBFBC3-CC88-924D-B650-AD4093AD0806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249749" y="5257800"/>
            <a:ext cx="9506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barrel 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7102075" y="5257800"/>
            <a:ext cx="12037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endcaps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 Comparison </a:t>
            </a:r>
            <a:r>
              <a:rPr lang="en-US" dirty="0" smtClean="0">
                <a:solidFill>
                  <a:srgbClr val="0000FF"/>
                </a:solidFill>
              </a:rPr>
              <a:t>EF_mu4</a:t>
            </a:r>
            <a:r>
              <a:rPr lang="en-US" dirty="0" smtClean="0"/>
              <a:t>/ </a:t>
            </a:r>
            <a:r>
              <a:rPr lang="en-US" dirty="0" smtClean="0">
                <a:solidFill>
                  <a:srgbClr val="FF0000"/>
                </a:solidFill>
              </a:rPr>
              <a:t>EF_mu6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8200" y="1447800"/>
            <a:ext cx="3600000" cy="237285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120600" y="3440668"/>
            <a:ext cx="49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eta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3810000"/>
            <a:ext cx="3671922" cy="25146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76800" y="3886200"/>
            <a:ext cx="3570995" cy="2520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 flipH="1">
            <a:off x="3611881" y="5726668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phi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924800" y="5715000"/>
            <a:ext cx="46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phi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219200" y="5562600"/>
            <a:ext cx="9506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barrel 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5638800" y="5638800"/>
            <a:ext cx="12037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endcaps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0" y="1589541"/>
            <a:ext cx="197502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Period </a:t>
            </a:r>
            <a:r>
              <a:rPr lang="en-US" sz="3200" dirty="0" smtClean="0">
                <a:solidFill>
                  <a:srgbClr val="0000FF"/>
                </a:solidFill>
              </a:rPr>
              <a:t>E</a:t>
            </a:r>
            <a:r>
              <a:rPr lang="en-US" sz="3200" dirty="0" smtClean="0"/>
              <a:t>+</a:t>
            </a:r>
            <a:r>
              <a:rPr lang="en-US" sz="3200" dirty="0" smtClean="0">
                <a:solidFill>
                  <a:srgbClr val="FF0000"/>
                </a:solidFill>
              </a:rPr>
              <a:t>F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705600" y="6150114"/>
            <a:ext cx="241133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note : EF_mu6 in MC 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is seeded by L1_MU6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52400" y="2410361"/>
            <a:ext cx="44440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90"/>
                </a:solidFill>
              </a:rPr>
              <a:t>EF efficiencies for </a:t>
            </a:r>
            <a:r>
              <a:rPr lang="en-US" sz="2000" dirty="0" err="1" smtClean="0">
                <a:solidFill>
                  <a:srgbClr val="000090"/>
                </a:solidFill>
              </a:rPr>
              <a:t>p</a:t>
            </a:r>
            <a:r>
              <a:rPr lang="en-US" sz="2000" baseline="-25000" dirty="0" err="1" smtClean="0">
                <a:solidFill>
                  <a:srgbClr val="000090"/>
                </a:solidFill>
              </a:rPr>
              <a:t>T</a:t>
            </a:r>
            <a:r>
              <a:rPr lang="en-US" sz="2000" dirty="0" smtClean="0">
                <a:solidFill>
                  <a:srgbClr val="000090"/>
                </a:solidFill>
              </a:rPr>
              <a:t>&gt;6GeV </a:t>
            </a:r>
            <a:r>
              <a:rPr lang="en-US" sz="2000" dirty="0" err="1" smtClean="0">
                <a:solidFill>
                  <a:srgbClr val="000090"/>
                </a:solidFill>
              </a:rPr>
              <a:t>wrt</a:t>
            </a:r>
            <a:r>
              <a:rPr lang="en-US" sz="2000" dirty="0" smtClean="0">
                <a:solidFill>
                  <a:srgbClr val="000090"/>
                </a:solidFill>
              </a:rPr>
              <a:t> eta/phi for the mu4 and mu6 thresholds for data period F</a:t>
            </a:r>
          </a:p>
          <a:p>
            <a:endParaRPr lang="en-US" sz="2000" dirty="0">
              <a:solidFill>
                <a:srgbClr val="000090"/>
              </a:solidFill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BEBFBC3-CC88-924D-B650-AD4093AD0806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Comb+Comb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0000FF"/>
                </a:solidFill>
              </a:rPr>
              <a:t>Comb+any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Selection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313" y="1600200"/>
            <a:ext cx="3781334" cy="25908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16833" y="1689648"/>
            <a:ext cx="3579417" cy="250135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514600" y="2990165"/>
            <a:ext cx="13097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comb+comb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err="1" smtClean="0">
                <a:solidFill>
                  <a:srgbClr val="0000FF"/>
                </a:solidFill>
              </a:rPr>
              <a:t>comb+any</a:t>
            </a:r>
            <a:endParaRPr lang="en-US" dirty="0" smtClean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19200" y="3405663"/>
            <a:ext cx="9506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barrel 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5638800" y="3405663"/>
            <a:ext cx="12037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endcaps</a:t>
            </a:r>
            <a:endParaRPr lang="en-US" sz="24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27167" y="4419600"/>
            <a:ext cx="3297633" cy="220021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243891" y="4419600"/>
            <a:ext cx="1595309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800" dirty="0" smtClean="0"/>
              <a:t>pt&gt;6GeV</a:t>
            </a:r>
            <a:endParaRPr lang="en-US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76200" y="4343400"/>
            <a:ext cx="4222480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any=comb or tagged </a:t>
            </a:r>
            <a:r>
              <a:rPr lang="en-US" sz="2800" dirty="0" err="1" smtClean="0">
                <a:solidFill>
                  <a:srgbClr val="0000FF"/>
                </a:solidFill>
              </a:rPr>
              <a:t>muons</a:t>
            </a:r>
            <a:endParaRPr lang="en-US" sz="2800" dirty="0" smtClean="0">
              <a:solidFill>
                <a:srgbClr val="0000FF"/>
              </a:solidFill>
            </a:endParaRPr>
          </a:p>
          <a:p>
            <a:r>
              <a:rPr lang="en-US" sz="2400" dirty="0" smtClean="0">
                <a:solidFill>
                  <a:srgbClr val="660066"/>
                </a:solidFill>
              </a:rPr>
              <a:t>different sets of efficiency </a:t>
            </a:r>
          </a:p>
          <a:p>
            <a:r>
              <a:rPr lang="en-US" sz="2400" dirty="0" smtClean="0">
                <a:solidFill>
                  <a:srgbClr val="660066"/>
                </a:solidFill>
              </a:rPr>
              <a:t>maps provided</a:t>
            </a:r>
            <a:endParaRPr lang="en-US" sz="2400" dirty="0">
              <a:solidFill>
                <a:srgbClr val="660066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990600" y="2209800"/>
            <a:ext cx="533400" cy="1119663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936106" y="5696485"/>
            <a:ext cx="17764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all tagged </a:t>
            </a:r>
            <a:r>
              <a:rPr lang="en-US" dirty="0" err="1" smtClean="0"/>
              <a:t>muons</a:t>
            </a: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tagged matched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with trigger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BEBFBC3-CC88-924D-B650-AD4093AD0806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1752600" y="1981200"/>
            <a:ext cx="1447800" cy="381000"/>
          </a:xfrm>
          <a:prstGeom prst="ellipse">
            <a:avLst/>
          </a:prstGeom>
          <a:noFill/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BEBFBC3-CC88-924D-B650-AD4093AD0806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609600" y="1724085"/>
            <a:ext cx="7543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solidFill>
                  <a:srgbClr val="0000FF"/>
                </a:solidFill>
              </a:rPr>
              <a:t>Trigger efficiency from </a:t>
            </a:r>
            <a:r>
              <a:rPr lang="en-US" sz="2400" b="1" i="1" dirty="0" err="1" smtClean="0">
                <a:solidFill>
                  <a:srgbClr val="0000FF"/>
                </a:solidFill>
              </a:rPr>
              <a:t>Jpsi</a:t>
            </a:r>
            <a:r>
              <a:rPr lang="en-US" sz="2400" b="1" i="1" dirty="0" smtClean="0">
                <a:solidFill>
                  <a:srgbClr val="0000FF"/>
                </a:solidFill>
              </a:rPr>
              <a:t>-&gt;</a:t>
            </a:r>
            <a:r>
              <a:rPr lang="en-US" sz="2400" b="1" i="1" dirty="0" smtClean="0">
                <a:solidFill>
                  <a:srgbClr val="0000FF"/>
                </a:solidFill>
                <a:latin typeface="Symbol" charset="2"/>
                <a:cs typeface="Symbol" charset="2"/>
              </a:rPr>
              <a:t>mm </a:t>
            </a:r>
            <a:r>
              <a:rPr lang="en-US" sz="2400" b="1" i="1" dirty="0" smtClean="0">
                <a:solidFill>
                  <a:srgbClr val="0000FF"/>
                </a:solidFill>
              </a:rPr>
              <a:t>using </a:t>
            </a:r>
            <a:r>
              <a:rPr lang="en-US" sz="2400" b="1" i="1" dirty="0" err="1" smtClean="0">
                <a:solidFill>
                  <a:srgbClr val="0000FF"/>
                </a:solidFill>
              </a:rPr>
              <a:t>Tag&amp;Probe</a:t>
            </a:r>
            <a:r>
              <a:rPr lang="en-US" sz="2400" b="1" i="1" dirty="0" smtClean="0">
                <a:solidFill>
                  <a:srgbClr val="0000FF"/>
                </a:solidFill>
              </a:rPr>
              <a:t> method:</a:t>
            </a:r>
          </a:p>
          <a:p>
            <a:pPr>
              <a:buFontTx/>
              <a:buChar char="-"/>
            </a:pPr>
            <a:r>
              <a:rPr lang="en-US" sz="2400" i="1" dirty="0" smtClean="0"/>
              <a:t>Both L1 and EF studies are already in place</a:t>
            </a:r>
          </a:p>
          <a:p>
            <a:pPr>
              <a:buFontTx/>
              <a:buChar char="-"/>
            </a:pPr>
            <a:r>
              <a:rPr lang="en-US" sz="2400" i="1" dirty="0" smtClean="0"/>
              <a:t>work ongoing to include also L2</a:t>
            </a:r>
          </a:p>
          <a:p>
            <a:r>
              <a:rPr lang="en-US" sz="2400" dirty="0" smtClean="0"/>
              <a:t>- </a:t>
            </a:r>
            <a:r>
              <a:rPr lang="en-US" sz="2400" i="1" dirty="0" smtClean="0"/>
              <a:t>Efficiency </a:t>
            </a:r>
            <a:r>
              <a:rPr lang="en-US" sz="2400" i="1" dirty="0" err="1" smtClean="0"/>
              <a:t>wrt</a:t>
            </a:r>
            <a:r>
              <a:rPr lang="en-US" sz="2400" i="1" dirty="0" smtClean="0"/>
              <a:t> to </a:t>
            </a:r>
            <a:r>
              <a:rPr lang="en-US" sz="2400" i="1" dirty="0" err="1" smtClean="0"/>
              <a:t>pT</a:t>
            </a:r>
            <a:r>
              <a:rPr lang="en-US" sz="2400" i="1" dirty="0" smtClean="0"/>
              <a:t>, eta and phi</a:t>
            </a:r>
          </a:p>
          <a:p>
            <a:r>
              <a:rPr lang="en-US" sz="2400" dirty="0" smtClean="0"/>
              <a:t>- </a:t>
            </a:r>
            <a:r>
              <a:rPr lang="en-US" sz="2400" i="1" dirty="0" smtClean="0"/>
              <a:t>Comparison between periods or/and thresholds</a:t>
            </a:r>
          </a:p>
          <a:p>
            <a:pPr>
              <a:buFontTx/>
              <a:buChar char="-"/>
            </a:pPr>
            <a:r>
              <a:rPr lang="en-US" sz="2400" i="1" dirty="0" smtClean="0"/>
              <a:t>MC comparison</a:t>
            </a:r>
          </a:p>
          <a:p>
            <a:pPr>
              <a:buFontTx/>
              <a:buChar char="-"/>
            </a:pPr>
            <a:endParaRPr lang="en-US" sz="2400" i="1" dirty="0" smtClean="0"/>
          </a:p>
          <a:p>
            <a:pPr>
              <a:buFontTx/>
              <a:buChar char="-"/>
            </a:pPr>
            <a:r>
              <a:rPr lang="en-US" sz="2400" b="1" i="1" dirty="0" smtClean="0">
                <a:solidFill>
                  <a:srgbClr val="0000FF"/>
                </a:solidFill>
              </a:rPr>
              <a:t>On going:</a:t>
            </a:r>
          </a:p>
          <a:p>
            <a:r>
              <a:rPr lang="en-US" sz="2400" dirty="0" smtClean="0"/>
              <a:t>	- </a:t>
            </a:r>
            <a:r>
              <a:rPr lang="en-US" sz="2400" i="1" dirty="0" smtClean="0"/>
              <a:t>Study of </a:t>
            </a:r>
            <a:r>
              <a:rPr lang="en-US" sz="2400" i="1" dirty="0" err="1" smtClean="0"/>
              <a:t>Systematics</a:t>
            </a:r>
            <a:endParaRPr lang="en-US" sz="2400" i="1" dirty="0" smtClean="0"/>
          </a:p>
          <a:p>
            <a:r>
              <a:rPr lang="en-US" sz="2400" dirty="0" smtClean="0"/>
              <a:t>		- </a:t>
            </a:r>
            <a:r>
              <a:rPr lang="en-US" sz="2400" i="1" dirty="0" smtClean="0"/>
              <a:t>Look at the </a:t>
            </a:r>
            <a:r>
              <a:rPr lang="en-US" sz="2400" i="1" dirty="0" err="1" smtClean="0"/>
              <a:t>bkg</a:t>
            </a:r>
            <a:r>
              <a:rPr lang="en-US" sz="2400" i="1" dirty="0" smtClean="0"/>
              <a:t> level impact on trigger efficiencies</a:t>
            </a:r>
          </a:p>
          <a:p>
            <a:r>
              <a:rPr lang="en-US" sz="2400" dirty="0" smtClean="0"/>
              <a:t>		- </a:t>
            </a:r>
            <a:r>
              <a:rPr lang="en-US" sz="2400" i="1" dirty="0" smtClean="0"/>
              <a:t>Trigger matching</a:t>
            </a:r>
          </a:p>
          <a:p>
            <a:r>
              <a:rPr lang="en-US" sz="2400" dirty="0" smtClean="0"/>
              <a:t>		- </a:t>
            </a:r>
            <a:r>
              <a:rPr lang="en-US" sz="2400" i="1" dirty="0" smtClean="0"/>
              <a:t>Selection cuts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Introduction/1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BEBFBC3-CC88-924D-B650-AD4093AD0806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>
                <a:solidFill>
                  <a:srgbClr val="000090"/>
                </a:solidFill>
              </a:rPr>
              <a:t>In J/</a:t>
            </a:r>
            <a:r>
              <a:rPr lang="en-US" dirty="0" err="1" smtClean="0">
                <a:solidFill>
                  <a:srgbClr val="000090"/>
                </a:solidFill>
              </a:rPr>
              <a:t>psi→μμ</a:t>
            </a:r>
            <a:r>
              <a:rPr lang="en-US" dirty="0" smtClean="0">
                <a:solidFill>
                  <a:srgbClr val="000090"/>
                </a:solidFill>
              </a:rPr>
              <a:t> events is possible to identify a self-triggering reconstructed </a:t>
            </a:r>
            <a:r>
              <a:rPr lang="en-US" dirty="0" err="1" smtClean="0">
                <a:solidFill>
                  <a:srgbClr val="000090"/>
                </a:solidFill>
              </a:rPr>
              <a:t>muon</a:t>
            </a:r>
            <a:r>
              <a:rPr lang="en-US" dirty="0" smtClean="0">
                <a:solidFill>
                  <a:srgbClr val="000090"/>
                </a:solidFill>
              </a:rPr>
              <a:t> (the tag) and search for a second reconstructed </a:t>
            </a:r>
            <a:r>
              <a:rPr lang="en-US" dirty="0" err="1" smtClean="0">
                <a:solidFill>
                  <a:srgbClr val="000090"/>
                </a:solidFill>
              </a:rPr>
              <a:t>muon</a:t>
            </a:r>
            <a:r>
              <a:rPr lang="en-US" dirty="0" smtClean="0">
                <a:solidFill>
                  <a:srgbClr val="000090"/>
                </a:solidFill>
              </a:rPr>
              <a:t> without using trigger system (the probe)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>
                <a:solidFill>
                  <a:srgbClr val="000090"/>
                </a:solidFill>
              </a:rPr>
              <a:t>The efficiency is defined as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800000"/>
                </a:solidFill>
              </a:rPr>
              <a:t># probes that match the trigger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800000"/>
                </a:solidFill>
              </a:rPr>
              <a:t># total number of selected probes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solidFill>
                  <a:srgbClr val="000090"/>
                </a:solidFill>
              </a:rPr>
              <a:t>Work mainly driven by “J/Psi cross section and Ratio” paper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Data sample 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Trigger selection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Selection cuts</a:t>
            </a:r>
            <a:endParaRPr lang="en-US" dirty="0">
              <a:solidFill>
                <a:srgbClr val="0000FF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762000" y="3733800"/>
            <a:ext cx="3962400" cy="1588"/>
          </a:xfrm>
          <a:prstGeom prst="line">
            <a:avLst/>
          </a:prstGeom>
          <a:ln w="38100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Samples &amp; Analysis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BEBFBC3-CC88-924D-B650-AD4093AD0806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>
                <a:solidFill>
                  <a:srgbClr val="000090"/>
                </a:solidFill>
              </a:rPr>
              <a:t>Data Samples:</a:t>
            </a:r>
          </a:p>
          <a:p>
            <a:pPr lvl="1"/>
            <a:r>
              <a:rPr lang="en-US" dirty="0" smtClean="0">
                <a:solidFill>
                  <a:srgbClr val="000090"/>
                </a:solidFill>
              </a:rPr>
              <a:t>due to different configuration (complicated by the trigger commissioning) not all the data available have been used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period B+C+D1</a:t>
            </a:r>
          </a:p>
          <a:p>
            <a:pPr lvl="2"/>
            <a:r>
              <a:rPr lang="en-US" dirty="0" smtClean="0"/>
              <a:t>tested trigger L1_MU0</a:t>
            </a:r>
          </a:p>
          <a:p>
            <a:pPr lvl="2"/>
            <a:r>
              <a:rPr lang="en-US" dirty="0" smtClean="0">
                <a:solidFill>
                  <a:srgbClr val="008000"/>
                </a:solidFill>
              </a:rPr>
              <a:t>L= ~50nb</a:t>
            </a:r>
            <a:r>
              <a:rPr lang="en-US" baseline="30000" dirty="0" smtClean="0">
                <a:solidFill>
                  <a:srgbClr val="008000"/>
                </a:solidFill>
              </a:rPr>
              <a:t>-1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period E6 – E7</a:t>
            </a:r>
          </a:p>
          <a:p>
            <a:pPr lvl="2"/>
            <a:r>
              <a:rPr lang="en-US" dirty="0" smtClean="0"/>
              <a:t>tested trigger </a:t>
            </a:r>
            <a:r>
              <a:rPr lang="en-US" dirty="0" smtClean="0">
                <a:solidFill>
                  <a:srgbClr val="FF0000"/>
                </a:solidFill>
              </a:rPr>
              <a:t>EF_mu4</a:t>
            </a:r>
          </a:p>
          <a:p>
            <a:pPr lvl="2"/>
            <a:r>
              <a:rPr lang="en-US" dirty="0" smtClean="0">
                <a:solidFill>
                  <a:srgbClr val="008000"/>
                </a:solidFill>
              </a:rPr>
              <a:t>L= ~350nb</a:t>
            </a:r>
            <a:r>
              <a:rPr lang="en-US" baseline="30000" dirty="0" smtClean="0">
                <a:solidFill>
                  <a:srgbClr val="008000"/>
                </a:solidFill>
              </a:rPr>
              <a:t>-1</a:t>
            </a:r>
          </a:p>
          <a:p>
            <a:pPr lvl="1"/>
            <a:r>
              <a:rPr lang="en-US" dirty="0" smtClean="0"/>
              <a:t>Period F </a:t>
            </a:r>
          </a:p>
          <a:p>
            <a:pPr lvl="2"/>
            <a:r>
              <a:rPr lang="en-US" dirty="0" smtClean="0"/>
              <a:t>tested trigger EF_mu6</a:t>
            </a:r>
          </a:p>
          <a:p>
            <a:pPr lvl="2"/>
            <a:r>
              <a:rPr lang="en-US" dirty="0" smtClean="0">
                <a:solidFill>
                  <a:srgbClr val="008000"/>
                </a:solidFill>
              </a:rPr>
              <a:t>L= ~2pb</a:t>
            </a:r>
            <a:r>
              <a:rPr lang="en-US" baseline="30000" dirty="0" smtClean="0">
                <a:solidFill>
                  <a:srgbClr val="008000"/>
                </a:solidFill>
              </a:rPr>
              <a:t>-1</a:t>
            </a:r>
          </a:p>
          <a:p>
            <a:pPr lvl="2">
              <a:buNone/>
            </a:pPr>
            <a:endParaRPr lang="en-US" baseline="30000" dirty="0" smtClean="0">
              <a:solidFill>
                <a:srgbClr val="008000"/>
              </a:solidFill>
            </a:endParaRPr>
          </a:p>
          <a:p>
            <a:r>
              <a:rPr lang="en-US" dirty="0" smtClean="0">
                <a:solidFill>
                  <a:srgbClr val="000090"/>
                </a:solidFill>
              </a:rPr>
              <a:t>Analysis developed</a:t>
            </a:r>
            <a:r>
              <a:rPr lang="en-US" dirty="0" smtClean="0">
                <a:solidFill>
                  <a:srgbClr val="000090"/>
                </a:solidFill>
              </a:rPr>
              <a:t> in the </a:t>
            </a:r>
            <a:r>
              <a:rPr lang="en-US" dirty="0" err="1" smtClean="0">
                <a:solidFill>
                  <a:srgbClr val="000090"/>
                </a:solidFill>
              </a:rPr>
              <a:t>JpsiIt</a:t>
            </a:r>
            <a:r>
              <a:rPr lang="en-US" dirty="0" smtClean="0">
                <a:solidFill>
                  <a:srgbClr val="000090"/>
                </a:solidFill>
              </a:rPr>
              <a:t> </a:t>
            </a:r>
            <a:r>
              <a:rPr lang="en-US" dirty="0" smtClean="0">
                <a:solidFill>
                  <a:srgbClr val="000090"/>
                </a:solidFill>
              </a:rPr>
              <a:t>package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information of L1 ROI (on/off time), HLT trigger </a:t>
            </a:r>
            <a:r>
              <a:rPr lang="en-US" dirty="0" smtClean="0">
                <a:solidFill>
                  <a:srgbClr val="0000FF"/>
                </a:solidFill>
              </a:rPr>
              <a:t>objects </a:t>
            </a:r>
            <a:endParaRPr lang="en-US" dirty="0" smtClean="0">
              <a:solidFill>
                <a:srgbClr val="0000FF"/>
              </a:solidFill>
            </a:endParaRP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extrapolation of </a:t>
            </a:r>
            <a:r>
              <a:rPr lang="en-US" dirty="0" smtClean="0">
                <a:solidFill>
                  <a:srgbClr val="0000FF"/>
                </a:solidFill>
              </a:rPr>
              <a:t>reconstructed </a:t>
            </a:r>
            <a:r>
              <a:rPr lang="en-US" dirty="0" smtClean="0">
                <a:solidFill>
                  <a:srgbClr val="0000FF"/>
                </a:solidFill>
              </a:rPr>
              <a:t>track to the pivot plane</a:t>
            </a:r>
          </a:p>
          <a:p>
            <a:pPr lvl="1"/>
            <a:r>
              <a:rPr lang="en-US" sz="2581" dirty="0" smtClean="0">
                <a:solidFill>
                  <a:srgbClr val="0000FF"/>
                </a:solidFill>
              </a:rPr>
              <a:t>trigger matching between offline reconstructed objects and HLT reconstructed objects (from B physics analysis tools) </a:t>
            </a:r>
          </a:p>
          <a:p>
            <a:pPr lvl="1"/>
            <a:endParaRPr lang="en-US" dirty="0" smtClean="0"/>
          </a:p>
          <a:p>
            <a:pPr lvl="2"/>
            <a:endParaRPr lang="en-US" baseline="30000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6600" b="1" dirty="0" smtClean="0">
                <a:solidFill>
                  <a:srgbClr val="800000"/>
                </a:solidFill>
              </a:rPr>
              <a:t>Selection</a:t>
            </a:r>
            <a:endParaRPr lang="en-US" sz="6600" b="1" dirty="0">
              <a:solidFill>
                <a:srgbClr val="8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8839200" cy="4525963"/>
          </a:xfrm>
        </p:spPr>
        <p:txBody>
          <a:bodyPr>
            <a:noAutofit/>
          </a:bodyPr>
          <a:lstStyle/>
          <a:p>
            <a:r>
              <a:rPr lang="en-US" sz="1800" dirty="0" smtClean="0">
                <a:solidFill>
                  <a:srgbClr val="000090"/>
                </a:solidFill>
              </a:rPr>
              <a:t>Selection of </a:t>
            </a:r>
            <a:r>
              <a:rPr lang="en-US" sz="1800" dirty="0" err="1" smtClean="0">
                <a:solidFill>
                  <a:srgbClr val="000090"/>
                </a:solidFill>
              </a:rPr>
              <a:t>dimuon</a:t>
            </a:r>
            <a:r>
              <a:rPr lang="en-US" sz="1800" dirty="0" smtClean="0">
                <a:solidFill>
                  <a:srgbClr val="000090"/>
                </a:solidFill>
              </a:rPr>
              <a:t> candidates from the J/psi mass (selection baseline as the one for reconstruction </a:t>
            </a:r>
            <a:r>
              <a:rPr lang="en-US" sz="1800" dirty="0" err="1" smtClean="0">
                <a:solidFill>
                  <a:srgbClr val="000090"/>
                </a:solidFill>
              </a:rPr>
              <a:t>efficiencied</a:t>
            </a:r>
            <a:r>
              <a:rPr lang="en-US" sz="1800" dirty="0" smtClean="0">
                <a:solidFill>
                  <a:srgbClr val="000090"/>
                </a:solidFill>
              </a:rPr>
              <a:t> </a:t>
            </a:r>
            <a:r>
              <a:rPr lang="en-US" sz="1800" dirty="0" err="1" smtClean="0">
                <a:solidFill>
                  <a:srgbClr val="000090"/>
                </a:solidFill>
                <a:sym typeface="Wingdings"/>
              </a:rPr>
              <a:t></a:t>
            </a:r>
            <a:r>
              <a:rPr lang="en-US" sz="1800" dirty="0" smtClean="0">
                <a:solidFill>
                  <a:srgbClr val="000090"/>
                </a:solidFill>
                <a:sym typeface="Wingdings"/>
              </a:rPr>
              <a:t> </a:t>
            </a:r>
            <a:r>
              <a:rPr lang="en-US" sz="1800" dirty="0" err="1" smtClean="0">
                <a:solidFill>
                  <a:srgbClr val="000090"/>
                </a:solidFill>
                <a:sym typeface="Wingdings"/>
              </a:rPr>
              <a:t>Stefania’talk</a:t>
            </a:r>
            <a:r>
              <a:rPr lang="en-US" sz="1800" dirty="0" smtClean="0">
                <a:solidFill>
                  <a:srgbClr val="000090"/>
                </a:solidFill>
              </a:rPr>
              <a:t> )</a:t>
            </a:r>
          </a:p>
          <a:p>
            <a:pPr lvl="1"/>
            <a:r>
              <a:rPr lang="en-US" sz="1600" dirty="0" smtClean="0">
                <a:solidFill>
                  <a:srgbClr val="660066"/>
                </a:solidFill>
              </a:rPr>
              <a:t>2 opposite sign </a:t>
            </a:r>
            <a:r>
              <a:rPr lang="en-US" sz="1600" dirty="0" err="1" smtClean="0">
                <a:solidFill>
                  <a:srgbClr val="660066"/>
                </a:solidFill>
              </a:rPr>
              <a:t>muons</a:t>
            </a:r>
            <a:r>
              <a:rPr lang="en-US" sz="1600" dirty="0" smtClean="0">
                <a:solidFill>
                  <a:srgbClr val="660066"/>
                </a:solidFill>
              </a:rPr>
              <a:t> </a:t>
            </a:r>
          </a:p>
          <a:p>
            <a:pPr lvl="2"/>
            <a:r>
              <a:rPr lang="en-US" sz="1400" dirty="0" smtClean="0">
                <a:solidFill>
                  <a:srgbClr val="0000FF"/>
                </a:solidFill>
              </a:rPr>
              <a:t>at least 1 combined </a:t>
            </a:r>
            <a:r>
              <a:rPr lang="en-US" sz="1400" dirty="0" err="1" smtClean="0">
                <a:solidFill>
                  <a:srgbClr val="0000FF"/>
                </a:solidFill>
              </a:rPr>
              <a:t>muon</a:t>
            </a:r>
            <a:r>
              <a:rPr lang="en-US" sz="1400" dirty="0" smtClean="0">
                <a:solidFill>
                  <a:srgbClr val="0000FF"/>
                </a:solidFill>
              </a:rPr>
              <a:t> </a:t>
            </a:r>
          </a:p>
          <a:p>
            <a:pPr lvl="2"/>
            <a:r>
              <a:rPr lang="en-US" sz="1400" dirty="0" smtClean="0">
                <a:solidFill>
                  <a:srgbClr val="0000FF"/>
                </a:solidFill>
              </a:rPr>
              <a:t>the other one can be a combined or segment-tagged (low pt)</a:t>
            </a:r>
          </a:p>
          <a:p>
            <a:pPr lvl="2"/>
            <a:r>
              <a:rPr lang="en-US" sz="1400" dirty="0" err="1" smtClean="0">
                <a:solidFill>
                  <a:srgbClr val="0000FF"/>
                </a:solidFill>
              </a:rPr>
              <a:t>p</a:t>
            </a:r>
            <a:r>
              <a:rPr lang="en-US" sz="1400" dirty="0" smtClean="0">
                <a:solidFill>
                  <a:srgbClr val="0000FF"/>
                </a:solidFill>
              </a:rPr>
              <a:t>&gt;3GeV</a:t>
            </a:r>
          </a:p>
          <a:p>
            <a:pPr lvl="2"/>
            <a:r>
              <a:rPr lang="en-US" sz="1400" dirty="0" err="1" smtClean="0">
                <a:solidFill>
                  <a:srgbClr val="0000FF"/>
                </a:solidFill>
              </a:rPr>
              <a:t>nPixels</a:t>
            </a:r>
            <a:r>
              <a:rPr lang="en-US" sz="1400" dirty="0" smtClean="0">
                <a:solidFill>
                  <a:srgbClr val="0000FF"/>
                </a:solidFill>
              </a:rPr>
              <a:t>&gt;0, </a:t>
            </a:r>
            <a:r>
              <a:rPr lang="en-US" sz="1400" dirty="0" err="1" smtClean="0">
                <a:solidFill>
                  <a:srgbClr val="0000FF"/>
                </a:solidFill>
              </a:rPr>
              <a:t>nSCT</a:t>
            </a:r>
            <a:r>
              <a:rPr lang="en-US" sz="1400" dirty="0" smtClean="0">
                <a:solidFill>
                  <a:srgbClr val="0000FF"/>
                </a:solidFill>
              </a:rPr>
              <a:t>&gt;5, </a:t>
            </a:r>
            <a:r>
              <a:rPr lang="en-US" sz="1400" dirty="0" err="1" smtClean="0">
                <a:solidFill>
                  <a:srgbClr val="0000FF"/>
                </a:solidFill>
              </a:rPr>
              <a:t>nTRT</a:t>
            </a:r>
            <a:r>
              <a:rPr lang="en-US" sz="1400" dirty="0" smtClean="0">
                <a:solidFill>
                  <a:srgbClr val="0000FF"/>
                </a:solidFill>
              </a:rPr>
              <a:t>&gt;10</a:t>
            </a:r>
          </a:p>
          <a:p>
            <a:pPr lvl="2"/>
            <a:r>
              <a:rPr lang="en-US" sz="1400" dirty="0" smtClean="0">
                <a:solidFill>
                  <a:srgbClr val="0000FF"/>
                </a:solidFill>
              </a:rPr>
              <a:t>0.3&lt;</a:t>
            </a:r>
            <a:r>
              <a:rPr lang="en-US" sz="1400" dirty="0" err="1" smtClean="0">
                <a:solidFill>
                  <a:srgbClr val="0000FF"/>
                </a:solidFill>
              </a:rPr>
              <a:t>DeltaR</a:t>
            </a:r>
            <a:r>
              <a:rPr lang="en-US" sz="1400" dirty="0" smtClean="0">
                <a:solidFill>
                  <a:srgbClr val="0000FF"/>
                </a:solidFill>
              </a:rPr>
              <a:t>&lt;2.5</a:t>
            </a:r>
          </a:p>
          <a:p>
            <a:pPr lvl="1"/>
            <a:r>
              <a:rPr lang="en-US" sz="1600" dirty="0" smtClean="0">
                <a:solidFill>
                  <a:srgbClr val="660066"/>
                </a:solidFill>
              </a:rPr>
              <a:t>“Tag” </a:t>
            </a:r>
            <a:r>
              <a:rPr lang="en-US" sz="1600" dirty="0" err="1" smtClean="0">
                <a:solidFill>
                  <a:srgbClr val="660066"/>
                </a:solidFill>
              </a:rPr>
              <a:t>muon</a:t>
            </a:r>
            <a:r>
              <a:rPr lang="en-US" sz="1600" dirty="0" smtClean="0">
                <a:solidFill>
                  <a:srgbClr val="660066"/>
                </a:solidFill>
              </a:rPr>
              <a:t> matched with the trigger object that gives the event trigger</a:t>
            </a:r>
          </a:p>
          <a:p>
            <a:pPr lvl="2"/>
            <a:r>
              <a:rPr lang="en-US" sz="1400" dirty="0" smtClean="0">
                <a:solidFill>
                  <a:srgbClr val="0000FF"/>
                </a:solidFill>
              </a:rPr>
              <a:t>period B+C+D1: L1_MU0</a:t>
            </a:r>
          </a:p>
          <a:p>
            <a:pPr lvl="2"/>
            <a:r>
              <a:rPr lang="en-US" sz="1400" dirty="0" smtClean="0">
                <a:solidFill>
                  <a:srgbClr val="FF0000"/>
                </a:solidFill>
              </a:rPr>
              <a:t>period E : EF_mu4</a:t>
            </a:r>
          </a:p>
          <a:p>
            <a:pPr lvl="2"/>
            <a:r>
              <a:rPr lang="en-US" sz="1400" dirty="0" smtClean="0"/>
              <a:t>period F: EF_mu6</a:t>
            </a:r>
          </a:p>
          <a:p>
            <a:pPr lvl="1"/>
            <a:r>
              <a:rPr lang="en-US" sz="1600" dirty="0" smtClean="0">
                <a:solidFill>
                  <a:srgbClr val="660066"/>
                </a:solidFill>
              </a:rPr>
              <a:t>“Probe” </a:t>
            </a:r>
            <a:r>
              <a:rPr lang="en-US" sz="1600" dirty="0" err="1" smtClean="0">
                <a:solidFill>
                  <a:srgbClr val="660066"/>
                </a:solidFill>
              </a:rPr>
              <a:t>muon</a:t>
            </a:r>
            <a:r>
              <a:rPr lang="en-US" sz="1600" dirty="0" smtClean="0">
                <a:solidFill>
                  <a:srgbClr val="660066"/>
                </a:solidFill>
              </a:rPr>
              <a:t> used to test </a:t>
            </a:r>
          </a:p>
          <a:p>
            <a:pPr lvl="1">
              <a:buNone/>
            </a:pPr>
            <a:r>
              <a:rPr lang="en-US" sz="1600" dirty="0" smtClean="0">
                <a:solidFill>
                  <a:srgbClr val="660066"/>
                </a:solidFill>
              </a:rPr>
              <a:t>different trigger selection (both L1 and HLT)</a:t>
            </a:r>
          </a:p>
          <a:p>
            <a:r>
              <a:rPr lang="en-US" sz="1800" dirty="0" smtClean="0"/>
              <a:t>trigger match:</a:t>
            </a:r>
          </a:p>
          <a:p>
            <a:pPr lvl="1"/>
            <a:r>
              <a:rPr lang="en-US" sz="1400" dirty="0" smtClean="0">
                <a:solidFill>
                  <a:srgbClr val="0000FF"/>
                </a:solidFill>
              </a:rPr>
              <a:t>DR(L1)&lt;0.4, accepted </a:t>
            </a:r>
            <a:r>
              <a:rPr lang="en-US" sz="1400" dirty="0" err="1" smtClean="0">
                <a:solidFill>
                  <a:srgbClr val="0000FF"/>
                </a:solidFill>
              </a:rPr>
              <a:t>RoIs</a:t>
            </a:r>
            <a:r>
              <a:rPr lang="en-US" sz="1400" dirty="0" smtClean="0">
                <a:solidFill>
                  <a:srgbClr val="0000FF"/>
                </a:solidFill>
              </a:rPr>
              <a:t> in -2, -1, 0 </a:t>
            </a:r>
            <a:r>
              <a:rPr lang="en-US" sz="1400" dirty="0" err="1" smtClean="0">
                <a:solidFill>
                  <a:srgbClr val="0000FF"/>
                </a:solidFill>
              </a:rPr>
              <a:t>BCs</a:t>
            </a:r>
            <a:r>
              <a:rPr lang="en-US" sz="1400" dirty="0" smtClean="0">
                <a:solidFill>
                  <a:srgbClr val="0000FF"/>
                </a:solidFill>
              </a:rPr>
              <a:t> </a:t>
            </a:r>
          </a:p>
          <a:p>
            <a:pPr lvl="1"/>
            <a:r>
              <a:rPr lang="en-US" sz="1400" dirty="0" smtClean="0">
                <a:solidFill>
                  <a:srgbClr val="0000FF"/>
                </a:solidFill>
              </a:rPr>
              <a:t>DR(EF)&lt;0.05</a:t>
            </a:r>
          </a:p>
          <a:p>
            <a:pPr lvl="1">
              <a:buNone/>
            </a:pPr>
            <a:endParaRPr lang="en-US" sz="1600" dirty="0" smtClean="0"/>
          </a:p>
          <a:p>
            <a:pPr lvl="2">
              <a:buNone/>
            </a:pPr>
            <a:endParaRPr lang="en-US" sz="1200" dirty="0" smtClean="0"/>
          </a:p>
          <a:p>
            <a:pPr lvl="2"/>
            <a:endParaRPr lang="en-US" sz="1200" dirty="0" smtClean="0"/>
          </a:p>
          <a:p>
            <a:pPr lvl="1"/>
            <a:endParaRPr lang="en-US" sz="1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9700" y="4216400"/>
            <a:ext cx="3619500" cy="2413000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BEBFBC3-CC88-924D-B650-AD4093AD0806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189944" y="4343400"/>
            <a:ext cx="10894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bkg</a:t>
            </a:r>
            <a:r>
              <a:rPr lang="en-US" sz="1600" dirty="0" smtClean="0"/>
              <a:t> ~15%</a:t>
            </a:r>
            <a:endParaRPr lang="en-US" sz="1600" dirty="0"/>
          </a:p>
        </p:txBody>
      </p:sp>
      <p:sp>
        <p:nvSpPr>
          <p:cNvPr id="9" name="Oval 8"/>
          <p:cNvSpPr>
            <a:spLocks noChangeAspect="1"/>
          </p:cNvSpPr>
          <p:nvPr/>
        </p:nvSpPr>
        <p:spPr>
          <a:xfrm>
            <a:off x="7539600" y="5029200"/>
            <a:ext cx="80400" cy="80400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597320" y="4865788"/>
            <a:ext cx="5799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data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43606" y="4035608"/>
            <a:ext cx="4045650" cy="2736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9570" y="3962400"/>
            <a:ext cx="4238779" cy="2736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514435" y="1676400"/>
            <a:ext cx="267773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00FF"/>
                </a:solidFill>
              </a:rPr>
              <a:t>period B+C+D1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period E</a:t>
            </a:r>
          </a:p>
          <a:p>
            <a:r>
              <a:rPr lang="en-US" sz="3200" dirty="0" smtClean="0"/>
              <a:t>period F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1371600" y="5867400"/>
            <a:ext cx="9281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barrel 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4063045" y="3512388"/>
            <a:ext cx="12369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L1MU0</a:t>
            </a:r>
            <a:endParaRPr lang="en-US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6631801" y="5867400"/>
            <a:ext cx="12167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endcaps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3853830" y="6172200"/>
            <a:ext cx="418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</a:t>
            </a:r>
            <a:r>
              <a:rPr lang="en-US" sz="1600" dirty="0" err="1" smtClean="0"/>
              <a:t>T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8192171" y="6019800"/>
            <a:ext cx="418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</a:t>
            </a:r>
            <a:r>
              <a:rPr lang="en-US" sz="1600" dirty="0" err="1" smtClean="0"/>
              <a:t>T</a:t>
            </a:r>
            <a:endParaRPr lang="en-US" dirty="0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LVL1 </a:t>
            </a:r>
            <a:r>
              <a:rPr lang="en-US" dirty="0" err="1" smtClean="0"/>
              <a:t>TurnOn</a:t>
            </a:r>
            <a:r>
              <a:rPr lang="en-US" dirty="0" smtClean="0"/>
              <a:t> curves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99571" y="2230397"/>
            <a:ext cx="44440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90"/>
                </a:solidFill>
              </a:rPr>
              <a:t>L1 </a:t>
            </a:r>
            <a:r>
              <a:rPr lang="en-US" sz="2000" dirty="0" err="1" smtClean="0">
                <a:solidFill>
                  <a:srgbClr val="000090"/>
                </a:solidFill>
              </a:rPr>
              <a:t>turnon</a:t>
            </a:r>
            <a:r>
              <a:rPr lang="en-US" sz="2000" dirty="0" smtClean="0">
                <a:solidFill>
                  <a:srgbClr val="000090"/>
                </a:solidFill>
              </a:rPr>
              <a:t> curves for the MU0 threshold for different data periods</a:t>
            </a:r>
          </a:p>
          <a:p>
            <a:endParaRPr lang="en-US" sz="2000" dirty="0">
              <a:solidFill>
                <a:srgbClr val="000090"/>
              </a:solidFill>
            </a:endParaRP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BEBFBC3-CC88-924D-B650-AD4093AD080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5473" y="4213200"/>
            <a:ext cx="3484127" cy="2340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622823" y="5935255"/>
            <a:ext cx="6443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phi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397772" y="1447800"/>
            <a:ext cx="219302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800000"/>
                </a:solidFill>
              </a:rPr>
              <a:t>L1MU0</a:t>
            </a:r>
          </a:p>
          <a:p>
            <a:r>
              <a:rPr lang="en-US" sz="2400" dirty="0" smtClean="0">
                <a:solidFill>
                  <a:srgbClr val="0000FF"/>
                </a:solidFill>
              </a:rPr>
              <a:t>period B+C+D1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period E</a:t>
            </a:r>
          </a:p>
          <a:p>
            <a:r>
              <a:rPr lang="en-US" sz="2400" dirty="0" smtClean="0"/>
              <a:t>period F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260052" y="5535145"/>
            <a:ext cx="9506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8000"/>
                </a:solidFill>
              </a:rPr>
              <a:t>barrel </a:t>
            </a:r>
            <a:endParaRPr lang="en-US" sz="2400" dirty="0">
              <a:solidFill>
                <a:srgbClr val="008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305324" y="2154704"/>
            <a:ext cx="742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barrel 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38429" y="1546200"/>
            <a:ext cx="3495971" cy="23400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9130" y="4289400"/>
            <a:ext cx="3521470" cy="234000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7086600" y="5496580"/>
            <a:ext cx="13735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rgbClr val="008000"/>
                </a:solidFill>
              </a:rPr>
              <a:t>endcaps</a:t>
            </a:r>
            <a:endParaRPr lang="en-US" sz="2800" dirty="0">
              <a:solidFill>
                <a:srgbClr val="008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966223" y="5943600"/>
            <a:ext cx="6443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phi</a:t>
            </a:r>
            <a:endParaRPr lang="en-US" sz="2800" dirty="0"/>
          </a:p>
        </p:txBody>
      </p:sp>
      <p:sp>
        <p:nvSpPr>
          <p:cNvPr id="15" name="TextBox 14"/>
          <p:cNvSpPr txBox="1"/>
          <p:nvPr/>
        </p:nvSpPr>
        <p:spPr>
          <a:xfrm>
            <a:off x="7724548" y="3222723"/>
            <a:ext cx="48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eta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667000" y="3962400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pt&gt;6GeV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7086600" y="4050268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pt&gt;6GeV</a:t>
            </a:r>
            <a:endParaRPr lang="en-US" dirty="0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Eta/Phi Efficiencies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52400" y="3048000"/>
            <a:ext cx="44440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90"/>
                </a:solidFill>
              </a:rPr>
              <a:t>L1 efficiencies for </a:t>
            </a:r>
            <a:r>
              <a:rPr lang="en-US" sz="2000" dirty="0" err="1" smtClean="0">
                <a:solidFill>
                  <a:srgbClr val="000090"/>
                </a:solidFill>
              </a:rPr>
              <a:t>p</a:t>
            </a:r>
            <a:r>
              <a:rPr lang="en-US" sz="2000" baseline="-25000" dirty="0" err="1" smtClean="0">
                <a:solidFill>
                  <a:srgbClr val="000090"/>
                </a:solidFill>
              </a:rPr>
              <a:t>T</a:t>
            </a:r>
            <a:r>
              <a:rPr lang="en-US" sz="2000" dirty="0" smtClean="0">
                <a:solidFill>
                  <a:srgbClr val="000090"/>
                </a:solidFill>
              </a:rPr>
              <a:t>&gt;6GeV </a:t>
            </a:r>
            <a:r>
              <a:rPr lang="en-US" sz="2000" dirty="0" err="1" smtClean="0">
                <a:solidFill>
                  <a:srgbClr val="000090"/>
                </a:solidFill>
              </a:rPr>
              <a:t>wrt</a:t>
            </a:r>
            <a:r>
              <a:rPr lang="en-US" sz="2000" dirty="0" smtClean="0">
                <a:solidFill>
                  <a:srgbClr val="000090"/>
                </a:solidFill>
              </a:rPr>
              <a:t> eta/phi for the MU0 threshold for different data periods</a:t>
            </a:r>
          </a:p>
          <a:p>
            <a:endParaRPr lang="en-US" sz="2000" dirty="0">
              <a:solidFill>
                <a:srgbClr val="000090"/>
              </a:solidFill>
            </a:endParaRP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BEBFBC3-CC88-924D-B650-AD4093AD080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808" y="3880800"/>
            <a:ext cx="3737392" cy="2520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92517" y="1715869"/>
            <a:ext cx="1688683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600" dirty="0" smtClean="0"/>
              <a:t>Period F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3200400" y="5414665"/>
            <a:ext cx="9281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barrel</a:t>
            </a:r>
            <a:endParaRPr lang="en-US" sz="2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85130" y="3880800"/>
            <a:ext cx="3801670" cy="2520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315200" y="5334000"/>
            <a:ext cx="12167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endcaps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7146265" y="1967805"/>
            <a:ext cx="1235735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L1MU0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L1MU6</a:t>
            </a:r>
          </a:p>
          <a:p>
            <a:r>
              <a:rPr lang="en-US" sz="2400" dirty="0" smtClean="0"/>
              <a:t>L1MU10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733800" y="6172200"/>
            <a:ext cx="4733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p</a:t>
            </a:r>
            <a:r>
              <a:rPr lang="en-US" sz="2400" baseline="-25000" dirty="0" err="1" smtClean="0"/>
              <a:t>T</a:t>
            </a:r>
            <a:endParaRPr lang="en-US" sz="2800" baseline="-25000" dirty="0"/>
          </a:p>
        </p:txBody>
      </p:sp>
      <p:sp>
        <p:nvSpPr>
          <p:cNvPr id="11" name="TextBox 10"/>
          <p:cNvSpPr txBox="1"/>
          <p:nvPr/>
        </p:nvSpPr>
        <p:spPr>
          <a:xfrm>
            <a:off x="8295345" y="6172200"/>
            <a:ext cx="4733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p</a:t>
            </a:r>
            <a:r>
              <a:rPr lang="en-US" sz="2400" baseline="-25000" dirty="0" err="1" smtClean="0"/>
              <a:t>T</a:t>
            </a:r>
            <a:endParaRPr lang="en-US" sz="2800" baseline="-25000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L1 Low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</a:t>
            </a:r>
            <a:r>
              <a:rPr lang="en-US" baseline="-25000" dirty="0" smtClean="0"/>
              <a:t> </a:t>
            </a:r>
            <a:r>
              <a:rPr lang="en-US" dirty="0" smtClean="0"/>
              <a:t>thresholds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15513" y="2486561"/>
            <a:ext cx="62852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2000" dirty="0" smtClean="0">
                <a:solidFill>
                  <a:srgbClr val="000090"/>
                </a:solidFill>
              </a:rPr>
              <a:t>L1 </a:t>
            </a:r>
            <a:r>
              <a:rPr lang="en-US" sz="2000" dirty="0" err="1" smtClean="0">
                <a:solidFill>
                  <a:srgbClr val="000090"/>
                </a:solidFill>
              </a:rPr>
              <a:t>turnon</a:t>
            </a:r>
            <a:r>
              <a:rPr lang="en-US" sz="2000" dirty="0" smtClean="0">
                <a:solidFill>
                  <a:srgbClr val="000090"/>
                </a:solidFill>
              </a:rPr>
              <a:t> curves for the low-pt thresholds for data period F</a:t>
            </a:r>
          </a:p>
          <a:p>
            <a:pPr>
              <a:buFont typeface="Arial"/>
              <a:buChar char="•"/>
            </a:pPr>
            <a:r>
              <a:rPr lang="en-US" sz="2000" dirty="0" smtClean="0">
                <a:solidFill>
                  <a:srgbClr val="000090"/>
                </a:solidFill>
              </a:rPr>
              <a:t>Lower plateau for MU6/MU10 in barrel can be due to </a:t>
            </a:r>
            <a:r>
              <a:rPr lang="en-US" sz="2000" dirty="0" err="1" smtClean="0">
                <a:solidFill>
                  <a:srgbClr val="000090"/>
                </a:solidFill>
              </a:rPr>
              <a:t>bkg</a:t>
            </a:r>
            <a:r>
              <a:rPr lang="en-US" sz="2000" dirty="0" smtClean="0">
                <a:solidFill>
                  <a:srgbClr val="000090"/>
                </a:solidFill>
              </a:rPr>
              <a:t> </a:t>
            </a:r>
          </a:p>
          <a:p>
            <a:r>
              <a:rPr lang="en-US" sz="2000" dirty="0" smtClean="0">
                <a:solidFill>
                  <a:srgbClr val="000090"/>
                </a:solidFill>
              </a:rPr>
              <a:t>– under study</a:t>
            </a:r>
            <a:endParaRPr lang="en-US" sz="2000" dirty="0">
              <a:solidFill>
                <a:srgbClr val="000090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BEBFBC3-CC88-924D-B650-AD4093AD080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24993" y="1954800"/>
            <a:ext cx="3234654" cy="21600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8867" y="1953538"/>
            <a:ext cx="3069473" cy="2160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46219" y="4419600"/>
            <a:ext cx="3202574" cy="2160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086558" y="6305490"/>
            <a:ext cx="5239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eta</a:t>
            </a:r>
            <a:endParaRPr lang="en-US" sz="20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24993" y="4393200"/>
            <a:ext cx="3276699" cy="2160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8417396" y="6324600"/>
            <a:ext cx="4947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phi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5351686" y="3743980"/>
            <a:ext cx="4733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p</a:t>
            </a:r>
            <a:r>
              <a:rPr lang="en-US" sz="2400" baseline="-25000" dirty="0" err="1" smtClean="0"/>
              <a:t>T</a:t>
            </a:r>
            <a:endParaRPr lang="en-US" sz="2800" baseline="-25000" dirty="0"/>
          </a:p>
        </p:txBody>
      </p:sp>
      <p:sp>
        <p:nvSpPr>
          <p:cNvPr id="11" name="TextBox 10"/>
          <p:cNvSpPr txBox="1"/>
          <p:nvPr/>
        </p:nvSpPr>
        <p:spPr>
          <a:xfrm>
            <a:off x="6129793" y="5791200"/>
            <a:ext cx="10520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barrel</a:t>
            </a:r>
            <a:endParaRPr lang="en-US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4536324" y="5782270"/>
            <a:ext cx="10520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barrel</a:t>
            </a:r>
            <a:endParaRPr lang="en-US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8568351" y="3743980"/>
            <a:ext cx="4733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p</a:t>
            </a:r>
            <a:r>
              <a:rPr lang="en-US" sz="2400" baseline="-25000" dirty="0" err="1" smtClean="0"/>
              <a:t>T</a:t>
            </a:r>
            <a:endParaRPr lang="en-US" sz="2800" baseline="-25000" dirty="0"/>
          </a:p>
        </p:txBody>
      </p:sp>
      <p:sp>
        <p:nvSpPr>
          <p:cNvPr id="16" name="TextBox 15"/>
          <p:cNvSpPr txBox="1"/>
          <p:nvPr/>
        </p:nvSpPr>
        <p:spPr>
          <a:xfrm>
            <a:off x="3172084" y="5867400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pt&gt;6GeV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8036004" y="5859502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pt&gt;6GeV</a:t>
            </a:r>
            <a:endParaRPr lang="en-US" dirty="0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>
          <a:xfrm>
            <a:off x="543747" y="228600"/>
            <a:ext cx="8153400" cy="9906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EF_mu4 – period E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67426" y="3149024"/>
            <a:ext cx="772167" cy="584776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</a:rPr>
              <a:t>L1MU0</a:t>
            </a:r>
          </a:p>
          <a:p>
            <a:r>
              <a:rPr lang="en-US" sz="1600" dirty="0" smtClean="0">
                <a:solidFill>
                  <a:srgbClr val="FF0000"/>
                </a:solidFill>
              </a:rPr>
              <a:t>EF mu4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3505200" y="4724400"/>
            <a:ext cx="795383" cy="647700"/>
          </a:xfrm>
          <a:prstGeom prst="ellipse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6967993" y="4781550"/>
            <a:ext cx="550091" cy="647700"/>
          </a:xfrm>
          <a:prstGeom prst="ellipse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8305800" y="4457700"/>
            <a:ext cx="550091" cy="1181100"/>
          </a:xfrm>
          <a:prstGeom prst="ellipse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4148593" y="3276600"/>
            <a:ext cx="10783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barrel</a:t>
            </a:r>
            <a:endParaRPr lang="en-US" sz="2800" dirty="0"/>
          </a:p>
        </p:txBody>
      </p:sp>
      <p:sp>
        <p:nvSpPr>
          <p:cNvPr id="24" name="TextBox 23"/>
          <p:cNvSpPr txBox="1"/>
          <p:nvPr/>
        </p:nvSpPr>
        <p:spPr>
          <a:xfrm>
            <a:off x="6204025" y="3352800"/>
            <a:ext cx="13735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endcaps</a:t>
            </a:r>
            <a:endParaRPr lang="en-US" sz="2800" dirty="0"/>
          </a:p>
        </p:txBody>
      </p:sp>
      <p:sp>
        <p:nvSpPr>
          <p:cNvPr id="25" name="TextBox 24"/>
          <p:cNvSpPr txBox="1"/>
          <p:nvPr/>
        </p:nvSpPr>
        <p:spPr>
          <a:xfrm>
            <a:off x="76200" y="2718137"/>
            <a:ext cx="2351926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2000" dirty="0" smtClean="0">
                <a:solidFill>
                  <a:srgbClr val="0000FF"/>
                </a:solidFill>
              </a:rPr>
              <a:t>L1MU0</a:t>
            </a:r>
            <a:r>
              <a:rPr lang="en-US" sz="2000" dirty="0" smtClean="0">
                <a:solidFill>
                  <a:srgbClr val="000090"/>
                </a:solidFill>
              </a:rPr>
              <a:t> and </a:t>
            </a:r>
            <a:r>
              <a:rPr lang="en-US" sz="2000" dirty="0" smtClean="0">
                <a:solidFill>
                  <a:srgbClr val="FF0000"/>
                </a:solidFill>
              </a:rPr>
              <a:t>EF_mu4 </a:t>
            </a:r>
          </a:p>
          <a:p>
            <a:r>
              <a:rPr lang="en-US" sz="2000" dirty="0" smtClean="0">
                <a:solidFill>
                  <a:srgbClr val="000090"/>
                </a:solidFill>
              </a:rPr>
              <a:t>efficiency in period E</a:t>
            </a:r>
          </a:p>
          <a:p>
            <a:pPr>
              <a:buFont typeface="Arial"/>
              <a:buChar char="•"/>
            </a:pPr>
            <a:r>
              <a:rPr lang="en-US" sz="2000" dirty="0" smtClean="0">
                <a:solidFill>
                  <a:srgbClr val="000090"/>
                </a:solidFill>
              </a:rPr>
              <a:t>eta/phi region in </a:t>
            </a:r>
          </a:p>
          <a:p>
            <a:r>
              <a:rPr lang="en-US" sz="2000" dirty="0" smtClean="0">
                <a:solidFill>
                  <a:srgbClr val="000090"/>
                </a:solidFill>
              </a:rPr>
              <a:t>which HLT efficiency </a:t>
            </a:r>
          </a:p>
          <a:p>
            <a:r>
              <a:rPr lang="en-US" sz="2000" dirty="0" smtClean="0">
                <a:solidFill>
                  <a:srgbClr val="000090"/>
                </a:solidFill>
              </a:rPr>
              <a:t>is low</a:t>
            </a:r>
            <a:endParaRPr lang="en-US" sz="2000" dirty="0">
              <a:solidFill>
                <a:srgbClr val="000090"/>
              </a:solidFill>
            </a:endParaRPr>
          </a:p>
        </p:txBody>
      </p:sp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BEBFBC3-CC88-924D-B650-AD4093AD0806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period E6+E7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5527" y="2596250"/>
            <a:ext cx="6553200" cy="3435218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BEBFBC3-CC88-924D-B650-AD4093AD0806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6201" y="1524000"/>
            <a:ext cx="853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90"/>
                </a:solidFill>
              </a:rPr>
              <a:t>tag and probe method used to monitor the trigger timing :  </a:t>
            </a:r>
          </a:p>
          <a:p>
            <a:r>
              <a:rPr lang="en-US" dirty="0" smtClean="0">
                <a:solidFill>
                  <a:srgbClr val="000090"/>
                </a:solidFill>
              </a:rPr>
              <a:t>-tag </a:t>
            </a:r>
            <a:r>
              <a:rPr lang="en-US" dirty="0" err="1" smtClean="0">
                <a:solidFill>
                  <a:srgbClr val="000090"/>
                </a:solidFill>
              </a:rPr>
              <a:t>muon</a:t>
            </a:r>
            <a:r>
              <a:rPr lang="en-US" dirty="0" smtClean="0">
                <a:solidFill>
                  <a:srgbClr val="000090"/>
                </a:solidFill>
              </a:rPr>
              <a:t> “in time”</a:t>
            </a:r>
          </a:p>
          <a:p>
            <a:r>
              <a:rPr lang="en-US" dirty="0" smtClean="0">
                <a:solidFill>
                  <a:srgbClr val="000090"/>
                </a:solidFill>
              </a:rPr>
              <a:t>-probes test the arrival of the RPC trigger (</a:t>
            </a:r>
            <a:r>
              <a:rPr lang="en-US" dirty="0" err="1" smtClean="0">
                <a:solidFill>
                  <a:srgbClr val="000090"/>
                </a:solidFill>
              </a:rPr>
              <a:t>wrt</a:t>
            </a:r>
            <a:r>
              <a:rPr lang="en-US" dirty="0" smtClean="0">
                <a:solidFill>
                  <a:srgbClr val="000090"/>
                </a:solidFill>
              </a:rPr>
              <a:t> the L1A) instead of the efficiency 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343398" y="5738336"/>
            <a:ext cx="1855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barrel sector logic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 rot="16200000">
            <a:off x="-682945" y="3355393"/>
            <a:ext cx="18876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trigger tower (eta)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 flipH="1">
            <a:off x="6248398" y="5636419"/>
            <a:ext cx="2057402" cy="1221581"/>
          </a:xfrm>
          <a:prstGeom prst="bentUpArrow">
            <a:avLst>
              <a:gd name="adj1" fmla="val 25000"/>
              <a:gd name="adj2" fmla="val 25000"/>
              <a:gd name="adj3" fmla="val 37601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400" b="1" dirty="0" smtClean="0"/>
              <a:t>BC(RPC) – BC(L1)</a:t>
            </a:r>
            <a:endParaRPr lang="en-US" sz="1400" b="1" dirty="0"/>
          </a:p>
        </p:txBody>
      </p:sp>
      <p:sp>
        <p:nvSpPr>
          <p:cNvPr id="9" name="Oval 8"/>
          <p:cNvSpPr/>
          <p:nvPr/>
        </p:nvSpPr>
        <p:spPr>
          <a:xfrm>
            <a:off x="1828800" y="2667000"/>
            <a:ext cx="457200" cy="3212068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949120" y="2655332"/>
            <a:ext cx="457200" cy="3212068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7336</TotalTime>
  <Words>908</Words>
  <Application>Microsoft Macintosh PowerPoint</Application>
  <PresentationFormat>On-screen Show (4:3)</PresentationFormat>
  <Paragraphs>217</Paragraphs>
  <Slides>16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Median</vt:lpstr>
      <vt:lpstr>Trigger Efficiencies - Tag and Probe with J/Ψ mm</vt:lpstr>
      <vt:lpstr>Introduction/1 </vt:lpstr>
      <vt:lpstr>Data Samples &amp; Analysis</vt:lpstr>
      <vt:lpstr>Selection</vt:lpstr>
      <vt:lpstr>LVL1 TurnOn curves</vt:lpstr>
      <vt:lpstr>Eta/Phi Efficiencies</vt:lpstr>
      <vt:lpstr>L1 Low pT thresholds</vt:lpstr>
      <vt:lpstr>EF_mu4 – period E </vt:lpstr>
      <vt:lpstr>period E6+E7</vt:lpstr>
      <vt:lpstr>EF_mu6 – period F </vt:lpstr>
      <vt:lpstr>MC Comparison: L1_MU0/ L1_MU6</vt:lpstr>
      <vt:lpstr>MC Comparison L1_MU0/ L1_MU6</vt:lpstr>
      <vt:lpstr>MC Comparison EF_mu4/ EF_mu6</vt:lpstr>
      <vt:lpstr>MC Comparison EF_mu4/ EF_mu6</vt:lpstr>
      <vt:lpstr>Comb+Comb vs Comb+any Selection</vt:lpstr>
      <vt:lpstr>Conclusions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Barrel Comb+Comb</dc:title>
  <dc:creator>Michela Biglietti</dc:creator>
  <cp:lastModifiedBy>Michela Biglietti</cp:lastModifiedBy>
  <cp:revision>192</cp:revision>
  <dcterms:created xsi:type="dcterms:W3CDTF">2010-10-29T08:46:07Z</dcterms:created>
  <dcterms:modified xsi:type="dcterms:W3CDTF">2010-10-29T12:09:03Z</dcterms:modified>
</cp:coreProperties>
</file>