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1" r:id="rId3"/>
    <p:sldId id="299" r:id="rId4"/>
    <p:sldId id="300" r:id="rId5"/>
    <p:sldId id="304" r:id="rId6"/>
    <p:sldId id="305" r:id="rId7"/>
    <p:sldId id="301" r:id="rId8"/>
    <p:sldId id="306" r:id="rId9"/>
    <p:sldId id="302" r:id="rId10"/>
    <p:sldId id="303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DDC"/>
    <a:srgbClr val="32F82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4" autoAdjust="0"/>
    <p:restoredTop sz="94660" autoAdjust="0"/>
  </p:normalViewPr>
  <p:slideViewPr>
    <p:cSldViewPr>
      <p:cViewPr varScale="1">
        <p:scale>
          <a:sx n="88" d="100"/>
          <a:sy n="88" d="100"/>
        </p:scale>
        <p:origin x="-9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094336-4921-42D1-8652-3CF25F3F6DF6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4A05A8-6447-411C-80FA-55E5007DB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71472" y="4343400"/>
            <a:ext cx="8115328" cy="1975104"/>
          </a:xfrm>
        </p:spPr>
        <p:txBody>
          <a:bodyPr/>
          <a:lstStyle>
            <a:lvl1pPr marR="9144" algn="l">
              <a:lnSpc>
                <a:spcPts val="6000"/>
              </a:lnSpc>
              <a:defRPr sz="4000" b="1" cap="none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71472" y="2786058"/>
            <a:ext cx="812959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27025" y="6416675"/>
            <a:ext cx="59055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 dirty="0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950816-1A7D-4AA1-9A79-4603F8253AC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29/10/2010</a:t>
            </a:r>
            <a:endParaRPr lang="it-IT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7617-3CD9-43E9-9CEE-AC0FCED1B289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29/10/2010</a:t>
            </a:r>
            <a:endParaRPr lang="it-IT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73C9-4F2F-42CF-A541-D9C80AE0183E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1" smtClean="0"/>
            </a:lvl1pPr>
            <a:extLst/>
          </a:lstStyle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>
                <a:latin typeface="+mn-lt"/>
              </a:defRPr>
            </a:lvl1pPr>
            <a:extLst/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  <a:extLst/>
          </a:lstStyle>
          <a:p>
            <a:pPr>
              <a:defRPr/>
            </a:pPr>
            <a:fld id="{8D5CB12F-3906-47CA-A57B-12F8B79D1725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DEF80A-2EFF-4222-A0AD-ABAA8E36C76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45B99A-069D-42B3-9DB3-2672518CA8A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33C2C6-B38E-4C2F-8DEB-243F6B270B7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29/10/2010</a:t>
            </a:r>
            <a:endParaRPr lang="it-IT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83871-FE90-4BFD-9D48-A0B38E2F148F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9FBF3C-8FE2-4198-819E-7A6830B679C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29/10/2010</a:t>
            </a:r>
            <a:endParaRPr lang="it-IT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28839-334D-4EE2-A728-90A449735942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8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577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56798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4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577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56798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8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577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56799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2F7C12-97FD-4EFC-807C-CB754D0975D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42938" y="512763"/>
            <a:ext cx="8043862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42938" y="1784350"/>
            <a:ext cx="804386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2865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accent3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it-IT" smtClean="0"/>
              <a:t>29/10/2010</a:t>
            </a:r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5750" y="6421438"/>
            <a:ext cx="59055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accent3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it-IT" smtClean="0"/>
              <a:t>Paolo Morettini    -    ATLAS Italia</a:t>
            </a:r>
            <a:endParaRPr lang="it-IT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501063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3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B591C80-3EDF-483C-A3F2-7D0003685B9F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87" r:id="rId6"/>
    <p:sldLayoutId id="2147484096" r:id="rId7"/>
    <p:sldLayoutId id="2147484088" r:id="rId8"/>
    <p:sldLayoutId id="2147484097" r:id="rId9"/>
    <p:sldLayoutId id="2147484089" r:id="rId10"/>
    <p:sldLayoutId id="214748409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FEB80A"/>
          </a:solidFill>
          <a:latin typeface="Arial Rounded MT Bold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rgbClr val="FEB80A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noProof="0" dirty="0" smtClean="0">
                <a:solidFill>
                  <a:schemeClr val="accent3"/>
                </a:solidFill>
              </a:rPr>
              <a:t>ATLAS Remote CR  </a:t>
            </a:r>
            <a:endParaRPr lang="it-IT" noProof="0" dirty="0">
              <a:solidFill>
                <a:schemeClr val="accent3"/>
              </a:solidFill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571500" y="2786063"/>
            <a:ext cx="8129588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it-IT" noProof="0" smtClean="0"/>
              <a:t>P. Morettini </a:t>
            </a:r>
            <a:endParaRPr lang="it-IT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787EF-CE38-4C9C-8359-DA4EB5B514F1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Summary</a:t>
            </a:r>
            <a:endParaRPr lang="it-IT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42938" y="1784350"/>
          <a:ext cx="8043861" cy="34106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81287"/>
                <a:gridCol w="2681287"/>
                <a:gridCol w="2681287"/>
              </a:tblGrid>
              <a:tr h="37896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</a:t>
                      </a:r>
                      <a:endParaRPr lang="it-IT" dirty="0"/>
                    </a:p>
                  </a:txBody>
                  <a:tcPr/>
                </a:tc>
              </a:tr>
              <a:tr h="378966">
                <a:tc>
                  <a:txBody>
                    <a:bodyPr/>
                    <a:lstStyle/>
                    <a:p>
                      <a:r>
                        <a:rPr lang="en-US" dirty="0" smtClean="0"/>
                        <a:t>PC</a:t>
                      </a:r>
                      <a:r>
                        <a:rPr lang="en-US" baseline="0" dirty="0" smtClean="0"/>
                        <a:t> per lo shifter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3000</a:t>
                      </a:r>
                      <a:endParaRPr lang="it-IT" dirty="0"/>
                    </a:p>
                  </a:txBody>
                  <a:tcPr/>
                </a:tc>
              </a:tr>
              <a:tr h="378966">
                <a:tc>
                  <a:txBody>
                    <a:bodyPr/>
                    <a:lstStyle/>
                    <a:p>
                      <a:r>
                        <a:rPr lang="en-US" dirty="0" smtClean="0"/>
                        <a:t>TV Screens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1500</a:t>
                      </a:r>
                      <a:endParaRPr lang="it-IT" dirty="0"/>
                    </a:p>
                  </a:txBody>
                  <a:tcPr/>
                </a:tc>
              </a:tr>
              <a:tr h="378966">
                <a:tc>
                  <a:txBody>
                    <a:bodyPr/>
                    <a:lstStyle/>
                    <a:p>
                      <a:r>
                        <a:rPr lang="en-US" dirty="0" smtClean="0"/>
                        <a:t>A/V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conference</a:t>
                      </a:r>
                      <a:r>
                        <a:rPr lang="en-US" baseline="0" dirty="0" smtClean="0"/>
                        <a:t> PC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  <a:tr h="378966">
                <a:tc>
                  <a:txBody>
                    <a:bodyPr/>
                    <a:lstStyle/>
                    <a:p>
                      <a:r>
                        <a:rPr lang="en-US" dirty="0" smtClean="0"/>
                        <a:t>A/V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conference</a:t>
                      </a:r>
                      <a:r>
                        <a:rPr lang="en-US" baseline="0" dirty="0" smtClean="0"/>
                        <a:t> tools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5000</a:t>
                      </a:r>
                      <a:endParaRPr lang="it-IT" dirty="0"/>
                    </a:p>
                  </a:txBody>
                  <a:tcPr/>
                </a:tc>
              </a:tr>
              <a:tr h="378966">
                <a:tc>
                  <a:txBody>
                    <a:bodyPr/>
                    <a:lstStyle/>
                    <a:p>
                      <a:r>
                        <a:rPr lang="en-US" dirty="0" smtClean="0"/>
                        <a:t>Multimedia PC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  <a:tr h="378966">
                <a:tc>
                  <a:txBody>
                    <a:bodyPr/>
                    <a:lstStyle/>
                    <a:p>
                      <a:r>
                        <a:rPr lang="en-US" dirty="0" smtClean="0"/>
                        <a:t>Multimedia software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200</a:t>
                      </a:r>
                      <a:endParaRPr lang="it-IT" dirty="0"/>
                    </a:p>
                  </a:txBody>
                  <a:tcPr/>
                </a:tc>
              </a:tr>
              <a:tr h="37896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Consumo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500</a:t>
                      </a:r>
                      <a:endParaRPr lang="it-IT" dirty="0"/>
                    </a:p>
                  </a:txBody>
                  <a:tcPr/>
                </a:tc>
              </a:tr>
              <a:tr h="37896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Totale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ADD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5500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ADD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12200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ADDC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CB12F-3906-47CA-A57B-12F8B79D1725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43862" cy="914400"/>
          </a:xfrm>
        </p:spPr>
        <p:txBody>
          <a:bodyPr/>
          <a:lstStyle/>
          <a:p>
            <a:r>
              <a:rPr lang="it-IT" noProof="0" dirty="0" smtClean="0"/>
              <a:t>Remote CR: considerazioni (1)</a:t>
            </a:r>
            <a:endParaRPr lang="it-I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064896" cy="5184576"/>
          </a:xfrm>
        </p:spPr>
        <p:txBody>
          <a:bodyPr/>
          <a:lstStyle/>
          <a:p>
            <a:pPr marL="85725" indent="0" algn="just">
              <a:buNone/>
            </a:pPr>
            <a:r>
              <a:rPr lang="it-IT" sz="2400" noProof="0" dirty="0" smtClean="0"/>
              <a:t>A dire il vero, poche cose mi sono davvero chiare nel business delle Remote </a:t>
            </a:r>
            <a:r>
              <a:rPr lang="it-IT" sz="2400" noProof="0" dirty="0" err="1" smtClean="0"/>
              <a:t>Control</a:t>
            </a:r>
            <a:r>
              <a:rPr lang="it-IT" sz="2400" noProof="0" dirty="0" smtClean="0"/>
              <a:t> </a:t>
            </a:r>
            <a:r>
              <a:rPr lang="it-IT" sz="2400" noProof="0" dirty="0" err="1" smtClean="0"/>
              <a:t>Rooms</a:t>
            </a:r>
            <a:r>
              <a:rPr lang="it-IT" sz="2400" noProof="0" dirty="0" smtClean="0"/>
              <a:t>. Forse il solo punto fermo è che </a:t>
            </a:r>
            <a:r>
              <a:rPr lang="it-IT" sz="2400" noProof="0" dirty="0" smtClean="0">
                <a:solidFill>
                  <a:schemeClr val="accent3"/>
                </a:solidFill>
              </a:rPr>
              <a:t>l’INFN le finanzia perch</a:t>
            </a:r>
            <a:r>
              <a:rPr lang="it-IT" sz="2400" noProof="0" dirty="0" smtClean="0">
                <a:solidFill>
                  <a:schemeClr val="accent3"/>
                </a:solidFill>
                <a:latin typeface="Corbel"/>
              </a:rPr>
              <a:t>é</a:t>
            </a:r>
            <a:r>
              <a:rPr lang="it-IT" sz="2400" noProof="0" dirty="0" smtClean="0">
                <a:solidFill>
                  <a:schemeClr val="accent3"/>
                </a:solidFill>
              </a:rPr>
              <a:t> si aspetta un risparmio di missioni</a:t>
            </a:r>
            <a:r>
              <a:rPr lang="it-IT" sz="2400" noProof="0" dirty="0" smtClean="0"/>
              <a:t>. E noi dovremo cercare di dimostrare tale risparmio.</a:t>
            </a:r>
          </a:p>
          <a:p>
            <a:pPr marL="85725" indent="0" algn="just">
              <a:buNone/>
            </a:pPr>
            <a:r>
              <a:rPr lang="it-IT" sz="2400" dirty="0" smtClean="0"/>
              <a:t>Dal punto di vista di ATLAS invece, le cose sono più nebulose, e in particolare </a:t>
            </a:r>
            <a:r>
              <a:rPr lang="it-IT" sz="2400" dirty="0" smtClean="0">
                <a:solidFill>
                  <a:schemeClr val="accent3"/>
                </a:solidFill>
              </a:rPr>
              <a:t>non ci sono delle specifiche ufficiali</a:t>
            </a:r>
            <a:r>
              <a:rPr lang="it-IT" sz="2400" dirty="0" smtClean="0"/>
              <a:t>. </a:t>
            </a:r>
            <a:r>
              <a:rPr lang="it-IT" sz="2400" dirty="0" smtClean="0">
                <a:latin typeface="Corbel"/>
              </a:rPr>
              <a:t>È nota una certa resistenza a concedere accessi remoti se non in sola lettura. Il che significa solo </a:t>
            </a:r>
            <a:r>
              <a:rPr lang="it-IT" sz="2400" dirty="0" err="1" smtClean="0">
                <a:latin typeface="Corbel"/>
              </a:rPr>
              <a:t>shifts</a:t>
            </a:r>
            <a:r>
              <a:rPr lang="it-IT" sz="2400" dirty="0" smtClean="0">
                <a:latin typeface="Corbel"/>
              </a:rPr>
              <a:t> di </a:t>
            </a:r>
            <a:r>
              <a:rPr lang="it-IT" sz="2400" dirty="0" err="1" smtClean="0">
                <a:latin typeface="Corbel"/>
              </a:rPr>
              <a:t>monitoring</a:t>
            </a:r>
            <a:r>
              <a:rPr lang="it-IT" sz="2400" dirty="0" smtClean="0">
                <a:latin typeface="Corbel"/>
              </a:rPr>
              <a:t>. Credo che dovremo lavorare per mitigare questo punto, ed ampliare il ventaglio di </a:t>
            </a:r>
            <a:r>
              <a:rPr lang="it-IT" sz="2400" dirty="0" err="1" smtClean="0">
                <a:latin typeface="Corbel"/>
              </a:rPr>
              <a:t>shifts</a:t>
            </a:r>
            <a:r>
              <a:rPr lang="it-IT" sz="2400" dirty="0" smtClean="0">
                <a:latin typeface="Corbel"/>
              </a:rPr>
              <a:t> remoti possibili (ad es. calibrazioni). Penso sarà più facile se si dispone di </a:t>
            </a:r>
            <a:r>
              <a:rPr lang="it-IT" sz="2400" dirty="0" smtClean="0">
                <a:solidFill>
                  <a:schemeClr val="accent3"/>
                </a:solidFill>
                <a:latin typeface="Corbel"/>
              </a:rPr>
              <a:t>installazioni fisse, dove è possibile implementare meccanismi di autenticazione e controllo remoto della presenza</a:t>
            </a:r>
            <a:r>
              <a:rPr lang="it-IT" sz="2400" dirty="0" smtClean="0">
                <a:latin typeface="Corbel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CB12F-3906-47CA-A57B-12F8B79D1725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43862" cy="914400"/>
          </a:xfrm>
        </p:spPr>
        <p:txBody>
          <a:bodyPr/>
          <a:lstStyle/>
          <a:p>
            <a:r>
              <a:rPr lang="it-IT" noProof="0" dirty="0" smtClean="0"/>
              <a:t>Remote CR: considerazioni (2)</a:t>
            </a:r>
            <a:endParaRPr lang="it-I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370" cy="5400600"/>
          </a:xfrm>
        </p:spPr>
        <p:txBody>
          <a:bodyPr/>
          <a:lstStyle/>
          <a:p>
            <a:pPr marL="85725" indent="0" algn="just">
              <a:buNone/>
            </a:pPr>
            <a:r>
              <a:rPr lang="it-IT" sz="2400" dirty="0" smtClean="0">
                <a:latin typeface="Corbel"/>
              </a:rPr>
              <a:t>Diciamo quindi che ci serve uno spazio fisico e non uno spazio mentale + un laptop. </a:t>
            </a:r>
            <a:r>
              <a:rPr lang="it-IT" sz="2400" noProof="0" dirty="0" smtClean="0">
                <a:latin typeface="Corbel"/>
              </a:rPr>
              <a:t>Credo sia una buona idea, visto che usiamo una stanza come Remote </a:t>
            </a:r>
            <a:r>
              <a:rPr lang="it-IT" sz="2400" noProof="0" dirty="0" err="1" smtClean="0">
                <a:latin typeface="Corbel"/>
              </a:rPr>
              <a:t>Control</a:t>
            </a:r>
            <a:r>
              <a:rPr lang="it-IT" sz="2400" noProof="0" dirty="0" smtClean="0">
                <a:latin typeface="Corbel"/>
              </a:rPr>
              <a:t> </a:t>
            </a:r>
            <a:r>
              <a:rPr lang="it-IT" sz="2400" noProof="0" dirty="0" err="1" smtClean="0">
                <a:latin typeface="Corbel"/>
              </a:rPr>
              <a:t>Room</a:t>
            </a:r>
            <a:r>
              <a:rPr lang="it-IT" sz="2400" noProof="0" dirty="0" smtClean="0">
                <a:latin typeface="Corbel"/>
              </a:rPr>
              <a:t>, </a:t>
            </a:r>
            <a:r>
              <a:rPr lang="it-IT" sz="2400" noProof="0" dirty="0" smtClean="0">
                <a:solidFill>
                  <a:schemeClr val="accent3"/>
                </a:solidFill>
                <a:latin typeface="Corbel"/>
              </a:rPr>
              <a:t>assegnarle qualche altro uso</a:t>
            </a:r>
            <a:r>
              <a:rPr lang="it-IT" sz="2400" noProof="0" dirty="0" smtClean="0">
                <a:latin typeface="Corbel"/>
              </a:rPr>
              <a:t>. Vedo due opzioni:</a:t>
            </a:r>
          </a:p>
          <a:p>
            <a:pPr marL="271463" indent="-185738" algn="just"/>
            <a:r>
              <a:rPr lang="it-IT" sz="2400" dirty="0" smtClean="0">
                <a:solidFill>
                  <a:schemeClr val="accent3"/>
                </a:solidFill>
                <a:latin typeface="Corbel"/>
              </a:rPr>
              <a:t>Combinare la funzione di meeting </a:t>
            </a:r>
            <a:r>
              <a:rPr lang="it-IT" sz="2400" dirty="0" err="1" smtClean="0">
                <a:solidFill>
                  <a:schemeClr val="accent3"/>
                </a:solidFill>
                <a:latin typeface="Corbel"/>
              </a:rPr>
              <a:t>room</a:t>
            </a:r>
            <a:r>
              <a:rPr lang="it-IT" sz="2400" dirty="0" smtClean="0">
                <a:solidFill>
                  <a:schemeClr val="accent3"/>
                </a:solidFill>
                <a:latin typeface="Corbel"/>
              </a:rPr>
              <a:t> remota</a:t>
            </a:r>
            <a:r>
              <a:rPr lang="it-IT" sz="2400" dirty="0" smtClean="0">
                <a:latin typeface="Corbel"/>
              </a:rPr>
              <a:t>, dotandola di un apparato di audio(video)-conferenza di buon livello.</a:t>
            </a:r>
          </a:p>
          <a:p>
            <a:pPr marL="271463" indent="-185738" algn="just"/>
            <a:r>
              <a:rPr lang="it-IT" sz="2400" noProof="0" dirty="0" smtClean="0">
                <a:solidFill>
                  <a:schemeClr val="accent3"/>
                </a:solidFill>
                <a:latin typeface="Corbel"/>
              </a:rPr>
              <a:t>Usarla anche per l’</a:t>
            </a:r>
            <a:r>
              <a:rPr lang="it-IT" sz="2400" noProof="0" dirty="0" err="1" smtClean="0">
                <a:solidFill>
                  <a:schemeClr val="accent3"/>
                </a:solidFill>
                <a:latin typeface="Corbel"/>
              </a:rPr>
              <a:t>outreach</a:t>
            </a:r>
            <a:r>
              <a:rPr lang="it-IT" sz="2400" noProof="0" dirty="0" smtClean="0">
                <a:latin typeface="Corbel"/>
              </a:rPr>
              <a:t>, con una dotazione multimediale adatta (eventi in web-cast, live status di ATLAS e </a:t>
            </a:r>
            <a:r>
              <a:rPr lang="it-IT" sz="2400" noProof="0" dirty="0" err="1" smtClean="0">
                <a:latin typeface="Corbel"/>
              </a:rPr>
              <a:t>LHC…</a:t>
            </a:r>
            <a:r>
              <a:rPr lang="it-IT" sz="2400" noProof="0" dirty="0" smtClean="0">
                <a:latin typeface="Corbel"/>
              </a:rPr>
              <a:t>).</a:t>
            </a:r>
          </a:p>
          <a:p>
            <a:pPr marL="87313" indent="-1588" algn="just">
              <a:buNone/>
            </a:pPr>
            <a:r>
              <a:rPr lang="it-IT" sz="2400" dirty="0" smtClean="0">
                <a:latin typeface="Corbel"/>
              </a:rPr>
              <a:t>Nel seguito proverò a dare alcune idee di configurazioni possibili, assieme ad una stima dei costi. Non mi occuperò dei costi dell’infrastruttura: non credo serva nulla di particolare, ma assumo implicitamente che la stanza sia dotata di connessioni di rete (</a:t>
            </a:r>
            <a:r>
              <a:rPr lang="it-IT" sz="2400" dirty="0" err="1" smtClean="0">
                <a:latin typeface="Corbel"/>
              </a:rPr>
              <a:t>wired</a:t>
            </a:r>
            <a:r>
              <a:rPr lang="it-IT" sz="2400" dirty="0" smtClean="0">
                <a:latin typeface="Corbel"/>
              </a:rPr>
              <a:t> e wireless), di prese elettriche su gruppo di continuità e di mobilio adeguato.</a:t>
            </a:r>
          </a:p>
          <a:p>
            <a:pPr marL="271463" indent="-185738" algn="just">
              <a:buNone/>
            </a:pPr>
            <a:endParaRPr lang="it-IT" sz="2400" noProof="0" dirty="0" smtClean="0">
              <a:latin typeface="Corbel"/>
            </a:endParaRPr>
          </a:p>
          <a:p>
            <a:pPr marL="271463" indent="-185738" algn="just">
              <a:buNone/>
            </a:pPr>
            <a:endParaRPr lang="it-IT" sz="2400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CB12F-3906-47CA-A57B-12F8B79D1725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Postazioni di lavoro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CB12F-3906-47CA-A57B-12F8B79D1725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  <p:pic>
        <p:nvPicPr>
          <p:cNvPr id="1026" name="Picture 2" descr="Workstation tower Dell Precision T1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3113" y="-26008013"/>
            <a:ext cx="2809875" cy="2809875"/>
          </a:xfrm>
          <a:prstGeom prst="rect">
            <a:avLst/>
          </a:prstGeom>
          <a:noFill/>
        </p:spPr>
      </p:pic>
      <p:pic>
        <p:nvPicPr>
          <p:cNvPr id="1028" name="Picture 4" descr="Workstation tower Dell Precision T1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3113" y="-26008013"/>
            <a:ext cx="2809875" cy="2809875"/>
          </a:xfrm>
          <a:prstGeom prst="rect">
            <a:avLst/>
          </a:prstGeom>
          <a:noFill/>
        </p:spPr>
      </p:pic>
      <p:pic>
        <p:nvPicPr>
          <p:cNvPr id="11" name="Content Placeholder 10" descr="PC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>
          <a:xfrm>
            <a:off x="2627784" y="5373216"/>
            <a:ext cx="864096" cy="1080120"/>
          </a:xfrm>
        </p:spPr>
      </p:pic>
      <p:pic>
        <p:nvPicPr>
          <p:cNvPr id="12" name="Picture 11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2123728" y="4221088"/>
            <a:ext cx="918102" cy="918102"/>
          </a:xfrm>
          <a:prstGeom prst="rect">
            <a:avLst/>
          </a:prstGeom>
        </p:spPr>
      </p:pic>
      <p:pic>
        <p:nvPicPr>
          <p:cNvPr id="13" name="Picture 12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3131840" y="4221088"/>
            <a:ext cx="918102" cy="918102"/>
          </a:xfrm>
          <a:prstGeom prst="rect">
            <a:avLst/>
          </a:prstGeom>
        </p:spPr>
      </p:pic>
      <p:cxnSp>
        <p:nvCxnSpPr>
          <p:cNvPr id="15" name="Shape 14"/>
          <p:cNvCxnSpPr>
            <a:stCxn id="11" idx="1"/>
            <a:endCxn id="12" idx="2"/>
          </p:cNvCxnSpPr>
          <p:nvPr/>
        </p:nvCxnSpPr>
        <p:spPr>
          <a:xfrm rot="10800000">
            <a:off x="2582780" y="5139190"/>
            <a:ext cx="45005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11" idx="3"/>
            <a:endCxn id="13" idx="2"/>
          </p:cNvCxnSpPr>
          <p:nvPr/>
        </p:nvCxnSpPr>
        <p:spPr>
          <a:xfrm flipV="1">
            <a:off x="3491880" y="5139190"/>
            <a:ext cx="99011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4" name="Content Placeholder 10" descr="P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 bwMode="auto">
          <a:xfrm>
            <a:off x="5436096" y="5373216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4932040" y="4221088"/>
            <a:ext cx="918102" cy="918102"/>
          </a:xfrm>
          <a:prstGeom prst="rect">
            <a:avLst/>
          </a:prstGeom>
        </p:spPr>
      </p:pic>
      <p:pic>
        <p:nvPicPr>
          <p:cNvPr id="26" name="Picture 25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5940152" y="4221088"/>
            <a:ext cx="918102" cy="918102"/>
          </a:xfrm>
          <a:prstGeom prst="rect">
            <a:avLst/>
          </a:prstGeom>
        </p:spPr>
      </p:pic>
      <p:cxnSp>
        <p:nvCxnSpPr>
          <p:cNvPr id="27" name="Shape 26"/>
          <p:cNvCxnSpPr>
            <a:stCxn id="24" idx="1"/>
            <a:endCxn id="25" idx="2"/>
          </p:cNvCxnSpPr>
          <p:nvPr/>
        </p:nvCxnSpPr>
        <p:spPr>
          <a:xfrm rot="10800000">
            <a:off x="5391092" y="5139190"/>
            <a:ext cx="45005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24" idx="3"/>
            <a:endCxn id="26" idx="2"/>
          </p:cNvCxnSpPr>
          <p:nvPr/>
        </p:nvCxnSpPr>
        <p:spPr>
          <a:xfrm flipV="1">
            <a:off x="6300192" y="5139190"/>
            <a:ext cx="99011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539552" y="1196752"/>
            <a:ext cx="806489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5725" marR="0" lvl="0" indent="0" algn="just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EB80A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it-IT" sz="2400" noProof="0" dirty="0" smtClean="0">
                <a:latin typeface="+mn-lt"/>
                <a:cs typeface="+mn-cs"/>
              </a:rPr>
              <a:t>Non servono macchine molto potenti, </a:t>
            </a:r>
            <a:r>
              <a:rPr lang="it-IT" sz="2400" noProof="0" dirty="0" smtClean="0">
                <a:solidFill>
                  <a:schemeClr val="accent3"/>
                </a:solidFill>
                <a:latin typeface="+mn-lt"/>
                <a:cs typeface="+mn-cs"/>
              </a:rPr>
              <a:t>le applicazioni saranno eseguite in remoto</a:t>
            </a:r>
            <a:r>
              <a:rPr lang="it-IT" sz="2400" dirty="0" smtClean="0">
                <a:latin typeface="+mn-lt"/>
                <a:cs typeface="+mn-cs"/>
              </a:rPr>
              <a:t>. Una macchina Linux recente (</a:t>
            </a:r>
            <a:r>
              <a:rPr lang="it-IT" sz="2400" dirty="0" err="1" smtClean="0">
                <a:latin typeface="+mn-lt"/>
                <a:cs typeface="+mn-cs"/>
              </a:rPr>
              <a:t>Core</a:t>
            </a:r>
            <a:r>
              <a:rPr lang="it-IT" sz="2400" dirty="0" smtClean="0">
                <a:latin typeface="+mn-lt"/>
                <a:cs typeface="+mn-cs"/>
              </a:rPr>
              <a:t> 2 Duo o i5, 4 GB RAM) andr</a:t>
            </a:r>
            <a:r>
              <a:rPr lang="it-IT" sz="2400" dirty="0" smtClean="0">
                <a:latin typeface="Corbel"/>
                <a:cs typeface="+mn-cs"/>
              </a:rPr>
              <a:t>à benissimo. Tenderei a suggerire </a:t>
            </a:r>
            <a:r>
              <a:rPr lang="it-IT" sz="2400" dirty="0" smtClean="0">
                <a:solidFill>
                  <a:schemeClr val="accent3"/>
                </a:solidFill>
                <a:latin typeface="Corbel"/>
                <a:cs typeface="+mn-cs"/>
              </a:rPr>
              <a:t>due macchine con due </a:t>
            </a:r>
            <a:r>
              <a:rPr lang="it-IT" sz="2400" dirty="0" err="1" smtClean="0">
                <a:solidFill>
                  <a:schemeClr val="accent3"/>
                </a:solidFill>
                <a:latin typeface="Corbel"/>
                <a:cs typeface="+mn-cs"/>
              </a:rPr>
              <a:t>monitors</a:t>
            </a:r>
            <a:r>
              <a:rPr lang="it-IT" sz="2400" dirty="0" smtClean="0">
                <a:solidFill>
                  <a:schemeClr val="accent3"/>
                </a:solidFill>
                <a:latin typeface="Corbel"/>
                <a:cs typeface="+mn-cs"/>
              </a:rPr>
              <a:t> 23” ciascuna</a:t>
            </a:r>
            <a:r>
              <a:rPr lang="it-IT" sz="2400" dirty="0" smtClean="0">
                <a:latin typeface="Corbel"/>
                <a:cs typeface="+mn-cs"/>
              </a:rPr>
              <a:t> piuttosto che una con 4 monitor: è più comodo se si è soli, e si può lavorare in due.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Prezzo</a:t>
            </a:r>
            <a:r>
              <a:rPr lang="it-IT" sz="2400" dirty="0" smtClean="0">
                <a:latin typeface="Corbel"/>
                <a:cs typeface="+mn-cs"/>
              </a:rPr>
              <a:t>: 1500 € ciascuno, </a:t>
            </a:r>
            <a:r>
              <a:rPr lang="it-IT" sz="2400" dirty="0" err="1" smtClean="0">
                <a:latin typeface="Corbel"/>
                <a:cs typeface="+mn-cs"/>
              </a:rPr>
              <a:t>monitors</a:t>
            </a:r>
            <a:r>
              <a:rPr lang="it-IT" sz="2400" dirty="0" smtClean="0">
                <a:latin typeface="Corbel"/>
                <a:cs typeface="+mn-cs"/>
              </a:rPr>
              <a:t> inclusi.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512763"/>
            <a:ext cx="8043862" cy="755997"/>
          </a:xfrm>
        </p:spPr>
        <p:txBody>
          <a:bodyPr/>
          <a:lstStyle/>
          <a:p>
            <a:r>
              <a:rPr lang="it-IT" dirty="0" smtClean="0"/>
              <a:t>TV </a:t>
            </a:r>
            <a:r>
              <a:rPr lang="it-IT" dirty="0" err="1" smtClean="0"/>
              <a:t>screens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CB12F-3906-47CA-A57B-12F8B79D1725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pic>
        <p:nvPicPr>
          <p:cNvPr id="1026" name="Picture 2" descr="Workstation tower Dell Precision T1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3113" y="-26008013"/>
            <a:ext cx="2809875" cy="2809875"/>
          </a:xfrm>
          <a:prstGeom prst="rect">
            <a:avLst/>
          </a:prstGeom>
          <a:noFill/>
        </p:spPr>
      </p:pic>
      <p:pic>
        <p:nvPicPr>
          <p:cNvPr id="1028" name="Picture 4" descr="Workstation tower Dell Precision T1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3113" y="-26008013"/>
            <a:ext cx="2809875" cy="2809875"/>
          </a:xfrm>
          <a:prstGeom prst="rect">
            <a:avLst/>
          </a:prstGeom>
          <a:noFill/>
        </p:spPr>
      </p:pic>
      <p:pic>
        <p:nvPicPr>
          <p:cNvPr id="11" name="Content Placeholder 10" descr="PC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>
          <a:xfrm>
            <a:off x="2627784" y="5373216"/>
            <a:ext cx="864096" cy="1080120"/>
          </a:xfrm>
        </p:spPr>
      </p:pic>
      <p:pic>
        <p:nvPicPr>
          <p:cNvPr id="12" name="Picture 11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2123728" y="4221088"/>
            <a:ext cx="918102" cy="918102"/>
          </a:xfrm>
          <a:prstGeom prst="rect">
            <a:avLst/>
          </a:prstGeom>
        </p:spPr>
      </p:pic>
      <p:pic>
        <p:nvPicPr>
          <p:cNvPr id="13" name="Picture 12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3131840" y="4221088"/>
            <a:ext cx="918102" cy="918102"/>
          </a:xfrm>
          <a:prstGeom prst="rect">
            <a:avLst/>
          </a:prstGeom>
        </p:spPr>
      </p:pic>
      <p:cxnSp>
        <p:nvCxnSpPr>
          <p:cNvPr id="15" name="Shape 14"/>
          <p:cNvCxnSpPr>
            <a:stCxn id="11" idx="1"/>
            <a:endCxn id="12" idx="2"/>
          </p:cNvCxnSpPr>
          <p:nvPr/>
        </p:nvCxnSpPr>
        <p:spPr>
          <a:xfrm rot="10800000">
            <a:off x="2582780" y="5139190"/>
            <a:ext cx="45005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11" idx="3"/>
            <a:endCxn id="13" idx="2"/>
          </p:cNvCxnSpPr>
          <p:nvPr/>
        </p:nvCxnSpPr>
        <p:spPr>
          <a:xfrm flipV="1">
            <a:off x="3491880" y="5139190"/>
            <a:ext cx="99011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4" name="Content Placeholder 10" descr="P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 bwMode="auto">
          <a:xfrm>
            <a:off x="5436096" y="5373216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4932040" y="4221088"/>
            <a:ext cx="918102" cy="918102"/>
          </a:xfrm>
          <a:prstGeom prst="rect">
            <a:avLst/>
          </a:prstGeom>
        </p:spPr>
      </p:pic>
      <p:pic>
        <p:nvPicPr>
          <p:cNvPr id="26" name="Picture 25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5940152" y="4221088"/>
            <a:ext cx="918102" cy="918102"/>
          </a:xfrm>
          <a:prstGeom prst="rect">
            <a:avLst/>
          </a:prstGeom>
        </p:spPr>
      </p:pic>
      <p:cxnSp>
        <p:nvCxnSpPr>
          <p:cNvPr id="27" name="Shape 26"/>
          <p:cNvCxnSpPr>
            <a:stCxn id="24" idx="1"/>
            <a:endCxn id="25" idx="2"/>
          </p:cNvCxnSpPr>
          <p:nvPr/>
        </p:nvCxnSpPr>
        <p:spPr>
          <a:xfrm rot="10800000">
            <a:off x="5391092" y="5139190"/>
            <a:ext cx="45005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24" idx="3"/>
            <a:endCxn id="26" idx="2"/>
          </p:cNvCxnSpPr>
          <p:nvPr/>
        </p:nvCxnSpPr>
        <p:spPr>
          <a:xfrm flipV="1">
            <a:off x="6300192" y="5139190"/>
            <a:ext cx="99011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Group 32"/>
          <p:cNvGrpSpPr/>
          <p:nvPr/>
        </p:nvGrpSpPr>
        <p:grpSpPr>
          <a:xfrm>
            <a:off x="2195736" y="3068960"/>
            <a:ext cx="1835246" cy="1045738"/>
            <a:chOff x="323528" y="2996952"/>
            <a:chExt cx="2446994" cy="1493912"/>
          </a:xfrm>
        </p:grpSpPr>
        <p:pic>
          <p:nvPicPr>
            <p:cNvPr id="31" name="Picture 30" descr="tv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263" r="9839"/>
            <a:stretch>
              <a:fillRect/>
            </a:stretch>
          </p:blipFill>
          <p:spPr>
            <a:xfrm>
              <a:off x="323528" y="2996952"/>
              <a:ext cx="2446994" cy="1493912"/>
            </a:xfrm>
            <a:prstGeom prst="rect">
              <a:avLst/>
            </a:prstGeom>
          </p:spPr>
        </p:pic>
        <p:pic>
          <p:nvPicPr>
            <p:cNvPr id="29" name="Picture 28" descr="lhc1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9592" y="3140968"/>
              <a:ext cx="1344149" cy="1008112"/>
            </a:xfrm>
            <a:prstGeom prst="rect">
              <a:avLst/>
            </a:prstGeom>
          </p:spPr>
        </p:pic>
      </p:grpSp>
      <p:grpSp>
        <p:nvGrpSpPr>
          <p:cNvPr id="7" name="Group 36"/>
          <p:cNvGrpSpPr/>
          <p:nvPr/>
        </p:nvGrpSpPr>
        <p:grpSpPr>
          <a:xfrm>
            <a:off x="4932040" y="3068960"/>
            <a:ext cx="1835246" cy="1045738"/>
            <a:chOff x="3205126" y="3068960"/>
            <a:chExt cx="2446994" cy="1493912"/>
          </a:xfrm>
        </p:grpSpPr>
        <p:pic>
          <p:nvPicPr>
            <p:cNvPr id="35" name="Picture 34" descr="tv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263" r="9839"/>
            <a:stretch>
              <a:fillRect/>
            </a:stretch>
          </p:blipFill>
          <p:spPr>
            <a:xfrm>
              <a:off x="3205126" y="3068960"/>
              <a:ext cx="2446994" cy="1493912"/>
            </a:xfrm>
            <a:prstGeom prst="rect">
              <a:avLst/>
            </a:prstGeom>
          </p:spPr>
        </p:pic>
        <p:pic>
          <p:nvPicPr>
            <p:cNvPr id="30" name="Picture 29" descr="event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07904" y="3204592"/>
              <a:ext cx="1547664" cy="1031776"/>
            </a:xfrm>
            <a:prstGeom prst="rect">
              <a:avLst/>
            </a:prstGeom>
          </p:spPr>
        </p:pic>
      </p:grpSp>
      <p:cxnSp>
        <p:nvCxnSpPr>
          <p:cNvPr id="38" name="Shape 37"/>
          <p:cNvCxnSpPr>
            <a:stCxn id="24" idx="3"/>
          </p:cNvCxnSpPr>
          <p:nvPr/>
        </p:nvCxnSpPr>
        <p:spPr>
          <a:xfrm flipV="1">
            <a:off x="6300192" y="3591829"/>
            <a:ext cx="467094" cy="2321447"/>
          </a:xfrm>
          <a:prstGeom prst="bentConnector3">
            <a:avLst>
              <a:gd name="adj1" fmla="val 148941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11" idx="1"/>
          </p:cNvCxnSpPr>
          <p:nvPr/>
        </p:nvCxnSpPr>
        <p:spPr>
          <a:xfrm rot="10800000">
            <a:off x="2195736" y="3591830"/>
            <a:ext cx="432048" cy="2321447"/>
          </a:xfrm>
          <a:prstGeom prst="bentConnector3">
            <a:avLst>
              <a:gd name="adj1" fmla="val 152911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539552" y="1196752"/>
            <a:ext cx="806489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5725" marR="0" lvl="0" indent="0" algn="just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EB80A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it-IT" sz="2400" dirty="0" smtClean="0">
                <a:latin typeface="+mn-lt"/>
                <a:cs typeface="+mn-cs"/>
              </a:rPr>
              <a:t>Consentono di </a:t>
            </a:r>
            <a:r>
              <a:rPr lang="it-IT" sz="2400" dirty="0" smtClean="0">
                <a:solidFill>
                  <a:schemeClr val="accent3"/>
                </a:solidFill>
                <a:latin typeface="+mn-lt"/>
                <a:cs typeface="+mn-cs"/>
              </a:rPr>
              <a:t>tenere d’occhio il sistema da una certa distanza</a:t>
            </a:r>
            <a:r>
              <a:rPr lang="it-IT" sz="2400" dirty="0" smtClean="0">
                <a:latin typeface="+mn-lt"/>
                <a:cs typeface="+mn-cs"/>
              </a:rPr>
              <a:t>, e fanno scena quando vi vengono a trovare gli amici.</a:t>
            </a:r>
          </a:p>
          <a:p>
            <a:pPr marL="85725" marR="0" lvl="0" indent="0" algn="just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EB80A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it-IT" sz="2400" dirty="0" smtClean="0">
                <a:latin typeface="+mn-lt"/>
                <a:cs typeface="+mn-cs"/>
              </a:rPr>
              <a:t>Se vi accontentate del modello dell’anno scorso, </a:t>
            </a:r>
            <a:r>
              <a:rPr lang="it-IT" sz="2400" dirty="0" smtClean="0">
                <a:solidFill>
                  <a:schemeClr val="accent3"/>
                </a:solidFill>
                <a:latin typeface="+mn-lt"/>
                <a:cs typeface="+mn-cs"/>
              </a:rPr>
              <a:t>750 € ciascuno</a:t>
            </a:r>
            <a:r>
              <a:rPr lang="it-IT" sz="2400" dirty="0" smtClean="0">
                <a:latin typeface="+mn-lt"/>
                <a:cs typeface="+mn-cs"/>
              </a:rPr>
              <a:t>, ne prenderei </a:t>
            </a:r>
            <a:r>
              <a:rPr lang="it-IT" sz="2400" dirty="0" smtClean="0">
                <a:solidFill>
                  <a:schemeClr val="accent3"/>
                </a:solidFill>
                <a:latin typeface="+mn-lt"/>
                <a:cs typeface="+mn-cs"/>
              </a:rPr>
              <a:t>due</a:t>
            </a:r>
            <a:r>
              <a:rPr lang="it-IT" sz="2400" dirty="0" smtClean="0">
                <a:latin typeface="+mn-lt"/>
                <a:cs typeface="+mn-cs"/>
              </a:rPr>
              <a:t>.</a:t>
            </a:r>
            <a:endParaRPr lang="it-IT" sz="2400" dirty="0" smtClean="0">
              <a:latin typeface="Corbel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Audio/Video conference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CB12F-3906-47CA-A57B-12F8B79D1725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pic>
        <p:nvPicPr>
          <p:cNvPr id="1026" name="Picture 2" descr="Workstation tower Dell Precision T1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3113" y="-26008013"/>
            <a:ext cx="2809875" cy="2809875"/>
          </a:xfrm>
          <a:prstGeom prst="rect">
            <a:avLst/>
          </a:prstGeom>
          <a:noFill/>
        </p:spPr>
      </p:pic>
      <p:pic>
        <p:nvPicPr>
          <p:cNvPr id="1028" name="Picture 4" descr="Workstation tower Dell Precision T1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3113" y="-26008013"/>
            <a:ext cx="2809875" cy="2809875"/>
          </a:xfrm>
          <a:prstGeom prst="rect">
            <a:avLst/>
          </a:prstGeom>
          <a:noFill/>
        </p:spPr>
      </p:pic>
      <p:pic>
        <p:nvPicPr>
          <p:cNvPr id="11" name="Content Placeholder 10" descr="PC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>
          <a:xfrm>
            <a:off x="2627784" y="5373216"/>
            <a:ext cx="864096" cy="1080120"/>
          </a:xfrm>
        </p:spPr>
      </p:pic>
      <p:pic>
        <p:nvPicPr>
          <p:cNvPr id="12" name="Picture 11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2123728" y="4221088"/>
            <a:ext cx="918102" cy="918102"/>
          </a:xfrm>
          <a:prstGeom prst="rect">
            <a:avLst/>
          </a:prstGeom>
        </p:spPr>
      </p:pic>
      <p:pic>
        <p:nvPicPr>
          <p:cNvPr id="13" name="Picture 12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3131840" y="4221088"/>
            <a:ext cx="918102" cy="918102"/>
          </a:xfrm>
          <a:prstGeom prst="rect">
            <a:avLst/>
          </a:prstGeom>
        </p:spPr>
      </p:pic>
      <p:cxnSp>
        <p:nvCxnSpPr>
          <p:cNvPr id="15" name="Shape 14"/>
          <p:cNvCxnSpPr>
            <a:stCxn id="11" idx="1"/>
            <a:endCxn id="12" idx="2"/>
          </p:cNvCxnSpPr>
          <p:nvPr/>
        </p:nvCxnSpPr>
        <p:spPr>
          <a:xfrm rot="10800000">
            <a:off x="2582780" y="5139190"/>
            <a:ext cx="45005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11" idx="3"/>
            <a:endCxn id="13" idx="2"/>
          </p:cNvCxnSpPr>
          <p:nvPr/>
        </p:nvCxnSpPr>
        <p:spPr>
          <a:xfrm flipV="1">
            <a:off x="3491880" y="5139190"/>
            <a:ext cx="99011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4" name="Content Placeholder 10" descr="P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 bwMode="auto">
          <a:xfrm>
            <a:off x="5436096" y="5373216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4932040" y="4221088"/>
            <a:ext cx="918102" cy="918102"/>
          </a:xfrm>
          <a:prstGeom prst="rect">
            <a:avLst/>
          </a:prstGeom>
        </p:spPr>
      </p:pic>
      <p:pic>
        <p:nvPicPr>
          <p:cNvPr id="26" name="Picture 25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5940152" y="4221088"/>
            <a:ext cx="918102" cy="918102"/>
          </a:xfrm>
          <a:prstGeom prst="rect">
            <a:avLst/>
          </a:prstGeom>
        </p:spPr>
      </p:pic>
      <p:cxnSp>
        <p:nvCxnSpPr>
          <p:cNvPr id="27" name="Shape 26"/>
          <p:cNvCxnSpPr>
            <a:stCxn id="24" idx="1"/>
            <a:endCxn id="25" idx="2"/>
          </p:cNvCxnSpPr>
          <p:nvPr/>
        </p:nvCxnSpPr>
        <p:spPr>
          <a:xfrm rot="10800000">
            <a:off x="5391092" y="5139190"/>
            <a:ext cx="45005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24" idx="3"/>
            <a:endCxn id="26" idx="2"/>
          </p:cNvCxnSpPr>
          <p:nvPr/>
        </p:nvCxnSpPr>
        <p:spPr>
          <a:xfrm flipV="1">
            <a:off x="6300192" y="5139190"/>
            <a:ext cx="99011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Group 32"/>
          <p:cNvGrpSpPr/>
          <p:nvPr/>
        </p:nvGrpSpPr>
        <p:grpSpPr>
          <a:xfrm>
            <a:off x="2195736" y="3068960"/>
            <a:ext cx="1835246" cy="1045738"/>
            <a:chOff x="323528" y="2996952"/>
            <a:chExt cx="2446994" cy="1493912"/>
          </a:xfrm>
        </p:grpSpPr>
        <p:pic>
          <p:nvPicPr>
            <p:cNvPr id="31" name="Picture 30" descr="tv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263" r="9839"/>
            <a:stretch>
              <a:fillRect/>
            </a:stretch>
          </p:blipFill>
          <p:spPr>
            <a:xfrm>
              <a:off x="323528" y="2996952"/>
              <a:ext cx="2446994" cy="1493912"/>
            </a:xfrm>
            <a:prstGeom prst="rect">
              <a:avLst/>
            </a:prstGeom>
          </p:spPr>
        </p:pic>
        <p:pic>
          <p:nvPicPr>
            <p:cNvPr id="29" name="Picture 28" descr="lhc1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9592" y="3140968"/>
              <a:ext cx="1344149" cy="1008112"/>
            </a:xfrm>
            <a:prstGeom prst="rect">
              <a:avLst/>
            </a:prstGeom>
          </p:spPr>
        </p:pic>
      </p:grpSp>
      <p:cxnSp>
        <p:nvCxnSpPr>
          <p:cNvPr id="38" name="Shape 37"/>
          <p:cNvCxnSpPr>
            <a:stCxn id="24" idx="3"/>
          </p:cNvCxnSpPr>
          <p:nvPr/>
        </p:nvCxnSpPr>
        <p:spPr>
          <a:xfrm flipV="1">
            <a:off x="6300192" y="3591829"/>
            <a:ext cx="467094" cy="2321447"/>
          </a:xfrm>
          <a:prstGeom prst="bentConnector3">
            <a:avLst>
              <a:gd name="adj1" fmla="val 148941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1" name="Content Placeholder 10" descr="P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 bwMode="auto">
          <a:xfrm>
            <a:off x="7668344" y="3861048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" name="Shape 50"/>
          <p:cNvCxnSpPr>
            <a:stCxn id="11" idx="1"/>
          </p:cNvCxnSpPr>
          <p:nvPr/>
        </p:nvCxnSpPr>
        <p:spPr>
          <a:xfrm rot="10800000">
            <a:off x="2195736" y="3591830"/>
            <a:ext cx="432048" cy="2321447"/>
          </a:xfrm>
          <a:prstGeom prst="bentConnector3">
            <a:avLst>
              <a:gd name="adj1" fmla="val 152911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8" name="Shape 57"/>
          <p:cNvCxnSpPr>
            <a:stCxn id="41" idx="0"/>
          </p:cNvCxnSpPr>
          <p:nvPr/>
        </p:nvCxnSpPr>
        <p:spPr>
          <a:xfrm rot="16200000" flipV="1">
            <a:off x="7128284" y="2888940"/>
            <a:ext cx="576064" cy="1368152"/>
          </a:xfrm>
          <a:prstGeom prst="bentConnector2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7346859" y="5555787"/>
            <a:ext cx="1512168" cy="792088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A/V</a:t>
            </a:r>
          </a:p>
          <a:p>
            <a:pPr algn="ctr"/>
            <a:r>
              <a:rPr lang="en-US" dirty="0" err="1" smtClean="0"/>
              <a:t>equipement</a:t>
            </a:r>
            <a:endParaRPr lang="it-IT" dirty="0"/>
          </a:p>
        </p:txBody>
      </p:sp>
      <p:cxnSp>
        <p:nvCxnSpPr>
          <p:cNvPr id="61" name="Shape 60"/>
          <p:cNvCxnSpPr>
            <a:stCxn id="60" idx="0"/>
            <a:endCxn id="41" idx="2"/>
          </p:cNvCxnSpPr>
          <p:nvPr/>
        </p:nvCxnSpPr>
        <p:spPr>
          <a:xfrm rot="16200000" flipV="1">
            <a:off x="7794359" y="5247202"/>
            <a:ext cx="614619" cy="2551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539552" y="1196752"/>
            <a:ext cx="806489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5725" marR="0" lvl="0" indent="0" algn="just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EB80A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it-IT" sz="2400" dirty="0" smtClean="0">
                <a:latin typeface="+mn-lt"/>
                <a:cs typeface="+mn-cs"/>
              </a:rPr>
              <a:t>Consente di </a:t>
            </a:r>
            <a:r>
              <a:rPr lang="it-IT" sz="2400" dirty="0" smtClean="0">
                <a:solidFill>
                  <a:schemeClr val="accent3"/>
                </a:solidFill>
                <a:latin typeface="+mn-lt"/>
                <a:cs typeface="+mn-cs"/>
              </a:rPr>
              <a:t>comunicare con la ACR</a:t>
            </a:r>
            <a:r>
              <a:rPr lang="it-IT" sz="2400" dirty="0" smtClean="0">
                <a:latin typeface="+mn-lt"/>
                <a:cs typeface="+mn-cs"/>
              </a:rPr>
              <a:t>. Lo </a:t>
            </a:r>
            <a:r>
              <a:rPr lang="it-IT" sz="2400" dirty="0" err="1" smtClean="0">
                <a:latin typeface="+mn-lt"/>
                <a:cs typeface="+mn-cs"/>
              </a:rPr>
              <a:t>shift</a:t>
            </a:r>
            <a:r>
              <a:rPr lang="it-IT" sz="2400" dirty="0" smtClean="0">
                <a:latin typeface="+mn-lt"/>
                <a:cs typeface="+mn-cs"/>
              </a:rPr>
              <a:t> leader pu</a:t>
            </a:r>
            <a:r>
              <a:rPr lang="it-IT" sz="2400" dirty="0" smtClean="0">
                <a:latin typeface="Corbel"/>
                <a:cs typeface="+mn-cs"/>
              </a:rPr>
              <a:t>ò verificare se ci siete davvero. In generale sarà un sistema </a:t>
            </a:r>
            <a:r>
              <a:rPr lang="it-IT" sz="2400" dirty="0" smtClean="0">
                <a:solidFill>
                  <a:schemeClr val="accent3"/>
                </a:solidFill>
                <a:latin typeface="Corbel"/>
                <a:cs typeface="+mn-cs"/>
              </a:rPr>
              <a:t>EVO</a:t>
            </a:r>
            <a:r>
              <a:rPr lang="it-IT" sz="2400" dirty="0" smtClean="0">
                <a:latin typeface="Corbel"/>
                <a:cs typeface="+mn-cs"/>
              </a:rPr>
              <a:t> (o </a:t>
            </a:r>
            <a:r>
              <a:rPr lang="it-IT" sz="2400" dirty="0" err="1" smtClean="0">
                <a:solidFill>
                  <a:schemeClr val="accent3"/>
                </a:solidFill>
                <a:latin typeface="Corbel"/>
                <a:cs typeface="+mn-cs"/>
              </a:rPr>
              <a:t>Vydeo…</a:t>
            </a:r>
            <a:r>
              <a:rPr lang="it-IT" sz="2400" dirty="0" smtClean="0">
                <a:latin typeface="Corbel"/>
                <a:cs typeface="+mn-cs"/>
              </a:rPr>
              <a:t>) con enfasi sulla parte audio. Serve un PC (</a:t>
            </a:r>
            <a:r>
              <a:rPr lang="it-IT" sz="2400" dirty="0" smtClean="0">
                <a:solidFill>
                  <a:schemeClr val="accent3"/>
                </a:solidFill>
                <a:latin typeface="Corbel"/>
                <a:cs typeface="+mn-cs"/>
              </a:rPr>
              <a:t>1000 €</a:t>
            </a:r>
            <a:r>
              <a:rPr lang="it-IT" sz="2400" dirty="0" smtClean="0">
                <a:latin typeface="Corbel"/>
                <a:cs typeface="+mn-cs"/>
              </a:rPr>
              <a:t>) e un sistema audio/</a:t>
            </a:r>
            <a:r>
              <a:rPr lang="it-IT" sz="2400" dirty="0" err="1" smtClean="0">
                <a:latin typeface="Corbel"/>
                <a:cs typeface="+mn-cs"/>
              </a:rPr>
              <a:t>video…</a:t>
            </a:r>
            <a:endParaRPr lang="it-IT" sz="2400" dirty="0" smtClean="0">
              <a:latin typeface="+mn-lt"/>
              <a:cs typeface="+mn-cs"/>
            </a:endParaRPr>
          </a:p>
        </p:txBody>
      </p:sp>
      <p:cxnSp>
        <p:nvCxnSpPr>
          <p:cNvPr id="33" name="Shape 32"/>
          <p:cNvCxnSpPr>
            <a:stCxn id="41" idx="0"/>
          </p:cNvCxnSpPr>
          <p:nvPr/>
        </p:nvCxnSpPr>
        <p:spPr>
          <a:xfrm rot="16200000" flipV="1">
            <a:off x="5868144" y="1628800"/>
            <a:ext cx="432048" cy="4032448"/>
          </a:xfrm>
          <a:prstGeom prst="bentConnector2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7" name="Group 36"/>
          <p:cNvGrpSpPr/>
          <p:nvPr/>
        </p:nvGrpSpPr>
        <p:grpSpPr>
          <a:xfrm>
            <a:off x="4932040" y="3068960"/>
            <a:ext cx="1835246" cy="1045738"/>
            <a:chOff x="3205126" y="3068960"/>
            <a:chExt cx="2446994" cy="1493912"/>
          </a:xfrm>
        </p:grpSpPr>
        <p:pic>
          <p:nvPicPr>
            <p:cNvPr id="35" name="Picture 34" descr="tv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263" r="9839"/>
            <a:stretch>
              <a:fillRect/>
            </a:stretch>
          </p:blipFill>
          <p:spPr>
            <a:xfrm>
              <a:off x="3205126" y="3068960"/>
              <a:ext cx="2446994" cy="1493912"/>
            </a:xfrm>
            <a:prstGeom prst="rect">
              <a:avLst/>
            </a:prstGeom>
          </p:spPr>
        </p:pic>
        <p:pic>
          <p:nvPicPr>
            <p:cNvPr id="30" name="Picture 29" descr="event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07904" y="3204592"/>
              <a:ext cx="1547664" cy="103177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43862" cy="914400"/>
          </a:xfrm>
        </p:spPr>
        <p:txBody>
          <a:bodyPr/>
          <a:lstStyle/>
          <a:p>
            <a:r>
              <a:rPr lang="it-IT" dirty="0" smtClean="0"/>
              <a:t>Audio/Video </a:t>
            </a:r>
            <a:r>
              <a:rPr lang="it-IT" dirty="0" err="1" smtClean="0"/>
              <a:t>conference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764" y="1052736"/>
            <a:ext cx="8208912" cy="5094282"/>
          </a:xfrm>
        </p:spPr>
        <p:txBody>
          <a:bodyPr/>
          <a:lstStyle/>
          <a:p>
            <a:pPr marL="88900" indent="-20638" algn="just">
              <a:buNone/>
            </a:pPr>
            <a:r>
              <a:rPr lang="it-IT" sz="2400" dirty="0" smtClean="0"/>
              <a:t>Diverse soluzioni possibili a seconda dell’enfasi che si vuole dare all’uso secondario come meeting </a:t>
            </a:r>
            <a:r>
              <a:rPr lang="it-IT" sz="2400" dirty="0" err="1" smtClean="0"/>
              <a:t>room</a:t>
            </a:r>
            <a:r>
              <a:rPr lang="it-IT" sz="2400" dirty="0" smtClean="0"/>
              <a:t>.</a:t>
            </a:r>
          </a:p>
          <a:p>
            <a:pPr marL="525463" indent="-457200" algn="just">
              <a:buFont typeface="+mj-lt"/>
              <a:buAutoNum type="arabicPeriod"/>
            </a:pPr>
            <a:r>
              <a:rPr lang="it-IT" sz="2200" dirty="0" smtClean="0">
                <a:solidFill>
                  <a:schemeClr val="accent3"/>
                </a:solidFill>
              </a:rPr>
              <a:t>Personal</a:t>
            </a:r>
            <a:r>
              <a:rPr lang="it-IT" sz="2200" dirty="0" smtClean="0"/>
              <a:t>: una webcam e uno speaker </a:t>
            </a:r>
            <a:r>
              <a:rPr lang="it-IT" sz="2200" dirty="0" err="1" smtClean="0"/>
              <a:t>phone</a:t>
            </a:r>
            <a:r>
              <a:rPr lang="it-IT" sz="2200" dirty="0" smtClean="0"/>
              <a:t> USB con cancellazione dell’eco (</a:t>
            </a:r>
            <a:r>
              <a:rPr lang="it-IT" sz="2200" dirty="0" smtClean="0">
                <a:solidFill>
                  <a:schemeClr val="accent3"/>
                </a:solidFill>
              </a:rPr>
              <a:t>100-300 €</a:t>
            </a:r>
            <a:r>
              <a:rPr lang="it-IT" sz="2200" dirty="0" smtClean="0"/>
              <a:t>).</a:t>
            </a:r>
          </a:p>
          <a:p>
            <a:pPr marL="525463" indent="-457200" algn="just">
              <a:buFont typeface="+mj-lt"/>
              <a:buAutoNum type="arabicPeriod"/>
            </a:pPr>
            <a:r>
              <a:rPr lang="it-IT" sz="2200" dirty="0" smtClean="0">
                <a:solidFill>
                  <a:schemeClr val="accent3"/>
                </a:solidFill>
              </a:rPr>
              <a:t>Base</a:t>
            </a:r>
            <a:r>
              <a:rPr lang="it-IT" sz="2200" dirty="0" smtClean="0"/>
              <a:t>: una webcam e un sistema telefono/audio USB con cancellazione dell’eco e tre microfoni, ad es. </a:t>
            </a:r>
            <a:r>
              <a:rPr lang="it-IT" sz="2200" dirty="0" err="1" smtClean="0">
                <a:solidFill>
                  <a:schemeClr val="accent3"/>
                </a:solidFill>
              </a:rPr>
              <a:t>Konftel</a:t>
            </a:r>
            <a:r>
              <a:rPr lang="it-IT" sz="2200" dirty="0" smtClean="0">
                <a:solidFill>
                  <a:schemeClr val="accent3"/>
                </a:solidFill>
              </a:rPr>
              <a:t> 300 </a:t>
            </a:r>
            <a:r>
              <a:rPr lang="it-IT" sz="2200" dirty="0" smtClean="0"/>
              <a:t>(</a:t>
            </a:r>
            <a:r>
              <a:rPr lang="it-IT" sz="2200" dirty="0" smtClean="0">
                <a:solidFill>
                  <a:schemeClr val="accent3"/>
                </a:solidFill>
              </a:rPr>
              <a:t>1000-1200 €</a:t>
            </a:r>
            <a:r>
              <a:rPr lang="it-IT" sz="2200" dirty="0" smtClean="0"/>
              <a:t>)</a:t>
            </a:r>
          </a:p>
          <a:p>
            <a:pPr marL="525463" indent="-457200" algn="just">
              <a:buFont typeface="+mj-lt"/>
              <a:buAutoNum type="arabicPeriod"/>
            </a:pPr>
            <a:r>
              <a:rPr lang="it-IT" sz="2200" dirty="0" smtClean="0">
                <a:solidFill>
                  <a:schemeClr val="accent3"/>
                </a:solidFill>
              </a:rPr>
              <a:t>Premium</a:t>
            </a:r>
            <a:r>
              <a:rPr lang="it-IT" sz="2200" dirty="0" smtClean="0"/>
              <a:t>: una webcam e un mixer digitale da 6-10 microfoni, con cancellazione dell’eco, ad es. </a:t>
            </a:r>
            <a:r>
              <a:rPr lang="it-IT" sz="2200" dirty="0" err="1" smtClean="0">
                <a:solidFill>
                  <a:schemeClr val="accent3"/>
                </a:solidFill>
              </a:rPr>
              <a:t>Clearone</a:t>
            </a:r>
            <a:r>
              <a:rPr lang="it-IT" sz="2200" dirty="0" smtClean="0">
                <a:solidFill>
                  <a:schemeClr val="accent3"/>
                </a:solidFill>
              </a:rPr>
              <a:t> INTERACT AT </a:t>
            </a:r>
            <a:r>
              <a:rPr lang="it-IT" sz="2200" dirty="0" smtClean="0"/>
              <a:t>(</a:t>
            </a:r>
            <a:r>
              <a:rPr lang="it-IT" sz="2200" dirty="0" smtClean="0">
                <a:solidFill>
                  <a:schemeClr val="accent3"/>
                </a:solidFill>
              </a:rPr>
              <a:t>4000-5000 €</a:t>
            </a:r>
            <a:r>
              <a:rPr lang="it-IT" sz="2200" dirty="0" smtClean="0"/>
              <a:t>).</a:t>
            </a:r>
          </a:p>
          <a:p>
            <a:pPr marL="525463" indent="-457200" algn="just">
              <a:buFont typeface="+mj-lt"/>
              <a:buAutoNum type="arabicPeriod"/>
            </a:pPr>
            <a:r>
              <a:rPr lang="it-IT" sz="2200" dirty="0" err="1" smtClean="0">
                <a:solidFill>
                  <a:schemeClr val="accent3"/>
                </a:solidFill>
              </a:rPr>
              <a:t>Videconf</a:t>
            </a:r>
            <a:r>
              <a:rPr lang="it-IT" sz="2200" dirty="0" smtClean="0"/>
              <a:t>: un sistema H.323 (e.g. </a:t>
            </a:r>
            <a:r>
              <a:rPr lang="it-IT" sz="2200" dirty="0" err="1" smtClean="0"/>
              <a:t>Tandberg</a:t>
            </a:r>
            <a:r>
              <a:rPr lang="it-IT" sz="2200" dirty="0" smtClean="0"/>
              <a:t>) + mixer (</a:t>
            </a:r>
            <a:r>
              <a:rPr lang="it-IT" sz="2200" dirty="0" smtClean="0">
                <a:solidFill>
                  <a:schemeClr val="accent3"/>
                </a:solidFill>
              </a:rPr>
              <a:t>5000-10000 €</a:t>
            </a:r>
            <a:r>
              <a:rPr lang="it-IT" sz="2200" dirty="0" smtClean="0"/>
              <a:t>)</a:t>
            </a:r>
          </a:p>
          <a:p>
            <a:pPr marL="88900" indent="-20638" algn="just">
              <a:buNone/>
            </a:pPr>
            <a:r>
              <a:rPr lang="it-IT" sz="2400" dirty="0" smtClean="0"/>
              <a:t>Mi concentrerei su </a:t>
            </a:r>
            <a:r>
              <a:rPr lang="it-IT" sz="2400" dirty="0" smtClean="0">
                <a:solidFill>
                  <a:schemeClr val="accent3"/>
                </a:solidFill>
              </a:rPr>
              <a:t>2 e 3</a:t>
            </a:r>
            <a:r>
              <a:rPr lang="it-IT" sz="2400" dirty="0" smtClean="0"/>
              <a:t>. 4, oltre a essere fuori budget, </a:t>
            </a:r>
            <a:r>
              <a:rPr lang="it-IT" sz="2400" dirty="0" smtClean="0">
                <a:latin typeface="Corbel"/>
              </a:rPr>
              <a:t>è forse un po’ inutile visto l’uso che facciamo del video. </a:t>
            </a:r>
            <a:endParaRPr lang="it-IT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CB12F-3906-47CA-A57B-12F8B79D1725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Multimedia display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CB12F-3906-47CA-A57B-12F8B79D1725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  <p:pic>
        <p:nvPicPr>
          <p:cNvPr id="1026" name="Picture 2" descr="Workstation tower Dell Precision T1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3113" y="-26008013"/>
            <a:ext cx="2809875" cy="2809875"/>
          </a:xfrm>
          <a:prstGeom prst="rect">
            <a:avLst/>
          </a:prstGeom>
          <a:noFill/>
        </p:spPr>
      </p:pic>
      <p:pic>
        <p:nvPicPr>
          <p:cNvPr id="1028" name="Picture 4" descr="Workstation tower Dell Precision T1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3113" y="-26008013"/>
            <a:ext cx="2809875" cy="2809875"/>
          </a:xfrm>
          <a:prstGeom prst="rect">
            <a:avLst/>
          </a:prstGeom>
          <a:noFill/>
        </p:spPr>
      </p:pic>
      <p:pic>
        <p:nvPicPr>
          <p:cNvPr id="11" name="Content Placeholder 10" descr="PC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>
          <a:xfrm>
            <a:off x="2627784" y="5373216"/>
            <a:ext cx="864096" cy="1080120"/>
          </a:xfrm>
        </p:spPr>
      </p:pic>
      <p:pic>
        <p:nvPicPr>
          <p:cNvPr id="12" name="Picture 11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2123728" y="4221088"/>
            <a:ext cx="918102" cy="918102"/>
          </a:xfrm>
          <a:prstGeom prst="rect">
            <a:avLst/>
          </a:prstGeom>
        </p:spPr>
      </p:pic>
      <p:pic>
        <p:nvPicPr>
          <p:cNvPr id="13" name="Picture 12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3131840" y="4221088"/>
            <a:ext cx="918102" cy="918102"/>
          </a:xfrm>
          <a:prstGeom prst="rect">
            <a:avLst/>
          </a:prstGeom>
        </p:spPr>
      </p:pic>
      <p:cxnSp>
        <p:nvCxnSpPr>
          <p:cNvPr id="15" name="Shape 14"/>
          <p:cNvCxnSpPr>
            <a:stCxn id="11" idx="1"/>
            <a:endCxn id="12" idx="2"/>
          </p:cNvCxnSpPr>
          <p:nvPr/>
        </p:nvCxnSpPr>
        <p:spPr>
          <a:xfrm rot="10800000">
            <a:off x="2582780" y="5139190"/>
            <a:ext cx="45005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11" idx="3"/>
            <a:endCxn id="13" idx="2"/>
          </p:cNvCxnSpPr>
          <p:nvPr/>
        </p:nvCxnSpPr>
        <p:spPr>
          <a:xfrm flipV="1">
            <a:off x="3491880" y="5139190"/>
            <a:ext cx="99011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4" name="Content Placeholder 10" descr="P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 bwMode="auto">
          <a:xfrm>
            <a:off x="5436096" y="5373216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4932040" y="4221088"/>
            <a:ext cx="918102" cy="918102"/>
          </a:xfrm>
          <a:prstGeom prst="rect">
            <a:avLst/>
          </a:prstGeom>
        </p:spPr>
      </p:pic>
      <p:pic>
        <p:nvPicPr>
          <p:cNvPr id="26" name="Picture 25" descr="Monitor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7" t="4167" r="4167" b="4167"/>
          <a:stretch>
            <a:fillRect/>
          </a:stretch>
        </p:blipFill>
        <p:spPr>
          <a:xfrm>
            <a:off x="5940152" y="4221088"/>
            <a:ext cx="918102" cy="918102"/>
          </a:xfrm>
          <a:prstGeom prst="rect">
            <a:avLst/>
          </a:prstGeom>
        </p:spPr>
      </p:pic>
      <p:cxnSp>
        <p:nvCxnSpPr>
          <p:cNvPr id="27" name="Shape 26"/>
          <p:cNvCxnSpPr>
            <a:stCxn id="24" idx="1"/>
            <a:endCxn id="25" idx="2"/>
          </p:cNvCxnSpPr>
          <p:nvPr/>
        </p:nvCxnSpPr>
        <p:spPr>
          <a:xfrm rot="10800000">
            <a:off x="5391092" y="5139190"/>
            <a:ext cx="45005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24" idx="3"/>
            <a:endCxn id="26" idx="2"/>
          </p:cNvCxnSpPr>
          <p:nvPr/>
        </p:nvCxnSpPr>
        <p:spPr>
          <a:xfrm flipV="1">
            <a:off x="6300192" y="5139190"/>
            <a:ext cx="99011" cy="774086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Group 32"/>
          <p:cNvGrpSpPr/>
          <p:nvPr/>
        </p:nvGrpSpPr>
        <p:grpSpPr>
          <a:xfrm>
            <a:off x="2195736" y="3068960"/>
            <a:ext cx="1835246" cy="1045738"/>
            <a:chOff x="323528" y="2996952"/>
            <a:chExt cx="2446994" cy="1493912"/>
          </a:xfrm>
        </p:grpSpPr>
        <p:pic>
          <p:nvPicPr>
            <p:cNvPr id="31" name="Picture 30" descr="tv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263" r="9839"/>
            <a:stretch>
              <a:fillRect/>
            </a:stretch>
          </p:blipFill>
          <p:spPr>
            <a:xfrm>
              <a:off x="323528" y="2996952"/>
              <a:ext cx="2446994" cy="1493912"/>
            </a:xfrm>
            <a:prstGeom prst="rect">
              <a:avLst/>
            </a:prstGeom>
          </p:spPr>
        </p:pic>
        <p:pic>
          <p:nvPicPr>
            <p:cNvPr id="29" name="Picture 28" descr="lhc1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9592" y="3140968"/>
              <a:ext cx="1344149" cy="1008112"/>
            </a:xfrm>
            <a:prstGeom prst="rect">
              <a:avLst/>
            </a:prstGeom>
          </p:spPr>
        </p:pic>
      </p:grpSp>
      <p:cxnSp>
        <p:nvCxnSpPr>
          <p:cNvPr id="38" name="Shape 37"/>
          <p:cNvCxnSpPr>
            <a:stCxn id="24" idx="3"/>
          </p:cNvCxnSpPr>
          <p:nvPr/>
        </p:nvCxnSpPr>
        <p:spPr>
          <a:xfrm flipV="1">
            <a:off x="6300192" y="3591829"/>
            <a:ext cx="467094" cy="2321447"/>
          </a:xfrm>
          <a:prstGeom prst="bentConnector3">
            <a:avLst>
              <a:gd name="adj1" fmla="val 148941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1" name="Content Placeholder 10" descr="P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 bwMode="auto">
          <a:xfrm>
            <a:off x="7668344" y="3861048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Content Placeholder 10" descr="P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DD4915"/>
              </a:clrFrom>
              <a:clrTo>
                <a:srgbClr val="DD4915">
                  <a:alpha val="0"/>
                </a:srgbClr>
              </a:clrTo>
            </a:clrChange>
            <a:grayscl/>
          </a:blip>
          <a:srcRect l="13636" r="13636" b="9091"/>
          <a:stretch>
            <a:fillRect/>
          </a:stretch>
        </p:blipFill>
        <p:spPr bwMode="auto">
          <a:xfrm>
            <a:off x="323528" y="2852936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" name="Shape 50"/>
          <p:cNvCxnSpPr>
            <a:stCxn id="11" idx="1"/>
          </p:cNvCxnSpPr>
          <p:nvPr/>
        </p:nvCxnSpPr>
        <p:spPr>
          <a:xfrm rot="10800000">
            <a:off x="2195736" y="3591830"/>
            <a:ext cx="432048" cy="2321447"/>
          </a:xfrm>
          <a:prstGeom prst="bentConnector3">
            <a:avLst>
              <a:gd name="adj1" fmla="val 152911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2" idx="3"/>
          </p:cNvCxnSpPr>
          <p:nvPr/>
        </p:nvCxnSpPr>
        <p:spPr>
          <a:xfrm>
            <a:off x="1187624" y="3392996"/>
            <a:ext cx="11521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Shape 57"/>
          <p:cNvCxnSpPr>
            <a:stCxn id="41" idx="0"/>
          </p:cNvCxnSpPr>
          <p:nvPr/>
        </p:nvCxnSpPr>
        <p:spPr>
          <a:xfrm rot="16200000" flipV="1">
            <a:off x="7128284" y="2888940"/>
            <a:ext cx="576064" cy="1368152"/>
          </a:xfrm>
          <a:prstGeom prst="bentConnector2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7346859" y="5555787"/>
            <a:ext cx="1512168" cy="792088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A/V</a:t>
            </a:r>
          </a:p>
          <a:p>
            <a:pPr algn="ctr"/>
            <a:r>
              <a:rPr lang="en-US" dirty="0" err="1" smtClean="0"/>
              <a:t>equipement</a:t>
            </a:r>
            <a:endParaRPr lang="it-IT" dirty="0"/>
          </a:p>
        </p:txBody>
      </p:sp>
      <p:cxnSp>
        <p:nvCxnSpPr>
          <p:cNvPr id="61" name="Shape 60"/>
          <p:cNvCxnSpPr>
            <a:stCxn id="60" idx="0"/>
            <a:endCxn id="41" idx="2"/>
          </p:cNvCxnSpPr>
          <p:nvPr/>
        </p:nvCxnSpPr>
        <p:spPr>
          <a:xfrm rot="16200000" flipV="1">
            <a:off x="7794359" y="5247202"/>
            <a:ext cx="614619" cy="2551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539552" y="1196752"/>
            <a:ext cx="813690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5725" marR="0" lvl="0" indent="0" algn="just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EB80A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it-IT" sz="2400" dirty="0" smtClean="0">
                <a:latin typeface="+mn-lt"/>
                <a:cs typeface="+mn-cs"/>
              </a:rPr>
              <a:t>È un PC collegato a una TV che </a:t>
            </a:r>
            <a:r>
              <a:rPr lang="it-IT" sz="2400" dirty="0" smtClean="0">
                <a:solidFill>
                  <a:schemeClr val="accent3"/>
                </a:solidFill>
                <a:latin typeface="+mn-lt"/>
                <a:cs typeface="+mn-cs"/>
              </a:rPr>
              <a:t>mostra in continuazione un collage di materiale informativo </a:t>
            </a:r>
            <a:r>
              <a:rPr lang="it-IT" sz="2400" dirty="0" smtClean="0">
                <a:latin typeface="+mn-lt"/>
                <a:cs typeface="+mn-cs"/>
              </a:rPr>
              <a:t>(pagine WEB, eventi, filmati, animazioni, web-cast). A seconda del montaggio pu</a:t>
            </a:r>
            <a:r>
              <a:rPr lang="it-IT" sz="2400" dirty="0" smtClean="0">
                <a:latin typeface="Corbel"/>
                <a:cs typeface="+mn-cs"/>
              </a:rPr>
              <a:t>ò servire per lo </a:t>
            </a:r>
            <a:r>
              <a:rPr lang="it-IT" sz="2400" dirty="0" err="1" smtClean="0">
                <a:latin typeface="Corbel"/>
                <a:cs typeface="+mn-cs"/>
              </a:rPr>
              <a:t>shift</a:t>
            </a:r>
            <a:r>
              <a:rPr lang="it-IT" sz="2400" dirty="0" smtClean="0">
                <a:latin typeface="Corbel"/>
                <a:cs typeface="+mn-cs"/>
              </a:rPr>
              <a:t>, come info generale, per la didattica, per l’</a:t>
            </a:r>
            <a:r>
              <a:rPr lang="it-IT" sz="2400" dirty="0" err="1" smtClean="0">
                <a:latin typeface="Corbel"/>
                <a:cs typeface="+mn-cs"/>
              </a:rPr>
              <a:t>outreach</a:t>
            </a:r>
            <a:r>
              <a:rPr lang="it-IT" sz="2400" dirty="0" smtClean="0">
                <a:latin typeface="Corbel"/>
                <a:cs typeface="+mn-cs"/>
              </a:rPr>
              <a:t>.</a:t>
            </a:r>
            <a:endParaRPr lang="it-IT" sz="2400" dirty="0" smtClean="0">
              <a:latin typeface="+mn-lt"/>
              <a:cs typeface="+mn-cs"/>
            </a:endParaRPr>
          </a:p>
        </p:txBody>
      </p:sp>
      <p:cxnSp>
        <p:nvCxnSpPr>
          <p:cNvPr id="33" name="Shape 32"/>
          <p:cNvCxnSpPr/>
          <p:nvPr/>
        </p:nvCxnSpPr>
        <p:spPr>
          <a:xfrm rot="16200000" flipV="1">
            <a:off x="5868144" y="1628800"/>
            <a:ext cx="432048" cy="4032448"/>
          </a:xfrm>
          <a:prstGeom prst="bentConnector2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7" name="Group 36"/>
          <p:cNvGrpSpPr/>
          <p:nvPr/>
        </p:nvGrpSpPr>
        <p:grpSpPr>
          <a:xfrm>
            <a:off x="4932040" y="3068960"/>
            <a:ext cx="1835246" cy="1045738"/>
            <a:chOff x="3205126" y="3068960"/>
            <a:chExt cx="2446994" cy="1493912"/>
          </a:xfrm>
        </p:grpSpPr>
        <p:pic>
          <p:nvPicPr>
            <p:cNvPr id="35" name="Picture 34" descr="tv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263" r="9839"/>
            <a:stretch>
              <a:fillRect/>
            </a:stretch>
          </p:blipFill>
          <p:spPr>
            <a:xfrm>
              <a:off x="3205126" y="3068960"/>
              <a:ext cx="2446994" cy="1493912"/>
            </a:xfrm>
            <a:prstGeom prst="rect">
              <a:avLst/>
            </a:prstGeom>
          </p:spPr>
        </p:pic>
        <p:pic>
          <p:nvPicPr>
            <p:cNvPr id="30" name="Picture 29" descr="event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07904" y="3204592"/>
              <a:ext cx="1547664" cy="103177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43862" cy="914400"/>
          </a:xfrm>
        </p:spPr>
        <p:txBody>
          <a:bodyPr/>
          <a:lstStyle/>
          <a:p>
            <a:r>
              <a:rPr lang="it-IT" dirty="0" smtClean="0"/>
              <a:t>Multimedia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043862" cy="5472608"/>
          </a:xfrm>
        </p:spPr>
        <p:txBody>
          <a:bodyPr/>
          <a:lstStyle/>
          <a:p>
            <a:pPr marL="88900" indent="-20638" algn="just">
              <a:buNone/>
            </a:pPr>
            <a:r>
              <a:rPr lang="it-IT" sz="2400" dirty="0" smtClean="0"/>
              <a:t>Ho visitato la </a:t>
            </a:r>
            <a:r>
              <a:rPr lang="it-IT" sz="2400" dirty="0" smtClean="0">
                <a:solidFill>
                  <a:schemeClr val="accent3"/>
                </a:solidFill>
              </a:rPr>
              <a:t>sala di produzione del web-cast di ATLAS</a:t>
            </a:r>
            <a:r>
              <a:rPr lang="it-IT" sz="2400" dirty="0" smtClean="0"/>
              <a:t>, e </a:t>
            </a:r>
            <a:r>
              <a:rPr lang="it-IT" sz="2400" dirty="0" smtClean="0">
                <a:solidFill>
                  <a:schemeClr val="accent3"/>
                </a:solidFill>
              </a:rPr>
              <a:t>Tiina Wickstroem </a:t>
            </a:r>
            <a:r>
              <a:rPr lang="it-IT" sz="2400" dirty="0" smtClean="0"/>
              <a:t>mi ha illustrato il sistema con cui vengono gestiti gli schermi multimediali in ACR e nel </a:t>
            </a:r>
            <a:r>
              <a:rPr lang="it-IT" sz="2400" dirty="0" err="1" smtClean="0"/>
              <a:t>basement</a:t>
            </a:r>
            <a:r>
              <a:rPr lang="it-IT" sz="2400" dirty="0" smtClean="0"/>
              <a:t> del </a:t>
            </a:r>
            <a:r>
              <a:rPr lang="it-IT" sz="2400" dirty="0" err="1" smtClean="0"/>
              <a:t>Bldg</a:t>
            </a:r>
            <a:r>
              <a:rPr lang="it-IT" sz="2400" dirty="0" smtClean="0"/>
              <a:t>. 40.</a:t>
            </a:r>
          </a:p>
          <a:p>
            <a:pPr marL="88900" indent="-20638" algn="just">
              <a:buNone/>
            </a:pPr>
            <a:r>
              <a:rPr lang="it-IT" sz="2400" dirty="0" smtClean="0"/>
              <a:t>Credo che ci siano </a:t>
            </a:r>
            <a:r>
              <a:rPr lang="it-IT" sz="2400" dirty="0" smtClean="0">
                <a:solidFill>
                  <a:schemeClr val="accent3"/>
                </a:solidFill>
              </a:rPr>
              <a:t>potenzialit</a:t>
            </a:r>
            <a:r>
              <a:rPr lang="it-IT" sz="2400" dirty="0" smtClean="0">
                <a:solidFill>
                  <a:schemeClr val="accent3"/>
                </a:solidFill>
                <a:latin typeface="Corbel"/>
              </a:rPr>
              <a:t>à infinite</a:t>
            </a:r>
            <a:r>
              <a:rPr lang="it-IT" sz="2400" dirty="0" smtClean="0">
                <a:latin typeface="Corbel"/>
              </a:rPr>
              <a:t>, che vanno dal supporto agli </a:t>
            </a:r>
            <a:r>
              <a:rPr lang="it-IT" sz="2400" dirty="0" err="1" smtClean="0">
                <a:latin typeface="Corbel"/>
              </a:rPr>
              <a:t>shifts</a:t>
            </a:r>
            <a:r>
              <a:rPr lang="it-IT" sz="2400" dirty="0" smtClean="0">
                <a:latin typeface="Corbel"/>
              </a:rPr>
              <a:t> fino alla propaganda, all’</a:t>
            </a:r>
            <a:r>
              <a:rPr lang="it-IT" sz="2400" dirty="0" err="1" smtClean="0">
                <a:latin typeface="Corbel"/>
              </a:rPr>
              <a:t>outreach</a:t>
            </a:r>
            <a:r>
              <a:rPr lang="it-IT" sz="2400" dirty="0" smtClean="0">
                <a:latin typeface="Corbel"/>
              </a:rPr>
              <a:t> e addirittura al training.</a:t>
            </a:r>
          </a:p>
          <a:p>
            <a:pPr marL="88900" indent="-20638" algn="just">
              <a:buNone/>
            </a:pPr>
            <a:r>
              <a:rPr lang="it-IT" sz="2400" dirty="0" smtClean="0">
                <a:latin typeface="Corbel"/>
              </a:rPr>
              <a:t>Nella forma più semplice, è possibile </a:t>
            </a:r>
            <a:r>
              <a:rPr lang="it-IT" sz="2400" dirty="0" smtClean="0">
                <a:solidFill>
                  <a:schemeClr val="accent3"/>
                </a:solidFill>
                <a:latin typeface="Corbel"/>
              </a:rPr>
              <a:t>ricevere uno show già pronto e gestito dal CERN</a:t>
            </a:r>
            <a:r>
              <a:rPr lang="it-IT" sz="2400" dirty="0" smtClean="0">
                <a:latin typeface="Corbel"/>
              </a:rPr>
              <a:t>. Basta un PC dedicato (</a:t>
            </a:r>
            <a:r>
              <a:rPr lang="it-IT" sz="2400" dirty="0" err="1" smtClean="0">
                <a:latin typeface="Corbel"/>
              </a:rPr>
              <a:t>Win</a:t>
            </a:r>
            <a:r>
              <a:rPr lang="it-IT" sz="2400" dirty="0" smtClean="0">
                <a:latin typeface="Corbel"/>
              </a:rPr>
              <a:t> 7 o XP) (1000 €) e una licenza del player SCALA (circa 200 €).</a:t>
            </a:r>
          </a:p>
          <a:p>
            <a:pPr marL="88900" indent="-20638" algn="just">
              <a:buNone/>
            </a:pPr>
            <a:r>
              <a:rPr lang="it-IT" sz="2400" dirty="0" err="1" smtClean="0">
                <a:latin typeface="Corbel"/>
              </a:rPr>
              <a:t>Senno’</a:t>
            </a:r>
            <a:r>
              <a:rPr lang="it-IT" sz="2400" dirty="0" smtClean="0">
                <a:latin typeface="Corbel"/>
              </a:rPr>
              <a:t> si possono fare degli </a:t>
            </a:r>
            <a:r>
              <a:rPr lang="it-IT" sz="2400" dirty="0" smtClean="0">
                <a:solidFill>
                  <a:schemeClr val="accent3"/>
                </a:solidFill>
                <a:latin typeface="Corbel"/>
              </a:rPr>
              <a:t>show custom</a:t>
            </a:r>
            <a:r>
              <a:rPr lang="it-IT" sz="2400" dirty="0" smtClean="0">
                <a:latin typeface="Corbel"/>
              </a:rPr>
              <a:t>, ma per questo serve una licenza di SCALA Designer. Tiina ed il suo gruppo sono interessati ad </a:t>
            </a:r>
            <a:r>
              <a:rPr lang="it-IT" sz="2400" dirty="0" smtClean="0">
                <a:solidFill>
                  <a:schemeClr val="accent3"/>
                </a:solidFill>
                <a:latin typeface="Corbel"/>
              </a:rPr>
              <a:t>implementare centralmente richieste dai siti remoti</a:t>
            </a:r>
            <a:r>
              <a:rPr lang="it-IT" sz="2400" dirty="0" smtClean="0">
                <a:latin typeface="Corbel"/>
              </a:rPr>
              <a:t>.</a:t>
            </a:r>
            <a:endParaRPr lang="it-IT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29/10/2010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Paolo Morettini    -    ATLAS Italia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CB12F-3906-47CA-A57B-12F8B79D1725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12294</TotalTime>
  <Words>892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ATLAS Remote CR  </vt:lpstr>
      <vt:lpstr>Remote CR: considerazioni (1)</vt:lpstr>
      <vt:lpstr>Remote CR: considerazioni (2)</vt:lpstr>
      <vt:lpstr>Postazioni di lavoro</vt:lpstr>
      <vt:lpstr>TV screens</vt:lpstr>
      <vt:lpstr>Audio/Video conference</vt:lpstr>
      <vt:lpstr>Audio/Video conference</vt:lpstr>
      <vt:lpstr>Multimedia display</vt:lpstr>
      <vt:lpstr>Multimedia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Attivita’ della CCR</dc:title>
  <dc:creator>Paolo Morettini</dc:creator>
  <cp:lastModifiedBy>Paolo Morettini</cp:lastModifiedBy>
  <cp:revision>120</cp:revision>
  <dcterms:created xsi:type="dcterms:W3CDTF">2007-11-19T10:01:46Z</dcterms:created>
  <dcterms:modified xsi:type="dcterms:W3CDTF">2010-10-28T22:35:18Z</dcterms:modified>
</cp:coreProperties>
</file>