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CC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8" autoAdjust="0"/>
    <p:restoredTop sz="97775" autoAdjust="0"/>
  </p:normalViewPr>
  <p:slideViewPr>
    <p:cSldViewPr>
      <p:cViewPr varScale="1">
        <p:scale>
          <a:sx n="77" d="100"/>
          <a:sy n="77" d="100"/>
        </p:scale>
        <p:origin x="-8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ardo\AppData\Local\Temp\ATLA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ardo\AppData\Local\Temp\ATLA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4"/>
  <c:chart>
    <c:title>
      <c:tx>
        <c:rich>
          <a:bodyPr/>
          <a:lstStyle/>
          <a:p>
            <a:pPr>
              <a:defRPr/>
            </a:pPr>
            <a:r>
              <a:rPr lang="en-GB" dirty="0" smtClean="0"/>
              <a:t>204 </a:t>
            </a:r>
            <a:r>
              <a:rPr lang="en-GB" dirty="0" err="1"/>
              <a:t>Ricercatori</a:t>
            </a:r>
            <a:r>
              <a:rPr lang="en-GB" dirty="0"/>
              <a:t>  ATLAS-It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Sheet1!$O$209:$O$218</c:f>
              <c:numCache>
                <c:formatCode>General</c:formatCode>
                <c:ptCount val="10"/>
                <c:pt idx="0">
                  <c:v>100</c:v>
                </c:pt>
                <c:pt idx="1">
                  <c:v>90</c:v>
                </c:pt>
                <c:pt idx="2">
                  <c:v>80</c:v>
                </c:pt>
                <c:pt idx="3">
                  <c:v>70</c:v>
                </c:pt>
                <c:pt idx="4">
                  <c:v>60</c:v>
                </c:pt>
                <c:pt idx="5">
                  <c:v>50</c:v>
                </c:pt>
                <c:pt idx="6">
                  <c:v>40</c:v>
                </c:pt>
                <c:pt idx="7">
                  <c:v>30</c:v>
                </c:pt>
                <c:pt idx="8">
                  <c:v>20</c:v>
                </c:pt>
                <c:pt idx="9">
                  <c:v>10</c:v>
                </c:pt>
              </c:numCache>
            </c:numRef>
          </c:xVal>
          <c:yVal>
            <c:numRef>
              <c:f>Sheet1!$P$209:$P$218</c:f>
              <c:numCache>
                <c:formatCode>General</c:formatCode>
                <c:ptCount val="10"/>
                <c:pt idx="0">
                  <c:v>129</c:v>
                </c:pt>
                <c:pt idx="1">
                  <c:v>0</c:v>
                </c:pt>
                <c:pt idx="2">
                  <c:v>26</c:v>
                </c:pt>
                <c:pt idx="3">
                  <c:v>30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  <c:pt idx="7">
                  <c:v>5</c:v>
                </c:pt>
                <c:pt idx="8">
                  <c:v>3</c:v>
                </c:pt>
                <c:pt idx="9">
                  <c:v>4</c:v>
                </c:pt>
              </c:numCache>
            </c:numRef>
          </c:yVal>
        </c:ser>
        <c:axId val="61380864"/>
        <c:axId val="61395328"/>
      </c:scatterChart>
      <c:valAx>
        <c:axId val="613808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% di partecipazione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1395328"/>
        <c:crosses val="autoZero"/>
        <c:crossBetween val="midCat"/>
      </c:valAx>
      <c:valAx>
        <c:axId val="613953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# Ricercatori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138086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GB"/>
              <a:t>32 Tecnologi ATLAS-It</a:t>
            </a:r>
          </a:p>
        </c:rich>
      </c:tx>
      <c:layout>
        <c:manualLayout>
          <c:xMode val="edge"/>
          <c:yMode val="edge"/>
          <c:x val="0.27124300087489062"/>
          <c:y val="2.3148148148148147E-2"/>
        </c:manualLayout>
      </c:layout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Sheet1!$M$256:$M$265</c:f>
              <c:numCache>
                <c:formatCode>General</c:formatCode>
                <c:ptCount val="10"/>
                <c:pt idx="0">
                  <c:v>100</c:v>
                </c:pt>
                <c:pt idx="1">
                  <c:v>90</c:v>
                </c:pt>
                <c:pt idx="2">
                  <c:v>80</c:v>
                </c:pt>
                <c:pt idx="3">
                  <c:v>70</c:v>
                </c:pt>
                <c:pt idx="4">
                  <c:v>60</c:v>
                </c:pt>
                <c:pt idx="5">
                  <c:v>50</c:v>
                </c:pt>
                <c:pt idx="6">
                  <c:v>40</c:v>
                </c:pt>
                <c:pt idx="7">
                  <c:v>30</c:v>
                </c:pt>
                <c:pt idx="8">
                  <c:v>20</c:v>
                </c:pt>
                <c:pt idx="9">
                  <c:v>10</c:v>
                </c:pt>
              </c:numCache>
            </c:numRef>
          </c:xVal>
          <c:yVal>
            <c:numRef>
              <c:f>Sheet1!$N$256:$N$265</c:f>
              <c:numCache>
                <c:formatCode>General</c:formatCode>
                <c:ptCount val="10"/>
                <c:pt idx="0">
                  <c:v>9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</c:numCache>
            </c:numRef>
          </c:yVal>
        </c:ser>
        <c:axId val="50291072"/>
        <c:axId val="50292992"/>
      </c:scatterChart>
      <c:valAx>
        <c:axId val="50291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% partecipazione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0292992"/>
        <c:crosses val="autoZero"/>
        <c:crossBetween val="midCat"/>
      </c:valAx>
      <c:valAx>
        <c:axId val="502929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# tecnologi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029107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07D09B4-C2DE-42B1-A94D-F65259642C2D}" type="datetimeFigureOut">
              <a:rPr lang="en-US"/>
              <a:pPr>
                <a:defRPr/>
              </a:pPr>
              <a:t>10/28/2010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0" tIns="47535" rIns="95070" bIns="47535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5070" tIns="47535" rIns="95070" bIns="4753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455855-33FB-41F1-9730-14ACA6CCA9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76B4B-D95B-47CC-9968-0141D00261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0FDE0-6C46-41B1-869D-43BA06CD44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10311-01D8-45D3-9C74-66CC1A0F70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5F57-2664-400F-BCC7-44CB864BE2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B5457-5988-417B-97A7-5D09098B19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8C1F9-F637-4A32-973B-D8FF880310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702BA-2AEF-4085-A3C9-CEF0DDB18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B8FF-4035-46C8-9B2D-91B5B817D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6D8EB-4264-4BA8-AF21-CFFAE882FE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31933-1AC2-4A37-BF4B-B0491C6D1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E7164-4A22-45AA-A9FD-9DBEAFF072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AFEC3F-5A32-4AF0-8880-AF99C02EBD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GB" dirty="0" err="1" smtClean="0"/>
              <a:t>Diritto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firma in ATLAS Italia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55F57-2664-400F-BCC7-44CB864BE26C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9512" y="1124744"/>
            <a:ext cx="8865248" cy="4104456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firma sui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lavorsi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scientifici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ATLAS e’ un </a:t>
            </a:r>
            <a:r>
              <a:rPr lang="en-US" sz="2200" dirty="0" err="1" smtClean="0">
                <a:latin typeface="+mn-lt"/>
                <a:cs typeface="+mn-cs"/>
              </a:rPr>
              <a:t>diritto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tutti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quelli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contribuiscono</a:t>
            </a:r>
            <a:r>
              <a:rPr lang="en-US" sz="2200" dirty="0" smtClean="0">
                <a:latin typeface="+mn-lt"/>
                <a:cs typeface="+mn-cs"/>
              </a:rPr>
              <a:t> (o </a:t>
            </a:r>
            <a:r>
              <a:rPr lang="en-US" sz="2200" dirty="0" err="1" smtClean="0">
                <a:latin typeface="+mn-lt"/>
                <a:cs typeface="+mn-cs"/>
              </a:rPr>
              <a:t>hanno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contribuito</a:t>
            </a:r>
            <a:r>
              <a:rPr lang="en-US" sz="2200" dirty="0" smtClean="0">
                <a:latin typeface="+mn-lt"/>
                <a:cs typeface="+mn-cs"/>
              </a:rPr>
              <a:t>)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 ATLAS</a:t>
            </a:r>
            <a:endParaRPr lang="en-US" sz="2200" noProof="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+mn-lt"/>
                <a:cs typeface="+mn-cs"/>
              </a:rPr>
              <a:t>Coloro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hanno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contribuito</a:t>
            </a:r>
            <a:r>
              <a:rPr lang="en-US" sz="2200" dirty="0" smtClean="0">
                <a:latin typeface="+mn-lt"/>
                <a:cs typeface="+mn-cs"/>
              </a:rPr>
              <a:t> (ma non </a:t>
            </a:r>
            <a:r>
              <a:rPr lang="en-US" sz="2200" dirty="0" err="1" smtClean="0">
                <a:latin typeface="+mn-lt"/>
                <a:cs typeface="+mn-cs"/>
              </a:rPr>
              <a:t>contribuiscono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piu</a:t>
            </a:r>
            <a:r>
              <a:rPr lang="en-US" sz="2200" dirty="0" smtClean="0">
                <a:latin typeface="+mn-lt"/>
                <a:cs typeface="+mn-cs"/>
              </a:rPr>
              <a:t>’) </a:t>
            </a:r>
            <a:r>
              <a:rPr lang="en-US" sz="2200" dirty="0" err="1" smtClean="0">
                <a:latin typeface="+mn-lt"/>
                <a:cs typeface="+mn-cs"/>
              </a:rPr>
              <a:t>hanno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diritti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maturati</a:t>
            </a:r>
            <a:r>
              <a:rPr lang="en-US" sz="2200" dirty="0" smtClean="0">
                <a:latin typeface="+mn-lt"/>
                <a:cs typeface="+mn-cs"/>
              </a:rPr>
              <a:t> (per </a:t>
            </a:r>
            <a:r>
              <a:rPr lang="en-US" sz="2200" dirty="0" err="1" smtClean="0">
                <a:latin typeface="+mn-lt"/>
                <a:cs typeface="+mn-cs"/>
              </a:rPr>
              <a:t>quanto</a:t>
            </a:r>
            <a:r>
              <a:rPr lang="en-US" sz="2200" dirty="0" smtClean="0">
                <a:latin typeface="+mn-lt"/>
                <a:cs typeface="+mn-cs"/>
              </a:rPr>
              <a:t> tempo e’ </a:t>
            </a:r>
            <a:r>
              <a:rPr lang="en-US" sz="2200" dirty="0" err="1" smtClean="0">
                <a:latin typeface="+mn-lt"/>
                <a:cs typeface="+mn-cs"/>
              </a:rPr>
              <a:t>oggetto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discussione</a:t>
            </a:r>
            <a:r>
              <a:rPr lang="en-US" sz="2200" dirty="0" smtClean="0">
                <a:latin typeface="+mn-lt"/>
                <a:cs typeface="+mn-cs"/>
              </a:rPr>
              <a:t> in </a:t>
            </a:r>
            <a:r>
              <a:rPr lang="en-US" sz="2200" dirty="0" err="1" smtClean="0">
                <a:latin typeface="+mn-lt"/>
                <a:cs typeface="+mn-cs"/>
              </a:rPr>
              <a:t>questi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mesi</a:t>
            </a:r>
            <a:r>
              <a:rPr lang="en-US" sz="2200" dirty="0" smtClean="0"/>
              <a:t> (*)</a:t>
            </a:r>
            <a:r>
              <a:rPr lang="en-US" sz="2200" dirty="0" smtClean="0">
                <a:latin typeface="+mn-lt"/>
                <a:cs typeface="+mn-cs"/>
              </a:rPr>
              <a:t>), ma </a:t>
            </a:r>
            <a:r>
              <a:rPr lang="en-US" sz="2200" dirty="0" err="1" smtClean="0">
                <a:latin typeface="+mn-lt"/>
                <a:cs typeface="+mn-cs"/>
              </a:rPr>
              <a:t>sono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autori</a:t>
            </a:r>
            <a:r>
              <a:rPr lang="en-US" sz="2200" dirty="0" smtClean="0">
                <a:latin typeface="+mn-lt"/>
                <a:cs typeface="+mn-cs"/>
              </a:rPr>
              <a:t> “</a:t>
            </a:r>
            <a:r>
              <a:rPr lang="en-US" sz="2200" dirty="0" err="1" smtClean="0">
                <a:latin typeface="+mn-lt"/>
                <a:cs typeface="+mn-cs"/>
              </a:rPr>
              <a:t>passivi</a:t>
            </a:r>
            <a:r>
              <a:rPr lang="en-US" sz="2200" dirty="0" smtClean="0">
                <a:latin typeface="+mn-lt"/>
                <a:cs typeface="+mn-cs"/>
              </a:rPr>
              <a:t>” (</a:t>
            </a:r>
            <a:r>
              <a:rPr lang="en-US" sz="2200" dirty="0" err="1" smtClean="0">
                <a:latin typeface="+mn-lt"/>
                <a:cs typeface="+mn-cs"/>
              </a:rPr>
              <a:t>cioe</a:t>
            </a:r>
            <a:r>
              <a:rPr lang="en-US" sz="2200" dirty="0" smtClean="0">
                <a:latin typeface="+mn-lt"/>
                <a:cs typeface="+mn-cs"/>
              </a:rPr>
              <a:t>’ </a:t>
            </a:r>
            <a:r>
              <a:rPr lang="en-US" sz="2200" dirty="0" err="1" smtClean="0">
                <a:latin typeface="+mn-lt"/>
                <a:cs typeface="+mn-cs"/>
              </a:rPr>
              <a:t>intervengono</a:t>
            </a:r>
            <a:r>
              <a:rPr lang="en-US" sz="2200" dirty="0" smtClean="0">
                <a:latin typeface="+mn-lt"/>
                <a:cs typeface="+mn-cs"/>
              </a:rPr>
              <a:t> solo </a:t>
            </a:r>
            <a:r>
              <a:rPr lang="en-US" sz="2200" dirty="0" err="1" smtClean="0">
                <a:latin typeface="+mn-lt"/>
                <a:cs typeface="+mn-cs"/>
              </a:rPr>
              <a:t>quando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l’articolo</a:t>
            </a:r>
            <a:r>
              <a:rPr lang="en-US" sz="2200" dirty="0" smtClean="0">
                <a:latin typeface="+mn-lt"/>
                <a:cs typeface="+mn-cs"/>
              </a:rPr>
              <a:t> e’ in </a:t>
            </a:r>
            <a:r>
              <a:rPr lang="en-US" sz="2200" dirty="0" err="1" smtClean="0">
                <a:latin typeface="+mn-lt"/>
                <a:cs typeface="+mn-cs"/>
              </a:rPr>
              <a:t>fase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approvazione</a:t>
            </a:r>
            <a:r>
              <a:rPr lang="en-US" sz="2200" dirty="0" smtClean="0">
                <a:latin typeface="+mn-lt"/>
                <a:cs typeface="+mn-cs"/>
              </a:rPr>
              <a:t> finale)</a:t>
            </a: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dirty="0" err="1" smtClean="0">
                <a:latin typeface="+mn-lt"/>
                <a:cs typeface="+mn-cs"/>
              </a:rPr>
              <a:t>Coloro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sono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autori</a:t>
            </a:r>
            <a:r>
              <a:rPr lang="en-US" sz="2200" dirty="0" smtClean="0">
                <a:latin typeface="+mn-lt"/>
                <a:cs typeface="+mn-cs"/>
              </a:rPr>
              <a:t> “</a:t>
            </a:r>
            <a:r>
              <a:rPr lang="en-US" sz="2200" dirty="0" err="1" smtClean="0">
                <a:latin typeface="+mn-lt"/>
                <a:cs typeface="+mn-cs"/>
              </a:rPr>
              <a:t>attivi</a:t>
            </a:r>
            <a:r>
              <a:rPr lang="en-US" sz="2200" dirty="0" smtClean="0">
                <a:latin typeface="+mn-lt"/>
                <a:cs typeface="+mn-cs"/>
              </a:rPr>
              <a:t>” </a:t>
            </a:r>
            <a:r>
              <a:rPr lang="en-US" sz="2200" dirty="0" err="1" smtClean="0">
                <a:latin typeface="+mn-lt"/>
                <a:cs typeface="+mn-cs"/>
              </a:rPr>
              <a:t>contribuiscono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alle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analisi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preferiscono</a:t>
            </a:r>
            <a:r>
              <a:rPr lang="en-US" sz="2200" dirty="0" smtClean="0">
                <a:latin typeface="+mn-lt"/>
                <a:cs typeface="+mn-cs"/>
              </a:rPr>
              <a:t> e </a:t>
            </a:r>
            <a:r>
              <a:rPr lang="en-US" sz="2200" dirty="0" err="1" smtClean="0">
                <a:latin typeface="+mn-lt"/>
                <a:cs typeface="+mn-cs"/>
              </a:rPr>
              <a:t>intervengono</a:t>
            </a:r>
            <a:r>
              <a:rPr lang="en-US" sz="2200" dirty="0" smtClean="0">
                <a:latin typeface="+mn-lt"/>
                <a:cs typeface="+mn-cs"/>
              </a:rPr>
              <a:t> in </a:t>
            </a:r>
            <a:r>
              <a:rPr lang="en-US" sz="2200" dirty="0" err="1" smtClean="0">
                <a:latin typeface="+mn-lt"/>
                <a:cs typeface="+mn-cs"/>
              </a:rPr>
              <a:t>ogni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fase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ogni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analisi</a:t>
            </a:r>
            <a:r>
              <a:rPr lang="en-US" sz="2200" dirty="0" smtClean="0">
                <a:latin typeface="+mn-lt"/>
                <a:cs typeface="+mn-cs"/>
              </a:rPr>
              <a:t>. </a:t>
            </a:r>
            <a:r>
              <a:rPr lang="en-US" sz="2200" dirty="0" err="1" smtClean="0">
                <a:latin typeface="+mn-lt"/>
                <a:cs typeface="+mn-cs"/>
              </a:rPr>
              <a:t>Devono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pero</a:t>
            </a:r>
            <a:r>
              <a:rPr lang="en-US" sz="2200" dirty="0" smtClean="0">
                <a:latin typeface="+mn-lt"/>
                <a:cs typeface="+mn-cs"/>
              </a:rPr>
              <a:t>’ </a:t>
            </a:r>
            <a:r>
              <a:rPr lang="en-US" sz="2200" dirty="0" err="1" smtClean="0">
                <a:latin typeface="+mn-lt"/>
                <a:cs typeface="+mn-cs"/>
              </a:rPr>
              <a:t>guadagnarsi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questo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privilegio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fornendo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dei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servizi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necessari</a:t>
            </a:r>
            <a:r>
              <a:rPr lang="en-US" sz="2200" dirty="0" smtClean="0">
                <a:latin typeface="+mn-lt"/>
                <a:cs typeface="+mn-cs"/>
              </a:rPr>
              <a:t> per </a:t>
            </a:r>
            <a:r>
              <a:rPr lang="en-US" sz="2200" dirty="0" err="1" smtClean="0">
                <a:latin typeface="+mn-lt"/>
                <a:cs typeface="+mn-cs"/>
              </a:rPr>
              <a:t>il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funzionamento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dell’esperimento</a:t>
            </a:r>
            <a:r>
              <a:rPr lang="en-US" sz="2200" dirty="0" smtClean="0">
                <a:latin typeface="+mn-lt"/>
                <a:cs typeface="+mn-cs"/>
              </a:rPr>
              <a:t> (OTP</a:t>
            </a:r>
            <a:r>
              <a:rPr lang="en-US" sz="2200" dirty="0" smtClean="0">
                <a:latin typeface="+mn-lt"/>
                <a:cs typeface="+mn-cs"/>
              </a:rPr>
              <a:t>) e </a:t>
            </a:r>
            <a:r>
              <a:rPr lang="en-US" sz="2200" dirty="0" err="1" smtClean="0">
                <a:latin typeface="+mn-lt"/>
                <a:cs typeface="+mn-cs"/>
              </a:rPr>
              <a:t>pagando</a:t>
            </a:r>
            <a:r>
              <a:rPr lang="en-US" sz="2200" dirty="0" smtClean="0">
                <a:latin typeface="+mn-lt"/>
                <a:cs typeface="+mn-cs"/>
              </a:rPr>
              <a:t> (se non </a:t>
            </a:r>
            <a:r>
              <a:rPr lang="en-US" sz="2200" dirty="0" err="1" smtClean="0">
                <a:latin typeface="+mn-lt"/>
                <a:cs typeface="+mn-cs"/>
              </a:rPr>
              <a:t>studenti</a:t>
            </a:r>
            <a:r>
              <a:rPr lang="en-US" sz="2200" dirty="0" smtClean="0">
                <a:latin typeface="+mn-lt"/>
                <a:cs typeface="+mn-cs"/>
              </a:rPr>
              <a:t>) </a:t>
            </a:r>
            <a:r>
              <a:rPr lang="en-US" sz="2200" dirty="0" err="1" smtClean="0">
                <a:latin typeface="+mn-lt"/>
                <a:cs typeface="+mn-cs"/>
              </a:rPr>
              <a:t>i</a:t>
            </a:r>
            <a:r>
              <a:rPr lang="en-US" sz="2200" dirty="0" smtClean="0">
                <a:latin typeface="+mn-lt"/>
                <a:cs typeface="+mn-cs"/>
              </a:rPr>
              <a:t> MOF.</a:t>
            </a:r>
            <a:endParaRPr lang="en-US" sz="2200" dirty="0" smtClean="0">
              <a:latin typeface="+mn-lt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79512" y="5661248"/>
            <a:ext cx="65527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9512" y="5733256"/>
            <a:ext cx="8496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Fino</a:t>
            </a:r>
            <a:r>
              <a:rPr lang="en-GB" sz="1400" dirty="0" smtClean="0"/>
              <a:t> ad </a:t>
            </a:r>
            <a:r>
              <a:rPr lang="en-GB" sz="1400" dirty="0" err="1" smtClean="0"/>
              <a:t>oggi</a:t>
            </a:r>
            <a:r>
              <a:rPr lang="en-GB" sz="1400" dirty="0" smtClean="0"/>
              <a:t> 4m </a:t>
            </a:r>
            <a:r>
              <a:rPr lang="en-GB" sz="1400" dirty="0" err="1" smtClean="0"/>
              <a:t>ogni</a:t>
            </a:r>
            <a:r>
              <a:rPr lang="en-GB" sz="1400" dirty="0" smtClean="0"/>
              <a:t> anno </a:t>
            </a:r>
            <a:r>
              <a:rPr lang="en-GB" sz="1400" dirty="0" err="1" smtClean="0"/>
              <a:t>dal</a:t>
            </a:r>
            <a:r>
              <a:rPr lang="en-GB" sz="1400" dirty="0" smtClean="0"/>
              <a:t> 1/1/1997+ 1 anno, </a:t>
            </a:r>
            <a:r>
              <a:rPr lang="en-GB" sz="1400" dirty="0" err="1" smtClean="0"/>
              <a:t>si</a:t>
            </a:r>
            <a:r>
              <a:rPr lang="en-GB" sz="1400" dirty="0" smtClean="0"/>
              <a:t> </a:t>
            </a:r>
            <a:r>
              <a:rPr lang="en-GB" sz="1400" dirty="0" err="1" smtClean="0"/>
              <a:t>propone</a:t>
            </a:r>
            <a:r>
              <a:rPr lang="en-GB" sz="1400" dirty="0" smtClean="0"/>
              <a:t> </a:t>
            </a:r>
            <a:r>
              <a:rPr lang="en-GB" sz="1400" dirty="0" err="1" smtClean="0"/>
              <a:t>di</a:t>
            </a:r>
            <a:r>
              <a:rPr lang="en-GB" sz="1400" dirty="0" smtClean="0"/>
              <a:t> </a:t>
            </a:r>
            <a:r>
              <a:rPr lang="en-GB" sz="1400" dirty="0" err="1" smtClean="0"/>
              <a:t>ridurre</a:t>
            </a:r>
            <a:r>
              <a:rPr lang="en-GB" sz="1400" dirty="0" smtClean="0"/>
              <a:t> a 2m/anno + 1 anno</a:t>
            </a:r>
          </a:p>
          <a:p>
            <a:r>
              <a:rPr lang="en-GB" sz="1400" dirty="0" smtClean="0"/>
              <a:t>ATLAS e’ </a:t>
            </a:r>
            <a:r>
              <a:rPr lang="en-GB" sz="1400" dirty="0" err="1" smtClean="0"/>
              <a:t>diverso</a:t>
            </a:r>
            <a:r>
              <a:rPr lang="en-GB" sz="1400" dirty="0" smtClean="0"/>
              <a:t> </a:t>
            </a:r>
            <a:r>
              <a:rPr lang="en-GB" sz="1400" dirty="0" err="1" smtClean="0"/>
              <a:t>dagli</a:t>
            </a:r>
            <a:r>
              <a:rPr lang="en-GB" sz="1400" dirty="0" smtClean="0"/>
              <a:t> </a:t>
            </a:r>
            <a:r>
              <a:rPr lang="en-GB" sz="1400" dirty="0" err="1" smtClean="0"/>
              <a:t>altri</a:t>
            </a:r>
            <a:r>
              <a:rPr lang="en-GB" sz="1400" dirty="0" smtClean="0"/>
              <a:t> exp LHC (</a:t>
            </a:r>
            <a:r>
              <a:rPr lang="en-GB" sz="1400" dirty="0" err="1" smtClean="0"/>
              <a:t>che</a:t>
            </a:r>
            <a:r>
              <a:rPr lang="en-GB" sz="1400" dirty="0" smtClean="0"/>
              <a:t> </a:t>
            </a:r>
            <a:r>
              <a:rPr lang="en-GB" sz="1400" dirty="0" err="1" smtClean="0"/>
              <a:t>hanno</a:t>
            </a:r>
            <a:r>
              <a:rPr lang="en-GB" sz="1400" dirty="0" smtClean="0"/>
              <a:t> </a:t>
            </a:r>
            <a:r>
              <a:rPr lang="en-GB" sz="1400" dirty="0" err="1" smtClean="0"/>
              <a:t>molto</a:t>
            </a:r>
            <a:r>
              <a:rPr lang="en-GB" sz="1400" dirty="0" smtClean="0"/>
              <a:t> </a:t>
            </a:r>
            <a:r>
              <a:rPr lang="en-GB" sz="1400" dirty="0" err="1" smtClean="0"/>
              <a:t>meno</a:t>
            </a:r>
            <a:r>
              <a:rPr lang="en-GB" sz="1400" dirty="0" smtClean="0"/>
              <a:t> pre-</a:t>
            </a:r>
            <a:r>
              <a:rPr lang="en-GB" sz="1400" dirty="0" err="1" smtClean="0"/>
              <a:t>crediti</a:t>
            </a:r>
            <a:r>
              <a:rPr lang="en-GB" sz="1400" dirty="0" smtClean="0"/>
              <a:t>) </a:t>
            </a:r>
            <a:r>
              <a:rPr lang="en-GB" sz="1400" dirty="0" err="1" smtClean="0"/>
              <a:t>ed</a:t>
            </a:r>
            <a:r>
              <a:rPr lang="en-GB" sz="1400" dirty="0" smtClean="0"/>
              <a:t> ha (</a:t>
            </a:r>
            <a:r>
              <a:rPr lang="en-GB" sz="1400" dirty="0" err="1" smtClean="0"/>
              <a:t>anche</a:t>
            </a:r>
            <a:r>
              <a:rPr lang="en-GB" sz="1400" dirty="0" smtClean="0"/>
              <a:t> per </a:t>
            </a:r>
            <a:r>
              <a:rPr lang="en-GB" sz="1400" dirty="0" err="1" smtClean="0"/>
              <a:t>questo</a:t>
            </a:r>
            <a:r>
              <a:rPr lang="en-GB" sz="1400" dirty="0" smtClean="0"/>
              <a:t>) </a:t>
            </a:r>
            <a:r>
              <a:rPr lang="en-GB" sz="1400" dirty="0" err="1" smtClean="0"/>
              <a:t>molti</a:t>
            </a:r>
            <a:r>
              <a:rPr lang="en-GB" sz="1400" dirty="0" smtClean="0"/>
              <a:t> </a:t>
            </a:r>
            <a:r>
              <a:rPr lang="en-GB" sz="1400" dirty="0" err="1" smtClean="0"/>
              <a:t>piu</a:t>
            </a:r>
            <a:r>
              <a:rPr lang="en-GB" sz="1400" dirty="0" smtClean="0"/>
              <a:t>’ </a:t>
            </a:r>
            <a:r>
              <a:rPr lang="en-GB" sz="1400" dirty="0" err="1" smtClean="0"/>
              <a:t>autori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 rot="19985088">
            <a:off x="7005062" y="4984287"/>
            <a:ext cx="2180405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Commenti</a:t>
            </a:r>
            <a:r>
              <a:rPr lang="en-GB" sz="1600" dirty="0" smtClean="0"/>
              <a:t> </a:t>
            </a:r>
            <a:r>
              <a:rPr lang="en-GB" sz="1600" dirty="0" err="1" smtClean="0"/>
              <a:t>su</a:t>
            </a:r>
            <a:r>
              <a:rPr lang="en-GB" sz="1600" dirty="0" smtClean="0"/>
              <a:t> </a:t>
            </a:r>
            <a:r>
              <a:rPr lang="en-GB" sz="1600" dirty="0" err="1" smtClean="0"/>
              <a:t>questo</a:t>
            </a:r>
            <a:r>
              <a:rPr lang="en-GB" sz="1600" dirty="0" smtClean="0"/>
              <a:t>?</a:t>
            </a:r>
            <a:endParaRPr lang="en-GB" sz="1600" dirty="0"/>
          </a:p>
        </p:txBody>
      </p:sp>
      <p:sp>
        <p:nvSpPr>
          <p:cNvPr id="13" name="Arc 12"/>
          <p:cNvSpPr/>
          <p:nvPr/>
        </p:nvSpPr>
        <p:spPr>
          <a:xfrm>
            <a:off x="7380312" y="5229200"/>
            <a:ext cx="1368152" cy="720080"/>
          </a:xfrm>
          <a:prstGeom prst="arc">
            <a:avLst>
              <a:gd name="adj1" fmla="val 16865439"/>
              <a:gd name="adj2" fmla="val 6062299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5" name="Chart 4"/>
          <p:cNvGraphicFramePr/>
          <p:nvPr/>
        </p:nvGraphicFramePr>
        <p:xfrm>
          <a:off x="0" y="1556792"/>
          <a:ext cx="4572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572000" y="1700808"/>
          <a:ext cx="4572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9632" y="764704"/>
            <a:ext cx="2557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185/204 (=91%)&gt;70</a:t>
            </a:r>
            <a:r>
              <a:rPr lang="en-GB" dirty="0" smtClean="0"/>
              <a:t>%</a:t>
            </a:r>
          </a:p>
          <a:p>
            <a:r>
              <a:rPr lang="en-GB" dirty="0" smtClean="0"/>
              <a:t>129/204 (=63%)=100%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764704"/>
            <a:ext cx="2300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18/32 (=56%) &gt;70</a:t>
            </a:r>
            <a:r>
              <a:rPr lang="en-GB" dirty="0" smtClean="0"/>
              <a:t>%</a:t>
            </a:r>
          </a:p>
          <a:p>
            <a:r>
              <a:rPr lang="en-GB" dirty="0" smtClean="0"/>
              <a:t> </a:t>
            </a:r>
            <a:r>
              <a:rPr lang="en-GB" dirty="0" smtClean="0"/>
              <a:t> 9/32 (=28%)=100%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755576" y="4005064"/>
            <a:ext cx="3312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5292080" y="4149080"/>
            <a:ext cx="3312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240" y="476672"/>
            <a:ext cx="9044760" cy="2448272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dirty="0" err="1" smtClean="0">
                <a:latin typeface="+mn-lt"/>
                <a:cs typeface="+mn-cs"/>
              </a:rPr>
              <a:t>Visto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siamo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incapaci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soddisfare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gli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obblighi</a:t>
            </a:r>
            <a:r>
              <a:rPr lang="en-US" sz="2200" dirty="0" smtClean="0">
                <a:latin typeface="+mn-lt"/>
                <a:cs typeface="+mn-cs"/>
              </a:rPr>
              <a:t> OTP </a:t>
            </a:r>
            <a:r>
              <a:rPr lang="en-US" sz="2200" dirty="0" err="1" smtClean="0">
                <a:latin typeface="+mn-lt"/>
                <a:cs typeface="+mn-cs"/>
              </a:rPr>
              <a:t>ora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dedichiamo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almeno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il</a:t>
            </a:r>
            <a:r>
              <a:rPr lang="en-US" sz="2200" dirty="0" smtClean="0">
                <a:latin typeface="+mn-lt"/>
                <a:cs typeface="+mn-cs"/>
              </a:rPr>
              <a:t> 70% del ns tempo ad ATLAS, </a:t>
            </a:r>
            <a:r>
              <a:rPr lang="en-US" sz="2200" dirty="0" err="1" smtClean="0">
                <a:latin typeface="+mn-lt"/>
                <a:cs typeface="+mn-cs"/>
              </a:rPr>
              <a:t>penso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non </a:t>
            </a:r>
            <a:r>
              <a:rPr lang="en-US" sz="2200" dirty="0" err="1" smtClean="0">
                <a:latin typeface="+mn-lt"/>
                <a:cs typeface="+mn-cs"/>
              </a:rPr>
              <a:t>sia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opportuno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diminuire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questa</a:t>
            </a:r>
            <a:r>
              <a:rPr lang="en-US" sz="2200" dirty="0" smtClean="0">
                <a:latin typeface="+mn-lt"/>
                <a:cs typeface="+mn-cs"/>
              </a:rPr>
              <a:t> %.</a:t>
            </a: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Discussione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29/10/2010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8596" y="142852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Operational Tasks -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stato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908720"/>
            <a:ext cx="9044760" cy="5400600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obblighi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+mn-lt"/>
                <a:cs typeface="+mn-cs"/>
              </a:rPr>
              <a:t>Turni</a:t>
            </a:r>
            <a:r>
              <a:rPr lang="en-US" sz="2200" dirty="0" smtClean="0">
                <a:latin typeface="+mn-lt"/>
                <a:cs typeface="+mn-cs"/>
              </a:rPr>
              <a:t> in ACR (classe1): </a:t>
            </a:r>
            <a:r>
              <a:rPr lang="en-US" sz="2200" dirty="0" err="1" smtClean="0">
                <a:latin typeface="+mn-lt"/>
                <a:cs typeface="+mn-cs"/>
              </a:rPr>
              <a:t>nel</a:t>
            </a:r>
            <a:r>
              <a:rPr lang="en-US" sz="2200" dirty="0" smtClean="0">
                <a:latin typeface="+mn-lt"/>
                <a:cs typeface="+mn-cs"/>
              </a:rPr>
              <a:t> 2010 16900 </a:t>
            </a:r>
            <a:r>
              <a:rPr lang="en-US" sz="2200" dirty="0" err="1" smtClean="0">
                <a:latin typeface="+mn-lt"/>
                <a:cs typeface="+mn-cs"/>
              </a:rPr>
              <a:t>turni</a:t>
            </a:r>
            <a:r>
              <a:rPr lang="en-US" sz="2200" dirty="0" smtClean="0">
                <a:latin typeface="+mn-lt"/>
                <a:cs typeface="+mn-cs"/>
              </a:rPr>
              <a:t> (e 1320 per </a:t>
            </a:r>
            <a:r>
              <a:rPr lang="en-US" sz="2200" dirty="0" err="1" smtClean="0">
                <a:latin typeface="+mn-lt"/>
                <a:cs typeface="+mn-cs"/>
              </a:rPr>
              <a:t>l’INFN</a:t>
            </a:r>
            <a:r>
              <a:rPr lang="en-US" sz="2200" dirty="0" smtClean="0">
                <a:latin typeface="+mn-lt"/>
                <a:cs typeface="+mn-cs"/>
              </a:rPr>
              <a:t>)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On-call (classe2):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nel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2010 46206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turni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(e 3610 per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l’INFN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aseline="0" dirty="0" err="1" smtClean="0">
                <a:latin typeface="+mn-lt"/>
                <a:cs typeface="+mn-cs"/>
              </a:rPr>
              <a:t>Esperti</a:t>
            </a:r>
            <a:r>
              <a:rPr lang="en-US" sz="2200" baseline="0" dirty="0" smtClean="0">
                <a:latin typeface="+mn-lt"/>
                <a:cs typeface="+mn-cs"/>
              </a:rPr>
              <a:t> (classe3):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nel</a:t>
            </a:r>
            <a:r>
              <a:rPr lang="en-US" sz="2200" dirty="0" smtClean="0">
                <a:latin typeface="+mn-lt"/>
                <a:cs typeface="+mn-cs"/>
              </a:rPr>
              <a:t> 2010 650 FTE (e 50.8 per </a:t>
            </a:r>
            <a:r>
              <a:rPr lang="en-US" sz="2200" dirty="0" err="1" smtClean="0">
                <a:latin typeface="+mn-lt"/>
                <a:cs typeface="+mn-cs"/>
              </a:rPr>
              <a:t>l’INFN</a:t>
            </a:r>
            <a:r>
              <a:rPr lang="en-US" sz="2200" dirty="0" smtClean="0">
                <a:latin typeface="+mn-lt"/>
                <a:cs typeface="+mn-cs"/>
              </a:rPr>
              <a:t>)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dirty="0" err="1" smtClean="0">
                <a:latin typeface="+mn-lt"/>
                <a:cs typeface="+mn-cs"/>
              </a:rPr>
              <a:t>Gli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obblighi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sono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dominati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dalla</a:t>
            </a:r>
            <a:r>
              <a:rPr lang="en-US" sz="2200" dirty="0" smtClean="0">
                <a:latin typeface="+mn-lt"/>
                <a:cs typeface="+mn-cs"/>
              </a:rPr>
              <a:t> classe3.  </a:t>
            </a:r>
            <a:r>
              <a:rPr lang="en-US" sz="2200" dirty="0" err="1" smtClean="0">
                <a:latin typeface="+mn-lt"/>
                <a:cs typeface="+mn-cs"/>
              </a:rPr>
              <a:t>Considerando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un </a:t>
            </a:r>
            <a:r>
              <a:rPr lang="en-US" sz="2200" dirty="0" err="1" smtClean="0">
                <a:latin typeface="+mn-lt"/>
                <a:cs typeface="+mn-cs"/>
              </a:rPr>
              <a:t>turno</a:t>
            </a:r>
            <a:r>
              <a:rPr lang="en-US" sz="2200" dirty="0" smtClean="0">
                <a:latin typeface="+mn-lt"/>
                <a:cs typeface="+mn-cs"/>
              </a:rPr>
              <a:t> e’ ~1/200 FTE </a:t>
            </a:r>
            <a:r>
              <a:rPr lang="en-US" sz="2200" dirty="0" err="1" smtClean="0">
                <a:latin typeface="+mn-lt"/>
                <a:cs typeface="+mn-cs"/>
              </a:rPr>
              <a:t>si</a:t>
            </a:r>
            <a:r>
              <a:rPr lang="en-US" sz="2200" dirty="0" smtClean="0">
                <a:latin typeface="+mn-lt"/>
                <a:cs typeface="+mn-cs"/>
              </a:rPr>
              <a:t> ha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(in </a:t>
            </a:r>
            <a:r>
              <a:rPr lang="en-US" sz="2200" dirty="0" err="1" smtClean="0">
                <a:latin typeface="+mn-lt"/>
                <a:cs typeface="+mn-cs"/>
              </a:rPr>
              <a:t>unita</a:t>
            </a:r>
            <a:r>
              <a:rPr lang="en-US" sz="2200" dirty="0" smtClean="0">
                <a:latin typeface="+mn-lt"/>
                <a:cs typeface="+mn-cs"/>
              </a:rPr>
              <a:t>’ FTE</a:t>
            </a:r>
            <a:r>
              <a:rPr lang="en-US" sz="2200" dirty="0" smtClean="0">
                <a:latin typeface="+mn-lt"/>
                <a:cs typeface="+mn-cs"/>
              </a:rPr>
              <a:t>): 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  <a:cs typeface="+mn-cs"/>
              </a:rPr>
              <a:t>classe1~85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  <a:cs typeface="+mn-cs"/>
              </a:rPr>
              <a:t>classe2~230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  <a:cs typeface="+mn-cs"/>
              </a:rPr>
              <a:t>Classe3=650 </a:t>
            </a: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dirty="0" err="1" smtClean="0">
                <a:latin typeface="+mn-lt"/>
                <a:cs typeface="+mn-cs"/>
              </a:rPr>
              <a:t>Gli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obblighi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sono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divisi</a:t>
            </a:r>
            <a:r>
              <a:rPr lang="en-US" sz="2200" dirty="0" smtClean="0">
                <a:latin typeface="+mn-lt"/>
                <a:cs typeface="+mn-cs"/>
              </a:rPr>
              <a:t> in base </a:t>
            </a:r>
            <a:r>
              <a:rPr lang="en-US" sz="2200" dirty="0" err="1" smtClean="0">
                <a:latin typeface="+mn-lt"/>
                <a:cs typeface="+mn-cs"/>
              </a:rPr>
              <a:t>alla</a:t>
            </a:r>
            <a:r>
              <a:rPr lang="en-US" sz="2200" dirty="0" smtClean="0">
                <a:latin typeface="+mn-lt"/>
                <a:cs typeface="+mn-cs"/>
              </a:rPr>
              <a:t> % </a:t>
            </a:r>
            <a:r>
              <a:rPr lang="en-US" sz="2200" dirty="0" err="1" smtClean="0">
                <a:latin typeface="+mn-lt"/>
                <a:cs typeface="+mn-cs"/>
              </a:rPr>
              <a:t>degli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autori</a:t>
            </a:r>
            <a:r>
              <a:rPr lang="en-US" sz="2200" dirty="0" smtClean="0">
                <a:latin typeface="+mn-lt"/>
                <a:cs typeface="+mn-cs"/>
              </a:rPr>
              <a:t>  e </a:t>
            </a:r>
            <a:r>
              <a:rPr lang="en-US" sz="2200" dirty="0" err="1" smtClean="0">
                <a:latin typeface="+mn-lt"/>
                <a:cs typeface="+mn-cs"/>
              </a:rPr>
              <a:t>sono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controllati</a:t>
            </a:r>
            <a:r>
              <a:rPr lang="en-US" sz="2200" dirty="0" smtClean="0">
                <a:latin typeface="+mn-lt"/>
                <a:cs typeface="+mn-cs"/>
              </a:rPr>
              <a:t> a </a:t>
            </a:r>
            <a:r>
              <a:rPr lang="en-US" sz="2200" dirty="0" err="1" smtClean="0">
                <a:latin typeface="+mn-lt"/>
                <a:cs typeface="+mn-cs"/>
              </a:rPr>
              <a:t>livello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gruppo</a:t>
            </a:r>
            <a:r>
              <a:rPr lang="en-US" sz="2200" dirty="0" smtClean="0">
                <a:latin typeface="+mn-lt"/>
                <a:cs typeface="+mn-cs"/>
              </a:rPr>
              <a:t> e/o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Funding Agency.</a:t>
            </a: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follow-up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obblighi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e’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fatto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tramite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database OTP,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riempimento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e’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automatico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classe1&amp;2,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fatto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 (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ogni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per classe3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8596" y="142852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OTP –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estratti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15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ottobre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Cat2_tito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7962900" cy="495300"/>
          </a:xfrm>
          <a:prstGeom prst="rect">
            <a:avLst/>
          </a:prstGeom>
        </p:spPr>
      </p:pic>
      <p:pic>
        <p:nvPicPr>
          <p:cNvPr id="7" name="Picture 6" descr="Cat1_Ital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772816"/>
            <a:ext cx="7886700" cy="342900"/>
          </a:xfrm>
          <a:prstGeom prst="rect">
            <a:avLst/>
          </a:prstGeom>
        </p:spPr>
      </p:pic>
      <p:pic>
        <p:nvPicPr>
          <p:cNvPr id="8" name="Picture 7" descr="Cat1_grupp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20888"/>
            <a:ext cx="8813876" cy="21960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27784" y="5589240"/>
            <a:ext cx="250594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Classe1 : </a:t>
            </a:r>
            <a:r>
              <a:rPr lang="en-GB" dirty="0" err="1" smtClean="0"/>
              <a:t>Turni</a:t>
            </a:r>
            <a:r>
              <a:rPr lang="en-GB" dirty="0" smtClean="0"/>
              <a:t> in ACR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7452320" y="1268760"/>
            <a:ext cx="100811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52320" y="476672"/>
            <a:ext cx="1402948" cy="369332"/>
          </a:xfrm>
          <a:prstGeom prst="rect">
            <a:avLst/>
          </a:prstGeom>
          <a:noFill/>
          <a:ln>
            <a:solidFill>
              <a:srgbClr val="00CCFF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not  too bad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732240" y="5013176"/>
          <a:ext cx="1728194" cy="300608"/>
        </p:xfrm>
        <a:graphic>
          <a:graphicData uri="http://schemas.openxmlformats.org/drawingml/2006/table">
            <a:tbl>
              <a:tblPr/>
              <a:tblGrid>
                <a:gridCol w="458719"/>
                <a:gridCol w="458718"/>
                <a:gridCol w="384043"/>
                <a:gridCol w="426714"/>
              </a:tblGrid>
              <a:tr h="300608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17308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940152" y="5949280"/>
            <a:ext cx="2877134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1600" dirty="0" err="1" smtClean="0"/>
              <a:t>integrato</a:t>
            </a:r>
            <a:r>
              <a:rPr lang="en-GB" sz="1600" dirty="0" smtClean="0"/>
              <a:t> </a:t>
            </a:r>
            <a:r>
              <a:rPr lang="en-GB" sz="1600" dirty="0" err="1" smtClean="0"/>
              <a:t>su</a:t>
            </a:r>
            <a:r>
              <a:rPr lang="en-GB" sz="1600" dirty="0" smtClean="0"/>
              <a:t> </a:t>
            </a:r>
            <a:r>
              <a:rPr lang="en-GB" sz="1600" dirty="0" err="1" smtClean="0"/>
              <a:t>tutto</a:t>
            </a:r>
            <a:r>
              <a:rPr lang="en-GB" sz="1600" dirty="0" smtClean="0"/>
              <a:t> ATLAS e’ ok</a:t>
            </a:r>
            <a:endParaRPr lang="en-GB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7668344" y="5445224"/>
            <a:ext cx="576064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pic>
        <p:nvPicPr>
          <p:cNvPr id="5" name="Picture 4" descr="Cat2_tito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7962900" cy="495300"/>
          </a:xfrm>
          <a:prstGeom prst="rect">
            <a:avLst/>
          </a:prstGeom>
        </p:spPr>
      </p:pic>
      <p:pic>
        <p:nvPicPr>
          <p:cNvPr id="6" name="Picture 5" descr="Cat2_Ital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916832"/>
            <a:ext cx="7905750" cy="371475"/>
          </a:xfrm>
          <a:prstGeom prst="rect">
            <a:avLst/>
          </a:prstGeom>
        </p:spPr>
      </p:pic>
      <p:pic>
        <p:nvPicPr>
          <p:cNvPr id="7" name="Picture 6" descr="Cat2_grupp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636912"/>
            <a:ext cx="8753475" cy="2238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27784" y="5589240"/>
            <a:ext cx="240322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Classe2 : </a:t>
            </a:r>
            <a:r>
              <a:rPr lang="en-GB" dirty="0" err="1" smtClean="0"/>
              <a:t>turni</a:t>
            </a:r>
            <a:r>
              <a:rPr lang="en-GB" dirty="0" smtClean="0"/>
              <a:t> on-call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452320" y="476672"/>
            <a:ext cx="1531188" cy="369332"/>
          </a:xfrm>
          <a:prstGeom prst="rect">
            <a:avLst/>
          </a:prstGeom>
          <a:noFill/>
          <a:ln>
            <a:solidFill>
              <a:srgbClr val="00CCFF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not  too good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7380312" y="1268760"/>
            <a:ext cx="10801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660232" y="5157192"/>
          <a:ext cx="1656185" cy="228600"/>
        </p:xfrm>
        <a:graphic>
          <a:graphicData uri="http://schemas.openxmlformats.org/drawingml/2006/table">
            <a:tbl>
              <a:tblPr/>
              <a:tblGrid>
                <a:gridCol w="439605"/>
                <a:gridCol w="439605"/>
                <a:gridCol w="368041"/>
                <a:gridCol w="408934"/>
              </a:tblGrid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35936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46206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05825" y="6021288"/>
            <a:ext cx="3638175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1600" dirty="0" err="1" smtClean="0"/>
              <a:t>integrato</a:t>
            </a:r>
            <a:r>
              <a:rPr lang="en-GB" sz="1600" dirty="0" smtClean="0"/>
              <a:t> </a:t>
            </a:r>
            <a:r>
              <a:rPr lang="en-GB" sz="1600" dirty="0" err="1" smtClean="0"/>
              <a:t>su</a:t>
            </a:r>
            <a:r>
              <a:rPr lang="en-GB" sz="1600" dirty="0" smtClean="0"/>
              <a:t> </a:t>
            </a:r>
            <a:r>
              <a:rPr lang="en-GB" sz="1600" dirty="0" err="1" smtClean="0"/>
              <a:t>tutto</a:t>
            </a:r>
            <a:r>
              <a:rPr lang="en-GB" sz="1600" dirty="0" smtClean="0"/>
              <a:t> ATLAS non </a:t>
            </a:r>
            <a:r>
              <a:rPr lang="en-GB" sz="1600" dirty="0" err="1" smtClean="0"/>
              <a:t>va</a:t>
            </a:r>
            <a:r>
              <a:rPr lang="en-GB" sz="1600" dirty="0" smtClean="0"/>
              <a:t> </a:t>
            </a:r>
            <a:r>
              <a:rPr lang="en-GB" sz="1600" dirty="0" err="1" smtClean="0"/>
              <a:t>bene</a:t>
            </a:r>
            <a:endParaRPr lang="en-GB" sz="16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7596336" y="5517232"/>
            <a:ext cx="576064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627784" y="5112568"/>
            <a:ext cx="192873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Classe3 : </a:t>
            </a:r>
            <a:r>
              <a:rPr lang="en-GB" dirty="0" err="1" smtClean="0"/>
              <a:t>Esperti</a:t>
            </a:r>
            <a:endParaRPr lang="en-GB" dirty="0"/>
          </a:p>
        </p:txBody>
      </p:sp>
      <p:pic>
        <p:nvPicPr>
          <p:cNvPr id="6" name="Picture 5" descr="Cat3_grupp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5074"/>
            <a:ext cx="8964488" cy="2130271"/>
          </a:xfrm>
          <a:prstGeom prst="rect">
            <a:avLst/>
          </a:prstGeom>
        </p:spPr>
      </p:pic>
      <p:pic>
        <p:nvPicPr>
          <p:cNvPr id="7" name="Picture 6" descr="Cat3_Ital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088232"/>
            <a:ext cx="8020050" cy="257175"/>
          </a:xfrm>
          <a:prstGeom prst="rect">
            <a:avLst/>
          </a:prstGeom>
        </p:spPr>
      </p:pic>
      <p:pic>
        <p:nvPicPr>
          <p:cNvPr id="8" name="Picture 7" descr="Cat3_titol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1440160"/>
            <a:ext cx="8086725" cy="4476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24328" y="476672"/>
            <a:ext cx="569387" cy="369332"/>
          </a:xfrm>
          <a:prstGeom prst="rect">
            <a:avLst/>
          </a:prstGeom>
          <a:noFill/>
          <a:ln>
            <a:solidFill>
              <a:srgbClr val="00CCFF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bad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7474632" y="1318456"/>
            <a:ext cx="11795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732239" y="5157192"/>
          <a:ext cx="1680717" cy="327992"/>
        </p:xfrm>
        <a:graphic>
          <a:graphicData uri="http://schemas.openxmlformats.org/drawingml/2006/table">
            <a:tbl>
              <a:tblPr/>
              <a:tblGrid>
                <a:gridCol w="485156"/>
                <a:gridCol w="405451"/>
                <a:gridCol w="374263"/>
                <a:gridCol w="415847"/>
              </a:tblGrid>
              <a:tr h="327992"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379.62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436096" y="6021288"/>
            <a:ext cx="3170099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1600" dirty="0" err="1" smtClean="0"/>
              <a:t>integrato</a:t>
            </a:r>
            <a:r>
              <a:rPr lang="en-GB" sz="1600" dirty="0" smtClean="0"/>
              <a:t> </a:t>
            </a:r>
            <a:r>
              <a:rPr lang="en-GB" sz="1600" dirty="0" err="1" smtClean="0"/>
              <a:t>su</a:t>
            </a:r>
            <a:r>
              <a:rPr lang="en-GB" sz="1600" dirty="0" smtClean="0"/>
              <a:t> </a:t>
            </a:r>
            <a:r>
              <a:rPr lang="en-GB" sz="1600" dirty="0" err="1" smtClean="0"/>
              <a:t>tutto</a:t>
            </a:r>
            <a:r>
              <a:rPr lang="en-GB" sz="1600" dirty="0" smtClean="0"/>
              <a:t> ATLAS </a:t>
            </a:r>
            <a:r>
              <a:rPr lang="en-GB" sz="1600" dirty="0" err="1" smtClean="0"/>
              <a:t>va</a:t>
            </a:r>
            <a:r>
              <a:rPr lang="en-GB" sz="1600" dirty="0" smtClean="0"/>
              <a:t> male</a:t>
            </a:r>
            <a:endParaRPr lang="en-GB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7597475" y="5518372"/>
            <a:ext cx="504056" cy="50177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13" y="260648"/>
            <a:ext cx="669674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l’INFN</a:t>
            </a:r>
            <a:r>
              <a:rPr lang="en-GB" dirty="0" smtClean="0"/>
              <a:t> </a:t>
            </a:r>
            <a:r>
              <a:rPr lang="en-GB" dirty="0" smtClean="0"/>
              <a:t>e’ sotto la media </a:t>
            </a:r>
            <a:r>
              <a:rPr lang="en-GB" dirty="0" err="1" smtClean="0"/>
              <a:t>di</a:t>
            </a:r>
            <a:r>
              <a:rPr lang="en-GB" dirty="0" smtClean="0"/>
              <a:t> ATLAS </a:t>
            </a:r>
            <a:r>
              <a:rPr lang="en-GB" dirty="0" smtClean="0"/>
              <a:t>(all’ 80%) in </a:t>
            </a:r>
            <a:r>
              <a:rPr lang="en-GB" dirty="0" err="1" smtClean="0"/>
              <a:t>tutte</a:t>
            </a:r>
            <a:r>
              <a:rPr lang="en-GB" dirty="0" smtClean="0"/>
              <a:t> e 3 le </a:t>
            </a:r>
            <a:r>
              <a:rPr lang="en-GB" dirty="0" err="1" smtClean="0"/>
              <a:t>classi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 </a:t>
            </a:r>
            <a:r>
              <a:rPr lang="en-GB" dirty="0" err="1" smtClean="0">
                <a:sym typeface="Wingdings" pitchFamily="2" charset="2"/>
              </a:rPr>
              <a:t>bisogna</a:t>
            </a:r>
            <a:r>
              <a:rPr lang="en-GB" dirty="0" smtClean="0">
                <a:sym typeface="Wingdings" pitchFamily="2" charset="2"/>
              </a:rPr>
              <a:t> fare </a:t>
            </a:r>
            <a:r>
              <a:rPr lang="en-GB" dirty="0" err="1" smtClean="0">
                <a:sym typeface="Wingdings" pitchFamily="2" charset="2"/>
              </a:rPr>
              <a:t>qualcosa</a:t>
            </a:r>
            <a:r>
              <a:rPr lang="en-GB" dirty="0" smtClean="0">
                <a:sym typeface="Wingdings" pitchFamily="2" charset="2"/>
              </a:rPr>
              <a:t>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8596" y="142852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Calcolo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OTP in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unita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’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FTE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240" y="980728"/>
            <a:ext cx="9044760" cy="1584176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Calcolo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draft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perche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’: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+mn-lt"/>
                <a:cs typeface="+mn-cs"/>
              </a:rPr>
              <a:t>L’anno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smtClean="0">
                <a:latin typeface="+mn-lt"/>
                <a:cs typeface="+mn-cs"/>
              </a:rPr>
              <a:t>non e’ </a:t>
            </a:r>
            <a:r>
              <a:rPr lang="en-US" sz="2200" dirty="0" err="1" smtClean="0">
                <a:latin typeface="+mn-lt"/>
                <a:cs typeface="+mn-cs"/>
              </a:rPr>
              <a:t>ancora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finito</a:t>
            </a:r>
            <a:r>
              <a:rPr lang="en-US" sz="2200" dirty="0" smtClean="0">
                <a:latin typeface="+mn-lt"/>
                <a:cs typeface="+mn-cs"/>
              </a:rPr>
              <a:t>, </a:t>
            </a:r>
            <a:r>
              <a:rPr lang="en-US" sz="2200" dirty="0" err="1" smtClean="0">
                <a:latin typeface="+mn-lt"/>
                <a:cs typeface="+mn-cs"/>
              </a:rPr>
              <a:t>quindi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qualche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numero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puo</a:t>
            </a:r>
            <a:r>
              <a:rPr lang="en-US" sz="2200" dirty="0" smtClean="0">
                <a:latin typeface="+mn-lt"/>
                <a:cs typeface="+mn-cs"/>
              </a:rPr>
              <a:t>’ </a:t>
            </a:r>
            <a:r>
              <a:rPr lang="en-US" sz="2200" dirty="0" err="1" smtClean="0">
                <a:latin typeface="+mn-lt"/>
                <a:cs typeface="+mn-cs"/>
              </a:rPr>
              <a:t>cambiare</a:t>
            </a:r>
            <a:r>
              <a:rPr lang="en-US" sz="2200" dirty="0" smtClean="0">
                <a:latin typeface="+mn-lt"/>
                <a:cs typeface="+mn-cs"/>
              </a:rPr>
              <a:t> (specie in </a:t>
            </a:r>
            <a:r>
              <a:rPr lang="en-US" sz="2200" dirty="0" err="1" smtClean="0">
                <a:latin typeface="+mn-lt"/>
                <a:cs typeface="+mn-cs"/>
              </a:rPr>
              <a:t>classe</a:t>
            </a:r>
            <a:r>
              <a:rPr lang="en-US" sz="2200" dirty="0" smtClean="0">
                <a:latin typeface="+mn-lt"/>
                <a:cs typeface="+mn-cs"/>
              </a:rPr>
              <a:t> 3)</a:t>
            </a:r>
            <a:endParaRPr lang="en-US" sz="2200" dirty="0" smtClean="0">
              <a:latin typeface="+mn-lt"/>
              <a:cs typeface="+mn-cs"/>
            </a:endParaRP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914400" lvl="1" indent="-277200">
              <a:spcBef>
                <a:spcPct val="20000"/>
              </a:spcBef>
              <a:defRPr/>
            </a:pPr>
            <a:endParaRPr lang="en-US" sz="2200" dirty="0" smtClean="0">
              <a:latin typeface="+mn-lt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43608" y="2420888"/>
          <a:ext cx="7056787" cy="3835090"/>
        </p:xfrm>
        <a:graphic>
          <a:graphicData uri="http://schemas.openxmlformats.org/drawingml/2006/table">
            <a:tbl>
              <a:tblPr/>
              <a:tblGrid>
                <a:gridCol w="773393"/>
                <a:gridCol w="422789"/>
                <a:gridCol w="536220"/>
                <a:gridCol w="536220"/>
                <a:gridCol w="453724"/>
                <a:gridCol w="464036"/>
                <a:gridCol w="467474"/>
                <a:gridCol w="371229"/>
                <a:gridCol w="525908"/>
                <a:gridCol w="525908"/>
                <a:gridCol w="659962"/>
                <a:gridCol w="659962"/>
                <a:gridCol w="659962"/>
              </a:tblGrid>
              <a:tr h="224882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classe1 -turni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classe2- turni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classe3 FTE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FTE tot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882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fatti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dovuti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fatti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dovuti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fatti 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dovuti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fatti 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dovuti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Bologna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124%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516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121%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6.27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6.0212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104%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Cosenza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2.8797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Frascati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0.64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4.1232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Genova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3.73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3.3379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112%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Lecce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77%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2.487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Milano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391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2.61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5.4977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Napoli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4.7777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Pavia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251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3.5342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Pisa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117%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144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161%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2.0289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Roma I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2.22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8.181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12.2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Roma II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186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2.6179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Roma Tre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118%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126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3.4033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0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Udine cluster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121%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1.898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188640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Regola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proposta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inizialmente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764704"/>
            <a:ext cx="9044760" cy="5544616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>
                <a:latin typeface="+mn-lt"/>
                <a:cs typeface="+mn-cs"/>
              </a:rPr>
              <a:t>La </a:t>
            </a:r>
            <a:r>
              <a:rPr lang="en-US" sz="2000" dirty="0" err="1" smtClean="0">
                <a:latin typeface="+mn-lt"/>
                <a:cs typeface="+mn-cs"/>
              </a:rPr>
              <a:t>regola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proposta</a:t>
            </a:r>
            <a:r>
              <a:rPr lang="en-US" sz="2000" dirty="0" smtClean="0">
                <a:latin typeface="+mn-lt"/>
                <a:cs typeface="+mn-cs"/>
              </a:rPr>
              <a:t> dice: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277200">
              <a:spcBef>
                <a:spcPct val="20000"/>
              </a:spcBef>
              <a:defRPr/>
            </a:pPr>
            <a:r>
              <a:rPr lang="it-IT" sz="2000" dirty="0" smtClean="0">
                <a:latin typeface="+mn-lt"/>
                <a:cs typeface="+mn-cs"/>
              </a:rPr>
              <a:t>	    -a) la soddisfazione (in termini di FTE) del 90% degli obblighi OTP integrati su tutte le tre classi </a:t>
            </a:r>
            <a:br>
              <a:rPr lang="it-IT" sz="2000" dirty="0" smtClean="0">
                <a:latin typeface="+mn-lt"/>
                <a:cs typeface="+mn-cs"/>
              </a:rPr>
            </a:br>
            <a:r>
              <a:rPr lang="it-IT" sz="2000" dirty="0" smtClean="0">
                <a:latin typeface="+mn-lt"/>
                <a:cs typeface="+mn-cs"/>
              </a:rPr>
              <a:t>    -b) la soddisfazione di almeno il 70% degli obblighi in ciascuna classe </a:t>
            </a:r>
            <a:br>
              <a:rPr lang="it-IT" sz="2000" dirty="0" smtClean="0">
                <a:latin typeface="+mn-lt"/>
                <a:cs typeface="+mn-cs"/>
              </a:rPr>
            </a:br>
            <a:r>
              <a:rPr lang="it-IT" sz="2000" dirty="0" smtClean="0">
                <a:latin typeface="+mn-lt"/>
                <a:cs typeface="+mn-cs"/>
              </a:rPr>
              <a:t>    oppure </a:t>
            </a:r>
            <a:br>
              <a:rPr lang="it-IT" sz="2000" dirty="0" smtClean="0">
                <a:latin typeface="+mn-lt"/>
                <a:cs typeface="+mn-cs"/>
              </a:rPr>
            </a:br>
            <a:r>
              <a:rPr lang="it-IT" sz="2000" dirty="0" smtClean="0">
                <a:latin typeface="+mn-lt"/>
                <a:cs typeface="+mn-cs"/>
              </a:rPr>
              <a:t>    -c) la soddisfazione (in termini di FTE) di piu' del 100% degli obblighi</a:t>
            </a:r>
            <a:endParaRPr lang="en-US" sz="2000" dirty="0" smtClean="0">
              <a:latin typeface="+mn-lt"/>
              <a:cs typeface="+mn-cs"/>
            </a:endParaRP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>
                <a:latin typeface="+mn-lt"/>
                <a:cs typeface="+mn-cs"/>
              </a:rPr>
              <a:t>Il </a:t>
            </a:r>
            <a:r>
              <a:rPr lang="en-US" sz="2000" dirty="0" err="1" smtClean="0">
                <a:latin typeface="+mn-lt"/>
                <a:cs typeface="+mn-cs"/>
              </a:rPr>
              <a:t>controllo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va</a:t>
            </a:r>
            <a:r>
              <a:rPr lang="en-US" sz="2000" dirty="0" smtClean="0">
                <a:latin typeface="+mn-lt"/>
                <a:cs typeface="+mn-cs"/>
              </a:rPr>
              <a:t> solo </a:t>
            </a:r>
            <a:r>
              <a:rPr lang="en-US" sz="2000" dirty="0" err="1" smtClean="0">
                <a:latin typeface="+mn-lt"/>
                <a:cs typeface="+mn-cs"/>
              </a:rPr>
              <a:t>fatto</a:t>
            </a:r>
            <a:r>
              <a:rPr lang="en-US" sz="2000" dirty="0" smtClean="0">
                <a:latin typeface="+mn-lt"/>
                <a:cs typeface="+mn-cs"/>
              </a:rPr>
              <a:t> a </a:t>
            </a:r>
            <a:r>
              <a:rPr lang="en-US" sz="2000" dirty="0" err="1" smtClean="0">
                <a:latin typeface="+mn-lt"/>
                <a:cs typeface="+mn-cs"/>
              </a:rPr>
              <a:t>livello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di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gruppo</a:t>
            </a:r>
            <a:r>
              <a:rPr lang="en-US" sz="2000" dirty="0" smtClean="0">
                <a:latin typeface="+mn-lt"/>
                <a:cs typeface="+mn-cs"/>
              </a:rPr>
              <a:t>,  se un </a:t>
            </a:r>
            <a:r>
              <a:rPr lang="en-US" sz="2000" dirty="0" err="1" smtClean="0">
                <a:latin typeface="+mn-lt"/>
                <a:cs typeface="+mn-cs"/>
              </a:rPr>
              <a:t>gruppo</a:t>
            </a:r>
            <a:r>
              <a:rPr lang="en-US" sz="2000" dirty="0" smtClean="0">
                <a:latin typeface="+mn-lt"/>
                <a:cs typeface="+mn-cs"/>
              </a:rPr>
              <a:t> non </a:t>
            </a:r>
            <a:r>
              <a:rPr lang="en-US" sz="2000" dirty="0" err="1" smtClean="0">
                <a:latin typeface="+mn-lt"/>
                <a:cs typeface="+mn-cs"/>
              </a:rPr>
              <a:t>soddisfa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il</a:t>
            </a:r>
            <a:r>
              <a:rPr lang="en-US" sz="2000" dirty="0" smtClean="0">
                <a:latin typeface="+mn-lt"/>
                <a:cs typeface="+mn-cs"/>
              </a:rPr>
              <a:t> RN e </a:t>
            </a:r>
            <a:r>
              <a:rPr lang="en-US" sz="2000" dirty="0" err="1" smtClean="0">
                <a:latin typeface="+mn-lt"/>
                <a:cs typeface="+mn-cs"/>
              </a:rPr>
              <a:t>il</a:t>
            </a:r>
            <a:r>
              <a:rPr lang="en-US" sz="2000" dirty="0" smtClean="0">
                <a:latin typeface="+mn-lt"/>
                <a:cs typeface="+mn-cs"/>
              </a:rPr>
              <a:t> RL </a:t>
            </a:r>
            <a:r>
              <a:rPr lang="en-US" sz="2000" dirty="0" err="1" smtClean="0">
                <a:latin typeface="+mn-lt"/>
                <a:cs typeface="+mn-cs"/>
              </a:rPr>
              <a:t>dovranno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trovare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una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soluzione</a:t>
            </a:r>
            <a:r>
              <a:rPr lang="en-US" sz="2000" dirty="0" smtClean="0">
                <a:latin typeface="+mn-lt"/>
                <a:cs typeface="+mn-cs"/>
              </a:rPr>
              <a:t> (+ </a:t>
            </a:r>
            <a:r>
              <a:rPr lang="en-US" sz="2000" dirty="0" err="1" smtClean="0">
                <a:latin typeface="+mn-lt"/>
                <a:cs typeface="+mn-cs"/>
              </a:rPr>
              <a:t>turni</a:t>
            </a:r>
            <a:r>
              <a:rPr lang="en-US" sz="2000" dirty="0" smtClean="0">
                <a:latin typeface="+mn-lt"/>
                <a:cs typeface="+mn-cs"/>
              </a:rPr>
              <a:t> o –</a:t>
            </a:r>
            <a:r>
              <a:rPr lang="en-US" sz="2000" dirty="0" err="1" smtClean="0">
                <a:latin typeface="+mn-lt"/>
                <a:cs typeface="+mn-cs"/>
              </a:rPr>
              <a:t>firme</a:t>
            </a:r>
            <a:r>
              <a:rPr lang="en-US" sz="2000" dirty="0" smtClean="0">
                <a:latin typeface="+mn-lt"/>
                <a:cs typeface="+mn-cs"/>
              </a:rPr>
              <a:t>). </a:t>
            </a:r>
            <a:r>
              <a:rPr lang="en-US" sz="2000" dirty="0" err="1" smtClean="0">
                <a:latin typeface="+mn-lt"/>
                <a:cs typeface="+mn-cs"/>
              </a:rPr>
              <a:t>Bisogna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anche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normalizzare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correttamente</a:t>
            </a:r>
            <a:r>
              <a:rPr lang="en-US" sz="2000" dirty="0" smtClean="0">
                <a:latin typeface="+mn-lt"/>
                <a:cs typeface="+mn-cs"/>
              </a:rPr>
              <a:t> al </a:t>
            </a:r>
            <a:r>
              <a:rPr lang="en-US" sz="2000" dirty="0" err="1" smtClean="0">
                <a:latin typeface="+mn-lt"/>
                <a:cs typeface="+mn-cs"/>
              </a:rPr>
              <a:t>numero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di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firme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nei</a:t>
            </a:r>
            <a:r>
              <a:rPr lang="en-US" sz="2000" dirty="0" smtClean="0">
                <a:latin typeface="+mn-lt"/>
                <a:cs typeface="+mn-cs"/>
              </a:rPr>
              <a:t> 2 </a:t>
            </a:r>
            <a:r>
              <a:rPr lang="en-US" sz="2000" dirty="0" err="1" smtClean="0">
                <a:latin typeface="+mn-lt"/>
                <a:cs typeface="+mn-cs"/>
              </a:rPr>
              <a:t>diversi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anni</a:t>
            </a:r>
            <a:r>
              <a:rPr lang="en-US" sz="2000" dirty="0" smtClean="0">
                <a:latin typeface="+mn-lt"/>
                <a:cs typeface="+mn-cs"/>
              </a:rPr>
              <a:t> in </a:t>
            </a:r>
            <a:r>
              <a:rPr lang="en-US" sz="2000" dirty="0" err="1" smtClean="0">
                <a:latin typeface="+mn-lt"/>
                <a:cs typeface="+mn-cs"/>
              </a:rPr>
              <a:t>esame</a:t>
            </a:r>
            <a:r>
              <a:rPr lang="en-US" sz="2000" dirty="0" smtClean="0">
                <a:latin typeface="+mn-lt"/>
                <a:cs typeface="+mn-cs"/>
              </a:rPr>
              <a:t>.</a:t>
            </a: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rigidamente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solo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 (e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grandi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disparita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impegno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lang="en-US" sz="2000" dirty="0" smtClean="0">
              <a:latin typeface="+mn-lt"/>
              <a:cs typeface="+mn-cs"/>
            </a:endParaRP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C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’e’ un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comunque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soprattutto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Classe2 e 3)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bisogna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risolvere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(o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aumentando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impegni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facendo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diminuire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richieste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45720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cs typeface="+mn-cs"/>
              </a:rPr>
              <a:t>Il </a:t>
            </a:r>
            <a:r>
              <a:rPr lang="en-US" sz="2000" dirty="0" err="1" smtClean="0">
                <a:latin typeface="+mn-lt"/>
                <a:cs typeface="+mn-cs"/>
              </a:rPr>
              <a:t>riempimento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degli</a:t>
            </a:r>
            <a:r>
              <a:rPr lang="en-US" sz="2000" dirty="0" smtClean="0">
                <a:latin typeface="+mn-lt"/>
                <a:cs typeface="+mn-cs"/>
              </a:rPr>
              <a:t> OPT </a:t>
            </a:r>
            <a:r>
              <a:rPr lang="en-US" sz="2000" dirty="0" err="1" smtClean="0">
                <a:latin typeface="+mn-lt"/>
                <a:cs typeface="+mn-cs"/>
              </a:rPr>
              <a:t>di</a:t>
            </a:r>
            <a:r>
              <a:rPr lang="en-US" sz="2000" dirty="0" smtClean="0">
                <a:latin typeface="+mn-lt"/>
                <a:cs typeface="+mn-cs"/>
              </a:rPr>
              <a:t> </a:t>
            </a:r>
            <a:r>
              <a:rPr lang="en-US" sz="2000" dirty="0" err="1" smtClean="0">
                <a:latin typeface="+mn-lt"/>
                <a:cs typeface="+mn-cs"/>
              </a:rPr>
              <a:t>classe</a:t>
            </a:r>
            <a:r>
              <a:rPr lang="en-US" sz="2000" dirty="0" smtClean="0">
                <a:latin typeface="+mn-lt"/>
                <a:cs typeface="+mn-cs"/>
              </a:rPr>
              <a:t> 3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fatto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dai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PL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ogni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6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mesi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) </a:t>
            </a:r>
            <a:r>
              <a:rPr lang="en-US" sz="2000" b="1" dirty="0" err="1" smtClean="0">
                <a:solidFill>
                  <a:srgbClr val="FF0000"/>
                </a:solidFill>
                <a:latin typeface="+mn-lt"/>
                <a:cs typeface="+mn-cs"/>
              </a:rPr>
              <a:t>va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n-lt"/>
                <a:cs typeface="+mn-cs"/>
              </a:rPr>
              <a:t>verificata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n-lt"/>
                <a:cs typeface="+mn-cs"/>
              </a:rPr>
              <a:t>da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n-lt"/>
                <a:cs typeface="+mn-cs"/>
              </a:rPr>
              <a:t>ogni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cs typeface="+mn-cs"/>
              </a:rPr>
              <a:t> group leader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La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proposta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e’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disegnata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per fare in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modo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che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asintoticamente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sia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accordo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tra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gli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obblighi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OTP e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il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numero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firmatari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. 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sara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’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una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fase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transitoria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perche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’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doveri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OTP non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sono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ancora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stabilizzati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31640" y="2852936"/>
          <a:ext cx="6096000" cy="3619948"/>
        </p:xfrm>
        <a:graphic>
          <a:graphicData uri="http://schemas.openxmlformats.org/drawingml/2006/table">
            <a:tbl>
              <a:tblPr/>
              <a:tblGrid>
                <a:gridCol w="672024"/>
                <a:gridCol w="370360"/>
                <a:gridCol w="465936"/>
                <a:gridCol w="430095"/>
                <a:gridCol w="394254"/>
                <a:gridCol w="403214"/>
                <a:gridCol w="403214"/>
                <a:gridCol w="322571"/>
                <a:gridCol w="456976"/>
                <a:gridCol w="456976"/>
                <a:gridCol w="573460"/>
                <a:gridCol w="573460"/>
                <a:gridCol w="573460"/>
              </a:tblGrid>
              <a:tr h="251012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Tabella normalizzata ai doveri "medi" forniti ad ATLAS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744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744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classe1 -turni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classe2- turni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classe3 FTE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FTE tot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744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fatti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dovuti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fatti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dovuti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fatti 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dovuti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fatti 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dovuti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Bologna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122%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516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155%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6.27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6.0212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179%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Cosenza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2.8797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Frascati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0.64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4.1232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Genova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3.73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3.3379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193%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Lecce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2.487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Milano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391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2.61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5.4977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Napoli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340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4.7777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Pavia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251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3.5342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126%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Pisa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114%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144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206%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2.0289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Roma I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8.181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Roma II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186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1.57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2.6179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104%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Roma </a:t>
                      </a:r>
                      <a:r>
                        <a:rPr lang="en-GB" sz="700" b="1" i="0" u="none" strike="noStrike" dirty="0" err="1">
                          <a:solidFill>
                            <a:srgbClr val="FFFFFF"/>
                          </a:solidFill>
                          <a:latin typeface="Arial"/>
                        </a:rPr>
                        <a:t>Tre</a:t>
                      </a:r>
                      <a:endParaRPr lang="en-GB" sz="7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116%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126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242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3.4033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Udine cluster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119%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135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1.898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8965" marR="8965" marT="8965" marB="0" anchor="b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294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tot ATLAS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102%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78%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79512" y="620688"/>
            <a:ext cx="8964488" cy="2160240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normalizzare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>
                <a:latin typeface="+mn-lt"/>
                <a:cs typeface="+mn-cs"/>
              </a:rPr>
              <a:t>a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ll’impegno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medio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gruppi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partecipanti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 ATLAS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evitare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“d'être plus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royaliste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du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”:</a:t>
            </a: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Il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risultato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(sotto)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promuove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~ 5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gruppi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e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3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critici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nella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tabella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precedente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rimangono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critici</a:t>
            </a:r>
            <a:endParaRPr lang="en-US" sz="2000" dirty="0" smtClean="0">
              <a:solidFill>
                <a:prstClr val="black"/>
              </a:solidFill>
              <a:latin typeface="Calibri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Naturalmente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guarda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il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2010 e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proietta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nel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2012,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quindi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deve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tenere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conto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della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variazione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FTE (e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impegno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promesso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)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nei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2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casi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(non lo ho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ancora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fatto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)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endParaRPr lang="en-US" sz="2000" dirty="0" smtClean="0">
              <a:solidFill>
                <a:prstClr val="black"/>
              </a:solidFill>
              <a:latin typeface="Calibri"/>
            </a:endParaRPr>
          </a:p>
          <a:p>
            <a:pPr marL="914400" lvl="1" indent="-277200">
              <a:spcBef>
                <a:spcPct val="20000"/>
              </a:spcBef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914400" lvl="1" indent="-277200">
              <a:spcBef>
                <a:spcPct val="20000"/>
              </a:spcBef>
              <a:defRPr/>
            </a:pPr>
            <a:endParaRPr lang="en-US" sz="2200" dirty="0" smtClean="0">
              <a:latin typeface="+mn-lt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4" y="116632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Proposta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aggiornata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3861048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osservazione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240" y="4581128"/>
            <a:ext cx="9044760" cy="1728192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dirty="0" smtClean="0">
                <a:latin typeface="+mn-lt"/>
                <a:cs typeface="+mn-cs"/>
              </a:rPr>
              <a:t>Filippo mi </a:t>
            </a:r>
            <a:r>
              <a:rPr lang="en-US" sz="2200" dirty="0" err="1" smtClean="0">
                <a:latin typeface="+mn-lt"/>
                <a:cs typeface="+mn-cs"/>
              </a:rPr>
              <a:t>fa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notare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il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numero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Italiani</a:t>
            </a:r>
            <a:r>
              <a:rPr lang="en-US" sz="2200" dirty="0" smtClean="0">
                <a:latin typeface="+mn-lt"/>
                <a:cs typeface="+mn-cs"/>
              </a:rPr>
              <a:t> (non </a:t>
            </a:r>
            <a:r>
              <a:rPr lang="en-US" sz="2200" dirty="0" err="1" smtClean="0">
                <a:latin typeface="+mn-lt"/>
                <a:cs typeface="+mn-cs"/>
              </a:rPr>
              <a:t>obbligati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da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doveri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istituzionali</a:t>
            </a:r>
            <a:r>
              <a:rPr lang="en-US" sz="2200" dirty="0" smtClean="0">
                <a:latin typeface="+mn-lt"/>
                <a:cs typeface="+mn-cs"/>
              </a:rPr>
              <a:t>)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commentano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lavori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fisica</a:t>
            </a:r>
            <a:r>
              <a:rPr lang="en-US" sz="2200" dirty="0" smtClean="0">
                <a:latin typeface="+mn-lt"/>
                <a:cs typeface="+mn-cs"/>
              </a:rPr>
              <a:t> (in CDS) e’ basso (1 </a:t>
            </a:r>
            <a:r>
              <a:rPr lang="en-US" sz="2200" dirty="0" err="1" smtClean="0">
                <a:latin typeface="+mn-lt"/>
                <a:cs typeface="+mn-cs"/>
              </a:rPr>
              <a:t>su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una</a:t>
            </a:r>
            <a:r>
              <a:rPr lang="en-US" sz="2200" dirty="0" smtClean="0">
                <a:latin typeface="+mn-lt"/>
                <a:cs typeface="+mn-cs"/>
              </a:rPr>
              <a:t> media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18 </a:t>
            </a:r>
            <a:r>
              <a:rPr lang="en-US" sz="2200" dirty="0" err="1" smtClean="0">
                <a:latin typeface="+mn-lt"/>
                <a:cs typeface="+mn-cs"/>
              </a:rPr>
              <a:t>persone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che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hanno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commentato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gli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ultimi</a:t>
            </a:r>
            <a:r>
              <a:rPr lang="en-US" sz="2200" dirty="0" smtClean="0">
                <a:latin typeface="+mn-lt"/>
                <a:cs typeface="+mn-cs"/>
              </a:rPr>
              <a:t> 3 </a:t>
            </a:r>
            <a:r>
              <a:rPr lang="en-US" sz="2200" dirty="0" err="1" smtClean="0">
                <a:latin typeface="+mn-lt"/>
                <a:cs typeface="+mn-cs"/>
              </a:rPr>
              <a:t>lavori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di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fisica</a:t>
            </a:r>
            <a:r>
              <a:rPr lang="en-US" sz="2200" dirty="0" smtClean="0">
                <a:latin typeface="+mn-lt"/>
                <a:cs typeface="+mn-cs"/>
              </a:rPr>
              <a:t>).</a:t>
            </a:r>
          </a:p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dirty="0" err="1" smtClean="0">
                <a:latin typeface="+mn-lt"/>
                <a:cs typeface="+mn-cs"/>
              </a:rPr>
              <a:t>dobbiamo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migliorare</a:t>
            </a:r>
            <a:r>
              <a:rPr lang="en-US" sz="2200" dirty="0" smtClean="0">
                <a:latin typeface="+mn-lt"/>
                <a:cs typeface="+mn-cs"/>
              </a:rPr>
              <a:t>….</a:t>
            </a:r>
            <a:r>
              <a:rPr lang="en-US" sz="2200" dirty="0" err="1" smtClean="0">
                <a:latin typeface="+mn-lt"/>
                <a:cs typeface="+mn-cs"/>
              </a:rPr>
              <a:t>anche</a:t>
            </a:r>
            <a:r>
              <a:rPr lang="en-US" sz="2200" dirty="0" smtClean="0">
                <a:latin typeface="+mn-lt"/>
                <a:cs typeface="+mn-cs"/>
              </a:rPr>
              <a:t> se non e’ un </a:t>
            </a:r>
            <a:r>
              <a:rPr lang="en-US" sz="2200" dirty="0" err="1" smtClean="0">
                <a:latin typeface="+mn-lt"/>
                <a:cs typeface="+mn-cs"/>
              </a:rPr>
              <a:t>dovere</a:t>
            </a:r>
            <a:r>
              <a:rPr lang="en-US" sz="2200" dirty="0" smtClean="0">
                <a:latin typeface="+mn-lt"/>
                <a:cs typeface="+mn-cs"/>
              </a:rPr>
              <a:t> OTP…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9240" y="404664"/>
            <a:ext cx="8865248" cy="3168352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Per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il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momento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manterrei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la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regola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proposta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con la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normalizzazione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al “valor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medio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ATLAS” e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definirei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, al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momento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preventivi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2012 un tuning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delle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% per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tener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conto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delle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difficolta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’ 2010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decreto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missioni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) e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della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fase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transitoria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La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formulazione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esatta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(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incluse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le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osservazioni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che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verranno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fatte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oggi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)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verra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’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circolata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per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commenti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 e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successiva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approvazione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dopo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questa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riunione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.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Mi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raccomando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verificare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che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tutti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gli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impegni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in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classe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3 (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gli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altri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sono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automatici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)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vostri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gruppi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siano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riconosciuti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dai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PL o chi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dovere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comunque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l’impegno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dei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gruppi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e’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lontano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dall’essere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uniforme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…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quindi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in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qualche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modo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bisogna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agire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sui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gruppi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meno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attivi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sul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fronte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OTP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24769</TotalTime>
  <Words>1347</Words>
  <Application>Microsoft Office PowerPoint</Application>
  <PresentationFormat>On-screen Show (4:3)</PresentationFormat>
  <Paragraphs>484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Diritto di firma in ATLAS Italia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leonardo</dc:creator>
  <cp:lastModifiedBy>leonardo</cp:lastModifiedBy>
  <cp:revision>136</cp:revision>
  <dcterms:created xsi:type="dcterms:W3CDTF">2009-06-14T10:27:43Z</dcterms:created>
  <dcterms:modified xsi:type="dcterms:W3CDTF">2010-10-28T07:04:54Z</dcterms:modified>
</cp:coreProperties>
</file>