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60" r:id="rId1"/>
  </p:sldMasterIdLst>
  <p:notesMasterIdLst>
    <p:notesMasterId r:id="rId36"/>
  </p:notesMasterIdLst>
  <p:sldIdLst>
    <p:sldId id="2481" r:id="rId2"/>
    <p:sldId id="2711" r:id="rId3"/>
    <p:sldId id="2715" r:id="rId4"/>
    <p:sldId id="2631" r:id="rId5"/>
    <p:sldId id="2717" r:id="rId6"/>
    <p:sldId id="2718" r:id="rId7"/>
    <p:sldId id="2713" r:id="rId8"/>
    <p:sldId id="2720" r:id="rId9"/>
    <p:sldId id="2721" r:id="rId10"/>
    <p:sldId id="2722" r:id="rId11"/>
    <p:sldId id="2671" r:id="rId12"/>
    <p:sldId id="2666" r:id="rId13"/>
    <p:sldId id="2708" r:id="rId14"/>
    <p:sldId id="2725" r:id="rId15"/>
    <p:sldId id="2728" r:id="rId16"/>
    <p:sldId id="2726" r:id="rId17"/>
    <p:sldId id="2730" r:id="rId18"/>
    <p:sldId id="2731" r:id="rId19"/>
    <p:sldId id="2743" r:id="rId20"/>
    <p:sldId id="2742" r:id="rId21"/>
    <p:sldId id="2598" r:id="rId22"/>
    <p:sldId id="2729" r:id="rId23"/>
    <p:sldId id="2735" r:id="rId24"/>
    <p:sldId id="2734" r:id="rId25"/>
    <p:sldId id="2733" r:id="rId26"/>
    <p:sldId id="2736" r:id="rId27"/>
    <p:sldId id="2744" r:id="rId28"/>
    <p:sldId id="2737" r:id="rId29"/>
    <p:sldId id="2739" r:id="rId30"/>
    <p:sldId id="2356" r:id="rId31"/>
    <p:sldId id="2568" r:id="rId32"/>
    <p:sldId id="2740" r:id="rId33"/>
    <p:sldId id="2537" r:id="rId34"/>
    <p:sldId id="2741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00FF"/>
    <a:srgbClr val="FFFF99"/>
    <a:srgbClr val="FFCC99"/>
    <a:srgbClr val="00FF00"/>
    <a:srgbClr val="FF3300"/>
    <a:srgbClr val="FF9966"/>
    <a:srgbClr val="99FF99"/>
    <a:srgbClr val="E0A8D5"/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7219" autoAdjust="0"/>
    <p:restoredTop sz="80505" autoAdjust="0"/>
  </p:normalViewPr>
  <p:slideViewPr>
    <p:cSldViewPr snapToGrid="0" snapToObjects="1">
      <p:cViewPr>
        <p:scale>
          <a:sx n="60" d="100"/>
          <a:sy n="60" d="100"/>
        </p:scale>
        <p:origin x="-1420" y="-152"/>
      </p:cViewPr>
      <p:guideLst>
        <p:guide orient="horz" pos="2168"/>
        <p:guide pos="2880"/>
      </p:guideLst>
    </p:cSldViewPr>
  </p:slideViewPr>
  <p:outlineViewPr>
    <p:cViewPr>
      <p:scale>
        <a:sx n="33" d="100"/>
        <a:sy n="33" d="100"/>
      </p:scale>
      <p:origin x="0" y="15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napToObjects="1">
      <p:cViewPr varScale="1">
        <p:scale>
          <a:sx n="58" d="100"/>
          <a:sy n="58" d="100"/>
        </p:scale>
        <p:origin x="-1686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C107E70-1BA3-45FB-AB5B-ADF6581A4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9787FD-B2CE-4CE2-8FB4-5D2E676AAF69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4834C9-6F5D-4DF4-923B-1BCB13B4AE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C7B4B8-0DCE-4196-A4F5-43EDBD28FE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535ED4-7BAF-4219-97E8-126CC2A3D5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9E10AB-49EC-41F9-9CF6-40152CF0C5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15657C-53C1-4F92-AE46-6A979A1EB8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0DFBE-DD1B-4888-9AC1-1E1E48D17F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C88C0D-9C11-4A8F-888F-58922F7271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04A33-9DBF-42DD-BEB3-722F61F55B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255F4A-9AB4-43B1-8B8D-34774C8D1D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C441D5-81E8-40C3-B5C2-13803CA998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37EABFC6-A78D-4E3C-B53A-1EDB63EFC8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84E4C68-1B4E-432A-AF10-DBE3B4D66D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003210" y="4240144"/>
            <a:ext cx="21984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A. Yu. Smirnov</a:t>
            </a:r>
          </a:p>
        </p:txBody>
      </p:sp>
      <p:sp>
        <p:nvSpPr>
          <p:cNvPr id="15" name="WordArt 4"/>
          <p:cNvSpPr>
            <a:spLocks noChangeArrowheads="1" noChangeShapeType="1" noTextEdit="1"/>
          </p:cNvSpPr>
          <p:nvPr/>
        </p:nvSpPr>
        <p:spPr bwMode="auto">
          <a:xfrm>
            <a:off x="322146" y="1712363"/>
            <a:ext cx="2102071" cy="67268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>
                    <a:lumMod val="85000"/>
                  </a:schemeClr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unlocked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>
                  <a:lumMod val="85000"/>
                </a:schemeClr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289869" y="718582"/>
            <a:ext cx="4353342" cy="749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>
                    <a:lumMod val="85000"/>
                  </a:schemeClr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Neutrino oscillations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>
                  <a:lumMod val="85000"/>
                </a:schemeClr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54274" name="AutoShape 2" descr="IMG_974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14" name="TextBox 13"/>
          <p:cNvSpPr txBox="1"/>
          <p:nvPr/>
        </p:nvSpPr>
        <p:spPr>
          <a:xfrm>
            <a:off x="808443" y="5803755"/>
            <a:ext cx="28757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i="1" dirty="0" smtClean="0">
                <a:solidFill>
                  <a:schemeClr val="bg1"/>
                </a:solidFill>
              </a:rPr>
              <a:t>  NOW 2022, </a:t>
            </a:r>
            <a:r>
              <a:rPr lang="en-IE" sz="2000" i="1" dirty="0" err="1" smtClean="0">
                <a:solidFill>
                  <a:schemeClr val="bg1"/>
                </a:solidFill>
              </a:rPr>
              <a:t>Ostuni</a:t>
            </a:r>
            <a:r>
              <a:rPr lang="en-IE" sz="2000" i="1" dirty="0" smtClean="0">
                <a:solidFill>
                  <a:schemeClr val="bg1"/>
                </a:solidFill>
              </a:rPr>
              <a:t>  </a:t>
            </a:r>
          </a:p>
          <a:p>
            <a:r>
              <a:rPr lang="en-IE" sz="2000" i="1" dirty="0" smtClean="0">
                <a:solidFill>
                  <a:schemeClr val="bg1"/>
                </a:solidFill>
              </a:rPr>
              <a:t>  September 5, 2022</a:t>
            </a:r>
            <a:endParaRPr lang="en-IE" sz="2000" i="1" dirty="0">
              <a:solidFill>
                <a:schemeClr val="bg1"/>
              </a:solidFill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4701809"/>
            <a:ext cx="46432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i="1" dirty="0" smtClean="0">
                <a:solidFill>
                  <a:schemeClr val="bg1"/>
                </a:solidFill>
              </a:rPr>
              <a:t>Max-Planck-</a:t>
            </a:r>
            <a:r>
              <a:rPr lang="en-US" sz="2000" i="1" dirty="0" err="1" smtClean="0">
                <a:solidFill>
                  <a:schemeClr val="bg1"/>
                </a:solidFill>
              </a:rPr>
              <a:t>Institut</a:t>
            </a:r>
            <a:r>
              <a:rPr lang="en-US" sz="2000" i="1" dirty="0" smtClean="0">
                <a:solidFill>
                  <a:schemeClr val="bg1"/>
                </a:solidFill>
              </a:rPr>
              <a:t> fur </a:t>
            </a:r>
            <a:r>
              <a:rPr lang="en-US" sz="2000" i="1" dirty="0" err="1" smtClean="0">
                <a:solidFill>
                  <a:schemeClr val="bg1"/>
                </a:solidFill>
              </a:rPr>
              <a:t>Kernphysik</a:t>
            </a:r>
            <a:r>
              <a:rPr lang="en-US" sz="2000" i="1" dirty="0" smtClean="0">
                <a:solidFill>
                  <a:schemeClr val="bg1"/>
                </a:solidFill>
              </a:rPr>
              <a:t>,</a:t>
            </a:r>
          </a:p>
          <a:p>
            <a:r>
              <a:rPr lang="en-US" sz="2000" i="1" dirty="0" smtClean="0">
                <a:solidFill>
                  <a:schemeClr val="bg1"/>
                </a:solidFill>
              </a:rPr>
              <a:t>         Heidelberg, Germany   </a:t>
            </a:r>
            <a:endParaRPr lang="en-US" sz="2000" i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33236" y="5495978"/>
            <a:ext cx="32110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olidFill>
                  <a:schemeClr val="bg1"/>
                </a:solidFill>
              </a:rPr>
              <a:t>105 papers  with neutrino oscillation  in titles since September 2021</a:t>
            </a:r>
            <a:endParaRPr lang="en-IE" sz="2000" dirty="0">
              <a:solidFill>
                <a:schemeClr val="bg1"/>
              </a:solidFill>
            </a:endParaRPr>
          </a:p>
        </p:txBody>
      </p:sp>
      <p:pic>
        <p:nvPicPr>
          <p:cNvPr id="17" name="Picture 16" descr="IMG_584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4973096" y="1060144"/>
            <a:ext cx="4064000" cy="35760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769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402311" y="180749"/>
            <a:ext cx="5977219" cy="73239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Entanglement and correlations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4784" y="1123937"/>
            <a:ext cx="85478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If N’ or/and e</a:t>
            </a:r>
            <a:r>
              <a:rPr lang="en-IE" sz="2000" baseline="30000" dirty="0" smtClean="0"/>
              <a:t>- </a:t>
            </a:r>
            <a:r>
              <a:rPr lang="en-IE" sz="2000" dirty="0" smtClean="0"/>
              <a:t> are detected or interact, this may narrow their WP’s </a:t>
            </a:r>
          </a:p>
          <a:p>
            <a:r>
              <a:rPr lang="en-IE" sz="2000" dirty="0" smtClean="0"/>
              <a:t>and therefore the neutrino WP. </a:t>
            </a:r>
            <a:endParaRPr lang="en-IE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415417" y="2099669"/>
            <a:ext cx="42074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If e</a:t>
            </a:r>
            <a:r>
              <a:rPr lang="en-IE" sz="2000" baseline="30000" dirty="0" smtClean="0"/>
              <a:t>-</a:t>
            </a:r>
            <a:r>
              <a:rPr lang="en-IE" sz="2000" dirty="0" smtClean="0"/>
              <a:t> is detected during time interval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e</a:t>
            </a:r>
            <a:r>
              <a:rPr lang="en-IE" sz="2000" dirty="0" smtClean="0"/>
              <a:t> &lt;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N</a:t>
            </a:r>
            <a:r>
              <a:rPr lang="en-IE" sz="2000" dirty="0" smtClean="0"/>
              <a:t>, the size of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smtClean="0"/>
              <a:t>WP </a:t>
            </a:r>
          </a:p>
          <a:p>
            <a:r>
              <a:rPr lang="en-IE" sz="2000" dirty="0" smtClean="0"/>
              <a:t>will be determined by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e</a:t>
            </a:r>
            <a:endParaRPr lang="en-IE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436683" y="3391785"/>
            <a:ext cx="39872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If </a:t>
            </a:r>
            <a:r>
              <a:rPr lang="en-IE" sz="2000" dirty="0" smtClean="0">
                <a:sym typeface="Wingdings" pitchFamily="2" charset="2"/>
              </a:rPr>
              <a:t> e</a:t>
            </a:r>
            <a:r>
              <a:rPr lang="en-IE" sz="2000" baseline="30000" dirty="0" smtClean="0">
                <a:sym typeface="Wingdings" pitchFamily="2" charset="2"/>
              </a:rPr>
              <a:t>-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smtClean="0"/>
              <a:t>interacts with particles of medium which have very short time between collisions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coll</a:t>
            </a:r>
            <a:r>
              <a:rPr lang="en-IE" sz="2000" dirty="0" smtClean="0"/>
              <a:t>, then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IE" sz="2000" dirty="0" smtClean="0"/>
              <a:t> </a:t>
            </a:r>
            <a:r>
              <a:rPr lang="en-US" sz="2000" dirty="0" smtClean="0"/>
              <a:t>~ </a:t>
            </a:r>
            <a:r>
              <a:rPr lang="en-IE" sz="2000" dirty="0" smtClean="0"/>
              <a:t> </a:t>
            </a:r>
            <a:r>
              <a:rPr lang="en-IE" sz="2000" dirty="0" err="1" smtClean="0"/>
              <a:t>ct</a:t>
            </a:r>
            <a:r>
              <a:rPr lang="en-IE" sz="2000" baseline="-25000" dirty="0" err="1" smtClean="0"/>
              <a:t>coll</a:t>
            </a:r>
            <a:endParaRPr lang="en-IE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463183" y="4905518"/>
            <a:ext cx="370772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Similar to  the  EPR paradox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368999" y="5585551"/>
            <a:ext cx="82889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consider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  n</a:t>
            </a:r>
            <a:r>
              <a:rPr lang="en-IE" sz="2000" dirty="0" smtClean="0"/>
              <a:t> emission and interactions of </a:t>
            </a:r>
            <a:r>
              <a:rPr lang="en-IE" sz="2000" dirty="0" smtClean="0">
                <a:sym typeface="Wingdings" pitchFamily="2" charset="2"/>
              </a:rPr>
              <a:t>e</a:t>
            </a:r>
            <a:r>
              <a:rPr lang="en-IE" sz="2000" baseline="30000" dirty="0" smtClean="0">
                <a:sym typeface="Wingdings" pitchFamily="2" charset="2"/>
              </a:rPr>
              <a:t>-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smtClean="0"/>
              <a:t>as unique process;  </a:t>
            </a:r>
          </a:p>
          <a:p>
            <a:r>
              <a:rPr lang="en-IE" sz="2000" dirty="0" smtClean="0"/>
              <a:t>contributions to its amplitude from different interactions regions </a:t>
            </a:r>
          </a:p>
          <a:p>
            <a:r>
              <a:rPr lang="en-IE" sz="2000" dirty="0" smtClean="0"/>
              <a:t> appear with random phases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x</a:t>
            </a:r>
            <a:r>
              <a:rPr lang="en-IE" sz="2000" baseline="-25000" dirty="0" err="1" smtClean="0"/>
              <a:t>k</a:t>
            </a:r>
            <a:r>
              <a:rPr lang="en-IE" sz="2000" dirty="0" smtClean="0"/>
              <a:t> - incoherent 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5584676" y="6190471"/>
            <a:ext cx="1719841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sym typeface="Wingdings" pitchFamily="2" charset="2"/>
              </a:rPr>
              <a:t>A</a:t>
            </a:r>
            <a:r>
              <a:rPr lang="en-IE" sz="2000" baseline="-25000" dirty="0" err="1" smtClean="0">
                <a:sym typeface="Wingdings" pitchFamily="2" charset="2"/>
              </a:rPr>
              <a:t>tot</a:t>
            </a:r>
            <a:r>
              <a:rPr lang="en-IE" sz="2000" dirty="0" smtClean="0">
                <a:sym typeface="Wingdings" pitchFamily="2" charset="2"/>
              </a:rPr>
              <a:t> = </a:t>
            </a:r>
            <a:r>
              <a:rPr lang="en-IE" sz="2000" dirty="0" err="1" smtClean="0">
                <a:sym typeface="Wingdings" pitchFamily="2" charset="2"/>
              </a:rPr>
              <a:t>A</a:t>
            </a:r>
            <a:r>
              <a:rPr lang="en-IE" sz="2000" baseline="-25000" dirty="0" err="1" smtClean="0">
                <a:sym typeface="Wingdings" pitchFamily="2" charset="2"/>
              </a:rPr>
              <a:t>k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US" sz="2000" dirty="0" smtClean="0"/>
              <a:t>e</a:t>
            </a:r>
            <a:r>
              <a:rPr lang="en-IE" sz="2000" baseline="30000" dirty="0" err="1" smtClean="0">
                <a:sym typeface="Wingdings" pitchFamily="2" charset="2"/>
              </a:rPr>
              <a:t>i</a:t>
            </a:r>
            <a:r>
              <a:rPr lang="en-IE" sz="2000" baseline="30000" dirty="0" smtClean="0">
                <a:sym typeface="Wingdings" pitchFamily="2" charset="2"/>
              </a:rPr>
              <a:t> </a:t>
            </a:r>
            <a:r>
              <a:rPr lang="en-IE" sz="2000" dirty="0" smtClean="0"/>
              <a:t> </a:t>
            </a:r>
            <a:r>
              <a:rPr lang="en-IE" sz="2000" baseline="30000" dirty="0" smtClean="0">
                <a:sym typeface="Wingdings" pitchFamily="2" charset="2"/>
              </a:rPr>
              <a:t>  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6839316" y="6190471"/>
            <a:ext cx="412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err="1" smtClean="0">
                <a:latin typeface="Symbol" pitchFamily="18" charset="2"/>
              </a:rPr>
              <a:t>x</a:t>
            </a:r>
            <a:r>
              <a:rPr lang="en-IE" sz="1600" baseline="-25000" dirty="0" err="1" smtClean="0"/>
              <a:t>k</a:t>
            </a:r>
            <a:r>
              <a:rPr lang="en-IE" sz="1600" dirty="0" smtClean="0"/>
              <a:t> </a:t>
            </a:r>
            <a:endParaRPr lang="en-IE" sz="1600" dirty="0"/>
          </a:p>
        </p:txBody>
      </p:sp>
      <p:pic>
        <p:nvPicPr>
          <p:cNvPr id="21" name="Picture 20" descr="ost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5844" y="2181551"/>
            <a:ext cx="3846027" cy="3196751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 rot="16200000">
            <a:off x="4394949" y="3513862"/>
            <a:ext cx="116385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600" dirty="0" smtClean="0"/>
              <a:t>distance</a:t>
            </a:r>
            <a:endParaRPr lang="en-IE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6253044" y="5261339"/>
            <a:ext cx="6804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600" dirty="0" smtClean="0"/>
              <a:t>time</a:t>
            </a:r>
            <a:endParaRPr lang="en-IE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7174816" y="3133962"/>
            <a:ext cx="626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err="1" smtClean="0"/>
              <a:t>t</a:t>
            </a:r>
            <a:r>
              <a:rPr lang="en-IE" sz="1600" baseline="-25000" dirty="0" err="1" smtClean="0"/>
              <a:t>coll</a:t>
            </a:r>
            <a:endParaRPr lang="en-IE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7769225" y="1320800"/>
            <a:ext cx="88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LSND</a:t>
            </a:r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5675313" y="231775"/>
            <a:ext cx="207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m</a:t>
            </a:r>
            <a:r>
              <a:rPr lang="en-US" baseline="-25000"/>
              <a:t>41</a:t>
            </a:r>
            <a:r>
              <a:rPr lang="en-US" baseline="30000"/>
              <a:t>2</a:t>
            </a:r>
            <a:r>
              <a:rPr lang="en-US"/>
              <a:t> =  1 - 2 eV</a:t>
            </a:r>
            <a:r>
              <a:rPr lang="en-US" baseline="30000"/>
              <a:t>2</a:t>
            </a:r>
            <a:endParaRPr lang="en-US"/>
          </a:p>
        </p:txBody>
      </p:sp>
      <p:sp>
        <p:nvSpPr>
          <p:cNvPr id="15" name="WordArt 4"/>
          <p:cNvSpPr>
            <a:spLocks noChangeArrowheads="1" noChangeShapeType="1" noTextEdit="1"/>
          </p:cNvSpPr>
          <p:nvPr/>
        </p:nvSpPr>
        <p:spPr bwMode="auto">
          <a:xfrm>
            <a:off x="297710" y="598488"/>
            <a:ext cx="3710763" cy="8878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Propagation  coherence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0633" y="-10633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IE" dirty="0" smtClean="0"/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401746" y="233914"/>
            <a:ext cx="5567880" cy="67834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Observing propagation 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decoherence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2314" y="934390"/>
            <a:ext cx="7093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x –t space: separation of wave packets of mass states due to difference of group velocities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38906" y="3515186"/>
            <a:ext cx="6988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Suppression of interference </a:t>
            </a:r>
            <a:r>
              <a:rPr lang="en-IE" sz="2000" dirty="0" smtClean="0">
                <a:sym typeface="Wingdings" pitchFamily="2" charset="2"/>
              </a:rPr>
              <a:t></a:t>
            </a:r>
            <a:r>
              <a:rPr lang="en-IE" sz="2000" dirty="0" smtClean="0"/>
              <a:t> damping of oscillations</a:t>
            </a:r>
            <a:endParaRPr lang="en-IE" sz="2000" dirty="0"/>
          </a:p>
        </p:txBody>
      </p:sp>
      <p:sp>
        <p:nvSpPr>
          <p:cNvPr id="10" name="Rectangle 9"/>
          <p:cNvSpPr/>
          <p:nvPr/>
        </p:nvSpPr>
        <p:spPr>
          <a:xfrm>
            <a:off x="659208" y="2260239"/>
            <a:ext cx="3413051" cy="11847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Freeform 30"/>
          <p:cNvSpPr>
            <a:spLocks/>
          </p:cNvSpPr>
          <p:nvPr/>
        </p:nvSpPr>
        <p:spPr bwMode="auto">
          <a:xfrm>
            <a:off x="730250" y="2419351"/>
            <a:ext cx="581025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Freeform 30"/>
          <p:cNvSpPr>
            <a:spLocks/>
          </p:cNvSpPr>
          <p:nvPr/>
        </p:nvSpPr>
        <p:spPr bwMode="auto">
          <a:xfrm>
            <a:off x="733788" y="2817627"/>
            <a:ext cx="581025" cy="412308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Freeform 30"/>
          <p:cNvSpPr>
            <a:spLocks/>
          </p:cNvSpPr>
          <p:nvPr/>
        </p:nvSpPr>
        <p:spPr bwMode="auto">
          <a:xfrm>
            <a:off x="3491234" y="2384426"/>
            <a:ext cx="581025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Freeform 30"/>
          <p:cNvSpPr>
            <a:spLocks/>
          </p:cNvSpPr>
          <p:nvPr/>
        </p:nvSpPr>
        <p:spPr bwMode="auto">
          <a:xfrm>
            <a:off x="2996643" y="2753829"/>
            <a:ext cx="581025" cy="412308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1311275" y="2499168"/>
            <a:ext cx="43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endParaRPr lang="en-IE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6118488" y="5781290"/>
            <a:ext cx="3023051" cy="1015663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Information is not lost </a:t>
            </a:r>
          </a:p>
          <a:p>
            <a:r>
              <a:rPr lang="en-IE" sz="2000" dirty="0" smtClean="0"/>
              <a:t>and can be restored at detection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61241" y="3954502"/>
            <a:ext cx="2670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Survival probability :</a:t>
            </a:r>
            <a:endParaRPr lang="en-IE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833575" y="4340035"/>
            <a:ext cx="42163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P</a:t>
            </a:r>
            <a:r>
              <a:rPr lang="en-IE" sz="2000" baseline="-25000" dirty="0" smtClean="0">
                <a:sym typeface="Wingdings" pitchFamily="2" charset="2"/>
              </a:rPr>
              <a:t>ee</a:t>
            </a:r>
            <a:r>
              <a:rPr lang="en-IE" sz="2000" dirty="0" smtClean="0">
                <a:sym typeface="Wingdings" pitchFamily="2" charset="2"/>
              </a:rPr>
              <a:t>  = P</a:t>
            </a:r>
            <a:r>
              <a:rPr lang="en-IE" sz="2000" baseline="-25000" dirty="0" smtClean="0">
                <a:sym typeface="Wingdings" pitchFamily="2" charset="2"/>
              </a:rPr>
              <a:t>ee</a:t>
            </a:r>
            <a:r>
              <a:rPr lang="en-IE" sz="2000" dirty="0" smtClean="0">
                <a:sym typeface="Wingdings" pitchFamily="2" charset="2"/>
              </a:rPr>
              <a:t> + ½ D(E, L) sin</a:t>
            </a:r>
            <a:r>
              <a:rPr lang="en-IE" sz="2000" baseline="30000" dirty="0" smtClean="0">
                <a:sym typeface="Wingdings" pitchFamily="2" charset="2"/>
              </a:rPr>
              <a:t>2</a:t>
            </a:r>
            <a:r>
              <a:rPr lang="en-IE" sz="2000" dirty="0" smtClean="0">
                <a:sym typeface="Wingdings" pitchFamily="2" charset="2"/>
              </a:rPr>
              <a:t> 2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q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err="1" smtClean="0">
                <a:sym typeface="Wingdings" pitchFamily="2" charset="2"/>
              </a:rPr>
              <a:t>cos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f</a:t>
            </a:r>
            <a:r>
              <a:rPr lang="en-IE" sz="2000" baseline="30000" dirty="0" smtClean="0">
                <a:sym typeface="Wingdings" pitchFamily="2" charset="2"/>
              </a:rPr>
              <a:t>   </a:t>
            </a:r>
            <a:r>
              <a:rPr lang="en-IE" sz="2000" dirty="0" smtClean="0">
                <a:sym typeface="Wingdings" pitchFamily="2" charset="2"/>
              </a:rPr>
              <a:t>        </a:t>
            </a:r>
            <a:r>
              <a:rPr lang="en-IE" sz="2000" baseline="30000" dirty="0" smtClean="0">
                <a:sym typeface="Wingdings" pitchFamily="2" charset="2"/>
              </a:rPr>
              <a:t>  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2562462" y="4350668"/>
            <a:ext cx="212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973855" y="5133566"/>
            <a:ext cx="3438117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D(E, L)  = exp [- ½(L/</a:t>
            </a:r>
            <a:r>
              <a:rPr lang="en-IE" sz="2000" dirty="0" err="1" smtClean="0">
                <a:sym typeface="Wingdings" pitchFamily="2" charset="2"/>
              </a:rPr>
              <a:t>L</a:t>
            </a:r>
            <a:r>
              <a:rPr lang="en-IE" sz="2000" baseline="-25000" dirty="0" err="1" smtClean="0">
                <a:sym typeface="Wingdings" pitchFamily="2" charset="2"/>
              </a:rPr>
              <a:t>coh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baseline="30000" dirty="0" smtClean="0">
                <a:sym typeface="Wingdings" pitchFamily="2" charset="2"/>
              </a:rPr>
              <a:t>2</a:t>
            </a:r>
            <a:r>
              <a:rPr lang="en-IE" sz="2000" dirty="0" smtClean="0">
                <a:sym typeface="Wingdings" pitchFamily="2" charset="2"/>
              </a:rPr>
              <a:t>]   </a:t>
            </a:r>
            <a:r>
              <a:rPr lang="en-IE" sz="2000" baseline="30000" dirty="0" smtClean="0">
                <a:sym typeface="Wingdings" pitchFamily="2" charset="2"/>
              </a:rPr>
              <a:t>   </a:t>
            </a:r>
            <a:r>
              <a:rPr lang="en-IE" sz="2000" dirty="0" smtClean="0">
                <a:sym typeface="Wingdings" pitchFamily="2" charset="2"/>
              </a:rPr>
              <a:t>        </a:t>
            </a:r>
            <a:r>
              <a:rPr lang="en-IE" sz="2000" baseline="30000" dirty="0" smtClean="0">
                <a:sym typeface="Wingdings" pitchFamily="2" charset="2"/>
              </a:rPr>
              <a:t>  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584926" y="4774016"/>
            <a:ext cx="41571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Damping factor for Gaussian WP</a:t>
            </a:r>
            <a:endParaRPr lang="en-IE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616825" y="5539550"/>
            <a:ext cx="2508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Coherence length</a:t>
            </a:r>
            <a:endParaRPr lang="en-IE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3658435" y="5782141"/>
            <a:ext cx="742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E</a:t>
            </a:r>
            <a:r>
              <a:rPr lang="en-IE" sz="2000" baseline="30000" dirty="0" smtClean="0"/>
              <a:t>2</a:t>
            </a:r>
            <a:endParaRPr lang="en-IE" sz="2000" dirty="0" smtClean="0">
              <a:latin typeface="Symbol" pitchFamily="18" charset="2"/>
            </a:endParaRPr>
          </a:p>
          <a:p>
            <a:r>
              <a:rPr lang="en-IE" sz="2000" dirty="0" smtClean="0">
                <a:latin typeface="Symbol" pitchFamily="18" charset="2"/>
              </a:rPr>
              <a:t>D</a:t>
            </a:r>
            <a:r>
              <a:rPr lang="en-IE" sz="2000" dirty="0" smtClean="0"/>
              <a:t>m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2626261" y="5887620"/>
            <a:ext cx="13184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sym typeface="Wingdings" pitchFamily="2" charset="2"/>
              </a:rPr>
              <a:t>L</a:t>
            </a:r>
            <a:r>
              <a:rPr lang="en-IE" sz="2000" baseline="-25000" dirty="0" err="1" smtClean="0">
                <a:sym typeface="Wingdings" pitchFamily="2" charset="2"/>
              </a:rPr>
              <a:t>coh</a:t>
            </a:r>
            <a:r>
              <a:rPr lang="en-IE" sz="2000" baseline="-25000" dirty="0" smtClean="0">
                <a:sym typeface="Wingdings" pitchFamily="2" charset="2"/>
              </a:rPr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smtClean="0"/>
              <a:t>=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3763922" y="6146717"/>
            <a:ext cx="46696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5241858" y="2238973"/>
            <a:ext cx="3413051" cy="11847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7" name="Freeform 30"/>
          <p:cNvSpPr>
            <a:spLocks/>
          </p:cNvSpPr>
          <p:nvPr/>
        </p:nvSpPr>
        <p:spPr bwMode="auto">
          <a:xfrm>
            <a:off x="5897638" y="2499168"/>
            <a:ext cx="1491993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CC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095310" y="2404912"/>
            <a:ext cx="13894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E</a:t>
            </a:r>
            <a:r>
              <a:rPr lang="en-IE" sz="2000" dirty="0" smtClean="0"/>
              <a:t> </a:t>
            </a:r>
            <a:r>
              <a:rPr lang="en-US" sz="2000" dirty="0" smtClean="0"/>
              <a:t>~</a:t>
            </a:r>
            <a:r>
              <a:rPr lang="en-IE" sz="2000" dirty="0" smtClean="0"/>
              <a:t> 1/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50" name="TextBox 49"/>
          <p:cNvSpPr txBox="1"/>
          <p:nvPr/>
        </p:nvSpPr>
        <p:spPr>
          <a:xfrm>
            <a:off x="5194176" y="1534721"/>
            <a:ext cx="37745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equivalent to integration over the energy uncertainty </a:t>
            </a:r>
            <a:endParaRPr lang="en-IE" sz="2000" dirty="0"/>
          </a:p>
        </p:txBody>
      </p:sp>
      <p:sp>
        <p:nvSpPr>
          <p:cNvPr id="51" name="TextBox 50"/>
          <p:cNvSpPr txBox="1"/>
          <p:nvPr/>
        </p:nvSpPr>
        <p:spPr>
          <a:xfrm>
            <a:off x="5241858" y="2297141"/>
            <a:ext cx="655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f(E)</a:t>
            </a:r>
            <a:endParaRPr lang="en-IE" dirty="0"/>
          </a:p>
        </p:txBody>
      </p:sp>
      <p:sp>
        <p:nvSpPr>
          <p:cNvPr id="32" name="TextBox 31"/>
          <p:cNvSpPr txBox="1"/>
          <p:nvPr/>
        </p:nvSpPr>
        <p:spPr>
          <a:xfrm>
            <a:off x="4103295" y="3166137"/>
            <a:ext cx="3411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x</a:t>
            </a:r>
            <a:endParaRPr lang="en-IE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8660388" y="3092689"/>
            <a:ext cx="265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</a:t>
            </a:r>
            <a:endParaRPr lang="en-IE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244689" y="2228340"/>
            <a:ext cx="435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  <a:sym typeface="Wingdings" pitchFamily="2" charset="2"/>
              </a:rPr>
              <a:t>Y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-1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338531" y="192246"/>
            <a:ext cx="5562534" cy="6783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Decoherence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of reactor neutrinos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96756" y="203014"/>
            <a:ext cx="31472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A de </a:t>
            </a:r>
            <a:r>
              <a:rPr lang="en-IE" i="1" dirty="0" err="1" smtClean="0">
                <a:solidFill>
                  <a:srgbClr val="FF0000"/>
                </a:solidFill>
              </a:rPr>
              <a:t>Gouvea</a:t>
            </a:r>
            <a:r>
              <a:rPr lang="en-IE" i="1" dirty="0" smtClean="0">
                <a:solidFill>
                  <a:srgbClr val="FF0000"/>
                </a:solidFill>
              </a:rPr>
              <a:t>, V De </a:t>
            </a:r>
            <a:r>
              <a:rPr lang="en-IE" i="1" dirty="0" err="1" smtClean="0">
                <a:solidFill>
                  <a:srgbClr val="FF0000"/>
                </a:solidFill>
              </a:rPr>
              <a:t>Romeri</a:t>
            </a:r>
            <a:r>
              <a:rPr lang="en-IE" i="1" dirty="0" smtClean="0">
                <a:solidFill>
                  <a:srgbClr val="FF0000"/>
                </a:solidFill>
              </a:rPr>
              <a:t>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C.A. </a:t>
            </a:r>
            <a:r>
              <a:rPr lang="en-IE" i="1" dirty="0" err="1" smtClean="0">
                <a:solidFill>
                  <a:srgbClr val="FF0000"/>
                </a:solidFill>
              </a:rPr>
              <a:t>Termes</a:t>
            </a:r>
            <a:r>
              <a:rPr lang="en-IE" i="1" dirty="0" smtClean="0">
                <a:solidFill>
                  <a:srgbClr val="FF0000"/>
                </a:solidFill>
              </a:rPr>
              <a:t>, 2104.05806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[hep-ph]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83691" y="1614004"/>
            <a:ext cx="2009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err="1" smtClean="0"/>
              <a:t>Daya</a:t>
            </a:r>
            <a:r>
              <a:rPr lang="en-IE" dirty="0" smtClean="0"/>
              <a:t> Bay, RENO</a:t>
            </a:r>
            <a:endParaRPr lang="en-IE" dirty="0"/>
          </a:p>
        </p:txBody>
      </p:sp>
      <p:sp>
        <p:nvSpPr>
          <p:cNvPr id="12" name="TextBox 11"/>
          <p:cNvSpPr txBox="1"/>
          <p:nvPr/>
        </p:nvSpPr>
        <p:spPr>
          <a:xfrm>
            <a:off x="5996756" y="1480578"/>
            <a:ext cx="1456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KamLAND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89928" y="2285996"/>
            <a:ext cx="14283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Expected</a:t>
            </a:r>
          </a:p>
          <a:p>
            <a:r>
              <a:rPr lang="en-IE" sz="2000" dirty="0" smtClean="0"/>
              <a:t>damping effect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76759" y="4221122"/>
            <a:ext cx="64663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Absence of </a:t>
            </a:r>
            <a:r>
              <a:rPr lang="en-IE" sz="2000" dirty="0" err="1" smtClean="0"/>
              <a:t>decoherence</a:t>
            </a:r>
            <a:r>
              <a:rPr lang="en-IE" sz="2000" dirty="0" smtClean="0"/>
              <a:t> (damping) effect means 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2805296" y="4635786"/>
            <a:ext cx="1205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L &lt;&lt; </a:t>
            </a:r>
            <a:r>
              <a:rPr lang="en-IE" sz="2000" dirty="0" err="1" smtClean="0">
                <a:sym typeface="Wingdings" pitchFamily="2" charset="2"/>
              </a:rPr>
              <a:t>L</a:t>
            </a:r>
            <a:r>
              <a:rPr lang="en-IE" sz="2000" baseline="-25000" dirty="0" err="1" smtClean="0">
                <a:sym typeface="Wingdings" pitchFamily="2" charset="2"/>
              </a:rPr>
              <a:t>coh</a:t>
            </a:r>
            <a:r>
              <a:rPr lang="en-IE" sz="2000" baseline="-25000" dirty="0" smtClean="0">
                <a:sym typeface="Wingdings" pitchFamily="2" charset="2"/>
              </a:rPr>
              <a:t> 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38530" y="1030087"/>
            <a:ext cx="3202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Bound on size of the WP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4369983" y="4635786"/>
            <a:ext cx="9569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IE" sz="2000" dirty="0" smtClean="0">
                <a:sym typeface="Wingdings" pitchFamily="2" charset="2"/>
              </a:rPr>
              <a:t> &gt; L</a:t>
            </a:r>
            <a:r>
              <a:rPr lang="en-IE" sz="2000" baseline="-25000" dirty="0" smtClean="0"/>
              <a:t>        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163179" y="4483003"/>
            <a:ext cx="742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D</a:t>
            </a:r>
            <a:r>
              <a:rPr lang="en-IE" sz="2000" dirty="0" smtClean="0"/>
              <a:t>m</a:t>
            </a:r>
            <a:r>
              <a:rPr lang="en-IE" sz="2000" baseline="30000" dirty="0" smtClean="0"/>
              <a:t>2</a:t>
            </a:r>
            <a:endParaRPr lang="en-IE" sz="2000" dirty="0" smtClean="0"/>
          </a:p>
          <a:p>
            <a:r>
              <a:rPr lang="en-IE" sz="2000" dirty="0" smtClean="0"/>
              <a:t>2E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 </a:t>
            </a:r>
            <a:endParaRPr lang="en-IE" sz="2000" dirty="0"/>
          </a:p>
        </p:txBody>
      </p:sp>
      <p:sp>
        <p:nvSpPr>
          <p:cNvPr id="17" name="Right Arrow 16"/>
          <p:cNvSpPr/>
          <p:nvPr/>
        </p:nvSpPr>
        <p:spPr>
          <a:xfrm>
            <a:off x="3965933" y="4646412"/>
            <a:ext cx="276446" cy="384982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8" name="Straight Connector 17"/>
          <p:cNvCxnSpPr/>
          <p:nvPr/>
        </p:nvCxnSpPr>
        <p:spPr>
          <a:xfrm>
            <a:off x="5258876" y="4827166"/>
            <a:ext cx="43593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9704" y="5105573"/>
            <a:ext cx="2211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Analysis of data: 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2748488" y="5158738"/>
            <a:ext cx="3928759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IE" sz="2000" dirty="0" smtClean="0">
                <a:sym typeface="Wingdings" pitchFamily="2" charset="2"/>
              </a:rPr>
              <a:t> &gt; 2.1 x 10</a:t>
            </a:r>
            <a:r>
              <a:rPr lang="en-IE" sz="2000" baseline="30000" dirty="0" smtClean="0">
                <a:sym typeface="Wingdings" pitchFamily="2" charset="2"/>
              </a:rPr>
              <a:t>-11</a:t>
            </a:r>
            <a:r>
              <a:rPr lang="en-IE" sz="2000" dirty="0" smtClean="0">
                <a:sym typeface="Wingdings" pitchFamily="2" charset="2"/>
              </a:rPr>
              <a:t> cm  (90% C.L.)</a:t>
            </a:r>
            <a:r>
              <a:rPr lang="en-IE" sz="2000" baseline="-25000" dirty="0" smtClean="0"/>
              <a:t>     </a:t>
            </a:r>
            <a:endParaRPr lang="en-IE" sz="2000" dirty="0"/>
          </a:p>
        </p:txBody>
      </p:sp>
      <p:pic>
        <p:nvPicPr>
          <p:cNvPr id="23" name="Picture 22" descr="deg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3220" y="1919538"/>
            <a:ext cx="3110028" cy="2152722"/>
          </a:xfrm>
          <a:prstGeom prst="rect">
            <a:avLst/>
          </a:prstGeom>
        </p:spPr>
      </p:pic>
      <p:pic>
        <p:nvPicPr>
          <p:cNvPr id="24" name="Picture 23" descr="de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63124" y="1950092"/>
            <a:ext cx="3125964" cy="212216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05905" y="5667128"/>
            <a:ext cx="7866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 bound corresponds to the energy resolution of detectors </a:t>
            </a:r>
            <a:r>
              <a:rPr lang="en-IE" sz="2000" dirty="0" err="1" smtClean="0">
                <a:latin typeface="Symbol" pitchFamily="18" charset="2"/>
              </a:rPr>
              <a:t>d</a:t>
            </a:r>
            <a:r>
              <a:rPr lang="en-IE" sz="2000" baseline="-25000" dirty="0" err="1" smtClean="0"/>
              <a:t>E</a:t>
            </a:r>
            <a:endParaRPr lang="en-IE" sz="20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3189751" y="6056605"/>
            <a:ext cx="1318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err="1" smtClean="0">
                <a:latin typeface="Symbol" pitchFamily="18" charset="2"/>
              </a:rPr>
              <a:t>s</a:t>
            </a:r>
            <a:r>
              <a:rPr lang="en-IE" baseline="-25000" dirty="0" err="1" smtClean="0"/>
              <a:t>x</a:t>
            </a:r>
            <a:r>
              <a:rPr lang="en-US" dirty="0" smtClean="0"/>
              <a:t> ~</a:t>
            </a:r>
            <a:r>
              <a:rPr lang="en-IE" dirty="0" smtClean="0"/>
              <a:t>  1/</a:t>
            </a:r>
            <a:r>
              <a:rPr lang="en-IE" dirty="0" err="1" smtClean="0">
                <a:latin typeface="Symbol" pitchFamily="18" charset="2"/>
              </a:rPr>
              <a:t>d</a:t>
            </a:r>
            <a:r>
              <a:rPr lang="en-IE" baseline="-25000" dirty="0" err="1" smtClean="0"/>
              <a:t>E</a:t>
            </a:r>
            <a:endParaRPr lang="en-I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349152" y="233916"/>
            <a:ext cx="3584889" cy="56333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Other studies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7000" y="1138389"/>
            <a:ext cx="7135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Daya</a:t>
            </a:r>
            <a:r>
              <a:rPr lang="en-IE" sz="2000" dirty="0" smtClean="0"/>
              <a:t> Bay: </a:t>
            </a:r>
            <a:r>
              <a:rPr lang="en-IE" sz="2000" dirty="0" err="1" smtClean="0"/>
              <a:t>decoherence</a:t>
            </a:r>
            <a:r>
              <a:rPr lang="en-IE" sz="2000" dirty="0" smtClean="0"/>
              <a:t> due to finite momentum spread </a:t>
            </a:r>
            <a:r>
              <a:rPr lang="en-IE" sz="2000" dirty="0" smtClean="0">
                <a:latin typeface="Symbol" pitchFamily="18" charset="2"/>
              </a:rPr>
              <a:t>s</a:t>
            </a:r>
            <a:r>
              <a:rPr lang="en-IE" sz="2000" baseline="-25000" dirty="0" smtClean="0"/>
              <a:t>p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419131" y="4493703"/>
            <a:ext cx="83846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Damping effects in various experiments computed </a:t>
            </a:r>
          </a:p>
          <a:p>
            <a:r>
              <a:rPr lang="en-IE" sz="2000" dirty="0" smtClean="0"/>
              <a:t>for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IE" sz="2000" dirty="0" smtClean="0">
                <a:sym typeface="Wingdings" pitchFamily="2" charset="2"/>
              </a:rPr>
              <a:t> = 2.1 x 10</a:t>
            </a:r>
            <a:r>
              <a:rPr lang="en-IE" sz="2000" baseline="30000" dirty="0" smtClean="0">
                <a:sym typeface="Wingdings" pitchFamily="2" charset="2"/>
              </a:rPr>
              <a:t>-11</a:t>
            </a:r>
            <a:r>
              <a:rPr lang="en-IE" sz="2000" dirty="0" smtClean="0">
                <a:sym typeface="Wingdings" pitchFamily="2" charset="2"/>
              </a:rPr>
              <a:t> cm (as found in A de </a:t>
            </a:r>
            <a:r>
              <a:rPr lang="en-IE" sz="2000" dirty="0" err="1" smtClean="0">
                <a:sym typeface="Wingdings" pitchFamily="2" charset="2"/>
              </a:rPr>
              <a:t>Gouvea</a:t>
            </a:r>
            <a:r>
              <a:rPr lang="en-IE" sz="2000" dirty="0" smtClean="0">
                <a:sym typeface="Wingdings" pitchFamily="2" charset="2"/>
              </a:rPr>
              <a:t> et al). 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6696793" y="4103845"/>
            <a:ext cx="2447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err="1" smtClean="0">
                <a:solidFill>
                  <a:srgbClr val="FF0000"/>
                </a:solidFill>
              </a:rPr>
              <a:t>C.A.Arguelles</a:t>
            </a:r>
            <a:r>
              <a:rPr lang="en-IE" i="1" dirty="0" smtClean="0">
                <a:solidFill>
                  <a:srgbClr val="FF0000"/>
                </a:solidFill>
              </a:rPr>
              <a:t> et al,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2201.05108 [hep-ph]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09346" y="1558214"/>
            <a:ext cx="2538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F.P. An, et al,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1608.01661 [hep-ex]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88317" y="1547581"/>
            <a:ext cx="2668743" cy="3693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Symbol" pitchFamily="18" charset="2"/>
              </a:rPr>
              <a:t>s</a:t>
            </a:r>
            <a:r>
              <a:rPr lang="en-IE" baseline="-25000" dirty="0" smtClean="0"/>
              <a:t>p</a:t>
            </a:r>
            <a:r>
              <a:rPr lang="en-IE" dirty="0" smtClean="0"/>
              <a:t> /p &lt; 0.23  (95% C.L.)</a:t>
            </a:r>
            <a:endParaRPr lang="en-IE" dirty="0"/>
          </a:p>
        </p:txBody>
      </p:sp>
      <p:sp>
        <p:nvSpPr>
          <p:cNvPr id="26" name="TextBox 25"/>
          <p:cNvSpPr txBox="1"/>
          <p:nvPr/>
        </p:nvSpPr>
        <p:spPr>
          <a:xfrm>
            <a:off x="774468" y="1928087"/>
            <a:ext cx="5348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p = 3 </a:t>
            </a:r>
            <a:r>
              <a:rPr lang="en-IE" sz="2000" dirty="0" err="1" smtClean="0"/>
              <a:t>MeV</a:t>
            </a:r>
            <a:r>
              <a:rPr lang="en-IE" sz="2000" dirty="0" smtClean="0"/>
              <a:t>: 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US" sz="2000" dirty="0" smtClean="0"/>
              <a:t> ~</a:t>
            </a:r>
            <a:r>
              <a:rPr lang="en-IE" sz="2000" dirty="0" smtClean="0"/>
              <a:t> 1/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E</a:t>
            </a:r>
            <a:r>
              <a:rPr lang="en-IE" sz="2000" dirty="0" smtClean="0">
                <a:sym typeface="Wingdings" pitchFamily="2" charset="2"/>
              </a:rPr>
              <a:t> = 2.8 x 10</a:t>
            </a:r>
            <a:r>
              <a:rPr lang="en-IE" sz="2000" baseline="30000" dirty="0" smtClean="0">
                <a:sym typeface="Wingdings" pitchFamily="2" charset="2"/>
              </a:rPr>
              <a:t>-11</a:t>
            </a:r>
            <a:r>
              <a:rPr lang="en-IE" sz="2000" dirty="0" smtClean="0">
                <a:sym typeface="Wingdings" pitchFamily="2" charset="2"/>
              </a:rPr>
              <a:t> cm</a:t>
            </a:r>
            <a:r>
              <a:rPr lang="en-IE" sz="2000" baseline="-25000" dirty="0" smtClean="0"/>
              <a:t>   </a:t>
            </a:r>
            <a:endParaRPr lang="en-IE" sz="2000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349152" y="2690031"/>
            <a:ext cx="42759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JUNO in future may set the limit  </a:t>
            </a:r>
            <a:endParaRPr lang="en-IE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1008393" y="3111407"/>
            <a:ext cx="2681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Symbol" pitchFamily="18" charset="2"/>
              </a:rPr>
              <a:t>s</a:t>
            </a:r>
            <a:r>
              <a:rPr lang="en-IE" baseline="-25000" dirty="0" smtClean="0"/>
              <a:t>p</a:t>
            </a:r>
            <a:r>
              <a:rPr lang="en-IE" dirty="0" smtClean="0"/>
              <a:t> /p   &lt; 10</a:t>
            </a:r>
            <a:r>
              <a:rPr lang="en-IE" baseline="30000" dirty="0" smtClean="0"/>
              <a:t>-2</a:t>
            </a:r>
            <a:r>
              <a:rPr lang="en-IE" dirty="0" smtClean="0"/>
              <a:t> (95% C.L.)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3817074" y="3091262"/>
            <a:ext cx="2679406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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&gt; 2.3 x 10</a:t>
            </a:r>
            <a:r>
              <a:rPr lang="en-IE" sz="2000" baseline="30000" dirty="0" smtClean="0">
                <a:sym typeface="Wingdings" pitchFamily="2" charset="2"/>
              </a:rPr>
              <a:t>-10</a:t>
            </a:r>
            <a:r>
              <a:rPr lang="en-IE" sz="2000" dirty="0" smtClean="0">
                <a:sym typeface="Wingdings" pitchFamily="2" charset="2"/>
              </a:rPr>
              <a:t> cm</a:t>
            </a:r>
            <a:r>
              <a:rPr lang="en-IE" sz="2000" baseline="-25000" dirty="0" smtClean="0"/>
              <a:t> </a:t>
            </a:r>
            <a:endParaRPr lang="en-IE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302168" y="4106147"/>
            <a:ext cx="64008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Decoherence</a:t>
            </a:r>
            <a:r>
              <a:rPr lang="en-IE" sz="2000" dirty="0" smtClean="0"/>
              <a:t> in oscillations active – </a:t>
            </a:r>
            <a:r>
              <a:rPr lang="en-IE" sz="2000" dirty="0" err="1" smtClean="0"/>
              <a:t>eV</a:t>
            </a:r>
            <a:r>
              <a:rPr lang="en-IE" sz="2000" dirty="0" smtClean="0"/>
              <a:t> scale sterile</a:t>
            </a:r>
            <a:endParaRPr lang="en-IE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6560278" y="2753821"/>
            <a:ext cx="21069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J. Wang et al.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2112.14450 [hep-ex]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7865" y="5297285"/>
            <a:ext cx="8384627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Claims: </a:t>
            </a:r>
          </a:p>
          <a:p>
            <a:r>
              <a:rPr lang="en-IE" sz="2000" dirty="0" smtClean="0"/>
              <a:t>  - </a:t>
            </a:r>
            <a:r>
              <a:rPr lang="en-IE" sz="2000" dirty="0" err="1" smtClean="0"/>
              <a:t>decoherence</a:t>
            </a:r>
            <a:r>
              <a:rPr lang="en-IE" sz="2000" dirty="0" smtClean="0"/>
              <a:t> allows to reconcile BEST result with reactor bounds; </a:t>
            </a:r>
          </a:p>
          <a:p>
            <a:r>
              <a:rPr lang="en-IE" sz="2000" dirty="0" smtClean="0"/>
              <a:t>   - results of analysis should be presented in two forms: with and   without </a:t>
            </a:r>
            <a:r>
              <a:rPr lang="en-IE" sz="2000" dirty="0" err="1" smtClean="0"/>
              <a:t>decoherence</a:t>
            </a:r>
            <a:r>
              <a:rPr lang="en-IE" sz="2000" dirty="0" smtClean="0"/>
              <a:t>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-21266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22" name="Rectangle 21"/>
          <p:cNvSpPr/>
          <p:nvPr/>
        </p:nvSpPr>
        <p:spPr>
          <a:xfrm>
            <a:off x="1578083" y="4602778"/>
            <a:ext cx="4652595" cy="512639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391680" y="244546"/>
            <a:ext cx="7136169" cy="6909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Propagation 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decoherence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and energy resolution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4857" y="2022705"/>
            <a:ext cx="75614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R(</a:t>
            </a:r>
            <a:r>
              <a:rPr lang="en-IE" sz="2000" dirty="0" err="1" smtClean="0"/>
              <a:t>E</a:t>
            </a:r>
            <a:r>
              <a:rPr lang="en-IE" sz="2000" baseline="-25000" dirty="0" err="1" smtClean="0"/>
              <a:t>r</a:t>
            </a:r>
            <a:r>
              <a:rPr lang="en-IE" sz="2000" dirty="0" smtClean="0"/>
              <a:t> , E)   energy resolution in experimental set-up (width </a:t>
            </a:r>
            <a:r>
              <a:rPr lang="en-IE" sz="2000" dirty="0" err="1" smtClean="0">
                <a:latin typeface="Symbol" pitchFamily="18" charset="2"/>
              </a:rPr>
              <a:t>d</a:t>
            </a:r>
            <a:r>
              <a:rPr lang="en-IE" sz="2000" baseline="-25000" dirty="0" err="1" smtClean="0"/>
              <a:t>E</a:t>
            </a:r>
            <a:r>
              <a:rPr lang="en-IE" sz="2000" baseline="-25000" dirty="0" smtClean="0"/>
              <a:t> </a:t>
            </a:r>
            <a:r>
              <a:rPr lang="en-IE" sz="2000" dirty="0" smtClean="0"/>
              <a:t>):</a:t>
            </a:r>
          </a:p>
          <a:p>
            <a:r>
              <a:rPr lang="en-IE" sz="2000" dirty="0" smtClean="0"/>
              <a:t>              - spectrum of produced neutrinos  (line),  or</a:t>
            </a:r>
          </a:p>
          <a:p>
            <a:r>
              <a:rPr lang="en-IE" sz="2000" dirty="0" smtClean="0"/>
              <a:t>              - energy  resolution of a detector   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38518" y="1007042"/>
            <a:ext cx="5892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integration over the energy resolution of setup – another sources of damping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55481" y="3264178"/>
            <a:ext cx="76784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f(E, E) – WP of produced neutrino in  energy representation 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72453" y="3604424"/>
            <a:ext cx="7763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acts on oscillations,  as R does, and can be attached to R(</a:t>
            </a:r>
            <a:r>
              <a:rPr lang="en-IE" sz="2000" dirty="0" err="1" smtClean="0"/>
              <a:t>E</a:t>
            </a:r>
            <a:r>
              <a:rPr lang="en-IE" sz="2000" baseline="-25000" dirty="0" err="1" smtClean="0"/>
              <a:t>r</a:t>
            </a:r>
            <a:r>
              <a:rPr lang="en-IE" sz="2000" dirty="0" smtClean="0"/>
              <a:t>, E) 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76756" y="4202668"/>
            <a:ext cx="3808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Effective resolution function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578083" y="4698475"/>
            <a:ext cx="4865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R</a:t>
            </a:r>
            <a:r>
              <a:rPr lang="en-IE" sz="2000" baseline="-25000" dirty="0" err="1" smtClean="0"/>
              <a:t>eff</a:t>
            </a:r>
            <a:r>
              <a:rPr lang="en-IE" sz="2000" dirty="0" smtClean="0"/>
              <a:t> (</a:t>
            </a:r>
            <a:r>
              <a:rPr lang="en-IE" sz="2000" dirty="0" err="1" smtClean="0"/>
              <a:t>E</a:t>
            </a:r>
            <a:r>
              <a:rPr lang="en-IE" sz="2000" baseline="-25000" dirty="0" err="1" smtClean="0"/>
              <a:t>r</a:t>
            </a:r>
            <a:r>
              <a:rPr lang="en-IE" sz="2000" dirty="0" smtClean="0"/>
              <a:t> , E)  =    </a:t>
            </a:r>
            <a:r>
              <a:rPr lang="en-IE" sz="2000" dirty="0" err="1" smtClean="0"/>
              <a:t>dE</a:t>
            </a:r>
            <a:r>
              <a:rPr lang="en-IE" sz="2000" dirty="0" smtClean="0"/>
              <a:t> R(</a:t>
            </a:r>
            <a:r>
              <a:rPr lang="en-IE" sz="2000" dirty="0" err="1" smtClean="0"/>
              <a:t>E</a:t>
            </a:r>
            <a:r>
              <a:rPr lang="en-IE" sz="2000" baseline="-25000" dirty="0" err="1" smtClean="0"/>
              <a:t>r</a:t>
            </a:r>
            <a:r>
              <a:rPr lang="en-IE" sz="2000" dirty="0" smtClean="0"/>
              <a:t> , E) |f(E, E)|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097000" y="3310131"/>
            <a:ext cx="138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676636" y="4730374"/>
            <a:ext cx="138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744470" y="4733912"/>
            <a:ext cx="138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34563" y="5312367"/>
            <a:ext cx="6648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Gaussian f and R, </a:t>
            </a:r>
            <a:r>
              <a:rPr lang="en-IE" sz="2000" dirty="0" err="1" smtClean="0"/>
              <a:t>R</a:t>
            </a:r>
            <a:r>
              <a:rPr lang="en-IE" sz="2000" baseline="-25000" dirty="0" err="1" smtClean="0"/>
              <a:t>eff</a:t>
            </a:r>
            <a:r>
              <a:rPr lang="en-IE" sz="2000" dirty="0" smtClean="0"/>
              <a:t> is also Gaussian with width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327190" y="5770704"/>
            <a:ext cx="1231528" cy="400110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d</a:t>
            </a:r>
            <a:r>
              <a:rPr lang="en-IE" sz="2000" baseline="-25000" dirty="0" smtClean="0"/>
              <a:t>E</a:t>
            </a:r>
            <a:r>
              <a:rPr lang="en-IE" sz="2000" baseline="30000" dirty="0" smtClean="0"/>
              <a:t>2  </a:t>
            </a:r>
            <a:r>
              <a:rPr lang="en-IE" sz="2000" dirty="0" smtClean="0"/>
              <a:t>+ </a:t>
            </a:r>
            <a:r>
              <a:rPr lang="en-IE" sz="2000" dirty="0" smtClean="0">
                <a:latin typeface="Symbol" pitchFamily="18" charset="2"/>
              </a:rPr>
              <a:t>s</a:t>
            </a:r>
            <a:r>
              <a:rPr lang="en-IE" sz="2000" baseline="-25000" dirty="0" smtClean="0"/>
              <a:t>E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   </a:t>
            </a:r>
            <a:endParaRPr lang="en-IE" sz="20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5658410" y="4733912"/>
            <a:ext cx="138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98012" y="6202713"/>
            <a:ext cx="6253651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 problem: to disentangle the two contributions </a:t>
            </a:r>
            <a:endParaRPr lang="en-IE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6104996" y="1008821"/>
            <a:ext cx="3039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err="1" smtClean="0">
                <a:solidFill>
                  <a:srgbClr val="FF0000"/>
                </a:solidFill>
              </a:rPr>
              <a:t>E.Kh</a:t>
            </a:r>
            <a:r>
              <a:rPr lang="en-IE" i="1" dirty="0" smtClean="0">
                <a:solidFill>
                  <a:srgbClr val="FF0000"/>
                </a:solidFill>
              </a:rPr>
              <a:t>. </a:t>
            </a:r>
            <a:r>
              <a:rPr lang="en-IE" i="1" dirty="0" err="1" smtClean="0">
                <a:solidFill>
                  <a:srgbClr val="FF0000"/>
                </a:solidFill>
              </a:rPr>
              <a:t>Akhmedov</a:t>
            </a:r>
            <a:r>
              <a:rPr lang="en-IE" i="1" dirty="0" smtClean="0">
                <a:solidFill>
                  <a:srgbClr val="FF0000"/>
                </a:solidFill>
              </a:rPr>
              <a:t> and A.Y.S.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 2208.03736[hep-ph]</a:t>
            </a:r>
          </a:p>
        </p:txBody>
      </p:sp>
      <p:sp>
        <p:nvSpPr>
          <p:cNvPr id="29" name="Freeform 28"/>
          <p:cNvSpPr/>
          <p:nvPr/>
        </p:nvSpPr>
        <p:spPr>
          <a:xfrm>
            <a:off x="3359089" y="4613411"/>
            <a:ext cx="170120" cy="491373"/>
          </a:xfrm>
          <a:custGeom>
            <a:avLst/>
            <a:gdLst>
              <a:gd name="connsiteX0" fmla="*/ 170120 w 170120"/>
              <a:gd name="connsiteY0" fmla="*/ 194930 h 597195"/>
              <a:gd name="connsiteX1" fmla="*/ 116958 w 170120"/>
              <a:gd name="connsiteY1" fmla="*/ 56707 h 597195"/>
              <a:gd name="connsiteX2" fmla="*/ 63795 w 170120"/>
              <a:gd name="connsiteY2" fmla="*/ 535172 h 597195"/>
              <a:gd name="connsiteX3" fmla="*/ 0 w 170120"/>
              <a:gd name="connsiteY3" fmla="*/ 428847 h 59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120" h="597195">
                <a:moveTo>
                  <a:pt x="170120" y="194930"/>
                </a:moveTo>
                <a:cubicBezTo>
                  <a:pt x="152399" y="97465"/>
                  <a:pt x="134679" y="0"/>
                  <a:pt x="116958" y="56707"/>
                </a:cubicBezTo>
                <a:cubicBezTo>
                  <a:pt x="99237" y="113414"/>
                  <a:pt x="83288" y="473149"/>
                  <a:pt x="63795" y="535172"/>
                </a:cubicBezTo>
                <a:cubicBezTo>
                  <a:pt x="44302" y="597195"/>
                  <a:pt x="22151" y="513021"/>
                  <a:pt x="0" y="428847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455478" y="276442"/>
            <a:ext cx="4139780" cy="55270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WP’s of reactor neutrinos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827" y="1052599"/>
            <a:ext cx="6974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Source: </a:t>
            </a:r>
            <a:r>
              <a:rPr lang="en-IE" sz="2000" dirty="0" smtClean="0">
                <a:latin typeface="Symbol" pitchFamily="18" charset="2"/>
              </a:rPr>
              <a:t> b</a:t>
            </a:r>
            <a:r>
              <a:rPr lang="en-IE" sz="2000" dirty="0" smtClean="0"/>
              <a:t>-decays of fragments  N of nuclear fission 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918546" y="1389992"/>
            <a:ext cx="196703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 </a:t>
            </a:r>
            <a:r>
              <a:rPr lang="en-IE" sz="2000" dirty="0" smtClean="0">
                <a:sym typeface="Wingdings" pitchFamily="2" charset="2"/>
              </a:rPr>
              <a:t> N’ + e</a:t>
            </a:r>
            <a:r>
              <a:rPr lang="en-IE" sz="2000" baseline="30000" dirty="0" smtClean="0">
                <a:sym typeface="Wingdings" pitchFamily="2" charset="2"/>
              </a:rPr>
              <a:t>-</a:t>
            </a:r>
            <a:r>
              <a:rPr lang="en-IE" sz="2000" dirty="0" smtClean="0">
                <a:sym typeface="Wingdings" pitchFamily="2" charset="2"/>
              </a:rPr>
              <a:t> + 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dirty="0" smtClean="0">
                <a:sym typeface="Wingdings" pitchFamily="2" charset="2"/>
              </a:rPr>
              <a:t>  </a:t>
            </a:r>
            <a:endParaRPr lang="en-IE" sz="2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616523" y="1513154"/>
            <a:ext cx="138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1680" y="1862639"/>
            <a:ext cx="85077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 quickly </a:t>
            </a:r>
            <a:r>
              <a:rPr lang="en-IE" sz="2000" dirty="0" err="1" smtClean="0"/>
              <a:t>thermalise</a:t>
            </a:r>
            <a:r>
              <a:rPr lang="en-IE" sz="2000" dirty="0" smtClean="0"/>
              <a:t>  </a:t>
            </a:r>
            <a:r>
              <a:rPr lang="en-IE" sz="2000" dirty="0" smtClean="0">
                <a:sym typeface="Wingdings" pitchFamily="2" charset="2"/>
              </a:rPr>
              <a:t></a:t>
            </a:r>
            <a:r>
              <a:rPr lang="en-IE" sz="2000" dirty="0" smtClean="0"/>
              <a:t> in equilibrium with medium in the moment of decay </a:t>
            </a:r>
            <a:r>
              <a:rPr lang="en-IE" sz="2000" dirty="0" smtClean="0">
                <a:sym typeface="Wingdings" pitchFamily="2" charset="2"/>
              </a:rPr>
              <a:t> t</a:t>
            </a:r>
            <a:r>
              <a:rPr lang="en-IE" sz="2000" dirty="0" smtClean="0"/>
              <a:t>he average velocity: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6560" y="3006478"/>
            <a:ext cx="86761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If</a:t>
            </a:r>
            <a:r>
              <a:rPr lang="en-IE" sz="2000" dirty="0" smtClean="0">
                <a:sym typeface="Wingdings" pitchFamily="2" charset="2"/>
              </a:rPr>
              <a:t> N’ and e</a:t>
            </a:r>
            <a:r>
              <a:rPr lang="en-IE" sz="2000" baseline="30000" dirty="0" smtClean="0">
                <a:sym typeface="Wingdings" pitchFamily="2" charset="2"/>
              </a:rPr>
              <a:t>-</a:t>
            </a:r>
            <a:r>
              <a:rPr lang="en-IE" sz="2000" dirty="0" smtClean="0">
                <a:sym typeface="Wingdings" pitchFamily="2" charset="2"/>
              </a:rPr>
              <a:t>  are not detected or their interactions can be neglected, </a:t>
            </a:r>
          </a:p>
          <a:p>
            <a:r>
              <a:rPr lang="en-IE" sz="2000" dirty="0" smtClean="0">
                <a:sym typeface="Wingdings" pitchFamily="2" charset="2"/>
              </a:rPr>
              <a:t>localization of  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dirty="0" smtClean="0">
                <a:sym typeface="Wingdings" pitchFamily="2" charset="2"/>
              </a:rPr>
              <a:t> production process  is given by localization of N.</a:t>
            </a:r>
            <a:r>
              <a:rPr lang="en-IE" sz="2000" baseline="30000" dirty="0" smtClean="0">
                <a:sym typeface="Wingdings" pitchFamily="2" charset="2"/>
              </a:rPr>
              <a:t>  </a:t>
            </a:r>
            <a:r>
              <a:rPr lang="en-IE" sz="2000" dirty="0" smtClean="0"/>
              <a:t>      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939452" y="3742662"/>
            <a:ext cx="258856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US" sz="2000" dirty="0" smtClean="0"/>
              <a:t>~ </a:t>
            </a:r>
            <a:r>
              <a:rPr lang="en-US" sz="2000" dirty="0" err="1" smtClean="0"/>
              <a:t>v</a:t>
            </a:r>
            <a:r>
              <a:rPr lang="en-US" sz="2000" baseline="-25000" dirty="0" err="1" smtClean="0">
                <a:latin typeface="Symbol" pitchFamily="18" charset="2"/>
              </a:rPr>
              <a:t>n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N</a:t>
            </a:r>
            <a:r>
              <a:rPr lang="en-US" sz="2000" dirty="0" smtClean="0"/>
              <a:t> ~</a:t>
            </a:r>
            <a:r>
              <a:rPr lang="en-IE" sz="2000" dirty="0" smtClean="0">
                <a:sym typeface="Wingdings" pitchFamily="2" charset="2"/>
              </a:rPr>
              <a:t> X</a:t>
            </a:r>
            <a:r>
              <a:rPr lang="en-IE" sz="2000" baseline="-25000" dirty="0" smtClean="0">
                <a:sym typeface="Wingdings" pitchFamily="2" charset="2"/>
              </a:rPr>
              <a:t>N</a:t>
            </a:r>
            <a:r>
              <a:rPr lang="en-IE" sz="2000" dirty="0" smtClean="0">
                <a:sym typeface="Wingdings" pitchFamily="2" charset="2"/>
              </a:rPr>
              <a:t> c/</a:t>
            </a:r>
            <a:r>
              <a:rPr lang="en-IE" sz="2000" dirty="0" err="1" smtClean="0">
                <a:sym typeface="Wingdings" pitchFamily="2" charset="2"/>
              </a:rPr>
              <a:t>v</a:t>
            </a:r>
            <a:r>
              <a:rPr lang="en-IE" sz="2000" baseline="-25000" dirty="0" err="1" smtClean="0">
                <a:sym typeface="Wingdings" pitchFamily="2" charset="2"/>
              </a:rPr>
              <a:t>N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3076848" y="4529453"/>
            <a:ext cx="227131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t</a:t>
            </a:r>
            <a:r>
              <a:rPr lang="en-IE" sz="2000" baseline="-25000" dirty="0" err="1" smtClean="0"/>
              <a:t>N</a:t>
            </a:r>
            <a:r>
              <a:rPr lang="en-US" sz="2000" dirty="0" smtClean="0"/>
              <a:t> ~</a:t>
            </a:r>
            <a:r>
              <a:rPr lang="en-IE" sz="2000" dirty="0" smtClean="0">
                <a:sym typeface="Wingdings" pitchFamily="2" charset="2"/>
              </a:rPr>
              <a:t> [</a:t>
            </a:r>
            <a:r>
              <a:rPr lang="en-IE" sz="2000" dirty="0" err="1" smtClean="0">
                <a:latin typeface="Symbol" pitchFamily="18" charset="2"/>
                <a:sym typeface="Wingdings" pitchFamily="2" charset="2"/>
              </a:rPr>
              <a:t>s</a:t>
            </a:r>
            <a:r>
              <a:rPr lang="en-IE" sz="2000" baseline="-25000" dirty="0" err="1" smtClean="0"/>
              <a:t>AA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err="1" smtClean="0">
                <a:sym typeface="Wingdings" pitchFamily="2" charset="2"/>
              </a:rPr>
              <a:t>n</a:t>
            </a:r>
            <a:r>
              <a:rPr lang="en-IE" sz="2000" baseline="-25000" dirty="0" err="1" smtClean="0">
                <a:sym typeface="Wingdings" pitchFamily="2" charset="2"/>
              </a:rPr>
              <a:t>U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err="1" smtClean="0">
                <a:sym typeface="Wingdings" pitchFamily="2" charset="2"/>
              </a:rPr>
              <a:t>v</a:t>
            </a:r>
            <a:r>
              <a:rPr lang="en-IE" sz="2000" baseline="-25000" dirty="0" err="1" smtClean="0">
                <a:sym typeface="Wingdings" pitchFamily="2" charset="2"/>
              </a:rPr>
              <a:t>N</a:t>
            </a:r>
            <a:r>
              <a:rPr lang="en-IE" sz="2000" dirty="0" smtClean="0"/>
              <a:t>]</a:t>
            </a:r>
            <a:r>
              <a:rPr lang="en-IE" sz="2000" baseline="30000" dirty="0" smtClean="0"/>
              <a:t>-1 </a:t>
            </a:r>
            <a:r>
              <a:rPr lang="en-IE" sz="2000" baseline="-25000" dirty="0" smtClean="0">
                <a:sym typeface="Wingdings" pitchFamily="2" charset="2"/>
              </a:rPr>
              <a:t>            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375591" y="4146677"/>
            <a:ext cx="6928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N</a:t>
            </a:r>
            <a:r>
              <a:rPr lang="en-IE" sz="2000" dirty="0" smtClean="0"/>
              <a:t> - time between two collisions  of N with other atoms</a:t>
            </a:r>
            <a:endParaRPr lang="en-IE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478459" y="5020520"/>
            <a:ext cx="56033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  <a:sym typeface="Wingdings" pitchFamily="2" charset="2"/>
              </a:rPr>
              <a:t>s</a:t>
            </a:r>
            <a:r>
              <a:rPr lang="en-IE" sz="2000" baseline="-25000" dirty="0" err="1" smtClean="0"/>
              <a:t>AA</a:t>
            </a:r>
            <a:r>
              <a:rPr lang="en-IE" sz="2000" dirty="0" smtClean="0"/>
              <a:t> geometric cross-section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  </a:t>
            </a:r>
            <a:r>
              <a:rPr lang="en-IE" sz="2000" dirty="0" err="1" smtClean="0">
                <a:latin typeface="Symbol" pitchFamily="18" charset="2"/>
                <a:sym typeface="Wingdings" pitchFamily="2" charset="2"/>
              </a:rPr>
              <a:t>s</a:t>
            </a:r>
            <a:r>
              <a:rPr lang="en-IE" sz="2000" baseline="-25000" dirty="0" err="1" smtClean="0"/>
              <a:t>AA</a:t>
            </a:r>
            <a:r>
              <a:rPr lang="en-US" sz="2000" dirty="0" smtClean="0"/>
              <a:t> ~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p</a:t>
            </a:r>
            <a:r>
              <a:rPr lang="en-IE" sz="2000" dirty="0" smtClean="0">
                <a:sym typeface="Wingdings" pitchFamily="2" charset="2"/>
              </a:rPr>
              <a:t>(2r</a:t>
            </a:r>
            <a:r>
              <a:rPr lang="en-IE" sz="2000" baseline="-25000" dirty="0" smtClean="0">
                <a:sym typeface="Wingdings" pitchFamily="2" charset="2"/>
              </a:rPr>
              <a:t>vdW</a:t>
            </a:r>
            <a:r>
              <a:rPr lang="en-IE" sz="2000" dirty="0" smtClean="0"/>
              <a:t>)</a:t>
            </a:r>
            <a:r>
              <a:rPr lang="en-IE" sz="2000" baseline="30000" dirty="0" smtClean="0"/>
              <a:t> 2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6055224" y="5061081"/>
            <a:ext cx="2753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Van </a:t>
            </a:r>
            <a:r>
              <a:rPr lang="en-IE" sz="2000" dirty="0" err="1" smtClean="0"/>
              <a:t>der</a:t>
            </a:r>
            <a:r>
              <a:rPr lang="en-IE" sz="2000" dirty="0" smtClean="0"/>
              <a:t> Waals radius</a:t>
            </a:r>
            <a:endParaRPr lang="en-IE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013883" y="2509550"/>
            <a:ext cx="1967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err="1" smtClean="0">
                <a:sym typeface="Wingdings" pitchFamily="2" charset="2"/>
              </a:rPr>
              <a:t>v</a:t>
            </a:r>
            <a:r>
              <a:rPr lang="en-IE" baseline="-25000" dirty="0" err="1" smtClean="0">
                <a:sym typeface="Wingdings" pitchFamily="2" charset="2"/>
              </a:rPr>
              <a:t>N</a:t>
            </a:r>
            <a:r>
              <a:rPr lang="en-US" dirty="0" smtClean="0"/>
              <a:t> ~</a:t>
            </a:r>
            <a:r>
              <a:rPr lang="en-IE" dirty="0" smtClean="0">
                <a:sym typeface="Wingdings" pitchFamily="2" charset="2"/>
              </a:rPr>
              <a:t> [3T/ </a:t>
            </a:r>
            <a:r>
              <a:rPr lang="en-IE" dirty="0" err="1" smtClean="0">
                <a:sym typeface="Wingdings" pitchFamily="2" charset="2"/>
              </a:rPr>
              <a:t>m</a:t>
            </a:r>
            <a:r>
              <a:rPr lang="en-IE" baseline="-25000" dirty="0" err="1" smtClean="0">
                <a:sym typeface="Wingdings" pitchFamily="2" charset="2"/>
              </a:rPr>
              <a:t>N</a:t>
            </a:r>
            <a:r>
              <a:rPr lang="en-IE" dirty="0" smtClean="0"/>
              <a:t>]</a:t>
            </a:r>
            <a:r>
              <a:rPr lang="en-IE" baseline="30000" dirty="0" smtClean="0"/>
              <a:t>-1/2</a:t>
            </a:r>
            <a:r>
              <a:rPr lang="en-IE" baseline="-25000" dirty="0" smtClean="0">
                <a:sym typeface="Wingdings" pitchFamily="2" charset="2"/>
              </a:rPr>
              <a:t>       </a:t>
            </a:r>
            <a:endParaRPr lang="en-IE" dirty="0"/>
          </a:p>
        </p:txBody>
      </p:sp>
      <p:sp>
        <p:nvSpPr>
          <p:cNvPr id="24" name="TextBox 23"/>
          <p:cNvSpPr txBox="1"/>
          <p:nvPr/>
        </p:nvSpPr>
        <p:spPr>
          <a:xfrm>
            <a:off x="499726" y="5411950"/>
            <a:ext cx="4095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sym typeface="Wingdings" pitchFamily="2" charset="2"/>
              </a:rPr>
              <a:t>n</a:t>
            </a:r>
            <a:r>
              <a:rPr lang="en-IE" sz="2000" baseline="-25000" dirty="0" err="1" smtClean="0">
                <a:sym typeface="Wingdings" pitchFamily="2" charset="2"/>
              </a:rPr>
              <a:t>U</a:t>
            </a:r>
            <a:r>
              <a:rPr lang="en-IE" sz="2000" dirty="0" smtClean="0"/>
              <a:t> - number density of Uranium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062131" y="5855842"/>
            <a:ext cx="2498693" cy="400110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= 2.8 x 10</a:t>
            </a:r>
            <a:r>
              <a:rPr lang="en-IE" sz="2000" baseline="30000" dirty="0" smtClean="0">
                <a:sym typeface="Wingdings" pitchFamily="2" charset="2"/>
              </a:rPr>
              <a:t>-3</a:t>
            </a:r>
            <a:r>
              <a:rPr lang="en-IE" sz="2000" dirty="0" smtClean="0">
                <a:sym typeface="Wingdings" pitchFamily="2" charset="2"/>
              </a:rPr>
              <a:t> cm</a:t>
            </a:r>
            <a:r>
              <a:rPr lang="en-IE" sz="2000" baseline="-25000" dirty="0" smtClean="0"/>
              <a:t>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34" name="Parallelogram 33"/>
          <p:cNvSpPr/>
          <p:nvPr/>
        </p:nvSpPr>
        <p:spPr>
          <a:xfrm>
            <a:off x="1187797" y="3706238"/>
            <a:ext cx="634503" cy="1184729"/>
          </a:xfrm>
          <a:prstGeom prst="parallelogram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668139" y="191381"/>
            <a:ext cx="7008578" cy="6909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Effect of accompanying particles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2854" y="6079850"/>
            <a:ext cx="3914594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“short cut” estimation: can be considered as the upper bound   </a:t>
            </a:r>
            <a:endParaRPr lang="en-IE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61492" y="1010070"/>
            <a:ext cx="43912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Duration of</a:t>
            </a:r>
            <a:r>
              <a:rPr lang="en-IE" sz="2000" dirty="0" smtClean="0">
                <a:latin typeface="Symbol" pitchFamily="18" charset="2"/>
              </a:rPr>
              <a:t> n</a:t>
            </a:r>
            <a:r>
              <a:rPr lang="en-IE" sz="2000" dirty="0" smtClean="0"/>
              <a:t> production process </a:t>
            </a:r>
          </a:p>
          <a:p>
            <a:r>
              <a:rPr lang="en-IE" sz="2000" dirty="0" smtClean="0"/>
              <a:t>is given by the shortest mean free time among particles involved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922867" y="1010070"/>
            <a:ext cx="4082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Consideration of x-t localization </a:t>
            </a:r>
          </a:p>
          <a:p>
            <a:r>
              <a:rPr lang="en-IE" sz="2000" dirty="0" smtClean="0"/>
              <a:t>of interactions of accompanying particles. 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007930" y="2152748"/>
            <a:ext cx="38702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Chain of k  processes of secondary  interactions till  equilibration (</a:t>
            </a:r>
            <a:r>
              <a:rPr lang="en-IE" sz="2000" dirty="0" err="1" smtClean="0"/>
              <a:t>thermalization</a:t>
            </a:r>
            <a:r>
              <a:rPr lang="en-IE" sz="2000" dirty="0" smtClean="0"/>
              <a:t>)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822157" y="2516473"/>
            <a:ext cx="21371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t</a:t>
            </a:r>
            <a:r>
              <a:rPr lang="en-IE" sz="2000" dirty="0" smtClean="0"/>
              <a:t> =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e</a:t>
            </a:r>
            <a:r>
              <a:rPr lang="en-IE" sz="2000" dirty="0" smtClean="0"/>
              <a:t> = </a:t>
            </a:r>
            <a:r>
              <a:rPr lang="en-IE" sz="2000" dirty="0" err="1" smtClean="0"/>
              <a:t>X</a:t>
            </a:r>
            <a:r>
              <a:rPr lang="en-IE" sz="2000" baseline="-25000" dirty="0" err="1" smtClean="0"/>
              <a:t>e</a:t>
            </a:r>
            <a:r>
              <a:rPr lang="en-IE" sz="2000" dirty="0" smtClean="0"/>
              <a:t>/</a:t>
            </a:r>
            <a:r>
              <a:rPr lang="en-IE" sz="2000" dirty="0" err="1" smtClean="0"/>
              <a:t>v</a:t>
            </a:r>
            <a:r>
              <a:rPr lang="en-IE" sz="2000" baseline="-25000" dirty="0" err="1" smtClean="0"/>
              <a:t>e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99722" y="5581356"/>
            <a:ext cx="2243481" cy="400110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= 2 x 10</a:t>
            </a:r>
            <a:r>
              <a:rPr lang="en-IE" sz="2000" baseline="30000" dirty="0" smtClean="0">
                <a:sym typeface="Wingdings" pitchFamily="2" charset="2"/>
              </a:rPr>
              <a:t>-5</a:t>
            </a:r>
            <a:r>
              <a:rPr lang="en-IE" sz="2000" dirty="0" smtClean="0">
                <a:sym typeface="Wingdings" pitchFamily="2" charset="2"/>
              </a:rPr>
              <a:t> cm</a:t>
            </a:r>
            <a:r>
              <a:rPr lang="en-IE" sz="2000" baseline="-25000" dirty="0" smtClean="0"/>
              <a:t> 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93392" y="2987719"/>
            <a:ext cx="38915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err="1" smtClean="0"/>
              <a:t>X</a:t>
            </a:r>
            <a:r>
              <a:rPr lang="en-IE" sz="2000" baseline="-25000" dirty="0" err="1" smtClean="0"/>
              <a:t>e</a:t>
            </a:r>
            <a:r>
              <a:rPr lang="en-IE" sz="2000" dirty="0" smtClean="0"/>
              <a:t> is determined by ionization </a:t>
            </a:r>
          </a:p>
          <a:p>
            <a:r>
              <a:rPr lang="en-IE" sz="2000" dirty="0" smtClean="0"/>
              <a:t>of uranium,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eU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414658" y="2184647"/>
            <a:ext cx="3827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Electrons  have the shortest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2327192" y="4306179"/>
            <a:ext cx="1784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X</a:t>
            </a:r>
            <a:r>
              <a:rPr lang="en-IE" sz="2000" baseline="-25000" dirty="0" err="1" smtClean="0"/>
              <a:t>e</a:t>
            </a:r>
            <a:r>
              <a:rPr lang="en-IE" sz="2000" dirty="0" smtClean="0"/>
              <a:t> = (</a:t>
            </a:r>
            <a:r>
              <a:rPr lang="en-IE" sz="2000" dirty="0" err="1" smtClean="0"/>
              <a:t>n</a:t>
            </a:r>
            <a:r>
              <a:rPr lang="en-IE" sz="2000" baseline="-25000" dirty="0" err="1" smtClean="0"/>
              <a:t>U</a:t>
            </a:r>
            <a:r>
              <a:rPr lang="en-IE" sz="2000" baseline="-25000" dirty="0" smtClean="0"/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eU</a:t>
            </a:r>
            <a:r>
              <a:rPr lang="en-IE" sz="2000" dirty="0" smtClean="0"/>
              <a:t>)</a:t>
            </a:r>
            <a:r>
              <a:rPr lang="en-IE" sz="2000" baseline="30000" dirty="0" smtClean="0"/>
              <a:t>-1</a:t>
            </a:r>
            <a:r>
              <a:rPr lang="en-IE" sz="2000" baseline="-25000" dirty="0" smtClean="0"/>
              <a:t>      </a:t>
            </a:r>
            <a:endParaRPr lang="en-IE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204632" y="5455732"/>
            <a:ext cx="1775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t</a:t>
            </a:r>
            <a:r>
              <a:rPr lang="en-IE" sz="2000" dirty="0" smtClean="0"/>
              <a:t> </a:t>
            </a:r>
            <a:r>
              <a:rPr lang="en-US" sz="2000" dirty="0" smtClean="0"/>
              <a:t>~</a:t>
            </a:r>
            <a:r>
              <a:rPr lang="en-IE" sz="2000" dirty="0" smtClean="0"/>
              <a:t>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N</a:t>
            </a:r>
            <a:r>
              <a:rPr lang="en-IE" sz="2000" dirty="0" smtClean="0"/>
              <a:t> /2</a:t>
            </a:r>
            <a:r>
              <a:rPr lang="en-IE" sz="2000" baseline="30000" dirty="0" smtClean="0"/>
              <a:t>k</a:t>
            </a:r>
            <a:r>
              <a:rPr lang="en-US" sz="2000" dirty="0" smtClean="0"/>
              <a:t> 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209942" y="6072040"/>
            <a:ext cx="2849537" cy="400110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= (5 – 10)x 10</a:t>
            </a:r>
            <a:r>
              <a:rPr lang="en-IE" sz="2000" baseline="30000" dirty="0" smtClean="0">
                <a:sym typeface="Wingdings" pitchFamily="2" charset="2"/>
              </a:rPr>
              <a:t>-5</a:t>
            </a:r>
            <a:r>
              <a:rPr lang="en-IE" sz="2000" dirty="0" smtClean="0">
                <a:sym typeface="Wingdings" pitchFamily="2" charset="2"/>
              </a:rPr>
              <a:t> cm</a:t>
            </a:r>
            <a:r>
              <a:rPr lang="en-IE" sz="2000" baseline="-25000" dirty="0" smtClean="0"/>
              <a:t> </a:t>
            </a:r>
            <a:endParaRPr lang="en-IE" sz="2000" dirty="0"/>
          </a:p>
        </p:txBody>
      </p:sp>
      <p:sp>
        <p:nvSpPr>
          <p:cNvPr id="21" name="Rectangle 20"/>
          <p:cNvSpPr/>
          <p:nvPr/>
        </p:nvSpPr>
        <p:spPr>
          <a:xfrm>
            <a:off x="822157" y="4890966"/>
            <a:ext cx="1850447" cy="212651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1198430" y="4167950"/>
            <a:ext cx="428331" cy="73365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46873" y="4167950"/>
            <a:ext cx="2851240" cy="106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637394" y="4199849"/>
            <a:ext cx="0" cy="70175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242319" y="4522000"/>
            <a:ext cx="479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e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1406" y="4199849"/>
            <a:ext cx="0" cy="69111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57190" y="3706238"/>
            <a:ext cx="3612406" cy="161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TextBox 39"/>
          <p:cNvSpPr txBox="1"/>
          <p:nvPr/>
        </p:nvSpPr>
        <p:spPr>
          <a:xfrm>
            <a:off x="1050925" y="4153789"/>
            <a:ext cx="4359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/>
              <a:t>i</a:t>
            </a:r>
            <a:r>
              <a:rPr lang="en-IE" sz="2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2640322" y="4779976"/>
            <a:ext cx="538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</a:t>
            </a:r>
            <a:endParaRPr lang="en-IE" sz="2000" dirty="0"/>
          </a:p>
        </p:txBody>
      </p:sp>
      <p:sp>
        <p:nvSpPr>
          <p:cNvPr id="42" name="Rectangle 41"/>
          <p:cNvSpPr/>
          <p:nvPr/>
        </p:nvSpPr>
        <p:spPr>
          <a:xfrm>
            <a:off x="5394825" y="4967435"/>
            <a:ext cx="1850447" cy="212651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TextBox 42"/>
          <p:cNvSpPr txBox="1"/>
          <p:nvPr/>
        </p:nvSpPr>
        <p:spPr>
          <a:xfrm>
            <a:off x="5033451" y="3876366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A</a:t>
            </a:r>
            <a:endParaRPr lang="en-IE" dirty="0"/>
          </a:p>
        </p:txBody>
      </p:sp>
      <p:sp>
        <p:nvSpPr>
          <p:cNvPr id="44" name="Rectangle 43"/>
          <p:cNvSpPr/>
          <p:nvPr/>
        </p:nvSpPr>
        <p:spPr>
          <a:xfrm>
            <a:off x="5394825" y="4084911"/>
            <a:ext cx="993178" cy="202019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6" name="Rectangle 45"/>
          <p:cNvSpPr/>
          <p:nvPr/>
        </p:nvSpPr>
        <p:spPr>
          <a:xfrm>
            <a:off x="6388002" y="4084911"/>
            <a:ext cx="1456966" cy="221267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Parallelogram 31"/>
          <p:cNvSpPr/>
          <p:nvPr/>
        </p:nvSpPr>
        <p:spPr>
          <a:xfrm>
            <a:off x="5433232" y="4306179"/>
            <a:ext cx="2105251" cy="637197"/>
          </a:xfrm>
          <a:prstGeom prst="parallelogram">
            <a:avLst>
              <a:gd name="adj" fmla="val 466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6092451" y="4306179"/>
            <a:ext cx="265811" cy="63719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868632" y="3691700"/>
            <a:ext cx="1913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E + A </a:t>
            </a:r>
            <a:r>
              <a:rPr lang="en-IE" dirty="0" smtClean="0">
                <a:sym typeface="Wingdings" pitchFamily="2" charset="2"/>
              </a:rPr>
              <a:t> e’ + A’</a:t>
            </a:r>
            <a:endParaRPr lang="en-IE" dirty="0"/>
          </a:p>
        </p:txBody>
      </p:sp>
      <p:sp>
        <p:nvSpPr>
          <p:cNvPr id="47" name="TextBox 46"/>
          <p:cNvSpPr txBox="1"/>
          <p:nvPr/>
        </p:nvSpPr>
        <p:spPr>
          <a:xfrm>
            <a:off x="6475239" y="3638535"/>
            <a:ext cx="542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...</a:t>
            </a:r>
            <a:endParaRPr lang="en-IE" sz="2400" dirty="0"/>
          </a:p>
        </p:txBody>
      </p:sp>
      <p:sp>
        <p:nvSpPr>
          <p:cNvPr id="48" name="Rectangle 47"/>
          <p:cNvSpPr/>
          <p:nvPr/>
        </p:nvSpPr>
        <p:spPr>
          <a:xfrm>
            <a:off x="4976046" y="3691700"/>
            <a:ext cx="3612406" cy="1603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9" name="Parallelogram 48"/>
          <p:cNvSpPr/>
          <p:nvPr/>
        </p:nvSpPr>
        <p:spPr>
          <a:xfrm>
            <a:off x="5407699" y="3691700"/>
            <a:ext cx="918678" cy="1279119"/>
          </a:xfrm>
          <a:prstGeom prst="parallelogram">
            <a:avLst>
              <a:gd name="adj" fmla="val 27488"/>
            </a:avLst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48974" y="1301099"/>
            <a:ext cx="1467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&gt;&gt;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IE" sz="2000" baseline="30000" dirty="0" err="1" smtClean="0">
                <a:sym typeface="Wingdings" pitchFamily="2" charset="2"/>
              </a:rPr>
              <a:t>exp</a:t>
            </a:r>
            <a:r>
              <a:rPr lang="en-IE" sz="2000" baseline="-25000" dirty="0" smtClean="0"/>
              <a:t> 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703400" y="3639173"/>
            <a:ext cx="221158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= 1.4 x 10</a:t>
            </a:r>
            <a:r>
              <a:rPr lang="en-IE" sz="2000" baseline="30000" dirty="0" smtClean="0">
                <a:sym typeface="Wingdings" pitchFamily="2" charset="2"/>
              </a:rPr>
              <a:t>-4</a:t>
            </a:r>
            <a:r>
              <a:rPr lang="en-IE" sz="2000" dirty="0" smtClean="0">
                <a:sym typeface="Wingdings" pitchFamily="2" charset="2"/>
              </a:rPr>
              <a:t> cm</a:t>
            </a:r>
            <a:r>
              <a:rPr lang="en-IE" sz="2000" baseline="-25000" dirty="0" smtClean="0"/>
              <a:t> 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85095" y="1320393"/>
            <a:ext cx="2732578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/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IE" sz="2000" baseline="30000" dirty="0" err="1" smtClean="0">
                <a:sym typeface="Wingdings" pitchFamily="2" charset="2"/>
              </a:rPr>
              <a:t>exp</a:t>
            </a:r>
            <a:r>
              <a:rPr lang="en-IE" sz="2000" dirty="0" smtClean="0"/>
              <a:t> = 10</a:t>
            </a:r>
            <a:r>
              <a:rPr lang="en-IE" sz="2000" baseline="30000" dirty="0" smtClean="0"/>
              <a:t>5</a:t>
            </a:r>
            <a:r>
              <a:rPr lang="en-IE" sz="2000" dirty="0" smtClean="0"/>
              <a:t> - 10</a:t>
            </a:r>
            <a:r>
              <a:rPr lang="en-IE" sz="2000" baseline="30000" dirty="0" smtClean="0"/>
              <a:t>6</a:t>
            </a:r>
            <a:r>
              <a:rPr lang="en-IE" sz="2000" baseline="-25000" dirty="0" smtClean="0"/>
              <a:t> 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914985" y="1935106"/>
            <a:ext cx="147964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E</a:t>
            </a:r>
            <a:r>
              <a:rPr lang="en-US" sz="2000" dirty="0" smtClean="0"/>
              <a:t> ~ </a:t>
            </a:r>
            <a:r>
              <a:rPr lang="en-IE" sz="2000" dirty="0" smtClean="0">
                <a:sym typeface="Wingdings" pitchFamily="2" charset="2"/>
              </a:rPr>
              <a:t>1 </a:t>
            </a:r>
            <a:r>
              <a:rPr lang="en-IE" sz="2000" dirty="0" err="1" smtClean="0">
                <a:sym typeface="Wingdings" pitchFamily="2" charset="2"/>
              </a:rPr>
              <a:t>eV</a:t>
            </a:r>
            <a:r>
              <a:rPr lang="en-IE" sz="2000" baseline="-25000" dirty="0" smtClean="0"/>
              <a:t> 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731929" y="1935115"/>
            <a:ext cx="4711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Corresponding energy uncertainty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757667" y="2303317"/>
            <a:ext cx="45692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smtClean="0"/>
              <a:t>while energy resolution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d</a:t>
            </a:r>
            <a:r>
              <a:rPr lang="en-IE" sz="2000" baseline="-25000" dirty="0" err="1" smtClean="0"/>
              <a:t>E</a:t>
            </a:r>
            <a:r>
              <a:rPr lang="en-US" sz="2000" dirty="0" smtClean="0"/>
              <a:t> ~ </a:t>
            </a:r>
            <a:r>
              <a:rPr lang="en-IE" sz="2000" dirty="0" smtClean="0"/>
              <a:t>10</a:t>
            </a:r>
            <a:r>
              <a:rPr lang="en-IE" sz="2000" baseline="30000" dirty="0" smtClean="0"/>
              <a:t>5</a:t>
            </a:r>
            <a:r>
              <a:rPr lang="en-IE" sz="2000" dirty="0" smtClean="0">
                <a:sym typeface="Wingdings" pitchFamily="2" charset="2"/>
              </a:rPr>
              <a:t>  </a:t>
            </a:r>
            <a:r>
              <a:rPr lang="en-IE" sz="2000" dirty="0" err="1" smtClean="0">
                <a:sym typeface="Wingdings" pitchFamily="2" charset="2"/>
              </a:rPr>
              <a:t>eV</a:t>
            </a:r>
            <a:r>
              <a:rPr lang="en-IE" sz="2000" baseline="-25000" dirty="0" smtClean="0"/>
              <a:t> 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305297" y="1299127"/>
            <a:ext cx="511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1.  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284031" y="1935106"/>
            <a:ext cx="501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2.</a:t>
            </a:r>
            <a:endParaRPr lang="en-IE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338507" y="3646983"/>
            <a:ext cx="425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3.</a:t>
            </a:r>
            <a:endParaRPr lang="en-IE" sz="2000" dirty="0"/>
          </a:p>
        </p:txBody>
      </p:sp>
      <p:sp>
        <p:nvSpPr>
          <p:cNvPr id="20" name="WordArt 10"/>
          <p:cNvSpPr>
            <a:spLocks noChangeArrowheads="1" noChangeShapeType="1" noTextEdit="1"/>
          </p:cNvSpPr>
          <p:nvPr/>
        </p:nvSpPr>
        <p:spPr bwMode="auto">
          <a:xfrm>
            <a:off x="455478" y="180762"/>
            <a:ext cx="3584889" cy="9461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Implications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5826" y="2796339"/>
            <a:ext cx="7067187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To be sensitive to WP separation energy resolution function should be known with better that 10</a:t>
            </a:r>
            <a:r>
              <a:rPr lang="en-IE" sz="2000" baseline="30000" dirty="0" smtClean="0"/>
              <a:t>-5</a:t>
            </a:r>
            <a:r>
              <a:rPr lang="en-IE" sz="2000" dirty="0" smtClean="0"/>
              <a:t> accuracy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774469" y="4239338"/>
            <a:ext cx="8156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Large </a:t>
            </a:r>
            <a:r>
              <a:rPr lang="en-IE" sz="2000" dirty="0" smtClean="0">
                <a:latin typeface="Symbol" pitchFamily="18" charset="2"/>
              </a:rPr>
              <a:t>D</a:t>
            </a:r>
            <a:r>
              <a:rPr lang="en-IE" sz="2000" dirty="0" smtClean="0"/>
              <a:t>m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does not help since oscillatory pattern shows up at L</a:t>
            </a:r>
            <a:r>
              <a:rPr lang="en-US" sz="2000" dirty="0" smtClean="0"/>
              <a:t> ~</a:t>
            </a:r>
            <a:r>
              <a:rPr lang="en-IE" sz="2000" dirty="0" smtClean="0"/>
              <a:t> </a:t>
            </a:r>
            <a:r>
              <a:rPr lang="en-IE" sz="2000" dirty="0" err="1" smtClean="0"/>
              <a:t>l</a:t>
            </a:r>
            <a:r>
              <a:rPr lang="en-IE" sz="2000" baseline="-25000" dirty="0" err="1" smtClean="0">
                <a:latin typeface="Symbol" pitchFamily="18" charset="2"/>
              </a:rPr>
              <a:t>n</a:t>
            </a:r>
            <a:endParaRPr lang="en-IE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1592330" y="4703520"/>
            <a:ext cx="306474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 but  </a:t>
            </a:r>
            <a:r>
              <a:rPr lang="en-IE" sz="2000" dirty="0" err="1" smtClean="0"/>
              <a:t>L</a:t>
            </a:r>
            <a:r>
              <a:rPr lang="en-IE" sz="2000" baseline="-25000" dirty="0" err="1" smtClean="0"/>
              <a:t>coh</a:t>
            </a:r>
            <a:r>
              <a:rPr lang="en-IE" sz="2000" dirty="0" smtClean="0"/>
              <a:t> </a:t>
            </a:r>
            <a:r>
              <a:rPr lang="en-US" sz="2000" dirty="0" smtClean="0"/>
              <a:t>~</a:t>
            </a:r>
            <a:r>
              <a:rPr lang="en-IE" sz="2000" dirty="0" smtClean="0"/>
              <a:t> </a:t>
            </a:r>
            <a:r>
              <a:rPr lang="en-IE" sz="2000" dirty="0" err="1" smtClean="0"/>
              <a:t>l</a:t>
            </a:r>
            <a:r>
              <a:rPr lang="en-IE" sz="2000" baseline="-25000" dirty="0" err="1" smtClean="0">
                <a:latin typeface="Symbol" pitchFamily="18" charset="2"/>
              </a:rPr>
              <a:t>n</a:t>
            </a:r>
            <a:r>
              <a:rPr lang="en-IE" sz="2000" dirty="0" smtClean="0"/>
              <a:t> </a:t>
            </a:r>
            <a:r>
              <a:rPr lang="en-US" sz="2000" dirty="0" smtClean="0"/>
              <a:t>~</a:t>
            </a:r>
            <a:r>
              <a:rPr lang="en-IE" sz="2000" dirty="0" smtClean="0"/>
              <a:t> 1/</a:t>
            </a:r>
            <a:r>
              <a:rPr lang="en-IE" sz="2000" dirty="0" smtClean="0">
                <a:latin typeface="Symbol" pitchFamily="18" charset="2"/>
              </a:rPr>
              <a:t>D</a:t>
            </a:r>
            <a:r>
              <a:rPr lang="en-IE" sz="2000" dirty="0" smtClean="0"/>
              <a:t>m</a:t>
            </a:r>
            <a:r>
              <a:rPr lang="en-IE" sz="2000" baseline="30000" dirty="0" smtClean="0"/>
              <a:t>2</a:t>
            </a:r>
            <a:endParaRPr lang="en-IE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667703" y="4737941"/>
            <a:ext cx="4128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 </a:t>
            </a:r>
            <a:r>
              <a:rPr lang="en-IE" sz="2000" dirty="0" smtClean="0">
                <a:latin typeface="Symbol" pitchFamily="18" charset="2"/>
              </a:rPr>
              <a:t>D</a:t>
            </a:r>
            <a:r>
              <a:rPr lang="en-IE" sz="2000" dirty="0" smtClean="0"/>
              <a:t>m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cancels in damping factor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79726" y="4250795"/>
            <a:ext cx="4691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4.</a:t>
            </a:r>
            <a:endParaRPr lang="en-IE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785095" y="3639173"/>
            <a:ext cx="1918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Cr source:</a:t>
            </a:r>
            <a:endParaRPr lang="en-IE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369095" y="5325797"/>
            <a:ext cx="447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5.</a:t>
            </a:r>
            <a:endParaRPr lang="en-IE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862555" y="6126326"/>
            <a:ext cx="7885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Experiments with L</a:t>
            </a:r>
            <a:r>
              <a:rPr lang="en-US" sz="2000" dirty="0" smtClean="0"/>
              <a:t> ~</a:t>
            </a:r>
            <a:r>
              <a:rPr lang="en-IE" sz="2000" dirty="0" smtClean="0"/>
              <a:t>  </a:t>
            </a:r>
            <a:r>
              <a:rPr lang="en-IE" sz="2000" dirty="0" err="1" smtClean="0"/>
              <a:t>L</a:t>
            </a:r>
            <a:r>
              <a:rPr lang="en-IE" sz="2000" baseline="-25000" dirty="0" err="1" smtClean="0"/>
              <a:t>coh</a:t>
            </a:r>
            <a:r>
              <a:rPr lang="en-IE" sz="2000" dirty="0" smtClean="0"/>
              <a:t> ?  Lower energies? Widening lines?</a:t>
            </a:r>
            <a:endParaRPr lang="en-IE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862555" y="5315164"/>
            <a:ext cx="6790734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If some additional damping is found,  it is due to some new physics and not due to WP separation</a:t>
            </a:r>
            <a:endParaRPr lang="en-IE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415165" y="6126810"/>
            <a:ext cx="447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6.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444845" y="244551"/>
            <a:ext cx="3234020" cy="7785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Comments and replies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5478" y="2190307"/>
            <a:ext cx="4286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</p:txBody>
      </p:sp>
      <p:sp>
        <p:nvSpPr>
          <p:cNvPr id="20" name="TextBox 19"/>
          <p:cNvSpPr txBox="1"/>
          <p:nvPr/>
        </p:nvSpPr>
        <p:spPr>
          <a:xfrm>
            <a:off x="5071731" y="355510"/>
            <a:ext cx="2658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 B.J.P. Jones,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2209.00561 [hep-ph]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84635" y="4869722"/>
            <a:ext cx="4125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WP are determined  by absolute localization of parent particle in the source i.e.  </a:t>
            </a:r>
            <a:r>
              <a:rPr lang="en-IE" sz="2000" dirty="0" err="1" smtClean="0"/>
              <a:t>wrt</a:t>
            </a:r>
            <a:r>
              <a:rPr lang="en-IE" sz="2000" dirty="0" smtClean="0"/>
              <a:t> other atoms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47044" y="3370529"/>
            <a:ext cx="3916614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Integration in non-orthogonal  </a:t>
            </a:r>
          </a:p>
          <a:p>
            <a:r>
              <a:rPr lang="en-IE" sz="2000" dirty="0" smtClean="0"/>
              <a:t>basis of entangled recoil</a:t>
            </a:r>
            <a:endParaRPr lang="en-IE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11723" y="1298866"/>
            <a:ext cx="85664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Three points appear to undermine that WP separation is unobservable:</a:t>
            </a:r>
            <a:endParaRPr lang="en-IE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318955" y="2228925"/>
            <a:ext cx="2498673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Causality violation </a:t>
            </a:r>
            <a:endParaRPr lang="en-IE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603878" y="2155614"/>
            <a:ext cx="43062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 statement is based on figures which do not correspond to our computations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4678323" y="3423678"/>
            <a:ext cx="3923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We are not making integration over characteristics of recoil</a:t>
            </a:r>
            <a:endParaRPr lang="en-IE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381046" y="4837796"/>
            <a:ext cx="3818814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Nuclear interactions inside  nucleus  measure position of initial particle (nucleon)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-8756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08830" y="1412010"/>
            <a:ext cx="7186853" cy="180465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 rot="19746488">
            <a:off x="1093457" y="1856333"/>
            <a:ext cx="1145381" cy="1135264"/>
          </a:xfrm>
          <a:custGeom>
            <a:avLst/>
            <a:gdLst>
              <a:gd name="T0" fmla="*/ 113 w 633"/>
              <a:gd name="T1" fmla="*/ 417 h 577"/>
              <a:gd name="T2" fmla="*/ 40 w 633"/>
              <a:gd name="T3" fmla="*/ 152 h 577"/>
              <a:gd name="T4" fmla="*/ 351 w 633"/>
              <a:gd name="T5" fmla="*/ 15 h 577"/>
              <a:gd name="T6" fmla="*/ 625 w 633"/>
              <a:gd name="T7" fmla="*/ 243 h 577"/>
              <a:gd name="T8" fmla="*/ 397 w 633"/>
              <a:gd name="T9" fmla="*/ 545 h 577"/>
              <a:gd name="T10" fmla="*/ 113 w 633"/>
              <a:gd name="T11" fmla="*/ 417 h 5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33"/>
              <a:gd name="T19" fmla="*/ 0 h 577"/>
              <a:gd name="T20" fmla="*/ 633 w 633"/>
              <a:gd name="T21" fmla="*/ 577 h 5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33" h="577">
                <a:moveTo>
                  <a:pt x="113" y="417"/>
                </a:moveTo>
                <a:cubicBezTo>
                  <a:pt x="53" y="352"/>
                  <a:pt x="0" y="219"/>
                  <a:pt x="40" y="152"/>
                </a:cubicBezTo>
                <a:cubicBezTo>
                  <a:pt x="80" y="85"/>
                  <a:pt x="254" y="0"/>
                  <a:pt x="351" y="15"/>
                </a:cubicBezTo>
                <a:cubicBezTo>
                  <a:pt x="448" y="30"/>
                  <a:pt x="617" y="155"/>
                  <a:pt x="625" y="243"/>
                </a:cubicBezTo>
                <a:cubicBezTo>
                  <a:pt x="633" y="331"/>
                  <a:pt x="481" y="513"/>
                  <a:pt x="397" y="545"/>
                </a:cubicBezTo>
                <a:cubicBezTo>
                  <a:pt x="313" y="577"/>
                  <a:pt x="173" y="482"/>
                  <a:pt x="113" y="417"/>
                </a:cubicBezTo>
                <a:close/>
              </a:path>
            </a:pathLst>
          </a:custGeom>
          <a:solidFill>
            <a:srgbClr val="FF0066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6674629" y="1457120"/>
            <a:ext cx="1330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detection</a:t>
            </a:r>
            <a:endParaRPr lang="en-US" sz="2000" dirty="0"/>
          </a:p>
        </p:txBody>
      </p:sp>
      <p:sp>
        <p:nvSpPr>
          <p:cNvPr id="23571" name="Text Box 20"/>
          <p:cNvSpPr txBox="1">
            <a:spLocks noChangeArrowheads="1"/>
          </p:cNvSpPr>
          <p:nvPr/>
        </p:nvSpPr>
        <p:spPr bwMode="auto">
          <a:xfrm>
            <a:off x="872339" y="1412009"/>
            <a:ext cx="14574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production</a:t>
            </a:r>
            <a:endParaRPr lang="en-US" sz="2000" dirty="0"/>
          </a:p>
        </p:txBody>
      </p:sp>
      <p:sp>
        <p:nvSpPr>
          <p:cNvPr id="23581" name="Freeform 30"/>
          <p:cNvSpPr>
            <a:spLocks/>
          </p:cNvSpPr>
          <p:nvPr/>
        </p:nvSpPr>
        <p:spPr bwMode="auto">
          <a:xfrm>
            <a:off x="2228205" y="1534001"/>
            <a:ext cx="581025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2" name="Freeform 31"/>
          <p:cNvSpPr>
            <a:spLocks/>
          </p:cNvSpPr>
          <p:nvPr/>
        </p:nvSpPr>
        <p:spPr bwMode="auto">
          <a:xfrm>
            <a:off x="2217572" y="1873726"/>
            <a:ext cx="581025" cy="484683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CC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3" name="Text Box 18"/>
          <p:cNvSpPr txBox="1">
            <a:spLocks noChangeArrowheads="1"/>
          </p:cNvSpPr>
          <p:nvPr/>
        </p:nvSpPr>
        <p:spPr bwMode="auto">
          <a:xfrm>
            <a:off x="2680566" y="1518651"/>
            <a:ext cx="394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/>
              <a:t>1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941783" y="3274236"/>
            <a:ext cx="19151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Interference:</a:t>
            </a:r>
          </a:p>
          <a:p>
            <a:r>
              <a:rPr lang="en-IE" sz="2000" dirty="0" smtClean="0">
                <a:sym typeface="Wingdings" pitchFamily="2" charset="2"/>
              </a:rPr>
              <a:t>coherence at      production </a:t>
            </a:r>
          </a:p>
          <a:p>
            <a:r>
              <a:rPr lang="en-IE" sz="2000" dirty="0" smtClean="0">
                <a:sym typeface="Wingdings" pitchFamily="2" charset="2"/>
              </a:rPr>
              <a:t>propagation, detection</a:t>
            </a:r>
            <a:endParaRPr lang="en-IE" sz="2000" dirty="0"/>
          </a:p>
        </p:txBody>
      </p:sp>
      <p:sp>
        <p:nvSpPr>
          <p:cNvPr id="32" name="WordArt 10"/>
          <p:cNvSpPr>
            <a:spLocks noChangeArrowheads="1" noChangeShapeType="1" noTextEdit="1"/>
          </p:cNvSpPr>
          <p:nvPr/>
        </p:nvSpPr>
        <p:spPr bwMode="auto">
          <a:xfrm>
            <a:off x="544576" y="244543"/>
            <a:ext cx="4465509" cy="657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Oscillations in vacuum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34" name="Freeform 30"/>
          <p:cNvSpPr>
            <a:spLocks/>
          </p:cNvSpPr>
          <p:nvPr/>
        </p:nvSpPr>
        <p:spPr bwMode="auto">
          <a:xfrm>
            <a:off x="6126832" y="1654306"/>
            <a:ext cx="581025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Freeform 31"/>
          <p:cNvSpPr>
            <a:spLocks/>
          </p:cNvSpPr>
          <p:nvPr/>
        </p:nvSpPr>
        <p:spPr bwMode="auto">
          <a:xfrm>
            <a:off x="5809338" y="1881365"/>
            <a:ext cx="581025" cy="484683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CC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126832" y="382772"/>
            <a:ext cx="23667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Wave packets of </a:t>
            </a:r>
          </a:p>
          <a:p>
            <a:r>
              <a:rPr lang="en-IE" dirty="0" smtClean="0"/>
              <a:t>the </a:t>
            </a:r>
            <a:r>
              <a:rPr lang="en-IE" dirty="0" err="1" smtClean="0"/>
              <a:t>eigenstates</a:t>
            </a:r>
            <a:r>
              <a:rPr lang="en-IE" dirty="0" smtClean="0"/>
              <a:t> of propagation  </a:t>
            </a:r>
            <a:r>
              <a:rPr lang="en-US" dirty="0" err="1" smtClean="0">
                <a:latin typeface="Symbol" pitchFamily="18" charset="2"/>
              </a:rPr>
              <a:t>n</a:t>
            </a:r>
            <a:r>
              <a:rPr lang="en-US" baseline="-25000" dirty="0" err="1" smtClean="0"/>
              <a:t>i</a:t>
            </a:r>
            <a:endParaRPr lang="en-US" dirty="0" smtClean="0">
              <a:latin typeface="Symbol" pitchFamily="18" charset="2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86050" y="3284869"/>
            <a:ext cx="33414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Vacuum : VEV   V(</a:t>
            </a:r>
            <a:r>
              <a:rPr lang="en-IE" sz="2000" dirty="0" err="1" smtClean="0"/>
              <a:t>x,t</a:t>
            </a:r>
            <a:r>
              <a:rPr lang="en-IE" sz="2000" dirty="0" smtClean="0"/>
              <a:t>), </a:t>
            </a:r>
          </a:p>
          <a:p>
            <a:r>
              <a:rPr lang="en-IE" sz="2000" dirty="0" smtClean="0"/>
              <a:t>interactions of</a:t>
            </a:r>
            <a:r>
              <a:rPr lang="en-US" sz="2000" dirty="0" smtClean="0">
                <a:latin typeface="Symbol" pitchFamily="18" charset="2"/>
                <a:sym typeface="Wingdings" pitchFamily="2" charset="2"/>
              </a:rPr>
              <a:t> n</a:t>
            </a:r>
            <a:r>
              <a:rPr lang="en-IE" sz="2000" dirty="0" smtClean="0"/>
              <a:t> with VEV  h V </a:t>
            </a:r>
            <a:r>
              <a:rPr lang="en-IE" sz="2000" dirty="0" smtClean="0">
                <a:sym typeface="Wingdings" pitchFamily="2" charset="2"/>
              </a:rPr>
              <a:t> m,  </a:t>
            </a:r>
            <a:r>
              <a:rPr lang="en-US" sz="2000" dirty="0" smtClean="0">
                <a:latin typeface="Symbol" pitchFamily="18" charset="2"/>
                <a:sym typeface="Wingdings" pitchFamily="2" charset="2"/>
              </a:rPr>
              <a:t>q, </a:t>
            </a:r>
            <a:r>
              <a:rPr lang="en-IE" sz="2000" dirty="0" smtClean="0"/>
              <a:t>h = h(&lt; </a:t>
            </a:r>
            <a:r>
              <a:rPr lang="en-US" sz="2000" dirty="0" smtClean="0">
                <a:latin typeface="Symbol" pitchFamily="18" charset="2"/>
                <a:sym typeface="Wingdings" pitchFamily="2" charset="2"/>
              </a:rPr>
              <a:t>t</a:t>
            </a:r>
            <a:r>
              <a:rPr lang="en-IE" sz="2000" dirty="0" smtClean="0"/>
              <a:t> &gt;)</a:t>
            </a: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2861864" y="2011093"/>
            <a:ext cx="4219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/>
              <a:t>2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2" name="Freeform 5"/>
          <p:cNvSpPr>
            <a:spLocks/>
          </p:cNvSpPr>
          <p:nvPr/>
        </p:nvSpPr>
        <p:spPr bwMode="auto">
          <a:xfrm rot="2934203">
            <a:off x="6746342" y="1925502"/>
            <a:ext cx="1145381" cy="1011645"/>
          </a:xfrm>
          <a:custGeom>
            <a:avLst/>
            <a:gdLst>
              <a:gd name="T0" fmla="*/ 113 w 633"/>
              <a:gd name="T1" fmla="*/ 417 h 577"/>
              <a:gd name="T2" fmla="*/ 40 w 633"/>
              <a:gd name="T3" fmla="*/ 152 h 577"/>
              <a:gd name="T4" fmla="*/ 351 w 633"/>
              <a:gd name="T5" fmla="*/ 15 h 577"/>
              <a:gd name="T6" fmla="*/ 625 w 633"/>
              <a:gd name="T7" fmla="*/ 243 h 577"/>
              <a:gd name="T8" fmla="*/ 397 w 633"/>
              <a:gd name="T9" fmla="*/ 545 h 577"/>
              <a:gd name="T10" fmla="*/ 113 w 633"/>
              <a:gd name="T11" fmla="*/ 417 h 5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33"/>
              <a:gd name="T19" fmla="*/ 0 h 577"/>
              <a:gd name="T20" fmla="*/ 633 w 633"/>
              <a:gd name="T21" fmla="*/ 577 h 5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33" h="577">
                <a:moveTo>
                  <a:pt x="113" y="417"/>
                </a:moveTo>
                <a:cubicBezTo>
                  <a:pt x="53" y="352"/>
                  <a:pt x="0" y="219"/>
                  <a:pt x="40" y="152"/>
                </a:cubicBezTo>
                <a:cubicBezTo>
                  <a:pt x="80" y="85"/>
                  <a:pt x="254" y="0"/>
                  <a:pt x="351" y="15"/>
                </a:cubicBezTo>
                <a:cubicBezTo>
                  <a:pt x="448" y="30"/>
                  <a:pt x="617" y="155"/>
                  <a:pt x="625" y="243"/>
                </a:cubicBezTo>
                <a:cubicBezTo>
                  <a:pt x="633" y="331"/>
                  <a:pt x="481" y="513"/>
                  <a:pt x="397" y="545"/>
                </a:cubicBezTo>
                <a:cubicBezTo>
                  <a:pt x="313" y="577"/>
                  <a:pt x="173" y="482"/>
                  <a:pt x="113" y="417"/>
                </a:cubicBezTo>
                <a:close/>
              </a:path>
            </a:pathLst>
          </a:custGeom>
          <a:solidFill>
            <a:schemeClr val="accent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1178521" y="2391749"/>
            <a:ext cx="4517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1634624" y="2195062"/>
            <a:ext cx="385562" cy="2055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648795" y="2404109"/>
            <a:ext cx="371391" cy="32845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1638161" y="2400572"/>
            <a:ext cx="5591979" cy="2086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7176976" y="2195062"/>
            <a:ext cx="406232" cy="2370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218119" y="2432840"/>
            <a:ext cx="365089" cy="320993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37343" y="3306135"/>
            <a:ext cx="25306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Entanglement with accompanying</a:t>
            </a:r>
          </a:p>
          <a:p>
            <a:r>
              <a:rPr lang="en-IE" sz="2000" dirty="0" smtClean="0"/>
              <a:t>particles  </a:t>
            </a:r>
            <a:endParaRPr lang="en-IE" sz="2000" dirty="0"/>
          </a:p>
        </p:txBody>
      </p:sp>
      <p:sp>
        <p:nvSpPr>
          <p:cNvPr id="52" name="TextBox 51"/>
          <p:cNvSpPr txBox="1"/>
          <p:nvPr/>
        </p:nvSpPr>
        <p:spPr>
          <a:xfrm>
            <a:off x="291437" y="5780416"/>
            <a:ext cx="3175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Quantum mechanical effect (superposition, interference)</a:t>
            </a:r>
            <a:endParaRPr lang="en-IE" sz="2000" dirty="0"/>
          </a:p>
        </p:txBody>
      </p:sp>
      <p:sp>
        <p:nvSpPr>
          <p:cNvPr id="54" name="TextBox 53"/>
          <p:cNvSpPr txBox="1"/>
          <p:nvPr/>
        </p:nvSpPr>
        <p:spPr>
          <a:xfrm>
            <a:off x="4040371" y="5022415"/>
            <a:ext cx="5007939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Modification of geometry of x-t, metrics, GR, NO in the GW background</a:t>
            </a:r>
            <a:endParaRPr lang="en-IE" sz="2000" dirty="0"/>
          </a:p>
        </p:txBody>
      </p:sp>
      <p:sp>
        <p:nvSpPr>
          <p:cNvPr id="55" name="TextBox 54"/>
          <p:cNvSpPr txBox="1"/>
          <p:nvPr/>
        </p:nvSpPr>
        <p:spPr>
          <a:xfrm>
            <a:off x="278739" y="5061097"/>
            <a:ext cx="3474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effect of propagation in space - time</a:t>
            </a:r>
            <a:endParaRPr lang="en-IE" sz="2000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3419593" y="2422207"/>
            <a:ext cx="0" cy="48048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029212" y="2411574"/>
            <a:ext cx="0" cy="48048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202884" y="2400571"/>
            <a:ext cx="0" cy="48048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809338" y="2432840"/>
            <a:ext cx="0" cy="48048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029739" y="2667988"/>
            <a:ext cx="329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63" name="TextBox 62"/>
          <p:cNvSpPr txBox="1"/>
          <p:nvPr/>
        </p:nvSpPr>
        <p:spPr>
          <a:xfrm>
            <a:off x="3254788" y="2668769"/>
            <a:ext cx="329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64" name="TextBox 63"/>
          <p:cNvSpPr txBox="1"/>
          <p:nvPr/>
        </p:nvSpPr>
        <p:spPr>
          <a:xfrm>
            <a:off x="5633900" y="2686123"/>
            <a:ext cx="329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65" name="TextBox 64"/>
          <p:cNvSpPr txBox="1"/>
          <p:nvPr/>
        </p:nvSpPr>
        <p:spPr>
          <a:xfrm>
            <a:off x="4864407" y="2675490"/>
            <a:ext cx="329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66" name="TextBox 65"/>
          <p:cNvSpPr txBox="1"/>
          <p:nvPr/>
        </p:nvSpPr>
        <p:spPr>
          <a:xfrm>
            <a:off x="4645891" y="2773093"/>
            <a:ext cx="383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</a:t>
            </a:r>
            <a:endParaRPr lang="en-IE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4646453" y="1940027"/>
            <a:ext cx="383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h</a:t>
            </a:r>
            <a:endParaRPr lang="en-IE" sz="2000" dirty="0"/>
          </a:p>
        </p:txBody>
      </p:sp>
      <p:sp>
        <p:nvSpPr>
          <p:cNvPr id="68" name="TextBox 67"/>
          <p:cNvSpPr txBox="1"/>
          <p:nvPr/>
        </p:nvSpPr>
        <p:spPr>
          <a:xfrm>
            <a:off x="4061637" y="5954230"/>
            <a:ext cx="3542837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Tests of QM, modification of QM, evolution equation..</a:t>
            </a:r>
            <a:endParaRPr lang="en-IE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278739" y="4668743"/>
            <a:ext cx="77218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NO:</a:t>
            </a:r>
            <a:endParaRPr lang="en-IE" sz="2000" dirty="0"/>
          </a:p>
        </p:txBody>
      </p:sp>
      <p:sp>
        <p:nvSpPr>
          <p:cNvPr id="44" name="Right Arrow 43"/>
          <p:cNvSpPr/>
          <p:nvPr/>
        </p:nvSpPr>
        <p:spPr>
          <a:xfrm>
            <a:off x="3478068" y="5018557"/>
            <a:ext cx="285835" cy="467185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6" name="Right Arrow 45"/>
          <p:cNvSpPr/>
          <p:nvPr/>
        </p:nvSpPr>
        <p:spPr>
          <a:xfrm>
            <a:off x="3502872" y="5872735"/>
            <a:ext cx="285835" cy="467185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466111" y="323611"/>
            <a:ext cx="2606699" cy="77135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Comments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912701" y="6507126"/>
            <a:ext cx="138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05649" y="5074820"/>
            <a:ext cx="35529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Electron interaction decides</a:t>
            </a:r>
          </a:p>
          <a:p>
            <a:r>
              <a:rPr lang="en-IE" sz="2000" dirty="0" smtClean="0">
                <a:sym typeface="Wingdings" pitchFamily="2" charset="2"/>
              </a:rPr>
              <a:t> </a:t>
            </a:r>
            <a:r>
              <a:rPr lang="en-IE" sz="2000" dirty="0" smtClean="0"/>
              <a:t> light cone should be constructed differently  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55478" y="2190307"/>
            <a:ext cx="4286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</p:txBody>
      </p:sp>
      <p:sp>
        <p:nvSpPr>
          <p:cNvPr id="16" name="TextBox 15"/>
          <p:cNvSpPr txBox="1"/>
          <p:nvPr/>
        </p:nvSpPr>
        <p:spPr>
          <a:xfrm>
            <a:off x="4702260" y="5105804"/>
            <a:ext cx="40829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this setup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N</a:t>
            </a:r>
            <a:r>
              <a:rPr lang="en-IE" sz="2000" baseline="-25000" dirty="0" smtClean="0"/>
              <a:t>’</a:t>
            </a:r>
            <a:r>
              <a:rPr lang="en-IE" sz="2000" dirty="0" smtClean="0"/>
              <a:t> &gt;&gt;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N</a:t>
            </a:r>
            <a:r>
              <a:rPr lang="en-IE" sz="2000" dirty="0" smtClean="0"/>
              <a:t> recoil does not affect WP of neutrinos which is determined by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N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071731" y="355510"/>
            <a:ext cx="2658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 B.J.P. Jones,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2209.00561 [hep-ph]</a:t>
            </a:r>
          </a:p>
        </p:txBody>
      </p:sp>
      <p:pic>
        <p:nvPicPr>
          <p:cNvPr id="13" name="Picture 12" descr="ThoughtEx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8716" y="2187484"/>
            <a:ext cx="4582634" cy="2700686"/>
          </a:xfrm>
          <a:prstGeom prst="rect">
            <a:avLst/>
          </a:prstGeom>
        </p:spPr>
      </p:pic>
      <p:pic>
        <p:nvPicPr>
          <p:cNvPr id="14" name="Picture 13" descr="LightConeSmirno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5649" y="1913849"/>
            <a:ext cx="3570928" cy="3275047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 flipV="1">
            <a:off x="1541683" y="2187484"/>
            <a:ext cx="859899" cy="233916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702259" y="1267518"/>
            <a:ext cx="3027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Figs do not correspond to our estimations</a:t>
            </a:r>
            <a:endParaRPr lang="en-IE" sz="2000" dirty="0"/>
          </a:p>
        </p:txBody>
      </p:sp>
      <p:sp>
        <p:nvSpPr>
          <p:cNvPr id="22" name="Down Arrow 21"/>
          <p:cNvSpPr/>
          <p:nvPr/>
        </p:nvSpPr>
        <p:spPr>
          <a:xfrm rot="6951061">
            <a:off x="2332664" y="3030752"/>
            <a:ext cx="192524" cy="919966"/>
          </a:xfrm>
          <a:prstGeom prst="down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TextBox 22"/>
          <p:cNvSpPr txBox="1"/>
          <p:nvPr/>
        </p:nvSpPr>
        <p:spPr>
          <a:xfrm>
            <a:off x="616679" y="1412875"/>
            <a:ext cx="3341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No problem with </a:t>
            </a:r>
            <a:r>
              <a:rPr lang="en-IE" sz="2000" dirty="0" err="1" smtClean="0"/>
              <a:t>casuality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7769225" y="1320800"/>
            <a:ext cx="88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LSND</a:t>
            </a:r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5675313" y="231775"/>
            <a:ext cx="207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m</a:t>
            </a:r>
            <a:r>
              <a:rPr lang="en-US" baseline="-25000"/>
              <a:t>41</a:t>
            </a:r>
            <a:r>
              <a:rPr lang="en-US" baseline="30000"/>
              <a:t>2</a:t>
            </a:r>
            <a:r>
              <a:rPr lang="en-US"/>
              <a:t> =  1 - 2 eV</a:t>
            </a:r>
            <a:r>
              <a:rPr lang="en-US" baseline="30000"/>
              <a:t>2</a:t>
            </a:r>
            <a:endParaRPr lang="en-US"/>
          </a:p>
        </p:txBody>
      </p:sp>
      <p:sp>
        <p:nvSpPr>
          <p:cNvPr id="12" name="WordArt 10"/>
          <p:cNvSpPr>
            <a:spLocks noChangeArrowheads="1" noChangeShapeType="1" noTextEdit="1"/>
          </p:cNvSpPr>
          <p:nvPr/>
        </p:nvSpPr>
        <p:spPr bwMode="auto">
          <a:xfrm>
            <a:off x="404914" y="1114720"/>
            <a:ext cx="3220788" cy="9523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and propagation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FF"/>
              </a:solidFill>
              <a:latin typeface="Arial Black"/>
            </a:endParaRPr>
          </a:p>
        </p:txBody>
      </p:sp>
      <p:sp>
        <p:nvSpPr>
          <p:cNvPr id="8" name="WordArt 10"/>
          <p:cNvSpPr>
            <a:spLocks noChangeArrowheads="1" noChangeShapeType="1" noTextEdit="1"/>
          </p:cNvSpPr>
          <p:nvPr/>
        </p:nvSpPr>
        <p:spPr bwMode="auto">
          <a:xfrm>
            <a:off x="426179" y="382772"/>
            <a:ext cx="2997505" cy="7319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Matter vacuum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-3549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455478" y="191381"/>
            <a:ext cx="6072913" cy="6909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From micro to macro picture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6114" y="923757"/>
            <a:ext cx="7689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From interactions with individual </a:t>
            </a:r>
            <a:r>
              <a:rPr lang="en-IE" sz="2000" dirty="0" err="1" smtClean="0"/>
              <a:t>scatteres</a:t>
            </a:r>
            <a:r>
              <a:rPr lang="en-IE" sz="2000" dirty="0" smtClean="0"/>
              <a:t> to effective potential (mean field approximation) 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74705" y="3477939"/>
            <a:ext cx="25429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e.g.,  G </a:t>
            </a:r>
            <a:r>
              <a:rPr lang="en-IE" i="1" dirty="0" err="1" smtClean="0">
                <a:solidFill>
                  <a:srgbClr val="FF0000"/>
                </a:solidFill>
              </a:rPr>
              <a:t>Fantini</a:t>
            </a:r>
            <a:r>
              <a:rPr lang="en-IE" i="1" dirty="0" smtClean="0">
                <a:solidFill>
                  <a:srgbClr val="FF0000"/>
                </a:solidFill>
              </a:rPr>
              <a:t>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A.G. </a:t>
            </a:r>
            <a:r>
              <a:rPr lang="en-IE" i="1" dirty="0" err="1" smtClean="0">
                <a:solidFill>
                  <a:srgbClr val="FF0000"/>
                </a:solidFill>
              </a:rPr>
              <a:t>Rosso</a:t>
            </a:r>
            <a:r>
              <a:rPr lang="en-IE" i="1" dirty="0" smtClean="0">
                <a:solidFill>
                  <a:srgbClr val="FF0000"/>
                </a:solidFill>
              </a:rPr>
              <a:t>,  F. </a:t>
            </a:r>
            <a:r>
              <a:rPr lang="en-IE" i="1" dirty="0" err="1" smtClean="0">
                <a:solidFill>
                  <a:srgbClr val="FF0000"/>
                </a:solidFill>
              </a:rPr>
              <a:t>Vissani</a:t>
            </a:r>
            <a:r>
              <a:rPr lang="en-IE" i="1" dirty="0" smtClean="0">
                <a:solidFill>
                  <a:srgbClr val="FF0000"/>
                </a:solidFill>
              </a:rPr>
              <a:t>  1802.05781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5926" y="1818161"/>
            <a:ext cx="249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err="1" smtClean="0">
                <a:solidFill>
                  <a:srgbClr val="FF0000"/>
                </a:solidFill>
              </a:rPr>
              <a:t>E.Kh</a:t>
            </a:r>
            <a:r>
              <a:rPr lang="en-IE" i="1" dirty="0" smtClean="0">
                <a:solidFill>
                  <a:srgbClr val="FF0000"/>
                </a:solidFill>
              </a:rPr>
              <a:t>. </a:t>
            </a:r>
            <a:r>
              <a:rPr lang="en-IE" i="1" dirty="0" err="1" smtClean="0">
                <a:solidFill>
                  <a:srgbClr val="FF0000"/>
                </a:solidFill>
              </a:rPr>
              <a:t>Akhmedov</a:t>
            </a:r>
            <a:endParaRPr lang="en-IE" i="1" dirty="0" smtClean="0">
              <a:solidFill>
                <a:srgbClr val="FF0000"/>
              </a:solidFill>
            </a:endParaRPr>
          </a:p>
          <a:p>
            <a:r>
              <a:rPr lang="en-IE" i="1" dirty="0" smtClean="0">
                <a:solidFill>
                  <a:srgbClr val="FF0000"/>
                </a:solidFill>
              </a:rPr>
              <a:t>2010.07847 [hep-ph]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6559" y="2806978"/>
            <a:ext cx="2360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A. Y.S. ,  </a:t>
            </a:r>
            <a:r>
              <a:rPr lang="en-IE" i="1" dirty="0" err="1" smtClean="0">
                <a:solidFill>
                  <a:srgbClr val="FF0000"/>
                </a:solidFill>
              </a:rPr>
              <a:t>Xun-jie</a:t>
            </a:r>
            <a:r>
              <a:rPr lang="en-IE" i="1" dirty="0" smtClean="0">
                <a:solidFill>
                  <a:srgbClr val="FF0000"/>
                </a:solidFill>
              </a:rPr>
              <a:t> </a:t>
            </a:r>
            <a:r>
              <a:rPr lang="en-IE" i="1" dirty="0" err="1" smtClean="0">
                <a:solidFill>
                  <a:srgbClr val="FF0000"/>
                </a:solidFill>
              </a:rPr>
              <a:t>Xu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87741" y="1697287"/>
            <a:ext cx="5571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Point-like </a:t>
            </a:r>
            <a:r>
              <a:rPr lang="en-IE" sz="2000" dirty="0" err="1" smtClean="0"/>
              <a:t>scatterers</a:t>
            </a:r>
            <a:r>
              <a:rPr lang="en-IE" sz="2000" dirty="0" smtClean="0"/>
              <a:t>, a coarse graining – coordinate space averaging over macroscopic volumes with large number of particles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987741" y="2744301"/>
            <a:ext cx="58691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Summation of potentials  produced by individual </a:t>
            </a:r>
            <a:r>
              <a:rPr lang="en-IE" sz="2000" dirty="0" err="1" smtClean="0"/>
              <a:t>scatteres</a:t>
            </a:r>
            <a:r>
              <a:rPr lang="en-IE" sz="2000" dirty="0" smtClean="0"/>
              <a:t>. </a:t>
            </a:r>
            <a:r>
              <a:rPr lang="en-IE" sz="2000" baseline="-25000" dirty="0" smtClean="0"/>
              <a:t> </a:t>
            </a:r>
            <a:endParaRPr lang="en-IE" sz="2000" dirty="0" smtClean="0"/>
          </a:p>
        </p:txBody>
      </p:sp>
      <p:sp>
        <p:nvSpPr>
          <p:cNvPr id="17" name="Oval 16"/>
          <p:cNvSpPr/>
          <p:nvPr/>
        </p:nvSpPr>
        <p:spPr>
          <a:xfrm>
            <a:off x="1050925" y="5394246"/>
            <a:ext cx="712382" cy="765543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Oval 20"/>
          <p:cNvSpPr/>
          <p:nvPr/>
        </p:nvSpPr>
        <p:spPr>
          <a:xfrm>
            <a:off x="1234711" y="4586171"/>
            <a:ext cx="712382" cy="765543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Oval 21"/>
          <p:cNvSpPr/>
          <p:nvPr/>
        </p:nvSpPr>
        <p:spPr>
          <a:xfrm>
            <a:off x="1709998" y="5128435"/>
            <a:ext cx="712382" cy="765543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Oval 22"/>
          <p:cNvSpPr/>
          <p:nvPr/>
        </p:nvSpPr>
        <p:spPr>
          <a:xfrm>
            <a:off x="2275359" y="5486403"/>
            <a:ext cx="712382" cy="765543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Oval 23"/>
          <p:cNvSpPr/>
          <p:nvPr/>
        </p:nvSpPr>
        <p:spPr>
          <a:xfrm>
            <a:off x="2275359" y="4518833"/>
            <a:ext cx="712382" cy="765543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Oval 24"/>
          <p:cNvSpPr/>
          <p:nvPr/>
        </p:nvSpPr>
        <p:spPr>
          <a:xfrm>
            <a:off x="2817614" y="4890974"/>
            <a:ext cx="712382" cy="765543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Oval 25"/>
          <p:cNvSpPr/>
          <p:nvPr/>
        </p:nvSpPr>
        <p:spPr>
          <a:xfrm>
            <a:off x="3179122" y="5411972"/>
            <a:ext cx="712382" cy="765543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Oval 26"/>
          <p:cNvSpPr/>
          <p:nvPr/>
        </p:nvSpPr>
        <p:spPr>
          <a:xfrm>
            <a:off x="3606208" y="4628701"/>
            <a:ext cx="712382" cy="765543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Oval 27"/>
          <p:cNvSpPr/>
          <p:nvPr/>
        </p:nvSpPr>
        <p:spPr>
          <a:xfrm>
            <a:off x="3962399" y="5287930"/>
            <a:ext cx="712382" cy="765543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Oval 28"/>
          <p:cNvSpPr/>
          <p:nvPr/>
        </p:nvSpPr>
        <p:spPr>
          <a:xfrm>
            <a:off x="4440855" y="4777562"/>
            <a:ext cx="712382" cy="765543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1" name="Straight Connector 30"/>
          <p:cNvCxnSpPr/>
          <p:nvPr/>
        </p:nvCxnSpPr>
        <p:spPr>
          <a:xfrm>
            <a:off x="933967" y="5330462"/>
            <a:ext cx="449927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954215" y="4735423"/>
            <a:ext cx="2604994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since </a:t>
            </a:r>
            <a:r>
              <a:rPr lang="en-IE" sz="2000" dirty="0" err="1" smtClean="0">
                <a:latin typeface="Symbol" pitchFamily="18" charset="2"/>
              </a:rPr>
              <a:t>l</a:t>
            </a:r>
            <a:r>
              <a:rPr lang="en-IE" sz="2000" baseline="-25000" dirty="0" err="1" smtClean="0">
                <a:latin typeface="Symbol" pitchFamily="18" charset="2"/>
              </a:rPr>
              <a:t>n</a:t>
            </a:r>
            <a:r>
              <a:rPr lang="en-US" sz="2000" dirty="0" smtClean="0"/>
              <a:t>~</a:t>
            </a:r>
            <a:r>
              <a:rPr lang="en-IE" sz="2000" dirty="0" smtClean="0"/>
              <a:t> 1/</a:t>
            </a:r>
            <a:r>
              <a:rPr lang="en-IE" sz="2000" dirty="0" err="1" smtClean="0"/>
              <a:t>p</a:t>
            </a:r>
            <a:r>
              <a:rPr lang="en-IE" sz="2000" baseline="-25000" dirty="0" err="1" smtClean="0">
                <a:latin typeface="Symbol" pitchFamily="18" charset="2"/>
              </a:rPr>
              <a:t>n</a:t>
            </a:r>
            <a:r>
              <a:rPr lang="en-IE" sz="2000" dirty="0" smtClean="0"/>
              <a:t> &lt;&lt; </a:t>
            </a:r>
            <a:r>
              <a:rPr lang="en-IE" sz="2000" dirty="0" err="1" smtClean="0"/>
              <a:t>X</a:t>
            </a:r>
            <a:r>
              <a:rPr lang="en-IE" sz="2000" baseline="-25000" dirty="0" err="1" smtClean="0"/>
              <a:t>e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5901068" y="5283180"/>
            <a:ext cx="30861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  </a:t>
            </a:r>
            <a:r>
              <a:rPr lang="en-IE" sz="2000" dirty="0" smtClean="0"/>
              <a:t>make sense to consider propagation of neutrino inside atom </a:t>
            </a:r>
            <a:endParaRPr lang="en-IE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3094071" y="3487167"/>
            <a:ext cx="5869173" cy="1015663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 short range interactions </a:t>
            </a:r>
            <a:r>
              <a:rPr lang="en-IE" sz="2000" dirty="0" err="1" smtClean="0"/>
              <a:t>r</a:t>
            </a:r>
            <a:r>
              <a:rPr lang="en-IE" sz="2000" baseline="-25000" dirty="0" err="1" smtClean="0"/>
              <a:t>WI</a:t>
            </a:r>
            <a:r>
              <a:rPr lang="en-IE" sz="2000" dirty="0" smtClean="0"/>
              <a:t>, localization of </a:t>
            </a:r>
            <a:r>
              <a:rPr lang="en-IE" sz="2000" dirty="0" err="1" smtClean="0"/>
              <a:t>scatterers</a:t>
            </a:r>
            <a:r>
              <a:rPr lang="en-IE" sz="2000" dirty="0" smtClean="0"/>
              <a:t> should be taken into account </a:t>
            </a:r>
          </a:p>
          <a:p>
            <a:r>
              <a:rPr lang="en-IE" sz="2000" dirty="0" err="1" smtClean="0"/>
              <a:t>X</a:t>
            </a:r>
            <a:r>
              <a:rPr lang="en-IE" sz="2000" baseline="-25000" dirty="0" err="1" smtClean="0"/>
              <a:t>e</a:t>
            </a:r>
            <a:r>
              <a:rPr lang="en-US" sz="2000" dirty="0" smtClean="0"/>
              <a:t> &gt;&gt; </a:t>
            </a:r>
            <a:r>
              <a:rPr lang="en-IE" sz="2000" dirty="0" err="1" smtClean="0"/>
              <a:t>r</a:t>
            </a:r>
            <a:r>
              <a:rPr lang="en-IE" sz="2000" baseline="-25000" dirty="0" err="1" smtClean="0"/>
              <a:t>WI</a:t>
            </a:r>
            <a:r>
              <a:rPr lang="en-IE" sz="2000" dirty="0" smtClean="0">
                <a:sym typeface="Wingdings" pitchFamily="2" charset="2"/>
              </a:rPr>
              <a:t> , e.g. localization of e in atom</a:t>
            </a:r>
            <a:r>
              <a:rPr lang="en-IE" sz="2000" baseline="-25000" dirty="0" smtClean="0"/>
              <a:t> </a:t>
            </a:r>
            <a:endParaRPr lang="en-I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-10633" y="-10633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4" name="Rectangle 43"/>
          <p:cNvSpPr/>
          <p:nvPr/>
        </p:nvSpPr>
        <p:spPr>
          <a:xfrm>
            <a:off x="2440149" y="5719917"/>
            <a:ext cx="2369261" cy="680483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Rectangle 42"/>
          <p:cNvSpPr/>
          <p:nvPr/>
        </p:nvSpPr>
        <p:spPr>
          <a:xfrm>
            <a:off x="2443074" y="5709678"/>
            <a:ext cx="2323805" cy="707886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Rectangle 40"/>
          <p:cNvSpPr/>
          <p:nvPr/>
        </p:nvSpPr>
        <p:spPr>
          <a:xfrm>
            <a:off x="2464340" y="5719917"/>
            <a:ext cx="2323805" cy="805057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Rectangle 39"/>
          <p:cNvSpPr/>
          <p:nvPr/>
        </p:nvSpPr>
        <p:spPr>
          <a:xfrm>
            <a:off x="2443074" y="5762449"/>
            <a:ext cx="2323805" cy="58068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Freeform 13"/>
          <p:cNvSpPr/>
          <p:nvPr/>
        </p:nvSpPr>
        <p:spPr>
          <a:xfrm>
            <a:off x="833804" y="1711842"/>
            <a:ext cx="680484" cy="520996"/>
          </a:xfrm>
          <a:custGeom>
            <a:avLst/>
            <a:gdLst>
              <a:gd name="connsiteX0" fmla="*/ 0 w 680484"/>
              <a:gd name="connsiteY0" fmla="*/ 520996 h 520996"/>
              <a:gd name="connsiteX1" fmla="*/ 382772 w 680484"/>
              <a:gd name="connsiteY1" fmla="*/ 520996 h 520996"/>
              <a:gd name="connsiteX2" fmla="*/ 382772 w 680484"/>
              <a:gd name="connsiteY2" fmla="*/ 0 h 520996"/>
              <a:gd name="connsiteX3" fmla="*/ 680484 w 680484"/>
              <a:gd name="connsiteY3" fmla="*/ 0 h 520996"/>
              <a:gd name="connsiteX4" fmla="*/ 680484 w 680484"/>
              <a:gd name="connsiteY4" fmla="*/ 499731 h 520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484" h="520996">
                <a:moveTo>
                  <a:pt x="0" y="520996"/>
                </a:moveTo>
                <a:lnTo>
                  <a:pt x="382772" y="520996"/>
                </a:lnTo>
                <a:lnTo>
                  <a:pt x="382772" y="0"/>
                </a:lnTo>
                <a:lnTo>
                  <a:pt x="680484" y="0"/>
                </a:lnTo>
                <a:lnTo>
                  <a:pt x="680484" y="499731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TextBox 22"/>
          <p:cNvSpPr txBox="1"/>
          <p:nvPr/>
        </p:nvSpPr>
        <p:spPr>
          <a:xfrm>
            <a:off x="4284937" y="4217977"/>
            <a:ext cx="382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24" name="TextBox 23"/>
          <p:cNvSpPr txBox="1"/>
          <p:nvPr/>
        </p:nvSpPr>
        <p:spPr>
          <a:xfrm>
            <a:off x="139929" y="1269200"/>
            <a:ext cx="434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</a:t>
            </a:r>
            <a:endParaRPr lang="en-IE" sz="2000" dirty="0"/>
          </a:p>
        </p:txBody>
      </p:sp>
      <p:sp>
        <p:nvSpPr>
          <p:cNvPr id="38" name="Right Arrow 37"/>
          <p:cNvSpPr/>
          <p:nvPr/>
        </p:nvSpPr>
        <p:spPr>
          <a:xfrm>
            <a:off x="4603906" y="4693639"/>
            <a:ext cx="382761" cy="40011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Rectangle 38"/>
          <p:cNvSpPr/>
          <p:nvPr/>
        </p:nvSpPr>
        <p:spPr>
          <a:xfrm>
            <a:off x="1647100" y="3733368"/>
            <a:ext cx="3541588" cy="28341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648586" y="1244004"/>
            <a:ext cx="3882590" cy="12918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Freeform 15"/>
          <p:cNvSpPr/>
          <p:nvPr/>
        </p:nvSpPr>
        <p:spPr>
          <a:xfrm>
            <a:off x="1514288" y="1701209"/>
            <a:ext cx="680484" cy="520996"/>
          </a:xfrm>
          <a:custGeom>
            <a:avLst/>
            <a:gdLst>
              <a:gd name="connsiteX0" fmla="*/ 0 w 680484"/>
              <a:gd name="connsiteY0" fmla="*/ 520996 h 520996"/>
              <a:gd name="connsiteX1" fmla="*/ 382772 w 680484"/>
              <a:gd name="connsiteY1" fmla="*/ 520996 h 520996"/>
              <a:gd name="connsiteX2" fmla="*/ 382772 w 680484"/>
              <a:gd name="connsiteY2" fmla="*/ 0 h 520996"/>
              <a:gd name="connsiteX3" fmla="*/ 680484 w 680484"/>
              <a:gd name="connsiteY3" fmla="*/ 0 h 520996"/>
              <a:gd name="connsiteX4" fmla="*/ 680484 w 680484"/>
              <a:gd name="connsiteY4" fmla="*/ 499731 h 520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484" h="520996">
                <a:moveTo>
                  <a:pt x="0" y="520996"/>
                </a:moveTo>
                <a:lnTo>
                  <a:pt x="382772" y="520996"/>
                </a:lnTo>
                <a:lnTo>
                  <a:pt x="382772" y="0"/>
                </a:lnTo>
                <a:lnTo>
                  <a:pt x="680484" y="0"/>
                </a:lnTo>
                <a:lnTo>
                  <a:pt x="680484" y="499731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Freeform 17"/>
          <p:cNvSpPr/>
          <p:nvPr/>
        </p:nvSpPr>
        <p:spPr>
          <a:xfrm>
            <a:off x="2194772" y="1679943"/>
            <a:ext cx="680484" cy="520996"/>
          </a:xfrm>
          <a:custGeom>
            <a:avLst/>
            <a:gdLst>
              <a:gd name="connsiteX0" fmla="*/ 0 w 680484"/>
              <a:gd name="connsiteY0" fmla="*/ 520996 h 520996"/>
              <a:gd name="connsiteX1" fmla="*/ 382772 w 680484"/>
              <a:gd name="connsiteY1" fmla="*/ 520996 h 520996"/>
              <a:gd name="connsiteX2" fmla="*/ 382772 w 680484"/>
              <a:gd name="connsiteY2" fmla="*/ 0 h 520996"/>
              <a:gd name="connsiteX3" fmla="*/ 680484 w 680484"/>
              <a:gd name="connsiteY3" fmla="*/ 0 h 520996"/>
              <a:gd name="connsiteX4" fmla="*/ 680484 w 680484"/>
              <a:gd name="connsiteY4" fmla="*/ 499731 h 520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484" h="520996">
                <a:moveTo>
                  <a:pt x="0" y="520996"/>
                </a:moveTo>
                <a:lnTo>
                  <a:pt x="382772" y="520996"/>
                </a:lnTo>
                <a:lnTo>
                  <a:pt x="382772" y="0"/>
                </a:lnTo>
                <a:lnTo>
                  <a:pt x="680484" y="0"/>
                </a:lnTo>
                <a:lnTo>
                  <a:pt x="680484" y="499731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Freeform 18"/>
          <p:cNvSpPr/>
          <p:nvPr/>
        </p:nvSpPr>
        <p:spPr>
          <a:xfrm>
            <a:off x="2860158" y="1679943"/>
            <a:ext cx="680484" cy="520996"/>
          </a:xfrm>
          <a:custGeom>
            <a:avLst/>
            <a:gdLst>
              <a:gd name="connsiteX0" fmla="*/ 0 w 680484"/>
              <a:gd name="connsiteY0" fmla="*/ 520996 h 520996"/>
              <a:gd name="connsiteX1" fmla="*/ 382772 w 680484"/>
              <a:gd name="connsiteY1" fmla="*/ 520996 h 520996"/>
              <a:gd name="connsiteX2" fmla="*/ 382772 w 680484"/>
              <a:gd name="connsiteY2" fmla="*/ 0 h 520996"/>
              <a:gd name="connsiteX3" fmla="*/ 680484 w 680484"/>
              <a:gd name="connsiteY3" fmla="*/ 0 h 520996"/>
              <a:gd name="connsiteX4" fmla="*/ 680484 w 680484"/>
              <a:gd name="connsiteY4" fmla="*/ 499731 h 520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484" h="520996">
                <a:moveTo>
                  <a:pt x="0" y="520996"/>
                </a:moveTo>
                <a:lnTo>
                  <a:pt x="382772" y="520996"/>
                </a:lnTo>
                <a:lnTo>
                  <a:pt x="382772" y="0"/>
                </a:lnTo>
                <a:lnTo>
                  <a:pt x="680484" y="0"/>
                </a:lnTo>
                <a:lnTo>
                  <a:pt x="680484" y="499731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Freeform 19"/>
          <p:cNvSpPr/>
          <p:nvPr/>
        </p:nvSpPr>
        <p:spPr>
          <a:xfrm>
            <a:off x="3540642" y="1669310"/>
            <a:ext cx="680484" cy="520996"/>
          </a:xfrm>
          <a:custGeom>
            <a:avLst/>
            <a:gdLst>
              <a:gd name="connsiteX0" fmla="*/ 0 w 680484"/>
              <a:gd name="connsiteY0" fmla="*/ 520996 h 520996"/>
              <a:gd name="connsiteX1" fmla="*/ 382772 w 680484"/>
              <a:gd name="connsiteY1" fmla="*/ 520996 h 520996"/>
              <a:gd name="connsiteX2" fmla="*/ 382772 w 680484"/>
              <a:gd name="connsiteY2" fmla="*/ 0 h 520996"/>
              <a:gd name="connsiteX3" fmla="*/ 680484 w 680484"/>
              <a:gd name="connsiteY3" fmla="*/ 0 h 520996"/>
              <a:gd name="connsiteX4" fmla="*/ 680484 w 680484"/>
              <a:gd name="connsiteY4" fmla="*/ 499731 h 520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484" h="520996">
                <a:moveTo>
                  <a:pt x="0" y="520996"/>
                </a:moveTo>
                <a:lnTo>
                  <a:pt x="382772" y="520996"/>
                </a:lnTo>
                <a:lnTo>
                  <a:pt x="382772" y="0"/>
                </a:lnTo>
                <a:lnTo>
                  <a:pt x="680484" y="0"/>
                </a:lnTo>
                <a:lnTo>
                  <a:pt x="680484" y="499731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WordArt 10"/>
          <p:cNvSpPr>
            <a:spLocks noChangeArrowheads="1" noChangeShapeType="1" noTextEdit="1"/>
          </p:cNvSpPr>
          <p:nvPr/>
        </p:nvSpPr>
        <p:spPr bwMode="auto">
          <a:xfrm>
            <a:off x="455478" y="255179"/>
            <a:ext cx="5445592" cy="6909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Modeling with castle wall profile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0639" y="1778463"/>
            <a:ext cx="335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a</a:t>
            </a:r>
            <a:endParaRPr lang="en-IE" dirty="0"/>
          </a:p>
        </p:txBody>
      </p:sp>
      <p:sp>
        <p:nvSpPr>
          <p:cNvPr id="46" name="TextBox 45"/>
          <p:cNvSpPr txBox="1"/>
          <p:nvPr/>
        </p:nvSpPr>
        <p:spPr>
          <a:xfrm>
            <a:off x="1158948" y="1318431"/>
            <a:ext cx="397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b</a:t>
            </a:r>
            <a:endParaRPr lang="en-IE" dirty="0"/>
          </a:p>
        </p:txBody>
      </p:sp>
      <p:sp>
        <p:nvSpPr>
          <p:cNvPr id="47" name="TextBox 46"/>
          <p:cNvSpPr txBox="1"/>
          <p:nvPr/>
        </p:nvSpPr>
        <p:spPr>
          <a:xfrm>
            <a:off x="801905" y="2597137"/>
            <a:ext cx="1048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err="1" smtClean="0"/>
              <a:t>V</a:t>
            </a:r>
            <a:r>
              <a:rPr lang="en-IE" baseline="-25000" dirty="0" err="1" smtClean="0"/>
              <a:t>a</a:t>
            </a:r>
            <a:r>
              <a:rPr lang="en-IE" dirty="0" smtClean="0"/>
              <a:t>   </a:t>
            </a:r>
            <a:r>
              <a:rPr lang="en-IE" dirty="0" err="1" smtClean="0"/>
              <a:t>V</a:t>
            </a:r>
            <a:r>
              <a:rPr lang="en-IE" baseline="-25000" dirty="0" err="1" smtClean="0"/>
              <a:t>b</a:t>
            </a:r>
            <a:r>
              <a:rPr lang="en-IE" baseline="-25000" dirty="0" smtClean="0"/>
              <a:t>    </a:t>
            </a:r>
            <a:endParaRPr lang="en-IE" dirty="0"/>
          </a:p>
        </p:txBody>
      </p:sp>
      <p:sp>
        <p:nvSpPr>
          <p:cNvPr id="48" name="TextBox 47"/>
          <p:cNvSpPr txBox="1"/>
          <p:nvPr/>
        </p:nvSpPr>
        <p:spPr>
          <a:xfrm>
            <a:off x="816076" y="2909032"/>
            <a:ext cx="1048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L</a:t>
            </a:r>
            <a:r>
              <a:rPr lang="en-IE" baseline="-25000" dirty="0" smtClean="0"/>
              <a:t>a</a:t>
            </a:r>
            <a:r>
              <a:rPr lang="en-IE" dirty="0" smtClean="0"/>
              <a:t>   L</a:t>
            </a:r>
            <a:r>
              <a:rPr lang="en-IE" baseline="-25000" dirty="0" smtClean="0"/>
              <a:t>b    </a:t>
            </a:r>
            <a:endParaRPr lang="en-IE" dirty="0"/>
          </a:p>
        </p:txBody>
      </p:sp>
      <p:sp>
        <p:nvSpPr>
          <p:cNvPr id="49" name="TextBox 48"/>
          <p:cNvSpPr txBox="1"/>
          <p:nvPr/>
        </p:nvSpPr>
        <p:spPr>
          <a:xfrm>
            <a:off x="1875790" y="2602163"/>
            <a:ext cx="19351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Half – phases:</a:t>
            </a:r>
            <a:endParaRPr lang="en-IE" sz="2000" dirty="0"/>
          </a:p>
        </p:txBody>
      </p:sp>
      <p:sp>
        <p:nvSpPr>
          <p:cNvPr id="50" name="TextBox 49"/>
          <p:cNvSpPr txBox="1"/>
          <p:nvPr/>
        </p:nvSpPr>
        <p:spPr>
          <a:xfrm>
            <a:off x="3590186" y="2597137"/>
            <a:ext cx="940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f</a:t>
            </a:r>
            <a:r>
              <a:rPr lang="en-IE" sz="2000" baseline="-25000" dirty="0" err="1" smtClean="0"/>
              <a:t>a</a:t>
            </a:r>
            <a:r>
              <a:rPr lang="en-IE" sz="2000" dirty="0" smtClean="0">
                <a:latin typeface="Symbol" pitchFamily="18" charset="2"/>
              </a:rPr>
              <a:t>    </a:t>
            </a:r>
            <a:r>
              <a:rPr lang="en-IE" sz="2000" dirty="0" err="1" smtClean="0">
                <a:latin typeface="Symbol" pitchFamily="18" charset="2"/>
              </a:rPr>
              <a:t>f</a:t>
            </a:r>
            <a:r>
              <a:rPr lang="en-IE" sz="2000" baseline="-25000" dirty="0" err="1" smtClean="0"/>
              <a:t>b</a:t>
            </a:r>
            <a:r>
              <a:rPr lang="en-IE" sz="2000" dirty="0" smtClean="0"/>
              <a:t>   </a:t>
            </a:r>
            <a:r>
              <a:rPr lang="en-IE" sz="2000" baseline="-25000" dirty="0" smtClean="0"/>
              <a:t>   </a:t>
            </a:r>
            <a:endParaRPr lang="en-IE" sz="2000" dirty="0"/>
          </a:p>
        </p:txBody>
      </p:sp>
      <p:sp>
        <p:nvSpPr>
          <p:cNvPr id="51" name="TextBox 50"/>
          <p:cNvSpPr txBox="1"/>
          <p:nvPr/>
        </p:nvSpPr>
        <p:spPr>
          <a:xfrm>
            <a:off x="3599118" y="2885310"/>
            <a:ext cx="940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q</a:t>
            </a:r>
            <a:r>
              <a:rPr lang="en-IE" sz="2000" baseline="-25000" dirty="0" err="1" smtClean="0"/>
              <a:t>a</a:t>
            </a:r>
            <a:r>
              <a:rPr lang="en-IE" sz="2000" dirty="0" smtClean="0">
                <a:latin typeface="Symbol" pitchFamily="18" charset="2"/>
              </a:rPr>
              <a:t>    </a:t>
            </a:r>
            <a:r>
              <a:rPr lang="en-IE" sz="2000" dirty="0" err="1" smtClean="0">
                <a:latin typeface="Symbol" pitchFamily="18" charset="2"/>
              </a:rPr>
              <a:t>q</a:t>
            </a:r>
            <a:r>
              <a:rPr lang="en-IE" sz="2000" baseline="-25000" dirty="0" err="1" smtClean="0"/>
              <a:t>b</a:t>
            </a:r>
            <a:r>
              <a:rPr lang="en-IE" sz="2000" dirty="0" smtClean="0"/>
              <a:t>   </a:t>
            </a:r>
            <a:r>
              <a:rPr lang="en-IE" sz="2000" baseline="-25000" dirty="0" smtClean="0"/>
              <a:t>   </a:t>
            </a:r>
            <a:endParaRPr lang="en-IE" sz="2000" dirty="0"/>
          </a:p>
        </p:txBody>
      </p:sp>
      <p:sp>
        <p:nvSpPr>
          <p:cNvPr id="52" name="TextBox 51"/>
          <p:cNvSpPr txBox="1"/>
          <p:nvPr/>
        </p:nvSpPr>
        <p:spPr>
          <a:xfrm>
            <a:off x="1846445" y="2901550"/>
            <a:ext cx="1932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Mixing angles:</a:t>
            </a:r>
            <a:endParaRPr lang="en-IE" sz="2000" dirty="0"/>
          </a:p>
        </p:txBody>
      </p:sp>
      <p:sp>
        <p:nvSpPr>
          <p:cNvPr id="53" name="TextBox 52"/>
          <p:cNvSpPr txBox="1"/>
          <p:nvPr/>
        </p:nvSpPr>
        <p:spPr>
          <a:xfrm>
            <a:off x="457195" y="3469515"/>
            <a:ext cx="294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Oscillation probability</a:t>
            </a:r>
            <a:endParaRPr lang="en-IE" sz="2000" dirty="0"/>
          </a:p>
        </p:txBody>
      </p:sp>
      <p:sp>
        <p:nvSpPr>
          <p:cNvPr id="54" name="TextBox 53"/>
          <p:cNvSpPr txBox="1"/>
          <p:nvPr/>
        </p:nvSpPr>
        <p:spPr>
          <a:xfrm>
            <a:off x="4603906" y="2232838"/>
            <a:ext cx="382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55" name="TextBox 54"/>
          <p:cNvSpPr txBox="1"/>
          <p:nvPr/>
        </p:nvSpPr>
        <p:spPr>
          <a:xfrm>
            <a:off x="855070" y="3909620"/>
            <a:ext cx="3750537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P = [1 - I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/(1 – R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)] sin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(n </a:t>
            </a:r>
            <a:r>
              <a:rPr lang="en-IE" sz="2000" dirty="0" smtClean="0">
                <a:latin typeface="Symbol" pitchFamily="18" charset="2"/>
              </a:rPr>
              <a:t>z</a:t>
            </a:r>
            <a:r>
              <a:rPr lang="en-IE" sz="2000" dirty="0" smtClean="0"/>
              <a:t>) </a:t>
            </a:r>
            <a:endParaRPr lang="en-IE" sz="2000" dirty="0"/>
          </a:p>
        </p:txBody>
      </p:sp>
      <p:sp>
        <p:nvSpPr>
          <p:cNvPr id="56" name="TextBox 55"/>
          <p:cNvSpPr txBox="1"/>
          <p:nvPr/>
        </p:nvSpPr>
        <p:spPr>
          <a:xfrm>
            <a:off x="4609176" y="3919132"/>
            <a:ext cx="15497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smtClean="0">
                <a:latin typeface="Symbol" pitchFamily="18" charset="2"/>
              </a:rPr>
              <a:t>z</a:t>
            </a:r>
            <a:r>
              <a:rPr lang="en-IE" sz="2000" dirty="0" smtClean="0"/>
              <a:t> = arcos R</a:t>
            </a:r>
            <a:endParaRPr lang="en-IE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6783556" y="3490781"/>
            <a:ext cx="1998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E. </a:t>
            </a:r>
            <a:r>
              <a:rPr lang="en-IE" i="1" dirty="0" err="1" smtClean="0">
                <a:solidFill>
                  <a:srgbClr val="FF0000"/>
                </a:solidFill>
              </a:rPr>
              <a:t>Kh</a:t>
            </a:r>
            <a:r>
              <a:rPr lang="en-IE" i="1" dirty="0" smtClean="0">
                <a:solidFill>
                  <a:srgbClr val="FF0000"/>
                </a:solidFill>
              </a:rPr>
              <a:t>. </a:t>
            </a:r>
            <a:r>
              <a:rPr lang="en-IE" i="1" dirty="0" err="1" smtClean="0">
                <a:solidFill>
                  <a:srgbClr val="FF0000"/>
                </a:solidFill>
              </a:rPr>
              <a:t>Akhmedov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18442" y="4342750"/>
            <a:ext cx="4561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I = I(</a:t>
            </a:r>
            <a:r>
              <a:rPr lang="en-IE" dirty="0" err="1" smtClean="0">
                <a:latin typeface="Symbol" pitchFamily="18" charset="2"/>
              </a:rPr>
              <a:t>f</a:t>
            </a:r>
            <a:r>
              <a:rPr lang="en-IE" baseline="-25000" dirty="0" err="1" smtClean="0"/>
              <a:t>a</a:t>
            </a:r>
            <a:r>
              <a:rPr lang="en-IE" dirty="0" smtClean="0">
                <a:latin typeface="Symbol" pitchFamily="18" charset="2"/>
              </a:rPr>
              <a:t> , </a:t>
            </a:r>
            <a:r>
              <a:rPr lang="en-IE" dirty="0" err="1" smtClean="0">
                <a:latin typeface="Symbol" pitchFamily="18" charset="2"/>
              </a:rPr>
              <a:t>f</a:t>
            </a:r>
            <a:r>
              <a:rPr lang="en-IE" baseline="-25000" dirty="0" err="1" smtClean="0"/>
              <a:t>b</a:t>
            </a:r>
            <a:r>
              <a:rPr lang="en-IE" dirty="0" smtClean="0"/>
              <a:t>, </a:t>
            </a:r>
            <a:r>
              <a:rPr lang="en-IE" dirty="0" err="1" smtClean="0">
                <a:latin typeface="Symbol" pitchFamily="18" charset="2"/>
              </a:rPr>
              <a:t>q</a:t>
            </a:r>
            <a:r>
              <a:rPr lang="en-IE" baseline="-25000" dirty="0" err="1" smtClean="0"/>
              <a:t>a</a:t>
            </a:r>
            <a:r>
              <a:rPr lang="en-IE" dirty="0" smtClean="0">
                <a:latin typeface="Symbol" pitchFamily="18" charset="2"/>
              </a:rPr>
              <a:t>,  </a:t>
            </a:r>
            <a:r>
              <a:rPr lang="en-IE" dirty="0" err="1" smtClean="0">
                <a:latin typeface="Symbol" pitchFamily="18" charset="2"/>
              </a:rPr>
              <a:t>q</a:t>
            </a:r>
            <a:r>
              <a:rPr lang="en-IE" baseline="-25000" dirty="0" err="1" smtClean="0"/>
              <a:t>b</a:t>
            </a:r>
            <a:r>
              <a:rPr lang="en-IE" dirty="0" smtClean="0"/>
              <a:t> ) ,   R = R(</a:t>
            </a:r>
            <a:r>
              <a:rPr lang="en-IE" dirty="0" err="1" smtClean="0">
                <a:latin typeface="Symbol" pitchFamily="18" charset="2"/>
              </a:rPr>
              <a:t>f</a:t>
            </a:r>
            <a:r>
              <a:rPr lang="en-IE" baseline="-25000" dirty="0" err="1" smtClean="0"/>
              <a:t>a</a:t>
            </a:r>
            <a:r>
              <a:rPr lang="en-IE" dirty="0" smtClean="0"/>
              <a:t>,</a:t>
            </a:r>
            <a:r>
              <a:rPr lang="en-IE" dirty="0" smtClean="0">
                <a:latin typeface="Symbol" pitchFamily="18" charset="2"/>
              </a:rPr>
              <a:t> </a:t>
            </a:r>
            <a:r>
              <a:rPr lang="en-IE" dirty="0" err="1" smtClean="0">
                <a:latin typeface="Symbol" pitchFamily="18" charset="2"/>
              </a:rPr>
              <a:t>f</a:t>
            </a:r>
            <a:r>
              <a:rPr lang="en-IE" baseline="-25000" dirty="0" err="1" smtClean="0"/>
              <a:t>b</a:t>
            </a:r>
            <a:r>
              <a:rPr lang="en-IE" dirty="0" smtClean="0"/>
              <a:t>, </a:t>
            </a:r>
            <a:r>
              <a:rPr lang="en-IE" dirty="0" err="1" smtClean="0">
                <a:latin typeface="Symbol" pitchFamily="18" charset="2"/>
              </a:rPr>
              <a:t>q</a:t>
            </a:r>
            <a:r>
              <a:rPr lang="en-IE" baseline="-25000" dirty="0" err="1" smtClean="0"/>
              <a:t>a</a:t>
            </a:r>
            <a:r>
              <a:rPr lang="en-IE" dirty="0" smtClean="0"/>
              <a:t>,</a:t>
            </a:r>
            <a:r>
              <a:rPr lang="en-IE" dirty="0" smtClean="0">
                <a:latin typeface="Symbol" pitchFamily="18" charset="2"/>
              </a:rPr>
              <a:t> </a:t>
            </a:r>
            <a:r>
              <a:rPr lang="en-IE" dirty="0" err="1" smtClean="0">
                <a:latin typeface="Symbol" pitchFamily="18" charset="2"/>
              </a:rPr>
              <a:t>q</a:t>
            </a:r>
            <a:r>
              <a:rPr lang="en-IE" baseline="-25000" dirty="0" err="1" smtClean="0"/>
              <a:t>b</a:t>
            </a:r>
            <a:r>
              <a:rPr lang="en-IE" dirty="0" smtClean="0"/>
              <a:t> ) </a:t>
            </a:r>
            <a:endParaRPr lang="en-IE" dirty="0"/>
          </a:p>
        </p:txBody>
      </p:sp>
      <p:sp>
        <p:nvSpPr>
          <p:cNvPr id="59" name="TextBox 58"/>
          <p:cNvSpPr txBox="1"/>
          <p:nvPr/>
        </p:nvSpPr>
        <p:spPr>
          <a:xfrm>
            <a:off x="6297156" y="3888354"/>
            <a:ext cx="292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 – number of periods</a:t>
            </a:r>
            <a:endParaRPr lang="en-IE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506729" y="4829135"/>
            <a:ext cx="5957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</a:t>
            </a:r>
            <a:r>
              <a:rPr lang="en-IE" sz="2000" dirty="0" err="1" smtClean="0">
                <a:latin typeface="Symbol" pitchFamily="18" charset="2"/>
              </a:rPr>
              <a:t>f</a:t>
            </a:r>
            <a:r>
              <a:rPr lang="en-IE" sz="2000" baseline="-25000" dirty="0" err="1" smtClean="0"/>
              <a:t>a</a:t>
            </a:r>
            <a:r>
              <a:rPr lang="en-IE" sz="2000" dirty="0" smtClean="0">
                <a:latin typeface="Symbol" pitchFamily="18" charset="2"/>
              </a:rPr>
              <a:t>  </a:t>
            </a:r>
            <a:r>
              <a:rPr lang="en-IE" sz="2000" dirty="0" err="1" smtClean="0">
                <a:latin typeface="Symbol" pitchFamily="18" charset="2"/>
              </a:rPr>
              <a:t>f</a:t>
            </a:r>
            <a:r>
              <a:rPr lang="en-IE" sz="2000" baseline="-25000" dirty="0" err="1" smtClean="0"/>
              <a:t>b</a:t>
            </a:r>
            <a:r>
              <a:rPr lang="en-IE" sz="2000" dirty="0" smtClean="0"/>
              <a:t> &lt;&lt; 1 the probability can be reduced to   </a:t>
            </a:r>
            <a:r>
              <a:rPr lang="en-IE" sz="2000" baseline="-25000" dirty="0" smtClean="0"/>
              <a:t>   </a:t>
            </a:r>
            <a:endParaRPr lang="en-IE" sz="2000" dirty="0" smtClean="0"/>
          </a:p>
        </p:txBody>
      </p:sp>
      <p:sp>
        <p:nvSpPr>
          <p:cNvPr id="61" name="TextBox 60"/>
          <p:cNvSpPr txBox="1"/>
          <p:nvPr/>
        </p:nvSpPr>
        <p:spPr>
          <a:xfrm>
            <a:off x="2199667" y="5267036"/>
            <a:ext cx="3225609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P = sin 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2</a:t>
            </a:r>
            <a:r>
              <a:rPr lang="en-IE" sz="2000" dirty="0" smtClean="0">
                <a:latin typeface="Symbol" pitchFamily="18" charset="2"/>
              </a:rPr>
              <a:t>q</a:t>
            </a:r>
            <a:r>
              <a:rPr lang="en-IE" sz="2000" baseline="-25000" dirty="0" smtClean="0"/>
              <a:t>m</a:t>
            </a:r>
            <a:r>
              <a:rPr lang="en-IE" sz="2000" dirty="0" smtClean="0"/>
              <a:t>(V)  sin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½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dirty="0" smtClean="0"/>
              <a:t>(V) </a:t>
            </a:r>
            <a:endParaRPr lang="en-IE" sz="2000" dirty="0"/>
          </a:p>
        </p:txBody>
      </p:sp>
      <p:sp>
        <p:nvSpPr>
          <p:cNvPr id="62" name="TextBox 61"/>
          <p:cNvSpPr txBox="1"/>
          <p:nvPr/>
        </p:nvSpPr>
        <p:spPr>
          <a:xfrm>
            <a:off x="2443074" y="5903033"/>
            <a:ext cx="65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  = </a:t>
            </a:r>
            <a:endParaRPr lang="en-IE" sz="2000" dirty="0"/>
          </a:p>
        </p:txBody>
      </p:sp>
      <p:cxnSp>
        <p:nvCxnSpPr>
          <p:cNvPr id="63" name="Straight Connector 62"/>
          <p:cNvCxnSpPr/>
          <p:nvPr/>
        </p:nvCxnSpPr>
        <p:spPr>
          <a:xfrm>
            <a:off x="3762345" y="5263065"/>
            <a:ext cx="138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553721" y="5947115"/>
            <a:ext cx="138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056014" y="5291407"/>
            <a:ext cx="138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094074" y="5709678"/>
            <a:ext cx="16728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V</a:t>
            </a:r>
            <a:r>
              <a:rPr lang="en-IE" sz="2000" baseline="-25000" dirty="0" err="1" smtClean="0"/>
              <a:t>a</a:t>
            </a:r>
            <a:r>
              <a:rPr lang="en-IE" sz="2000" dirty="0" smtClean="0"/>
              <a:t> L</a:t>
            </a:r>
            <a:r>
              <a:rPr lang="en-IE" sz="2000" baseline="-25000" dirty="0" smtClean="0"/>
              <a:t>a</a:t>
            </a:r>
            <a:r>
              <a:rPr lang="en-IE" sz="2000" dirty="0" smtClean="0"/>
              <a:t> + </a:t>
            </a:r>
            <a:r>
              <a:rPr lang="en-IE" sz="2000" dirty="0" err="1" smtClean="0"/>
              <a:t>V</a:t>
            </a:r>
            <a:r>
              <a:rPr lang="en-IE" sz="2000" baseline="-25000" dirty="0" err="1" smtClean="0"/>
              <a:t>b</a:t>
            </a:r>
            <a:r>
              <a:rPr lang="en-IE" sz="2000" dirty="0" smtClean="0"/>
              <a:t> L</a:t>
            </a:r>
            <a:r>
              <a:rPr lang="en-IE" sz="2000" baseline="-25000" dirty="0" smtClean="0"/>
              <a:t>b</a:t>
            </a:r>
          </a:p>
          <a:p>
            <a:r>
              <a:rPr lang="en-IE" sz="2000" dirty="0" smtClean="0"/>
              <a:t>     L</a:t>
            </a:r>
            <a:r>
              <a:rPr lang="en-IE" sz="2000" baseline="-25000" dirty="0" smtClean="0"/>
              <a:t>a</a:t>
            </a:r>
            <a:r>
              <a:rPr lang="en-IE" sz="2000" dirty="0" smtClean="0"/>
              <a:t> + L</a:t>
            </a:r>
            <a:r>
              <a:rPr lang="en-IE" sz="2000" baseline="-25000" dirty="0" smtClean="0"/>
              <a:t>b </a:t>
            </a:r>
            <a:endParaRPr lang="en-IE" sz="2000" dirty="0" smtClean="0"/>
          </a:p>
        </p:txBody>
      </p:sp>
      <p:cxnSp>
        <p:nvCxnSpPr>
          <p:cNvPr id="68" name="Straight Connector 67"/>
          <p:cNvCxnSpPr/>
          <p:nvPr/>
        </p:nvCxnSpPr>
        <p:spPr>
          <a:xfrm flipV="1">
            <a:off x="3157854" y="6077765"/>
            <a:ext cx="1446025" cy="20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304300" y="5836880"/>
            <a:ext cx="26701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averaged potential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455478" y="255179"/>
            <a:ext cx="5870894" cy="6909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WP’s and non-adiabatic evolution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6615" y="1180197"/>
            <a:ext cx="7540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Partially ionized atoms as the electron density perturbations 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55478" y="2190307"/>
            <a:ext cx="4286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</p:txBody>
      </p:sp>
      <p:sp>
        <p:nvSpPr>
          <p:cNvPr id="11" name="TextBox 10"/>
          <p:cNvSpPr txBox="1"/>
          <p:nvPr/>
        </p:nvSpPr>
        <p:spPr>
          <a:xfrm>
            <a:off x="381044" y="1790197"/>
            <a:ext cx="8762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Number density profile of electrons in atom (O, C, He) is non adiabatic 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253450" y="2506474"/>
            <a:ext cx="2521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M. </a:t>
            </a:r>
            <a:r>
              <a:rPr lang="en-IE" i="1" dirty="0" err="1" smtClean="0">
                <a:solidFill>
                  <a:srgbClr val="FF0000"/>
                </a:solidFill>
              </a:rPr>
              <a:t>Kusakabe</a:t>
            </a:r>
            <a:endParaRPr lang="en-IE" i="1" dirty="0" smtClean="0">
              <a:solidFill>
                <a:srgbClr val="FF0000"/>
              </a:solidFill>
            </a:endParaRPr>
          </a:p>
          <a:p>
            <a:r>
              <a:rPr lang="en-IE" i="1" dirty="0" smtClean="0">
                <a:solidFill>
                  <a:srgbClr val="FF0000"/>
                </a:solidFill>
              </a:rPr>
              <a:t>2109.11942 [hep- ph]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32595" y="2375243"/>
            <a:ext cx="5932967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Interplay of non-adiabatic evolution and separation  (relative shift) of the WP’s leads to new effects:  additional averaging of oscillations 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785724" y="3413040"/>
            <a:ext cx="45294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Applications to Supernova neutrinos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93706" y="4312628"/>
            <a:ext cx="75933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No new effects without WP separation and adiabatic evolution </a:t>
            </a:r>
            <a:endParaRPr lang="en-IE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93733" y="4801998"/>
            <a:ext cx="7136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No new effects for very sharp  (step-like) density profile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455479" y="287074"/>
            <a:ext cx="3276550" cy="54206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Evolution of WP’s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5480" y="1095857"/>
            <a:ext cx="6264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WP’s are formed at the production (at boundaries)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404840" y="1550382"/>
            <a:ext cx="3156528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smtClean="0">
                <a:latin typeface="Symbol" pitchFamily="18" charset="2"/>
              </a:rPr>
              <a:t>y</a:t>
            </a:r>
            <a:r>
              <a:rPr lang="en-IE" sz="2000" dirty="0" smtClean="0"/>
              <a:t>(t x) =   </a:t>
            </a:r>
            <a:r>
              <a:rPr lang="en-IE" sz="2000" dirty="0" err="1" smtClean="0"/>
              <a:t>dp</a:t>
            </a:r>
            <a:r>
              <a:rPr lang="en-IE" sz="2000" dirty="0" smtClean="0"/>
              <a:t> f(p) </a:t>
            </a:r>
            <a:r>
              <a:rPr lang="en-IE" sz="2000" dirty="0" err="1" smtClean="0">
                <a:latin typeface="Symbol" pitchFamily="18" charset="2"/>
              </a:rPr>
              <a:t>f</a:t>
            </a:r>
            <a:r>
              <a:rPr lang="en-IE" sz="2000" baseline="-25000" dirty="0" err="1" smtClean="0"/>
              <a:t>p</a:t>
            </a:r>
            <a:r>
              <a:rPr lang="en-IE" sz="2000" dirty="0" smtClean="0"/>
              <a:t>(t x)</a:t>
            </a:r>
            <a:endParaRPr lang="en-IE" sz="2000" dirty="0"/>
          </a:p>
        </p:txBody>
      </p:sp>
      <p:sp>
        <p:nvSpPr>
          <p:cNvPr id="13" name="Freeform 12"/>
          <p:cNvSpPr/>
          <p:nvPr/>
        </p:nvSpPr>
        <p:spPr>
          <a:xfrm>
            <a:off x="2525157" y="1465318"/>
            <a:ext cx="170120" cy="491373"/>
          </a:xfrm>
          <a:custGeom>
            <a:avLst/>
            <a:gdLst>
              <a:gd name="connsiteX0" fmla="*/ 170120 w 170120"/>
              <a:gd name="connsiteY0" fmla="*/ 194930 h 597195"/>
              <a:gd name="connsiteX1" fmla="*/ 116958 w 170120"/>
              <a:gd name="connsiteY1" fmla="*/ 56707 h 597195"/>
              <a:gd name="connsiteX2" fmla="*/ 63795 w 170120"/>
              <a:gd name="connsiteY2" fmla="*/ 535172 h 597195"/>
              <a:gd name="connsiteX3" fmla="*/ 0 w 170120"/>
              <a:gd name="connsiteY3" fmla="*/ 428847 h 59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120" h="597195">
                <a:moveTo>
                  <a:pt x="170120" y="194930"/>
                </a:moveTo>
                <a:cubicBezTo>
                  <a:pt x="152399" y="97465"/>
                  <a:pt x="134679" y="0"/>
                  <a:pt x="116958" y="56707"/>
                </a:cubicBezTo>
                <a:cubicBezTo>
                  <a:pt x="99237" y="113414"/>
                  <a:pt x="83288" y="473149"/>
                  <a:pt x="63795" y="535172"/>
                </a:cubicBezTo>
                <a:cubicBezTo>
                  <a:pt x="44302" y="597195"/>
                  <a:pt x="22151" y="513021"/>
                  <a:pt x="0" y="428847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TextBox 13"/>
          <p:cNvSpPr txBox="1"/>
          <p:nvPr/>
        </p:nvSpPr>
        <p:spPr>
          <a:xfrm>
            <a:off x="434213" y="2015979"/>
            <a:ext cx="8329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If there is no absorption or p-dependent interactions, f(p) does not change  in the process of evolution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197" y="2898765"/>
            <a:ext cx="2489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Evolution equation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241831" y="1548191"/>
            <a:ext cx="2690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f</a:t>
            </a:r>
            <a:r>
              <a:rPr lang="en-IE" sz="2000" baseline="-25000" dirty="0" err="1" smtClean="0"/>
              <a:t>p</a:t>
            </a:r>
            <a:r>
              <a:rPr lang="en-IE" sz="2000" dirty="0" smtClean="0"/>
              <a:t>(t x) - plane waves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2838890" y="2951930"/>
            <a:ext cx="23391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id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dirty="0" smtClean="0"/>
              <a:t>/</a:t>
            </a:r>
            <a:r>
              <a:rPr lang="en-IE" sz="2000" dirty="0" err="1" smtClean="0"/>
              <a:t>dt</a:t>
            </a:r>
            <a:r>
              <a:rPr lang="en-IE" sz="2000" dirty="0" smtClean="0"/>
              <a:t> - H </a:t>
            </a:r>
            <a:r>
              <a:rPr lang="en-IE" sz="2000" dirty="0" smtClean="0">
                <a:latin typeface="Symbol" pitchFamily="18" charset="2"/>
              </a:rPr>
              <a:t>y</a:t>
            </a:r>
            <a:r>
              <a:rPr lang="en-IE" sz="2000" dirty="0" smtClean="0"/>
              <a:t> = 0, </a:t>
            </a:r>
            <a:endParaRPr lang="en-IE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241831" y="2939016"/>
            <a:ext cx="1851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insert</a:t>
            </a:r>
            <a:r>
              <a:rPr lang="en-IE" sz="2000" dirty="0" smtClean="0">
                <a:latin typeface="Symbol" pitchFamily="18" charset="2"/>
              </a:rPr>
              <a:t> y</a:t>
            </a:r>
            <a:r>
              <a:rPr lang="en-IE" sz="2000" dirty="0" smtClean="0"/>
              <a:t>(t x):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087812" y="3409123"/>
            <a:ext cx="3521269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dp</a:t>
            </a:r>
            <a:r>
              <a:rPr lang="en-IE" sz="2000" dirty="0" smtClean="0"/>
              <a:t> f(p) [</a:t>
            </a:r>
            <a:r>
              <a:rPr lang="en-IE" sz="2000" dirty="0" err="1" smtClean="0"/>
              <a:t>id</a:t>
            </a:r>
            <a:r>
              <a:rPr lang="en-IE" sz="2000" dirty="0" err="1" smtClean="0">
                <a:latin typeface="Symbol" pitchFamily="18" charset="2"/>
              </a:rPr>
              <a:t>f</a:t>
            </a:r>
            <a:r>
              <a:rPr lang="en-IE" sz="2000" baseline="-25000" dirty="0" err="1" smtClean="0"/>
              <a:t>p</a:t>
            </a:r>
            <a:r>
              <a:rPr lang="en-IE" sz="2000" dirty="0" smtClean="0"/>
              <a:t>/</a:t>
            </a:r>
            <a:r>
              <a:rPr lang="en-IE" sz="2000" dirty="0" err="1" smtClean="0"/>
              <a:t>dt</a:t>
            </a:r>
            <a:r>
              <a:rPr lang="en-IE" sz="2000" dirty="0" smtClean="0"/>
              <a:t> - </a:t>
            </a:r>
            <a:r>
              <a:rPr lang="en-IE" sz="2000" dirty="0" err="1" smtClean="0"/>
              <a:t>H</a:t>
            </a:r>
            <a:r>
              <a:rPr lang="en-IE" sz="2000" dirty="0" err="1" smtClean="0">
                <a:latin typeface="Symbol" pitchFamily="18" charset="2"/>
              </a:rPr>
              <a:t>f</a:t>
            </a:r>
            <a:r>
              <a:rPr lang="en-IE" sz="2000" baseline="-25000" dirty="0" err="1" smtClean="0"/>
              <a:t>p</a:t>
            </a:r>
            <a:r>
              <a:rPr lang="en-IE" sz="2000" dirty="0" smtClean="0"/>
              <a:t> ] = 0</a:t>
            </a:r>
            <a:endParaRPr lang="en-IE" sz="2000" dirty="0"/>
          </a:p>
        </p:txBody>
      </p:sp>
      <p:sp>
        <p:nvSpPr>
          <p:cNvPr id="21" name="Freeform 20"/>
          <p:cNvSpPr/>
          <p:nvPr/>
        </p:nvSpPr>
        <p:spPr>
          <a:xfrm>
            <a:off x="3040910" y="3339126"/>
            <a:ext cx="170120" cy="491373"/>
          </a:xfrm>
          <a:custGeom>
            <a:avLst/>
            <a:gdLst>
              <a:gd name="connsiteX0" fmla="*/ 170120 w 170120"/>
              <a:gd name="connsiteY0" fmla="*/ 194930 h 597195"/>
              <a:gd name="connsiteX1" fmla="*/ 116958 w 170120"/>
              <a:gd name="connsiteY1" fmla="*/ 56707 h 597195"/>
              <a:gd name="connsiteX2" fmla="*/ 63795 w 170120"/>
              <a:gd name="connsiteY2" fmla="*/ 535172 h 597195"/>
              <a:gd name="connsiteX3" fmla="*/ 0 w 170120"/>
              <a:gd name="connsiteY3" fmla="*/ 428847 h 59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120" h="597195">
                <a:moveTo>
                  <a:pt x="170120" y="194930"/>
                </a:moveTo>
                <a:cubicBezTo>
                  <a:pt x="152399" y="97465"/>
                  <a:pt x="134679" y="0"/>
                  <a:pt x="116958" y="56707"/>
                </a:cubicBezTo>
                <a:cubicBezTo>
                  <a:pt x="99237" y="113414"/>
                  <a:pt x="83288" y="473149"/>
                  <a:pt x="63795" y="535172"/>
                </a:cubicBezTo>
                <a:cubicBezTo>
                  <a:pt x="44302" y="597195"/>
                  <a:pt x="22151" y="513021"/>
                  <a:pt x="0" y="428847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TextBox 21"/>
          <p:cNvSpPr txBox="1"/>
          <p:nvPr/>
        </p:nvSpPr>
        <p:spPr>
          <a:xfrm>
            <a:off x="446563" y="4308094"/>
            <a:ext cx="84741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eq</a:t>
            </a:r>
            <a:r>
              <a:rPr lang="en-IE" sz="2000" dirty="0" smtClean="0"/>
              <a:t> for </a:t>
            </a:r>
            <a:r>
              <a:rPr lang="en-IE" sz="2000" dirty="0" err="1" smtClean="0">
                <a:latin typeface="Symbol" pitchFamily="18" charset="2"/>
              </a:rPr>
              <a:t>f</a:t>
            </a:r>
            <a:r>
              <a:rPr lang="en-IE" sz="2000" baseline="-25000" dirty="0" err="1" smtClean="0"/>
              <a:t>p</a:t>
            </a:r>
            <a:r>
              <a:rPr lang="en-IE" sz="2000" dirty="0" smtClean="0"/>
              <a:t>, then integrate over p (which takes care about WP nature) No effects predicted in   </a:t>
            </a:r>
            <a:r>
              <a:rPr lang="en-IE" sz="2000" i="1" dirty="0" smtClean="0">
                <a:solidFill>
                  <a:srgbClr val="FF0000"/>
                </a:solidFill>
              </a:rPr>
              <a:t>2109.11942 [hep- ph]</a:t>
            </a:r>
          </a:p>
          <a:p>
            <a:r>
              <a:rPr lang="en-IE" sz="2000" dirty="0" smtClean="0"/>
              <a:t> </a:t>
            </a:r>
            <a:r>
              <a:rPr lang="en-IE" sz="2000" baseline="-25000" dirty="0" smtClean="0"/>
              <a:t> </a:t>
            </a:r>
            <a:endParaRPr lang="en-IE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12947" y="3982415"/>
            <a:ext cx="8350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Superposition principle and linearity of evolution equation </a:t>
            </a:r>
            <a:r>
              <a:rPr lang="en-IE" sz="2000" dirty="0" smtClean="0">
                <a:sym typeface="Wingdings" pitchFamily="2" charset="2"/>
              </a:rPr>
              <a:t> solve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423580" y="5135507"/>
            <a:ext cx="7939846" cy="70788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t-x space  WP can change form in the course of evolution, </a:t>
            </a:r>
          </a:p>
          <a:p>
            <a:r>
              <a:rPr lang="en-IE" sz="2000" dirty="0" smtClean="0"/>
              <a:t>but integrated over time result coincides with result in E-p rep.</a:t>
            </a:r>
            <a:endParaRPr lang="en-IE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6430024" y="5796685"/>
            <a:ext cx="2735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Y. P. Porto-Silva , A Y S 2103.10149 [hep-ph] 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191" y="6251622"/>
            <a:ext cx="63476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nn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smtClean="0"/>
              <a:t>- scattering  </a:t>
            </a:r>
            <a:r>
              <a:rPr lang="en-IE" sz="2000" dirty="0" smtClean="0">
                <a:sym typeface="Wingdings" pitchFamily="2" charset="2"/>
              </a:rPr>
              <a:t> H = H (</a:t>
            </a:r>
            <a:r>
              <a:rPr lang="en-IE" sz="2000" dirty="0" err="1" smtClean="0">
                <a:latin typeface="Symbol" pitchFamily="18" charset="2"/>
              </a:rPr>
              <a:t>f</a:t>
            </a:r>
            <a:r>
              <a:rPr lang="en-IE" sz="2000" baseline="-25000" dirty="0" err="1" smtClean="0"/>
              <a:t>p</a:t>
            </a:r>
            <a:r>
              <a:rPr lang="en-IE" sz="2000" dirty="0" smtClean="0">
                <a:sym typeface="Wingdings" pitchFamily="2" charset="2"/>
              </a:rPr>
              <a:t>) – non-linear equation ?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31" name="Rectangle 30"/>
          <p:cNvSpPr/>
          <p:nvPr/>
        </p:nvSpPr>
        <p:spPr>
          <a:xfrm>
            <a:off x="1084516" y="5491118"/>
            <a:ext cx="5156785" cy="6888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434212" y="225345"/>
            <a:ext cx="5488122" cy="8270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Non-linear  generalization of QM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4061636" y="5794744"/>
            <a:ext cx="138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16064" y="6226110"/>
            <a:ext cx="13397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 = 81.5  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49149" y="1221481"/>
            <a:ext cx="23302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Evolution matrix 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55478" y="2190307"/>
            <a:ext cx="4286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</p:txBody>
      </p:sp>
      <p:sp>
        <p:nvSpPr>
          <p:cNvPr id="16" name="TextBox 15"/>
          <p:cNvSpPr txBox="1"/>
          <p:nvPr/>
        </p:nvSpPr>
        <p:spPr>
          <a:xfrm>
            <a:off x="327880" y="3865463"/>
            <a:ext cx="7901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Equation for correction </a:t>
            </a:r>
            <a:r>
              <a:rPr lang="en-IE" sz="2000" dirty="0" smtClean="0">
                <a:latin typeface="Symbol" pitchFamily="18" charset="2"/>
              </a:rPr>
              <a:t>n</a:t>
            </a:r>
            <a:r>
              <a:rPr lang="en-IE" sz="2000" baseline="30000" dirty="0" smtClean="0"/>
              <a:t>(p,1) </a:t>
            </a:r>
            <a:r>
              <a:rPr lang="en-IE" sz="2000" dirty="0" smtClean="0"/>
              <a:t>(t)  in coordinate representation:  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6113728" y="299776"/>
            <a:ext cx="3072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T. </a:t>
            </a:r>
            <a:r>
              <a:rPr lang="en-IE" i="1" dirty="0" err="1" smtClean="0">
                <a:solidFill>
                  <a:srgbClr val="FF0000"/>
                </a:solidFill>
              </a:rPr>
              <a:t>Gherghetta</a:t>
            </a:r>
            <a:r>
              <a:rPr lang="en-IE" i="1" dirty="0" smtClean="0">
                <a:solidFill>
                  <a:srgbClr val="FF0000"/>
                </a:solidFill>
              </a:rPr>
              <a:t> A. </a:t>
            </a:r>
            <a:r>
              <a:rPr lang="en-IE" i="1" dirty="0" err="1" smtClean="0">
                <a:solidFill>
                  <a:srgbClr val="FF0000"/>
                </a:solidFill>
              </a:rPr>
              <a:t>Sherin</a:t>
            </a:r>
            <a:endParaRPr lang="en-IE" i="1" dirty="0" smtClean="0">
              <a:solidFill>
                <a:srgbClr val="FF0000"/>
              </a:solidFill>
            </a:endParaRPr>
          </a:p>
          <a:p>
            <a:r>
              <a:rPr lang="en-IE" i="1" dirty="0" smtClean="0">
                <a:solidFill>
                  <a:srgbClr val="FF0000"/>
                </a:solidFill>
              </a:rPr>
              <a:t>2208.10567 [hep-ph]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05782" y="1651968"/>
            <a:ext cx="567779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U(t,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p</a:t>
            </a:r>
            <a:r>
              <a:rPr lang="en-IE" sz="2000" dirty="0" smtClean="0"/>
              <a:t>,</a:t>
            </a:r>
            <a:r>
              <a:rPr lang="en-IE" sz="2000" dirty="0" smtClean="0">
                <a:latin typeface="Symbol" pitchFamily="18" charset="2"/>
              </a:rPr>
              <a:t> n</a:t>
            </a:r>
            <a:r>
              <a:rPr lang="en-IE" sz="2000" baseline="30000" dirty="0" smtClean="0"/>
              <a:t>(p)</a:t>
            </a:r>
            <a:r>
              <a:rPr lang="en-IE" sz="2000" baseline="-25000" dirty="0" smtClean="0"/>
              <a:t> </a:t>
            </a:r>
            <a:r>
              <a:rPr lang="en-IE" sz="2000" dirty="0" smtClean="0"/>
              <a:t>(t))  = U</a:t>
            </a:r>
            <a:r>
              <a:rPr lang="en-IE" sz="2000" baseline="-25000" dirty="0" smtClean="0"/>
              <a:t>0</a:t>
            </a:r>
            <a:r>
              <a:rPr lang="en-IE" sz="2000" dirty="0" smtClean="0"/>
              <a:t>(t,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p</a:t>
            </a:r>
            <a:r>
              <a:rPr lang="en-IE" sz="2000" dirty="0" smtClean="0"/>
              <a:t>)  + </a:t>
            </a:r>
            <a:r>
              <a:rPr lang="en-IE" sz="2000" dirty="0" smtClean="0">
                <a:latin typeface="Symbol" pitchFamily="18" charset="2"/>
              </a:rPr>
              <a:t>e</a:t>
            </a:r>
            <a:r>
              <a:rPr lang="en-IE" sz="2000" dirty="0" smtClean="0"/>
              <a:t>U</a:t>
            </a:r>
            <a:r>
              <a:rPr lang="en-IE" sz="2000" baseline="-25000" dirty="0" smtClean="0"/>
              <a:t>1</a:t>
            </a:r>
            <a:r>
              <a:rPr lang="en-IE" sz="2000" dirty="0" smtClean="0"/>
              <a:t>(t,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p</a:t>
            </a:r>
            <a:r>
              <a:rPr lang="en-IE" sz="2000" dirty="0" smtClean="0"/>
              <a:t>,</a:t>
            </a:r>
            <a:r>
              <a:rPr lang="en-IE" sz="2000" dirty="0" smtClean="0">
                <a:latin typeface="Symbol" pitchFamily="18" charset="2"/>
              </a:rPr>
              <a:t> n</a:t>
            </a:r>
            <a:r>
              <a:rPr lang="en-IE" sz="2000" baseline="30000" dirty="0" smtClean="0"/>
              <a:t>(p)</a:t>
            </a:r>
            <a:r>
              <a:rPr lang="en-IE" sz="2000" baseline="-25000" dirty="0" smtClean="0"/>
              <a:t> </a:t>
            </a:r>
            <a:r>
              <a:rPr lang="en-IE" sz="2000" dirty="0" smtClean="0"/>
              <a:t>(t))  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2422487" y="2843907"/>
            <a:ext cx="34785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n</a:t>
            </a:r>
            <a:r>
              <a:rPr lang="en-IE" sz="2000" baseline="30000" dirty="0" smtClean="0"/>
              <a:t>(p) </a:t>
            </a:r>
            <a:r>
              <a:rPr lang="en-IE" sz="2000" dirty="0" smtClean="0"/>
              <a:t>(t)  = U(t,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p</a:t>
            </a:r>
            <a:r>
              <a:rPr lang="en-IE" sz="2000" dirty="0" smtClean="0"/>
              <a:t>,</a:t>
            </a:r>
            <a:r>
              <a:rPr lang="en-IE" sz="2000" dirty="0" smtClean="0">
                <a:latin typeface="Symbol" pitchFamily="18" charset="2"/>
              </a:rPr>
              <a:t> n</a:t>
            </a:r>
            <a:r>
              <a:rPr lang="en-IE" sz="2000" baseline="30000" dirty="0" smtClean="0"/>
              <a:t>(p)</a:t>
            </a:r>
            <a:r>
              <a:rPr lang="en-IE" sz="2000" dirty="0" smtClean="0"/>
              <a:t>) </a:t>
            </a:r>
            <a:r>
              <a:rPr lang="en-IE" sz="2000" dirty="0" smtClean="0">
                <a:latin typeface="Symbol" pitchFamily="18" charset="2"/>
              </a:rPr>
              <a:t>n</a:t>
            </a:r>
            <a:r>
              <a:rPr lang="en-IE" sz="2000" baseline="30000" dirty="0" smtClean="0"/>
              <a:t>(p)</a:t>
            </a:r>
            <a:r>
              <a:rPr lang="en-IE" sz="2000" dirty="0" smtClean="0"/>
              <a:t>(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p</a:t>
            </a:r>
            <a:r>
              <a:rPr lang="en-IE" sz="2000" dirty="0" smtClean="0"/>
              <a:t>)</a:t>
            </a:r>
            <a:r>
              <a:rPr lang="en-IE" sz="2000" baseline="-25000" dirty="0" smtClean="0"/>
              <a:t> 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24302" y="2856774"/>
            <a:ext cx="2174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Produced  state</a:t>
            </a:r>
            <a:endParaRPr lang="en-IE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1701208" y="2137133"/>
            <a:ext cx="2105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Standard  linear evolution matrix</a:t>
            </a:r>
            <a:endParaRPr lang="en-IE" dirty="0"/>
          </a:p>
        </p:txBody>
      </p:sp>
      <p:sp>
        <p:nvSpPr>
          <p:cNvPr id="27" name="TextBox 26"/>
          <p:cNvSpPr txBox="1"/>
          <p:nvPr/>
        </p:nvSpPr>
        <p:spPr>
          <a:xfrm>
            <a:off x="3848978" y="2112512"/>
            <a:ext cx="161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expansion parameter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5231214" y="2186943"/>
            <a:ext cx="1456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non-linear correction</a:t>
            </a:r>
            <a:endParaRPr lang="en-IE" dirty="0"/>
          </a:p>
        </p:txBody>
      </p:sp>
      <p:sp>
        <p:nvSpPr>
          <p:cNvPr id="23" name="TextBox 22"/>
          <p:cNvSpPr txBox="1"/>
          <p:nvPr/>
        </p:nvSpPr>
        <p:spPr>
          <a:xfrm>
            <a:off x="2402970" y="3298048"/>
            <a:ext cx="35725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n</a:t>
            </a:r>
            <a:r>
              <a:rPr lang="en-IE" sz="2000" baseline="30000" dirty="0" smtClean="0"/>
              <a:t>(p)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smtClean="0"/>
              <a:t>(t)  = </a:t>
            </a:r>
            <a:r>
              <a:rPr lang="en-IE" sz="2000" dirty="0" smtClean="0">
                <a:latin typeface="Symbol" pitchFamily="18" charset="2"/>
              </a:rPr>
              <a:t>n</a:t>
            </a:r>
            <a:r>
              <a:rPr lang="en-IE" sz="2000" baseline="30000" dirty="0" smtClean="0"/>
              <a:t>(p,0) </a:t>
            </a:r>
            <a:r>
              <a:rPr lang="en-IE" sz="2000" dirty="0" smtClean="0"/>
              <a:t>(t)  + </a:t>
            </a:r>
            <a:r>
              <a:rPr lang="en-IE" sz="2000" dirty="0" smtClean="0">
                <a:latin typeface="Symbol" pitchFamily="18" charset="2"/>
              </a:rPr>
              <a:t>e n</a:t>
            </a:r>
            <a:r>
              <a:rPr lang="en-IE" sz="2000" baseline="30000" dirty="0" smtClean="0"/>
              <a:t>(p,1) </a:t>
            </a:r>
            <a:r>
              <a:rPr lang="en-IE" sz="2000" dirty="0" smtClean="0"/>
              <a:t>(t) </a:t>
            </a:r>
            <a:endParaRPr lang="en-IE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1871320" y="4308105"/>
            <a:ext cx="4391247" cy="369332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dirty="0" smtClean="0"/>
              <a:t> </a:t>
            </a:r>
            <a:r>
              <a:rPr lang="en-IE" dirty="0" err="1" smtClean="0"/>
              <a:t>id</a:t>
            </a:r>
            <a:r>
              <a:rPr lang="en-IE" dirty="0" err="1" smtClean="0">
                <a:latin typeface="Symbol" pitchFamily="18" charset="2"/>
              </a:rPr>
              <a:t>n</a:t>
            </a:r>
            <a:r>
              <a:rPr lang="en-IE" baseline="30000" dirty="0" smtClean="0"/>
              <a:t>(1)</a:t>
            </a:r>
            <a:r>
              <a:rPr lang="en-IE" dirty="0" smtClean="0">
                <a:latin typeface="Symbol" pitchFamily="18" charset="2"/>
              </a:rPr>
              <a:t> </a:t>
            </a:r>
            <a:r>
              <a:rPr lang="en-IE" dirty="0" smtClean="0"/>
              <a:t>(t) /</a:t>
            </a:r>
            <a:r>
              <a:rPr lang="en-IE" dirty="0" err="1" smtClean="0"/>
              <a:t>dt</a:t>
            </a:r>
            <a:r>
              <a:rPr lang="en-IE" dirty="0" smtClean="0"/>
              <a:t>  = H</a:t>
            </a:r>
            <a:r>
              <a:rPr lang="en-IE" baseline="-25000" dirty="0" smtClean="0"/>
              <a:t>0</a:t>
            </a:r>
            <a:r>
              <a:rPr lang="en-IE" dirty="0" smtClean="0"/>
              <a:t> </a:t>
            </a:r>
            <a:r>
              <a:rPr lang="en-IE" dirty="0" smtClean="0">
                <a:latin typeface="Symbol" pitchFamily="18" charset="2"/>
              </a:rPr>
              <a:t>n</a:t>
            </a:r>
            <a:r>
              <a:rPr lang="en-IE" baseline="30000" dirty="0" smtClean="0"/>
              <a:t>(1)</a:t>
            </a:r>
            <a:r>
              <a:rPr lang="en-IE" dirty="0" smtClean="0">
                <a:latin typeface="Symbol" pitchFamily="18" charset="2"/>
              </a:rPr>
              <a:t> </a:t>
            </a:r>
            <a:r>
              <a:rPr lang="en-IE" dirty="0" smtClean="0"/>
              <a:t>(t) + G(t, x, </a:t>
            </a:r>
            <a:r>
              <a:rPr lang="en-IE" dirty="0" smtClean="0">
                <a:latin typeface="Symbol" pitchFamily="18" charset="2"/>
              </a:rPr>
              <a:t>n</a:t>
            </a:r>
            <a:r>
              <a:rPr lang="en-IE" baseline="30000" dirty="0" smtClean="0"/>
              <a:t>(0)</a:t>
            </a:r>
            <a:r>
              <a:rPr lang="en-IE" dirty="0" smtClean="0">
                <a:latin typeface="Symbol" pitchFamily="18" charset="2"/>
              </a:rPr>
              <a:t> </a:t>
            </a:r>
            <a:r>
              <a:rPr lang="en-IE" dirty="0" smtClean="0"/>
              <a:t>) </a:t>
            </a:r>
            <a:endParaRPr lang="en-IE" dirty="0"/>
          </a:p>
        </p:txBody>
      </p:sp>
      <p:sp>
        <p:nvSpPr>
          <p:cNvPr id="30" name="TextBox 29"/>
          <p:cNvSpPr txBox="1"/>
          <p:nvPr/>
        </p:nvSpPr>
        <p:spPr>
          <a:xfrm>
            <a:off x="6283828" y="4308105"/>
            <a:ext cx="2711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inhomogeneous term</a:t>
            </a:r>
            <a:endParaRPr lang="en-IE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317248" y="4816528"/>
            <a:ext cx="85715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Weinberg 5D operator </a:t>
            </a:r>
            <a:r>
              <a:rPr lang="en-IE" sz="2000" dirty="0" smtClean="0">
                <a:sym typeface="Wingdings" pitchFamily="2" charset="2"/>
              </a:rPr>
              <a:t> interaction with scalar  state dependent term  G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1201495" y="5594697"/>
            <a:ext cx="472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P = sin 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2</a:t>
            </a:r>
            <a:r>
              <a:rPr lang="en-IE" sz="2000" dirty="0" smtClean="0">
                <a:latin typeface="Symbol" pitchFamily="18" charset="2"/>
              </a:rPr>
              <a:t>q</a:t>
            </a:r>
            <a:r>
              <a:rPr lang="en-IE" sz="2000" dirty="0" smtClean="0"/>
              <a:t>  sin </a:t>
            </a:r>
            <a:r>
              <a:rPr lang="en-IE" sz="2000" baseline="30000" dirty="0" smtClean="0"/>
              <a:t>2 </a:t>
            </a:r>
            <a:r>
              <a:rPr lang="en-IE" sz="2000" dirty="0" smtClean="0"/>
              <a:t>½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dirty="0" smtClean="0"/>
              <a:t>  -                  sin 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4194546" y="5476072"/>
            <a:ext cx="1137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 m</a:t>
            </a:r>
            <a:r>
              <a:rPr lang="en-IE" baseline="-25000" dirty="0" smtClean="0"/>
              <a:t>1</a:t>
            </a:r>
            <a:r>
              <a:rPr lang="en-IE" dirty="0" smtClean="0"/>
              <a:t> - m</a:t>
            </a:r>
            <a:r>
              <a:rPr lang="en-IE" baseline="-25000" dirty="0" smtClean="0"/>
              <a:t>2</a:t>
            </a:r>
          </a:p>
          <a:p>
            <a:r>
              <a:rPr lang="en-IE" dirty="0" smtClean="0"/>
              <a:t> m</a:t>
            </a:r>
            <a:r>
              <a:rPr lang="en-IE" baseline="-25000" dirty="0" smtClean="0"/>
              <a:t>1</a:t>
            </a:r>
            <a:r>
              <a:rPr lang="en-IE" dirty="0" smtClean="0"/>
              <a:t> + m</a:t>
            </a:r>
            <a:r>
              <a:rPr lang="en-IE" baseline="-25000" dirty="0" smtClean="0"/>
              <a:t>2</a:t>
            </a:r>
            <a:endParaRPr lang="en-IE" dirty="0"/>
          </a:p>
        </p:txBody>
      </p:sp>
      <p:sp>
        <p:nvSpPr>
          <p:cNvPr id="35" name="TextBox 34"/>
          <p:cNvSpPr txBox="1"/>
          <p:nvPr/>
        </p:nvSpPr>
        <p:spPr>
          <a:xfrm>
            <a:off x="3955316" y="5491118"/>
            <a:ext cx="414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Symbol" pitchFamily="18" charset="2"/>
              </a:rPr>
              <a:t>e</a:t>
            </a:r>
            <a:r>
              <a:rPr lang="en-IE" dirty="0" smtClean="0"/>
              <a:t>‘</a:t>
            </a:r>
          </a:p>
          <a:p>
            <a:r>
              <a:rPr lang="en-IE" dirty="0" smtClean="0"/>
              <a:t>4</a:t>
            </a:r>
            <a:endParaRPr lang="en-IE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4341632" y="5819548"/>
            <a:ext cx="76198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Double Bracket 37"/>
          <p:cNvSpPr/>
          <p:nvPr/>
        </p:nvSpPr>
        <p:spPr>
          <a:xfrm>
            <a:off x="2573070" y="5554916"/>
            <a:ext cx="3189769" cy="503689"/>
          </a:xfrm>
          <a:prstGeom prst="bracketPair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TextBox 38"/>
          <p:cNvSpPr txBox="1"/>
          <p:nvPr/>
        </p:nvSpPr>
        <p:spPr>
          <a:xfrm>
            <a:off x="1041996" y="6233146"/>
            <a:ext cx="2817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  </a:t>
            </a:r>
            <a:r>
              <a:rPr lang="en-IE" dirty="0" smtClean="0">
                <a:latin typeface="Symbol" pitchFamily="18" charset="2"/>
              </a:rPr>
              <a:t>e</a:t>
            </a:r>
            <a:r>
              <a:rPr lang="en-IE" dirty="0" smtClean="0"/>
              <a:t>‘ = A </a:t>
            </a:r>
            <a:r>
              <a:rPr lang="en-IE" dirty="0" smtClean="0">
                <a:latin typeface="Symbol" pitchFamily="18" charset="2"/>
              </a:rPr>
              <a:t>e</a:t>
            </a:r>
            <a:r>
              <a:rPr lang="en-IE" dirty="0" smtClean="0"/>
              <a:t> (m</a:t>
            </a:r>
            <a:r>
              <a:rPr lang="en-IE" baseline="-25000" dirty="0" smtClean="0"/>
              <a:t>1</a:t>
            </a:r>
            <a:r>
              <a:rPr lang="en-IE" dirty="0" smtClean="0"/>
              <a:t> + m</a:t>
            </a:r>
            <a:r>
              <a:rPr lang="en-IE" baseline="-25000" dirty="0" smtClean="0"/>
              <a:t>2</a:t>
            </a:r>
            <a:r>
              <a:rPr lang="en-IE" dirty="0" smtClean="0"/>
              <a:t>)</a:t>
            </a:r>
            <a:r>
              <a:rPr lang="en-IE" baseline="30000" dirty="0" smtClean="0"/>
              <a:t> 2</a:t>
            </a:r>
            <a:r>
              <a:rPr lang="en-IE" dirty="0" smtClean="0"/>
              <a:t>/v</a:t>
            </a:r>
            <a:r>
              <a:rPr lang="en-IE" baseline="30000" dirty="0" smtClean="0"/>
              <a:t>2</a:t>
            </a:r>
            <a:endParaRPr lang="en-IE" dirty="0"/>
          </a:p>
        </p:txBody>
      </p:sp>
      <p:sp>
        <p:nvSpPr>
          <p:cNvPr id="40" name="Right Arrow 39"/>
          <p:cNvSpPr/>
          <p:nvPr/>
        </p:nvSpPr>
        <p:spPr>
          <a:xfrm rot="12728191">
            <a:off x="5410025" y="6050196"/>
            <a:ext cx="318967" cy="384378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TextBox 36"/>
          <p:cNvSpPr txBox="1"/>
          <p:nvPr/>
        </p:nvSpPr>
        <p:spPr>
          <a:xfrm>
            <a:off x="5635208" y="6186091"/>
            <a:ext cx="2732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Correction is very small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455477" y="299774"/>
            <a:ext cx="5256887" cy="82709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Casual framework for non-linear QM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3580" y="1285279"/>
            <a:ext cx="4999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Schrodinger equation for single particle 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55478" y="2190307"/>
            <a:ext cx="4286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</p:txBody>
      </p:sp>
      <p:sp>
        <p:nvSpPr>
          <p:cNvPr id="16" name="TextBox 15"/>
          <p:cNvSpPr txBox="1"/>
          <p:nvPr/>
        </p:nvSpPr>
        <p:spPr>
          <a:xfrm>
            <a:off x="1194312" y="3782950"/>
            <a:ext cx="1352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q = </a:t>
            </a:r>
            <a:r>
              <a:rPr lang="en-IE" sz="2000" dirty="0" err="1" smtClean="0"/>
              <a:t>m</a:t>
            </a:r>
            <a:r>
              <a:rPr lang="en-IE" sz="2000" baseline="-25000" dirty="0" err="1" smtClean="0">
                <a:latin typeface="Symbol" pitchFamily="18" charset="2"/>
              </a:rPr>
              <a:t>n</a:t>
            </a:r>
            <a:r>
              <a:rPr lang="en-IE" sz="2000" baseline="-25000" dirty="0" smtClean="0">
                <a:latin typeface="Symbol" pitchFamily="18" charset="2"/>
              </a:rPr>
              <a:t> </a:t>
            </a:r>
            <a:r>
              <a:rPr lang="en-IE" sz="2000" dirty="0" smtClean="0"/>
              <a:t>/v      </a:t>
            </a:r>
            <a:endParaRPr lang="en-IE" sz="2000" dirty="0"/>
          </a:p>
        </p:txBody>
      </p:sp>
      <p:sp>
        <p:nvSpPr>
          <p:cNvPr id="19" name="Freeform 18"/>
          <p:cNvSpPr/>
          <p:nvPr/>
        </p:nvSpPr>
        <p:spPr>
          <a:xfrm>
            <a:off x="3795822" y="1894285"/>
            <a:ext cx="170120" cy="491373"/>
          </a:xfrm>
          <a:custGeom>
            <a:avLst/>
            <a:gdLst>
              <a:gd name="connsiteX0" fmla="*/ 170120 w 170120"/>
              <a:gd name="connsiteY0" fmla="*/ 194930 h 597195"/>
              <a:gd name="connsiteX1" fmla="*/ 116958 w 170120"/>
              <a:gd name="connsiteY1" fmla="*/ 56707 h 597195"/>
              <a:gd name="connsiteX2" fmla="*/ 63795 w 170120"/>
              <a:gd name="connsiteY2" fmla="*/ 535172 h 597195"/>
              <a:gd name="connsiteX3" fmla="*/ 0 w 170120"/>
              <a:gd name="connsiteY3" fmla="*/ 428847 h 59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120" h="597195">
                <a:moveTo>
                  <a:pt x="170120" y="194930"/>
                </a:moveTo>
                <a:cubicBezTo>
                  <a:pt x="152399" y="97465"/>
                  <a:pt x="134679" y="0"/>
                  <a:pt x="116958" y="56707"/>
                </a:cubicBezTo>
                <a:cubicBezTo>
                  <a:pt x="99237" y="113414"/>
                  <a:pt x="83288" y="473149"/>
                  <a:pt x="63795" y="535172"/>
                </a:cubicBezTo>
                <a:cubicBezTo>
                  <a:pt x="44302" y="597195"/>
                  <a:pt x="22151" y="513021"/>
                  <a:pt x="0" y="428847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TextBox 19"/>
          <p:cNvSpPr txBox="1"/>
          <p:nvPr/>
        </p:nvSpPr>
        <p:spPr>
          <a:xfrm>
            <a:off x="6020721" y="342307"/>
            <a:ext cx="3072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D E Kaplan S </a:t>
            </a:r>
            <a:r>
              <a:rPr lang="en-IE" i="1" dirty="0" err="1" smtClean="0">
                <a:solidFill>
                  <a:srgbClr val="FF0000"/>
                </a:solidFill>
              </a:rPr>
              <a:t>Rajendran</a:t>
            </a:r>
            <a:r>
              <a:rPr lang="en-IE" i="1" dirty="0" smtClean="0">
                <a:solidFill>
                  <a:srgbClr val="FF0000"/>
                </a:solidFill>
              </a:rPr>
              <a:t>   2106.10576  [hep-</a:t>
            </a:r>
            <a:r>
              <a:rPr lang="en-IE" i="1" dirty="0" err="1" smtClean="0">
                <a:solidFill>
                  <a:srgbClr val="FF0000"/>
                </a:solidFill>
              </a:rPr>
              <a:t>th</a:t>
            </a:r>
            <a:r>
              <a:rPr lang="en-IE" i="1" dirty="0" smtClean="0">
                <a:solidFill>
                  <a:srgbClr val="FF0000"/>
                </a:solidFill>
              </a:rPr>
              <a:t>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8587" y="1926184"/>
            <a:ext cx="8136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err="1" smtClean="0"/>
              <a:t>id</a:t>
            </a:r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dirty="0" smtClean="0"/>
              <a:t>(t, x) /</a:t>
            </a:r>
            <a:r>
              <a:rPr lang="en-IE" sz="2000" dirty="0" err="1" smtClean="0"/>
              <a:t>dt</a:t>
            </a:r>
            <a:r>
              <a:rPr lang="en-IE" sz="2000" dirty="0" smtClean="0"/>
              <a:t>  =  H</a:t>
            </a:r>
            <a:r>
              <a:rPr lang="en-IE" sz="2000" baseline="-25000" dirty="0" smtClean="0"/>
              <a:t>0</a:t>
            </a:r>
            <a:r>
              <a:rPr lang="en-IE" sz="2000" dirty="0" smtClean="0"/>
              <a:t> + </a:t>
            </a:r>
            <a:r>
              <a:rPr lang="en-IE" sz="2000" dirty="0" smtClean="0">
                <a:latin typeface="Symbol" pitchFamily="18" charset="2"/>
              </a:rPr>
              <a:t>e</a:t>
            </a:r>
            <a:r>
              <a:rPr lang="en-IE" sz="2000" dirty="0" smtClean="0"/>
              <a:t>        d</a:t>
            </a:r>
            <a:r>
              <a:rPr lang="en-IE" sz="2000" baseline="30000" dirty="0" smtClean="0"/>
              <a:t>4</a:t>
            </a:r>
            <a:r>
              <a:rPr lang="en-IE" sz="2000" dirty="0" smtClean="0"/>
              <a:t>x</a:t>
            </a:r>
            <a:r>
              <a:rPr lang="en-IE" sz="2000" baseline="-25000" dirty="0" smtClean="0"/>
              <a:t>1</a:t>
            </a:r>
            <a:r>
              <a:rPr lang="en-IE" sz="2000" dirty="0" smtClean="0"/>
              <a:t> |</a:t>
            </a:r>
            <a:r>
              <a:rPr lang="en-IE" sz="2000" dirty="0" smtClean="0">
                <a:latin typeface="Symbol" pitchFamily="18" charset="2"/>
              </a:rPr>
              <a:t>n</a:t>
            </a:r>
            <a:r>
              <a:rPr lang="en-IE" sz="2000" dirty="0" smtClean="0"/>
              <a:t>(t</a:t>
            </a:r>
            <a:r>
              <a:rPr lang="en-IE" sz="2000" baseline="-25000" dirty="0" smtClean="0"/>
              <a:t>1</a:t>
            </a:r>
            <a:r>
              <a:rPr lang="en-IE" sz="2000" dirty="0" smtClean="0"/>
              <a:t>, x</a:t>
            </a:r>
            <a:r>
              <a:rPr lang="en-IE" sz="2000" baseline="-25000" dirty="0" smtClean="0"/>
              <a:t>1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smtClean="0"/>
              <a:t>)|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</a:t>
            </a:r>
            <a:r>
              <a:rPr lang="en-IE" sz="2000" dirty="0" err="1" smtClean="0"/>
              <a:t>G</a:t>
            </a:r>
            <a:r>
              <a:rPr lang="en-IE" sz="2000" baseline="-25000" dirty="0" err="1" smtClean="0"/>
              <a:t>r</a:t>
            </a:r>
            <a:r>
              <a:rPr lang="en-IE" sz="2000" dirty="0" smtClean="0"/>
              <a:t>(t x, t</a:t>
            </a:r>
            <a:r>
              <a:rPr lang="en-IE" sz="2000" baseline="-25000" dirty="0" smtClean="0"/>
              <a:t>1</a:t>
            </a:r>
            <a:r>
              <a:rPr lang="en-IE" sz="2000" dirty="0" smtClean="0"/>
              <a:t> x</a:t>
            </a:r>
            <a:r>
              <a:rPr lang="en-IE" sz="2000" baseline="-25000" dirty="0" smtClean="0"/>
              <a:t>1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smtClean="0"/>
              <a:t>)</a:t>
            </a:r>
            <a:r>
              <a:rPr lang="en-IE" sz="2000" dirty="0" smtClean="0">
                <a:latin typeface="Symbol" pitchFamily="18" charset="2"/>
              </a:rPr>
              <a:t>  n</a:t>
            </a:r>
            <a:r>
              <a:rPr lang="en-IE" sz="2000" dirty="0" smtClean="0"/>
              <a:t>(t, x) 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285458" y="1803343"/>
            <a:ext cx="5847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q</a:t>
            </a:r>
            <a:r>
              <a:rPr lang="en-IE" sz="2000" baseline="30000" dirty="0" smtClean="0"/>
              <a:t>2</a:t>
            </a:r>
            <a:endParaRPr lang="en-IE" sz="2000" dirty="0" smtClean="0"/>
          </a:p>
          <a:p>
            <a:r>
              <a:rPr lang="en-IE" sz="2000" dirty="0" smtClean="0"/>
              <a:t>4</a:t>
            </a:r>
            <a:r>
              <a:rPr lang="en-IE" sz="2000" dirty="0" smtClean="0">
                <a:latin typeface="Symbol" pitchFamily="18" charset="2"/>
              </a:rPr>
              <a:t>p</a:t>
            </a:r>
            <a:endParaRPr lang="en-IE" sz="20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3402421" y="2147775"/>
            <a:ext cx="36150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ouble Bracket 21"/>
          <p:cNvSpPr/>
          <p:nvPr/>
        </p:nvSpPr>
        <p:spPr>
          <a:xfrm>
            <a:off x="2604975" y="1841120"/>
            <a:ext cx="4827183" cy="616944"/>
          </a:xfrm>
          <a:prstGeom prst="bracketPair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TextBox 22"/>
          <p:cNvSpPr txBox="1"/>
          <p:nvPr/>
        </p:nvSpPr>
        <p:spPr>
          <a:xfrm>
            <a:off x="1050925" y="2819592"/>
            <a:ext cx="5613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err="1" smtClean="0"/>
              <a:t>G</a:t>
            </a:r>
            <a:r>
              <a:rPr lang="en-IE" sz="2000" baseline="-25000" dirty="0" err="1" smtClean="0"/>
              <a:t>r</a:t>
            </a:r>
            <a:r>
              <a:rPr lang="en-IE" sz="2000" dirty="0" smtClean="0"/>
              <a:t> - retarded Green function for scalar </a:t>
            </a:r>
            <a:r>
              <a:rPr lang="en-IE" sz="2000" dirty="0" smtClean="0">
                <a:latin typeface="Symbol" pitchFamily="18" charset="2"/>
              </a:rPr>
              <a:t>f</a:t>
            </a:r>
            <a:endParaRPr lang="en-IE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1178521" y="3298050"/>
            <a:ext cx="60996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q – charge, Yukawa coupling constant of </a:t>
            </a:r>
            <a:r>
              <a:rPr lang="en-IE" sz="2000" dirty="0" smtClean="0">
                <a:latin typeface="Symbol" pitchFamily="18" charset="2"/>
              </a:rPr>
              <a:t>n</a:t>
            </a:r>
            <a:r>
              <a:rPr lang="en-IE" sz="2000" dirty="0" smtClean="0"/>
              <a:t> and 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dirty="0" smtClean="0"/>
              <a:t> 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349149" y="212647"/>
            <a:ext cx="6138532" cy="6909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Vacuum and properties of oscillations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0164" y="6175547"/>
            <a:ext cx="8358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dirty="0" smtClean="0"/>
              <a:t>  get small masses due explicit symmetry breaking by WI via loops   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17632" y="1042692"/>
            <a:ext cx="81246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Neutrino vacuum condensate due to gravity. Order parameter   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55478" y="2190307"/>
            <a:ext cx="4286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</p:txBody>
      </p:sp>
      <p:sp>
        <p:nvSpPr>
          <p:cNvPr id="16" name="TextBox 15"/>
          <p:cNvSpPr txBox="1"/>
          <p:nvPr/>
        </p:nvSpPr>
        <p:spPr>
          <a:xfrm>
            <a:off x="4859094" y="3978763"/>
            <a:ext cx="2030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 mixing matrix  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596680" y="1487306"/>
            <a:ext cx="482538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&lt;</a:t>
            </a:r>
            <a:r>
              <a:rPr lang="en-IE" sz="2000" dirty="0" err="1" smtClean="0">
                <a:latin typeface="Symbol" pitchFamily="18" charset="2"/>
              </a:rPr>
              <a:t>F</a:t>
            </a:r>
            <a:r>
              <a:rPr lang="en-IE" sz="2000" baseline="-25000" dirty="0" err="1" smtClean="0">
                <a:latin typeface="Symbol" pitchFamily="18" charset="2"/>
              </a:rPr>
              <a:t>ab</a:t>
            </a:r>
            <a:r>
              <a:rPr lang="en-IE" sz="2000" dirty="0" smtClean="0"/>
              <a:t> &gt; = &lt;</a:t>
            </a:r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>
                <a:latin typeface="Symbol" pitchFamily="18" charset="2"/>
              </a:rPr>
              <a:t>a</a:t>
            </a:r>
            <a:r>
              <a:rPr lang="en-IE" sz="2000" baseline="30000" dirty="0" err="1" smtClean="0"/>
              <a:t>T</a:t>
            </a:r>
            <a:r>
              <a:rPr lang="en-IE" sz="2000" dirty="0" err="1" smtClean="0"/>
              <a:t>C</a:t>
            </a:r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>
                <a:latin typeface="Symbol" pitchFamily="18" charset="2"/>
              </a:rPr>
              <a:t>b</a:t>
            </a:r>
            <a:r>
              <a:rPr lang="en-IE" sz="2000" dirty="0" smtClean="0"/>
              <a:t> &gt;</a:t>
            </a:r>
            <a:r>
              <a:rPr lang="en-US" sz="2000" dirty="0" smtClean="0"/>
              <a:t> ~</a:t>
            </a:r>
            <a:r>
              <a:rPr lang="en-IE" sz="2000" dirty="0" smtClean="0">
                <a:latin typeface="Symbol" pitchFamily="18" charset="2"/>
              </a:rPr>
              <a:t> L</a:t>
            </a:r>
            <a:r>
              <a:rPr lang="en-IE" sz="2000" baseline="-25000" dirty="0" smtClean="0"/>
              <a:t>G  </a:t>
            </a:r>
            <a:r>
              <a:rPr lang="en-US" sz="2000" dirty="0" smtClean="0"/>
              <a:t>= </a:t>
            </a:r>
            <a:r>
              <a:rPr lang="en-US" sz="2000" dirty="0" err="1" smtClean="0"/>
              <a:t>meV</a:t>
            </a:r>
            <a:r>
              <a:rPr lang="en-US" sz="2000" dirty="0" smtClean="0"/>
              <a:t> -</a:t>
            </a:r>
            <a:r>
              <a:rPr lang="en-IE" sz="2000" dirty="0" smtClean="0"/>
              <a:t> 0.1 </a:t>
            </a:r>
            <a:r>
              <a:rPr lang="en-IE" sz="2000" dirty="0" err="1" smtClean="0"/>
              <a:t>eV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49148" y="2041445"/>
            <a:ext cx="4976063" cy="400110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Cosmological phase transition at T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~</a:t>
            </a:r>
            <a:r>
              <a:rPr lang="en-IE" sz="2000" dirty="0" smtClean="0">
                <a:latin typeface="Symbol" pitchFamily="18" charset="2"/>
              </a:rPr>
              <a:t> L</a:t>
            </a:r>
            <a:r>
              <a:rPr lang="en-IE" sz="2000" baseline="-25000" dirty="0" smtClean="0"/>
              <a:t>G </a:t>
            </a:r>
            <a:r>
              <a:rPr lang="en-IE" sz="2000" dirty="0" smtClean="0"/>
              <a:t>  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827632" y="2466734"/>
            <a:ext cx="4488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Neutrinos get masses </a:t>
            </a:r>
            <a:r>
              <a:rPr lang="en-IE" sz="2000" dirty="0" err="1" smtClean="0"/>
              <a:t>m</a:t>
            </a:r>
            <a:r>
              <a:rPr lang="en-IE" sz="2000" baseline="-25000" dirty="0" err="1" smtClean="0">
                <a:latin typeface="Symbol" pitchFamily="18" charset="2"/>
              </a:rPr>
              <a:t>ab</a:t>
            </a:r>
            <a:r>
              <a:rPr lang="en-IE" sz="2000" dirty="0" smtClean="0"/>
              <a:t> </a:t>
            </a:r>
            <a:r>
              <a:rPr lang="en-US" sz="2000" dirty="0" smtClean="0"/>
              <a:t>~</a:t>
            </a:r>
            <a:r>
              <a:rPr lang="en-IE" sz="2000" dirty="0" smtClean="0"/>
              <a:t> &lt; </a:t>
            </a:r>
            <a:r>
              <a:rPr lang="en-IE" sz="2000" dirty="0" err="1" smtClean="0">
                <a:latin typeface="Symbol" pitchFamily="18" charset="2"/>
              </a:rPr>
              <a:t>F</a:t>
            </a:r>
            <a:r>
              <a:rPr lang="en-IE" sz="2000" baseline="-25000" dirty="0" err="1" smtClean="0">
                <a:latin typeface="Symbol" pitchFamily="18" charset="2"/>
              </a:rPr>
              <a:t>ab</a:t>
            </a:r>
            <a:r>
              <a:rPr lang="en-IE" sz="2000" dirty="0" smtClean="0"/>
              <a:t> &gt;  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859532" y="2830207"/>
            <a:ext cx="81462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Flavor</a:t>
            </a:r>
            <a:r>
              <a:rPr lang="en-IE" sz="2000" dirty="0" smtClean="0"/>
              <a:t> is fixed by weak (CC) interactions and  charged leptons</a:t>
            </a:r>
          </a:p>
          <a:p>
            <a:r>
              <a:rPr lang="en-IE" sz="2000" dirty="0" smtClean="0"/>
              <a:t> with definite mass generated by usual Higgs field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2681226" y="3538093"/>
            <a:ext cx="2635053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m </a:t>
            </a:r>
            <a:r>
              <a:rPr lang="en-US" sz="2000" dirty="0" smtClean="0"/>
              <a:t>~</a:t>
            </a:r>
            <a:r>
              <a:rPr lang="en-IE" sz="2000" dirty="0" smtClean="0"/>
              <a:t> U(</a:t>
            </a:r>
            <a:r>
              <a:rPr lang="en-IE" sz="2000" dirty="0" smtClean="0">
                <a:latin typeface="Symbol" pitchFamily="18" charset="2"/>
              </a:rPr>
              <a:t>q</a:t>
            </a:r>
            <a:r>
              <a:rPr lang="en-IE" sz="2000" dirty="0" smtClean="0"/>
              <a:t>)</a:t>
            </a:r>
            <a:r>
              <a:rPr lang="en-IE" sz="2000" baseline="30000" dirty="0" smtClean="0"/>
              <a:t>T</a:t>
            </a:r>
            <a:r>
              <a:rPr lang="en-IE" sz="2000" dirty="0" smtClean="0"/>
              <a:t> &lt;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dirty="0" smtClean="0"/>
              <a:t>&gt; U(</a:t>
            </a:r>
            <a:r>
              <a:rPr lang="en-IE" sz="2000" dirty="0" smtClean="0">
                <a:latin typeface="Symbol" pitchFamily="18" charset="2"/>
              </a:rPr>
              <a:t>q</a:t>
            </a:r>
            <a:r>
              <a:rPr lang="en-IE" sz="2000" dirty="0" smtClean="0"/>
              <a:t>)  </a:t>
            </a:r>
            <a:endParaRPr lang="en-IE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476744" y="4540340"/>
            <a:ext cx="990531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&lt;</a:t>
            </a:r>
            <a:r>
              <a:rPr lang="en-IE" sz="2000" dirty="0" smtClean="0">
                <a:latin typeface="Symbol" pitchFamily="18" charset="2"/>
              </a:rPr>
              <a:t> L</a:t>
            </a:r>
            <a:r>
              <a:rPr lang="en-IE" sz="2000" baseline="-25000" dirty="0" smtClean="0"/>
              <a:t>G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499175" y="4505618"/>
            <a:ext cx="5807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Relic neutrinos form bound states</a:t>
            </a:r>
            <a:r>
              <a:rPr lang="en-IE" sz="2000" dirty="0" smtClean="0">
                <a:latin typeface="Symbol" pitchFamily="18" charset="2"/>
              </a:rPr>
              <a:t>  f</a:t>
            </a:r>
            <a:r>
              <a:rPr lang="en-IE" sz="2000" dirty="0" smtClean="0"/>
              <a:t> = (</a:t>
            </a:r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>
                <a:latin typeface="Symbol" pitchFamily="18" charset="2"/>
              </a:rPr>
              <a:t>a</a:t>
            </a:r>
            <a:r>
              <a:rPr lang="en-IE" sz="2000" baseline="30000" dirty="0" err="1" smtClean="0"/>
              <a:t>T</a:t>
            </a:r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>
                <a:latin typeface="Symbol" pitchFamily="18" charset="2"/>
              </a:rPr>
              <a:t>b</a:t>
            </a:r>
            <a:r>
              <a:rPr lang="en-IE" sz="2000" dirty="0" smtClean="0"/>
              <a:t> )  </a:t>
            </a:r>
            <a:r>
              <a:rPr lang="en-IE" sz="2000" dirty="0" smtClean="0">
                <a:latin typeface="Symbol" pitchFamily="18" charset="2"/>
              </a:rPr>
              <a:t>  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1681782" y="3938203"/>
            <a:ext cx="3294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&lt;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dirty="0" smtClean="0"/>
              <a:t>&gt; = </a:t>
            </a:r>
            <a:r>
              <a:rPr lang="en-IE" sz="2000" dirty="0" err="1" smtClean="0"/>
              <a:t>diag</a:t>
            </a:r>
            <a:r>
              <a:rPr lang="en-IE" sz="2000" dirty="0" smtClean="0"/>
              <a:t> (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baseline="-25000" dirty="0" smtClean="0"/>
              <a:t>11</a:t>
            </a:r>
            <a:r>
              <a:rPr lang="en-IE" sz="2000" dirty="0" smtClean="0"/>
              <a:t>, 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baseline="-25000" dirty="0" smtClean="0"/>
              <a:t>22</a:t>
            </a:r>
            <a:r>
              <a:rPr lang="en-IE" sz="2000" dirty="0" smtClean="0"/>
              <a:t>, 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baseline="-25000" dirty="0" smtClean="0"/>
              <a:t>33</a:t>
            </a:r>
            <a:r>
              <a:rPr lang="en-IE" sz="2000" dirty="0" smtClean="0"/>
              <a:t>),   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1531089" y="4864317"/>
            <a:ext cx="618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decay and annihilate into</a:t>
            </a:r>
            <a:r>
              <a:rPr lang="en-IE" sz="2000" dirty="0" smtClean="0">
                <a:latin typeface="Symbol" pitchFamily="18" charset="2"/>
              </a:rPr>
              <a:t> f</a:t>
            </a:r>
            <a:r>
              <a:rPr lang="en-IE" sz="2000" dirty="0" smtClean="0"/>
              <a:t> (</a:t>
            </a:r>
            <a:r>
              <a:rPr lang="en-IE" sz="2000" dirty="0" err="1" smtClean="0"/>
              <a:t>neutrinoless</a:t>
            </a:r>
            <a:r>
              <a:rPr lang="en-IE" sz="2000" dirty="0" smtClean="0"/>
              <a:t> Universe)</a:t>
            </a:r>
            <a:endParaRPr lang="en-IE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425285" y="5450584"/>
            <a:ext cx="7060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Symmetry of system SU(3)</a:t>
            </a:r>
            <a:r>
              <a:rPr lang="en-IE" sz="2000" dirty="0" err="1" smtClean="0"/>
              <a:t>xU</a:t>
            </a:r>
            <a:r>
              <a:rPr lang="en-IE" sz="2000" dirty="0" smtClean="0"/>
              <a:t>(1) spontaneously broken by neutrino condensate - 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dirty="0" smtClean="0"/>
              <a:t> are goldstone bosons</a:t>
            </a:r>
            <a:endParaRPr lang="en-IE" sz="2000" dirty="0"/>
          </a:p>
        </p:txBody>
      </p:sp>
      <p:sp>
        <p:nvSpPr>
          <p:cNvPr id="23" name="Right Arrow 22"/>
          <p:cNvSpPr/>
          <p:nvPr/>
        </p:nvSpPr>
        <p:spPr>
          <a:xfrm rot="13913743">
            <a:off x="4805545" y="3846781"/>
            <a:ext cx="276447" cy="370342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TextBox 26"/>
          <p:cNvSpPr txBox="1"/>
          <p:nvPr/>
        </p:nvSpPr>
        <p:spPr>
          <a:xfrm>
            <a:off x="6730408" y="183701"/>
            <a:ext cx="2636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 </a:t>
            </a:r>
            <a:r>
              <a:rPr lang="en-IE" i="1" dirty="0" err="1" smtClean="0">
                <a:solidFill>
                  <a:srgbClr val="FF0000"/>
                </a:solidFill>
              </a:rPr>
              <a:t>G.Dvali</a:t>
            </a:r>
            <a:r>
              <a:rPr lang="en-IE" i="1" dirty="0" smtClean="0">
                <a:solidFill>
                  <a:srgbClr val="FF0000"/>
                </a:solidFill>
              </a:rPr>
              <a:t> , L </a:t>
            </a:r>
            <a:r>
              <a:rPr lang="en-IE" i="1" dirty="0" err="1" smtClean="0">
                <a:solidFill>
                  <a:srgbClr val="FF0000"/>
                </a:solidFill>
              </a:rPr>
              <a:t>Funcke</a:t>
            </a:r>
            <a:r>
              <a:rPr lang="en-IE" i="1" dirty="0" smtClean="0">
                <a:solidFill>
                  <a:srgbClr val="FF0000"/>
                </a:solidFill>
              </a:rPr>
              <a:t>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1602.03191 [hep-ph]</a:t>
            </a:r>
            <a:endParaRPr lang="en-IE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-10633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7976" y="5805375"/>
            <a:ext cx="8478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Solar system  moves through the frozen  string-DW  background  with v = 230 km/sec. For 6 years (operation of </a:t>
            </a:r>
            <a:r>
              <a:rPr lang="en-IE" sz="2000" dirty="0" err="1" smtClean="0"/>
              <a:t>Daya</a:t>
            </a:r>
            <a:r>
              <a:rPr lang="en-IE" sz="2000" dirty="0" smtClean="0"/>
              <a:t> Bay) </a:t>
            </a:r>
          </a:p>
          <a:p>
            <a:r>
              <a:rPr lang="en-IE" sz="2000" dirty="0" smtClean="0"/>
              <a:t>d = </a:t>
            </a:r>
            <a:r>
              <a:rPr lang="en-IE" sz="2000" dirty="0" err="1" smtClean="0"/>
              <a:t>vt</a:t>
            </a:r>
            <a:r>
              <a:rPr lang="en-IE" sz="2000" dirty="0" smtClean="0"/>
              <a:t> = 4 x 10</a:t>
            </a:r>
            <a:r>
              <a:rPr lang="en-IE" sz="2000" baseline="30000" dirty="0" smtClean="0"/>
              <a:t>13</a:t>
            </a:r>
            <a:r>
              <a:rPr lang="en-IE" sz="2000" dirty="0" smtClean="0"/>
              <a:t> m -  comparable with</a:t>
            </a:r>
            <a:r>
              <a:rPr lang="en-IE" sz="2000" dirty="0"/>
              <a:t> </a:t>
            </a:r>
            <a:r>
              <a:rPr lang="en-IE" sz="2000" dirty="0" smtClean="0"/>
              <a:t> expected </a:t>
            </a:r>
            <a:r>
              <a:rPr lang="en-IE" sz="2000" dirty="0" smtClean="0">
                <a:latin typeface="Symbol" pitchFamily="18" charset="2"/>
              </a:rPr>
              <a:t>x</a:t>
            </a:r>
            <a:r>
              <a:rPr lang="en-IE" sz="2000" dirty="0" smtClean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0544" y="1210848"/>
            <a:ext cx="26598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Symmetry breaking: 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55478" y="2190307"/>
            <a:ext cx="4286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</p:txBody>
      </p:sp>
      <p:sp>
        <p:nvSpPr>
          <p:cNvPr id="16" name="TextBox 15"/>
          <p:cNvSpPr txBox="1"/>
          <p:nvPr/>
        </p:nvSpPr>
        <p:spPr>
          <a:xfrm>
            <a:off x="4401872" y="2668755"/>
            <a:ext cx="10632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   L</a:t>
            </a:r>
            <a:r>
              <a:rPr lang="en-IE" sz="2000" baseline="-25000" dirty="0" smtClean="0"/>
              <a:t>G</a:t>
            </a:r>
            <a:r>
              <a:rPr lang="en-IE" sz="2000" dirty="0" smtClean="0"/>
              <a:t> </a:t>
            </a:r>
          </a:p>
          <a:p>
            <a:r>
              <a:rPr lang="en-IE" sz="2000" dirty="0" smtClean="0"/>
              <a:t> 1 </a:t>
            </a:r>
            <a:r>
              <a:rPr lang="en-IE" sz="2000" dirty="0" err="1" smtClean="0"/>
              <a:t>meV</a:t>
            </a:r>
            <a:r>
              <a:rPr lang="en-IE" sz="2000" dirty="0" smtClean="0"/>
              <a:t>  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6294463" y="218617"/>
            <a:ext cx="26368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 </a:t>
            </a:r>
            <a:r>
              <a:rPr lang="en-IE" i="1" dirty="0" err="1" smtClean="0">
                <a:solidFill>
                  <a:srgbClr val="FF0000"/>
                </a:solidFill>
              </a:rPr>
              <a:t>G.Dvali</a:t>
            </a:r>
            <a:r>
              <a:rPr lang="en-IE" i="1" dirty="0" smtClean="0">
                <a:solidFill>
                  <a:srgbClr val="FF0000"/>
                </a:solidFill>
              </a:rPr>
              <a:t> , L </a:t>
            </a:r>
            <a:r>
              <a:rPr lang="en-IE" i="1" dirty="0" err="1" smtClean="0">
                <a:solidFill>
                  <a:srgbClr val="FF0000"/>
                </a:solidFill>
              </a:rPr>
              <a:t>Funcke</a:t>
            </a:r>
            <a:r>
              <a:rPr lang="en-IE" i="1" dirty="0" smtClean="0">
                <a:solidFill>
                  <a:srgbClr val="FF0000"/>
                </a:solidFill>
              </a:rPr>
              <a:t>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T </a:t>
            </a:r>
            <a:r>
              <a:rPr lang="en-IE" i="1" dirty="0" err="1" smtClean="0">
                <a:solidFill>
                  <a:srgbClr val="FF0000"/>
                </a:solidFill>
              </a:rPr>
              <a:t>Vachaspati</a:t>
            </a:r>
            <a:r>
              <a:rPr lang="en-IE" i="1" dirty="0" smtClean="0">
                <a:solidFill>
                  <a:srgbClr val="FF0000"/>
                </a:solidFill>
              </a:rPr>
              <a:t> 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2112.02107 [hep-ph]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87830" y="1224683"/>
            <a:ext cx="315787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SU(3)  </a:t>
            </a:r>
            <a:r>
              <a:rPr lang="en-IE" sz="2000" dirty="0" smtClean="0">
                <a:sym typeface="Wingdings" pitchFamily="2" charset="2"/>
              </a:rPr>
              <a:t> Z</a:t>
            </a:r>
            <a:r>
              <a:rPr lang="en-IE" sz="2000" baseline="-25000" dirty="0" smtClean="0">
                <a:sym typeface="Wingdings" pitchFamily="2" charset="2"/>
              </a:rPr>
              <a:t>2</a:t>
            </a:r>
            <a:r>
              <a:rPr lang="en-IE" sz="2000" dirty="0" smtClean="0">
                <a:sym typeface="Wingdings" pitchFamily="2" charset="2"/>
              </a:rPr>
              <a:t> x Z</a:t>
            </a:r>
            <a:r>
              <a:rPr lang="en-IE" sz="2000" baseline="-25000" dirty="0" smtClean="0">
                <a:sym typeface="Wingdings" pitchFamily="2" charset="2"/>
              </a:rPr>
              <a:t>2</a:t>
            </a:r>
            <a:r>
              <a:rPr lang="en-IE" sz="2000" dirty="0" smtClean="0">
                <a:sym typeface="Wingdings" pitchFamily="2" charset="2"/>
              </a:rPr>
              <a:t>  I </a:t>
            </a:r>
            <a:r>
              <a:rPr lang="en-IE" sz="2000" baseline="-25000" dirty="0" smtClean="0">
                <a:sym typeface="Wingdings" pitchFamily="2" charset="2"/>
              </a:rPr>
              <a:t>          </a:t>
            </a:r>
            <a:r>
              <a:rPr lang="en-IE" sz="2000" dirty="0" smtClean="0">
                <a:sym typeface="Wingdings" pitchFamily="2" charset="2"/>
              </a:rPr>
              <a:t> 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2554491" y="1812017"/>
            <a:ext cx="19218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global strings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4816525" y="1862386"/>
            <a:ext cx="1774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domain walls</a:t>
            </a:r>
            <a:endParaRPr lang="en-IE" sz="2000" dirty="0"/>
          </a:p>
        </p:txBody>
      </p:sp>
      <p:sp>
        <p:nvSpPr>
          <p:cNvPr id="17" name="Right Arrow 16"/>
          <p:cNvSpPr/>
          <p:nvPr/>
        </p:nvSpPr>
        <p:spPr>
          <a:xfrm rot="16200000">
            <a:off x="3912793" y="1569830"/>
            <a:ext cx="297712" cy="422497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ight Arrow 20"/>
          <p:cNvSpPr/>
          <p:nvPr/>
        </p:nvSpPr>
        <p:spPr>
          <a:xfrm rot="16200000">
            <a:off x="5353124" y="1544812"/>
            <a:ext cx="297712" cy="422497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TextBox 21"/>
          <p:cNvSpPr txBox="1"/>
          <p:nvPr/>
        </p:nvSpPr>
        <p:spPr>
          <a:xfrm>
            <a:off x="381046" y="2328509"/>
            <a:ext cx="6870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Length scale of strings </a:t>
            </a:r>
            <a:r>
              <a:rPr lang="en-US" sz="2000" dirty="0" smtClean="0"/>
              <a:t>~</a:t>
            </a:r>
            <a:r>
              <a:rPr lang="en-IE" sz="2000" dirty="0" smtClean="0"/>
              <a:t> inter-string separation </a:t>
            </a:r>
            <a:r>
              <a:rPr lang="en-IE" sz="2000" baseline="30000" dirty="0" smtClean="0"/>
              <a:t> </a:t>
            </a:r>
            <a:endParaRPr lang="en-IE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6679929" y="1079456"/>
            <a:ext cx="1539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string-wall network</a:t>
            </a:r>
            <a:endParaRPr lang="en-IE" sz="2000" dirty="0"/>
          </a:p>
        </p:txBody>
      </p:sp>
      <p:sp>
        <p:nvSpPr>
          <p:cNvPr id="24" name="Right Arrow 23"/>
          <p:cNvSpPr/>
          <p:nvPr/>
        </p:nvSpPr>
        <p:spPr>
          <a:xfrm rot="21447630">
            <a:off x="6281733" y="1293158"/>
            <a:ext cx="297712" cy="422497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TextBox 24"/>
          <p:cNvSpPr txBox="1"/>
          <p:nvPr/>
        </p:nvSpPr>
        <p:spPr>
          <a:xfrm>
            <a:off x="2159809" y="2749885"/>
            <a:ext cx="2284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smtClean="0">
                <a:latin typeface="Symbol" pitchFamily="18" charset="2"/>
              </a:rPr>
              <a:t>x</a:t>
            </a:r>
            <a:r>
              <a:rPr lang="en-IE" sz="2000" dirty="0" smtClean="0"/>
              <a:t> = 10</a:t>
            </a:r>
            <a:r>
              <a:rPr lang="en-IE" sz="2000" baseline="30000" dirty="0" smtClean="0"/>
              <a:t>14</a:t>
            </a:r>
            <a:r>
              <a:rPr lang="en-IE" sz="2000" dirty="0" smtClean="0"/>
              <a:t> m (</a:t>
            </a:r>
            <a:r>
              <a:rPr lang="en-IE" sz="2000" dirty="0" smtClean="0">
                <a:latin typeface="Symbol" pitchFamily="18" charset="2"/>
              </a:rPr>
              <a:t> l</a:t>
            </a:r>
            <a:r>
              <a:rPr lang="en-IE" sz="2000" dirty="0" smtClean="0"/>
              <a:t>/</a:t>
            </a:r>
            <a:r>
              <a:rPr lang="en-IE" sz="2000" dirty="0" err="1" smtClean="0"/>
              <a:t>a</a:t>
            </a:r>
            <a:r>
              <a:rPr lang="en-IE" sz="2000" baseline="-25000" dirty="0" err="1" smtClean="0"/>
              <a:t>G</a:t>
            </a:r>
            <a:r>
              <a:rPr lang="en-IE" sz="2000" dirty="0" smtClean="0"/>
              <a:t>)</a:t>
            </a:r>
            <a:r>
              <a:rPr lang="en-IE" sz="2000" dirty="0" smtClean="0">
                <a:latin typeface="Symbol" pitchFamily="18" charset="2"/>
              </a:rPr>
              <a:t>   </a:t>
            </a:r>
            <a:r>
              <a:rPr lang="en-IE" sz="2000" dirty="0" smtClean="0"/>
              <a:t>       </a:t>
            </a:r>
            <a:endParaRPr lang="en-IE" sz="2000" dirty="0"/>
          </a:p>
        </p:txBody>
      </p:sp>
      <p:sp>
        <p:nvSpPr>
          <p:cNvPr id="26" name="Double Bracket 25"/>
          <p:cNvSpPr/>
          <p:nvPr/>
        </p:nvSpPr>
        <p:spPr>
          <a:xfrm>
            <a:off x="4444404" y="2668755"/>
            <a:ext cx="910125" cy="707886"/>
          </a:xfrm>
          <a:prstGeom prst="bracketPair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8" name="Straight Connector 27"/>
          <p:cNvCxnSpPr/>
          <p:nvPr/>
        </p:nvCxnSpPr>
        <p:spPr>
          <a:xfrm>
            <a:off x="4486936" y="3033332"/>
            <a:ext cx="8144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43896" y="2679388"/>
            <a:ext cx="613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smtClean="0"/>
              <a:t>7/2</a:t>
            </a:r>
            <a:endParaRPr lang="en-IE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338513" y="3880870"/>
            <a:ext cx="8499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Travelling  around string winds VEV &lt;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dirty="0" smtClean="0"/>
              <a:t>&gt;  by the SU(3) transformation:  </a:t>
            </a:r>
            <a:endParaRPr lang="en-IE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361495" y="3306716"/>
            <a:ext cx="7857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(self-coupling of string field 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dirty="0" smtClean="0"/>
              <a:t>/scale factor of phase transition) </a:t>
            </a:r>
            <a:endParaRPr lang="en-IE" sz="2000" dirty="0"/>
          </a:p>
        </p:txBody>
      </p:sp>
      <p:sp>
        <p:nvSpPr>
          <p:cNvPr id="39" name="Right Arrow 38"/>
          <p:cNvSpPr/>
          <p:nvPr/>
        </p:nvSpPr>
        <p:spPr>
          <a:xfrm rot="16200000">
            <a:off x="3724937" y="3072621"/>
            <a:ext cx="297712" cy="422497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TextBox 39"/>
          <p:cNvSpPr txBox="1"/>
          <p:nvPr/>
        </p:nvSpPr>
        <p:spPr>
          <a:xfrm>
            <a:off x="2307272" y="4223081"/>
            <a:ext cx="4040354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&lt; 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dirty="0" smtClean="0"/>
              <a:t> (</a:t>
            </a:r>
            <a:r>
              <a:rPr lang="en-IE" sz="2000" dirty="0" err="1" smtClean="0">
                <a:latin typeface="Symbol" pitchFamily="18" charset="2"/>
              </a:rPr>
              <a:t>q</a:t>
            </a:r>
            <a:r>
              <a:rPr lang="en-IE" sz="2000" baseline="-25000" dirty="0" err="1" smtClean="0"/>
              <a:t>S</a:t>
            </a:r>
            <a:r>
              <a:rPr lang="en-IE" sz="2000" dirty="0" smtClean="0"/>
              <a:t>) &gt; = </a:t>
            </a:r>
            <a:r>
              <a:rPr lang="en-IE" sz="2000" dirty="0" smtClean="0">
                <a:latin typeface="Symbol" pitchFamily="18" charset="2"/>
              </a:rPr>
              <a:t>w</a:t>
            </a:r>
            <a:r>
              <a:rPr lang="en-IE" sz="2000" dirty="0" smtClean="0"/>
              <a:t>(</a:t>
            </a:r>
            <a:r>
              <a:rPr lang="en-IE" sz="2000" dirty="0" err="1" smtClean="0">
                <a:latin typeface="Symbol" pitchFamily="18" charset="2"/>
              </a:rPr>
              <a:t>q</a:t>
            </a:r>
            <a:r>
              <a:rPr lang="en-IE" sz="2000" baseline="-25000" dirty="0" err="1" smtClean="0"/>
              <a:t>W</a:t>
            </a:r>
            <a:r>
              <a:rPr lang="en-IE" sz="2000" dirty="0" smtClean="0"/>
              <a:t>)</a:t>
            </a:r>
            <a:r>
              <a:rPr lang="en-IE" sz="2000" baseline="30000" dirty="0" smtClean="0"/>
              <a:t>T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smtClean="0"/>
              <a:t>&lt;</a:t>
            </a:r>
            <a:r>
              <a:rPr lang="en-IE" sz="2000" dirty="0" smtClean="0">
                <a:latin typeface="Symbol" pitchFamily="18" charset="2"/>
              </a:rPr>
              <a:t>F </a:t>
            </a:r>
            <a:r>
              <a:rPr lang="en-IE" sz="2000" dirty="0" smtClean="0"/>
              <a:t>&gt;</a:t>
            </a:r>
            <a:r>
              <a:rPr lang="en-IE" sz="2000" dirty="0" smtClean="0">
                <a:latin typeface="Symbol" pitchFamily="18" charset="2"/>
              </a:rPr>
              <a:t> w</a:t>
            </a:r>
            <a:r>
              <a:rPr lang="en-IE" sz="2000" dirty="0" smtClean="0"/>
              <a:t>(</a:t>
            </a:r>
            <a:r>
              <a:rPr lang="en-IE" sz="2000" dirty="0" err="1" smtClean="0">
                <a:latin typeface="Symbol" pitchFamily="18" charset="2"/>
              </a:rPr>
              <a:t>q</a:t>
            </a:r>
            <a:r>
              <a:rPr lang="en-IE" sz="2000" baseline="-25000" dirty="0" err="1" smtClean="0"/>
              <a:t>W</a:t>
            </a:r>
            <a:r>
              <a:rPr lang="en-IE" sz="2000" dirty="0" smtClean="0"/>
              <a:t>) </a:t>
            </a:r>
            <a:endParaRPr lang="en-IE" sz="2000" dirty="0"/>
          </a:p>
        </p:txBody>
      </p:sp>
      <p:sp>
        <p:nvSpPr>
          <p:cNvPr id="41" name="WordArt 10"/>
          <p:cNvSpPr>
            <a:spLocks noChangeArrowheads="1" noChangeShapeType="1" noTextEdit="1"/>
          </p:cNvSpPr>
          <p:nvPr/>
        </p:nvSpPr>
        <p:spPr bwMode="auto">
          <a:xfrm>
            <a:off x="393386" y="255179"/>
            <a:ext cx="5615810" cy="6909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Mixing and topological defects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18963" y="4635778"/>
            <a:ext cx="8569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smtClean="0">
                <a:latin typeface="Symbol" pitchFamily="18" charset="2"/>
              </a:rPr>
              <a:t>w</a:t>
            </a:r>
            <a:r>
              <a:rPr lang="en-IE" sz="2000" dirty="0" smtClean="0"/>
              <a:t>(</a:t>
            </a:r>
            <a:r>
              <a:rPr lang="en-IE" sz="2000" dirty="0" err="1" smtClean="0">
                <a:latin typeface="Symbol" pitchFamily="18" charset="2"/>
              </a:rPr>
              <a:t>q</a:t>
            </a:r>
            <a:r>
              <a:rPr lang="en-IE" sz="2000" baseline="-25000" dirty="0" err="1" smtClean="0"/>
              <a:t>W</a:t>
            </a:r>
            <a:r>
              <a:rPr lang="en-IE" sz="2000" dirty="0" smtClean="0"/>
              <a:t>) path - O(3) transformation with angles  </a:t>
            </a:r>
            <a:r>
              <a:rPr lang="en-IE" sz="2000" dirty="0" err="1" smtClean="0">
                <a:latin typeface="Symbol" pitchFamily="18" charset="2"/>
              </a:rPr>
              <a:t>q</a:t>
            </a:r>
            <a:r>
              <a:rPr lang="en-IE" sz="2000" baseline="-25000" dirty="0" err="1" smtClean="0"/>
              <a:t>W</a:t>
            </a:r>
            <a:r>
              <a:rPr lang="en-IE" sz="2000" dirty="0" smtClean="0"/>
              <a:t> = (</a:t>
            </a:r>
            <a:r>
              <a:rPr lang="en-IE" sz="2000" dirty="0" smtClean="0">
                <a:latin typeface="Symbol" pitchFamily="18" charset="2"/>
              </a:rPr>
              <a:t>q</a:t>
            </a:r>
            <a:r>
              <a:rPr lang="en-IE" sz="2000" baseline="-25000" dirty="0" smtClean="0"/>
              <a:t>W</a:t>
            </a:r>
            <a:r>
              <a:rPr lang="en-IE" sz="2000" baseline="30000" dirty="0" smtClean="0"/>
              <a:t>12</a:t>
            </a:r>
            <a:r>
              <a:rPr lang="en-IE" sz="2000" dirty="0" smtClean="0"/>
              <a:t>,  </a:t>
            </a:r>
            <a:r>
              <a:rPr lang="en-IE" sz="2000" dirty="0" smtClean="0">
                <a:latin typeface="Symbol" pitchFamily="18" charset="2"/>
              </a:rPr>
              <a:t>q</a:t>
            </a:r>
            <a:r>
              <a:rPr lang="en-IE" sz="2000" baseline="-25000" dirty="0" smtClean="0"/>
              <a:t>W</a:t>
            </a:r>
            <a:r>
              <a:rPr lang="en-IE" sz="2000" baseline="30000" dirty="0" smtClean="0"/>
              <a:t>13</a:t>
            </a:r>
            <a:r>
              <a:rPr lang="en-IE" sz="2000" dirty="0" smtClean="0"/>
              <a:t>, </a:t>
            </a:r>
            <a:r>
              <a:rPr lang="en-IE" sz="2000" dirty="0" smtClean="0">
                <a:latin typeface="Symbol" pitchFamily="18" charset="2"/>
              </a:rPr>
              <a:t>q</a:t>
            </a:r>
            <a:r>
              <a:rPr lang="en-IE" sz="2000" baseline="-25000" dirty="0" smtClean="0"/>
              <a:t>W</a:t>
            </a:r>
            <a:r>
              <a:rPr lang="en-IE" sz="2000" baseline="30000" dirty="0" smtClean="0"/>
              <a:t>23</a:t>
            </a:r>
            <a:r>
              <a:rPr lang="en-IE" sz="2000" dirty="0" smtClean="0"/>
              <a:t>).</a:t>
            </a:r>
            <a:r>
              <a:rPr lang="en-IE" sz="2000" baseline="-25000" dirty="0" smtClean="0"/>
              <a:t>         </a:t>
            </a:r>
            <a:endParaRPr lang="en-IE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5582151" y="5002017"/>
            <a:ext cx="200149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U = U(</a:t>
            </a:r>
            <a:r>
              <a:rPr lang="en-IE" sz="2000" dirty="0" smtClean="0">
                <a:latin typeface="Symbol" pitchFamily="18" charset="2"/>
              </a:rPr>
              <a:t>q</a:t>
            </a:r>
            <a:r>
              <a:rPr lang="en-IE" sz="2000" dirty="0" smtClean="0"/>
              <a:t>)</a:t>
            </a:r>
            <a:r>
              <a:rPr lang="en-IE" sz="2000" dirty="0" smtClean="0">
                <a:latin typeface="Symbol" pitchFamily="18" charset="2"/>
              </a:rPr>
              <a:t> w</a:t>
            </a:r>
            <a:r>
              <a:rPr lang="en-IE" sz="2000" dirty="0" smtClean="0"/>
              <a:t>(</a:t>
            </a:r>
            <a:r>
              <a:rPr lang="en-IE" sz="2000" dirty="0" err="1" smtClean="0">
                <a:latin typeface="Symbol" pitchFamily="18" charset="2"/>
              </a:rPr>
              <a:t>q</a:t>
            </a:r>
            <a:r>
              <a:rPr lang="en-IE" sz="2000" baseline="-25000" dirty="0" err="1" smtClean="0"/>
              <a:t>W</a:t>
            </a:r>
            <a:r>
              <a:rPr lang="en-IE" sz="2000" dirty="0" smtClean="0"/>
              <a:t>)  </a:t>
            </a:r>
            <a:endParaRPr lang="en-IE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402313" y="4991384"/>
            <a:ext cx="5257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After the path </a:t>
            </a:r>
            <a:r>
              <a:rPr lang="en-IE" sz="2000" dirty="0" smtClean="0">
                <a:latin typeface="Symbol" pitchFamily="18" charset="2"/>
              </a:rPr>
              <a:t>w</a:t>
            </a:r>
            <a:r>
              <a:rPr lang="en-IE" sz="2000" dirty="0" smtClean="0"/>
              <a:t> lepton mixing changes as</a:t>
            </a:r>
            <a:endParaRPr lang="en-IE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431549" y="5306430"/>
            <a:ext cx="33975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over length </a:t>
            </a:r>
            <a:r>
              <a:rPr lang="en-IE" sz="2000" dirty="0" smtClean="0">
                <a:latin typeface="Symbol" pitchFamily="18" charset="2"/>
              </a:rPr>
              <a:t>x</a:t>
            </a:r>
            <a:r>
              <a:rPr lang="en-IE" sz="2000" dirty="0" smtClean="0"/>
              <a:t>, </a:t>
            </a:r>
            <a:r>
              <a:rPr lang="en-IE" sz="2000" dirty="0" err="1" smtClean="0">
                <a:latin typeface="Symbol" pitchFamily="18" charset="2"/>
              </a:rPr>
              <a:t>q</a:t>
            </a:r>
            <a:r>
              <a:rPr lang="en-IE" sz="2000" baseline="-25000" dirty="0" err="1" smtClean="0"/>
              <a:t>W</a:t>
            </a:r>
            <a:r>
              <a:rPr lang="en-IE" sz="2000" baseline="-25000" dirty="0" smtClean="0"/>
              <a:t> </a:t>
            </a:r>
            <a:r>
              <a:rPr lang="en-IE" sz="2000" dirty="0" smtClean="0"/>
              <a:t> = O(1)</a:t>
            </a:r>
            <a:endParaRPr lang="en-IE" sz="2000" dirty="0"/>
          </a:p>
        </p:txBody>
      </p:sp>
      <p:sp>
        <p:nvSpPr>
          <p:cNvPr id="43" name="Rectangle 42"/>
          <p:cNvSpPr/>
          <p:nvPr/>
        </p:nvSpPr>
        <p:spPr>
          <a:xfrm>
            <a:off x="540543" y="1100722"/>
            <a:ext cx="7678423" cy="11958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-8756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08830" y="1412010"/>
            <a:ext cx="7186853" cy="180465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 rot="19746488">
            <a:off x="1093457" y="1856333"/>
            <a:ext cx="1145381" cy="1135264"/>
          </a:xfrm>
          <a:custGeom>
            <a:avLst/>
            <a:gdLst>
              <a:gd name="T0" fmla="*/ 113 w 633"/>
              <a:gd name="T1" fmla="*/ 417 h 577"/>
              <a:gd name="T2" fmla="*/ 40 w 633"/>
              <a:gd name="T3" fmla="*/ 152 h 577"/>
              <a:gd name="T4" fmla="*/ 351 w 633"/>
              <a:gd name="T5" fmla="*/ 15 h 577"/>
              <a:gd name="T6" fmla="*/ 625 w 633"/>
              <a:gd name="T7" fmla="*/ 243 h 577"/>
              <a:gd name="T8" fmla="*/ 397 w 633"/>
              <a:gd name="T9" fmla="*/ 545 h 577"/>
              <a:gd name="T10" fmla="*/ 113 w 633"/>
              <a:gd name="T11" fmla="*/ 417 h 5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33"/>
              <a:gd name="T19" fmla="*/ 0 h 577"/>
              <a:gd name="T20" fmla="*/ 633 w 633"/>
              <a:gd name="T21" fmla="*/ 577 h 5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33" h="577">
                <a:moveTo>
                  <a:pt x="113" y="417"/>
                </a:moveTo>
                <a:cubicBezTo>
                  <a:pt x="53" y="352"/>
                  <a:pt x="0" y="219"/>
                  <a:pt x="40" y="152"/>
                </a:cubicBezTo>
                <a:cubicBezTo>
                  <a:pt x="80" y="85"/>
                  <a:pt x="254" y="0"/>
                  <a:pt x="351" y="15"/>
                </a:cubicBezTo>
                <a:cubicBezTo>
                  <a:pt x="448" y="30"/>
                  <a:pt x="617" y="155"/>
                  <a:pt x="625" y="243"/>
                </a:cubicBezTo>
                <a:cubicBezTo>
                  <a:pt x="633" y="331"/>
                  <a:pt x="481" y="513"/>
                  <a:pt x="397" y="545"/>
                </a:cubicBezTo>
                <a:cubicBezTo>
                  <a:pt x="313" y="577"/>
                  <a:pt x="173" y="482"/>
                  <a:pt x="113" y="417"/>
                </a:cubicBezTo>
                <a:close/>
              </a:path>
            </a:pathLst>
          </a:custGeom>
          <a:solidFill>
            <a:srgbClr val="FF0066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6674629" y="1457120"/>
            <a:ext cx="1330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detection</a:t>
            </a:r>
            <a:endParaRPr lang="en-US" sz="2000" dirty="0"/>
          </a:p>
        </p:txBody>
      </p:sp>
      <p:sp>
        <p:nvSpPr>
          <p:cNvPr id="23571" name="Text Box 20"/>
          <p:cNvSpPr txBox="1">
            <a:spLocks noChangeArrowheads="1"/>
          </p:cNvSpPr>
          <p:nvPr/>
        </p:nvSpPr>
        <p:spPr bwMode="auto">
          <a:xfrm>
            <a:off x="872339" y="1412009"/>
            <a:ext cx="14574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production</a:t>
            </a:r>
            <a:endParaRPr lang="en-US" sz="2000" dirty="0"/>
          </a:p>
        </p:txBody>
      </p:sp>
      <p:sp>
        <p:nvSpPr>
          <p:cNvPr id="23581" name="Freeform 30"/>
          <p:cNvSpPr>
            <a:spLocks/>
          </p:cNvSpPr>
          <p:nvPr/>
        </p:nvSpPr>
        <p:spPr bwMode="auto">
          <a:xfrm>
            <a:off x="2228205" y="1534001"/>
            <a:ext cx="581025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2" name="Freeform 31"/>
          <p:cNvSpPr>
            <a:spLocks/>
          </p:cNvSpPr>
          <p:nvPr/>
        </p:nvSpPr>
        <p:spPr bwMode="auto">
          <a:xfrm>
            <a:off x="2217572" y="1873726"/>
            <a:ext cx="581025" cy="484683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CC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3" name="Text Box 18"/>
          <p:cNvSpPr txBox="1">
            <a:spLocks noChangeArrowheads="1"/>
          </p:cNvSpPr>
          <p:nvPr/>
        </p:nvSpPr>
        <p:spPr bwMode="auto">
          <a:xfrm>
            <a:off x="2680566" y="1518651"/>
            <a:ext cx="394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/>
              <a:t>1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32" name="WordArt 10"/>
          <p:cNvSpPr>
            <a:spLocks noChangeArrowheads="1" noChangeShapeType="1" noTextEdit="1"/>
          </p:cNvSpPr>
          <p:nvPr/>
        </p:nvSpPr>
        <p:spPr bwMode="auto">
          <a:xfrm>
            <a:off x="544576" y="244543"/>
            <a:ext cx="4465509" cy="657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Oscillations in media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34" name="Freeform 30"/>
          <p:cNvSpPr>
            <a:spLocks/>
          </p:cNvSpPr>
          <p:nvPr/>
        </p:nvSpPr>
        <p:spPr bwMode="auto">
          <a:xfrm>
            <a:off x="6126832" y="1654306"/>
            <a:ext cx="581025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Freeform 31"/>
          <p:cNvSpPr>
            <a:spLocks/>
          </p:cNvSpPr>
          <p:nvPr/>
        </p:nvSpPr>
        <p:spPr bwMode="auto">
          <a:xfrm>
            <a:off x="5809338" y="1881365"/>
            <a:ext cx="581025" cy="484683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CC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701493" y="3487478"/>
            <a:ext cx="4859334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Classical fields (e.g. magnetic fields)</a:t>
            </a: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2861864" y="2011093"/>
            <a:ext cx="4219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/>
              <a:t>2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2" name="Freeform 5"/>
          <p:cNvSpPr>
            <a:spLocks/>
          </p:cNvSpPr>
          <p:nvPr/>
        </p:nvSpPr>
        <p:spPr bwMode="auto">
          <a:xfrm rot="2934203">
            <a:off x="6746342" y="1925502"/>
            <a:ext cx="1145381" cy="1011645"/>
          </a:xfrm>
          <a:custGeom>
            <a:avLst/>
            <a:gdLst>
              <a:gd name="T0" fmla="*/ 113 w 633"/>
              <a:gd name="T1" fmla="*/ 417 h 577"/>
              <a:gd name="T2" fmla="*/ 40 w 633"/>
              <a:gd name="T3" fmla="*/ 152 h 577"/>
              <a:gd name="T4" fmla="*/ 351 w 633"/>
              <a:gd name="T5" fmla="*/ 15 h 577"/>
              <a:gd name="T6" fmla="*/ 625 w 633"/>
              <a:gd name="T7" fmla="*/ 243 h 577"/>
              <a:gd name="T8" fmla="*/ 397 w 633"/>
              <a:gd name="T9" fmla="*/ 545 h 577"/>
              <a:gd name="T10" fmla="*/ 113 w 633"/>
              <a:gd name="T11" fmla="*/ 417 h 5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33"/>
              <a:gd name="T19" fmla="*/ 0 h 577"/>
              <a:gd name="T20" fmla="*/ 633 w 633"/>
              <a:gd name="T21" fmla="*/ 577 h 5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33" h="577">
                <a:moveTo>
                  <a:pt x="113" y="417"/>
                </a:moveTo>
                <a:cubicBezTo>
                  <a:pt x="53" y="352"/>
                  <a:pt x="0" y="219"/>
                  <a:pt x="40" y="152"/>
                </a:cubicBezTo>
                <a:cubicBezTo>
                  <a:pt x="80" y="85"/>
                  <a:pt x="254" y="0"/>
                  <a:pt x="351" y="15"/>
                </a:cubicBezTo>
                <a:cubicBezTo>
                  <a:pt x="448" y="30"/>
                  <a:pt x="617" y="155"/>
                  <a:pt x="625" y="243"/>
                </a:cubicBezTo>
                <a:cubicBezTo>
                  <a:pt x="633" y="331"/>
                  <a:pt x="481" y="513"/>
                  <a:pt x="397" y="545"/>
                </a:cubicBezTo>
                <a:cubicBezTo>
                  <a:pt x="313" y="577"/>
                  <a:pt x="173" y="482"/>
                  <a:pt x="113" y="417"/>
                </a:cubicBezTo>
                <a:close/>
              </a:path>
            </a:pathLst>
          </a:custGeom>
          <a:solidFill>
            <a:schemeClr val="accent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1178521" y="2391749"/>
            <a:ext cx="4517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1634624" y="2195062"/>
            <a:ext cx="385562" cy="2055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648795" y="2404109"/>
            <a:ext cx="371391" cy="32845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1638161" y="2400572"/>
            <a:ext cx="5591979" cy="2086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7176976" y="2195062"/>
            <a:ext cx="406232" cy="2370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218119" y="2432840"/>
            <a:ext cx="365089" cy="320993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18775" y="3930349"/>
            <a:ext cx="3177492" cy="400110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Matter Particle densities </a:t>
            </a:r>
            <a:endParaRPr lang="en-IE" sz="2000" dirty="0"/>
          </a:p>
        </p:txBody>
      </p:sp>
      <p:sp>
        <p:nvSpPr>
          <p:cNvPr id="54" name="TextBox 53"/>
          <p:cNvSpPr txBox="1"/>
          <p:nvPr/>
        </p:nvSpPr>
        <p:spPr>
          <a:xfrm>
            <a:off x="641396" y="6297176"/>
            <a:ext cx="6941812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Oscillating neutrino medium - treatment as open system</a:t>
            </a:r>
            <a:endParaRPr lang="en-IE" sz="2000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3419593" y="2422207"/>
            <a:ext cx="0" cy="48048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029212" y="2411574"/>
            <a:ext cx="0" cy="48048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202884" y="2400571"/>
            <a:ext cx="0" cy="48048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809338" y="2432840"/>
            <a:ext cx="0" cy="48048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646453" y="1940027"/>
            <a:ext cx="383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h</a:t>
            </a:r>
            <a:endParaRPr lang="en-IE" sz="2000" dirty="0"/>
          </a:p>
        </p:txBody>
      </p:sp>
      <p:sp>
        <p:nvSpPr>
          <p:cNvPr id="68" name="TextBox 67"/>
          <p:cNvSpPr txBox="1"/>
          <p:nvPr/>
        </p:nvSpPr>
        <p:spPr>
          <a:xfrm>
            <a:off x="617163" y="5566632"/>
            <a:ext cx="8165329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Effective mass squared  </a:t>
            </a:r>
            <a:r>
              <a:rPr lang="en-IE" sz="2000" dirty="0" smtClean="0"/>
              <a:t>m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</a:t>
            </a:r>
            <a:r>
              <a:rPr lang="en-US" sz="2000" dirty="0" smtClean="0"/>
              <a:t>~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err="1" smtClean="0">
                <a:sym typeface="Wingdings" pitchFamily="2" charset="2"/>
              </a:rPr>
              <a:t>n</a:t>
            </a:r>
            <a:r>
              <a:rPr lang="en-IE" sz="2000" baseline="-25000" dirty="0" err="1" smtClean="0">
                <a:latin typeface="Symbol" pitchFamily="18" charset="2"/>
              </a:rPr>
              <a:t>f</a:t>
            </a:r>
            <a:r>
              <a:rPr lang="en-IE" sz="2000" dirty="0" smtClean="0"/>
              <a:t> </a:t>
            </a:r>
            <a:r>
              <a:rPr lang="en-US" sz="2000" dirty="0" smtClean="0"/>
              <a:t>~</a:t>
            </a:r>
            <a:r>
              <a:rPr lang="en-IE" sz="2000" dirty="0" smtClean="0"/>
              <a:t> z</a:t>
            </a:r>
            <a:r>
              <a:rPr lang="en-IE" sz="2000" baseline="30000" dirty="0" smtClean="0"/>
              <a:t>3</a:t>
            </a:r>
            <a:r>
              <a:rPr lang="en-IE" sz="2000" dirty="0" smtClean="0"/>
              <a:t> increases with decrease of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U</a:t>
            </a:r>
            <a:r>
              <a:rPr lang="en-IE" sz="2000" dirty="0" smtClean="0"/>
              <a:t> </a:t>
            </a:r>
            <a:r>
              <a:rPr lang="en-IE" sz="2000" baseline="30000" dirty="0" smtClean="0"/>
              <a:t> </a:t>
            </a:r>
            <a:r>
              <a:rPr lang="en-IE" sz="2000" baseline="-25000" dirty="0" smtClean="0">
                <a:latin typeface="Symbol" pitchFamily="18" charset="2"/>
              </a:rPr>
              <a:t>        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617147" y="5181099"/>
            <a:ext cx="58602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Interactions with scalar bosons (DM)  &lt; </a:t>
            </a:r>
            <a:r>
              <a:rPr lang="en-US" sz="2000" dirty="0" smtClean="0">
                <a:latin typeface="Symbol" pitchFamily="18" charset="2"/>
                <a:sym typeface="Wingdings" pitchFamily="2" charset="2"/>
              </a:rPr>
              <a:t>f</a:t>
            </a:r>
            <a:r>
              <a:rPr lang="en-IE" sz="2000" dirty="0" smtClean="0"/>
              <a:t> &gt; </a:t>
            </a:r>
            <a:r>
              <a:rPr lang="en-IE" sz="2000" dirty="0" smtClean="0">
                <a:sym typeface="Wingdings" pitchFamily="2" charset="2"/>
              </a:rPr>
              <a:t> </a:t>
            </a:r>
            <a:r>
              <a:rPr lang="en-US" sz="2000" dirty="0" smtClean="0">
                <a:latin typeface="Symbol" pitchFamily="18" charset="2"/>
                <a:sym typeface="Wingdings" pitchFamily="2" charset="2"/>
              </a:rPr>
              <a:t>f</a:t>
            </a:r>
            <a:endParaRPr lang="en-IE" sz="2000" dirty="0"/>
          </a:p>
        </p:txBody>
      </p:sp>
      <p:sp>
        <p:nvSpPr>
          <p:cNvPr id="42" name="Text Box 18"/>
          <p:cNvSpPr txBox="1">
            <a:spLocks noChangeArrowheads="1"/>
          </p:cNvSpPr>
          <p:nvPr/>
        </p:nvSpPr>
        <p:spPr bwMode="auto">
          <a:xfrm>
            <a:off x="3545377" y="2617388"/>
            <a:ext cx="3177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f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30762" y="4404890"/>
            <a:ext cx="8141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From microscopic picture: scattering on individual electrons, </a:t>
            </a:r>
          </a:p>
          <a:p>
            <a:r>
              <a:rPr lang="en-IE" sz="2000" dirty="0" smtClean="0"/>
              <a:t>to macroscopic one in terms of effective potentials. 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-5670" y="5337"/>
            <a:ext cx="9144000" cy="6858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18" name="Rectangle 117"/>
          <p:cNvSpPr/>
          <p:nvPr/>
        </p:nvSpPr>
        <p:spPr>
          <a:xfrm>
            <a:off x="1006112" y="4619858"/>
            <a:ext cx="1313826" cy="7468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920" y="1000650"/>
            <a:ext cx="57224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Elastic forward scattering of </a:t>
            </a:r>
            <a:r>
              <a:rPr lang="en-IE" sz="2000" dirty="0" smtClean="0">
                <a:latin typeface="Symbol" pitchFamily="18" charset="2"/>
              </a:rPr>
              <a:t>n</a:t>
            </a:r>
            <a:r>
              <a:rPr lang="en-IE" sz="2000" dirty="0" smtClean="0"/>
              <a:t> on background scalars 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dirty="0" smtClean="0"/>
              <a:t> with </a:t>
            </a:r>
            <a:r>
              <a:rPr lang="en-IE" sz="2000" dirty="0" err="1" smtClean="0"/>
              <a:t>fermionic</a:t>
            </a:r>
            <a:r>
              <a:rPr lang="en-IE" sz="2000" dirty="0" smtClean="0"/>
              <a:t> </a:t>
            </a:r>
            <a:r>
              <a:rPr lang="en-IE" sz="2000" dirty="0" smtClean="0">
                <a:latin typeface="Symbol" pitchFamily="18" charset="2"/>
              </a:rPr>
              <a:t>c</a:t>
            </a:r>
            <a:r>
              <a:rPr lang="en-IE" sz="2000" dirty="0" smtClean="0"/>
              <a:t> mediator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5794" y="1885886"/>
            <a:ext cx="5458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/>
              <a:t>L</a:t>
            </a:r>
            <a:endParaRPr lang="en-IE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4498875" y="3344573"/>
            <a:ext cx="5458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/>
              <a:t>L</a:t>
            </a:r>
            <a:endParaRPr lang="en-IE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2672315" y="2056014"/>
            <a:ext cx="5458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/>
              <a:t>L</a:t>
            </a:r>
            <a:endParaRPr lang="en-IE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244214" y="1768824"/>
            <a:ext cx="5458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/>
              <a:t>L</a:t>
            </a:r>
            <a:endParaRPr lang="en-IE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3383733" y="3395414"/>
            <a:ext cx="396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f</a:t>
            </a:r>
            <a:endParaRPr lang="en-IE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53147" y="3720410"/>
            <a:ext cx="26771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Resonance:  s = </a:t>
            </a:r>
            <a:r>
              <a:rPr lang="en-US" sz="2000" dirty="0" smtClean="0"/>
              <a:t>m</a:t>
            </a:r>
            <a:r>
              <a:rPr lang="en-US" sz="2000" baseline="-25000" dirty="0" smtClean="0">
                <a:latin typeface="Symbol" pitchFamily="18" charset="2"/>
              </a:rPr>
              <a:t>c</a:t>
            </a:r>
            <a:r>
              <a:rPr lang="en-IE" sz="2000" baseline="30000" dirty="0" smtClean="0"/>
              <a:t>2</a:t>
            </a:r>
            <a:endParaRPr lang="en-IE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982398" y="4753650"/>
            <a:ext cx="8587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smtClean="0"/>
              <a:t>E</a:t>
            </a:r>
            <a:r>
              <a:rPr lang="en-IE" sz="2000" baseline="-25000" dirty="0" smtClean="0"/>
              <a:t>R</a:t>
            </a:r>
            <a:r>
              <a:rPr lang="en-IE" sz="2000" dirty="0" smtClean="0"/>
              <a:t> =</a:t>
            </a:r>
            <a:r>
              <a:rPr lang="en-US" sz="2000" dirty="0" smtClean="0"/>
              <a:t> </a:t>
            </a:r>
            <a:r>
              <a:rPr lang="en-IE" sz="2000" baseline="30000" dirty="0" smtClean="0"/>
              <a:t>     </a:t>
            </a:r>
            <a:endParaRPr lang="en-IE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1517862" y="2336373"/>
            <a:ext cx="413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c</a:t>
            </a:r>
            <a:endParaRPr lang="en-IE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353147" y="2936538"/>
            <a:ext cx="396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f</a:t>
            </a:r>
            <a:endParaRPr lang="en-IE" sz="2000" dirty="0"/>
          </a:p>
        </p:txBody>
      </p:sp>
      <p:sp>
        <p:nvSpPr>
          <p:cNvPr id="66" name="TextBox 65"/>
          <p:cNvSpPr txBox="1"/>
          <p:nvPr/>
        </p:nvSpPr>
        <p:spPr>
          <a:xfrm>
            <a:off x="3727504" y="2536428"/>
            <a:ext cx="3560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c</a:t>
            </a:r>
            <a:endParaRPr lang="en-IE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297556" y="5993024"/>
            <a:ext cx="4555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A.Y.S. , V. Valera, 2106.13829 [hep-ph]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876175" y="1671395"/>
            <a:ext cx="25945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Effective potential</a:t>
            </a:r>
            <a:endParaRPr lang="en-IE" sz="2000" dirty="0"/>
          </a:p>
        </p:txBody>
      </p:sp>
      <p:cxnSp>
        <p:nvCxnSpPr>
          <p:cNvPr id="67" name="Straight Connector 66"/>
          <p:cNvCxnSpPr/>
          <p:nvPr/>
        </p:nvCxnSpPr>
        <p:spPr>
          <a:xfrm>
            <a:off x="5488069" y="4109168"/>
            <a:ext cx="3123357" cy="0"/>
          </a:xfrm>
          <a:prstGeom prst="line">
            <a:avLst/>
          </a:prstGeom>
          <a:ln w="1270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95" idx="0"/>
          </p:cNvCxnSpPr>
          <p:nvPr/>
        </p:nvCxnSpPr>
        <p:spPr>
          <a:xfrm flipH="1">
            <a:off x="6692207" y="2240782"/>
            <a:ext cx="50226" cy="368822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5506485" y="2056013"/>
            <a:ext cx="3125037" cy="40433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4" name="Freeform 93"/>
          <p:cNvSpPr/>
          <p:nvPr/>
        </p:nvSpPr>
        <p:spPr>
          <a:xfrm>
            <a:off x="5476341" y="3737990"/>
            <a:ext cx="1212501" cy="2100105"/>
          </a:xfrm>
          <a:custGeom>
            <a:avLst/>
            <a:gdLst>
              <a:gd name="connsiteX0" fmla="*/ 0 w 1212501"/>
              <a:gd name="connsiteY0" fmla="*/ 10048 h 2100105"/>
              <a:gd name="connsiteX1" fmla="*/ 321547 w 1212501"/>
              <a:gd name="connsiteY1" fmla="*/ 10048 h 2100105"/>
              <a:gd name="connsiteX2" fmla="*/ 552659 w 1212501"/>
              <a:gd name="connsiteY2" fmla="*/ 70338 h 2100105"/>
              <a:gd name="connsiteX3" fmla="*/ 783772 w 1212501"/>
              <a:gd name="connsiteY3" fmla="*/ 231111 h 2100105"/>
              <a:gd name="connsiteX4" fmla="*/ 974690 w 1212501"/>
              <a:gd name="connsiteY4" fmla="*/ 542610 h 2100105"/>
              <a:gd name="connsiteX5" fmla="*/ 1095270 w 1212501"/>
              <a:gd name="connsiteY5" fmla="*/ 924448 h 2100105"/>
              <a:gd name="connsiteX6" fmla="*/ 1165609 w 1212501"/>
              <a:gd name="connsiteY6" fmla="*/ 1406769 h 2100105"/>
              <a:gd name="connsiteX7" fmla="*/ 1205802 w 1212501"/>
              <a:gd name="connsiteY7" fmla="*/ 1889089 h 2100105"/>
              <a:gd name="connsiteX8" fmla="*/ 1205802 w 1212501"/>
              <a:gd name="connsiteY8" fmla="*/ 2100105 h 210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2501" h="2100105">
                <a:moveTo>
                  <a:pt x="0" y="10048"/>
                </a:moveTo>
                <a:cubicBezTo>
                  <a:pt x="114718" y="5024"/>
                  <a:pt x="229437" y="0"/>
                  <a:pt x="321547" y="10048"/>
                </a:cubicBezTo>
                <a:cubicBezTo>
                  <a:pt x="413657" y="20096"/>
                  <a:pt x="475622" y="33494"/>
                  <a:pt x="552659" y="70338"/>
                </a:cubicBezTo>
                <a:cubicBezTo>
                  <a:pt x="629696" y="107182"/>
                  <a:pt x="713434" y="152399"/>
                  <a:pt x="783772" y="231111"/>
                </a:cubicBezTo>
                <a:cubicBezTo>
                  <a:pt x="854110" y="309823"/>
                  <a:pt x="922774" y="427054"/>
                  <a:pt x="974690" y="542610"/>
                </a:cubicBezTo>
                <a:cubicBezTo>
                  <a:pt x="1026606" y="658166"/>
                  <a:pt x="1063450" y="780422"/>
                  <a:pt x="1095270" y="924448"/>
                </a:cubicBezTo>
                <a:cubicBezTo>
                  <a:pt x="1127090" y="1068474"/>
                  <a:pt x="1147187" y="1245996"/>
                  <a:pt x="1165609" y="1406769"/>
                </a:cubicBezTo>
                <a:cubicBezTo>
                  <a:pt x="1184031" y="1567542"/>
                  <a:pt x="1199103" y="1773533"/>
                  <a:pt x="1205802" y="1889089"/>
                </a:cubicBezTo>
                <a:cubicBezTo>
                  <a:pt x="1212501" y="2004645"/>
                  <a:pt x="1209151" y="2052375"/>
                  <a:pt x="1205802" y="2100105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5" name="Freeform 94"/>
          <p:cNvSpPr/>
          <p:nvPr/>
        </p:nvSpPr>
        <p:spPr>
          <a:xfrm>
            <a:off x="6742433" y="2240782"/>
            <a:ext cx="1868993" cy="1812053"/>
          </a:xfrm>
          <a:custGeom>
            <a:avLst/>
            <a:gdLst>
              <a:gd name="connsiteX0" fmla="*/ 0 w 1868993"/>
              <a:gd name="connsiteY0" fmla="*/ 0 h 1812053"/>
              <a:gd name="connsiteX1" fmla="*/ 20097 w 1868993"/>
              <a:gd name="connsiteY1" fmla="*/ 522515 h 1812053"/>
              <a:gd name="connsiteX2" fmla="*/ 70339 w 1868993"/>
              <a:gd name="connsiteY2" fmla="*/ 934497 h 1812053"/>
              <a:gd name="connsiteX3" fmla="*/ 190919 w 1868993"/>
              <a:gd name="connsiteY3" fmla="*/ 1286189 h 1812053"/>
              <a:gd name="connsiteX4" fmla="*/ 422031 w 1868993"/>
              <a:gd name="connsiteY4" fmla="*/ 1527350 h 1812053"/>
              <a:gd name="connsiteX5" fmla="*/ 793820 w 1868993"/>
              <a:gd name="connsiteY5" fmla="*/ 1728317 h 1812053"/>
              <a:gd name="connsiteX6" fmla="*/ 1336431 w 1868993"/>
              <a:gd name="connsiteY6" fmla="*/ 1798655 h 1812053"/>
              <a:gd name="connsiteX7" fmla="*/ 1868993 w 1868993"/>
              <a:gd name="connsiteY7" fmla="*/ 1808704 h 1812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68993" h="1812053">
                <a:moveTo>
                  <a:pt x="0" y="0"/>
                </a:moveTo>
                <a:cubicBezTo>
                  <a:pt x="4187" y="183383"/>
                  <a:pt x="8374" y="366766"/>
                  <a:pt x="20097" y="522515"/>
                </a:cubicBezTo>
                <a:cubicBezTo>
                  <a:pt x="31820" y="678264"/>
                  <a:pt x="41869" y="807218"/>
                  <a:pt x="70339" y="934497"/>
                </a:cubicBezTo>
                <a:cubicBezTo>
                  <a:pt x="98809" y="1061776"/>
                  <a:pt x="132304" y="1187380"/>
                  <a:pt x="190919" y="1286189"/>
                </a:cubicBezTo>
                <a:cubicBezTo>
                  <a:pt x="249534" y="1384998"/>
                  <a:pt x="321548" y="1453662"/>
                  <a:pt x="422031" y="1527350"/>
                </a:cubicBezTo>
                <a:cubicBezTo>
                  <a:pt x="522514" y="1601038"/>
                  <a:pt x="641420" y="1683100"/>
                  <a:pt x="793820" y="1728317"/>
                </a:cubicBezTo>
                <a:cubicBezTo>
                  <a:pt x="946220" y="1773534"/>
                  <a:pt x="1157236" y="1785257"/>
                  <a:pt x="1336431" y="1798655"/>
                </a:cubicBezTo>
                <a:cubicBezTo>
                  <a:pt x="1515626" y="1812053"/>
                  <a:pt x="1770184" y="1808704"/>
                  <a:pt x="1868993" y="1808704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8" name="TextBox 97"/>
          <p:cNvSpPr txBox="1"/>
          <p:nvPr/>
        </p:nvSpPr>
        <p:spPr>
          <a:xfrm>
            <a:off x="1613625" y="4619858"/>
            <a:ext cx="706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m</a:t>
            </a:r>
            <a:r>
              <a:rPr lang="en-US" sz="2000" baseline="-25000" dirty="0" smtClean="0">
                <a:latin typeface="Symbol" pitchFamily="18" charset="2"/>
              </a:rPr>
              <a:t>c</a:t>
            </a:r>
            <a:r>
              <a:rPr lang="en-IE" sz="2000" baseline="30000" dirty="0" smtClean="0"/>
              <a:t>2</a:t>
            </a:r>
            <a:endParaRPr lang="en-IE" sz="2000" dirty="0" smtClean="0"/>
          </a:p>
          <a:p>
            <a:r>
              <a:rPr lang="en-IE" sz="2000" dirty="0" smtClean="0"/>
              <a:t>2</a:t>
            </a:r>
            <a:r>
              <a:rPr lang="en-US" sz="2000" dirty="0" smtClean="0"/>
              <a:t>m</a:t>
            </a:r>
            <a:r>
              <a:rPr lang="en-US" sz="2000" baseline="-25000" dirty="0" smtClean="0">
                <a:latin typeface="Symbol" pitchFamily="18" charset="2"/>
              </a:rPr>
              <a:t>f</a:t>
            </a:r>
            <a:r>
              <a:rPr lang="en-IE" sz="2000" baseline="30000" dirty="0" smtClean="0"/>
              <a:t>     </a:t>
            </a:r>
            <a:endParaRPr lang="en-IE" sz="2000" dirty="0"/>
          </a:p>
        </p:txBody>
      </p:sp>
      <p:sp>
        <p:nvSpPr>
          <p:cNvPr id="99" name="TextBox 98"/>
          <p:cNvSpPr txBox="1"/>
          <p:nvPr/>
        </p:nvSpPr>
        <p:spPr>
          <a:xfrm>
            <a:off x="348645" y="4085029"/>
            <a:ext cx="4792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dirty="0" smtClean="0"/>
              <a:t> at rest the resonance </a:t>
            </a:r>
            <a:r>
              <a:rPr lang="en-IE" sz="2000" dirty="0" smtClean="0">
                <a:latin typeface="Symbol" pitchFamily="18" charset="2"/>
              </a:rPr>
              <a:t>n</a:t>
            </a:r>
            <a:r>
              <a:rPr lang="en-IE" sz="2000" dirty="0" smtClean="0"/>
              <a:t> energy:</a:t>
            </a:r>
            <a:endParaRPr lang="en-IE" sz="2000" dirty="0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6712261" y="2071505"/>
            <a:ext cx="0" cy="3999075"/>
          </a:xfrm>
          <a:prstGeom prst="line">
            <a:avLst/>
          </a:prstGeom>
          <a:ln>
            <a:solidFill>
              <a:srgbClr val="FF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074414" y="1880593"/>
            <a:ext cx="484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</a:t>
            </a:r>
            <a:r>
              <a:rPr lang="en-IE" sz="2000" baseline="30000" dirty="0" smtClean="0"/>
              <a:t>B</a:t>
            </a:r>
            <a:endParaRPr lang="en-IE" sz="2000" dirty="0"/>
          </a:p>
        </p:txBody>
      </p:sp>
      <p:sp>
        <p:nvSpPr>
          <p:cNvPr id="104" name="TextBox 103"/>
          <p:cNvSpPr txBox="1"/>
          <p:nvPr/>
        </p:nvSpPr>
        <p:spPr>
          <a:xfrm>
            <a:off x="8470754" y="6059166"/>
            <a:ext cx="362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E</a:t>
            </a:r>
            <a:endParaRPr lang="en-IE" dirty="0"/>
          </a:p>
        </p:txBody>
      </p:sp>
      <p:sp>
        <p:nvSpPr>
          <p:cNvPr id="105" name="TextBox 104"/>
          <p:cNvSpPr txBox="1"/>
          <p:nvPr/>
        </p:nvSpPr>
        <p:spPr>
          <a:xfrm>
            <a:off x="5144749" y="3939940"/>
            <a:ext cx="381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0</a:t>
            </a:r>
            <a:endParaRPr lang="en-IE" dirty="0"/>
          </a:p>
        </p:txBody>
      </p:sp>
      <p:sp>
        <p:nvSpPr>
          <p:cNvPr id="106" name="TextBox 105"/>
          <p:cNvSpPr txBox="1"/>
          <p:nvPr/>
        </p:nvSpPr>
        <p:spPr>
          <a:xfrm>
            <a:off x="5437914" y="2841551"/>
            <a:ext cx="1485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err="1" smtClean="0"/>
              <a:t>Wolfenstein</a:t>
            </a:r>
            <a:endParaRPr lang="en-IE" sz="1600" dirty="0" smtClean="0"/>
          </a:p>
          <a:p>
            <a:r>
              <a:rPr lang="en-IE" sz="1600" dirty="0" smtClean="0"/>
              <a:t>limit </a:t>
            </a:r>
            <a:endParaRPr lang="en-IE" sz="1600" dirty="0"/>
          </a:p>
        </p:txBody>
      </p:sp>
      <p:sp>
        <p:nvSpPr>
          <p:cNvPr id="107" name="TextBox 106"/>
          <p:cNvSpPr txBox="1"/>
          <p:nvPr/>
        </p:nvSpPr>
        <p:spPr>
          <a:xfrm>
            <a:off x="5375866" y="6076818"/>
            <a:ext cx="232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0</a:t>
            </a:r>
            <a:endParaRPr lang="en-IE" dirty="0"/>
          </a:p>
        </p:txBody>
      </p:sp>
      <p:sp>
        <p:nvSpPr>
          <p:cNvPr id="108" name="TextBox 107"/>
          <p:cNvSpPr txBox="1"/>
          <p:nvPr/>
        </p:nvSpPr>
        <p:spPr>
          <a:xfrm>
            <a:off x="6754793" y="5710760"/>
            <a:ext cx="1145199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1600" dirty="0" smtClean="0"/>
              <a:t>resonance</a:t>
            </a:r>
            <a:endParaRPr lang="en-IE" sz="1600" dirty="0"/>
          </a:p>
        </p:txBody>
      </p:sp>
      <p:sp>
        <p:nvSpPr>
          <p:cNvPr id="109" name="TextBox 108"/>
          <p:cNvSpPr txBox="1"/>
          <p:nvPr/>
        </p:nvSpPr>
        <p:spPr>
          <a:xfrm>
            <a:off x="7577698" y="3643721"/>
            <a:ext cx="89305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1600" dirty="0" smtClean="0"/>
              <a:t>1/E tail</a:t>
            </a:r>
            <a:endParaRPr lang="en-IE" sz="1600" dirty="0"/>
          </a:p>
        </p:txBody>
      </p:sp>
      <p:sp>
        <p:nvSpPr>
          <p:cNvPr id="110" name="Down Arrow 109"/>
          <p:cNvSpPr/>
          <p:nvPr/>
        </p:nvSpPr>
        <p:spPr>
          <a:xfrm rot="1397188">
            <a:off x="5519982" y="3380914"/>
            <a:ext cx="267445" cy="277344"/>
          </a:xfrm>
          <a:prstGeom prst="down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1" name="TextBox 110"/>
          <p:cNvSpPr txBox="1"/>
          <p:nvPr/>
        </p:nvSpPr>
        <p:spPr>
          <a:xfrm>
            <a:off x="6533368" y="6138011"/>
            <a:ext cx="497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E</a:t>
            </a:r>
            <a:r>
              <a:rPr lang="en-IE" baseline="-25000" dirty="0" smtClean="0"/>
              <a:t>R</a:t>
            </a:r>
            <a:r>
              <a:rPr lang="en-IE" baseline="30000" dirty="0" smtClean="0"/>
              <a:t>  </a:t>
            </a:r>
            <a:endParaRPr lang="en-IE" dirty="0"/>
          </a:p>
        </p:txBody>
      </p:sp>
      <p:sp>
        <p:nvSpPr>
          <p:cNvPr id="112" name="TextBox 111"/>
          <p:cNvSpPr txBox="1"/>
          <p:nvPr/>
        </p:nvSpPr>
        <p:spPr>
          <a:xfrm>
            <a:off x="216587" y="5311592"/>
            <a:ext cx="4024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small</a:t>
            </a:r>
            <a:r>
              <a:rPr lang="en-US" sz="2000" dirty="0" smtClean="0"/>
              <a:t> m</a:t>
            </a:r>
            <a:r>
              <a:rPr lang="en-US" sz="2000" baseline="-25000" dirty="0" smtClean="0">
                <a:latin typeface="Symbol" pitchFamily="18" charset="2"/>
              </a:rPr>
              <a:t>f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IE" sz="2000" dirty="0" smtClean="0"/>
              <a:t>resonance at low, </a:t>
            </a:r>
          </a:p>
          <a:p>
            <a:r>
              <a:rPr lang="en-IE" sz="2000" dirty="0" smtClean="0"/>
              <a:t>observable energies</a:t>
            </a:r>
            <a:endParaRPr lang="en-IE" sz="2000" dirty="0"/>
          </a:p>
        </p:txBody>
      </p:sp>
      <p:cxnSp>
        <p:nvCxnSpPr>
          <p:cNvPr id="114" name="Straight Connector 113"/>
          <p:cNvCxnSpPr/>
          <p:nvPr/>
        </p:nvCxnSpPr>
        <p:spPr>
          <a:xfrm>
            <a:off x="1724539" y="4984434"/>
            <a:ext cx="40197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reeform 45"/>
          <p:cNvSpPr/>
          <p:nvPr/>
        </p:nvSpPr>
        <p:spPr>
          <a:xfrm>
            <a:off x="637950" y="2200947"/>
            <a:ext cx="2055632" cy="627317"/>
          </a:xfrm>
          <a:custGeom>
            <a:avLst/>
            <a:gdLst>
              <a:gd name="connsiteX0" fmla="*/ 0 w 2424223"/>
              <a:gd name="connsiteY0" fmla="*/ 0 h 808075"/>
              <a:gd name="connsiteX1" fmla="*/ 595423 w 2424223"/>
              <a:gd name="connsiteY1" fmla="*/ 808075 h 808075"/>
              <a:gd name="connsiteX2" fmla="*/ 1860698 w 2424223"/>
              <a:gd name="connsiteY2" fmla="*/ 797442 h 808075"/>
              <a:gd name="connsiteX3" fmla="*/ 2424223 w 2424223"/>
              <a:gd name="connsiteY3" fmla="*/ 0 h 808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223" h="808075">
                <a:moveTo>
                  <a:pt x="0" y="0"/>
                </a:moveTo>
                <a:lnTo>
                  <a:pt x="595423" y="808075"/>
                </a:lnTo>
                <a:lnTo>
                  <a:pt x="1860698" y="797442"/>
                </a:lnTo>
                <a:lnTo>
                  <a:pt x="2424223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584784" y="2860163"/>
            <a:ext cx="545805" cy="57417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204550" y="2817631"/>
            <a:ext cx="549274" cy="57417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eform 48"/>
          <p:cNvSpPr/>
          <p:nvPr/>
        </p:nvSpPr>
        <p:spPr>
          <a:xfrm>
            <a:off x="3433339" y="1779556"/>
            <a:ext cx="1212111" cy="2047184"/>
          </a:xfrm>
          <a:custGeom>
            <a:avLst/>
            <a:gdLst>
              <a:gd name="connsiteX0" fmla="*/ 0 w 1212111"/>
              <a:gd name="connsiteY0" fmla="*/ 0 h 2200940"/>
              <a:gd name="connsiteX1" fmla="*/ 637953 w 1212111"/>
              <a:gd name="connsiteY1" fmla="*/ 520996 h 2200940"/>
              <a:gd name="connsiteX2" fmla="*/ 659218 w 1212111"/>
              <a:gd name="connsiteY2" fmla="*/ 1679944 h 2200940"/>
              <a:gd name="connsiteX3" fmla="*/ 1212111 w 1212111"/>
              <a:gd name="connsiteY3" fmla="*/ 2200940 h 2200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111" h="2200940">
                <a:moveTo>
                  <a:pt x="0" y="0"/>
                </a:moveTo>
                <a:lnTo>
                  <a:pt x="637953" y="520996"/>
                </a:lnTo>
                <a:lnTo>
                  <a:pt x="659218" y="1679944"/>
                </a:lnTo>
                <a:lnTo>
                  <a:pt x="1212111" y="220094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0" name="Straight Connector 49"/>
          <p:cNvCxnSpPr/>
          <p:nvPr/>
        </p:nvCxnSpPr>
        <p:spPr>
          <a:xfrm flipH="1">
            <a:off x="4087743" y="1671395"/>
            <a:ext cx="545805" cy="57417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3543207" y="3359886"/>
            <a:ext cx="545805" cy="57417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WordArt 10"/>
          <p:cNvSpPr>
            <a:spLocks noChangeArrowheads="1" noChangeShapeType="1" noTextEdit="1"/>
          </p:cNvSpPr>
          <p:nvPr/>
        </p:nvSpPr>
        <p:spPr bwMode="auto">
          <a:xfrm>
            <a:off x="359780" y="233908"/>
            <a:ext cx="5073454" cy="54206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VEV or refraction on scalar DM?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966836" y="627329"/>
            <a:ext cx="33463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err="1" smtClean="0">
                <a:solidFill>
                  <a:srgbClr val="FF0000"/>
                </a:solidFill>
              </a:rPr>
              <a:t>Ki</a:t>
            </a:r>
            <a:r>
              <a:rPr lang="en-IE" i="1" dirty="0" smtClean="0">
                <a:solidFill>
                  <a:srgbClr val="FF0000"/>
                </a:solidFill>
              </a:rPr>
              <a:t>-Yong </a:t>
            </a:r>
            <a:r>
              <a:rPr lang="en-IE" i="1" dirty="0" err="1" smtClean="0">
                <a:solidFill>
                  <a:srgbClr val="FF0000"/>
                </a:solidFill>
              </a:rPr>
              <a:t>Choi</a:t>
            </a:r>
            <a:r>
              <a:rPr lang="en-IE" i="1" dirty="0" smtClean="0">
                <a:solidFill>
                  <a:srgbClr val="FF0000"/>
                </a:solidFill>
              </a:rPr>
              <a:t>, </a:t>
            </a:r>
            <a:r>
              <a:rPr lang="en-IE" i="1" dirty="0" err="1" smtClean="0">
                <a:solidFill>
                  <a:srgbClr val="FF0000"/>
                </a:solidFill>
              </a:rPr>
              <a:t>Eung</a:t>
            </a:r>
            <a:r>
              <a:rPr lang="en-IE" i="1" dirty="0" smtClean="0">
                <a:solidFill>
                  <a:srgbClr val="FF0000"/>
                </a:solidFill>
              </a:rPr>
              <a:t> Jin Chun, </a:t>
            </a:r>
            <a:r>
              <a:rPr lang="en-IE" i="1" dirty="0" err="1" smtClean="0">
                <a:solidFill>
                  <a:srgbClr val="FF0000"/>
                </a:solidFill>
              </a:rPr>
              <a:t>Jongkuk</a:t>
            </a:r>
            <a:r>
              <a:rPr lang="en-IE" i="1" dirty="0" smtClean="0">
                <a:solidFill>
                  <a:srgbClr val="FF0000"/>
                </a:solidFill>
              </a:rPr>
              <a:t> Kim,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1909.10478 [hep-ph]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931654" y="148842"/>
            <a:ext cx="3142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S. F </a:t>
            </a:r>
            <a:r>
              <a:rPr lang="en-IE" i="1" dirty="0" err="1" smtClean="0">
                <a:solidFill>
                  <a:srgbClr val="FF0000"/>
                </a:solidFill>
              </a:rPr>
              <a:t>Ge</a:t>
            </a:r>
            <a:r>
              <a:rPr lang="en-IE" i="1" dirty="0" smtClean="0">
                <a:solidFill>
                  <a:srgbClr val="FF0000"/>
                </a:solidFill>
              </a:rPr>
              <a:t> and H Murayama, 1904.02518 [hep-ph]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995452" y="1421619"/>
            <a:ext cx="2599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2012.09474 [hep-ph]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672315" y="2936538"/>
            <a:ext cx="396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f</a:t>
            </a:r>
            <a:endParaRPr lang="en-IE" sz="2000" dirty="0"/>
          </a:p>
        </p:txBody>
      </p:sp>
      <p:sp>
        <p:nvSpPr>
          <p:cNvPr id="55" name="TextBox 54"/>
          <p:cNvSpPr txBox="1"/>
          <p:nvPr/>
        </p:nvSpPr>
        <p:spPr>
          <a:xfrm>
            <a:off x="4446982" y="1854002"/>
            <a:ext cx="396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f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54480"/>
            <a:ext cx="9144000" cy="6858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IE" dirty="0" smtClean="0"/>
              <a:t>   </a:t>
            </a:r>
            <a:endParaRPr lang="en-IE" dirty="0"/>
          </a:p>
        </p:txBody>
      </p:sp>
      <p:sp>
        <p:nvSpPr>
          <p:cNvPr id="55" name="Rectangle 54"/>
          <p:cNvSpPr/>
          <p:nvPr/>
        </p:nvSpPr>
        <p:spPr>
          <a:xfrm>
            <a:off x="335199" y="1238842"/>
            <a:ext cx="3885926" cy="12389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 rot="16200000">
            <a:off x="4010719" y="1927566"/>
            <a:ext cx="1206687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|</a:t>
            </a:r>
            <a:r>
              <a:rPr lang="en-IE" sz="2000" dirty="0" err="1" smtClean="0">
                <a:latin typeface="Symbol" pitchFamily="18" charset="2"/>
              </a:rPr>
              <a:t>D</a:t>
            </a:r>
            <a:r>
              <a:rPr lang="en-IE" sz="2000" dirty="0" err="1" smtClean="0"/>
              <a:t>m</a:t>
            </a:r>
            <a:r>
              <a:rPr lang="en-IE" sz="2000" baseline="-25000" dirty="0" err="1" smtClean="0"/>
              <a:t>eff</a:t>
            </a:r>
            <a:r>
              <a:rPr lang="en-IE" sz="2000" baseline="-25000" dirty="0" smtClean="0"/>
              <a:t> 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| </a:t>
            </a:r>
            <a:endParaRPr lang="en-IE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6223023" y="3687154"/>
            <a:ext cx="487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</a:t>
            </a:r>
            <a:r>
              <a:rPr lang="en-IE" sz="2000" baseline="-25000" dirty="0" smtClean="0"/>
              <a:t>R    </a:t>
            </a:r>
            <a:endParaRPr lang="en-IE" sz="2000" dirty="0" smtClean="0"/>
          </a:p>
        </p:txBody>
      </p:sp>
      <p:sp>
        <p:nvSpPr>
          <p:cNvPr id="45" name="TextBox 44"/>
          <p:cNvSpPr txBox="1"/>
          <p:nvPr/>
        </p:nvSpPr>
        <p:spPr>
          <a:xfrm>
            <a:off x="2214830" y="1859646"/>
            <a:ext cx="2326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 e       </a:t>
            </a:r>
            <a:r>
              <a:rPr lang="en-IE" sz="2000" dirty="0" smtClean="0"/>
              <a:t>,  </a:t>
            </a:r>
            <a:r>
              <a:rPr lang="en-IE" sz="2000" dirty="0" smtClean="0">
                <a:latin typeface="Symbol" pitchFamily="18" charset="2"/>
              </a:rPr>
              <a:t>  </a:t>
            </a:r>
            <a:r>
              <a:rPr lang="en-IE" sz="2000" dirty="0" smtClean="0"/>
              <a:t>E &lt;&lt; E</a:t>
            </a:r>
            <a:r>
              <a:rPr lang="en-IE" sz="2000" baseline="-25000" dirty="0" smtClean="0"/>
              <a:t>R</a:t>
            </a:r>
            <a:r>
              <a:rPr lang="en-IE" sz="2000" dirty="0" smtClean="0"/>
              <a:t>  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79451" y="1759291"/>
            <a:ext cx="581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</a:t>
            </a:r>
          </a:p>
          <a:p>
            <a:r>
              <a:rPr lang="en-IE" sz="2000" dirty="0" smtClean="0"/>
              <a:t>E</a:t>
            </a:r>
            <a:r>
              <a:rPr lang="en-IE" sz="2000" baseline="-25000" dirty="0" smtClean="0"/>
              <a:t>R</a:t>
            </a:r>
            <a:r>
              <a:rPr lang="en-IE" sz="2000" dirty="0" smtClean="0"/>
              <a:t>  </a:t>
            </a:r>
            <a:endParaRPr lang="en-IE" sz="2000" dirty="0"/>
          </a:p>
        </p:txBody>
      </p:sp>
      <p:cxnSp>
        <p:nvCxnSpPr>
          <p:cNvPr id="52" name="Straight Connector 51"/>
          <p:cNvCxnSpPr/>
          <p:nvPr/>
        </p:nvCxnSpPr>
        <p:spPr>
          <a:xfrm>
            <a:off x="2521983" y="2107854"/>
            <a:ext cx="3066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916765" y="5968802"/>
            <a:ext cx="57194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m</a:t>
            </a:r>
            <a:r>
              <a:rPr lang="en-IE" sz="2000" baseline="-25000" dirty="0" err="1" smtClean="0"/>
              <a:t>eff</a:t>
            </a:r>
            <a:r>
              <a:rPr lang="en-IE" sz="2000" dirty="0" smtClean="0"/>
              <a:t> (0) &lt; 5 10</a:t>
            </a:r>
            <a:r>
              <a:rPr lang="en-IE" sz="2000" baseline="30000" dirty="0" smtClean="0"/>
              <a:t>-6</a:t>
            </a:r>
            <a:r>
              <a:rPr lang="en-IE" sz="2000" dirty="0" smtClean="0"/>
              <a:t> </a:t>
            </a:r>
            <a:r>
              <a:rPr lang="en-IE" sz="2000" dirty="0" err="1" smtClean="0"/>
              <a:t>eV</a:t>
            </a:r>
            <a:r>
              <a:rPr lang="en-IE" sz="2000" dirty="0" smtClean="0"/>
              <a:t>:  </a:t>
            </a:r>
            <a:r>
              <a:rPr lang="en-IE" sz="2000" dirty="0" err="1" smtClean="0"/>
              <a:t>m</a:t>
            </a:r>
            <a:r>
              <a:rPr lang="en-IE" sz="2000" baseline="-25000" dirty="0" err="1" smtClean="0"/>
              <a:t>eff</a:t>
            </a:r>
            <a:r>
              <a:rPr lang="en-IE" sz="2000" baseline="-25000" dirty="0" smtClean="0"/>
              <a:t> </a:t>
            </a:r>
            <a:r>
              <a:rPr lang="en-IE" sz="2000" dirty="0" smtClean="0"/>
              <a:t>(z = 1000) </a:t>
            </a:r>
            <a:r>
              <a:rPr lang="en-US" sz="2000" dirty="0" smtClean="0"/>
              <a:t>~</a:t>
            </a:r>
            <a:r>
              <a:rPr lang="en-IE" sz="2000" dirty="0" smtClean="0"/>
              <a:t> 0.15  </a:t>
            </a:r>
            <a:r>
              <a:rPr lang="en-IE" sz="2000" dirty="0" err="1" smtClean="0"/>
              <a:t>eV</a:t>
            </a:r>
            <a:r>
              <a:rPr lang="en-IE" sz="2000" dirty="0" smtClean="0"/>
              <a:t>,    </a:t>
            </a:r>
            <a:endParaRPr lang="en-IE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2849122" y="4551130"/>
            <a:ext cx="3887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m</a:t>
            </a:r>
            <a:r>
              <a:rPr lang="en-IE" sz="2000" baseline="-25000" dirty="0" err="1" smtClean="0"/>
              <a:t>eff</a:t>
            </a:r>
            <a:r>
              <a:rPr lang="en-IE" sz="2000" dirty="0" smtClean="0"/>
              <a:t> &lt; 2 10</a:t>
            </a:r>
            <a:r>
              <a:rPr lang="en-IE" sz="2000" baseline="30000" dirty="0" smtClean="0"/>
              <a:t>-4</a:t>
            </a:r>
            <a:r>
              <a:rPr lang="en-IE" sz="2000" dirty="0" smtClean="0"/>
              <a:t> </a:t>
            </a:r>
            <a:r>
              <a:rPr lang="en-IE" sz="2000" dirty="0" err="1" smtClean="0"/>
              <a:t>eV</a:t>
            </a:r>
            <a:r>
              <a:rPr lang="en-IE" sz="2000" dirty="0" smtClean="0"/>
              <a:t>  - undetectable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873722" y="1026220"/>
            <a:ext cx="3858231" cy="306938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Freeform 53"/>
          <p:cNvSpPr/>
          <p:nvPr/>
        </p:nvSpPr>
        <p:spPr>
          <a:xfrm>
            <a:off x="6736762" y="1359710"/>
            <a:ext cx="2027659" cy="1771365"/>
          </a:xfrm>
          <a:custGeom>
            <a:avLst/>
            <a:gdLst>
              <a:gd name="connsiteX0" fmla="*/ 19493 w 2277140"/>
              <a:gd name="connsiteY0" fmla="*/ 0 h 1896139"/>
              <a:gd name="connsiteX1" fmla="*/ 62023 w 2277140"/>
              <a:gd name="connsiteY1" fmla="*/ 1275907 h 1896139"/>
              <a:gd name="connsiteX2" fmla="*/ 391632 w 2277140"/>
              <a:gd name="connsiteY2" fmla="*/ 1775637 h 1896139"/>
              <a:gd name="connsiteX3" fmla="*/ 944525 w 2277140"/>
              <a:gd name="connsiteY3" fmla="*/ 1871330 h 1896139"/>
              <a:gd name="connsiteX4" fmla="*/ 2071577 w 2277140"/>
              <a:gd name="connsiteY4" fmla="*/ 1892595 h 1896139"/>
              <a:gd name="connsiteX5" fmla="*/ 2177902 w 2277140"/>
              <a:gd name="connsiteY5" fmla="*/ 1892595 h 1896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77140" h="1896139">
                <a:moveTo>
                  <a:pt x="19493" y="0"/>
                </a:moveTo>
                <a:cubicBezTo>
                  <a:pt x="9746" y="489984"/>
                  <a:pt x="0" y="979968"/>
                  <a:pt x="62023" y="1275907"/>
                </a:cubicBezTo>
                <a:cubicBezTo>
                  <a:pt x="124046" y="1571847"/>
                  <a:pt x="244548" y="1676400"/>
                  <a:pt x="391632" y="1775637"/>
                </a:cubicBezTo>
                <a:cubicBezTo>
                  <a:pt x="538716" y="1874874"/>
                  <a:pt x="664534" y="1851837"/>
                  <a:pt x="944525" y="1871330"/>
                </a:cubicBezTo>
                <a:cubicBezTo>
                  <a:pt x="1224516" y="1890823"/>
                  <a:pt x="1866014" y="1889051"/>
                  <a:pt x="2071577" y="1892595"/>
                </a:cubicBezTo>
                <a:cubicBezTo>
                  <a:pt x="2277140" y="1896139"/>
                  <a:pt x="2227521" y="1894367"/>
                  <a:pt x="2177902" y="1892595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6720771" y="1344423"/>
            <a:ext cx="19426" cy="27428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2"/>
          <p:cNvSpPr/>
          <p:nvPr/>
        </p:nvSpPr>
        <p:spPr>
          <a:xfrm>
            <a:off x="4874291" y="1348740"/>
            <a:ext cx="1846480" cy="2738524"/>
          </a:xfrm>
          <a:custGeom>
            <a:avLst/>
            <a:gdLst>
              <a:gd name="connsiteX0" fmla="*/ 0 w 1777409"/>
              <a:gd name="connsiteY0" fmla="*/ 2679405 h 2679405"/>
              <a:gd name="connsiteX1" fmla="*/ 1371600 w 1777409"/>
              <a:gd name="connsiteY1" fmla="*/ 1775638 h 2679405"/>
              <a:gd name="connsiteX2" fmla="*/ 1711842 w 1777409"/>
              <a:gd name="connsiteY2" fmla="*/ 1329070 h 2679405"/>
              <a:gd name="connsiteX3" fmla="*/ 1765004 w 1777409"/>
              <a:gd name="connsiteY3" fmla="*/ 712382 h 2679405"/>
              <a:gd name="connsiteX4" fmla="*/ 1775637 w 1777409"/>
              <a:gd name="connsiteY4" fmla="*/ 0 h 2679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7409" h="2679405">
                <a:moveTo>
                  <a:pt x="0" y="2679405"/>
                </a:moveTo>
                <a:cubicBezTo>
                  <a:pt x="543146" y="2340049"/>
                  <a:pt x="1086293" y="2000694"/>
                  <a:pt x="1371600" y="1775638"/>
                </a:cubicBezTo>
                <a:cubicBezTo>
                  <a:pt x="1656907" y="1550582"/>
                  <a:pt x="1646275" y="1506279"/>
                  <a:pt x="1711842" y="1329070"/>
                </a:cubicBezTo>
                <a:cubicBezTo>
                  <a:pt x="1777409" y="1151861"/>
                  <a:pt x="1754372" y="933894"/>
                  <a:pt x="1765004" y="712382"/>
                </a:cubicBezTo>
                <a:cubicBezTo>
                  <a:pt x="1775636" y="490870"/>
                  <a:pt x="1775636" y="245435"/>
                  <a:pt x="1775637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6" name="TextBox 65"/>
          <p:cNvSpPr txBox="1"/>
          <p:nvPr/>
        </p:nvSpPr>
        <p:spPr>
          <a:xfrm>
            <a:off x="8711919" y="3802413"/>
            <a:ext cx="487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</a:t>
            </a:r>
            <a:r>
              <a:rPr lang="en-IE" sz="2000" baseline="-25000" dirty="0" smtClean="0"/>
              <a:t>    </a:t>
            </a:r>
            <a:endParaRPr lang="en-IE" sz="2000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335199" y="4079368"/>
            <a:ext cx="25338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E</a:t>
            </a:r>
            <a:r>
              <a:rPr lang="en-IE" sz="2000" baseline="-25000" dirty="0" smtClean="0"/>
              <a:t>R</a:t>
            </a:r>
            <a:r>
              <a:rPr lang="en-IE" sz="2000" dirty="0" smtClean="0"/>
              <a:t> = 0.01 </a:t>
            </a:r>
            <a:r>
              <a:rPr lang="en-IE" sz="2000" dirty="0" err="1" smtClean="0"/>
              <a:t>MeV</a:t>
            </a:r>
            <a:r>
              <a:rPr lang="en-IE" sz="2000" dirty="0" smtClean="0"/>
              <a:t>: </a:t>
            </a:r>
            <a:endParaRPr lang="en-IE" sz="2000" dirty="0"/>
          </a:p>
        </p:txBody>
      </p:sp>
      <p:sp>
        <p:nvSpPr>
          <p:cNvPr id="46" name="TextBox 45"/>
          <p:cNvSpPr txBox="1"/>
          <p:nvPr/>
        </p:nvSpPr>
        <p:spPr>
          <a:xfrm>
            <a:off x="4995759" y="1228209"/>
            <a:ext cx="712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Symbol" pitchFamily="18" charset="2"/>
              </a:rPr>
              <a:t>e</a:t>
            </a:r>
            <a:r>
              <a:rPr lang="en-IE" dirty="0" smtClean="0"/>
              <a:t> = 0</a:t>
            </a:r>
            <a:endParaRPr lang="en-IE" dirty="0"/>
          </a:p>
        </p:txBody>
      </p:sp>
      <p:cxnSp>
        <p:nvCxnSpPr>
          <p:cNvPr id="51" name="Straight Connector 50"/>
          <p:cNvCxnSpPr/>
          <p:nvPr/>
        </p:nvCxnSpPr>
        <p:spPr>
          <a:xfrm flipH="1">
            <a:off x="5245240" y="1294645"/>
            <a:ext cx="94552" cy="2603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WordArt 10"/>
          <p:cNvSpPr>
            <a:spLocks noChangeArrowheads="1" noChangeShapeType="1" noTextEdit="1"/>
          </p:cNvSpPr>
          <p:nvPr/>
        </p:nvSpPr>
        <p:spPr bwMode="auto">
          <a:xfrm>
            <a:off x="331076" y="276446"/>
            <a:ext cx="3539175" cy="6880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Effective 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Symbol" pitchFamily="18" charset="2"/>
              </a:rPr>
              <a:t>D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</a:t>
            </a:r>
            <a:r>
              <a:rPr lang="en-US" sz="3600" kern="10" baseline="3000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2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43247" y="2121527"/>
            <a:ext cx="1542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existing</a:t>
            </a:r>
          </a:p>
          <a:p>
            <a:r>
              <a:rPr lang="en-IE" dirty="0" smtClean="0"/>
              <a:t>observations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4906190" y="3114148"/>
            <a:ext cx="940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relic </a:t>
            </a:r>
            <a:r>
              <a:rPr lang="en-IE" dirty="0" smtClean="0">
                <a:latin typeface="Symbol" pitchFamily="18" charset="2"/>
              </a:rPr>
              <a:t>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2981" y="1665212"/>
            <a:ext cx="12031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D</a:t>
            </a:r>
            <a:r>
              <a:rPr lang="en-IE" sz="2000" dirty="0" smtClean="0"/>
              <a:t>m</a:t>
            </a:r>
            <a:r>
              <a:rPr lang="en-IE" sz="2000" baseline="-25000" dirty="0" smtClean="0"/>
              <a:t>eff</a:t>
            </a:r>
            <a:r>
              <a:rPr lang="en-IE" sz="2000" baseline="30000" dirty="0" smtClean="0"/>
              <a:t>2 </a:t>
            </a:r>
            <a:r>
              <a:rPr lang="en-US" sz="2000" dirty="0" smtClean="0"/>
              <a:t> ~ </a:t>
            </a:r>
            <a:endParaRPr lang="en-IE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2255578" y="1318747"/>
            <a:ext cx="1965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 1 ,      E &gt;&gt; E</a:t>
            </a:r>
            <a:r>
              <a:rPr lang="en-IE" sz="2000" baseline="-25000" dirty="0" smtClean="0"/>
              <a:t>R</a:t>
            </a:r>
            <a:r>
              <a:rPr lang="en-IE" sz="2000" dirty="0" smtClean="0"/>
              <a:t>   </a:t>
            </a:r>
            <a:endParaRPr lang="en-IE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1370407" y="1491211"/>
            <a:ext cx="832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y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n</a:t>
            </a:r>
            <a:r>
              <a:rPr lang="en-US" sz="2000" baseline="-25000" dirty="0" smtClean="0">
                <a:latin typeface="Symbol" pitchFamily="18" charset="2"/>
              </a:rPr>
              <a:t>f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   </a:t>
            </a:r>
          </a:p>
          <a:p>
            <a:r>
              <a:rPr lang="en-US" sz="2000" dirty="0" smtClean="0"/>
              <a:t>4 m</a:t>
            </a:r>
            <a:r>
              <a:rPr lang="en-US" sz="2000" baseline="-25000" dirty="0" smtClean="0">
                <a:latin typeface="Symbol" pitchFamily="18" charset="2"/>
              </a:rPr>
              <a:t>c</a:t>
            </a:r>
            <a:r>
              <a:rPr lang="en-US" sz="2000" dirty="0" smtClean="0"/>
              <a:t>  </a:t>
            </a:r>
            <a:endParaRPr lang="en-IE" sz="2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1412939" y="1881958"/>
            <a:ext cx="58745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68293" y="2690530"/>
            <a:ext cx="3601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smtClean="0">
                <a:latin typeface="Symbol" pitchFamily="18" charset="2"/>
              </a:rPr>
              <a:t>D</a:t>
            </a:r>
            <a:r>
              <a:rPr lang="en-IE" sz="2000" dirty="0" smtClean="0"/>
              <a:t>m</a:t>
            </a:r>
            <a:r>
              <a:rPr lang="en-IE" sz="2000" baseline="-25000" dirty="0" smtClean="0"/>
              <a:t>eff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 = constant - checked </a:t>
            </a:r>
          </a:p>
          <a:p>
            <a:r>
              <a:rPr lang="en-IE" sz="2000" dirty="0" smtClean="0"/>
              <a:t>down to 0.1 </a:t>
            </a:r>
            <a:r>
              <a:rPr lang="en-IE" sz="2000" dirty="0" err="1" smtClean="0"/>
              <a:t>MeV</a:t>
            </a:r>
            <a:r>
              <a:rPr lang="en-IE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smtClean="0"/>
              <a:t>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73607" y="3336265"/>
            <a:ext cx="2813612" cy="400110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 t</a:t>
            </a:r>
            <a:r>
              <a:rPr lang="en-IE" sz="2000" dirty="0" smtClean="0"/>
              <a:t>ake E</a:t>
            </a:r>
            <a:r>
              <a:rPr lang="en-IE" sz="2000" baseline="-25000" dirty="0" smtClean="0"/>
              <a:t>R</a:t>
            </a:r>
            <a:r>
              <a:rPr lang="en-IE" sz="2000" dirty="0" smtClean="0"/>
              <a:t>  &lt;&lt; 0.1 </a:t>
            </a:r>
            <a:r>
              <a:rPr lang="en-IE" sz="2000" dirty="0" err="1" smtClean="0"/>
              <a:t>MeV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381193" y="4551130"/>
            <a:ext cx="2406616" cy="400110"/>
          </a:xfrm>
          <a:prstGeom prst="rect">
            <a:avLst/>
          </a:prstGeom>
          <a:solidFill>
            <a:srgbClr val="FFCC99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KATRIN, E </a:t>
            </a:r>
            <a:r>
              <a:rPr lang="en-US" sz="2000" dirty="0" smtClean="0"/>
              <a:t>~</a:t>
            </a:r>
            <a:r>
              <a:rPr lang="en-IE" sz="2000" dirty="0" smtClean="0"/>
              <a:t> 1 </a:t>
            </a:r>
            <a:r>
              <a:rPr lang="en-IE" sz="2000" dirty="0" err="1" smtClean="0"/>
              <a:t>eV</a:t>
            </a:r>
            <a:r>
              <a:rPr lang="en-IE" sz="2000" dirty="0" smtClean="0"/>
              <a:t>: </a:t>
            </a:r>
            <a:endParaRPr lang="en-IE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340466" y="6021967"/>
            <a:ext cx="24898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Relic </a:t>
            </a:r>
            <a:r>
              <a:rPr lang="en-IE" sz="2000" dirty="0" smtClean="0">
                <a:latin typeface="Symbol" pitchFamily="18" charset="2"/>
              </a:rPr>
              <a:t>n</a:t>
            </a:r>
            <a:r>
              <a:rPr lang="en-IE" sz="2000" dirty="0" smtClean="0"/>
              <a:t>, E = 10</a:t>
            </a:r>
            <a:r>
              <a:rPr lang="en-IE" sz="2000" baseline="30000" dirty="0" smtClean="0"/>
              <a:t>-4</a:t>
            </a:r>
            <a:r>
              <a:rPr lang="en-IE" sz="2000" dirty="0" smtClean="0"/>
              <a:t> </a:t>
            </a:r>
            <a:r>
              <a:rPr lang="en-IE" sz="2000" dirty="0" err="1" smtClean="0"/>
              <a:t>eV</a:t>
            </a:r>
            <a:r>
              <a:rPr lang="en-IE" sz="2000" dirty="0" smtClean="0"/>
              <a:t>: </a:t>
            </a:r>
            <a:endParaRPr lang="en-IE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4906190" y="531638"/>
            <a:ext cx="18624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D</a:t>
            </a:r>
            <a:r>
              <a:rPr lang="en-IE" sz="2000" dirty="0" smtClean="0"/>
              <a:t>m</a:t>
            </a:r>
            <a:r>
              <a:rPr lang="en-IE" sz="2000" baseline="-25000" dirty="0" smtClean="0"/>
              <a:t>eff</a:t>
            </a:r>
            <a:r>
              <a:rPr lang="en-IE" sz="2000" baseline="30000" dirty="0" smtClean="0"/>
              <a:t>2 </a:t>
            </a:r>
            <a:r>
              <a:rPr lang="en-US" sz="2000" dirty="0" smtClean="0"/>
              <a:t>~ 2E</a:t>
            </a:r>
            <a:r>
              <a:rPr lang="en-IE" sz="2000" dirty="0" smtClean="0"/>
              <a:t>V</a:t>
            </a:r>
            <a:r>
              <a:rPr lang="en-IE" sz="2000" baseline="30000" dirty="0" smtClean="0"/>
              <a:t>B</a:t>
            </a:r>
            <a:r>
              <a:rPr lang="en-US" sz="2000" dirty="0" smtClean="0"/>
              <a:t>  </a:t>
            </a:r>
            <a:endParaRPr lang="en-IE" sz="2000" dirty="0"/>
          </a:p>
        </p:txBody>
      </p:sp>
      <p:sp>
        <p:nvSpPr>
          <p:cNvPr id="43" name="Left Brace 42"/>
          <p:cNvSpPr/>
          <p:nvPr/>
        </p:nvSpPr>
        <p:spPr>
          <a:xfrm>
            <a:off x="2129766" y="1350646"/>
            <a:ext cx="198761" cy="1063366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8" name="TextBox 47"/>
          <p:cNvSpPr txBox="1"/>
          <p:nvPr/>
        </p:nvSpPr>
        <p:spPr>
          <a:xfrm>
            <a:off x="373606" y="5313500"/>
            <a:ext cx="1873123" cy="400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COSMOLOGY</a:t>
            </a:r>
            <a:endParaRPr lang="en-IE" sz="2000" dirty="0"/>
          </a:p>
        </p:txBody>
      </p:sp>
      <p:sp>
        <p:nvSpPr>
          <p:cNvPr id="53" name="TextBox 52"/>
          <p:cNvSpPr txBox="1"/>
          <p:nvPr/>
        </p:nvSpPr>
        <p:spPr>
          <a:xfrm>
            <a:off x="5569912" y="5535402"/>
            <a:ext cx="2582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while VEV = const</a:t>
            </a:r>
            <a:endParaRPr lang="en-IE" sz="2000" dirty="0"/>
          </a:p>
        </p:txBody>
      </p:sp>
      <p:sp>
        <p:nvSpPr>
          <p:cNvPr id="59" name="TextBox 58"/>
          <p:cNvSpPr txBox="1"/>
          <p:nvPr/>
        </p:nvSpPr>
        <p:spPr>
          <a:xfrm>
            <a:off x="2787808" y="5260916"/>
            <a:ext cx="2457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</a:t>
            </a:r>
            <a:r>
              <a:rPr lang="en-IE" sz="2000" baseline="-25000" dirty="0" smtClean="0"/>
              <a:t>eff</a:t>
            </a:r>
            <a:r>
              <a:rPr lang="en-IE" sz="2000" baseline="30000" dirty="0" smtClean="0"/>
              <a:t>2</a:t>
            </a:r>
            <a:r>
              <a:rPr lang="en-US" sz="2000" dirty="0" smtClean="0"/>
              <a:t> ~</a:t>
            </a:r>
            <a:r>
              <a:rPr lang="en-IE" sz="2000" dirty="0" smtClean="0"/>
              <a:t> </a:t>
            </a:r>
            <a:r>
              <a:rPr lang="en-US" sz="2000" dirty="0" err="1" smtClean="0"/>
              <a:t>n</a:t>
            </a:r>
            <a:r>
              <a:rPr lang="en-US" sz="2000" baseline="-25000" dirty="0" err="1" smtClean="0">
                <a:latin typeface="Symbol" pitchFamily="18" charset="2"/>
              </a:rPr>
              <a:t>f</a:t>
            </a:r>
            <a:r>
              <a:rPr lang="en-IE" sz="2000" dirty="0" smtClean="0"/>
              <a:t> </a:t>
            </a:r>
            <a:r>
              <a:rPr lang="en-US" sz="2000" dirty="0" smtClean="0"/>
              <a:t>~</a:t>
            </a:r>
            <a:r>
              <a:rPr lang="en-IE" sz="2000" dirty="0" smtClean="0"/>
              <a:t> (1 + z)</a:t>
            </a:r>
            <a:r>
              <a:rPr lang="en-IE" sz="2000" baseline="30000" dirty="0" smtClean="0"/>
              <a:t>3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61" name="TextBox 60"/>
          <p:cNvSpPr txBox="1"/>
          <p:nvPr/>
        </p:nvSpPr>
        <p:spPr>
          <a:xfrm>
            <a:off x="5205302" y="5270968"/>
            <a:ext cx="3346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 i</a:t>
            </a:r>
            <a:r>
              <a:rPr lang="en-IE" sz="2000" dirty="0" smtClean="0"/>
              <a:t>ncreased in the past</a:t>
            </a:r>
            <a:endParaRPr lang="en-IE" sz="2000" dirty="0"/>
          </a:p>
        </p:txBody>
      </p:sp>
      <p:sp>
        <p:nvSpPr>
          <p:cNvPr id="64" name="TextBox 63"/>
          <p:cNvSpPr txBox="1"/>
          <p:nvPr/>
        </p:nvSpPr>
        <p:spPr>
          <a:xfrm>
            <a:off x="7243247" y="6368912"/>
            <a:ext cx="16982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no problem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-9374" y="-13407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114484" y="5289360"/>
            <a:ext cx="1730497" cy="123773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665796" y="193587"/>
            <a:ext cx="3842407" cy="63689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Bounds on parameters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15716" y="767811"/>
            <a:ext cx="4077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err="1" smtClean="0">
                <a:solidFill>
                  <a:srgbClr val="FF0000"/>
                </a:solidFill>
              </a:rPr>
              <a:t>Ki</a:t>
            </a:r>
            <a:r>
              <a:rPr lang="en-IE" i="1" dirty="0" smtClean="0">
                <a:solidFill>
                  <a:srgbClr val="FF0000"/>
                </a:solidFill>
              </a:rPr>
              <a:t>-Young </a:t>
            </a:r>
            <a:r>
              <a:rPr lang="en-IE" i="1" dirty="0" err="1" smtClean="0">
                <a:solidFill>
                  <a:srgbClr val="FF0000"/>
                </a:solidFill>
              </a:rPr>
              <a:t>Choi</a:t>
            </a:r>
            <a:r>
              <a:rPr lang="en-IE" i="1" dirty="0" smtClean="0">
                <a:solidFill>
                  <a:srgbClr val="FF0000"/>
                </a:solidFill>
              </a:rPr>
              <a:t>, </a:t>
            </a:r>
            <a:r>
              <a:rPr lang="en-IE" i="1" dirty="0" err="1" smtClean="0">
                <a:solidFill>
                  <a:srgbClr val="FF0000"/>
                </a:solidFill>
              </a:rPr>
              <a:t>Eung</a:t>
            </a:r>
            <a:r>
              <a:rPr lang="en-IE" i="1" dirty="0" smtClean="0">
                <a:solidFill>
                  <a:srgbClr val="FF0000"/>
                </a:solidFill>
              </a:rPr>
              <a:t> Jin Chun,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 </a:t>
            </a:r>
            <a:r>
              <a:rPr lang="en-IE" i="1" dirty="0" err="1" smtClean="0">
                <a:solidFill>
                  <a:srgbClr val="FF0000"/>
                </a:solidFill>
              </a:rPr>
              <a:t>Jongkuk</a:t>
            </a:r>
            <a:r>
              <a:rPr lang="en-IE" i="1" dirty="0" smtClean="0">
                <a:solidFill>
                  <a:srgbClr val="FF0000"/>
                </a:solidFill>
              </a:rPr>
              <a:t> Kim, 2012.09474 [hep-ph]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12699" y="2285076"/>
            <a:ext cx="44313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Upper bounds on y from scattering of neutrinos from SN1987A on DM</a:t>
            </a:r>
            <a:r>
              <a:rPr lang="en-IE" sz="2000" dirty="0" smtClean="0">
                <a:latin typeface="Symbol" pitchFamily="18" charset="2"/>
              </a:rPr>
              <a:t> f </a:t>
            </a:r>
            <a:r>
              <a:rPr lang="en-IE" sz="2000" dirty="0" smtClean="0"/>
              <a:t> with zero C- asymmetry and two different masses of mediator 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71815" y="1501070"/>
            <a:ext cx="1768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Green band: 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269716" y="1503042"/>
            <a:ext cx="19996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D</a:t>
            </a:r>
            <a:r>
              <a:rPr lang="en-IE" sz="2000" dirty="0" smtClean="0"/>
              <a:t>m</a:t>
            </a:r>
            <a:r>
              <a:rPr lang="en-IE" sz="2000" baseline="-25000" dirty="0" smtClean="0"/>
              <a:t>eff</a:t>
            </a:r>
            <a:r>
              <a:rPr lang="en-IE" sz="2000" baseline="30000" dirty="0" smtClean="0"/>
              <a:t>2  </a:t>
            </a:r>
            <a:r>
              <a:rPr lang="en-US" sz="2000" dirty="0" smtClean="0"/>
              <a:t>=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D</a:t>
            </a:r>
            <a:r>
              <a:rPr lang="en-IE" sz="2000" dirty="0" err="1" smtClean="0"/>
              <a:t>m</a:t>
            </a:r>
            <a:r>
              <a:rPr lang="en-IE" sz="2000" baseline="-25000" dirty="0" err="1" smtClean="0"/>
              <a:t>atm</a:t>
            </a:r>
            <a:r>
              <a:rPr lang="en-US" sz="2000" baseline="30000" dirty="0" smtClean="0"/>
              <a:t>2</a:t>
            </a:r>
            <a:r>
              <a:rPr lang="en-IE" sz="2000" dirty="0" smtClean="0"/>
              <a:t>     </a:t>
            </a:r>
            <a:r>
              <a:rPr lang="en-US" sz="2000" baseline="30000" dirty="0" smtClean="0"/>
              <a:t> </a:t>
            </a:r>
            <a:r>
              <a:rPr lang="en-IE" sz="2000" dirty="0" smtClean="0"/>
              <a:t>   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58548" y="5713510"/>
            <a:ext cx="17687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-25000" dirty="0" smtClean="0">
                <a:latin typeface="Symbol" pitchFamily="18" charset="2"/>
              </a:rPr>
              <a:t>f  </a:t>
            </a:r>
            <a:r>
              <a:rPr lang="en-IE" sz="2000" dirty="0" smtClean="0"/>
              <a:t>&lt; 10</a:t>
            </a:r>
            <a:r>
              <a:rPr lang="en-IE" sz="2000" baseline="30000" dirty="0" smtClean="0"/>
              <a:t>-10</a:t>
            </a:r>
            <a:r>
              <a:rPr lang="en-IE" sz="2000" dirty="0" smtClean="0"/>
              <a:t> </a:t>
            </a:r>
            <a:r>
              <a:rPr lang="en-IE" sz="2000" dirty="0" err="1" smtClean="0"/>
              <a:t>eV</a:t>
            </a:r>
            <a:r>
              <a:rPr lang="en-IE" sz="2000" dirty="0" smtClean="0"/>
              <a:t>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74160" y="3716703"/>
            <a:ext cx="31371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Similar bound from </a:t>
            </a:r>
            <a:r>
              <a:rPr lang="en-IE" sz="2000" dirty="0" err="1" smtClean="0"/>
              <a:t>Ly</a:t>
            </a:r>
            <a:r>
              <a:rPr lang="en-IE" sz="2000" dirty="0" err="1" smtClean="0">
                <a:latin typeface="Symbol" pitchFamily="18" charset="2"/>
              </a:rPr>
              <a:t>a</a:t>
            </a:r>
            <a:r>
              <a:rPr lang="en-IE" sz="2000" dirty="0" smtClean="0"/>
              <a:t>   </a:t>
            </a:r>
          </a:p>
          <a:p>
            <a:r>
              <a:rPr lang="en-IE" sz="2000" dirty="0" smtClean="0"/>
              <a:t>(relic neutrinos) .</a:t>
            </a:r>
            <a:endParaRPr lang="en-IE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453997" y="5202900"/>
            <a:ext cx="1192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Allowed </a:t>
            </a:r>
          </a:p>
          <a:p>
            <a:r>
              <a:rPr lang="en-IE" sz="2000" dirty="0" smtClean="0"/>
              <a:t>values: 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2157155" y="5361881"/>
            <a:ext cx="1730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</a:t>
            </a:r>
            <a:r>
              <a:rPr lang="en-IE" sz="2000" baseline="-25000" dirty="0" smtClean="0"/>
              <a:t>f</a:t>
            </a:r>
            <a:r>
              <a:rPr lang="en-IE" sz="2000" dirty="0" smtClean="0"/>
              <a:t> &lt; 10</a:t>
            </a:r>
            <a:r>
              <a:rPr lang="en-IE" sz="2000" baseline="30000" dirty="0" smtClean="0"/>
              <a:t>-3</a:t>
            </a:r>
            <a:r>
              <a:rPr lang="en-IE" sz="2000" dirty="0" smtClean="0"/>
              <a:t> </a:t>
            </a:r>
            <a:r>
              <a:rPr lang="en-IE" sz="2000" dirty="0" err="1" smtClean="0"/>
              <a:t>eV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294074" y="6070281"/>
            <a:ext cx="12653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y</a:t>
            </a:r>
            <a:r>
              <a:rPr lang="en-US" sz="2000" baseline="-25000" dirty="0" smtClean="0">
                <a:latin typeface="Symbol" pitchFamily="18" charset="2"/>
              </a:rPr>
              <a:t>  </a:t>
            </a:r>
            <a:r>
              <a:rPr lang="en-IE" sz="2000" dirty="0" smtClean="0"/>
              <a:t>&lt; 10</a:t>
            </a:r>
            <a:r>
              <a:rPr lang="en-IE" sz="2000" baseline="30000" dirty="0" smtClean="0"/>
              <a:t>-9</a:t>
            </a:r>
            <a:r>
              <a:rPr lang="en-IE" sz="2000" dirty="0" smtClean="0"/>
              <a:t> 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79409" y="5063013"/>
            <a:ext cx="3770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  corresponding  resonance energy E</a:t>
            </a:r>
            <a:r>
              <a:rPr lang="en-IE" sz="2000" baseline="-25000" dirty="0" smtClean="0"/>
              <a:t>R</a:t>
            </a:r>
            <a:r>
              <a:rPr lang="en-IE" sz="2000" dirty="0" smtClean="0"/>
              <a:t>  = 0.01 </a:t>
            </a:r>
            <a:r>
              <a:rPr lang="en-IE" sz="2000" dirty="0" err="1" smtClean="0"/>
              <a:t>MeV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4879409" y="5847091"/>
            <a:ext cx="39502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C</a:t>
            </a:r>
            <a:r>
              <a:rPr lang="en-IE" sz="2000" dirty="0" smtClean="0"/>
              <a:t>osmological  bound is satisfied </a:t>
            </a:r>
            <a:endParaRPr lang="en-IE" sz="2000" dirty="0"/>
          </a:p>
        </p:txBody>
      </p:sp>
      <p:pic>
        <p:nvPicPr>
          <p:cNvPr id="11" name="Picture 10" descr="cun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3129" y="1275906"/>
            <a:ext cx="4035074" cy="3729717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 rot="16200000">
            <a:off x="119960" y="2678497"/>
            <a:ext cx="75141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dirty="0" smtClean="0"/>
              <a:t>    y</a:t>
            </a:r>
            <a:endParaRPr lang="en-IE" dirty="0"/>
          </a:p>
        </p:txBody>
      </p:sp>
      <p:sp>
        <p:nvSpPr>
          <p:cNvPr id="27" name="TextBox 26"/>
          <p:cNvSpPr txBox="1"/>
          <p:nvPr/>
        </p:nvSpPr>
        <p:spPr>
          <a:xfrm>
            <a:off x="2199087" y="4615026"/>
            <a:ext cx="10154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r>
              <a:rPr lang="en-US" baseline="-25000" dirty="0" smtClean="0">
                <a:latin typeface="Symbol" pitchFamily="18" charset="2"/>
              </a:rPr>
              <a:t>f </a:t>
            </a:r>
            <a:r>
              <a:rPr lang="en-IE" dirty="0" smtClean="0"/>
              <a:t>, </a:t>
            </a:r>
            <a:r>
              <a:rPr lang="en-IE" dirty="0" err="1" smtClean="0"/>
              <a:t>eV</a:t>
            </a:r>
            <a:r>
              <a:rPr lang="en-IE" dirty="0" smtClean="0"/>
              <a:t>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965860" y="1980140"/>
            <a:ext cx="703449" cy="2208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TextBox 28"/>
          <p:cNvSpPr txBox="1"/>
          <p:nvPr/>
        </p:nvSpPr>
        <p:spPr>
          <a:xfrm rot="18917400">
            <a:off x="1634829" y="3115333"/>
            <a:ext cx="980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solidFill>
                  <a:srgbClr val="00FF00"/>
                </a:solidFill>
              </a:rPr>
              <a:t>allowed</a:t>
            </a:r>
            <a:endParaRPr lang="en-IE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-53165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 rot="184264">
            <a:off x="878721" y="3010408"/>
            <a:ext cx="7936886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Effect of propagation </a:t>
            </a:r>
            <a:r>
              <a:rPr lang="en-IE" sz="2000" dirty="0" err="1" smtClean="0"/>
              <a:t>decoherence</a:t>
            </a:r>
            <a:r>
              <a:rPr lang="en-IE" sz="2000" dirty="0" smtClean="0"/>
              <a:t> (damping) is unobservable in the present reactor and source experiments. If some additional damping is found </a:t>
            </a:r>
            <a:r>
              <a:rPr lang="en-IE" sz="2000" dirty="0" smtClean="0">
                <a:sym typeface="Wingdings" pitchFamily="2" charset="2"/>
              </a:rPr>
              <a:t> due to new physics</a:t>
            </a:r>
            <a:r>
              <a:rPr lang="en-IE" sz="2000" dirty="0" smtClean="0"/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 rot="196643">
            <a:off x="197172" y="1197760"/>
            <a:ext cx="8307940" cy="7078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Space-time localization diagrams visualize (uncover) the key aspects of neutrino oscillations</a:t>
            </a:r>
            <a:endParaRPr lang="en-IE" sz="2000" dirty="0"/>
          </a:p>
        </p:txBody>
      </p:sp>
      <p:sp>
        <p:nvSpPr>
          <p:cNvPr id="15" name="WordArt 10"/>
          <p:cNvSpPr>
            <a:spLocks noChangeArrowheads="1" noChangeShapeType="1" noTextEdit="1"/>
          </p:cNvSpPr>
          <p:nvPr/>
        </p:nvSpPr>
        <p:spPr bwMode="auto">
          <a:xfrm>
            <a:off x="2960618" y="74419"/>
            <a:ext cx="3270161" cy="98384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Summary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3092" y="3945891"/>
            <a:ext cx="8392515" cy="1015663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Evolution of </a:t>
            </a:r>
            <a:r>
              <a:rPr lang="en-IE" sz="2000" dirty="0" smtClean="0">
                <a:latin typeface="Symbol" pitchFamily="18" charset="2"/>
              </a:rPr>
              <a:t>n</a:t>
            </a:r>
            <a:r>
              <a:rPr lang="en-IE" sz="2000" dirty="0" smtClean="0"/>
              <a:t> state and construction of WP in the momentum space commute  </a:t>
            </a:r>
            <a:r>
              <a:rPr lang="en-IE" sz="2000" dirty="0" smtClean="0">
                <a:sym typeface="Wingdings" pitchFamily="2" charset="2"/>
              </a:rPr>
              <a:t>  propagation </a:t>
            </a:r>
            <a:r>
              <a:rPr lang="en-IE" sz="2000" dirty="0" err="1" smtClean="0">
                <a:sym typeface="Wingdings" pitchFamily="2" charset="2"/>
              </a:rPr>
              <a:t>decoherence</a:t>
            </a:r>
            <a:r>
              <a:rPr lang="en-IE" sz="2000" dirty="0" smtClean="0">
                <a:sym typeface="Wingdings" pitchFamily="2" charset="2"/>
              </a:rPr>
              <a:t> is boundary (for linear case)  phenomenon  (as well as production and detection </a:t>
            </a:r>
            <a:r>
              <a:rPr lang="en-IE" sz="2000" dirty="0" err="1" smtClean="0">
                <a:sym typeface="Wingdings" pitchFamily="2" charset="2"/>
              </a:rPr>
              <a:t>decoherence</a:t>
            </a:r>
            <a:r>
              <a:rPr lang="en-IE" sz="2000" dirty="0" smtClean="0">
                <a:sym typeface="Wingdings" pitchFamily="2" charset="2"/>
              </a:rPr>
              <a:t>)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 rot="169373">
            <a:off x="1163831" y="5170276"/>
            <a:ext cx="7899976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Effects of complex structure of vacuum, neutrino condensates, </a:t>
            </a:r>
          </a:p>
          <a:p>
            <a:r>
              <a:rPr lang="en-IE" sz="2000" dirty="0" smtClean="0"/>
              <a:t>Non-linear generalization of QM  can affect NO</a:t>
            </a:r>
            <a:endParaRPr lang="en-IE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503457" y="5872238"/>
            <a:ext cx="6438611" cy="707886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Important study: search for time, space and energy </a:t>
            </a:r>
          </a:p>
          <a:p>
            <a:r>
              <a:rPr lang="en-IE" sz="2000" dirty="0" smtClean="0"/>
              <a:t>Dependences  of oscillation parameters.</a:t>
            </a:r>
            <a:endParaRPr lang="en-IE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78884" y="1806700"/>
            <a:ext cx="8119760" cy="1015663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Neutrino  oscillations – the tool for explorations of  properties of space and time, subtle aspects of QM fundamental symmetries  (beyond measurements of neutrino parameters)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-42524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423579" y="212651"/>
            <a:ext cx="6434421" cy="816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Landscape of studies 2021- 2022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2948" y="1191711"/>
            <a:ext cx="68760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About 100 papers with “Neutrino oscillations “ in  titles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329646" y="1881963"/>
            <a:ext cx="1442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 smtClean="0"/>
              <a:t>Topics:</a:t>
            </a:r>
            <a:endParaRPr lang="en-IE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2030781" y="1722474"/>
            <a:ext cx="656032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Coherence, </a:t>
            </a:r>
          </a:p>
          <a:p>
            <a:r>
              <a:rPr lang="en-IE" sz="2000" dirty="0" smtClean="0"/>
              <a:t>Entanglement in neutrino oscillations</a:t>
            </a:r>
          </a:p>
          <a:p>
            <a:r>
              <a:rPr lang="en-IE" sz="2000" dirty="0" smtClean="0">
                <a:sym typeface="Wingdings" pitchFamily="2" charset="2"/>
              </a:rPr>
              <a:t>Collective  neutrino oscillations</a:t>
            </a:r>
          </a:p>
          <a:p>
            <a:r>
              <a:rPr lang="en-IE" sz="2000" dirty="0" smtClean="0">
                <a:sym typeface="Wingdings" pitchFamily="2" charset="2"/>
              </a:rPr>
              <a:t>Micro vs. macro description</a:t>
            </a:r>
          </a:p>
          <a:p>
            <a:r>
              <a:rPr lang="en-IE" sz="2000" dirty="0" err="1" smtClean="0">
                <a:sym typeface="Wingdings" pitchFamily="2" charset="2"/>
              </a:rPr>
              <a:t>Quantumness</a:t>
            </a:r>
            <a:r>
              <a:rPr lang="en-IE" sz="2000" dirty="0" smtClean="0">
                <a:sym typeface="Wingdings" pitchFamily="2" charset="2"/>
              </a:rPr>
              <a:t>, Tests of quantum mechanics</a:t>
            </a:r>
          </a:p>
          <a:p>
            <a:r>
              <a:rPr lang="en-IE" sz="2000" dirty="0" smtClean="0">
                <a:sym typeface="Wingdings" pitchFamily="2" charset="2"/>
              </a:rPr>
              <a:t>Oscillations in modified metric, gravity</a:t>
            </a:r>
          </a:p>
          <a:p>
            <a:r>
              <a:rPr lang="en-IE" sz="2000" dirty="0" smtClean="0">
                <a:sym typeface="Wingdings" pitchFamily="2" charset="2"/>
              </a:rPr>
              <a:t>Oscillations in gravitational waves background</a:t>
            </a:r>
          </a:p>
          <a:p>
            <a:r>
              <a:rPr lang="en-IE" sz="2000" dirty="0" smtClean="0">
                <a:sym typeface="Wingdings" pitchFamily="2" charset="2"/>
              </a:rPr>
              <a:t>Mater, medium effects in presence of new interactions (long range forces, DM ), </a:t>
            </a:r>
          </a:p>
          <a:p>
            <a:r>
              <a:rPr lang="en-IE" sz="2000" dirty="0" smtClean="0">
                <a:sym typeface="Wingdings" pitchFamily="2" charset="2"/>
              </a:rPr>
              <a:t>Modification of QM, evolution equation</a:t>
            </a:r>
          </a:p>
          <a:p>
            <a:r>
              <a:rPr lang="en-IE" sz="2000" dirty="0" smtClean="0">
                <a:sym typeface="Wingdings" pitchFamily="2" charset="2"/>
              </a:rPr>
              <a:t>Effects of </a:t>
            </a:r>
            <a:r>
              <a:rPr lang="en-US" sz="2000" dirty="0" smtClean="0">
                <a:sym typeface="Wingdings" pitchFamily="2" charset="2"/>
              </a:rPr>
              <a:t>L</a:t>
            </a:r>
            <a:r>
              <a:rPr lang="en-US" sz="2000" dirty="0" smtClean="0"/>
              <a:t>orentz invariance violation, </a:t>
            </a:r>
          </a:p>
          <a:p>
            <a:r>
              <a:rPr lang="en-US" sz="2000" dirty="0" smtClean="0"/>
              <a:t>Equivalence principle violation</a:t>
            </a:r>
          </a:p>
          <a:p>
            <a:r>
              <a:rPr lang="en-US" sz="2000" dirty="0" smtClean="0"/>
              <a:t>Parameter symmetries </a:t>
            </a:r>
          </a:p>
          <a:p>
            <a:r>
              <a:rPr lang="en-IE" sz="2000" dirty="0" smtClean="0">
                <a:sym typeface="Wingdings" pitchFamily="2" charset="2"/>
              </a:rPr>
              <a:t>…</a:t>
            </a:r>
            <a:endParaRPr lang="en-IE" sz="20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423579" y="5801635"/>
            <a:ext cx="8167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All aspects, components, characteristics of oscillations are under investigation. They can be classified as…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625605" y="893160"/>
            <a:ext cx="2681121" cy="7857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Content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 rot="21325504">
            <a:off x="926015" y="2938266"/>
            <a:ext cx="7464727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800" dirty="0" smtClean="0"/>
              <a:t>Coherence, entanglement and wave packets</a:t>
            </a:r>
            <a:endParaRPr lang="en-IE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546635" y="3707216"/>
            <a:ext cx="5857164" cy="523220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IE" sz="2800" dirty="0" smtClean="0"/>
              <a:t>Matter , vacuum and propagation</a:t>
            </a:r>
            <a:endParaRPr lang="en-IE" sz="2800" dirty="0"/>
          </a:p>
        </p:txBody>
      </p:sp>
      <p:sp>
        <p:nvSpPr>
          <p:cNvPr id="9" name="TextBox 8"/>
          <p:cNvSpPr txBox="1"/>
          <p:nvPr/>
        </p:nvSpPr>
        <p:spPr>
          <a:xfrm rot="21041797">
            <a:off x="674592" y="2230081"/>
            <a:ext cx="5910653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800" dirty="0" smtClean="0"/>
              <a:t>Space-time localization diagrams</a:t>
            </a:r>
            <a:endParaRPr lang="en-IE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800077" y="4986672"/>
            <a:ext cx="2953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Talks on other aspects </a:t>
            </a:r>
          </a:p>
          <a:p>
            <a:r>
              <a:rPr lang="en-IE" sz="2000" dirty="0" smtClean="0"/>
              <a:t>of oscillations</a:t>
            </a:r>
            <a:endParaRPr lang="en-IE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1311275" y="5705494"/>
            <a:ext cx="208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B. </a:t>
            </a:r>
            <a:r>
              <a:rPr lang="en-IE" dirty="0" err="1" smtClean="0"/>
              <a:t>Dasgupta</a:t>
            </a:r>
            <a:r>
              <a:rPr lang="en-IE" dirty="0" smtClean="0"/>
              <a:t>,</a:t>
            </a:r>
          </a:p>
          <a:p>
            <a:r>
              <a:rPr lang="en-IE" dirty="0" smtClean="0"/>
              <a:t>L. Johns</a:t>
            </a:r>
          </a:p>
          <a:p>
            <a:r>
              <a:rPr lang="en-IE" dirty="0" smtClean="0"/>
              <a:t>M. </a:t>
            </a:r>
            <a:r>
              <a:rPr lang="en-IE" dirty="0" err="1" smtClean="0"/>
              <a:t>Blasone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7769225" y="1320800"/>
            <a:ext cx="88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LSND</a:t>
            </a:r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5675313" y="231775"/>
            <a:ext cx="207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m</a:t>
            </a:r>
            <a:r>
              <a:rPr lang="en-US" baseline="-25000"/>
              <a:t>41</a:t>
            </a:r>
            <a:r>
              <a:rPr lang="en-US" baseline="30000"/>
              <a:t>2</a:t>
            </a:r>
            <a:r>
              <a:rPr lang="en-US"/>
              <a:t> =  1 - 2 eV</a:t>
            </a:r>
            <a:r>
              <a:rPr lang="en-US" baseline="30000"/>
              <a:t>2</a:t>
            </a:r>
            <a:endParaRPr lang="en-US"/>
          </a:p>
        </p:txBody>
      </p:sp>
      <p:sp>
        <p:nvSpPr>
          <p:cNvPr id="15" name="WordArt 4"/>
          <p:cNvSpPr>
            <a:spLocks noChangeArrowheads="1" noChangeShapeType="1" noTextEdit="1"/>
          </p:cNvSpPr>
          <p:nvPr/>
        </p:nvSpPr>
        <p:spPr bwMode="auto">
          <a:xfrm>
            <a:off x="297710" y="559852"/>
            <a:ext cx="2169043" cy="756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Space-time</a:t>
            </a:r>
          </a:p>
        </p:txBody>
      </p:sp>
      <p:sp>
        <p:nvSpPr>
          <p:cNvPr id="7" name="WordArt 4"/>
          <p:cNvSpPr>
            <a:spLocks noChangeArrowheads="1" noChangeShapeType="1" noTextEdit="1"/>
          </p:cNvSpPr>
          <p:nvPr/>
        </p:nvSpPr>
        <p:spPr bwMode="auto">
          <a:xfrm>
            <a:off x="318976" y="1528832"/>
            <a:ext cx="3870253" cy="756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Localization diagrams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-14782" y="-10633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519274" y="223272"/>
            <a:ext cx="4818270" cy="6469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Space-time localization diagram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9779" y="914640"/>
            <a:ext cx="6794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Reflects computations of oscillation amplitude in QFT, visualizes various subtle issues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80292" y="240635"/>
            <a:ext cx="3712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err="1" smtClean="0">
                <a:solidFill>
                  <a:srgbClr val="FF0000"/>
                </a:solidFill>
              </a:rPr>
              <a:t>E.Kh</a:t>
            </a:r>
            <a:r>
              <a:rPr lang="en-IE" i="1" dirty="0" smtClean="0">
                <a:solidFill>
                  <a:srgbClr val="FF0000"/>
                </a:solidFill>
              </a:rPr>
              <a:t>. </a:t>
            </a:r>
            <a:r>
              <a:rPr lang="en-IE" i="1" dirty="0" err="1" smtClean="0">
                <a:solidFill>
                  <a:srgbClr val="FF0000"/>
                </a:solidFill>
              </a:rPr>
              <a:t>Akhmedov</a:t>
            </a:r>
            <a:r>
              <a:rPr lang="en-IE" i="1" dirty="0" smtClean="0">
                <a:solidFill>
                  <a:srgbClr val="FF0000"/>
                </a:solidFill>
              </a:rPr>
              <a:t>, D.  Hernandez,  A.Y.S. 1201.4128 [hep-ph]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07921" y="2183790"/>
            <a:ext cx="300018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|</a:t>
            </a:r>
            <a:r>
              <a:rPr lang="en-IE" sz="2000" dirty="0" err="1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baseline="30000" dirty="0" err="1" smtClean="0">
                <a:sym typeface="Wingdings" pitchFamily="2" charset="2"/>
              </a:rPr>
              <a:t>P</a:t>
            </a:r>
            <a:r>
              <a:rPr lang="en-US" sz="2000" dirty="0" smtClean="0"/>
              <a:t>&gt;</a:t>
            </a:r>
            <a:r>
              <a:rPr lang="en-IE" sz="2000" baseline="-25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=</a:t>
            </a:r>
            <a:r>
              <a:rPr lang="en-IE" sz="2000" dirty="0" smtClean="0">
                <a:latin typeface="Symbol" pitchFamily="18" charset="2"/>
              </a:rPr>
              <a:t> y</a:t>
            </a:r>
            <a:r>
              <a:rPr lang="en-IE" sz="2000" baseline="-25000" dirty="0" smtClean="0"/>
              <a:t>1</a:t>
            </a:r>
            <a:r>
              <a:rPr lang="en-IE" sz="2000" baseline="30000" dirty="0" smtClean="0">
                <a:sym typeface="Wingdings" pitchFamily="2" charset="2"/>
              </a:rPr>
              <a:t>P</a:t>
            </a:r>
            <a:r>
              <a:rPr lang="en-IE" sz="2000" dirty="0" smtClean="0">
                <a:sym typeface="Wingdings" pitchFamily="2" charset="2"/>
              </a:rPr>
              <a:t>|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baseline="-25000" dirty="0" smtClean="0">
                <a:sym typeface="Wingdings" pitchFamily="2" charset="2"/>
              </a:rPr>
              <a:t>1 </a:t>
            </a:r>
            <a:r>
              <a:rPr lang="en-US" sz="2000" dirty="0" smtClean="0"/>
              <a:t>&gt; + </a:t>
            </a:r>
            <a:r>
              <a:rPr lang="en-IE" sz="2000" dirty="0" smtClean="0">
                <a:latin typeface="Symbol" pitchFamily="18" charset="2"/>
              </a:rPr>
              <a:t>y</a:t>
            </a:r>
            <a:r>
              <a:rPr lang="en-IE" sz="2000" baseline="-25000" dirty="0" smtClean="0"/>
              <a:t>2</a:t>
            </a:r>
            <a:r>
              <a:rPr lang="en-IE" sz="2000" baseline="30000" dirty="0" smtClean="0">
                <a:sym typeface="Wingdings" pitchFamily="2" charset="2"/>
              </a:rPr>
              <a:t>P</a:t>
            </a:r>
            <a:r>
              <a:rPr lang="en-IE" sz="2000" dirty="0" smtClean="0">
                <a:sym typeface="Wingdings" pitchFamily="2" charset="2"/>
              </a:rPr>
              <a:t>|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/>
              <a:t> &gt;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341414" y="1762414"/>
            <a:ext cx="51112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Produced and propagated neutrino state </a:t>
            </a:r>
            <a:endParaRPr lang="en-IE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721302" y="2630306"/>
            <a:ext cx="3138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where the wave packets</a:t>
            </a:r>
            <a:endParaRPr lang="en-IE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2227617" y="2998517"/>
            <a:ext cx="2189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P</a:t>
            </a:r>
            <a:r>
              <a:rPr lang="en-US" sz="2000" dirty="0" smtClean="0"/>
              <a:t> =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P</a:t>
            </a:r>
            <a:r>
              <a:rPr lang="en-IE" sz="2000" dirty="0" smtClean="0">
                <a:sym typeface="Wingdings" pitchFamily="2" charset="2"/>
              </a:rPr>
              <a:t>(x – </a:t>
            </a:r>
            <a:r>
              <a:rPr lang="en-IE" sz="2000" dirty="0" err="1" smtClean="0">
                <a:sym typeface="Wingdings" pitchFamily="2" charset="2"/>
              </a:rPr>
              <a:t>v</a:t>
            </a:r>
            <a:r>
              <a:rPr lang="en-IE" sz="2000" baseline="-25000" dirty="0" err="1" smtClean="0">
                <a:sym typeface="Wingdings" pitchFamily="2" charset="2"/>
              </a:rPr>
              <a:t>i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4374477" y="2977251"/>
            <a:ext cx="2764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v</a:t>
            </a:r>
            <a:r>
              <a:rPr lang="en-IE" sz="2000" baseline="-25000" dirty="0" smtClean="0">
                <a:sym typeface="Wingdings" pitchFamily="2" charset="2"/>
              </a:rPr>
              <a:t>i</a:t>
            </a:r>
            <a:r>
              <a:rPr lang="en-IE" sz="2000" dirty="0" smtClean="0"/>
              <a:t> - group velocities</a:t>
            </a:r>
            <a:endParaRPr lang="en-IE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1813738" y="3881201"/>
            <a:ext cx="3305081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|</a:t>
            </a:r>
            <a:r>
              <a:rPr lang="en-IE" sz="2000" dirty="0" err="1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US" sz="2000" dirty="0" smtClean="0"/>
              <a:t>&gt;</a:t>
            </a:r>
            <a:r>
              <a:rPr lang="en-IE" sz="2000" baseline="-25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=</a:t>
            </a:r>
            <a:r>
              <a:rPr lang="en-IE" sz="2000" dirty="0" smtClean="0">
                <a:latin typeface="Symbol" pitchFamily="18" charset="2"/>
              </a:rPr>
              <a:t>  y</a:t>
            </a:r>
            <a:r>
              <a:rPr lang="en-IE" sz="2000" baseline="-25000" dirty="0" smtClean="0"/>
              <a:t>1</a:t>
            </a:r>
            <a:r>
              <a:rPr lang="en-IE" sz="2000" baseline="30000" dirty="0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|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baseline="-25000" dirty="0" smtClean="0">
                <a:sym typeface="Wingdings" pitchFamily="2" charset="2"/>
              </a:rPr>
              <a:t>1 </a:t>
            </a:r>
            <a:r>
              <a:rPr lang="en-US" sz="2000" dirty="0" smtClean="0"/>
              <a:t>&gt; + </a:t>
            </a:r>
            <a:r>
              <a:rPr lang="en-IE" sz="2000" dirty="0" smtClean="0">
                <a:latin typeface="Symbol" pitchFamily="18" charset="2"/>
              </a:rPr>
              <a:t>y</a:t>
            </a:r>
            <a:r>
              <a:rPr lang="en-IE" sz="2000" baseline="-25000" dirty="0" smtClean="0"/>
              <a:t>2</a:t>
            </a:r>
            <a:r>
              <a:rPr lang="en-IE" sz="2000" baseline="30000" dirty="0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|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/>
              <a:t> &gt;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1869412" y="4346835"/>
            <a:ext cx="3028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US" sz="2000" dirty="0" smtClean="0"/>
              <a:t> =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(x – </a:t>
            </a:r>
            <a:r>
              <a:rPr lang="en-IE" sz="2000" dirty="0" err="1" smtClean="0">
                <a:sym typeface="Wingdings" pitchFamily="2" charset="2"/>
              </a:rPr>
              <a:t>x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, t –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458377" y="5435036"/>
            <a:ext cx="72927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simplicity</a:t>
            </a:r>
            <a:r>
              <a:rPr lang="en-IE" sz="2000" dirty="0" smtClean="0">
                <a:latin typeface="Symbol" pitchFamily="18" charset="2"/>
              </a:rPr>
              <a:t> 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(x – </a:t>
            </a:r>
            <a:r>
              <a:rPr lang="en-IE" sz="2000" dirty="0" err="1" smtClean="0">
                <a:sym typeface="Wingdings" pitchFamily="2" charset="2"/>
              </a:rPr>
              <a:t>x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, t –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 =</a:t>
            </a:r>
            <a:r>
              <a:rPr lang="en-IE" sz="2000" dirty="0" smtClean="0">
                <a:latin typeface="Symbol" pitchFamily="18" charset="2"/>
              </a:rPr>
              <a:t> d </a:t>
            </a:r>
            <a:r>
              <a:rPr lang="en-IE" sz="2000" dirty="0" smtClean="0">
                <a:sym typeface="Wingdings" pitchFamily="2" charset="2"/>
              </a:rPr>
              <a:t>(x – L)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(t –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341414" y="4914019"/>
            <a:ext cx="7869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Amplitude: projection of propagated state onto detection state:</a:t>
            </a:r>
            <a:endParaRPr lang="en-IE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352686" y="3527016"/>
            <a:ext cx="2677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Detected state</a:t>
            </a:r>
            <a:endParaRPr lang="en-IE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4535952" y="4359333"/>
            <a:ext cx="2800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the detection WP</a:t>
            </a:r>
            <a:endParaRPr lang="en-IE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994997" y="6001252"/>
            <a:ext cx="6150093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A (L,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 = &lt;</a:t>
            </a:r>
            <a:r>
              <a:rPr lang="en-IE" sz="2000" dirty="0" err="1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dirty="0" err="1" smtClean="0">
                <a:sym typeface="Wingdings" pitchFamily="2" charset="2"/>
              </a:rPr>
              <a:t>|</a:t>
            </a:r>
            <a:r>
              <a:rPr lang="en-IE" sz="2000" dirty="0" err="1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baseline="30000" dirty="0" err="1" smtClean="0">
                <a:sym typeface="Wingdings" pitchFamily="2" charset="2"/>
              </a:rPr>
              <a:t>P</a:t>
            </a:r>
            <a:r>
              <a:rPr lang="en-US" sz="2000" dirty="0" smtClean="0"/>
              <a:t>&gt;</a:t>
            </a:r>
            <a:r>
              <a:rPr lang="en-IE" sz="2000" baseline="-25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= </a:t>
            </a:r>
            <a:r>
              <a:rPr lang="en-IE" sz="2000" dirty="0" smtClean="0">
                <a:latin typeface="Symbol" pitchFamily="18" charset="2"/>
              </a:rPr>
              <a:t>S</a:t>
            </a:r>
            <a:r>
              <a:rPr lang="en-IE" sz="2000" baseline="-25000" dirty="0" smtClean="0"/>
              <a:t>i</a:t>
            </a:r>
            <a:r>
              <a:rPr lang="en-US" sz="2000" dirty="0" smtClean="0"/>
              <a:t>   </a:t>
            </a:r>
            <a:r>
              <a:rPr lang="en-US" sz="2000" dirty="0" err="1" smtClean="0"/>
              <a:t>dt</a:t>
            </a:r>
            <a:r>
              <a:rPr lang="en-US" sz="2000" dirty="0" smtClean="0"/>
              <a:t>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baseline="30000" dirty="0" smtClean="0">
                <a:sym typeface="Wingdings" pitchFamily="2" charset="2"/>
              </a:rPr>
              <a:t>* </a:t>
            </a:r>
            <a:r>
              <a:rPr lang="en-IE" sz="2000" dirty="0" smtClean="0">
                <a:sym typeface="Wingdings" pitchFamily="2" charset="2"/>
              </a:rPr>
              <a:t>(t –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dirty="0" smtClean="0"/>
              <a:t>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P</a:t>
            </a:r>
            <a:r>
              <a:rPr lang="en-IE" sz="2000" dirty="0" smtClean="0">
                <a:sym typeface="Wingdings" pitchFamily="2" charset="2"/>
              </a:rPr>
              <a:t>(L – </a:t>
            </a:r>
            <a:r>
              <a:rPr lang="en-IE" sz="2000" dirty="0" err="1" smtClean="0">
                <a:sym typeface="Wingdings" pitchFamily="2" charset="2"/>
              </a:rPr>
              <a:t>v</a:t>
            </a:r>
            <a:r>
              <a:rPr lang="en-IE" sz="2000" baseline="-25000" dirty="0" err="1" smtClean="0">
                <a:sym typeface="Wingdings" pitchFamily="2" charset="2"/>
              </a:rPr>
              <a:t>i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baseline="30000" dirty="0" smtClean="0">
                <a:sym typeface="Wingdings" pitchFamily="2" charset="2"/>
              </a:rPr>
              <a:t>  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50" name="Freeform 49"/>
          <p:cNvSpPr/>
          <p:nvPr/>
        </p:nvSpPr>
        <p:spPr>
          <a:xfrm>
            <a:off x="3668232" y="5948087"/>
            <a:ext cx="170120" cy="491373"/>
          </a:xfrm>
          <a:custGeom>
            <a:avLst/>
            <a:gdLst>
              <a:gd name="connsiteX0" fmla="*/ 170120 w 170120"/>
              <a:gd name="connsiteY0" fmla="*/ 194930 h 597195"/>
              <a:gd name="connsiteX1" fmla="*/ 116958 w 170120"/>
              <a:gd name="connsiteY1" fmla="*/ 56707 h 597195"/>
              <a:gd name="connsiteX2" fmla="*/ 63795 w 170120"/>
              <a:gd name="connsiteY2" fmla="*/ 535172 h 597195"/>
              <a:gd name="connsiteX3" fmla="*/ 0 w 170120"/>
              <a:gd name="connsiteY3" fmla="*/ 428847 h 59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120" h="597195">
                <a:moveTo>
                  <a:pt x="170120" y="194930"/>
                </a:moveTo>
                <a:cubicBezTo>
                  <a:pt x="152399" y="97465"/>
                  <a:pt x="134679" y="0"/>
                  <a:pt x="116958" y="56707"/>
                </a:cubicBezTo>
                <a:cubicBezTo>
                  <a:pt x="99237" y="113414"/>
                  <a:pt x="83288" y="473149"/>
                  <a:pt x="63795" y="535172"/>
                </a:cubicBezTo>
                <a:cubicBezTo>
                  <a:pt x="44302" y="597195"/>
                  <a:pt x="22151" y="513021"/>
                  <a:pt x="0" y="428847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TextBox 20"/>
          <p:cNvSpPr txBox="1"/>
          <p:nvPr/>
        </p:nvSpPr>
        <p:spPr>
          <a:xfrm>
            <a:off x="7304551" y="5423282"/>
            <a:ext cx="15842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L- baseline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13407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38596" y="3111379"/>
            <a:ext cx="17454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interference</a:t>
            </a:r>
            <a:endParaRPr lang="en-IE" sz="2000" dirty="0"/>
          </a:p>
        </p:txBody>
      </p:sp>
      <p:sp>
        <p:nvSpPr>
          <p:cNvPr id="19" name="WordArt 10"/>
          <p:cNvSpPr>
            <a:spLocks noChangeArrowheads="1" noChangeShapeType="1" noTextEdit="1"/>
          </p:cNvSpPr>
          <p:nvPr/>
        </p:nvSpPr>
        <p:spPr bwMode="auto">
          <a:xfrm>
            <a:off x="306614" y="223272"/>
            <a:ext cx="5462356" cy="6469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Space-time localization diagram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0283" y="976922"/>
            <a:ext cx="30745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Oscillation probability</a:t>
            </a:r>
            <a:endParaRPr lang="en-IE" sz="2000" dirty="0"/>
          </a:p>
        </p:txBody>
      </p:sp>
      <p:pic>
        <p:nvPicPr>
          <p:cNvPr id="22" name="Picture 21" descr="zh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93248" y="1412875"/>
            <a:ext cx="4157740" cy="3433356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342613" y="1507312"/>
            <a:ext cx="40356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P (L) =  </a:t>
            </a:r>
            <a:r>
              <a:rPr lang="en-IE" sz="2000" dirty="0" err="1" smtClean="0">
                <a:sym typeface="Wingdings" pitchFamily="2" charset="2"/>
              </a:rPr>
              <a:t>dt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err="1" smtClean="0">
                <a:sym typeface="Wingdings" pitchFamily="2" charset="2"/>
              </a:rPr>
              <a:t>|A</a:t>
            </a:r>
            <a:r>
              <a:rPr lang="en-IE" sz="2000" dirty="0" smtClean="0">
                <a:sym typeface="Wingdings" pitchFamily="2" charset="2"/>
              </a:rPr>
              <a:t>(L,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)|</a:t>
            </a:r>
            <a:r>
              <a:rPr lang="en-IE" sz="2000" baseline="30000" dirty="0" smtClean="0">
                <a:sym typeface="Wingdings" pitchFamily="2" charset="2"/>
              </a:rPr>
              <a:t>2</a:t>
            </a:r>
            <a:r>
              <a:rPr lang="en-IE" sz="2000" dirty="0" smtClean="0">
                <a:sym typeface="Wingdings" pitchFamily="2" charset="2"/>
              </a:rPr>
              <a:t> =</a:t>
            </a:r>
          </a:p>
          <a:p>
            <a:r>
              <a:rPr lang="en-IE" sz="2000" dirty="0" smtClean="0">
                <a:sym typeface="Wingdings" pitchFamily="2" charset="2"/>
              </a:rPr>
              <a:t>  </a:t>
            </a:r>
          </a:p>
          <a:p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err="1" smtClean="0">
                <a:sym typeface="Wingdings" pitchFamily="2" charset="2"/>
              </a:rPr>
              <a:t>dt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 [|A</a:t>
            </a:r>
            <a:r>
              <a:rPr lang="en-IE" sz="2000" baseline="-25000" dirty="0" smtClean="0">
                <a:sym typeface="Wingdings" pitchFamily="2" charset="2"/>
              </a:rPr>
              <a:t>1</a:t>
            </a:r>
            <a:r>
              <a:rPr lang="en-IE" sz="2000" dirty="0" smtClean="0">
                <a:sym typeface="Wingdings" pitchFamily="2" charset="2"/>
              </a:rPr>
              <a:t>(L,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)|</a:t>
            </a:r>
            <a:r>
              <a:rPr lang="en-IE" sz="2000" baseline="30000" dirty="0" smtClean="0">
                <a:sym typeface="Wingdings" pitchFamily="2" charset="2"/>
              </a:rPr>
              <a:t>2  </a:t>
            </a:r>
            <a:r>
              <a:rPr lang="en-IE" sz="2000" dirty="0" smtClean="0">
                <a:sym typeface="Wingdings" pitchFamily="2" charset="2"/>
              </a:rPr>
              <a:t>+ |A</a:t>
            </a:r>
            <a:r>
              <a:rPr lang="en-IE" sz="2000" baseline="-25000" dirty="0" smtClean="0">
                <a:sym typeface="Wingdings" pitchFamily="2" charset="2"/>
              </a:rPr>
              <a:t>2</a:t>
            </a:r>
            <a:r>
              <a:rPr lang="en-IE" sz="2000" dirty="0" smtClean="0">
                <a:sym typeface="Wingdings" pitchFamily="2" charset="2"/>
              </a:rPr>
              <a:t>(L,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)|</a:t>
            </a:r>
            <a:r>
              <a:rPr lang="en-IE" sz="2000" baseline="30000" dirty="0" smtClean="0">
                <a:sym typeface="Wingdings" pitchFamily="2" charset="2"/>
              </a:rPr>
              <a:t>2</a:t>
            </a:r>
            <a:r>
              <a:rPr lang="en-IE" sz="2000" dirty="0" smtClean="0">
                <a:sym typeface="Wingdings" pitchFamily="2" charset="2"/>
              </a:rPr>
              <a:t>]</a:t>
            </a:r>
            <a:r>
              <a:rPr lang="en-IE" sz="2000" baseline="30000" dirty="0" smtClean="0">
                <a:sym typeface="Wingdings" pitchFamily="2" charset="2"/>
              </a:rPr>
              <a:t>   </a:t>
            </a:r>
            <a:r>
              <a:rPr lang="en-IE" sz="2000" dirty="0" smtClean="0">
                <a:sym typeface="Wingdings" pitchFamily="2" charset="2"/>
              </a:rPr>
              <a:t>        </a:t>
            </a:r>
            <a:r>
              <a:rPr lang="en-IE" sz="2000" baseline="30000" dirty="0" smtClean="0">
                <a:sym typeface="Wingdings" pitchFamily="2" charset="2"/>
              </a:rPr>
              <a:t>  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25" name="Freeform 24"/>
          <p:cNvSpPr/>
          <p:nvPr/>
        </p:nvSpPr>
        <p:spPr>
          <a:xfrm>
            <a:off x="1181546" y="1456621"/>
            <a:ext cx="170120" cy="491373"/>
          </a:xfrm>
          <a:custGeom>
            <a:avLst/>
            <a:gdLst>
              <a:gd name="connsiteX0" fmla="*/ 170120 w 170120"/>
              <a:gd name="connsiteY0" fmla="*/ 194930 h 597195"/>
              <a:gd name="connsiteX1" fmla="*/ 116958 w 170120"/>
              <a:gd name="connsiteY1" fmla="*/ 56707 h 597195"/>
              <a:gd name="connsiteX2" fmla="*/ 63795 w 170120"/>
              <a:gd name="connsiteY2" fmla="*/ 535172 h 597195"/>
              <a:gd name="connsiteX3" fmla="*/ 0 w 170120"/>
              <a:gd name="connsiteY3" fmla="*/ 428847 h 59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120" h="597195">
                <a:moveTo>
                  <a:pt x="170120" y="194930"/>
                </a:moveTo>
                <a:cubicBezTo>
                  <a:pt x="152399" y="97465"/>
                  <a:pt x="134679" y="0"/>
                  <a:pt x="116958" y="56707"/>
                </a:cubicBezTo>
                <a:cubicBezTo>
                  <a:pt x="99237" y="113414"/>
                  <a:pt x="83288" y="473149"/>
                  <a:pt x="63795" y="535172"/>
                </a:cubicBezTo>
                <a:cubicBezTo>
                  <a:pt x="44302" y="597195"/>
                  <a:pt x="22151" y="513021"/>
                  <a:pt x="0" y="428847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Freeform 25"/>
          <p:cNvSpPr/>
          <p:nvPr/>
        </p:nvSpPr>
        <p:spPr>
          <a:xfrm>
            <a:off x="382759" y="2033058"/>
            <a:ext cx="170120" cy="491373"/>
          </a:xfrm>
          <a:custGeom>
            <a:avLst/>
            <a:gdLst>
              <a:gd name="connsiteX0" fmla="*/ 170120 w 170120"/>
              <a:gd name="connsiteY0" fmla="*/ 194930 h 597195"/>
              <a:gd name="connsiteX1" fmla="*/ 116958 w 170120"/>
              <a:gd name="connsiteY1" fmla="*/ 56707 h 597195"/>
              <a:gd name="connsiteX2" fmla="*/ 63795 w 170120"/>
              <a:gd name="connsiteY2" fmla="*/ 535172 h 597195"/>
              <a:gd name="connsiteX3" fmla="*/ 0 w 170120"/>
              <a:gd name="connsiteY3" fmla="*/ 428847 h 59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120" h="597195">
                <a:moveTo>
                  <a:pt x="170120" y="194930"/>
                </a:moveTo>
                <a:cubicBezTo>
                  <a:pt x="152399" y="97465"/>
                  <a:pt x="134679" y="0"/>
                  <a:pt x="116958" y="56707"/>
                </a:cubicBezTo>
                <a:cubicBezTo>
                  <a:pt x="99237" y="113414"/>
                  <a:pt x="83288" y="473149"/>
                  <a:pt x="63795" y="535172"/>
                </a:cubicBezTo>
                <a:cubicBezTo>
                  <a:pt x="44302" y="597195"/>
                  <a:pt x="22151" y="513021"/>
                  <a:pt x="0" y="428847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TextBox 27"/>
          <p:cNvSpPr txBox="1"/>
          <p:nvPr/>
        </p:nvSpPr>
        <p:spPr>
          <a:xfrm>
            <a:off x="372126" y="2711269"/>
            <a:ext cx="3710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+ 2Re   </a:t>
            </a:r>
            <a:r>
              <a:rPr lang="en-IE" sz="2000" dirty="0" err="1" smtClean="0">
                <a:sym typeface="Wingdings" pitchFamily="2" charset="2"/>
              </a:rPr>
              <a:t>dt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 A</a:t>
            </a:r>
            <a:r>
              <a:rPr lang="en-IE" sz="2000" baseline="-25000" dirty="0" smtClean="0">
                <a:sym typeface="Wingdings" pitchFamily="2" charset="2"/>
              </a:rPr>
              <a:t>1</a:t>
            </a:r>
            <a:r>
              <a:rPr lang="en-IE" sz="2000" dirty="0" smtClean="0">
                <a:sym typeface="Wingdings" pitchFamily="2" charset="2"/>
              </a:rPr>
              <a:t>(L,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baseline="30000" dirty="0" smtClean="0">
                <a:sym typeface="Wingdings" pitchFamily="2" charset="2"/>
              </a:rPr>
              <a:t>*</a:t>
            </a:r>
            <a:r>
              <a:rPr lang="en-IE" sz="2000" dirty="0" smtClean="0">
                <a:sym typeface="Wingdings" pitchFamily="2" charset="2"/>
              </a:rPr>
              <a:t>A</a:t>
            </a:r>
            <a:r>
              <a:rPr lang="en-IE" sz="2000" baseline="-25000" dirty="0" smtClean="0">
                <a:sym typeface="Wingdings" pitchFamily="2" charset="2"/>
              </a:rPr>
              <a:t>2</a:t>
            </a:r>
            <a:r>
              <a:rPr lang="en-IE" sz="2000" dirty="0" smtClean="0">
                <a:sym typeface="Wingdings" pitchFamily="2" charset="2"/>
              </a:rPr>
              <a:t>(L,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baseline="30000" dirty="0" smtClean="0">
                <a:sym typeface="Wingdings" pitchFamily="2" charset="2"/>
              </a:rPr>
              <a:t> </a:t>
            </a:r>
            <a:endParaRPr lang="en-IE" sz="2000" dirty="0"/>
          </a:p>
        </p:txBody>
      </p:sp>
      <p:sp>
        <p:nvSpPr>
          <p:cNvPr id="29" name="Freeform 28"/>
          <p:cNvSpPr/>
          <p:nvPr/>
        </p:nvSpPr>
        <p:spPr>
          <a:xfrm>
            <a:off x="1173139" y="2610778"/>
            <a:ext cx="170120" cy="491373"/>
          </a:xfrm>
          <a:custGeom>
            <a:avLst/>
            <a:gdLst>
              <a:gd name="connsiteX0" fmla="*/ 170120 w 170120"/>
              <a:gd name="connsiteY0" fmla="*/ 194930 h 597195"/>
              <a:gd name="connsiteX1" fmla="*/ 116958 w 170120"/>
              <a:gd name="connsiteY1" fmla="*/ 56707 h 597195"/>
              <a:gd name="connsiteX2" fmla="*/ 63795 w 170120"/>
              <a:gd name="connsiteY2" fmla="*/ 535172 h 597195"/>
              <a:gd name="connsiteX3" fmla="*/ 0 w 170120"/>
              <a:gd name="connsiteY3" fmla="*/ 428847 h 59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120" h="597195">
                <a:moveTo>
                  <a:pt x="170120" y="194930"/>
                </a:moveTo>
                <a:cubicBezTo>
                  <a:pt x="152399" y="97465"/>
                  <a:pt x="134679" y="0"/>
                  <a:pt x="116958" y="56707"/>
                </a:cubicBezTo>
                <a:cubicBezTo>
                  <a:pt x="99237" y="113414"/>
                  <a:pt x="83288" y="473149"/>
                  <a:pt x="63795" y="535172"/>
                </a:cubicBezTo>
                <a:cubicBezTo>
                  <a:pt x="44302" y="597195"/>
                  <a:pt x="22151" y="513021"/>
                  <a:pt x="0" y="428847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0" name="TextBox 29"/>
          <p:cNvSpPr txBox="1"/>
          <p:nvPr/>
        </p:nvSpPr>
        <p:spPr>
          <a:xfrm>
            <a:off x="126240" y="3732027"/>
            <a:ext cx="4669042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A</a:t>
            </a:r>
            <a:r>
              <a:rPr lang="en-IE" sz="2000" baseline="-25000" dirty="0" smtClean="0">
                <a:sym typeface="Wingdings" pitchFamily="2" charset="2"/>
              </a:rPr>
              <a:t>i</a:t>
            </a:r>
            <a:r>
              <a:rPr lang="en-IE" sz="2000" dirty="0" smtClean="0">
                <a:sym typeface="Wingdings" pitchFamily="2" charset="2"/>
              </a:rPr>
              <a:t>(L,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 =  </a:t>
            </a:r>
            <a:r>
              <a:rPr lang="en-US" sz="2000" dirty="0" smtClean="0"/>
              <a:t> </a:t>
            </a:r>
            <a:r>
              <a:rPr lang="en-US" sz="2000" dirty="0" err="1" smtClean="0"/>
              <a:t>dt</a:t>
            </a:r>
            <a:r>
              <a:rPr lang="en-US" sz="2000" dirty="0" smtClean="0"/>
              <a:t>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baseline="30000" dirty="0" smtClean="0">
                <a:sym typeface="Wingdings" pitchFamily="2" charset="2"/>
              </a:rPr>
              <a:t>* </a:t>
            </a:r>
            <a:r>
              <a:rPr lang="en-IE" sz="2000" dirty="0" smtClean="0">
                <a:sym typeface="Wingdings" pitchFamily="2" charset="2"/>
              </a:rPr>
              <a:t>(t –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dirty="0" smtClean="0"/>
              <a:t>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P</a:t>
            </a:r>
            <a:r>
              <a:rPr lang="en-IE" sz="2000" dirty="0" smtClean="0">
                <a:sym typeface="Wingdings" pitchFamily="2" charset="2"/>
              </a:rPr>
              <a:t>(L – </a:t>
            </a:r>
            <a:r>
              <a:rPr lang="en-IE" sz="2000" dirty="0" err="1" smtClean="0">
                <a:sym typeface="Wingdings" pitchFamily="2" charset="2"/>
              </a:rPr>
              <a:t>v</a:t>
            </a:r>
            <a:r>
              <a:rPr lang="en-IE" sz="2000" baseline="-25000" dirty="0" err="1" smtClean="0">
                <a:sym typeface="Wingdings" pitchFamily="2" charset="2"/>
              </a:rPr>
              <a:t>i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baseline="30000" dirty="0" smtClean="0">
                <a:sym typeface="Wingdings" pitchFamily="2" charset="2"/>
              </a:rPr>
              <a:t>  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31" name="Freeform 30"/>
          <p:cNvSpPr/>
          <p:nvPr/>
        </p:nvSpPr>
        <p:spPr>
          <a:xfrm>
            <a:off x="1399970" y="3645717"/>
            <a:ext cx="170120" cy="491373"/>
          </a:xfrm>
          <a:custGeom>
            <a:avLst/>
            <a:gdLst>
              <a:gd name="connsiteX0" fmla="*/ 170120 w 170120"/>
              <a:gd name="connsiteY0" fmla="*/ 194930 h 597195"/>
              <a:gd name="connsiteX1" fmla="*/ 116958 w 170120"/>
              <a:gd name="connsiteY1" fmla="*/ 56707 h 597195"/>
              <a:gd name="connsiteX2" fmla="*/ 63795 w 170120"/>
              <a:gd name="connsiteY2" fmla="*/ 535172 h 597195"/>
              <a:gd name="connsiteX3" fmla="*/ 0 w 170120"/>
              <a:gd name="connsiteY3" fmla="*/ 428847 h 59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120" h="597195">
                <a:moveTo>
                  <a:pt x="170120" y="194930"/>
                </a:moveTo>
                <a:cubicBezTo>
                  <a:pt x="152399" y="97465"/>
                  <a:pt x="134679" y="0"/>
                  <a:pt x="116958" y="56707"/>
                </a:cubicBezTo>
                <a:cubicBezTo>
                  <a:pt x="99237" y="113414"/>
                  <a:pt x="83288" y="473149"/>
                  <a:pt x="63795" y="535172"/>
                </a:cubicBezTo>
                <a:cubicBezTo>
                  <a:pt x="44302" y="597195"/>
                  <a:pt x="22151" y="513021"/>
                  <a:pt x="0" y="428847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TextBox 31"/>
          <p:cNvSpPr txBox="1"/>
          <p:nvPr/>
        </p:nvSpPr>
        <p:spPr>
          <a:xfrm>
            <a:off x="300314" y="4958748"/>
            <a:ext cx="42929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Further integration over interval of baseline  L due to finite sizes of the source and detector</a:t>
            </a:r>
            <a:endParaRPr lang="en-IE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4907154" y="5053865"/>
            <a:ext cx="3843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 slopes of bands are determined by group velocities</a:t>
            </a:r>
            <a:endParaRPr lang="en-IE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372127" y="4348713"/>
            <a:ext cx="23072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generalized WP</a:t>
            </a:r>
            <a:endParaRPr lang="en-IE" sz="2000" dirty="0"/>
          </a:p>
        </p:txBody>
      </p:sp>
      <p:sp>
        <p:nvSpPr>
          <p:cNvPr id="18" name="Freeform 30"/>
          <p:cNvSpPr>
            <a:spLocks/>
          </p:cNvSpPr>
          <p:nvPr/>
        </p:nvSpPr>
        <p:spPr bwMode="auto">
          <a:xfrm rot="16200000">
            <a:off x="6740256" y="2303087"/>
            <a:ext cx="581025" cy="412308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13407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5319" y="2868225"/>
            <a:ext cx="40258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Interference is determined by overlap of produced WP </a:t>
            </a:r>
            <a:endParaRPr lang="en-IE" sz="2000" dirty="0"/>
          </a:p>
        </p:txBody>
      </p:sp>
      <p:sp>
        <p:nvSpPr>
          <p:cNvPr id="19" name="WordArt 10"/>
          <p:cNvSpPr>
            <a:spLocks noChangeArrowheads="1" noChangeShapeType="1" noTextEdit="1"/>
          </p:cNvSpPr>
          <p:nvPr/>
        </p:nvSpPr>
        <p:spPr bwMode="auto">
          <a:xfrm>
            <a:off x="306615" y="212647"/>
            <a:ext cx="2542911" cy="7107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Detection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0383" y="2403196"/>
            <a:ext cx="28300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A</a:t>
            </a:r>
            <a:r>
              <a:rPr lang="en-IE" sz="2000" baseline="-25000" dirty="0" smtClean="0">
                <a:sym typeface="Wingdings" pitchFamily="2" charset="2"/>
              </a:rPr>
              <a:t>i</a:t>
            </a:r>
            <a:r>
              <a:rPr lang="en-IE" sz="2000" dirty="0" smtClean="0">
                <a:sym typeface="Wingdings" pitchFamily="2" charset="2"/>
              </a:rPr>
              <a:t>(L,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 </a:t>
            </a:r>
            <a:r>
              <a:rPr lang="en-US" sz="2000" dirty="0" smtClean="0"/>
              <a:t>~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P</a:t>
            </a:r>
            <a:r>
              <a:rPr lang="en-IE" sz="2000" dirty="0" smtClean="0">
                <a:sym typeface="Wingdings" pitchFamily="2" charset="2"/>
              </a:rPr>
              <a:t>(L – </a:t>
            </a:r>
            <a:r>
              <a:rPr lang="en-IE" sz="2000" dirty="0" err="1" smtClean="0">
                <a:sym typeface="Wingdings" pitchFamily="2" charset="2"/>
              </a:rPr>
              <a:t>v</a:t>
            </a:r>
            <a:r>
              <a:rPr lang="en-IE" sz="2000" baseline="-25000" dirty="0" err="1" smtClean="0">
                <a:sym typeface="Wingdings" pitchFamily="2" charset="2"/>
              </a:rPr>
              <a:t>i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baseline="30000" dirty="0" smtClean="0">
                <a:sym typeface="Wingdings" pitchFamily="2" charset="2"/>
              </a:rPr>
              <a:t>  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720075" y="1177701"/>
            <a:ext cx="1544092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t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 &lt;&lt;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t</a:t>
            </a:r>
            <a:r>
              <a:rPr lang="en-IE" sz="2000" baseline="30000" dirty="0" err="1" smtClean="0">
                <a:sym typeface="Wingdings" pitchFamily="2" charset="2"/>
              </a:rPr>
              <a:t>P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 </a:t>
            </a:r>
            <a:endParaRPr lang="en-IE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295980" y="1533307"/>
            <a:ext cx="4047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short detection coherence time</a:t>
            </a:r>
            <a:endParaRPr lang="en-IE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66250" y="1954193"/>
            <a:ext cx="28128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smtClean="0">
                <a:sym typeface="Wingdings" pitchFamily="2" charset="2"/>
              </a:rPr>
              <a:t>(t –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 </a:t>
            </a:r>
            <a:r>
              <a:rPr lang="en-US" sz="2000" dirty="0" smtClean="0"/>
              <a:t>~</a:t>
            </a:r>
            <a:r>
              <a:rPr lang="en-IE" sz="2000" dirty="0" smtClean="0">
                <a:latin typeface="Symbol" pitchFamily="18" charset="2"/>
              </a:rPr>
              <a:t> d </a:t>
            </a:r>
            <a:r>
              <a:rPr lang="en-IE" sz="2000" dirty="0" smtClean="0">
                <a:sym typeface="Wingdings" pitchFamily="2" charset="2"/>
              </a:rPr>
              <a:t>(t –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5827815" y="1117441"/>
            <a:ext cx="1370427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t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 &gt;&gt;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t</a:t>
            </a:r>
            <a:r>
              <a:rPr lang="en-IE" sz="2000" baseline="30000" dirty="0" err="1" smtClean="0">
                <a:sym typeface="Wingdings" pitchFamily="2" charset="2"/>
              </a:rPr>
              <a:t>P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 </a:t>
            </a:r>
            <a:endParaRPr lang="en-IE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4986260" y="1549450"/>
            <a:ext cx="4047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long detection coherence time</a:t>
            </a:r>
            <a:endParaRPr lang="en-IE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5028792" y="2128710"/>
            <a:ext cx="29137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A</a:t>
            </a:r>
            <a:r>
              <a:rPr lang="en-IE" sz="2000" baseline="-25000" dirty="0" smtClean="0">
                <a:sym typeface="Wingdings" pitchFamily="2" charset="2"/>
              </a:rPr>
              <a:t>i</a:t>
            </a:r>
            <a:r>
              <a:rPr lang="en-IE" sz="2000" dirty="0" smtClean="0">
                <a:sym typeface="Wingdings" pitchFamily="2" charset="2"/>
              </a:rPr>
              <a:t>(L,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 </a:t>
            </a:r>
            <a:r>
              <a:rPr lang="en-US" sz="2000" dirty="0" smtClean="0"/>
              <a:t>~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(L/v -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baseline="30000" dirty="0" smtClean="0">
                <a:sym typeface="Wingdings" pitchFamily="2" charset="2"/>
              </a:rPr>
              <a:t>  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5827815" y="3078332"/>
            <a:ext cx="1544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t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 &gt;&gt;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/>
              <a:t>sep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 </a:t>
            </a:r>
            <a:endParaRPr lang="en-IE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4986260" y="2698948"/>
            <a:ext cx="3561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restoration of coherence if</a:t>
            </a:r>
            <a:endParaRPr lang="en-IE" sz="2000" dirty="0"/>
          </a:p>
        </p:txBody>
      </p:sp>
      <p:pic>
        <p:nvPicPr>
          <p:cNvPr id="22" name="Picture 21" descr="ost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103" y="3540633"/>
            <a:ext cx="3801228" cy="3012344"/>
          </a:xfrm>
          <a:prstGeom prst="rect">
            <a:avLst/>
          </a:prstGeom>
        </p:spPr>
      </p:pic>
      <p:pic>
        <p:nvPicPr>
          <p:cNvPr id="25" name="Picture 24" descr="ost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89295" y="3522947"/>
            <a:ext cx="3801228" cy="297686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241852" y="680484"/>
            <a:ext cx="2700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two extreme cases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769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466110" y="208736"/>
            <a:ext cx="2823719" cy="64025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Production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9146" y="1063502"/>
            <a:ext cx="8588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WP’s are determined by localization region of the production process: overlap of localization regions of all particles involved but neutrinos.  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4851489" y="272534"/>
            <a:ext cx="3197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err="1" smtClean="0">
                <a:solidFill>
                  <a:srgbClr val="FF0000"/>
                </a:solidFill>
              </a:rPr>
              <a:t>E.Kh</a:t>
            </a:r>
            <a:r>
              <a:rPr lang="en-IE" i="1" dirty="0" smtClean="0">
                <a:solidFill>
                  <a:srgbClr val="FF0000"/>
                </a:solidFill>
              </a:rPr>
              <a:t>. </a:t>
            </a:r>
            <a:r>
              <a:rPr lang="en-IE" i="1" dirty="0" err="1" smtClean="0">
                <a:solidFill>
                  <a:srgbClr val="FF0000"/>
                </a:solidFill>
              </a:rPr>
              <a:t>Akhmedov</a:t>
            </a:r>
            <a:r>
              <a:rPr lang="en-IE" i="1" dirty="0" smtClean="0">
                <a:solidFill>
                  <a:srgbClr val="FF0000"/>
                </a:solidFill>
              </a:rPr>
              <a:t> and A.Y.S.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[hep-ph]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2944" y="4307930"/>
            <a:ext cx="41772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 latter is determined by time </a:t>
            </a:r>
          </a:p>
          <a:p>
            <a:r>
              <a:rPr lang="en-IE" sz="2000" dirty="0" smtClean="0"/>
              <a:t>between two collisions of N,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N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929717" y="5290277"/>
            <a:ext cx="258856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US" sz="2000" dirty="0" smtClean="0"/>
              <a:t>~ </a:t>
            </a:r>
            <a:r>
              <a:rPr lang="en-US" sz="2000" dirty="0" err="1" smtClean="0"/>
              <a:t>v</a:t>
            </a:r>
            <a:r>
              <a:rPr lang="en-US" sz="2000" baseline="-25000" dirty="0" err="1" smtClean="0">
                <a:latin typeface="Symbol" pitchFamily="18" charset="2"/>
              </a:rPr>
              <a:t>n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N</a:t>
            </a:r>
            <a:r>
              <a:rPr lang="en-US" sz="2000" dirty="0" smtClean="0"/>
              <a:t> ~</a:t>
            </a:r>
            <a:r>
              <a:rPr lang="en-IE" sz="2000" dirty="0" smtClean="0">
                <a:sym typeface="Wingdings" pitchFamily="2" charset="2"/>
              </a:rPr>
              <a:t> X</a:t>
            </a:r>
            <a:r>
              <a:rPr lang="en-IE" sz="2000" baseline="-25000" dirty="0" smtClean="0">
                <a:sym typeface="Wingdings" pitchFamily="2" charset="2"/>
              </a:rPr>
              <a:t>N</a:t>
            </a:r>
            <a:r>
              <a:rPr lang="en-IE" sz="2000" dirty="0" smtClean="0">
                <a:sym typeface="Wingdings" pitchFamily="2" charset="2"/>
              </a:rPr>
              <a:t> c/</a:t>
            </a:r>
            <a:r>
              <a:rPr lang="en-IE" sz="2000" dirty="0" err="1" smtClean="0">
                <a:sym typeface="Wingdings" pitchFamily="2" charset="2"/>
              </a:rPr>
              <a:t>v</a:t>
            </a:r>
            <a:r>
              <a:rPr lang="en-IE" sz="2000" baseline="-25000" dirty="0" err="1" smtClean="0">
                <a:sym typeface="Wingdings" pitchFamily="2" charset="2"/>
              </a:rPr>
              <a:t>N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929717" y="6053262"/>
            <a:ext cx="2590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enhancement factor</a:t>
            </a:r>
            <a:endParaRPr lang="en-IE" sz="2000" dirty="0"/>
          </a:p>
        </p:txBody>
      </p:sp>
      <p:sp>
        <p:nvSpPr>
          <p:cNvPr id="23" name="Right Arrow 22"/>
          <p:cNvSpPr/>
          <p:nvPr/>
        </p:nvSpPr>
        <p:spPr>
          <a:xfrm rot="16200000">
            <a:off x="2953755" y="5653506"/>
            <a:ext cx="196702" cy="475446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TextBox 30"/>
          <p:cNvSpPr txBox="1"/>
          <p:nvPr/>
        </p:nvSpPr>
        <p:spPr>
          <a:xfrm>
            <a:off x="2884451" y="1982076"/>
            <a:ext cx="196703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 </a:t>
            </a:r>
            <a:r>
              <a:rPr lang="en-IE" sz="2000" dirty="0" smtClean="0">
                <a:sym typeface="Wingdings" pitchFamily="2" charset="2"/>
              </a:rPr>
              <a:t> N’ + e</a:t>
            </a:r>
            <a:r>
              <a:rPr lang="en-IE" sz="2000" baseline="30000" dirty="0" smtClean="0">
                <a:sym typeface="Wingdings" pitchFamily="2" charset="2"/>
              </a:rPr>
              <a:t>-</a:t>
            </a:r>
            <a:r>
              <a:rPr lang="en-IE" sz="2000" dirty="0" smtClean="0">
                <a:sym typeface="Wingdings" pitchFamily="2" charset="2"/>
              </a:rPr>
              <a:t> + 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dirty="0" smtClean="0">
                <a:sym typeface="Wingdings" pitchFamily="2" charset="2"/>
              </a:rPr>
              <a:t>  </a:t>
            </a:r>
            <a:endParaRPr lang="en-IE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349146" y="2726854"/>
            <a:ext cx="4383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If  N’ and e</a:t>
            </a:r>
            <a:r>
              <a:rPr lang="en-IE" sz="2000" baseline="30000" dirty="0" smtClean="0"/>
              <a:t>-  </a:t>
            </a:r>
            <a:r>
              <a:rPr lang="en-IE" sz="2000" dirty="0" smtClean="0"/>
              <a:t>are not detected or </a:t>
            </a:r>
          </a:p>
          <a:p>
            <a:r>
              <a:rPr lang="en-IE" sz="2000" dirty="0" smtClean="0"/>
              <a:t>their interactions can be neglected</a:t>
            </a:r>
            <a:endParaRPr lang="en-IE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398603" y="1984048"/>
            <a:ext cx="2642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E.g. in  the </a:t>
            </a:r>
            <a:r>
              <a:rPr lang="en-IE" sz="2000" dirty="0" smtClean="0">
                <a:latin typeface="Symbol" pitchFamily="18" charset="2"/>
              </a:rPr>
              <a:t>b</a:t>
            </a:r>
            <a:r>
              <a:rPr lang="en-IE" sz="2000" dirty="0" smtClean="0"/>
              <a:t> decay, </a:t>
            </a:r>
            <a:endParaRPr lang="en-IE" sz="2000" dirty="0"/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4562630" y="2056507"/>
            <a:ext cx="15839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66704" y="3381575"/>
            <a:ext cx="3899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localization of process is given by localization of atom N </a:t>
            </a:r>
          </a:p>
        </p:txBody>
      </p:sp>
      <p:pic>
        <p:nvPicPr>
          <p:cNvPr id="21" name="Picture 20" descr="ost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0722" y="2277828"/>
            <a:ext cx="3950113" cy="3517704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 rot="16200000">
            <a:off x="4611961" y="3910669"/>
            <a:ext cx="116385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600" dirty="0" smtClean="0"/>
              <a:t>distance</a:t>
            </a:r>
            <a:endParaRPr lang="en-IE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6838049" y="5521110"/>
            <a:ext cx="6804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600" dirty="0" smtClean="0"/>
              <a:t>time</a:t>
            </a:r>
            <a:endParaRPr lang="en-IE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36307</TotalTime>
  <Words>3351</Words>
  <Application>Microsoft Office PowerPoint</Application>
  <PresentationFormat>On-screen Show (4:3)</PresentationFormat>
  <Paragraphs>558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</vt:vector>
  </TitlesOfParts>
  <Company>ictp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smirnov</dc:creator>
  <cp:lastModifiedBy>Smirnov</cp:lastModifiedBy>
  <cp:revision>3571</cp:revision>
  <dcterms:created xsi:type="dcterms:W3CDTF">2002-07-02T21:36:52Z</dcterms:created>
  <dcterms:modified xsi:type="dcterms:W3CDTF">2022-09-03T17:49:37Z</dcterms:modified>
</cp:coreProperties>
</file>