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2" r:id="rId2"/>
    <p:sldMasterId id="2147483674" r:id="rId3"/>
  </p:sldMasterIdLst>
  <p:notesMasterIdLst>
    <p:notesMasterId r:id="rId43"/>
  </p:notesMasterIdLst>
  <p:handoutMasterIdLst>
    <p:handoutMasterId r:id="rId44"/>
  </p:handoutMasterIdLst>
  <p:sldIdLst>
    <p:sldId id="269" r:id="rId4"/>
    <p:sldId id="445" r:id="rId5"/>
    <p:sldId id="622" r:id="rId6"/>
    <p:sldId id="584" r:id="rId7"/>
    <p:sldId id="591" r:id="rId8"/>
    <p:sldId id="588" r:id="rId9"/>
    <p:sldId id="593" r:id="rId10"/>
    <p:sldId id="594" r:id="rId11"/>
    <p:sldId id="609" r:id="rId12"/>
    <p:sldId id="597" r:id="rId13"/>
    <p:sldId id="554" r:id="rId14"/>
    <p:sldId id="555" r:id="rId15"/>
    <p:sldId id="614" r:id="rId16"/>
    <p:sldId id="601" r:id="rId17"/>
    <p:sldId id="600" r:id="rId18"/>
    <p:sldId id="621" r:id="rId19"/>
    <p:sldId id="602" r:id="rId20"/>
    <p:sldId id="540" r:id="rId21"/>
    <p:sldId id="615" r:id="rId22"/>
    <p:sldId id="604" r:id="rId23"/>
    <p:sldId id="605" r:id="rId24"/>
    <p:sldId id="287" r:id="rId25"/>
    <p:sldId id="570" r:id="rId26"/>
    <p:sldId id="511" r:id="rId27"/>
    <p:sldId id="558" r:id="rId28"/>
    <p:sldId id="547" r:id="rId29"/>
    <p:sldId id="548" r:id="rId30"/>
    <p:sldId id="549" r:id="rId31"/>
    <p:sldId id="541" r:id="rId32"/>
    <p:sldId id="542" r:id="rId33"/>
    <p:sldId id="543" r:id="rId34"/>
    <p:sldId id="610" r:id="rId35"/>
    <p:sldId id="611" r:id="rId36"/>
    <p:sldId id="544" r:id="rId37"/>
    <p:sldId id="545" r:id="rId38"/>
    <p:sldId id="546" r:id="rId39"/>
    <p:sldId id="613" r:id="rId40"/>
    <p:sldId id="617" r:id="rId41"/>
    <p:sldId id="61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page" id="{0BB9CC0D-46A5-C147-B9ED-F144D1992AF5}">
          <p14:sldIdLst>
            <p14:sldId id="269"/>
            <p14:sldId id="445"/>
          </p14:sldIdLst>
        </p14:section>
        <p14:section name="introduction" id="{B49DA3A7-5718-EC4E-BD16-2923A55BA952}">
          <p14:sldIdLst>
            <p14:sldId id="622"/>
            <p14:sldId id="584"/>
            <p14:sldId id="591"/>
          </p14:sldIdLst>
        </p14:section>
        <p14:section name="experimental enviroment" id="{BA6643D7-CD9E-C148-98DC-59B2805E8C76}">
          <p14:sldIdLst>
            <p14:sldId id="588"/>
            <p14:sldId id="593"/>
          </p14:sldIdLst>
        </p14:section>
        <p14:section name="neutral Higgs" id="{8FFAB029-7478-9046-89F1-F79E7D8DDF1D}">
          <p14:sldIdLst>
            <p14:sldId id="594"/>
            <p14:sldId id="609"/>
            <p14:sldId id="597"/>
            <p14:sldId id="554"/>
            <p14:sldId id="555"/>
          </p14:sldIdLst>
        </p14:section>
        <p14:section name="charged Higgs" id="{6230E5F2-68F6-0D4C-9E91-F72CA76802EA}">
          <p14:sldIdLst>
            <p14:sldId id="614"/>
            <p14:sldId id="601"/>
            <p14:sldId id="600"/>
            <p14:sldId id="621"/>
            <p14:sldId id="602"/>
          </p14:sldIdLst>
        </p14:section>
        <p14:section name="conclusion" id="{03F5F328-C2AF-9646-A61B-E1072CE9B651}">
          <p14:sldIdLst>
            <p14:sldId id="540"/>
            <p14:sldId id="615"/>
            <p14:sldId id="604"/>
            <p14:sldId id="605"/>
          </p14:sldIdLst>
        </p14:section>
        <p14:section name="backup" id="{A486CA48-DB7C-CD4E-8827-B505CEEC7E4E}">
          <p14:sldIdLst>
            <p14:sldId id="287"/>
            <p14:sldId id="570"/>
            <p14:sldId id="511"/>
            <p14:sldId id="558"/>
            <p14:sldId id="547"/>
            <p14:sldId id="548"/>
            <p14:sldId id="549"/>
            <p14:sldId id="541"/>
            <p14:sldId id="542"/>
            <p14:sldId id="543"/>
            <p14:sldId id="610"/>
            <p14:sldId id="611"/>
            <p14:sldId id="544"/>
            <p14:sldId id="545"/>
            <p14:sldId id="546"/>
            <p14:sldId id="613"/>
            <p14:sldId id="617"/>
            <p14:sldId id="6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5155E"/>
    <a:srgbClr val="00FF00"/>
    <a:srgbClr val="FF9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7" autoAdjust="0"/>
    <p:restoredTop sz="90620" autoAdjust="0"/>
  </p:normalViewPr>
  <p:slideViewPr>
    <p:cSldViewPr>
      <p:cViewPr varScale="1">
        <p:scale>
          <a:sx n="110" d="100"/>
          <a:sy n="110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image" Target="../media/image12.png"/><Relationship Id="rId2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image" Target="../media/image12.png"/><Relationship Id="rId2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88CB5D-374D-6446-976F-BC4D0E6C8620}" type="doc">
      <dgm:prSet loTypeId="urn:microsoft.com/office/officeart/2005/8/layout/pList2#1" loCatId="list" qsTypeId="urn:microsoft.com/office/officeart/2005/8/quickstyle/3D5" qsCatId="3D" csTypeId="urn:microsoft.com/office/officeart/2005/8/colors/accent1_2" csCatId="accent1" phldr="1"/>
      <dgm:spPr>
        <a:scene3d>
          <a:camera prst="obliqueBottomRight" zoom="95000">
            <a:rot lat="1143712" lon="974547" rev="21266694"/>
          </a:camera>
          <a:lightRig rig="flat" dir="t"/>
        </a:scene3d>
      </dgm:spPr>
      <dgm:t>
        <a:bodyPr/>
        <a:lstStyle/>
        <a:p>
          <a:endParaRPr lang="en-US"/>
        </a:p>
      </dgm:t>
    </dgm:pt>
    <dgm:pt modelId="{0CB47E7A-CA7D-4A4E-8C63-54938451398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 anchor="ctr" anchorCtr="0"/>
        <a:lstStyle/>
        <a:p>
          <a:r>
            <a:rPr lang="en-US" sz="1800" b="1" dirty="0" smtClean="0">
              <a:latin typeface="Comic Sans MS"/>
              <a:cs typeface="Comic Sans MS"/>
            </a:rPr>
            <a:t>introduction</a:t>
          </a:r>
        </a:p>
        <a:p>
          <a:r>
            <a:rPr lang="en-US" sz="1800" b="1" dirty="0" smtClean="0">
              <a:latin typeface="Comic Sans MS"/>
              <a:cs typeface="Comic Sans MS"/>
            </a:rPr>
            <a:t>MSSM Higgs</a:t>
          </a:r>
          <a:endParaRPr lang="en-US" sz="1800" b="1" dirty="0">
            <a:latin typeface="Comic Sans MS"/>
            <a:cs typeface="Comic Sans MS"/>
          </a:endParaRPr>
        </a:p>
      </dgm:t>
    </dgm:pt>
    <dgm:pt modelId="{471C78B1-526F-AB4D-BC08-172C51125368}" type="parTrans" cxnId="{0F12C9A7-B989-B742-A80E-E754C723D3BD}">
      <dgm:prSet/>
      <dgm:spPr/>
      <dgm:t>
        <a:bodyPr/>
        <a:lstStyle/>
        <a:p>
          <a:endParaRPr lang="en-US"/>
        </a:p>
      </dgm:t>
    </dgm:pt>
    <dgm:pt modelId="{D0E1C40C-6AC1-8B40-AC21-0B6047A9DB4D}" type="sibTrans" cxnId="{0F12C9A7-B989-B742-A80E-E754C723D3BD}">
      <dgm:prSet/>
      <dgm:spPr/>
      <dgm:t>
        <a:bodyPr/>
        <a:lstStyle/>
        <a:p>
          <a:endParaRPr lang="en-US"/>
        </a:p>
      </dgm:t>
    </dgm:pt>
    <dgm:pt modelId="{8CA7B394-EE1F-6649-AA01-39941C3F2EAD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 anchor="ctr" anchorCtr="0"/>
        <a:lstStyle/>
        <a:p>
          <a:pPr>
            <a:spcBef>
              <a:spcPct val="0"/>
            </a:spcBef>
            <a:spcAft>
              <a:spcPts val="0"/>
            </a:spcAft>
          </a:pPr>
          <a:r>
            <a:rPr lang="en-US" sz="1800" b="1" i="1" u="none" dirty="0" smtClean="0">
              <a:latin typeface="Comic Sans MS"/>
              <a:cs typeface="Comic Sans MS"/>
            </a:rPr>
            <a:t>neutral Higgs</a:t>
          </a:r>
        </a:p>
        <a:p>
          <a:pPr>
            <a:spcBef>
              <a:spcPct val="0"/>
            </a:spcBef>
            <a:spcAft>
              <a:spcPts val="1200"/>
            </a:spcAft>
          </a:pPr>
          <a:r>
            <a:rPr lang="en-US" sz="1800" b="1" i="1" u="none" dirty="0" err="1" smtClean="0">
              <a:latin typeface="Symbol" charset="2"/>
              <a:cs typeface="Symbol" charset="2"/>
            </a:rPr>
            <a:t>f</a:t>
          </a:r>
          <a:r>
            <a:rPr lang="en-US" sz="1800" b="1" i="1" u="none" dirty="0" err="1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</a:t>
          </a:r>
          <a:r>
            <a:rPr lang="en-US" sz="1800" b="1" i="1" u="none" dirty="0" err="1" smtClean="0">
              <a:solidFill>
                <a:schemeClr val="tx1"/>
              </a:solidFill>
              <a:latin typeface="Symbol" charset="2"/>
              <a:ea typeface="ＭＳ Ｐゴシック" charset="0"/>
              <a:cs typeface="Symbol" charset="2"/>
            </a:rPr>
            <a:t>t</a:t>
          </a:r>
          <a:r>
            <a:rPr lang="en-US" sz="1800" b="1" i="1" u="none" baseline="30000" dirty="0" err="1" smtClean="0">
              <a:solidFill>
                <a:schemeClr val="tx1"/>
              </a:solidFill>
              <a:latin typeface="Symbol" charset="2"/>
              <a:ea typeface="ＭＳ Ｐゴシック" charset="0"/>
              <a:cs typeface="Symbol" charset="2"/>
            </a:rPr>
            <a:t>+</a:t>
          </a:r>
          <a:r>
            <a:rPr lang="en-US" sz="1800" b="1" i="1" u="none" dirty="0" err="1" smtClean="0">
              <a:solidFill>
                <a:schemeClr val="tx1"/>
              </a:solidFill>
              <a:latin typeface="Symbol" charset="2"/>
              <a:ea typeface="ＭＳ Ｐゴシック" charset="0"/>
              <a:cs typeface="Symbol" charset="2"/>
            </a:rPr>
            <a:t>t</a:t>
          </a:r>
          <a:r>
            <a:rPr lang="en-US" sz="1800" b="1" i="1" u="none" baseline="300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rPr>
            <a:t>-</a:t>
          </a:r>
          <a:br>
            <a:rPr lang="en-US" sz="1800" b="1" i="1" u="none" baseline="300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rPr>
          </a:br>
          <a:r>
            <a:rPr lang="en-US" sz="1800" b="1" dirty="0" smtClean="0">
              <a:latin typeface="Comic Sans MS"/>
              <a:cs typeface="Comic Sans MS"/>
            </a:rPr>
            <a:t>and</a:t>
          </a:r>
          <a:br>
            <a:rPr lang="en-US" sz="1800" b="1" dirty="0" smtClean="0">
              <a:latin typeface="Comic Sans MS"/>
              <a:cs typeface="Comic Sans MS"/>
            </a:rPr>
          </a:br>
          <a:r>
            <a:rPr lang="en-US" sz="1800" b="1" dirty="0" smtClean="0">
              <a:latin typeface="Comic Sans MS"/>
              <a:cs typeface="Comic Sans MS"/>
            </a:rPr>
            <a:t>exclusion limits (</a:t>
          </a:r>
          <a:r>
            <a:rPr lang="en-US" sz="1800" b="1" dirty="0" err="1" smtClean="0">
              <a:latin typeface="Comic Sans MS"/>
              <a:cs typeface="Comic Sans MS"/>
            </a:rPr>
            <a:t>m</a:t>
          </a:r>
          <a:r>
            <a:rPr lang="en-US" sz="1800" b="1" baseline="-25000" dirty="0" err="1" smtClean="0">
              <a:latin typeface="Comic Sans MS"/>
              <a:cs typeface="Comic Sans MS"/>
            </a:rPr>
            <a:t>A</a:t>
          </a:r>
          <a:r>
            <a:rPr lang="en-US" sz="1800" b="1" dirty="0" err="1" smtClean="0">
              <a:latin typeface="Comic Sans MS"/>
              <a:cs typeface="Comic Sans MS"/>
            </a:rPr>
            <a:t>,tan</a:t>
          </a:r>
          <a:r>
            <a:rPr lang="en-US" sz="1800" b="1" dirty="0" err="1" smtClean="0">
              <a:latin typeface="Symbol" charset="2"/>
              <a:cs typeface="Symbol" charset="2"/>
            </a:rPr>
            <a:t>b</a:t>
          </a:r>
          <a:r>
            <a:rPr lang="en-US" sz="1800" b="1" dirty="0" smtClean="0">
              <a:latin typeface="Comic Sans MS"/>
              <a:cs typeface="Comic Sans MS"/>
            </a:rPr>
            <a:t>)</a:t>
          </a:r>
          <a:endParaRPr lang="en-US" sz="1800" b="1" i="1" u="none" baseline="30000" dirty="0" smtClean="0">
            <a:solidFill>
              <a:schemeClr val="tx1"/>
            </a:solidFill>
            <a:latin typeface="Comic Sans MS"/>
            <a:ea typeface="ＭＳ Ｐゴシック" charset="0"/>
            <a:cs typeface="Comic Sans MS"/>
          </a:endParaRPr>
        </a:p>
      </dgm:t>
    </dgm:pt>
    <dgm:pt modelId="{1463CBDC-EDBD-0B42-92D9-7E7250A13C33}" type="parTrans" cxnId="{F0D900CF-BE67-D64C-8B66-351AD8ADE469}">
      <dgm:prSet/>
      <dgm:spPr/>
      <dgm:t>
        <a:bodyPr/>
        <a:lstStyle/>
        <a:p>
          <a:endParaRPr lang="en-US"/>
        </a:p>
      </dgm:t>
    </dgm:pt>
    <dgm:pt modelId="{19B520A7-7766-8840-B5C3-7A068A740FCD}" type="sibTrans" cxnId="{F0D900CF-BE67-D64C-8B66-351AD8ADE469}">
      <dgm:prSet/>
      <dgm:spPr/>
      <dgm:t>
        <a:bodyPr/>
        <a:lstStyle/>
        <a:p>
          <a:endParaRPr lang="en-US"/>
        </a:p>
      </dgm:t>
    </dgm:pt>
    <dgm:pt modelId="{800F7BDC-FFC3-3146-B7FF-AB51803443C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 vert="wordArtVert" anchor="ctr" anchorCtr="0"/>
        <a:lstStyle/>
        <a:p>
          <a:r>
            <a:rPr lang="en-US" sz="1800" b="1" dirty="0" smtClean="0">
              <a:latin typeface="Comic Sans MS"/>
              <a:cs typeface="Comic Sans MS"/>
            </a:rPr>
            <a:t>experimental environment</a:t>
          </a:r>
          <a:endParaRPr lang="en-US" sz="1800" b="1" dirty="0">
            <a:latin typeface="Comic Sans MS"/>
            <a:cs typeface="Comic Sans MS"/>
          </a:endParaRPr>
        </a:p>
      </dgm:t>
    </dgm:pt>
    <dgm:pt modelId="{AFB15727-461A-4D4E-A9E5-F2A451AED988}" type="sibTrans" cxnId="{3ED8277E-F20D-6B4B-A909-A1BAB117A3E4}">
      <dgm:prSet/>
      <dgm:spPr/>
      <dgm:t>
        <a:bodyPr/>
        <a:lstStyle/>
        <a:p>
          <a:endParaRPr lang="en-US"/>
        </a:p>
      </dgm:t>
    </dgm:pt>
    <dgm:pt modelId="{45F07E35-146C-2244-8D78-82AEC9574EAD}" type="parTrans" cxnId="{3ED8277E-F20D-6B4B-A909-A1BAB117A3E4}">
      <dgm:prSet/>
      <dgm:spPr/>
      <dgm:t>
        <a:bodyPr/>
        <a:lstStyle/>
        <a:p>
          <a:endParaRPr lang="en-US"/>
        </a:p>
      </dgm:t>
    </dgm:pt>
    <dgm:pt modelId="{8F376605-F781-8F4B-969F-55E82A797074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 vert="horz" anchor="ctr" anchorCtr="0"/>
        <a:lstStyle/>
        <a:p>
          <a:r>
            <a:rPr lang="en-US" sz="1800" b="1" dirty="0" smtClean="0">
              <a:latin typeface="Comic Sans MS"/>
              <a:cs typeface="Comic Sans MS"/>
            </a:rPr>
            <a:t>light charged Higgs</a:t>
          </a:r>
        </a:p>
        <a:p>
          <a:r>
            <a:rPr lang="en-US" sz="1800" b="1" dirty="0" smtClean="0">
              <a:latin typeface="Comic Sans MS"/>
              <a:cs typeface="Comic Sans MS"/>
            </a:rPr>
            <a:t>and</a:t>
          </a:r>
        </a:p>
        <a:p>
          <a:r>
            <a:rPr lang="en-US" sz="1800" b="1" dirty="0" smtClean="0">
              <a:latin typeface="Comic Sans MS"/>
              <a:cs typeface="Comic Sans MS"/>
            </a:rPr>
            <a:t>upper limit on</a:t>
          </a:r>
        </a:p>
        <a:p>
          <a:r>
            <a:rPr lang="en-US" sz="1800" b="1" i="1" dirty="0" smtClean="0">
              <a:latin typeface="Comic Sans MS"/>
              <a:cs typeface="Comic Sans MS"/>
            </a:rPr>
            <a:t>BR(</a:t>
          </a:r>
          <a:r>
            <a:rPr lang="en-US" sz="1800" b="1" i="1" dirty="0" err="1" smtClean="0">
              <a:latin typeface="Comic Sans MS"/>
              <a:cs typeface="Comic Sans MS"/>
            </a:rPr>
            <a:t>t</a:t>
          </a:r>
          <a:r>
            <a:rPr lang="en-US" sz="1800" b="1" i="1" u="none" dirty="0" err="1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H</a:t>
          </a:r>
          <a:r>
            <a:rPr lang="en-US" sz="1800" b="1" i="1" u="none" baseline="30000" dirty="0" err="1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+</a:t>
          </a:r>
          <a:r>
            <a:rPr lang="en-US" sz="1800" b="1" i="1" u="none" dirty="0" err="1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b</a:t>
          </a:r>
          <a:r>
            <a:rPr lang="en-US" sz="1800" b="1" i="1" u="none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)</a:t>
          </a:r>
          <a:endParaRPr lang="en-US" sz="1800" b="1" dirty="0">
            <a:latin typeface="Comic Sans MS"/>
            <a:cs typeface="Comic Sans MS"/>
          </a:endParaRPr>
        </a:p>
      </dgm:t>
    </dgm:pt>
    <dgm:pt modelId="{581CA015-601B-1942-8321-980BD8B3F5F7}" type="sibTrans" cxnId="{AC1424EB-8E75-A442-9110-B14EABD51B06}">
      <dgm:prSet/>
      <dgm:spPr/>
      <dgm:t>
        <a:bodyPr/>
        <a:lstStyle/>
        <a:p>
          <a:endParaRPr lang="en-US"/>
        </a:p>
      </dgm:t>
    </dgm:pt>
    <dgm:pt modelId="{74D92342-F953-D349-8829-C3DD100121BF}" type="parTrans" cxnId="{AC1424EB-8E75-A442-9110-B14EABD51B06}">
      <dgm:prSet/>
      <dgm:spPr/>
      <dgm:t>
        <a:bodyPr/>
        <a:lstStyle/>
        <a:p>
          <a:endParaRPr lang="en-US"/>
        </a:p>
      </dgm:t>
    </dgm:pt>
    <dgm:pt modelId="{1DF05097-00A8-3C4C-8153-5AB29AD442E2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vert="wordArtVert" anchor="ctr" anchorCtr="0"/>
        <a:lstStyle/>
        <a:p>
          <a:pPr>
            <a:spcAft>
              <a:spcPct val="35000"/>
            </a:spcAft>
          </a:pPr>
          <a:r>
            <a:rPr lang="en-US" sz="1800" b="1" dirty="0" smtClean="0">
              <a:latin typeface="Comic Sans MS"/>
              <a:cs typeface="Comic Sans MS"/>
            </a:rPr>
            <a:t>conclusions</a:t>
          </a:r>
          <a:endParaRPr lang="en-US" sz="1800" b="1" i="1" dirty="0">
            <a:latin typeface="Comic Sans MS"/>
            <a:cs typeface="Comic Sans MS"/>
          </a:endParaRPr>
        </a:p>
      </dgm:t>
    </dgm:pt>
    <dgm:pt modelId="{99A7D7BD-7350-764D-A39D-A57AE911DC65}" type="sibTrans" cxnId="{1C011A48-5B94-7045-8E85-CFD08A560EE7}">
      <dgm:prSet/>
      <dgm:spPr/>
      <dgm:t>
        <a:bodyPr/>
        <a:lstStyle/>
        <a:p>
          <a:endParaRPr lang="en-US"/>
        </a:p>
      </dgm:t>
    </dgm:pt>
    <dgm:pt modelId="{90D515F4-A336-3A41-B9C9-3127A523E4B5}" type="parTrans" cxnId="{1C011A48-5B94-7045-8E85-CFD08A560EE7}">
      <dgm:prSet/>
      <dgm:spPr/>
      <dgm:t>
        <a:bodyPr/>
        <a:lstStyle/>
        <a:p>
          <a:endParaRPr lang="en-US"/>
        </a:p>
      </dgm:t>
    </dgm:pt>
    <dgm:pt modelId="{2536B3F5-B1EF-0545-9E99-9E4F3529DDB8}" type="pres">
      <dgm:prSet presAssocID="{9F88CB5D-374D-6446-976F-BC4D0E6C86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699F20-E193-A741-8C87-F5EF38A39179}" type="pres">
      <dgm:prSet presAssocID="{9F88CB5D-374D-6446-976F-BC4D0E6C8620}" presName="bkgdShp" presStyleLbl="alignAccFollowNode1" presStyleIdx="0" presStyleCnt="1" custScaleY="80625" custLinFactNeighborY="-10043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p3d extrusionH="381000"/>
      </dgm:spPr>
      <dgm:t>
        <a:bodyPr/>
        <a:lstStyle/>
        <a:p>
          <a:endParaRPr lang="en-US"/>
        </a:p>
      </dgm:t>
    </dgm:pt>
    <dgm:pt modelId="{60037976-1DF6-9E4E-B549-A0F70818F8AC}" type="pres">
      <dgm:prSet presAssocID="{9F88CB5D-374D-6446-976F-BC4D0E6C8620}" presName="linComp" presStyleCnt="0"/>
      <dgm:spPr/>
      <dgm:t>
        <a:bodyPr/>
        <a:lstStyle/>
        <a:p>
          <a:endParaRPr lang="en-US"/>
        </a:p>
      </dgm:t>
    </dgm:pt>
    <dgm:pt modelId="{1A615C78-518F-E04B-ABBE-9070B2BE8561}" type="pres">
      <dgm:prSet presAssocID="{0CB47E7A-CA7D-4A4E-8C63-549384513989}" presName="compNode" presStyleCnt="0"/>
      <dgm:spPr/>
      <dgm:t>
        <a:bodyPr/>
        <a:lstStyle/>
        <a:p>
          <a:endParaRPr lang="en-US"/>
        </a:p>
      </dgm:t>
    </dgm:pt>
    <dgm:pt modelId="{A6DE263A-8FB2-6147-B624-AE9424BB123E}" type="pres">
      <dgm:prSet presAssocID="{0CB47E7A-CA7D-4A4E-8C63-549384513989}" presName="node" presStyleLbl="node1" presStyleIdx="0" presStyleCnt="5" custScaleY="84436" custLinFactNeighborX="-7730" custLinFactNeighborY="-26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10CAD-D937-F747-BBDE-3FD4BE1C3496}" type="pres">
      <dgm:prSet presAssocID="{0CB47E7A-CA7D-4A4E-8C63-549384513989}" presName="invisiNode" presStyleLbl="node1" presStyleIdx="0" presStyleCnt="5"/>
      <dgm:spPr/>
      <dgm:t>
        <a:bodyPr/>
        <a:lstStyle/>
        <a:p>
          <a:endParaRPr lang="en-US"/>
        </a:p>
      </dgm:t>
    </dgm:pt>
    <dgm:pt modelId="{C969B2E8-1555-EE44-9449-E78398244BA6}" type="pres">
      <dgm:prSet presAssocID="{0CB47E7A-CA7D-4A4E-8C63-549384513989}" presName="imagNode" presStyleLbl="fgImgPlace1" presStyleIdx="0" presStyleCnt="5" custLinFactNeighborY="-1950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EFB4479-CD20-8E40-ABD0-03874AB9C755}" type="pres">
      <dgm:prSet presAssocID="{D0E1C40C-6AC1-8B40-AC21-0B6047A9DB4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05D10FC-0F5F-0C48-9CEB-6C2C979E6CD4}" type="pres">
      <dgm:prSet presAssocID="{800F7BDC-FFC3-3146-B7FF-AB51803443CD}" presName="compNode" presStyleCnt="0"/>
      <dgm:spPr/>
      <dgm:t>
        <a:bodyPr/>
        <a:lstStyle/>
        <a:p>
          <a:endParaRPr lang="en-US"/>
        </a:p>
      </dgm:t>
    </dgm:pt>
    <dgm:pt modelId="{BC4A455E-BD1C-1A40-81E0-9E3930D943FD}" type="pres">
      <dgm:prSet presAssocID="{800F7BDC-FFC3-3146-B7FF-AB51803443CD}" presName="node" presStyleLbl="node1" presStyleIdx="1" presStyleCnt="5" custScaleY="84432" custLinFactNeighborX="-7455" custLinFactNeighborY="-26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C5DA6-286B-C341-9948-4C04841D03CA}" type="pres">
      <dgm:prSet presAssocID="{800F7BDC-FFC3-3146-B7FF-AB51803443CD}" presName="invisiNode" presStyleLbl="node1" presStyleIdx="1" presStyleCnt="5"/>
      <dgm:spPr/>
      <dgm:t>
        <a:bodyPr/>
        <a:lstStyle/>
        <a:p>
          <a:endParaRPr lang="en-US"/>
        </a:p>
      </dgm:t>
    </dgm:pt>
    <dgm:pt modelId="{837C47DF-CB4C-A643-83E1-7A04E1DDA049}" type="pres">
      <dgm:prSet presAssocID="{800F7BDC-FFC3-3146-B7FF-AB51803443CD}" presName="imagNode" presStyleLbl="fgImgPlace1" presStyleIdx="1" presStyleCnt="5" custLinFactNeighborX="-6369" custLinFactNeighborY="-1951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D3E0287-D9EC-1E4A-8039-6FD48130533F}" type="pres">
      <dgm:prSet presAssocID="{AFB15727-461A-4D4E-A9E5-F2A451AED98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CA22A87-4366-FA4C-82A7-230BA16E52DE}" type="pres">
      <dgm:prSet presAssocID="{8CA7B394-EE1F-6649-AA01-39941C3F2EAD}" presName="compNode" presStyleCnt="0"/>
      <dgm:spPr/>
      <dgm:t>
        <a:bodyPr/>
        <a:lstStyle/>
        <a:p>
          <a:endParaRPr lang="en-US"/>
        </a:p>
      </dgm:t>
    </dgm:pt>
    <dgm:pt modelId="{76F194B6-DF46-F848-B767-C819D33F557F}" type="pres">
      <dgm:prSet presAssocID="{8CA7B394-EE1F-6649-AA01-39941C3F2EAD}" presName="node" presStyleLbl="node1" presStyleIdx="2" presStyleCnt="5" custScaleY="84436" custLinFactNeighborX="-7180" custLinFactNeighborY="-26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23006-AF16-7C4B-A920-CCBAA0101E21}" type="pres">
      <dgm:prSet presAssocID="{8CA7B394-EE1F-6649-AA01-39941C3F2EAD}" presName="invisiNode" presStyleLbl="node1" presStyleIdx="2" presStyleCnt="5"/>
      <dgm:spPr/>
      <dgm:t>
        <a:bodyPr/>
        <a:lstStyle/>
        <a:p>
          <a:endParaRPr lang="en-US"/>
        </a:p>
      </dgm:t>
    </dgm:pt>
    <dgm:pt modelId="{8B4EAB82-44F9-BE49-B272-811303E4AC37}" type="pres">
      <dgm:prSet presAssocID="{8CA7B394-EE1F-6649-AA01-39941C3F2EAD}" presName="imagNode" presStyleLbl="fgImgPlace1" presStyleIdx="2" presStyleCnt="5" custLinFactNeighborX="-7180" custLinFactNeighborY="-1950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ECEDF06-9C6B-134D-BB9E-351BD2437E12}" type="pres">
      <dgm:prSet presAssocID="{19B520A7-7766-8840-B5C3-7A068A740F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8E61B8-528C-3F49-ADE9-241C2B9118C6}" type="pres">
      <dgm:prSet presAssocID="{8F376605-F781-8F4B-969F-55E82A797074}" presName="compNode" presStyleCnt="0"/>
      <dgm:spPr/>
      <dgm:t>
        <a:bodyPr/>
        <a:lstStyle/>
        <a:p>
          <a:endParaRPr lang="en-US"/>
        </a:p>
      </dgm:t>
    </dgm:pt>
    <dgm:pt modelId="{30C04230-2946-A441-B763-753F9BEE02E1}" type="pres">
      <dgm:prSet presAssocID="{8F376605-F781-8F4B-969F-55E82A797074}" presName="node" presStyleLbl="node1" presStyleIdx="3" presStyleCnt="5" custScaleY="84436" custLinFactNeighborX="-6904" custLinFactNeighborY="-26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A2C1D-9831-3F4E-AAD7-3EA4D1DE4581}" type="pres">
      <dgm:prSet presAssocID="{8F376605-F781-8F4B-969F-55E82A797074}" presName="invisiNode" presStyleLbl="node1" presStyleIdx="3" presStyleCnt="5"/>
      <dgm:spPr/>
      <dgm:t>
        <a:bodyPr/>
        <a:lstStyle/>
        <a:p>
          <a:endParaRPr lang="en-US"/>
        </a:p>
      </dgm:t>
    </dgm:pt>
    <dgm:pt modelId="{2FFF1EC1-7B82-1B40-BE28-4913DAD94F08}" type="pres">
      <dgm:prSet presAssocID="{8F376605-F781-8F4B-969F-55E82A797074}" presName="imagNode" presStyleLbl="fgImgPlace1" presStyleIdx="3" presStyleCnt="5" custLinFactNeighborX="-6904" custLinFactNeighborY="-1950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2CF59CF-C6DA-6E40-AFCE-CA0368EB04E2}" type="pres">
      <dgm:prSet presAssocID="{581CA015-601B-1942-8321-980BD8B3F5F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8A4E8D9-70A4-1A49-83A2-B8BEB078A296}" type="pres">
      <dgm:prSet presAssocID="{1DF05097-00A8-3C4C-8153-5AB29AD442E2}" presName="compNode" presStyleCnt="0"/>
      <dgm:spPr/>
      <dgm:t>
        <a:bodyPr/>
        <a:lstStyle/>
        <a:p>
          <a:endParaRPr lang="en-US"/>
        </a:p>
      </dgm:t>
    </dgm:pt>
    <dgm:pt modelId="{4A1D36CB-0AD6-7E43-B055-9BF339B54D61}" type="pres">
      <dgm:prSet presAssocID="{1DF05097-00A8-3C4C-8153-5AB29AD442E2}" presName="node" presStyleLbl="node1" presStyleIdx="4" presStyleCnt="5" custScaleY="84436" custLinFactNeighborX="-6629" custLinFactNeighborY="-26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8D1705-4131-F140-A5C4-DDBC5A1BF7EA}" type="pres">
      <dgm:prSet presAssocID="{1DF05097-00A8-3C4C-8153-5AB29AD442E2}" presName="invisiNode" presStyleLbl="node1" presStyleIdx="4" presStyleCnt="5"/>
      <dgm:spPr/>
      <dgm:t>
        <a:bodyPr/>
        <a:lstStyle/>
        <a:p>
          <a:endParaRPr lang="en-US"/>
        </a:p>
      </dgm:t>
    </dgm:pt>
    <dgm:pt modelId="{28984374-80D7-7C4A-8DF5-B08B8BE5B402}" type="pres">
      <dgm:prSet presAssocID="{1DF05097-00A8-3C4C-8153-5AB29AD442E2}" presName="imagNode" presStyleLbl="fgImgPlace1" presStyleIdx="4" presStyleCnt="5" custLinFactNeighborX="-6629" custLinFactNeighborY="-1711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8127AB8F-83CD-CD4D-B05D-E13567106E39}" type="presOf" srcId="{D0E1C40C-6AC1-8B40-AC21-0B6047A9DB4D}" destId="{EEFB4479-CD20-8E40-ABD0-03874AB9C755}" srcOrd="0" destOrd="0" presId="urn:microsoft.com/office/officeart/2005/8/layout/pList2#1"/>
    <dgm:cxn modelId="{96B4C25F-D091-8C46-87FE-5D51AD0085C5}" type="presOf" srcId="{0CB47E7A-CA7D-4A4E-8C63-549384513989}" destId="{A6DE263A-8FB2-6147-B624-AE9424BB123E}" srcOrd="0" destOrd="0" presId="urn:microsoft.com/office/officeart/2005/8/layout/pList2#1"/>
    <dgm:cxn modelId="{E0FEE1EF-9F9E-D54B-9EB0-B3AAC282A2DF}" type="presOf" srcId="{8CA7B394-EE1F-6649-AA01-39941C3F2EAD}" destId="{76F194B6-DF46-F848-B767-C819D33F557F}" srcOrd="0" destOrd="0" presId="urn:microsoft.com/office/officeart/2005/8/layout/pList2#1"/>
    <dgm:cxn modelId="{C9EF6B33-01EB-004E-8736-B31D34035E63}" type="presOf" srcId="{581CA015-601B-1942-8321-980BD8B3F5F7}" destId="{A2CF59CF-C6DA-6E40-AFCE-CA0368EB04E2}" srcOrd="0" destOrd="0" presId="urn:microsoft.com/office/officeart/2005/8/layout/pList2#1"/>
    <dgm:cxn modelId="{4874C19D-D32A-D54F-8333-DFEEEF3D5DAC}" type="presOf" srcId="{19B520A7-7766-8840-B5C3-7A068A740FCD}" destId="{0ECEDF06-9C6B-134D-BB9E-351BD2437E12}" srcOrd="0" destOrd="0" presId="urn:microsoft.com/office/officeart/2005/8/layout/pList2#1"/>
    <dgm:cxn modelId="{F378DAB8-769E-524C-AC4F-C0E851751E82}" type="presOf" srcId="{1DF05097-00A8-3C4C-8153-5AB29AD442E2}" destId="{4A1D36CB-0AD6-7E43-B055-9BF339B54D61}" srcOrd="0" destOrd="0" presId="urn:microsoft.com/office/officeart/2005/8/layout/pList2#1"/>
    <dgm:cxn modelId="{1C011A48-5B94-7045-8E85-CFD08A560EE7}" srcId="{9F88CB5D-374D-6446-976F-BC4D0E6C8620}" destId="{1DF05097-00A8-3C4C-8153-5AB29AD442E2}" srcOrd="4" destOrd="0" parTransId="{90D515F4-A336-3A41-B9C9-3127A523E4B5}" sibTransId="{99A7D7BD-7350-764D-A39D-A57AE911DC65}"/>
    <dgm:cxn modelId="{F0D900CF-BE67-D64C-8B66-351AD8ADE469}" srcId="{9F88CB5D-374D-6446-976F-BC4D0E6C8620}" destId="{8CA7B394-EE1F-6649-AA01-39941C3F2EAD}" srcOrd="2" destOrd="0" parTransId="{1463CBDC-EDBD-0B42-92D9-7E7250A13C33}" sibTransId="{19B520A7-7766-8840-B5C3-7A068A740FCD}"/>
    <dgm:cxn modelId="{860AC79D-153E-EB4D-B633-F4DA130DD628}" type="presOf" srcId="{8F376605-F781-8F4B-969F-55E82A797074}" destId="{30C04230-2946-A441-B763-753F9BEE02E1}" srcOrd="0" destOrd="0" presId="urn:microsoft.com/office/officeart/2005/8/layout/pList2#1"/>
    <dgm:cxn modelId="{0F12C9A7-B989-B742-A80E-E754C723D3BD}" srcId="{9F88CB5D-374D-6446-976F-BC4D0E6C8620}" destId="{0CB47E7A-CA7D-4A4E-8C63-549384513989}" srcOrd="0" destOrd="0" parTransId="{471C78B1-526F-AB4D-BC08-172C51125368}" sibTransId="{D0E1C40C-6AC1-8B40-AC21-0B6047A9DB4D}"/>
    <dgm:cxn modelId="{7AFBB562-1A20-E54E-B61A-A09F613FC298}" type="presOf" srcId="{AFB15727-461A-4D4E-A9E5-F2A451AED988}" destId="{0D3E0287-D9EC-1E4A-8039-6FD48130533F}" srcOrd="0" destOrd="0" presId="urn:microsoft.com/office/officeart/2005/8/layout/pList2#1"/>
    <dgm:cxn modelId="{AC1424EB-8E75-A442-9110-B14EABD51B06}" srcId="{9F88CB5D-374D-6446-976F-BC4D0E6C8620}" destId="{8F376605-F781-8F4B-969F-55E82A797074}" srcOrd="3" destOrd="0" parTransId="{74D92342-F953-D349-8829-C3DD100121BF}" sibTransId="{581CA015-601B-1942-8321-980BD8B3F5F7}"/>
    <dgm:cxn modelId="{3ED8277E-F20D-6B4B-A909-A1BAB117A3E4}" srcId="{9F88CB5D-374D-6446-976F-BC4D0E6C8620}" destId="{800F7BDC-FFC3-3146-B7FF-AB51803443CD}" srcOrd="1" destOrd="0" parTransId="{45F07E35-146C-2244-8D78-82AEC9574EAD}" sibTransId="{AFB15727-461A-4D4E-A9E5-F2A451AED988}"/>
    <dgm:cxn modelId="{AAD75CF3-DB5B-6149-9C04-3CDE70A1DDD1}" type="presOf" srcId="{800F7BDC-FFC3-3146-B7FF-AB51803443CD}" destId="{BC4A455E-BD1C-1A40-81E0-9E3930D943FD}" srcOrd="0" destOrd="0" presId="urn:microsoft.com/office/officeart/2005/8/layout/pList2#1"/>
    <dgm:cxn modelId="{01A42267-BAA4-7442-AFBF-231FA76F5B8B}" type="presOf" srcId="{9F88CB5D-374D-6446-976F-BC4D0E6C8620}" destId="{2536B3F5-B1EF-0545-9E99-9E4F3529DDB8}" srcOrd="0" destOrd="0" presId="urn:microsoft.com/office/officeart/2005/8/layout/pList2#1"/>
    <dgm:cxn modelId="{271C868B-D8B9-A74E-94E1-CD2811BDABC5}" type="presParOf" srcId="{2536B3F5-B1EF-0545-9E99-9E4F3529DDB8}" destId="{0E699F20-E193-A741-8C87-F5EF38A39179}" srcOrd="0" destOrd="0" presId="urn:microsoft.com/office/officeart/2005/8/layout/pList2#1"/>
    <dgm:cxn modelId="{7BF53130-B319-264F-986A-E39FF98D702B}" type="presParOf" srcId="{2536B3F5-B1EF-0545-9E99-9E4F3529DDB8}" destId="{60037976-1DF6-9E4E-B549-A0F70818F8AC}" srcOrd="1" destOrd="0" presId="urn:microsoft.com/office/officeart/2005/8/layout/pList2#1"/>
    <dgm:cxn modelId="{28E35BCB-1D8C-9343-B141-EF46FB48F28D}" type="presParOf" srcId="{60037976-1DF6-9E4E-B549-A0F70818F8AC}" destId="{1A615C78-518F-E04B-ABBE-9070B2BE8561}" srcOrd="0" destOrd="0" presId="urn:microsoft.com/office/officeart/2005/8/layout/pList2#1"/>
    <dgm:cxn modelId="{088D54CD-2043-824E-AB0F-FB960C04F24A}" type="presParOf" srcId="{1A615C78-518F-E04B-ABBE-9070B2BE8561}" destId="{A6DE263A-8FB2-6147-B624-AE9424BB123E}" srcOrd="0" destOrd="0" presId="urn:microsoft.com/office/officeart/2005/8/layout/pList2#1"/>
    <dgm:cxn modelId="{1F47EE6B-E63C-7A45-B7BB-B45D16F74138}" type="presParOf" srcId="{1A615C78-518F-E04B-ABBE-9070B2BE8561}" destId="{B1910CAD-D937-F747-BBDE-3FD4BE1C3496}" srcOrd="1" destOrd="0" presId="urn:microsoft.com/office/officeart/2005/8/layout/pList2#1"/>
    <dgm:cxn modelId="{5910D24A-46E0-384F-A645-8E51C5451264}" type="presParOf" srcId="{1A615C78-518F-E04B-ABBE-9070B2BE8561}" destId="{C969B2E8-1555-EE44-9449-E78398244BA6}" srcOrd="2" destOrd="0" presId="urn:microsoft.com/office/officeart/2005/8/layout/pList2#1"/>
    <dgm:cxn modelId="{0B5A3DF0-CCAD-E747-8C8A-4F8EF14130B3}" type="presParOf" srcId="{60037976-1DF6-9E4E-B549-A0F70818F8AC}" destId="{EEFB4479-CD20-8E40-ABD0-03874AB9C755}" srcOrd="1" destOrd="0" presId="urn:microsoft.com/office/officeart/2005/8/layout/pList2#1"/>
    <dgm:cxn modelId="{5EF9664D-F205-944D-9FFC-56F7DD00D27F}" type="presParOf" srcId="{60037976-1DF6-9E4E-B549-A0F70818F8AC}" destId="{205D10FC-0F5F-0C48-9CEB-6C2C979E6CD4}" srcOrd="2" destOrd="0" presId="urn:microsoft.com/office/officeart/2005/8/layout/pList2#1"/>
    <dgm:cxn modelId="{F9E1430C-EED4-014A-8A14-0044F878F456}" type="presParOf" srcId="{205D10FC-0F5F-0C48-9CEB-6C2C979E6CD4}" destId="{BC4A455E-BD1C-1A40-81E0-9E3930D943FD}" srcOrd="0" destOrd="0" presId="urn:microsoft.com/office/officeart/2005/8/layout/pList2#1"/>
    <dgm:cxn modelId="{A00E2ABE-E728-7641-9063-8526B5AC78B6}" type="presParOf" srcId="{205D10FC-0F5F-0C48-9CEB-6C2C979E6CD4}" destId="{423C5DA6-286B-C341-9948-4C04841D03CA}" srcOrd="1" destOrd="0" presId="urn:microsoft.com/office/officeart/2005/8/layout/pList2#1"/>
    <dgm:cxn modelId="{EB64AC4D-9FCD-0D42-BB2E-8CA1C1D67739}" type="presParOf" srcId="{205D10FC-0F5F-0C48-9CEB-6C2C979E6CD4}" destId="{837C47DF-CB4C-A643-83E1-7A04E1DDA049}" srcOrd="2" destOrd="0" presId="urn:microsoft.com/office/officeart/2005/8/layout/pList2#1"/>
    <dgm:cxn modelId="{D95AD7AF-498C-CB40-9429-4D308F6276B9}" type="presParOf" srcId="{60037976-1DF6-9E4E-B549-A0F70818F8AC}" destId="{0D3E0287-D9EC-1E4A-8039-6FD48130533F}" srcOrd="3" destOrd="0" presId="urn:microsoft.com/office/officeart/2005/8/layout/pList2#1"/>
    <dgm:cxn modelId="{B00F1BF9-325E-C849-B775-659097B24F5A}" type="presParOf" srcId="{60037976-1DF6-9E4E-B549-A0F70818F8AC}" destId="{2CA22A87-4366-FA4C-82A7-230BA16E52DE}" srcOrd="4" destOrd="0" presId="urn:microsoft.com/office/officeart/2005/8/layout/pList2#1"/>
    <dgm:cxn modelId="{E5CA550E-FC57-0C40-9669-9DF88E1E9FF8}" type="presParOf" srcId="{2CA22A87-4366-FA4C-82A7-230BA16E52DE}" destId="{76F194B6-DF46-F848-B767-C819D33F557F}" srcOrd="0" destOrd="0" presId="urn:microsoft.com/office/officeart/2005/8/layout/pList2#1"/>
    <dgm:cxn modelId="{CE396777-7AA9-6E4E-8A44-191540565A9B}" type="presParOf" srcId="{2CA22A87-4366-FA4C-82A7-230BA16E52DE}" destId="{C0923006-AF16-7C4B-A920-CCBAA0101E21}" srcOrd="1" destOrd="0" presId="urn:microsoft.com/office/officeart/2005/8/layout/pList2#1"/>
    <dgm:cxn modelId="{02217722-0446-6844-95EC-A33C3D3BE6A1}" type="presParOf" srcId="{2CA22A87-4366-FA4C-82A7-230BA16E52DE}" destId="{8B4EAB82-44F9-BE49-B272-811303E4AC37}" srcOrd="2" destOrd="0" presId="urn:microsoft.com/office/officeart/2005/8/layout/pList2#1"/>
    <dgm:cxn modelId="{00536413-5381-FF4A-946A-D0911306A6FA}" type="presParOf" srcId="{60037976-1DF6-9E4E-B549-A0F70818F8AC}" destId="{0ECEDF06-9C6B-134D-BB9E-351BD2437E12}" srcOrd="5" destOrd="0" presId="urn:microsoft.com/office/officeart/2005/8/layout/pList2#1"/>
    <dgm:cxn modelId="{60248DCB-0B91-974A-8C12-163FCDFACDAF}" type="presParOf" srcId="{60037976-1DF6-9E4E-B549-A0F70818F8AC}" destId="{3B8E61B8-528C-3F49-ADE9-241C2B9118C6}" srcOrd="6" destOrd="0" presId="urn:microsoft.com/office/officeart/2005/8/layout/pList2#1"/>
    <dgm:cxn modelId="{CC6F8EAF-2208-444C-9E1E-0C7AB950531B}" type="presParOf" srcId="{3B8E61B8-528C-3F49-ADE9-241C2B9118C6}" destId="{30C04230-2946-A441-B763-753F9BEE02E1}" srcOrd="0" destOrd="0" presId="urn:microsoft.com/office/officeart/2005/8/layout/pList2#1"/>
    <dgm:cxn modelId="{1A823D63-BD79-BA46-8C71-262B5D75E932}" type="presParOf" srcId="{3B8E61B8-528C-3F49-ADE9-241C2B9118C6}" destId="{C1AA2C1D-9831-3F4E-AAD7-3EA4D1DE4581}" srcOrd="1" destOrd="0" presId="urn:microsoft.com/office/officeart/2005/8/layout/pList2#1"/>
    <dgm:cxn modelId="{C3FCB346-E497-1D4B-AB65-6E1F1D6347D3}" type="presParOf" srcId="{3B8E61B8-528C-3F49-ADE9-241C2B9118C6}" destId="{2FFF1EC1-7B82-1B40-BE28-4913DAD94F08}" srcOrd="2" destOrd="0" presId="urn:microsoft.com/office/officeart/2005/8/layout/pList2#1"/>
    <dgm:cxn modelId="{3D9D65DD-67A0-D54F-9C72-05EF1606AF6F}" type="presParOf" srcId="{60037976-1DF6-9E4E-B549-A0F70818F8AC}" destId="{A2CF59CF-C6DA-6E40-AFCE-CA0368EB04E2}" srcOrd="7" destOrd="0" presId="urn:microsoft.com/office/officeart/2005/8/layout/pList2#1"/>
    <dgm:cxn modelId="{4FE6F5FA-4504-EB46-BCEB-3EEA9E38EFFE}" type="presParOf" srcId="{60037976-1DF6-9E4E-B549-A0F70818F8AC}" destId="{48A4E8D9-70A4-1A49-83A2-B8BEB078A296}" srcOrd="8" destOrd="0" presId="urn:microsoft.com/office/officeart/2005/8/layout/pList2#1"/>
    <dgm:cxn modelId="{05451462-9879-8D41-8375-6D4CEBBACD03}" type="presParOf" srcId="{48A4E8D9-70A4-1A49-83A2-B8BEB078A296}" destId="{4A1D36CB-0AD6-7E43-B055-9BF339B54D61}" srcOrd="0" destOrd="0" presId="urn:microsoft.com/office/officeart/2005/8/layout/pList2#1"/>
    <dgm:cxn modelId="{9B86CA28-697A-5541-9311-A6807ACB6A8F}" type="presParOf" srcId="{48A4E8D9-70A4-1A49-83A2-B8BEB078A296}" destId="{718D1705-4131-F140-A5C4-DDBC5A1BF7EA}" srcOrd="1" destOrd="0" presId="urn:microsoft.com/office/officeart/2005/8/layout/pList2#1"/>
    <dgm:cxn modelId="{7BB46A66-07F4-3C4F-93F7-C060D0B2EB50}" type="presParOf" srcId="{48A4E8D9-70A4-1A49-83A2-B8BEB078A296}" destId="{28984374-80D7-7C4A-8DF5-B08B8BE5B402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99F20-E193-A741-8C87-F5EF38A39179}">
      <dsp:nvSpPr>
        <dsp:cNvPr id="0" name=""/>
        <dsp:cNvSpPr/>
      </dsp:nvSpPr>
      <dsp:spPr>
        <a:xfrm>
          <a:off x="0" y="0"/>
          <a:ext cx="9533467" cy="180000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  <a:sp3d extrusionH="3810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C969B2E8-1555-EE44-9449-E78398244BA6}">
      <dsp:nvSpPr>
        <dsp:cNvPr id="0" name=""/>
        <dsp:cNvSpPr/>
      </dsp:nvSpPr>
      <dsp:spPr>
        <a:xfrm>
          <a:off x="289067" y="84444"/>
          <a:ext cx="1658394" cy="16372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E263A-8FB2-6147-B624-AE9424BB123E}">
      <dsp:nvSpPr>
        <dsp:cNvPr id="0" name=""/>
        <dsp:cNvSpPr/>
      </dsp:nvSpPr>
      <dsp:spPr>
        <a:xfrm rot="10800000">
          <a:off x="160873" y="1819055"/>
          <a:ext cx="1658394" cy="2303992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5000">
            <a:rot lat="1143712" lon="974547" rev="21266694"/>
          </a:camera>
          <a:lightRig rig="flat" dir="t"/>
        </a:scene3d>
        <a:sp3d extrusionH="3810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omic Sans MS"/>
              <a:cs typeface="Comic Sans MS"/>
            </a:rPr>
            <a:t>introduction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omic Sans MS"/>
              <a:cs typeface="Comic Sans MS"/>
            </a:rPr>
            <a:t>MSSM Higgs</a:t>
          </a:r>
          <a:endParaRPr lang="en-US" sz="1800" b="1" kern="1200" dirty="0">
            <a:latin typeface="Comic Sans MS"/>
            <a:cs typeface="Comic Sans MS"/>
          </a:endParaRPr>
        </a:p>
      </dsp:txBody>
      <dsp:txXfrm rot="10800000">
        <a:off x="211874" y="1819055"/>
        <a:ext cx="1556392" cy="2252991"/>
      </dsp:txXfrm>
    </dsp:sp>
    <dsp:sp modelId="{837C47DF-CB4C-A643-83E1-7A04E1DDA049}">
      <dsp:nvSpPr>
        <dsp:cNvPr id="0" name=""/>
        <dsp:cNvSpPr/>
      </dsp:nvSpPr>
      <dsp:spPr>
        <a:xfrm>
          <a:off x="2007678" y="84438"/>
          <a:ext cx="1658394" cy="16372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A455E-BD1C-1A40-81E0-9E3930D943FD}">
      <dsp:nvSpPr>
        <dsp:cNvPr id="0" name=""/>
        <dsp:cNvSpPr/>
      </dsp:nvSpPr>
      <dsp:spPr>
        <a:xfrm rot="10800000">
          <a:off x="1989668" y="1819164"/>
          <a:ext cx="1658394" cy="2303883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5000">
            <a:rot lat="1143712" lon="974547" rev="21266694"/>
          </a:camera>
          <a:lightRig rig="flat" dir="t"/>
        </a:scene3d>
        <a:sp3d extrusionH="3810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wordArtVert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omic Sans MS"/>
              <a:cs typeface="Comic Sans MS"/>
            </a:rPr>
            <a:t>experimental environment</a:t>
          </a:r>
          <a:endParaRPr lang="en-US" sz="1800" b="1" kern="1200" dirty="0">
            <a:latin typeface="Comic Sans MS"/>
            <a:cs typeface="Comic Sans MS"/>
          </a:endParaRPr>
        </a:p>
      </dsp:txBody>
      <dsp:txXfrm rot="10800000">
        <a:off x="2040669" y="1819164"/>
        <a:ext cx="1556392" cy="2252882"/>
      </dsp:txXfrm>
    </dsp:sp>
    <dsp:sp modelId="{8B4EAB82-44F9-BE49-B272-811303E4AC37}">
      <dsp:nvSpPr>
        <dsp:cNvPr id="0" name=""/>
        <dsp:cNvSpPr/>
      </dsp:nvSpPr>
      <dsp:spPr>
        <a:xfrm>
          <a:off x="3818463" y="84444"/>
          <a:ext cx="1658394" cy="16372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194B6-DF46-F848-B767-C819D33F557F}">
      <dsp:nvSpPr>
        <dsp:cNvPr id="0" name=""/>
        <dsp:cNvSpPr/>
      </dsp:nvSpPr>
      <dsp:spPr>
        <a:xfrm rot="10800000">
          <a:off x="3818463" y="1819055"/>
          <a:ext cx="1658394" cy="2303992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5000">
            <a:rot lat="1143712" lon="974547" rev="21266694"/>
          </a:camera>
          <a:lightRig rig="flat" dir="t"/>
        </a:scene3d>
        <a:sp3d extrusionH="3810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i="1" u="none" kern="1200" dirty="0" smtClean="0">
              <a:latin typeface="Comic Sans MS"/>
              <a:cs typeface="Comic Sans MS"/>
            </a:rPr>
            <a:t>neutral Higgs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1800" b="1" i="1" u="none" kern="1200" dirty="0" err="1" smtClean="0">
              <a:latin typeface="Symbol" charset="2"/>
              <a:cs typeface="Symbol" charset="2"/>
            </a:rPr>
            <a:t>f</a:t>
          </a:r>
          <a:r>
            <a:rPr lang="en-US" sz="1800" b="1" i="1" u="none" kern="1200" dirty="0" err="1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</a:t>
          </a:r>
          <a:r>
            <a:rPr lang="en-US" sz="1800" b="1" i="1" u="none" kern="1200" dirty="0" err="1" smtClean="0">
              <a:solidFill>
                <a:schemeClr val="tx1"/>
              </a:solidFill>
              <a:latin typeface="Symbol" charset="2"/>
              <a:ea typeface="ＭＳ Ｐゴシック" charset="0"/>
              <a:cs typeface="Symbol" charset="2"/>
            </a:rPr>
            <a:t>t</a:t>
          </a:r>
          <a:r>
            <a:rPr lang="en-US" sz="1800" b="1" i="1" u="none" kern="1200" baseline="30000" dirty="0" err="1" smtClean="0">
              <a:solidFill>
                <a:schemeClr val="tx1"/>
              </a:solidFill>
              <a:latin typeface="Symbol" charset="2"/>
              <a:ea typeface="ＭＳ Ｐゴシック" charset="0"/>
              <a:cs typeface="Symbol" charset="2"/>
            </a:rPr>
            <a:t>+</a:t>
          </a:r>
          <a:r>
            <a:rPr lang="en-US" sz="1800" b="1" i="1" u="none" kern="1200" dirty="0" err="1" smtClean="0">
              <a:solidFill>
                <a:schemeClr val="tx1"/>
              </a:solidFill>
              <a:latin typeface="Symbol" charset="2"/>
              <a:ea typeface="ＭＳ Ｐゴシック" charset="0"/>
              <a:cs typeface="Symbol" charset="2"/>
            </a:rPr>
            <a:t>t</a:t>
          </a:r>
          <a:r>
            <a:rPr lang="en-US" sz="1800" b="1" i="1" u="none" kern="1200" baseline="300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rPr>
            <a:t>-</a:t>
          </a:r>
          <a:br>
            <a:rPr lang="en-US" sz="1800" b="1" i="1" u="none" kern="1200" baseline="300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rPr>
          </a:br>
          <a:r>
            <a:rPr lang="en-US" sz="1800" b="1" kern="1200" dirty="0" smtClean="0">
              <a:latin typeface="Comic Sans MS"/>
              <a:cs typeface="Comic Sans MS"/>
            </a:rPr>
            <a:t>and</a:t>
          </a:r>
          <a:br>
            <a:rPr lang="en-US" sz="1800" b="1" kern="1200" dirty="0" smtClean="0">
              <a:latin typeface="Comic Sans MS"/>
              <a:cs typeface="Comic Sans MS"/>
            </a:rPr>
          </a:br>
          <a:r>
            <a:rPr lang="en-US" sz="1800" b="1" kern="1200" dirty="0" smtClean="0">
              <a:latin typeface="Comic Sans MS"/>
              <a:cs typeface="Comic Sans MS"/>
            </a:rPr>
            <a:t>exclusion limits (</a:t>
          </a:r>
          <a:r>
            <a:rPr lang="en-US" sz="1800" b="1" kern="1200" dirty="0" err="1" smtClean="0">
              <a:latin typeface="Comic Sans MS"/>
              <a:cs typeface="Comic Sans MS"/>
            </a:rPr>
            <a:t>m</a:t>
          </a:r>
          <a:r>
            <a:rPr lang="en-US" sz="1800" b="1" kern="1200" baseline="-25000" dirty="0" err="1" smtClean="0">
              <a:latin typeface="Comic Sans MS"/>
              <a:cs typeface="Comic Sans MS"/>
            </a:rPr>
            <a:t>A</a:t>
          </a:r>
          <a:r>
            <a:rPr lang="en-US" sz="1800" b="1" kern="1200" dirty="0" err="1" smtClean="0">
              <a:latin typeface="Comic Sans MS"/>
              <a:cs typeface="Comic Sans MS"/>
            </a:rPr>
            <a:t>,tan</a:t>
          </a:r>
          <a:r>
            <a:rPr lang="en-US" sz="1800" b="1" kern="1200" dirty="0" err="1" smtClean="0">
              <a:latin typeface="Symbol" charset="2"/>
              <a:cs typeface="Symbol" charset="2"/>
            </a:rPr>
            <a:t>b</a:t>
          </a:r>
          <a:r>
            <a:rPr lang="en-US" sz="1800" b="1" kern="1200" dirty="0" smtClean="0">
              <a:latin typeface="Comic Sans MS"/>
              <a:cs typeface="Comic Sans MS"/>
            </a:rPr>
            <a:t>)</a:t>
          </a:r>
          <a:endParaRPr lang="en-US" sz="1800" b="1" i="1" u="none" kern="1200" baseline="30000" dirty="0" smtClean="0">
            <a:solidFill>
              <a:schemeClr val="tx1"/>
            </a:solidFill>
            <a:latin typeface="Comic Sans MS"/>
            <a:ea typeface="ＭＳ Ｐゴシック" charset="0"/>
            <a:cs typeface="Comic Sans MS"/>
          </a:endParaRPr>
        </a:p>
      </dsp:txBody>
      <dsp:txXfrm rot="10800000">
        <a:off x="3869464" y="1819055"/>
        <a:ext cx="1556392" cy="2252991"/>
      </dsp:txXfrm>
    </dsp:sp>
    <dsp:sp modelId="{2FFF1EC1-7B82-1B40-BE28-4913DAD94F08}">
      <dsp:nvSpPr>
        <dsp:cNvPr id="0" name=""/>
        <dsp:cNvSpPr/>
      </dsp:nvSpPr>
      <dsp:spPr>
        <a:xfrm>
          <a:off x="5647274" y="84444"/>
          <a:ext cx="1658394" cy="16372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04230-2946-A441-B763-753F9BEE02E1}">
      <dsp:nvSpPr>
        <dsp:cNvPr id="0" name=""/>
        <dsp:cNvSpPr/>
      </dsp:nvSpPr>
      <dsp:spPr>
        <a:xfrm rot="10800000">
          <a:off x="5647274" y="1819055"/>
          <a:ext cx="1658394" cy="2303992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5000">
            <a:rot lat="1143712" lon="974547" rev="21266694"/>
          </a:camera>
          <a:lightRig rig="flat" dir="t"/>
        </a:scene3d>
        <a:sp3d extrusionH="3810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omic Sans MS"/>
              <a:cs typeface="Comic Sans MS"/>
            </a:rPr>
            <a:t>light charged Higgs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omic Sans MS"/>
              <a:cs typeface="Comic Sans MS"/>
            </a:rPr>
            <a:t>and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omic Sans MS"/>
              <a:cs typeface="Comic Sans MS"/>
            </a:rPr>
            <a:t>upper limit 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 smtClean="0">
              <a:latin typeface="Comic Sans MS"/>
              <a:cs typeface="Comic Sans MS"/>
            </a:rPr>
            <a:t>BR(</a:t>
          </a:r>
          <a:r>
            <a:rPr lang="en-US" sz="1800" b="1" i="1" kern="1200" dirty="0" err="1" smtClean="0">
              <a:latin typeface="Comic Sans MS"/>
              <a:cs typeface="Comic Sans MS"/>
            </a:rPr>
            <a:t>t</a:t>
          </a:r>
          <a:r>
            <a:rPr lang="en-US" sz="1800" b="1" i="1" u="none" kern="1200" dirty="0" err="1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H</a:t>
          </a:r>
          <a:r>
            <a:rPr lang="en-US" sz="1800" b="1" i="1" u="none" kern="1200" baseline="30000" dirty="0" err="1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+</a:t>
          </a:r>
          <a:r>
            <a:rPr lang="en-US" sz="1800" b="1" i="1" u="none" kern="1200" dirty="0" err="1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b</a:t>
          </a:r>
          <a:r>
            <a:rPr lang="en-US" sz="1800" b="1" i="1" u="none" kern="12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Symbol" charset="0"/>
            </a:rPr>
            <a:t>)</a:t>
          </a:r>
          <a:endParaRPr lang="en-US" sz="1800" b="1" kern="1200" dirty="0">
            <a:latin typeface="Comic Sans MS"/>
            <a:cs typeface="Comic Sans MS"/>
          </a:endParaRPr>
        </a:p>
      </dsp:txBody>
      <dsp:txXfrm rot="10800000">
        <a:off x="5698275" y="1819055"/>
        <a:ext cx="1556392" cy="2252991"/>
      </dsp:txXfrm>
    </dsp:sp>
    <dsp:sp modelId="{28984374-80D7-7C4A-8DF5-B08B8BE5B402}">
      <dsp:nvSpPr>
        <dsp:cNvPr id="0" name=""/>
        <dsp:cNvSpPr/>
      </dsp:nvSpPr>
      <dsp:spPr>
        <a:xfrm>
          <a:off x="7476069" y="123639"/>
          <a:ext cx="1658394" cy="16372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D36CB-0AD6-7E43-B055-9BF339B54D61}">
      <dsp:nvSpPr>
        <dsp:cNvPr id="0" name=""/>
        <dsp:cNvSpPr/>
      </dsp:nvSpPr>
      <dsp:spPr>
        <a:xfrm rot="10800000">
          <a:off x="7476069" y="1819055"/>
          <a:ext cx="1658394" cy="2303992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5000">
            <a:rot lat="1143712" lon="974547" rev="21266694"/>
          </a:camera>
          <a:lightRig rig="flat" dir="t"/>
        </a:scene3d>
        <a:sp3d extrusionH="381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wordArtVert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omic Sans MS"/>
              <a:cs typeface="Comic Sans MS"/>
            </a:rPr>
            <a:t>conclusions</a:t>
          </a:r>
          <a:endParaRPr lang="en-US" sz="1800" b="1" i="1" kern="1200" dirty="0">
            <a:latin typeface="Comic Sans MS"/>
            <a:cs typeface="Comic Sans MS"/>
          </a:endParaRPr>
        </a:p>
      </dsp:txBody>
      <dsp:txXfrm rot="10800000">
        <a:off x="7527070" y="1819055"/>
        <a:ext cx="1556392" cy="2252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Relationship Id="rId2" Type="http://schemas.openxmlformats.org/officeDocument/2006/relationships/image" Target="../media/image8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3C418-FC8E-F849-B366-EC7D38D8E77F}" type="datetime1">
              <a:rPr lang="en-US" smtClean="0"/>
              <a:t>4/26/11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25B83-B5EA-4E42-8190-18A78F9B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316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C9FA-CDB9-2542-AAC0-CFE66301C968}" type="datetime1">
              <a:rPr lang="en-US" smtClean="0"/>
              <a:t>4/26/11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49D86-B153-4439-AFA4-3C13CF73A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638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9D86-B153-4439-AFA4-3C13CF73A29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6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1" y="1905002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Comic Sans MS"/>
                <a:cs typeface="Comic Sans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50" y="4344990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  <a:latin typeface="Comic Sans MS"/>
                <a:cs typeface="Comic Sans MS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770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/>
                <a:cs typeface="Comic Sans M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47800" y="6477000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omic Sans MS"/>
                <a:cs typeface="Comic Sans M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54DD5EAA-EB98-8149-A801-39B181F2A5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838200" cy="838200"/>
            <a:chOff x="0" y="0"/>
            <a:chExt cx="838200" cy="838200"/>
          </a:xfrm>
        </p:grpSpPr>
        <p:pic>
          <p:nvPicPr>
            <p:cNvPr id="7" name="Picture 9"/>
            <p:cNvPicPr>
              <a:picLocks noChangeAspect="1" noChangeArrowheads="1"/>
            </p:cNvPicPr>
            <p:nvPr userDrawn="1"/>
          </p:nvPicPr>
          <p:blipFill>
            <a:blip r:embed="rId2"/>
            <a:srcRect l="11368" t="43948" r="50000" b="13249"/>
            <a:stretch>
              <a:fillRect/>
            </a:stretch>
          </p:blipFill>
          <p:spPr bwMode="auto">
            <a:xfrm>
              <a:off x="0" y="438150"/>
              <a:ext cx="4572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CMSheader_left.gif                                             00073AE1Macintosh HD                   C0173FB0: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11163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0"/>
            <p:cNvGrpSpPr/>
            <p:nvPr userDrawn="1"/>
          </p:nvGrpSpPr>
          <p:grpSpPr>
            <a:xfrm>
              <a:off x="421200" y="0"/>
              <a:ext cx="417000" cy="417000"/>
              <a:chOff x="421200" y="0"/>
              <a:chExt cx="417000" cy="417000"/>
            </a:xfrm>
          </p:grpSpPr>
          <p:sp>
            <p:nvSpPr>
              <p:cNvPr id="10" name="Rectangle 9"/>
              <p:cNvSpPr/>
              <p:nvPr userDrawn="1"/>
            </p:nvSpPr>
            <p:spPr bwMode="auto">
              <a:xfrm>
                <a:off x="421200" y="0"/>
                <a:ext cx="417000" cy="4170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  <a:effec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pic>
            <p:nvPicPr>
              <p:cNvPr id="9" name="Picture 10"/>
              <p:cNvPicPr>
                <a:picLocks noChangeAspect="1" noChangeArrowheads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1200" y="0"/>
                <a:ext cx="380999" cy="38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7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9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50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4" y="1905001"/>
            <a:ext cx="8040688" cy="21144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1" y="1905002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Comic Sans MS"/>
                <a:cs typeface="Comic Sans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50" y="4344990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  <a:latin typeface="Comic Sans MS"/>
                <a:cs typeface="Comic Sans MS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770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/>
                <a:cs typeface="Comic Sans M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47800" y="6477000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omic Sans MS"/>
                <a:cs typeface="Comic Sans M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54DD5EAA-EB98-8149-A801-39B181F2A5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1" name="Group 11"/>
          <p:cNvGrpSpPr/>
          <p:nvPr userDrawn="1"/>
        </p:nvGrpSpPr>
        <p:grpSpPr>
          <a:xfrm>
            <a:off x="0" y="0"/>
            <a:ext cx="838200" cy="838200"/>
            <a:chOff x="0" y="0"/>
            <a:chExt cx="838200" cy="838200"/>
          </a:xfrm>
        </p:grpSpPr>
        <p:pic>
          <p:nvPicPr>
            <p:cNvPr id="7" name="Picture 9"/>
            <p:cNvPicPr>
              <a:picLocks noChangeAspect="1" noChangeArrowheads="1"/>
            </p:cNvPicPr>
            <p:nvPr userDrawn="1"/>
          </p:nvPicPr>
          <p:blipFill>
            <a:blip r:embed="rId2"/>
            <a:srcRect l="11368" t="43948" r="50000" b="13249"/>
            <a:stretch>
              <a:fillRect/>
            </a:stretch>
          </p:blipFill>
          <p:spPr bwMode="auto">
            <a:xfrm>
              <a:off x="0" y="438150"/>
              <a:ext cx="4572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CMSheader_left.gif                                             00073AE1Macintosh HD                   C0173FB0: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11163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0"/>
            <p:cNvGrpSpPr/>
            <p:nvPr userDrawn="1"/>
          </p:nvGrpSpPr>
          <p:grpSpPr>
            <a:xfrm>
              <a:off x="421200" y="0"/>
              <a:ext cx="417000" cy="417000"/>
              <a:chOff x="421200" y="0"/>
              <a:chExt cx="417000" cy="417000"/>
            </a:xfrm>
          </p:grpSpPr>
          <p:sp>
            <p:nvSpPr>
              <p:cNvPr id="10" name="Rectangle 9"/>
              <p:cNvSpPr/>
              <p:nvPr userDrawn="1"/>
            </p:nvSpPr>
            <p:spPr bwMode="auto">
              <a:xfrm>
                <a:off x="421200" y="0"/>
                <a:ext cx="417000" cy="4170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  <a:effec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pic>
            <p:nvPicPr>
              <p:cNvPr id="9" name="Picture 10"/>
              <p:cNvPicPr>
                <a:picLocks noChangeAspect="1" noChangeArrowheads="1"/>
              </p:cNvPicPr>
              <p:nvPr userDrawn="1"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1200" y="0"/>
                <a:ext cx="380999" cy="38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3"/>
            <a:ext cx="8382000" cy="21144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9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50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9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50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6"/>
            <a:ext cx="4114800" cy="1860253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2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117974" cy="1860253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emf"/><Relationship Id="rId18" Type="http://schemas.openxmlformats.org/officeDocument/2006/relationships/image" Target="../media/image5.png"/><Relationship Id="rId1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7" Type="http://schemas.openxmlformats.org/officeDocument/2006/relationships/image" Target="../media/image1.jpe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1003"/>
            <a:ext cx="8382000" cy="6771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7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4"/>
          <p:cNvSpPr>
            <a:spLocks noGrp="1" noChangeArrowheads="1"/>
          </p:cNvSpPr>
          <p:nvPr userDrawn="1">
            <p:ph type="dt" sz="half" idx="2"/>
          </p:nvPr>
        </p:nvSpPr>
        <p:spPr bwMode="auto">
          <a:xfrm>
            <a:off x="76200" y="64770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/>
                <a:cs typeface="Comic Sans M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 userDrawn="1">
            <p:ph type="ftr" sz="quarter" idx="3"/>
          </p:nvPr>
        </p:nvSpPr>
        <p:spPr bwMode="auto">
          <a:xfrm>
            <a:off x="1447800" y="6477000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omic Sans MS"/>
                <a:cs typeface="Comic Sans M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54DD5EAA-EB98-8149-A801-39B181F2A5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838200" cy="838200"/>
            <a:chOff x="0" y="0"/>
            <a:chExt cx="838200" cy="838200"/>
          </a:xfrm>
        </p:grpSpPr>
        <p:sp>
          <p:nvSpPr>
            <p:cNvPr id="14" name="Rectangle 13"/>
            <p:cNvSpPr/>
            <p:nvPr userDrawn="1"/>
          </p:nvSpPr>
          <p:spPr bwMode="auto">
            <a:xfrm>
              <a:off x="0" y="381000"/>
              <a:ext cx="431999" cy="431999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6" name="Picture 11" descr="CMSheader_left.gif                                             00073AE1Macintosh HD                   C0173FB0:"/>
            <p:cNvPicPr>
              <a:picLocks noChangeAspect="1" noChangeArrowheads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0" y="0"/>
              <a:ext cx="411163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10"/>
            <p:cNvGrpSpPr/>
            <p:nvPr userDrawn="1"/>
          </p:nvGrpSpPr>
          <p:grpSpPr>
            <a:xfrm>
              <a:off x="421200" y="0"/>
              <a:ext cx="417000" cy="417000"/>
              <a:chOff x="421200" y="0"/>
              <a:chExt cx="417000" cy="417000"/>
            </a:xfrm>
          </p:grpSpPr>
          <p:sp>
            <p:nvSpPr>
              <p:cNvPr id="8" name="Rectangle 7"/>
              <p:cNvSpPr/>
              <p:nvPr userDrawn="1"/>
            </p:nvSpPr>
            <p:spPr bwMode="auto">
              <a:xfrm>
                <a:off x="421200" y="0"/>
                <a:ext cx="417000" cy="417000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  <a:effec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9" name="Picture 10"/>
              <p:cNvPicPr>
                <a:picLocks noChangeAspect="1" noChangeArrowheads="1"/>
              </p:cNvPicPr>
              <p:nvPr userDrawn="1"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1200" y="0"/>
                <a:ext cx="380999" cy="38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12" descr="unipd_logo_red.pdf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6200"/>
              <a:ext cx="434009" cy="432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</p:sldLayoutIdLst>
  <p:transition xmlns:p14="http://schemas.microsoft.com/office/powerpoint/2010/main">
    <p:fade/>
  </p:transition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Comic Sans MS"/>
          <a:ea typeface="+mn-ea"/>
          <a:cs typeface="Comic Sans MS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3200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800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8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9"/>
            <a:ext cx="8382000" cy="6771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05002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xmlns:p14="http://schemas.microsoft.com/office/powerpoint/2010/main">
    <p:fade/>
  </p:transition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58.emf"/><Relationship Id="rId5" Type="http://schemas.openxmlformats.org/officeDocument/2006/relationships/image" Target="../media/image34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6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65.emf"/><Relationship Id="rId6" Type="http://schemas.openxmlformats.org/officeDocument/2006/relationships/image" Target="../media/image24.gif"/><Relationship Id="rId7" Type="http://schemas.openxmlformats.org/officeDocument/2006/relationships/image" Target="../media/image1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67.png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74.gif"/><Relationship Id="rId5" Type="http://schemas.openxmlformats.org/officeDocument/2006/relationships/image" Target="../media/image19.GIF"/><Relationship Id="rId6" Type="http://schemas.openxmlformats.org/officeDocument/2006/relationships/image" Target="../media/image75.gif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emf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jpeg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81.emf"/><Relationship Id="rId14" Type="http://schemas.openxmlformats.org/officeDocument/2006/relationships/image" Target="../media/image8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4.gi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84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80.wmf"/><Relationship Id="rId10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emf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101.png"/><Relationship Id="rId5" Type="http://schemas.openxmlformats.org/officeDocument/2006/relationships/image" Target="../media/image102.emf"/><Relationship Id="rId6" Type="http://schemas.openxmlformats.org/officeDocument/2006/relationships/image" Target="../media/image10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7.emf"/><Relationship Id="rId8" Type="http://schemas.openxmlformats.org/officeDocument/2006/relationships/image" Target="../media/image21.png"/><Relationship Id="rId9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Relationship Id="rId3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108.wmf"/><Relationship Id="rId6" Type="http://schemas.openxmlformats.org/officeDocument/2006/relationships/image" Target="../media/image20.GI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111.gif"/><Relationship Id="rId6" Type="http://schemas.openxmlformats.org/officeDocument/2006/relationships/image" Target="../media/image112.png"/><Relationship Id="rId7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17.png"/><Relationship Id="rId5" Type="http://schemas.openxmlformats.org/officeDocument/2006/relationships/image" Target="../media/image118.emf"/><Relationship Id="rId6" Type="http://schemas.openxmlformats.org/officeDocument/2006/relationships/image" Target="../media/image111.gi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5.png"/><Relationship Id="rId3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2.emf"/><Relationship Id="rId11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gif"/><Relationship Id="rId15" Type="http://schemas.openxmlformats.org/officeDocument/2006/relationships/image" Target="../media/image46.gif"/><Relationship Id="rId16" Type="http://schemas.openxmlformats.org/officeDocument/2006/relationships/image" Target="../media/image47.gif"/><Relationship Id="rId17" Type="http://schemas.openxmlformats.org/officeDocument/2006/relationships/image" Target="../media/image48.gif"/><Relationship Id="rId18" Type="http://schemas.openxmlformats.org/officeDocument/2006/relationships/image" Target="../media/image49.emf"/><Relationship Id="rId19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gif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gif"/><Relationship Id="rId1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3" Type="http://schemas.microsoft.com/office/2007/relationships/hdphoto" Target="../media/hdphoto1.wdp"/><Relationship Id="rId4" Type="http://schemas.openxmlformats.org/officeDocument/2006/relationships/image" Target="../media/image20.GIF"/><Relationship Id="rId5" Type="http://schemas.openxmlformats.org/officeDocument/2006/relationships/image" Target="../media/image19.GIF"/><Relationship Id="rId6" Type="http://schemas.openxmlformats.org/officeDocument/2006/relationships/image" Target="../media/image45.gif"/><Relationship Id="rId7" Type="http://schemas.openxmlformats.org/officeDocument/2006/relationships/image" Target="../media/image47.gif"/><Relationship Id="rId8" Type="http://schemas.openxmlformats.org/officeDocument/2006/relationships/image" Target="../media/image46.gif"/><Relationship Id="rId9" Type="http://schemas.openxmlformats.org/officeDocument/2006/relationships/image" Target="../media/image34.gif"/><Relationship Id="rId10" Type="http://schemas.openxmlformats.org/officeDocument/2006/relationships/image" Target="../media/image5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11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124200" y="6227058"/>
            <a:ext cx="25146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/>
              <a:t>IFAE 2011</a:t>
            </a:r>
          </a:p>
          <a:p>
            <a:pPr algn="ctr">
              <a:spcBef>
                <a:spcPct val="50000"/>
              </a:spcBef>
            </a:pPr>
            <a:r>
              <a:rPr lang="en-US" sz="1400" b="1" dirty="0" smtClean="0"/>
              <a:t>– Perugia April 27th÷29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-</a:t>
            </a:r>
            <a:endParaRPr lang="en-US" sz="32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1" y="1676400"/>
            <a:ext cx="7681913" cy="4191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/>
            <a:r>
              <a:rPr lang="en-US" sz="4800" b="1" dirty="0" smtClean="0">
                <a:ln w="25400">
                  <a:solidFill>
                    <a:srgbClr val="8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Comic Sans MS"/>
                <a:cs typeface="Comic Sans MS"/>
              </a:rPr>
              <a:t>Preliminary results on </a:t>
            </a:r>
            <a:r>
              <a:rPr lang="en-US" sz="4800" b="1" dirty="0" err="1" smtClean="0">
                <a:ln w="25400">
                  <a:solidFill>
                    <a:srgbClr val="8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Comic Sans MS"/>
                <a:cs typeface="Comic Sans MS"/>
              </a:rPr>
              <a:t>Supersymmetric</a:t>
            </a:r>
            <a:r>
              <a:rPr lang="en-US" sz="4800" b="1" dirty="0" smtClean="0">
                <a:ln w="25400">
                  <a:solidFill>
                    <a:srgbClr val="8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Comic Sans MS"/>
                <a:cs typeface="Comic Sans MS"/>
              </a:rPr>
              <a:t> Higgs searches @LHC</a:t>
            </a:r>
            <a:endParaRPr lang="en-US" sz="4800" b="1" dirty="0">
              <a:ln w="25400">
                <a:solidFill>
                  <a:srgbClr val="800000"/>
                </a:solidFill>
              </a:ln>
              <a:solidFill>
                <a:srgbClr val="FF0000"/>
              </a:solidFill>
              <a:effectLst>
                <a:outerShdw blurRad="38100" dist="38100" dir="2700000" algn="tl" rotWithShape="0">
                  <a:prstClr val="black">
                    <a:alpha val="75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4340" name="Rectangle 5"/>
            <p:cNvSpPr>
              <a:spLocks noChangeArrowheads="1"/>
            </p:cNvSpPr>
            <p:nvPr/>
          </p:nvSpPr>
          <p:spPr bwMode="auto">
            <a:xfrm>
              <a:off x="0" y="533400"/>
              <a:ext cx="6096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341" name="Picture 6" descr="images.jpeg                                                    00073AE1Macintosh HD                   C0173FB0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1" y="0"/>
              <a:ext cx="90805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unipd_logo_re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3649" y="5922002"/>
              <a:ext cx="940351" cy="93599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618750" y="4800600"/>
            <a:ext cx="4075655" cy="1100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Mia Tosi</a:t>
            </a:r>
          </a:p>
          <a:p>
            <a:pPr algn="ctr"/>
            <a:r>
              <a:rPr lang="en-US" sz="1600" dirty="0" err="1" smtClean="0">
                <a:latin typeface="Comic Sans MS"/>
                <a:cs typeface="Comic Sans MS"/>
              </a:rPr>
              <a:t>Universita</a:t>
            </a:r>
            <a:r>
              <a:rPr lang="en-US" sz="1600" dirty="0" smtClean="0">
                <a:latin typeface="Comic Sans MS"/>
                <a:cs typeface="Comic Sans MS"/>
              </a:rPr>
              <a:t>’ </a:t>
            </a:r>
            <a:r>
              <a:rPr lang="en-US" sz="1600" dirty="0" err="1" smtClean="0">
                <a:latin typeface="Comic Sans MS"/>
                <a:cs typeface="Comic Sans MS"/>
              </a:rPr>
              <a:t>degli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</a:rPr>
              <a:t>Studi</a:t>
            </a:r>
            <a:r>
              <a:rPr lang="en-US" sz="1600" dirty="0" smtClean="0">
                <a:latin typeface="Comic Sans MS"/>
                <a:cs typeface="Comic Sans MS"/>
              </a:rPr>
              <a:t> di </a:t>
            </a:r>
            <a:r>
              <a:rPr lang="en-US" sz="1600" dirty="0" err="1" smtClean="0">
                <a:latin typeface="Comic Sans MS"/>
                <a:cs typeface="Comic Sans MS"/>
              </a:rPr>
              <a:t>Padova</a:t>
            </a:r>
            <a:r>
              <a:rPr lang="en-US" sz="1600" dirty="0" smtClean="0">
                <a:latin typeface="Comic Sans MS"/>
                <a:cs typeface="Comic Sans MS"/>
              </a:rPr>
              <a:t> &amp; INFN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latin typeface="Comic Sans MS"/>
                <a:cs typeface="Comic Sans MS"/>
              </a:rPr>
              <a:t>on behalf of the CMS collaboration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22004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554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818" y="3962400"/>
            <a:ext cx="4643582" cy="221599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SzPct val="120000"/>
            </a:pPr>
            <a:r>
              <a:rPr lang="en-US" sz="1400" dirty="0" smtClean="0">
                <a:latin typeface="Comic Sans MS"/>
                <a:cs typeface="Comic Sans MS"/>
              </a:rPr>
              <a:t>background expected </a:t>
            </a:r>
            <a:r>
              <a:rPr lang="en-US" sz="1400" dirty="0" smtClean="0">
                <a:latin typeface="Comic Sans MS"/>
                <a:cs typeface="Comic Sans MS"/>
              </a:rPr>
              <a:t>number </a:t>
            </a:r>
            <a:r>
              <a:rPr lang="en-US" sz="1400" dirty="0" smtClean="0">
                <a:latin typeface="Comic Sans MS"/>
                <a:cs typeface="Comic Sans MS"/>
              </a:rPr>
              <a:t>of events</a:t>
            </a:r>
          </a:p>
          <a:p>
            <a:pPr>
              <a:buSzPct val="120000"/>
            </a:pPr>
            <a:r>
              <a:rPr lang="en-US" sz="1400" dirty="0" smtClean="0">
                <a:latin typeface="Comic Sans MS"/>
                <a:cs typeface="Comic Sans MS"/>
              </a:rPr>
              <a:t>[data driven background estimation]</a:t>
            </a:r>
            <a:endParaRPr lang="en-US" sz="1400" dirty="0" smtClean="0">
              <a:latin typeface="Comic Sans MS"/>
              <a:cs typeface="Comic Sans MS"/>
            </a:endParaRPr>
          </a:p>
          <a:p>
            <a:pPr marL="285750" indent="-285750">
              <a:buSzPct val="120000"/>
              <a:buFont typeface="Wingdings" charset="2"/>
              <a:buChar char="Ø"/>
            </a:pPr>
            <a:r>
              <a:rPr lang="en-US" sz="1400" dirty="0" smtClean="0">
                <a:latin typeface="Comic Sans MS"/>
                <a:cs typeface="Comic Sans MS"/>
              </a:rPr>
              <a:t>Z </a:t>
            </a:r>
            <a:r>
              <a:rPr lang="en-US" sz="1400" dirty="0" smtClean="0">
                <a:latin typeface="Comic Sans MS"/>
                <a:cs typeface="Comic Sans MS"/>
              </a:rPr>
              <a:t>→ </a:t>
            </a:r>
            <a:r>
              <a:rPr lang="en-US" sz="1400" dirty="0" err="1" smtClean="0">
                <a:latin typeface="Comic Sans MS"/>
                <a:cs typeface="Comic Sans MS"/>
              </a:rPr>
              <a:t>ττ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is </a:t>
            </a:r>
            <a:r>
              <a:rPr lang="en-US" sz="1400" dirty="0">
                <a:latin typeface="Comic Sans MS"/>
                <a:cs typeface="Comic Sans MS"/>
              </a:rPr>
              <a:t>constrained </a:t>
            </a:r>
            <a:r>
              <a:rPr lang="en-US" sz="1400" dirty="0" smtClean="0">
                <a:latin typeface="Comic Sans MS"/>
                <a:cs typeface="Comic Sans MS"/>
              </a:rPr>
              <a:t>by</a:t>
            </a:r>
          </a:p>
          <a:p>
            <a:pPr marL="216000"/>
            <a:r>
              <a:rPr lang="en-US" sz="1400" dirty="0" smtClean="0">
                <a:latin typeface="Comic Sans MS"/>
                <a:cs typeface="Comic Sans MS"/>
              </a:rPr>
              <a:t>published CMS Z → </a:t>
            </a:r>
            <a:r>
              <a:rPr lang="en-US" sz="1400" dirty="0" err="1" smtClean="0">
                <a:latin typeface="Comic Sans MS"/>
                <a:cs typeface="Comic Sans MS"/>
              </a:rPr>
              <a:t>μμ</a:t>
            </a:r>
            <a:r>
              <a:rPr lang="en-US" sz="1400" dirty="0" smtClean="0">
                <a:latin typeface="Comic Sans MS"/>
                <a:cs typeface="Comic Sans MS"/>
              </a:rPr>
              <a:t>/</a:t>
            </a:r>
            <a:r>
              <a:rPr lang="en-US" sz="1400" dirty="0" err="1" smtClean="0">
                <a:latin typeface="Comic Sans MS"/>
                <a:cs typeface="Comic Sans MS"/>
              </a:rPr>
              <a:t>ee</a:t>
            </a:r>
            <a:r>
              <a:rPr lang="en-US" sz="1400" dirty="0" smtClean="0">
                <a:latin typeface="Comic Sans MS"/>
                <a:cs typeface="Comic Sans MS"/>
              </a:rPr>
              <a:t> result</a:t>
            </a:r>
          </a:p>
          <a:p>
            <a:pPr marL="285750" indent="-285750">
              <a:buSzPct val="120000"/>
              <a:buFont typeface="Wingdings" charset="2"/>
              <a:buChar char="Ø"/>
            </a:pPr>
            <a:r>
              <a:rPr lang="en-US" sz="1400" dirty="0" smtClean="0">
                <a:latin typeface="Comic Sans MS"/>
                <a:cs typeface="Comic Sans MS"/>
              </a:rPr>
              <a:t>QCD from ratio of OS/SS (~1) in di-lepton events</a:t>
            </a:r>
          </a:p>
          <a:p>
            <a:pPr algn="r">
              <a:buSzPct val="120000"/>
            </a:pPr>
            <a:r>
              <a:rPr lang="en-US" sz="1400" dirty="0" smtClean="0">
                <a:latin typeface="Comic Sans MS"/>
                <a:cs typeface="Comic Sans MS"/>
              </a:rPr>
              <a:t>and </a:t>
            </a:r>
            <a:r>
              <a:rPr lang="en-US" sz="1400" dirty="0" smtClean="0">
                <a:latin typeface="Symbol" charset="2"/>
                <a:cs typeface="Symbol" charset="2"/>
              </a:rPr>
              <a:t>t</a:t>
            </a:r>
            <a:r>
              <a:rPr lang="en-US" sz="1400" dirty="0" smtClean="0">
                <a:latin typeface="Comic Sans MS"/>
                <a:cs typeface="Comic Sans MS"/>
              </a:rPr>
              <a:t>-fake rate in multi-jet events</a:t>
            </a:r>
            <a:endParaRPr lang="en-US" sz="1400" dirty="0"/>
          </a:p>
          <a:p>
            <a:pPr marL="285750" indent="-285750">
              <a:buSzPct val="120000"/>
              <a:buFont typeface="Wingdings" charset="2"/>
              <a:buChar char="Ø"/>
            </a:pPr>
            <a:r>
              <a:rPr lang="en-US" sz="1400" dirty="0" err="1" smtClean="0">
                <a:latin typeface="Comic Sans MS"/>
                <a:cs typeface="Comic Sans MS"/>
              </a:rPr>
              <a:t>W+jets</a:t>
            </a:r>
            <a:r>
              <a:rPr lang="en-US" sz="1400" dirty="0" smtClean="0">
                <a:latin typeface="Comic Sans MS"/>
                <a:cs typeface="Comic Sans MS"/>
              </a:rPr>
              <a:t> from W transverse mass shape</a:t>
            </a:r>
          </a:p>
          <a:p>
            <a:pPr marL="324000">
              <a:buSzPct val="120000"/>
            </a:pPr>
            <a:r>
              <a:rPr lang="en-US" sz="1200" dirty="0" smtClean="0">
                <a:latin typeface="Comic Sans MS"/>
                <a:cs typeface="Comic Sans MS"/>
              </a:rPr>
              <a:t>[separately </a:t>
            </a:r>
            <a:r>
              <a:rPr lang="en-US" sz="1200" dirty="0">
                <a:latin typeface="Comic Sans MS"/>
                <a:cs typeface="Comic Sans MS"/>
              </a:rPr>
              <a:t>in </a:t>
            </a:r>
            <a:r>
              <a:rPr lang="en-US" sz="1200" dirty="0" smtClean="0">
                <a:latin typeface="Comic Sans MS"/>
                <a:cs typeface="Comic Sans MS"/>
              </a:rPr>
              <a:t>OS,SS]</a:t>
            </a:r>
            <a:endParaRPr lang="en-US" sz="1400" dirty="0">
              <a:latin typeface="Comic Sans MS"/>
              <a:cs typeface="Comic Sans MS"/>
            </a:endParaRPr>
          </a:p>
          <a:p>
            <a:pPr marL="285750" indent="-285750">
              <a:buSzPct val="120000"/>
              <a:buFont typeface="Wingdings" charset="2"/>
              <a:buChar char="Ø"/>
            </a:pPr>
            <a:r>
              <a:rPr lang="en-US" sz="1400" dirty="0" err="1">
                <a:latin typeface="Comic Sans MS"/>
                <a:cs typeface="Comic Sans MS"/>
              </a:rPr>
              <a:t>t</a:t>
            </a:r>
            <a:r>
              <a:rPr lang="en-US" sz="1400" dirty="0" err="1" smtClean="0">
                <a:latin typeface="Comic Sans MS"/>
                <a:cs typeface="Comic Sans MS"/>
              </a:rPr>
              <a:t>tbar</a:t>
            </a:r>
            <a:r>
              <a:rPr lang="en-US" sz="1400" dirty="0" smtClean="0">
                <a:latin typeface="Comic Sans MS"/>
                <a:cs typeface="Comic Sans MS"/>
              </a:rPr>
              <a:t> and VV by MC</a:t>
            </a:r>
            <a:endParaRPr lang="en-US" sz="1400" dirty="0">
              <a:latin typeface="Comic Sans MS"/>
              <a:cs typeface="Comic Sans MS"/>
            </a:endParaRPr>
          </a:p>
          <a:p>
            <a:pPr marL="285750" indent="-285750">
              <a:buSzPct val="120000"/>
              <a:buFont typeface="Wingdings" charset="2"/>
              <a:buChar char="Ø"/>
            </a:pPr>
            <a:r>
              <a:rPr lang="en-US" sz="1400" dirty="0">
                <a:latin typeface="Comic Sans MS"/>
                <a:cs typeface="Comic Sans MS"/>
              </a:rPr>
              <a:t>Z → </a:t>
            </a:r>
            <a:r>
              <a:rPr lang="en-US" sz="1400" dirty="0" err="1">
                <a:latin typeface="Comic Sans MS"/>
                <a:cs typeface="Comic Sans MS"/>
              </a:rPr>
              <a:t>ee</a:t>
            </a:r>
            <a:r>
              <a:rPr lang="en-US" sz="1400" dirty="0" smtClean="0">
                <a:latin typeface="Comic Sans MS"/>
                <a:cs typeface="Comic Sans MS"/>
              </a:rPr>
              <a:t>/</a:t>
            </a:r>
            <a:r>
              <a:rPr lang="en-US" sz="1400" dirty="0" err="1" smtClean="0">
                <a:latin typeface="Comic Sans MS"/>
                <a:cs typeface="Comic Sans MS"/>
              </a:rPr>
              <a:t>μμ</a:t>
            </a:r>
            <a:r>
              <a:rPr lang="en-US" sz="1400" dirty="0" smtClean="0">
                <a:latin typeface="Comic Sans MS"/>
                <a:cs typeface="Comic Sans MS"/>
              </a:rPr>
              <a:t> from lepton fake rates</a:t>
            </a:r>
            <a:endParaRPr lang="en-US" sz="1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76200" y="855583"/>
            <a:ext cx="48768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latin typeface="Comic Sans MS"/>
                <a:cs typeface="Comic Sans MS"/>
              </a:rPr>
              <a:t>Z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b="1" dirty="0">
                <a:latin typeface="Comic Sans MS"/>
                <a:cs typeface="Comic Sans MS"/>
              </a:rPr>
              <a:t>→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ττ</a:t>
            </a:r>
            <a:r>
              <a:rPr lang="en-US" sz="1600" b="1" dirty="0" smtClean="0">
                <a:latin typeface="Comic Sans MS"/>
                <a:cs typeface="Comic Sans MS"/>
              </a:rPr>
              <a:t> is irreducible background</a:t>
            </a:r>
          </a:p>
          <a:p>
            <a:pPr marL="285750" indent="-285750">
              <a:buBlip>
                <a:blip r:embed="rId2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di-tau </a:t>
            </a:r>
            <a:r>
              <a:rPr lang="en-US" sz="1600" b="1" dirty="0" smtClean="0">
                <a:latin typeface="Comic Sans MS"/>
                <a:cs typeface="Comic Sans MS"/>
              </a:rPr>
              <a:t>invariant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mass</a:t>
            </a:r>
            <a:r>
              <a:rPr lang="en-US" sz="1600" dirty="0" smtClean="0">
                <a:latin typeface="Comic Sans MS"/>
                <a:cs typeface="Comic Sans MS"/>
              </a:rPr>
              <a:t> is the best discriminator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… but, 3 neutrinos in the final state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600" b="1" dirty="0">
                <a:latin typeface="Comic Sans MS"/>
                <a:cs typeface="Comic Sans MS"/>
              </a:rPr>
              <a:t>p</a:t>
            </a:r>
            <a:r>
              <a:rPr lang="en-US" sz="1600" b="1" dirty="0" smtClean="0">
                <a:latin typeface="Comic Sans MS"/>
                <a:cs typeface="Comic Sans MS"/>
              </a:rPr>
              <a:t>robabilistic approach</a:t>
            </a:r>
          </a:p>
          <a:p>
            <a:pPr marL="288000"/>
            <a:r>
              <a:rPr lang="en-US" sz="1600" dirty="0" smtClean="0">
                <a:latin typeface="Comic Sans MS"/>
                <a:cs typeface="Comic Sans MS"/>
              </a:rPr>
              <a:t>to estimate the full mass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029200" y="838200"/>
            <a:ext cx="4038600" cy="5181600"/>
            <a:chOff x="4572000" y="761442"/>
            <a:chExt cx="4662748" cy="5982394"/>
          </a:xfrm>
        </p:grpSpPr>
        <p:pic>
          <p:nvPicPr>
            <p:cNvPr id="9" name="Picture 8" descr="tau-pair-mas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761442"/>
              <a:ext cx="4569229" cy="5940000"/>
            </a:xfrm>
            <a:prstGeom prst="rect">
              <a:avLst/>
            </a:prstGeom>
            <a:ln w="38100" cmpd="sng"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7" name="Rectangle 6"/>
            <p:cNvSpPr/>
            <p:nvPr/>
          </p:nvSpPr>
          <p:spPr>
            <a:xfrm>
              <a:off x="7563197" y="6424028"/>
              <a:ext cx="1671551" cy="319808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en-US" sz="1200" b="1" dirty="0">
                  <a:solidFill>
                    <a:srgbClr val="800000"/>
                  </a:solidFill>
                  <a:latin typeface="Comic Sans MS"/>
                  <a:cs typeface="Comic Sans MS"/>
                </a:rPr>
                <a:t>arXiv:1104.1619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87244" y="761442"/>
              <a:ext cx="1580706" cy="276999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r>
                <a:rPr lang="en-US" sz="1200" b="1" dirty="0">
                  <a:solidFill>
                    <a:srgbClr val="800000"/>
                  </a:solidFill>
                  <a:latin typeface="Comic Sans MS"/>
                  <a:cs typeface="Comic Sans MS"/>
                </a:rPr>
                <a:t>CMS-HIG-10-002</a:t>
              </a:r>
            </a:p>
          </p:txBody>
        </p:sp>
        <p:sp>
          <p:nvSpPr>
            <p:cNvPr id="2" name="Rectangle 1"/>
            <p:cNvSpPr/>
            <p:nvPr/>
          </p:nvSpPr>
          <p:spPr>
            <a:xfrm rot="724037">
              <a:off x="8038058" y="3690446"/>
              <a:ext cx="938335" cy="85282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dirty="0" err="1">
                  <a:latin typeface="Comic Sans MS"/>
                  <a:cs typeface="Comic Sans MS"/>
                </a:rPr>
                <a:t>e+</a:t>
              </a:r>
              <a:r>
                <a:rPr lang="en-US" sz="1400" dirty="0" err="1" smtClean="0">
                  <a:latin typeface="Comic Sans MS"/>
                  <a:cs typeface="Comic Sans MS"/>
                </a:rPr>
                <a:t>τ</a:t>
              </a:r>
              <a:r>
                <a:rPr lang="en-US" sz="1400" baseline="-25000" dirty="0" err="1" smtClean="0">
                  <a:latin typeface="Comic Sans MS"/>
                  <a:cs typeface="Comic Sans MS"/>
                </a:rPr>
                <a:t>had</a:t>
              </a:r>
              <a:r>
                <a:rPr lang="en-US" sz="1400" dirty="0" smtClean="0">
                  <a:latin typeface="Comic Sans MS"/>
                  <a:cs typeface="Comic Sans MS"/>
                </a:rPr>
                <a:t>+</a:t>
              </a:r>
              <a:endParaRPr lang="en-US" sz="1400" dirty="0" smtClean="0">
                <a:latin typeface="Comic Sans MS"/>
                <a:cs typeface="Comic Sans MS"/>
              </a:endParaRPr>
            </a:p>
            <a:p>
              <a:pPr algn="ctr"/>
              <a:r>
                <a:rPr lang="en-US" sz="1400" dirty="0" err="1" smtClean="0">
                  <a:latin typeface="Comic Sans MS"/>
                  <a:cs typeface="Comic Sans MS"/>
                </a:rPr>
                <a:t>μ</a:t>
              </a:r>
              <a:r>
                <a:rPr lang="en-US" sz="1400" dirty="0" err="1">
                  <a:latin typeface="Comic Sans MS"/>
                  <a:cs typeface="Comic Sans MS"/>
                </a:rPr>
                <a:t>+</a:t>
              </a:r>
              <a:r>
                <a:rPr lang="en-US" sz="1400" dirty="0" err="1" smtClean="0">
                  <a:latin typeface="Comic Sans MS"/>
                  <a:cs typeface="Comic Sans MS"/>
                </a:rPr>
                <a:t>τ</a:t>
              </a:r>
              <a:r>
                <a:rPr lang="en-US" sz="1400" baseline="-25000" dirty="0" err="1" smtClean="0">
                  <a:latin typeface="Comic Sans MS"/>
                  <a:cs typeface="Comic Sans MS"/>
                </a:rPr>
                <a:t>had</a:t>
              </a:r>
              <a:r>
                <a:rPr lang="en-US" sz="1400" dirty="0" smtClean="0">
                  <a:latin typeface="Comic Sans MS"/>
                  <a:cs typeface="Comic Sans MS"/>
                </a:rPr>
                <a:t>+</a:t>
              </a:r>
              <a:endParaRPr lang="en-US" sz="1400" dirty="0">
                <a:latin typeface="Comic Sans MS"/>
                <a:cs typeface="Comic Sans MS"/>
              </a:endParaRPr>
            </a:p>
            <a:p>
              <a:pPr algn="ctr"/>
              <a:r>
                <a:rPr lang="en-US" sz="1400" dirty="0" err="1" smtClean="0">
                  <a:latin typeface="Comic Sans MS"/>
                  <a:cs typeface="Comic Sans MS"/>
                </a:rPr>
                <a:t>e</a:t>
              </a:r>
              <a:r>
                <a:rPr lang="en-US" sz="1400" dirty="0" err="1" smtClean="0">
                  <a:latin typeface="Comic Sans MS"/>
                  <a:cs typeface="Comic Sans MS"/>
                </a:rPr>
                <a:t>+μ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</p:grpSp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9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/>
              <a:t>full </a:t>
            </a:r>
            <a:r>
              <a:rPr lang="en-US" u="sng" dirty="0" err="1" smtClean="0">
                <a:latin typeface="Symbol" charset="2"/>
                <a:cs typeface="Symbol" charset="2"/>
              </a:rPr>
              <a:t>t</a:t>
            </a:r>
            <a:r>
              <a:rPr lang="en-US" u="sng" baseline="30000" dirty="0" err="1" smtClean="0"/>
              <a:t>+</a:t>
            </a:r>
            <a:r>
              <a:rPr lang="en-US" u="sng" dirty="0" err="1">
                <a:latin typeface="Symbol" charset="2"/>
                <a:cs typeface="Symbol" charset="2"/>
              </a:rPr>
              <a:t>t</a:t>
            </a:r>
            <a:r>
              <a:rPr lang="en-US" u="sng" baseline="30000" dirty="0" smtClean="0"/>
              <a:t>-</a:t>
            </a:r>
            <a:r>
              <a:rPr lang="en-US" u="sng" dirty="0" smtClean="0"/>
              <a:t> mass reconstruction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76200" y="2286000"/>
            <a:ext cx="4038600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likelihood fit technique [</a:t>
            </a:r>
            <a:r>
              <a:rPr lang="en-US" b="1" dirty="0" err="1">
                <a:latin typeface="Comic Sans MS"/>
                <a:cs typeface="Comic Sans MS"/>
              </a:rPr>
              <a:t>SVfit</a:t>
            </a:r>
            <a:r>
              <a:rPr lang="en-US" b="1" dirty="0">
                <a:latin typeface="Comic Sans MS"/>
                <a:cs typeface="Comic Sans MS"/>
              </a:rPr>
              <a:t>]</a:t>
            </a:r>
          </a:p>
          <a:p>
            <a:pPr marL="285750" indent="-285750">
              <a:buBlip>
                <a:blip r:embed="rId5"/>
              </a:buBlip>
            </a:pPr>
            <a:r>
              <a:rPr lang="en-US" u="sng" dirty="0">
                <a:latin typeface="Comic Sans MS"/>
                <a:cs typeface="Comic Sans MS"/>
              </a:rPr>
              <a:t>visible </a:t>
            </a:r>
            <a:r>
              <a:rPr lang="en-US" u="sng" dirty="0" err="1">
                <a:latin typeface="Comic Sans MS"/>
                <a:cs typeface="Comic Sans MS"/>
              </a:rPr>
              <a:t>τ</a:t>
            </a:r>
            <a:r>
              <a:rPr lang="en-US" u="sng" dirty="0">
                <a:latin typeface="Comic Sans MS"/>
                <a:cs typeface="Comic Sans MS"/>
              </a:rPr>
              <a:t> momenta</a:t>
            </a:r>
            <a:r>
              <a:rPr lang="en-US" sz="1600" dirty="0">
                <a:latin typeface="Comic Sans MS"/>
                <a:cs typeface="Comic Sans MS"/>
              </a:rPr>
              <a:t> (decay products)</a:t>
            </a:r>
            <a:endParaRPr lang="en-US" dirty="0">
              <a:latin typeface="Comic Sans MS"/>
              <a:cs typeface="Comic Sans MS"/>
            </a:endParaRPr>
          </a:p>
          <a:p>
            <a:pPr marL="285750" indent="-285750">
              <a:buBlip>
                <a:blip r:embed="rId5"/>
              </a:buBlip>
            </a:pPr>
            <a:r>
              <a:rPr lang="en-US" u="sng" dirty="0">
                <a:latin typeface="Comic Sans MS"/>
                <a:cs typeface="Comic Sans MS"/>
              </a:rPr>
              <a:t>neutrinos</a:t>
            </a:r>
            <a:r>
              <a:rPr lang="en-US" dirty="0">
                <a:latin typeface="Comic Sans MS"/>
                <a:cs typeface="Comic Sans MS"/>
              </a:rPr>
              <a:t> produced in </a:t>
            </a:r>
            <a:r>
              <a:rPr lang="en-US" dirty="0" err="1">
                <a:latin typeface="Comic Sans MS"/>
                <a:cs typeface="Comic Sans MS"/>
              </a:rPr>
              <a:t>τ</a:t>
            </a:r>
            <a:r>
              <a:rPr lang="en-US" dirty="0">
                <a:latin typeface="Comic Sans MS"/>
                <a:cs typeface="Comic Sans MS"/>
              </a:rPr>
              <a:t> decays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(missing </a:t>
            </a:r>
            <a:r>
              <a:rPr lang="en-US" sz="1600" dirty="0">
                <a:latin typeface="Comic Sans MS"/>
                <a:cs typeface="Comic Sans MS"/>
              </a:rPr>
              <a:t>transverse </a:t>
            </a:r>
            <a:r>
              <a:rPr lang="en-US" sz="1600" dirty="0" smtClean="0">
                <a:latin typeface="Comic Sans MS"/>
                <a:cs typeface="Comic Sans MS"/>
              </a:rPr>
              <a:t>energy)</a:t>
            </a: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latin typeface="Comic Sans MS"/>
                <a:cs typeface="Comic Sans MS"/>
              </a:rPr>
              <a:t>physical solution for every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2953" y="5581471"/>
            <a:ext cx="2576847" cy="1200329"/>
          </a:xfrm>
          <a:prstGeom prst="rect">
            <a:avLst/>
          </a:prstGeom>
          <a:ln w="38100" cmpd="sng"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clear </a:t>
            </a:r>
            <a:r>
              <a:rPr lang="en-US" b="1" dirty="0">
                <a:latin typeface="Comic Sans MS"/>
                <a:cs typeface="Comic Sans MS"/>
              </a:rPr>
              <a:t>Z </a:t>
            </a:r>
            <a:r>
              <a:rPr lang="en-US" b="1" dirty="0" smtClean="0">
                <a:latin typeface="Comic Sans MS"/>
                <a:cs typeface="Comic Sans MS"/>
              </a:rPr>
              <a:t>mass peak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seen </a:t>
            </a:r>
            <a:r>
              <a:rPr lang="en-US" dirty="0">
                <a:latin typeface="Comic Sans MS"/>
                <a:cs typeface="Comic Sans MS"/>
              </a:rPr>
              <a:t>in CMS </a:t>
            </a:r>
            <a:r>
              <a:rPr lang="en-US" dirty="0" smtClean="0">
                <a:latin typeface="Comic Sans MS"/>
                <a:cs typeface="Comic Sans MS"/>
              </a:rPr>
              <a:t>data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more than </a:t>
            </a:r>
            <a:r>
              <a:rPr lang="en-US" b="1" dirty="0" smtClean="0">
                <a:latin typeface="Comic Sans MS"/>
                <a:cs typeface="Comic Sans MS"/>
              </a:rPr>
              <a:t>600 events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observed in data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4" name="Rectangle 13"/>
          <p:cNvSpPr/>
          <p:nvPr/>
        </p:nvSpPr>
        <p:spPr>
          <a:xfrm rot="1043527">
            <a:off x="3535950" y="2253235"/>
            <a:ext cx="106952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s</a:t>
            </a:r>
            <a:r>
              <a:rPr lang="en-US" b="1" baseline="-25000" dirty="0" smtClean="0">
                <a:latin typeface="Comic Sans MS"/>
                <a:cs typeface="Comic Sans MS"/>
              </a:rPr>
              <a:t>m</a:t>
            </a:r>
            <a:r>
              <a:rPr lang="en-US" b="1" dirty="0" smtClean="0">
                <a:latin typeface="Comic Sans MS"/>
                <a:cs typeface="Comic Sans MS"/>
              </a:rPr>
              <a:t>~</a:t>
            </a:r>
            <a:r>
              <a:rPr lang="en-US" b="1" dirty="0">
                <a:latin typeface="Comic Sans MS"/>
                <a:cs typeface="Comic Sans MS"/>
              </a:rPr>
              <a:t>21%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770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62400" y="4724400"/>
            <a:ext cx="49530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observed </a:t>
            </a:r>
            <a:r>
              <a:rPr lang="en-US" dirty="0">
                <a:latin typeface="Comic Sans MS"/>
                <a:cs typeface="Comic Sans MS"/>
              </a:rPr>
              <a:t>and expected </a:t>
            </a:r>
            <a:r>
              <a:rPr lang="en-US" dirty="0" smtClean="0">
                <a:latin typeface="Comic Sans MS"/>
                <a:cs typeface="Comic Sans MS"/>
              </a:rPr>
              <a:t>limit </a:t>
            </a:r>
            <a:r>
              <a:rPr lang="en-US" dirty="0">
                <a:latin typeface="Comic Sans MS"/>
                <a:cs typeface="Comic Sans MS"/>
              </a:rPr>
              <a:t>on </a:t>
            </a:r>
            <a:r>
              <a:rPr lang="en-US" dirty="0" err="1" smtClean="0">
                <a:latin typeface="Comic Sans MS"/>
                <a:cs typeface="Comic Sans MS"/>
              </a:rPr>
              <a:t>σ✕BR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computed </a:t>
            </a:r>
            <a:r>
              <a:rPr lang="en-US" dirty="0">
                <a:latin typeface="Comic Sans MS"/>
                <a:cs typeface="Comic Sans MS"/>
              </a:rPr>
              <a:t>for different </a:t>
            </a:r>
            <a:r>
              <a:rPr lang="en-US" dirty="0" smtClean="0">
                <a:latin typeface="Comic Sans MS"/>
                <a:cs typeface="Comic Sans MS"/>
              </a:rPr>
              <a:t>mass </a:t>
            </a:r>
            <a:r>
              <a:rPr lang="en-US" dirty="0">
                <a:latin typeface="Comic Sans MS"/>
                <a:cs typeface="Comic Sans MS"/>
              </a:rPr>
              <a:t>h</a:t>
            </a:r>
            <a:r>
              <a:rPr lang="en-US" dirty="0" smtClean="0">
                <a:latin typeface="Comic Sans MS"/>
                <a:cs typeface="Comic Sans MS"/>
              </a:rPr>
              <a:t>ypotheses m</a:t>
            </a:r>
            <a:r>
              <a:rPr lang="en-US" baseline="-25000" dirty="0" smtClean="0">
                <a:latin typeface="Comic Sans MS"/>
                <a:cs typeface="Comic Sans MS"/>
              </a:rPr>
              <a:t>A</a:t>
            </a:r>
          </a:p>
          <a:p>
            <a:r>
              <a:rPr lang="en-US" dirty="0">
                <a:latin typeface="Comic Sans MS"/>
                <a:cs typeface="Comic Sans MS"/>
              </a:rPr>
              <a:t>using Bayesian </a:t>
            </a:r>
            <a:r>
              <a:rPr lang="en-US" dirty="0" smtClean="0">
                <a:latin typeface="Comic Sans MS"/>
                <a:cs typeface="Comic Sans MS"/>
              </a:rPr>
              <a:t>integration</a:t>
            </a:r>
          </a:p>
          <a:p>
            <a:r>
              <a:rPr lang="en-US" dirty="0" smtClean="0">
                <a:latin typeface="Comic Sans MS"/>
                <a:cs typeface="Comic Sans MS"/>
              </a:rPr>
              <a:t>and assuming </a:t>
            </a:r>
            <a:r>
              <a:rPr lang="en-US" dirty="0">
                <a:latin typeface="Comic Sans MS"/>
                <a:cs typeface="Comic Sans MS"/>
              </a:rPr>
              <a:t>an uniform prior on </a:t>
            </a:r>
            <a:r>
              <a:rPr lang="en-US" dirty="0" err="1">
                <a:latin typeface="Comic Sans MS"/>
                <a:cs typeface="Comic Sans MS"/>
              </a:rPr>
              <a:t>σ✕BR</a:t>
            </a:r>
            <a:endParaRPr lang="en-US" dirty="0">
              <a:latin typeface="Comic Sans MS"/>
              <a:cs typeface="Comic Sans MS"/>
            </a:endParaRPr>
          </a:p>
          <a:p>
            <a:pPr algn="r"/>
            <a:r>
              <a:rPr lang="en-US" dirty="0" smtClean="0">
                <a:latin typeface="Comic Sans MS"/>
                <a:cs typeface="Comic Sans MS"/>
              </a:rPr>
              <a:t>in </a:t>
            </a:r>
            <a:r>
              <a:rPr lang="en-US" dirty="0" err="1" smtClean="0">
                <a:latin typeface="Comic Sans MS"/>
                <a:cs typeface="Comic Sans MS"/>
              </a:rPr>
              <a:t>μ+τ</a:t>
            </a:r>
            <a:r>
              <a:rPr lang="en-US" baseline="-25000" dirty="0" err="1" smtClean="0">
                <a:latin typeface="Comic Sans MS"/>
                <a:cs typeface="Comic Sans MS"/>
              </a:rPr>
              <a:t>had</a:t>
            </a:r>
            <a:r>
              <a:rPr lang="en-US" dirty="0">
                <a:latin typeface="Comic Sans MS"/>
                <a:cs typeface="Comic Sans MS"/>
              </a:rPr>
              <a:t>, </a:t>
            </a:r>
            <a:r>
              <a:rPr lang="en-US" dirty="0" err="1" smtClean="0">
                <a:latin typeface="Comic Sans MS"/>
                <a:cs typeface="Comic Sans MS"/>
              </a:rPr>
              <a:t>e+τ</a:t>
            </a:r>
            <a:r>
              <a:rPr lang="en-US" baseline="-25000" dirty="0" err="1" smtClean="0">
                <a:latin typeface="Comic Sans MS"/>
                <a:cs typeface="Comic Sans MS"/>
              </a:rPr>
              <a:t>had</a:t>
            </a:r>
            <a:r>
              <a:rPr lang="en-US" dirty="0">
                <a:latin typeface="Comic Sans MS"/>
                <a:cs typeface="Comic Sans MS"/>
              </a:rPr>
              <a:t>, </a:t>
            </a:r>
            <a:r>
              <a:rPr lang="en-US" dirty="0" err="1" smtClean="0">
                <a:latin typeface="Comic Sans MS"/>
                <a:cs typeface="Comic Sans MS"/>
              </a:rPr>
              <a:t>e+μ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channels</a:t>
            </a:r>
            <a:endParaRPr lang="en-US" dirty="0" smtClean="0">
              <a:latin typeface="Comic Sans MS"/>
              <a:cs typeface="Comic Sans MS"/>
            </a:endParaRP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10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b="1" u="sng" dirty="0" err="1">
                <a:solidFill>
                  <a:schemeClr val="tx2">
                    <a:lumMod val="50000"/>
                  </a:schemeClr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baseline="30000" dirty="0" err="1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baseline="30000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u="sn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cross section upper limit</a:t>
            </a: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5553670"/>
            <a:ext cx="3505200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…but, no </a:t>
            </a:r>
            <a:r>
              <a:rPr lang="en-US" dirty="0" smtClean="0">
                <a:latin typeface="Comic Sans MS"/>
                <a:cs typeface="Comic Sans MS"/>
              </a:rPr>
              <a:t>excess is observed</a:t>
            </a:r>
          </a:p>
          <a:p>
            <a:r>
              <a:rPr lang="en-US" dirty="0" smtClean="0">
                <a:latin typeface="Comic Sans MS"/>
                <a:cs typeface="Comic Sans MS"/>
              </a:rPr>
              <a:t>in the di-tau mass spectrum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smtClean="0">
                <a:latin typeface="Comic Sans MS"/>
                <a:cs typeface="Comic Sans MS"/>
              </a:rPr>
              <a:t>95% CL upper limit on </a:t>
            </a:r>
            <a:r>
              <a:rPr lang="en-US" dirty="0" err="1">
                <a:latin typeface="Comic Sans MS"/>
                <a:cs typeface="Comic Sans MS"/>
              </a:rPr>
              <a:t>σ✕</a:t>
            </a:r>
            <a:r>
              <a:rPr lang="en-US" dirty="0" err="1" smtClean="0">
                <a:latin typeface="Comic Sans MS"/>
                <a:cs typeface="Comic Sans MS"/>
              </a:rPr>
              <a:t>BR</a:t>
            </a:r>
            <a:endParaRPr lang="en-US" dirty="0" smtClean="0">
              <a:latin typeface="Comic Sans MS"/>
              <a:cs typeface="Comic Sans M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24943" y="972000"/>
            <a:ext cx="5172362" cy="3600000"/>
            <a:chOff x="3924943" y="972000"/>
            <a:chExt cx="5172362" cy="3600000"/>
          </a:xfrm>
        </p:grpSpPr>
        <p:pic>
          <p:nvPicPr>
            <p:cNvPr id="6" name="Picture 5" descr="xsec-limi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943" y="972000"/>
              <a:ext cx="5142857" cy="3600000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1" name="Rectangle 10"/>
            <p:cNvSpPr/>
            <p:nvPr/>
          </p:nvSpPr>
          <p:spPr>
            <a:xfrm>
              <a:off x="7543800" y="4295001"/>
              <a:ext cx="15535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CMS HIG-10-002</a:t>
              </a:r>
              <a:endParaRPr lang="en-US" sz="1200" b="1" dirty="0">
                <a:solidFill>
                  <a:srgbClr val="80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914400"/>
            <a:ext cx="37338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SzPct val="120000"/>
            </a:pPr>
            <a:r>
              <a:rPr lang="en-US" sz="1600" b="1" dirty="0" smtClean="0">
                <a:latin typeface="Comic Sans MS"/>
                <a:cs typeface="Comic Sans MS"/>
              </a:rPr>
              <a:t>likelihood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>
                <a:latin typeface="Comic Sans MS"/>
                <a:cs typeface="Comic Sans MS"/>
              </a:rPr>
              <a:t>fit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to the </a:t>
            </a:r>
            <a:r>
              <a:rPr lang="en-US" sz="1600" b="1" dirty="0" err="1">
                <a:latin typeface="Comic Sans MS"/>
                <a:cs typeface="Comic Sans MS"/>
              </a:rPr>
              <a:t>m</a:t>
            </a:r>
            <a:r>
              <a:rPr lang="en-US" sz="1600" b="1" baseline="-25000" dirty="0" err="1">
                <a:latin typeface="Comic Sans MS"/>
                <a:cs typeface="Comic Sans MS"/>
              </a:rPr>
              <a:t>ττ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spectrum</a:t>
            </a:r>
          </a:p>
          <a:p>
            <a:pPr lvl="1">
              <a:buSzPct val="120000"/>
            </a:pPr>
            <a:r>
              <a:rPr lang="en-US" sz="1400" dirty="0" smtClean="0">
                <a:latin typeface="Comic Sans MS"/>
                <a:cs typeface="Comic Sans MS"/>
              </a:rPr>
              <a:t>[sys. </a:t>
            </a:r>
            <a:r>
              <a:rPr lang="en-US" sz="1400" dirty="0">
                <a:latin typeface="Comic Sans MS"/>
                <a:cs typeface="Comic Sans MS"/>
              </a:rPr>
              <a:t>u</a:t>
            </a:r>
            <a:r>
              <a:rPr lang="en-US" sz="1400" dirty="0" smtClean="0">
                <a:latin typeface="Comic Sans MS"/>
                <a:cs typeface="Comic Sans MS"/>
              </a:rPr>
              <a:t>ncertainties are represented</a:t>
            </a:r>
          </a:p>
          <a:p>
            <a:pPr lvl="1" algn="r">
              <a:buSzPct val="120000"/>
            </a:pPr>
            <a:r>
              <a:rPr lang="en-US" sz="1400" dirty="0" smtClean="0">
                <a:latin typeface="Comic Sans MS"/>
                <a:cs typeface="Comic Sans MS"/>
              </a:rPr>
              <a:t>by nuisance parameters]</a:t>
            </a:r>
            <a:endParaRPr lang="en-US" sz="1400" dirty="0">
              <a:latin typeface="Comic Sans MS"/>
              <a:cs typeface="Comic Sans MS"/>
            </a:endParaRPr>
          </a:p>
          <a:p>
            <a:pPr>
              <a:buSzPct val="120000"/>
            </a:pPr>
            <a:r>
              <a:rPr lang="en-US" sz="1600" dirty="0" smtClean="0">
                <a:latin typeface="Comic Sans MS"/>
                <a:cs typeface="Comic Sans MS"/>
              </a:rPr>
              <a:t>is </a:t>
            </a:r>
            <a:r>
              <a:rPr lang="en-US" sz="1600" dirty="0" smtClean="0">
                <a:latin typeface="Comic Sans MS"/>
                <a:cs typeface="Comic Sans MS"/>
              </a:rPr>
              <a:t>performed using </a:t>
            </a:r>
            <a:r>
              <a:rPr lang="en-US" sz="1600" u="sng" dirty="0">
                <a:latin typeface="Comic Sans MS"/>
                <a:cs typeface="Comic Sans MS"/>
              </a:rPr>
              <a:t>shape </a:t>
            </a:r>
            <a:r>
              <a:rPr lang="en-US" sz="1600" u="sng" dirty="0" smtClean="0">
                <a:latin typeface="Comic Sans MS"/>
                <a:cs typeface="Comic Sans MS"/>
              </a:rPr>
              <a:t>information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6200" y="6626423"/>
            <a:ext cx="323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SzPct val="120000"/>
              <a:buBlip>
                <a:blip r:embed="rId4"/>
              </a:buBlip>
            </a:pPr>
            <a:r>
              <a:rPr lang="en-US" sz="1200" dirty="0" smtClean="0">
                <a:latin typeface="Comic Sans MS"/>
                <a:cs typeface="Comic Sans MS"/>
              </a:rPr>
              <a:t>see backup for systematic uncertainties</a:t>
            </a:r>
            <a:endParaRPr lang="en-US" sz="1200" dirty="0">
              <a:latin typeface="Comic Sans MS"/>
              <a:cs typeface="Comic Sans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4754939"/>
            <a:ext cx="2895600" cy="646331"/>
          </a:xfrm>
          <a:prstGeom prst="rect">
            <a:avLst/>
          </a:prstGeom>
          <a:ln w="38100" cmpd="sng"/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expecting </a:t>
            </a:r>
            <a:r>
              <a:rPr lang="en-US" dirty="0">
                <a:latin typeface="Comic Sans MS"/>
                <a:cs typeface="Comic Sans MS"/>
              </a:rPr>
              <a:t>~100 </a:t>
            </a:r>
            <a:r>
              <a:rPr lang="en-US" dirty="0" err="1">
                <a:latin typeface="Comic Sans MS"/>
                <a:cs typeface="Comic Sans MS"/>
              </a:rPr>
              <a:t>Φ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events</a:t>
            </a:r>
          </a:p>
          <a:p>
            <a:r>
              <a:rPr lang="en-US" dirty="0" smtClean="0">
                <a:latin typeface="Comic Sans MS"/>
                <a:cs typeface="Comic Sans MS"/>
              </a:rPr>
              <a:t>in m</a:t>
            </a:r>
            <a:r>
              <a:rPr lang="en-US" baseline="-25000" dirty="0" smtClean="0">
                <a:latin typeface="Comic Sans MS"/>
                <a:cs typeface="Comic Sans MS"/>
              </a:rPr>
              <a:t>A</a:t>
            </a:r>
            <a:r>
              <a:rPr lang="en-US" dirty="0">
                <a:latin typeface="Comic Sans MS"/>
                <a:cs typeface="Comic Sans MS"/>
              </a:rPr>
              <a:t>=120 </a:t>
            </a:r>
            <a:r>
              <a:rPr lang="en-US" dirty="0" smtClean="0">
                <a:latin typeface="Comic Sans MS"/>
                <a:cs typeface="Comic Sans MS"/>
              </a:rPr>
              <a:t>for </a:t>
            </a:r>
            <a:r>
              <a:rPr lang="en-US" dirty="0">
                <a:latin typeface="Comic Sans MS"/>
                <a:cs typeface="Comic Sans MS"/>
              </a:rPr>
              <a:t>tan β = 30!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018199"/>
            <a:ext cx="3810000" cy="2600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u="sng" dirty="0">
                <a:latin typeface="Comic Sans MS"/>
                <a:cs typeface="Comic Sans MS"/>
              </a:rPr>
              <a:t>signal constraints</a:t>
            </a:r>
          </a:p>
          <a:p>
            <a:pPr marL="176400" indent="-176400">
              <a:buFont typeface="Wingdings" charset="2"/>
              <a:buChar char="ü"/>
            </a:pPr>
            <a:r>
              <a:rPr lang="en-US" sz="1400" dirty="0" err="1">
                <a:latin typeface="Comic Sans MS"/>
                <a:cs typeface="Comic Sans MS"/>
              </a:rPr>
              <a:t>ggΦ</a:t>
            </a:r>
            <a:r>
              <a:rPr lang="en-US" sz="1400" dirty="0">
                <a:latin typeface="Comic Sans MS"/>
                <a:cs typeface="Comic Sans MS"/>
              </a:rPr>
              <a:t> and </a:t>
            </a:r>
            <a:r>
              <a:rPr lang="en-US" sz="1400" dirty="0" err="1">
                <a:latin typeface="Comic Sans MS"/>
                <a:cs typeface="Comic Sans MS"/>
              </a:rPr>
              <a:t>bbΦ</a:t>
            </a:r>
            <a:r>
              <a:rPr lang="en-US" sz="1400" dirty="0">
                <a:latin typeface="Comic Sans MS"/>
                <a:cs typeface="Comic Sans MS"/>
              </a:rPr>
              <a:t> shape relative normalization</a:t>
            </a:r>
          </a:p>
          <a:p>
            <a:pPr marL="144000"/>
            <a:r>
              <a:rPr lang="en-US" sz="1400" dirty="0">
                <a:latin typeface="Comic Sans MS"/>
                <a:cs typeface="Comic Sans MS"/>
              </a:rPr>
              <a:t>[ratio constrained </a:t>
            </a:r>
            <a:r>
              <a:rPr lang="en-US" sz="1400" dirty="0" smtClean="0">
                <a:latin typeface="Comic Sans MS"/>
                <a:cs typeface="Comic Sans MS"/>
              </a:rPr>
              <a:t>to the </a:t>
            </a:r>
            <a:r>
              <a:rPr lang="en-US" sz="1400" dirty="0">
                <a:latin typeface="Comic Sans MS"/>
                <a:cs typeface="Comic Sans MS"/>
              </a:rPr>
              <a:t>expected value </a:t>
            </a:r>
            <a:endParaRPr lang="en-US" sz="1400" dirty="0" smtClean="0">
              <a:latin typeface="Comic Sans MS"/>
              <a:cs typeface="Comic Sans MS"/>
            </a:endParaRPr>
          </a:p>
          <a:p>
            <a:pPr marL="144000" algn="r"/>
            <a:r>
              <a:rPr lang="en-US" sz="1400" dirty="0" smtClean="0">
                <a:latin typeface="Comic Sans MS"/>
                <a:cs typeface="Comic Sans MS"/>
              </a:rPr>
              <a:t>@</a:t>
            </a:r>
            <a:r>
              <a:rPr lang="en-US" sz="1400" dirty="0">
                <a:latin typeface="Comic Sans MS"/>
                <a:cs typeface="Comic Sans MS"/>
              </a:rPr>
              <a:t>tanβ=30]</a:t>
            </a:r>
          </a:p>
          <a:p>
            <a:pPr marL="176400" indent="-176400">
              <a:buFont typeface="Wingdings" charset="2"/>
              <a:buChar char="ü"/>
            </a:pPr>
            <a:r>
              <a:rPr lang="en-US" sz="1400" dirty="0">
                <a:latin typeface="Comic Sans MS"/>
                <a:cs typeface="Comic Sans MS"/>
              </a:rPr>
              <a:t>Higgs width assumed for tanβ=30</a:t>
            </a:r>
          </a:p>
          <a:p>
            <a:pPr marL="144000"/>
            <a:r>
              <a:rPr lang="en-US" sz="1400" dirty="0">
                <a:latin typeface="Comic Sans MS"/>
                <a:cs typeface="Comic Sans MS"/>
              </a:rPr>
              <a:t>[negligible </a:t>
            </a:r>
            <a:r>
              <a:rPr lang="en-US" sz="1400" dirty="0" err="1">
                <a:latin typeface="Comic Sans MS"/>
                <a:cs typeface="Comic Sans MS"/>
              </a:rPr>
              <a:t>w.r.t</a:t>
            </a:r>
            <a:r>
              <a:rPr lang="en-US" sz="1400" dirty="0">
                <a:latin typeface="Comic Sans MS"/>
                <a:cs typeface="Comic Sans MS"/>
              </a:rPr>
              <a:t>.</a:t>
            </a:r>
          </a:p>
          <a:p>
            <a:pPr marL="144000"/>
            <a:r>
              <a:rPr lang="en-US" sz="1400" dirty="0">
                <a:latin typeface="Comic Sans MS"/>
                <a:cs typeface="Comic Sans MS"/>
              </a:rPr>
              <a:t>experimental mass resolution (</a:t>
            </a:r>
            <a:r>
              <a:rPr lang="en-US" sz="1400" b="1" dirty="0">
                <a:latin typeface="Comic Sans MS"/>
                <a:cs typeface="Comic Sans MS"/>
              </a:rPr>
              <a:t>~21%</a:t>
            </a:r>
            <a:r>
              <a:rPr lang="en-US" sz="1400" dirty="0">
                <a:latin typeface="Comic Sans MS"/>
                <a:cs typeface="Comic Sans MS"/>
              </a:rPr>
              <a:t>)]</a:t>
            </a:r>
          </a:p>
          <a:p>
            <a:pPr>
              <a:spcBef>
                <a:spcPts val="600"/>
              </a:spcBef>
            </a:pPr>
            <a:r>
              <a:rPr lang="en-US" sz="1600" u="sng" dirty="0">
                <a:latin typeface="Comic Sans MS"/>
                <a:cs typeface="Comic Sans MS"/>
              </a:rPr>
              <a:t>background constraints</a:t>
            </a:r>
          </a:p>
          <a:p>
            <a:pPr marL="176400" indent="-176400">
              <a:buFont typeface="Wingdings" charset="2"/>
              <a:buChar char="ü"/>
            </a:pPr>
            <a:r>
              <a:rPr lang="en-US" sz="1400" dirty="0">
                <a:latin typeface="Comic Sans MS"/>
                <a:cs typeface="Comic Sans MS"/>
              </a:rPr>
              <a:t>QCD and Z → </a:t>
            </a:r>
            <a:r>
              <a:rPr lang="en-US" sz="1400" dirty="0" err="1">
                <a:latin typeface="Comic Sans MS"/>
                <a:cs typeface="Comic Sans MS"/>
              </a:rPr>
              <a:t>ll</a:t>
            </a:r>
            <a:r>
              <a:rPr lang="en-US" sz="1400" dirty="0">
                <a:latin typeface="Comic Sans MS"/>
                <a:cs typeface="Comic Sans MS"/>
              </a:rPr>
              <a:t> shapes taken from data</a:t>
            </a:r>
          </a:p>
          <a:p>
            <a:pPr marL="176400" indent="-176400">
              <a:buFont typeface="Wingdings" charset="2"/>
              <a:buChar char="ü"/>
            </a:pPr>
            <a:r>
              <a:rPr lang="en-US" sz="1400" dirty="0">
                <a:latin typeface="Comic Sans MS"/>
                <a:cs typeface="Comic Sans MS"/>
              </a:rPr>
              <a:t>all other shapes from </a:t>
            </a:r>
            <a:r>
              <a:rPr lang="en-US" sz="1400" dirty="0" smtClean="0">
                <a:latin typeface="Comic Sans MS"/>
                <a:cs typeface="Comic Sans MS"/>
              </a:rPr>
              <a:t>simulation</a:t>
            </a:r>
          </a:p>
          <a:p>
            <a:pPr algn="r"/>
            <a:r>
              <a:rPr lang="en-US" sz="1400" dirty="0" smtClean="0">
                <a:latin typeface="Comic Sans MS"/>
                <a:cs typeface="Comic Sans MS"/>
              </a:rPr>
              <a:t>data/MC agreement in sidebands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4295001"/>
            <a:ext cx="1447800" cy="27699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  <a:latin typeface="Comic Sans MS"/>
                <a:cs typeface="Comic Sans MS"/>
              </a:rPr>
              <a:t>arXiv:1104.1619</a:t>
            </a:r>
          </a:p>
        </p:txBody>
      </p:sp>
    </p:spTree>
    <p:extLst>
      <p:ext uri="{BB962C8B-B14F-4D97-AF65-F5344CB8AC3E}">
        <p14:creationId xmlns:p14="http://schemas.microsoft.com/office/powerpoint/2010/main" val="39777215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90800" y="1066800"/>
            <a:ext cx="6350000" cy="4673600"/>
            <a:chOff x="2590800" y="1066800"/>
            <a:chExt cx="6350000" cy="4673600"/>
          </a:xfrm>
        </p:grpSpPr>
        <p:pic>
          <p:nvPicPr>
            <p:cNvPr id="3" name="Picture 2" descr="tanbeta-ma-LEP-Tev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1066800"/>
              <a:ext cx="6350000" cy="4673600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9" name="Rectangle 8"/>
            <p:cNvSpPr/>
            <p:nvPr/>
          </p:nvSpPr>
          <p:spPr>
            <a:xfrm>
              <a:off x="2714155" y="5407223"/>
              <a:ext cx="17816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CMS HIG-10-002</a:t>
              </a:r>
              <a:endParaRPr lang="en-US" sz="1400" b="1" dirty="0">
                <a:solidFill>
                  <a:srgbClr val="80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11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pPr lvl="0"/>
            <a:r>
              <a:rPr lang="en-US" u="sng" dirty="0" smtClean="0"/>
              <a:t>exclusion limit </a:t>
            </a:r>
            <a:r>
              <a:rPr lang="en-US" u="sng" dirty="0" smtClean="0"/>
              <a:t>on tanβ </a:t>
            </a:r>
            <a:r>
              <a:rPr lang="en-US" u="sng" dirty="0" err="1" smtClean="0"/>
              <a:t>vs</a:t>
            </a:r>
            <a:r>
              <a:rPr lang="en-US" u="sng" dirty="0" smtClean="0"/>
              <a:t> m</a:t>
            </a:r>
            <a:r>
              <a:rPr lang="en-US" baseline="-25000" dirty="0" smtClean="0"/>
              <a:t>A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877669"/>
            <a:ext cx="28194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upper limit </a:t>
            </a:r>
            <a:r>
              <a:rPr lang="en-US" dirty="0">
                <a:latin typeface="Comic Sans MS"/>
                <a:cs typeface="Comic Sans MS"/>
              </a:rPr>
              <a:t>on </a:t>
            </a:r>
            <a:r>
              <a:rPr lang="en-US" dirty="0" err="1" smtClean="0">
                <a:latin typeface="Comic Sans MS"/>
                <a:cs typeface="Comic Sans MS"/>
              </a:rPr>
              <a:t>σ✕BR</a:t>
            </a:r>
            <a:endParaRPr lang="en-US" dirty="0"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converted </a:t>
            </a:r>
            <a:r>
              <a:rPr lang="en-US" dirty="0" smtClean="0">
                <a:latin typeface="Comic Sans MS"/>
                <a:cs typeface="Comic Sans MS"/>
              </a:rPr>
              <a:t>into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MSSM </a:t>
            </a:r>
            <a:r>
              <a:rPr lang="en-US" dirty="0" smtClean="0">
                <a:latin typeface="Comic Sans MS"/>
                <a:cs typeface="Comic Sans MS"/>
              </a:rPr>
              <a:t>parameter </a:t>
            </a:r>
            <a:r>
              <a:rPr lang="en-US" dirty="0" smtClean="0">
                <a:latin typeface="Comic Sans MS"/>
                <a:cs typeface="Comic Sans MS"/>
              </a:rPr>
              <a:t>space (</a:t>
            </a:r>
            <a:r>
              <a:rPr lang="en-US" dirty="0" err="1" smtClean="0">
                <a:latin typeface="Comic Sans MS"/>
                <a:cs typeface="Comic Sans MS"/>
              </a:rPr>
              <a:t>m</a:t>
            </a:r>
            <a:r>
              <a:rPr lang="en-US" baseline="-25000" dirty="0" err="1" smtClean="0">
                <a:latin typeface="Comic Sans MS"/>
                <a:cs typeface="Comic Sans MS"/>
              </a:rPr>
              <a:t>A</a:t>
            </a:r>
            <a:r>
              <a:rPr lang="en-US" dirty="0" err="1" smtClean="0">
                <a:latin typeface="Comic Sans MS"/>
                <a:cs typeface="Comic Sans MS"/>
              </a:rPr>
              <a:t>,tan</a:t>
            </a:r>
            <a:r>
              <a:rPr lang="en-US" dirty="0" smtClean="0">
                <a:latin typeface="Comic Sans MS"/>
                <a:cs typeface="Comic Sans MS"/>
              </a:rPr>
              <a:t>β)</a:t>
            </a:r>
            <a:endParaRPr lang="en-US" dirty="0" smtClean="0"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236" y="6172200"/>
            <a:ext cx="52670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relation </a:t>
            </a:r>
            <a:r>
              <a:rPr lang="en-US" sz="1400" dirty="0" smtClean="0">
                <a:latin typeface="Comic Sans MS"/>
                <a:cs typeface="Comic Sans MS"/>
              </a:rPr>
              <a:t>between </a:t>
            </a:r>
            <a:r>
              <a:rPr lang="en-US" sz="1400" dirty="0" err="1" smtClean="0">
                <a:latin typeface="Comic Sans MS"/>
                <a:cs typeface="Comic Sans MS"/>
              </a:rPr>
              <a:t>σxBR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>
                <a:latin typeface="Comic Sans MS"/>
                <a:cs typeface="Comic Sans MS"/>
              </a:rPr>
              <a:t>and </a:t>
            </a:r>
            <a:r>
              <a:rPr lang="en-US" sz="1400" dirty="0" smtClean="0">
                <a:latin typeface="Comic Sans MS"/>
                <a:cs typeface="Comic Sans MS"/>
              </a:rPr>
              <a:t>tanβ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taken from LHC </a:t>
            </a:r>
            <a:r>
              <a:rPr lang="en-US" sz="1400" dirty="0">
                <a:latin typeface="Comic Sans MS"/>
                <a:cs typeface="Comic Sans MS"/>
              </a:rPr>
              <a:t>Higgs Cross </a:t>
            </a:r>
            <a:r>
              <a:rPr lang="en-US" sz="1400" dirty="0" smtClean="0">
                <a:latin typeface="Comic Sans MS"/>
                <a:cs typeface="Comic Sans MS"/>
              </a:rPr>
              <a:t>Sections Working Group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[</a:t>
            </a:r>
            <a:r>
              <a:rPr lang="en-US" sz="1400" dirty="0" err="1" smtClean="0">
                <a:latin typeface="Comic Sans MS"/>
                <a:cs typeface="Comic Sans MS"/>
              </a:rPr>
              <a:t>hep</a:t>
            </a:r>
            <a:r>
              <a:rPr lang="en-US" sz="1400" dirty="0" err="1">
                <a:latin typeface="Comic Sans MS"/>
                <a:cs typeface="Comic Sans MS"/>
              </a:rPr>
              <a:t>-ph</a:t>
            </a: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1101.0593v2]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1800" y="5334000"/>
            <a:ext cx="23622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1600" dirty="0">
                <a:latin typeface="Comic Sans MS"/>
                <a:cs typeface="Comic Sans MS"/>
              </a:rPr>
              <a:t>CMS </a:t>
            </a:r>
            <a:r>
              <a:rPr lang="en-US" sz="1600" dirty="0" smtClean="0">
                <a:latin typeface="Comic Sans MS"/>
                <a:cs typeface="Comic Sans MS"/>
              </a:rPr>
              <a:t>limit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more </a:t>
            </a:r>
            <a:r>
              <a:rPr lang="en-US" sz="1600" dirty="0">
                <a:latin typeface="Comic Sans MS"/>
                <a:cs typeface="Comic Sans MS"/>
              </a:rPr>
              <a:t>stringent </a:t>
            </a:r>
            <a:r>
              <a:rPr lang="en-US" sz="1600" dirty="0" smtClean="0">
                <a:latin typeface="Comic Sans MS"/>
                <a:cs typeface="Comic Sans MS"/>
              </a:rPr>
              <a:t>than</a:t>
            </a:r>
          </a:p>
          <a:p>
            <a:pPr algn="ctr"/>
            <a:r>
              <a:rPr lang="en-US" sz="1600" dirty="0" err="1" smtClean="0">
                <a:latin typeface="Comic Sans MS"/>
                <a:cs typeface="Comic Sans MS"/>
              </a:rPr>
              <a:t>TeVatron</a:t>
            </a:r>
            <a:r>
              <a:rPr lang="en-US" sz="1600" dirty="0" smtClean="0">
                <a:latin typeface="Comic Sans MS"/>
                <a:cs typeface="Comic Sans MS"/>
              </a:rPr>
              <a:t> one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over </a:t>
            </a:r>
            <a:r>
              <a:rPr lang="en-US" sz="1600" dirty="0">
                <a:latin typeface="Comic Sans MS"/>
                <a:cs typeface="Comic Sans MS"/>
              </a:rPr>
              <a:t>whole </a:t>
            </a:r>
            <a:r>
              <a:rPr lang="en-US" sz="1600" dirty="0" smtClean="0">
                <a:latin typeface="Comic Sans MS"/>
                <a:cs typeface="Comic Sans MS"/>
              </a:rPr>
              <a:t>mass </a:t>
            </a:r>
            <a:r>
              <a:rPr lang="en-US" sz="1600" dirty="0">
                <a:latin typeface="Comic Sans MS"/>
                <a:cs typeface="Comic Sans MS"/>
              </a:rPr>
              <a:t>range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200" y="2209800"/>
            <a:ext cx="1371600" cy="2286000"/>
            <a:chOff x="76200" y="2209800"/>
            <a:chExt cx="1371600" cy="22860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6200" y="2209800"/>
              <a:ext cx="1371600" cy="2286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200" y="2209800"/>
              <a:ext cx="1371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u="sng" dirty="0" err="1" smtClean="0">
                  <a:latin typeface="Comic Sans MS"/>
                  <a:cs typeface="Comic Sans MS"/>
                </a:rPr>
                <a:t>m</a:t>
              </a:r>
              <a:r>
                <a:rPr lang="en-US" sz="1400" u="sng" baseline="-25000" dirty="0" err="1" smtClean="0">
                  <a:latin typeface="Comic Sans MS"/>
                  <a:cs typeface="Comic Sans MS"/>
                </a:rPr>
                <a:t>h</a:t>
              </a:r>
              <a:r>
                <a:rPr lang="en-US" sz="1400" u="sng" baseline="30000" dirty="0" err="1" smtClean="0">
                  <a:latin typeface="Comic Sans MS"/>
                  <a:cs typeface="Comic Sans MS"/>
                </a:rPr>
                <a:t>max</a:t>
              </a:r>
              <a:r>
                <a:rPr lang="en-US" sz="1400" u="sng" dirty="0" smtClean="0">
                  <a:latin typeface="Comic Sans MS"/>
                  <a:cs typeface="Comic Sans MS"/>
                </a:rPr>
                <a:t> scenario</a:t>
              </a:r>
              <a:endParaRPr lang="en-US" sz="1400" u="sng" baseline="30000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0302298"/>
                </p:ext>
              </p:extLst>
            </p:nvPr>
          </p:nvGraphicFramePr>
          <p:xfrm>
            <a:off x="152400" y="2514600"/>
            <a:ext cx="1168400" cy="196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897" name="Equation" r:id="rId4" imgW="1168400" imgH="1968500" progId="Equation.3">
                    <p:embed/>
                  </p:oleObj>
                </mc:Choice>
                <mc:Fallback>
                  <p:oleObj name="Equation" r:id="rId4" imgW="1168400" imgH="1968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52400" y="2514600"/>
                          <a:ext cx="1168400" cy="196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ectangle 14"/>
          <p:cNvSpPr/>
          <p:nvPr/>
        </p:nvSpPr>
        <p:spPr>
          <a:xfrm>
            <a:off x="7543800" y="1066800"/>
            <a:ext cx="1447800" cy="27699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  <a:latin typeface="Comic Sans MS"/>
                <a:cs typeface="Comic Sans MS"/>
              </a:rPr>
              <a:t>arXiv:1104.1619</a:t>
            </a:r>
          </a:p>
        </p:txBody>
      </p:sp>
    </p:spTree>
    <p:extLst>
      <p:ext uri="{BB962C8B-B14F-4D97-AF65-F5344CB8AC3E}">
        <p14:creationId xmlns:p14="http://schemas.microsoft.com/office/powerpoint/2010/main" val="11185166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12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light charged Higgs search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52400" y="914162"/>
            <a:ext cx="3657600" cy="160043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studied H</a:t>
            </a:r>
            <a:r>
              <a:rPr lang="en-US" baseline="30000" dirty="0" smtClean="0">
                <a:latin typeface="Comic Sans MS"/>
                <a:cs typeface="Comic Sans MS"/>
              </a:rPr>
              <a:t>±</a:t>
            </a:r>
            <a:endParaRPr lang="en-US" dirty="0">
              <a:latin typeface="Comic Sans MS"/>
              <a:cs typeface="Comic Sans MS"/>
            </a:endParaRPr>
          </a:p>
          <a:p>
            <a:pPr marL="285750" indent="-285750">
              <a:buSzPct val="120000"/>
              <a:buBlip>
                <a:blip r:embed="rId2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in </a:t>
            </a:r>
            <a:r>
              <a:rPr lang="en-US" sz="1600" b="1" dirty="0" err="1">
                <a:latin typeface="Comic Sans MS"/>
                <a:cs typeface="Comic Sans MS"/>
              </a:rPr>
              <a:t>ttbar</a:t>
            </a:r>
            <a:r>
              <a:rPr lang="en-US" sz="1600" b="1" dirty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events</a:t>
            </a:r>
          </a:p>
          <a:p>
            <a:pPr marL="742950" lvl="1" indent="-285750">
              <a:buSzPct val="120000"/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HH: both top decay into </a:t>
            </a:r>
            <a:r>
              <a:rPr lang="en-US" sz="1600" dirty="0" err="1" smtClean="0">
                <a:latin typeface="Comic Sans MS"/>
                <a:cs typeface="Comic Sans MS"/>
              </a:rPr>
              <a:t>H</a:t>
            </a:r>
            <a:r>
              <a:rPr lang="en-US" sz="1600" baseline="30000" dirty="0" err="1" smtClean="0">
                <a:latin typeface="Comic Sans MS"/>
                <a:cs typeface="Comic Sans MS"/>
              </a:rPr>
              <a:t>±</a:t>
            </a:r>
            <a:r>
              <a:rPr lang="en-US" sz="1600" dirty="0" err="1" smtClean="0">
                <a:latin typeface="Comic Sans MS"/>
                <a:cs typeface="Comic Sans MS"/>
              </a:rPr>
              <a:t>b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742950" lvl="1" indent="-285750">
              <a:buSzPct val="120000"/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WH: 1! </a:t>
            </a:r>
            <a:r>
              <a:rPr lang="en-US" sz="1600" dirty="0">
                <a:latin typeface="Comic Sans MS"/>
                <a:cs typeface="Comic Sans MS"/>
              </a:rPr>
              <a:t>t</a:t>
            </a:r>
            <a:r>
              <a:rPr lang="en-US" sz="1600" dirty="0" smtClean="0">
                <a:latin typeface="Comic Sans MS"/>
                <a:cs typeface="Comic Sans MS"/>
              </a:rPr>
              <a:t>op decays </a:t>
            </a:r>
            <a:r>
              <a:rPr lang="en-US" sz="1600" dirty="0">
                <a:latin typeface="Comic Sans MS"/>
                <a:cs typeface="Comic Sans MS"/>
              </a:rPr>
              <a:t>into </a:t>
            </a:r>
            <a:r>
              <a:rPr lang="en-US" sz="1600" dirty="0" err="1">
                <a:latin typeface="Comic Sans MS"/>
                <a:cs typeface="Comic Sans MS"/>
              </a:rPr>
              <a:t>H</a:t>
            </a:r>
            <a:r>
              <a:rPr lang="en-US" sz="1600" baseline="30000" dirty="0" err="1">
                <a:latin typeface="Comic Sans MS"/>
                <a:cs typeface="Comic Sans MS"/>
              </a:rPr>
              <a:t>±</a:t>
            </a:r>
            <a:r>
              <a:rPr lang="en-US" sz="1600" dirty="0" err="1">
                <a:latin typeface="Comic Sans MS"/>
                <a:cs typeface="Comic Sans MS"/>
              </a:rPr>
              <a:t>b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453600" lvl="1" indent="-176400">
              <a:buSzPct val="100000"/>
              <a:buBlip>
                <a:blip r:embed="rId3"/>
              </a:buBlip>
            </a:pPr>
            <a:r>
              <a:rPr lang="en-US" sz="1600" b="1" dirty="0" smtClean="0">
                <a:latin typeface="Comic Sans MS"/>
                <a:cs typeface="Comic Sans MS"/>
              </a:rPr>
              <a:t>80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≤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m(</a:t>
            </a:r>
            <a:r>
              <a:rPr lang="en-US" sz="1600" b="1" dirty="0">
                <a:latin typeface="Comic Sans MS"/>
                <a:cs typeface="Comic Sans MS"/>
              </a:rPr>
              <a:t>H</a:t>
            </a:r>
            <a:r>
              <a:rPr lang="en-US" sz="1600" b="1" baseline="30000" dirty="0">
                <a:latin typeface="Comic Sans MS"/>
                <a:cs typeface="Comic Sans MS"/>
              </a:rPr>
              <a:t>±</a:t>
            </a:r>
            <a:r>
              <a:rPr lang="en-US" sz="1600" b="1" dirty="0" smtClean="0">
                <a:latin typeface="Comic Sans MS"/>
                <a:cs typeface="Comic Sans MS"/>
              </a:rPr>
              <a:t>)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≤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160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>
                <a:latin typeface="Comic Sans MS"/>
                <a:cs typeface="Comic Sans MS"/>
              </a:rPr>
              <a:t>GeV</a:t>
            </a:r>
            <a:r>
              <a:rPr lang="en-US" sz="1600" b="1" dirty="0">
                <a:latin typeface="Comic Sans MS"/>
                <a:cs typeface="Comic Sans MS"/>
              </a:rPr>
              <a:t>/</a:t>
            </a:r>
            <a:r>
              <a:rPr lang="en-US" sz="1600" b="1" dirty="0" smtClean="0">
                <a:latin typeface="Comic Sans MS"/>
                <a:cs typeface="Comic Sans MS"/>
              </a:rPr>
              <a:t>c</a:t>
            </a:r>
            <a:r>
              <a:rPr lang="en-US" sz="1600" b="1" baseline="30000" dirty="0" smtClean="0">
                <a:latin typeface="Comic Sans MS"/>
                <a:cs typeface="Comic Sans MS"/>
              </a:rPr>
              <a:t>2</a:t>
            </a:r>
            <a:endParaRPr lang="en-US" sz="1600" b="1" dirty="0">
              <a:latin typeface="Comic Sans MS"/>
              <a:cs typeface="Comic Sans MS"/>
            </a:endParaRPr>
          </a:p>
          <a:p>
            <a:pPr marL="285750" indent="-285750">
              <a:buSzPct val="120000"/>
              <a:buBlip>
                <a:blip r:embed="rId2"/>
              </a:buBlip>
            </a:pPr>
            <a:r>
              <a:rPr lang="en-US" sz="1600" b="1" dirty="0" smtClean="0">
                <a:latin typeface="Comic Sans MS"/>
                <a:cs typeface="Comic Sans MS"/>
              </a:rPr>
              <a:t>BR(H</a:t>
            </a:r>
            <a:r>
              <a:rPr lang="en-US" sz="1600" b="1" baseline="30000" dirty="0">
                <a:latin typeface="Comic Sans MS"/>
                <a:cs typeface="Comic Sans MS"/>
              </a:rPr>
              <a:t>±</a:t>
            </a:r>
            <a:r>
              <a:rPr lang="en-US" sz="1600" b="1" dirty="0" smtClean="0">
                <a:latin typeface="Comic Sans MS"/>
                <a:cs typeface="Comic Sans MS"/>
              </a:rPr>
              <a:t>→</a:t>
            </a:r>
            <a:r>
              <a:rPr lang="en-US" sz="1600" b="1" dirty="0" err="1" smtClean="0">
                <a:latin typeface="Comic Sans MS"/>
                <a:cs typeface="Comic Sans MS"/>
              </a:rPr>
              <a:t>τν</a:t>
            </a:r>
            <a:r>
              <a:rPr lang="en-US" sz="1600" b="1" dirty="0" smtClean="0">
                <a:latin typeface="Comic Sans MS"/>
                <a:cs typeface="Comic Sans MS"/>
              </a:rPr>
              <a:t>)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~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373" t="10211" r="3803" b="3270"/>
          <a:stretch/>
        </p:blipFill>
        <p:spPr>
          <a:xfrm>
            <a:off x="5197059" y="762002"/>
            <a:ext cx="2499141" cy="2520000"/>
          </a:xfrm>
          <a:prstGeom prst="rect">
            <a:avLst/>
          </a:prstGeom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715000" y="3371434"/>
            <a:ext cx="3276600" cy="3062377"/>
          </a:xfrm>
          <a:prstGeom prst="rect">
            <a:avLst/>
          </a:prstGeom>
          <a:ln/>
          <a:effectLst>
            <a:glow rad="101600">
              <a:schemeClr val="accent6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latin typeface="Comic Sans MS" charset="0"/>
              </a:rPr>
              <a:t>signature</a:t>
            </a:r>
            <a:r>
              <a:rPr lang="en-US" sz="1600" dirty="0">
                <a:latin typeface="Comic Sans MS" charset="0"/>
              </a:rPr>
              <a:t>:</a:t>
            </a:r>
          </a:p>
          <a:p>
            <a:pPr>
              <a:buFontTx/>
              <a:buChar char="•"/>
            </a:pPr>
            <a:r>
              <a:rPr lang="en-US" sz="1600" dirty="0">
                <a:latin typeface="Comic Sans MS" charset="0"/>
              </a:rPr>
              <a:t> </a:t>
            </a:r>
            <a:r>
              <a:rPr lang="en-US" sz="1400" dirty="0" err="1">
                <a:latin typeface="Comic Sans MS" charset="0"/>
              </a:rPr>
              <a:t>E</a:t>
            </a:r>
            <a:r>
              <a:rPr lang="en-US" sz="1400" baseline="-25000" dirty="0" err="1">
                <a:latin typeface="Comic Sans MS" charset="0"/>
              </a:rPr>
              <a:t>T</a:t>
            </a:r>
            <a:r>
              <a:rPr lang="en-US" sz="1400" baseline="30000" dirty="0" err="1">
                <a:latin typeface="Comic Sans MS" charset="0"/>
              </a:rPr>
              <a:t>miss</a:t>
            </a:r>
            <a:endParaRPr lang="en-US" sz="1400" baseline="30000" dirty="0">
              <a:latin typeface="Comic Sans MS" charset="0"/>
            </a:endParaRPr>
          </a:p>
          <a:p>
            <a:pPr>
              <a:buFontTx/>
              <a:buChar char="•"/>
            </a:pPr>
            <a:r>
              <a:rPr lang="en-US" sz="1400" dirty="0">
                <a:latin typeface="Comic Sans MS" charset="0"/>
              </a:rPr>
              <a:t> </a:t>
            </a:r>
            <a:r>
              <a:rPr lang="en-US" sz="1400" dirty="0" smtClean="0">
                <a:latin typeface="Comic Sans MS" charset="0"/>
              </a:rPr>
              <a:t>2 jets</a:t>
            </a:r>
            <a:endParaRPr lang="en-US" sz="1400" dirty="0">
              <a:latin typeface="Comic Sans MS" charset="0"/>
            </a:endParaRPr>
          </a:p>
          <a:p>
            <a:pPr>
              <a:buFontTx/>
              <a:buChar char="•"/>
            </a:pPr>
            <a:r>
              <a:rPr lang="en-US" sz="1400" dirty="0">
                <a:latin typeface="Comic Sans MS" charset="0"/>
              </a:rPr>
              <a:t> one </a:t>
            </a:r>
            <a:r>
              <a:rPr lang="el-GR" sz="1400" dirty="0" smtClean="0">
                <a:latin typeface="Comic Sans MS" charset="0"/>
              </a:rPr>
              <a:t>τ</a:t>
            </a:r>
            <a:r>
              <a:rPr lang="en-US" sz="1400" dirty="0">
                <a:latin typeface="Comic Sans MS" charset="0"/>
              </a:rPr>
              <a:t>-</a:t>
            </a:r>
            <a:r>
              <a:rPr lang="en-US" sz="1400" dirty="0" smtClean="0">
                <a:latin typeface="Comic Sans MS" charset="0"/>
              </a:rPr>
              <a:t>jet (</a:t>
            </a:r>
            <a:r>
              <a:rPr lang="en-US" sz="1400" dirty="0" err="1" smtClean="0">
                <a:latin typeface="Comic Sans MS" charset="0"/>
              </a:rPr>
              <a:t>hadronically</a:t>
            </a:r>
            <a:r>
              <a:rPr lang="en-US" sz="1400" dirty="0" smtClean="0">
                <a:latin typeface="Comic Sans MS" charset="0"/>
              </a:rPr>
              <a:t> decaying </a:t>
            </a:r>
            <a:r>
              <a:rPr lang="en-US" sz="1400" dirty="0" smtClean="0">
                <a:latin typeface="Symbol" charset="2"/>
                <a:cs typeface="Symbol" charset="2"/>
              </a:rPr>
              <a:t>t</a:t>
            </a:r>
            <a:r>
              <a:rPr lang="en-US" sz="1400" dirty="0" smtClean="0">
                <a:latin typeface="Comic Sans MS" charset="0"/>
              </a:rPr>
              <a:t>)</a:t>
            </a:r>
            <a:endParaRPr lang="en-US" sz="1400" dirty="0">
              <a:latin typeface="Comic Sans MS" charset="0"/>
            </a:endParaRPr>
          </a:p>
          <a:p>
            <a:pPr>
              <a:buFontTx/>
              <a:buChar char="•"/>
            </a:pPr>
            <a:r>
              <a:rPr lang="en-US" sz="1400" dirty="0" smtClean="0">
                <a:latin typeface="Comic Sans MS" charset="0"/>
              </a:rPr>
              <a:t> </a:t>
            </a:r>
            <a:r>
              <a:rPr lang="en-US" sz="1400" dirty="0">
                <a:latin typeface="Comic Sans MS" charset="0"/>
              </a:rPr>
              <a:t>W and </a:t>
            </a:r>
            <a:r>
              <a:rPr lang="en-US" sz="1400" dirty="0" smtClean="0">
                <a:latin typeface="Comic Sans MS" charset="0"/>
              </a:rPr>
              <a:t>top</a:t>
            </a:r>
          </a:p>
          <a:p>
            <a:pPr marL="144000"/>
            <a:r>
              <a:rPr lang="en-US" sz="1400" dirty="0" smtClean="0">
                <a:latin typeface="Comic Sans MS" charset="0"/>
              </a:rPr>
              <a:t>reconstructed masses</a:t>
            </a:r>
          </a:p>
          <a:p>
            <a:pPr marL="144000"/>
            <a:r>
              <a:rPr lang="en-US" sz="1400" dirty="0" smtClean="0">
                <a:latin typeface="Comic Sans MS" charset="0"/>
              </a:rPr>
              <a:t>consistent w/ measured values</a:t>
            </a:r>
            <a:endParaRPr lang="en-US" sz="1400" dirty="0">
              <a:latin typeface="Comic Sans MS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 smtClean="0">
                <a:latin typeface="Comic Sans MS" charset="0"/>
              </a:rPr>
              <a:t>backgrounds</a:t>
            </a:r>
            <a:r>
              <a:rPr lang="en-US" sz="1600" dirty="0" smtClean="0">
                <a:latin typeface="Comic Sans MS" charset="0"/>
              </a:rPr>
              <a:t>:</a:t>
            </a:r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>
                <a:latin typeface="Comic Sans MS"/>
                <a:cs typeface="Comic Sans MS"/>
              </a:rPr>
              <a:t>● </a:t>
            </a:r>
            <a:r>
              <a:rPr lang="en-US" sz="1400" b="1" dirty="0" smtClean="0">
                <a:latin typeface="Comic Sans MS"/>
                <a:cs typeface="Comic Sans MS"/>
              </a:rPr>
              <a:t>tau–fake:</a:t>
            </a:r>
            <a:endParaRPr lang="en-US" sz="1400" b="1" dirty="0">
              <a:latin typeface="Comic Sans MS"/>
              <a:cs typeface="Comic Sans MS"/>
            </a:endParaRPr>
          </a:p>
          <a:p>
            <a:pPr marL="180000"/>
            <a:r>
              <a:rPr lang="en-US" sz="1400" dirty="0" smtClean="0">
                <a:latin typeface="Comic Sans MS"/>
                <a:cs typeface="Comic Sans MS"/>
              </a:rPr>
              <a:t>W+3jets </a:t>
            </a:r>
            <a:r>
              <a:rPr lang="en-US" sz="1400" dirty="0">
                <a:latin typeface="Comic Sans MS"/>
                <a:cs typeface="Comic Sans MS"/>
              </a:rPr>
              <a:t>and </a:t>
            </a:r>
            <a:r>
              <a:rPr lang="en-US" sz="1400" dirty="0" err="1" smtClean="0">
                <a:latin typeface="Comic Sans MS"/>
                <a:cs typeface="Comic Sans MS"/>
              </a:rPr>
              <a:t>lepton+jets</a:t>
            </a:r>
            <a:r>
              <a:rPr lang="en-US" sz="1400" dirty="0" smtClean="0">
                <a:latin typeface="Comic Sans MS"/>
                <a:cs typeface="Comic Sans MS"/>
              </a:rPr>
              <a:t> (in </a:t>
            </a:r>
            <a:r>
              <a:rPr lang="en-US" sz="1400" dirty="0" err="1" smtClean="0">
                <a:latin typeface="Comic Sans MS"/>
                <a:cs typeface="Comic Sans MS"/>
              </a:rPr>
              <a:t>ttbar</a:t>
            </a:r>
            <a:r>
              <a:rPr lang="en-US" sz="1400" dirty="0" smtClean="0">
                <a:latin typeface="Comic Sans MS"/>
                <a:cs typeface="Comic Sans MS"/>
              </a:rPr>
              <a:t>)</a:t>
            </a:r>
            <a:endParaRPr lang="en-US" sz="1400" dirty="0">
              <a:latin typeface="Comic Sans MS"/>
              <a:cs typeface="Comic Sans MS"/>
            </a:endParaRPr>
          </a:p>
          <a:p>
            <a:r>
              <a:rPr lang="en-US" sz="1400" dirty="0">
                <a:latin typeface="Comic Sans MS"/>
                <a:cs typeface="Comic Sans MS"/>
              </a:rPr>
              <a:t>● </a:t>
            </a:r>
            <a:r>
              <a:rPr lang="en-US" sz="1400" b="1" dirty="0" smtClean="0">
                <a:latin typeface="Comic Sans MS"/>
                <a:cs typeface="Comic Sans MS"/>
              </a:rPr>
              <a:t>non tau–fake:</a:t>
            </a:r>
          </a:p>
          <a:p>
            <a:pPr marL="180000"/>
            <a:r>
              <a:rPr lang="en-US" sz="1400" dirty="0" smtClean="0">
                <a:latin typeface="Comic Sans MS"/>
                <a:cs typeface="Comic Sans MS"/>
              </a:rPr>
              <a:t>other </a:t>
            </a:r>
            <a:r>
              <a:rPr lang="en-US" sz="1400" dirty="0" err="1" smtClean="0">
                <a:latin typeface="Comic Sans MS"/>
                <a:cs typeface="Comic Sans MS"/>
              </a:rPr>
              <a:t>ttbar</a:t>
            </a:r>
            <a:r>
              <a:rPr lang="en-US" sz="1400" b="1" dirty="0" smtClean="0">
                <a:latin typeface="Comic Sans MS"/>
                <a:cs typeface="Comic Sans MS"/>
              </a:rPr>
              <a:t>, </a:t>
            </a:r>
            <a:r>
              <a:rPr lang="en-US" sz="1400" dirty="0" err="1" smtClean="0">
                <a:latin typeface="Comic Sans MS"/>
                <a:cs typeface="Comic Sans MS"/>
              </a:rPr>
              <a:t>Z→ee,μμ,ττ</a:t>
            </a:r>
            <a:r>
              <a:rPr lang="en-US" sz="1400" dirty="0" smtClean="0">
                <a:latin typeface="Comic Sans MS"/>
                <a:cs typeface="Comic Sans MS"/>
              </a:rPr>
              <a:t>,</a:t>
            </a:r>
          </a:p>
          <a:p>
            <a:pPr marL="180000"/>
            <a:r>
              <a:rPr lang="en-US" sz="1400" dirty="0" smtClean="0">
                <a:latin typeface="Comic Sans MS"/>
                <a:cs typeface="Comic Sans MS"/>
              </a:rPr>
              <a:t>single-top, di-bosons</a:t>
            </a:r>
            <a:endParaRPr lang="en-US" sz="1400" dirty="0">
              <a:latin typeface="Comic Sans MS"/>
              <a:cs typeface="Comic Sans M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2327" y="3886200"/>
            <a:ext cx="5530273" cy="2667000"/>
            <a:chOff x="32327" y="3810000"/>
            <a:chExt cx="5530273" cy="2667000"/>
          </a:xfrm>
        </p:grpSpPr>
        <p:sp>
          <p:nvSpPr>
            <p:cNvPr id="6" name="Rectangle 5"/>
            <p:cNvSpPr/>
            <p:nvPr/>
          </p:nvSpPr>
          <p:spPr bwMode="auto">
            <a:xfrm>
              <a:off x="32327" y="3810000"/>
              <a:ext cx="5530273" cy="2667000"/>
            </a:xfrm>
            <a:prstGeom prst="rect">
              <a:avLst/>
            </a:prstGeom>
            <a:ln w="38100" cmpd="sng"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528" y="3880802"/>
              <a:ext cx="2879996" cy="239559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r="7236"/>
            <a:stretch/>
          </p:blipFill>
          <p:spPr>
            <a:xfrm>
              <a:off x="2819400" y="3957000"/>
              <a:ext cx="2691558" cy="2412000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 flipH="1" flipV="1">
              <a:off x="2803236" y="3810000"/>
              <a:ext cx="16164" cy="266700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" name="Left-Right Arrow 2"/>
            <p:cNvSpPr/>
            <p:nvPr/>
          </p:nvSpPr>
          <p:spPr bwMode="auto">
            <a:xfrm>
              <a:off x="2362200" y="4953000"/>
              <a:ext cx="914400" cy="304800"/>
            </a:xfrm>
            <a:prstGeom prst="left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8200" y="2164139"/>
            <a:ext cx="4191000" cy="1798261"/>
            <a:chOff x="609600" y="2069068"/>
            <a:chExt cx="4191000" cy="1798261"/>
          </a:xfrm>
        </p:grpSpPr>
        <p:sp>
          <p:nvSpPr>
            <p:cNvPr id="8" name="TextBox 7"/>
            <p:cNvSpPr txBox="1"/>
            <p:nvPr/>
          </p:nvSpPr>
          <p:spPr>
            <a:xfrm>
              <a:off x="3810000" y="2069068"/>
              <a:ext cx="845491" cy="3693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&gt; 4/81</a:t>
              </a:r>
              <a:endParaRPr lang="en-US" dirty="0">
                <a:latin typeface="Comic Sans MS"/>
                <a:cs typeface="Comic Sans MS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09600" y="2667000"/>
              <a:ext cx="4191000" cy="1200329"/>
              <a:chOff x="4259909" y="3524071"/>
              <a:chExt cx="4191000" cy="120032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59909" y="3524071"/>
                <a:ext cx="4191000" cy="1200329"/>
              </a:xfrm>
              <a:prstGeom prst="rect">
                <a:avLst/>
              </a:prstGeom>
              <a:ln w="38100" cmpd="sng"/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buSzPct val="120000"/>
                </a:pPr>
                <a:r>
                  <a:rPr lang="en-US" dirty="0">
                    <a:latin typeface="Comic Sans MS"/>
                    <a:cs typeface="Comic Sans MS"/>
                  </a:rPr>
                  <a:t>if the H</a:t>
                </a:r>
                <a:r>
                  <a:rPr lang="en-US" baseline="30000" dirty="0">
                    <a:latin typeface="Comic Sans MS"/>
                    <a:cs typeface="Comic Sans MS"/>
                  </a:rPr>
                  <a:t>±</a:t>
                </a:r>
                <a:r>
                  <a:rPr lang="en-US" dirty="0">
                    <a:latin typeface="Comic Sans MS"/>
                    <a:cs typeface="Comic Sans MS"/>
                  </a:rPr>
                  <a:t> </a:t>
                </a:r>
                <a:r>
                  <a:rPr lang="en-US" dirty="0" smtClean="0">
                    <a:latin typeface="Comic Sans MS"/>
                    <a:cs typeface="Comic Sans MS"/>
                  </a:rPr>
                  <a:t>exists</a:t>
                </a:r>
              </a:p>
              <a:p>
                <a:pPr algn="ctr">
                  <a:buSzPct val="120000"/>
                </a:pPr>
                <a:r>
                  <a:rPr lang="en-US" dirty="0" smtClean="0">
                    <a:latin typeface="Comic Sans MS"/>
                    <a:cs typeface="Comic Sans MS"/>
                  </a:rPr>
                  <a:t>we </a:t>
                </a:r>
                <a:r>
                  <a:rPr lang="en-US" dirty="0">
                    <a:latin typeface="Comic Sans MS"/>
                    <a:cs typeface="Comic Sans MS"/>
                  </a:rPr>
                  <a:t>may </a:t>
                </a:r>
                <a:r>
                  <a:rPr lang="en-US" dirty="0" smtClean="0">
                    <a:latin typeface="Comic Sans MS"/>
                    <a:cs typeface="Comic Sans MS"/>
                  </a:rPr>
                  <a:t>observe an </a:t>
                </a:r>
                <a:r>
                  <a:rPr lang="en-US" b="1" dirty="0">
                    <a:latin typeface="Comic Sans MS"/>
                    <a:cs typeface="Comic Sans MS"/>
                  </a:rPr>
                  <a:t>excess</a:t>
                </a:r>
                <a:r>
                  <a:rPr lang="en-US" dirty="0">
                    <a:latin typeface="Comic Sans MS"/>
                    <a:cs typeface="Comic Sans MS"/>
                  </a:rPr>
                  <a:t> of </a:t>
                </a:r>
                <a:r>
                  <a:rPr lang="en-US" dirty="0" smtClean="0">
                    <a:latin typeface="Comic Sans MS"/>
                    <a:cs typeface="Comic Sans MS"/>
                  </a:rPr>
                  <a:t>events</a:t>
                </a:r>
              </a:p>
              <a:p>
                <a:pPr algn="ctr">
                  <a:buSzPct val="120000"/>
                </a:pPr>
                <a:r>
                  <a:rPr lang="en-US" u="sng" dirty="0" smtClean="0">
                    <a:latin typeface="Comic Sans MS"/>
                    <a:cs typeface="Comic Sans MS"/>
                  </a:rPr>
                  <a:t>in </a:t>
                </a:r>
                <a:r>
                  <a:rPr lang="en-US" u="sng" dirty="0">
                    <a:latin typeface="Comic Sans MS"/>
                    <a:cs typeface="Comic Sans MS"/>
                  </a:rPr>
                  <a:t>the </a:t>
                </a:r>
                <a:r>
                  <a:rPr lang="en-US" u="sng" dirty="0" err="1">
                    <a:latin typeface="Comic Sans MS"/>
                    <a:cs typeface="Comic Sans MS"/>
                  </a:rPr>
                  <a:t>ttbar’s</a:t>
                </a:r>
                <a:r>
                  <a:rPr lang="en-US" u="sng" dirty="0">
                    <a:latin typeface="Comic Sans MS"/>
                    <a:cs typeface="Comic Sans MS"/>
                  </a:rPr>
                  <a:t> </a:t>
                </a:r>
                <a:r>
                  <a:rPr lang="en-US" u="sng" dirty="0" err="1" smtClean="0">
                    <a:latin typeface="Comic Sans MS"/>
                    <a:cs typeface="Comic Sans MS"/>
                  </a:rPr>
                  <a:t>τ-dilepton</a:t>
                </a:r>
                <a:r>
                  <a:rPr lang="en-US" u="sng" dirty="0" smtClean="0">
                    <a:latin typeface="Comic Sans MS"/>
                    <a:cs typeface="Comic Sans MS"/>
                  </a:rPr>
                  <a:t> channel</a:t>
                </a:r>
              </a:p>
              <a:p>
                <a:pPr algn="ctr">
                  <a:buSzPct val="120000"/>
                </a:pPr>
                <a:r>
                  <a:rPr lang="en-US" dirty="0" smtClean="0">
                    <a:latin typeface="Comic Sans MS"/>
                    <a:cs typeface="Comic Sans MS"/>
                  </a:rPr>
                  <a:t>incompatible </a:t>
                </a:r>
                <a:r>
                  <a:rPr lang="en-US" dirty="0">
                    <a:latin typeface="Comic Sans MS"/>
                    <a:cs typeface="Comic Sans MS"/>
                  </a:rPr>
                  <a:t>w</a:t>
                </a:r>
                <a:r>
                  <a:rPr lang="en-US" dirty="0" smtClean="0">
                    <a:latin typeface="Comic Sans MS"/>
                    <a:cs typeface="Comic Sans MS"/>
                  </a:rPr>
                  <a:t>/ the </a:t>
                </a:r>
                <a:r>
                  <a:rPr lang="en-US" dirty="0">
                    <a:latin typeface="Comic Sans MS"/>
                    <a:cs typeface="Comic Sans MS"/>
                  </a:rPr>
                  <a:t>SM prediction</a:t>
                </a: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6393510" y="3810000"/>
                <a:ext cx="899999" cy="360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p:grpSp>
        <p:cxnSp>
          <p:nvCxnSpPr>
            <p:cNvPr id="10" name="Elbow Connector 9"/>
            <p:cNvCxnSpPr>
              <a:stCxn id="7" idx="0"/>
              <a:endCxn id="8" idx="1"/>
            </p:cNvCxnSpPr>
            <p:nvPr/>
          </p:nvCxnSpPr>
          <p:spPr>
            <a:xfrm rot="5400000" flipH="1" flipV="1">
              <a:off x="3152003" y="2294933"/>
              <a:ext cx="699195" cy="616799"/>
            </a:xfrm>
            <a:prstGeom prst="bentConnector2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0" y="6626975"/>
            <a:ext cx="1753190" cy="307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  <a:latin typeface="Comic Sans MS"/>
                <a:cs typeface="Comic Sans MS"/>
              </a:rPr>
              <a:t>CMS-HIG-11-002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999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13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event selection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453" y="972001"/>
            <a:ext cx="4126147" cy="3959998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1143000" y="3858161"/>
            <a:ext cx="3505200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2 hard jets</a:t>
            </a:r>
            <a:r>
              <a:rPr lang="en-US" dirty="0">
                <a:latin typeface="Comic Sans MS"/>
                <a:cs typeface="Comic Sans MS"/>
              </a:rPr>
              <a:t> (AK5 PF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r>
              <a:rPr lang="el-GR" sz="1600" dirty="0" smtClean="0">
                <a:latin typeface="Comic Sans MS"/>
                <a:cs typeface="Comic Sans MS"/>
              </a:rPr>
              <a:t>● </a:t>
            </a:r>
            <a:r>
              <a:rPr lang="el-GR" sz="1600" dirty="0">
                <a:latin typeface="Comic Sans MS"/>
                <a:cs typeface="Comic Sans MS"/>
              </a:rPr>
              <a:t>p</a:t>
            </a:r>
            <a:r>
              <a:rPr lang="el-GR" sz="1600" baseline="-25000" dirty="0">
                <a:latin typeface="Comic Sans MS"/>
                <a:cs typeface="Comic Sans MS"/>
              </a:rPr>
              <a:t>T</a:t>
            </a:r>
            <a:r>
              <a:rPr lang="el-GR" sz="1600" dirty="0">
                <a:latin typeface="Comic Sans MS"/>
                <a:cs typeface="Comic Sans MS"/>
              </a:rPr>
              <a:t> &gt;</a:t>
            </a:r>
            <a:r>
              <a:rPr lang="el-GR" sz="1600" dirty="0" smtClean="0">
                <a:latin typeface="Comic Sans MS"/>
                <a:cs typeface="Comic Sans MS"/>
              </a:rPr>
              <a:t>30GeV</a:t>
            </a:r>
            <a:r>
              <a:rPr lang="en-US" sz="1600" dirty="0" smtClean="0">
                <a:latin typeface="Comic Sans MS"/>
                <a:cs typeface="Comic Sans MS"/>
              </a:rPr>
              <a:t> and</a:t>
            </a:r>
            <a:r>
              <a:rPr lang="el-GR" sz="1600" dirty="0" smtClean="0">
                <a:latin typeface="Comic Sans MS"/>
                <a:cs typeface="Comic Sans MS"/>
              </a:rPr>
              <a:t> </a:t>
            </a:r>
            <a:r>
              <a:rPr lang="el-GR" sz="1600" dirty="0">
                <a:latin typeface="Comic Sans MS"/>
                <a:cs typeface="Comic Sans MS"/>
              </a:rPr>
              <a:t>|η|&lt;2.4</a:t>
            </a:r>
          </a:p>
          <a:p>
            <a:r>
              <a:rPr lang="en-US" sz="1600" dirty="0">
                <a:latin typeface="Comic Sans MS"/>
                <a:cs typeface="Comic Sans MS"/>
              </a:rPr>
              <a:t>● L2L3 </a:t>
            </a:r>
            <a:r>
              <a:rPr lang="en-US" sz="1600" dirty="0" smtClean="0">
                <a:latin typeface="Comic Sans MS"/>
                <a:cs typeface="Comic Sans MS"/>
              </a:rPr>
              <a:t>Corrections</a:t>
            </a:r>
          </a:p>
          <a:p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 (</a:t>
            </a:r>
            <a:r>
              <a:rPr lang="en-US" sz="1400" dirty="0">
                <a:latin typeface="Comic Sans MS"/>
                <a:cs typeface="Comic Sans MS"/>
              </a:rPr>
              <a:t>+ residual corrections applied to data)</a:t>
            </a:r>
          </a:p>
          <a:p>
            <a:r>
              <a:rPr lang="cs-CZ" sz="1600" dirty="0">
                <a:latin typeface="Comic Sans MS"/>
                <a:cs typeface="Comic Sans MS"/>
              </a:rPr>
              <a:t>● ∆</a:t>
            </a:r>
            <a:r>
              <a:rPr lang="cs-CZ" sz="1600" dirty="0" err="1" smtClean="0">
                <a:latin typeface="Comic Sans MS"/>
                <a:cs typeface="Comic Sans MS"/>
              </a:rPr>
              <a:t>R</a:t>
            </a:r>
            <a:r>
              <a:rPr lang="cs-CZ" sz="1600" dirty="0">
                <a:latin typeface="Comic Sans MS"/>
                <a:cs typeface="Comic Sans MS"/>
              </a:rPr>
              <a:t>(</a:t>
            </a:r>
            <a:r>
              <a:rPr lang="cs-CZ" sz="1600" dirty="0" err="1" smtClean="0">
                <a:latin typeface="Comic Sans MS"/>
                <a:cs typeface="Comic Sans MS"/>
              </a:rPr>
              <a:t>l,jet</a:t>
            </a:r>
            <a:r>
              <a:rPr lang="cs-CZ" sz="1600" dirty="0">
                <a:latin typeface="Comic Sans MS"/>
                <a:cs typeface="Comic Sans MS"/>
              </a:rPr>
              <a:t>) &gt; 0.3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00" y="1828800"/>
            <a:ext cx="4343400" cy="1905000"/>
            <a:chOff x="0" y="2057400"/>
            <a:chExt cx="4343400" cy="1905000"/>
          </a:xfrm>
        </p:grpSpPr>
        <p:sp>
          <p:nvSpPr>
            <p:cNvPr id="4" name="Rectangle 3"/>
            <p:cNvSpPr/>
            <p:nvPr/>
          </p:nvSpPr>
          <p:spPr bwMode="auto">
            <a:xfrm>
              <a:off x="0" y="2057400"/>
              <a:ext cx="4343400" cy="1905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0" y="2099846"/>
              <a:ext cx="4114800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Comic Sans MS"/>
                  <a:cs typeface="Comic Sans MS"/>
                </a:rPr>
                <a:t>1 hard and isolated lepton</a:t>
              </a:r>
              <a:r>
                <a:rPr lang="en-US" dirty="0" smtClean="0">
                  <a:latin typeface="Comic Sans MS"/>
                  <a:cs typeface="Comic Sans MS"/>
                </a:rPr>
                <a:t> (e or </a:t>
              </a:r>
              <a:r>
                <a:rPr lang="en-US" dirty="0" smtClean="0"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latin typeface="Comic Sans MS"/>
                  <a:cs typeface="Comic Sans MS"/>
                </a:rPr>
                <a:t>) </a:t>
              </a:r>
            </a:p>
            <a:p>
              <a:r>
                <a:rPr lang="el-GR" sz="1600" dirty="0" smtClean="0">
                  <a:latin typeface="Comic Sans MS"/>
                  <a:cs typeface="Comic Sans MS"/>
                </a:rPr>
                <a:t>● E</a:t>
              </a:r>
              <a:r>
                <a:rPr lang="el-GR" sz="1600" baseline="-25000" dirty="0" smtClean="0">
                  <a:latin typeface="Comic Sans MS"/>
                  <a:cs typeface="Comic Sans MS"/>
                </a:rPr>
                <a:t>T</a:t>
              </a:r>
              <a:r>
                <a:rPr lang="el-GR" sz="1600" dirty="0" smtClean="0">
                  <a:latin typeface="Comic Sans MS"/>
                  <a:cs typeface="Comic Sans MS"/>
                </a:rPr>
                <a:t> </a:t>
              </a:r>
              <a:r>
                <a:rPr lang="el-GR" sz="1600" dirty="0">
                  <a:latin typeface="Comic Sans MS"/>
                  <a:cs typeface="Comic Sans MS"/>
                </a:rPr>
                <a:t>&gt;</a:t>
              </a:r>
              <a:r>
                <a:rPr lang="el-GR" sz="1600" dirty="0" smtClean="0">
                  <a:latin typeface="Comic Sans MS"/>
                  <a:cs typeface="Comic Sans MS"/>
                </a:rPr>
                <a:t>30GeV</a:t>
              </a:r>
              <a:r>
                <a:rPr lang="en-US" sz="1600" dirty="0" smtClean="0">
                  <a:latin typeface="Comic Sans MS"/>
                  <a:cs typeface="Comic Sans MS"/>
                </a:rPr>
                <a:t> and </a:t>
              </a:r>
              <a:r>
                <a:rPr lang="el-GR" sz="1600" dirty="0" smtClean="0">
                  <a:latin typeface="Comic Sans MS"/>
                  <a:cs typeface="Comic Sans MS"/>
                </a:rPr>
                <a:t>|</a:t>
              </a:r>
              <a:r>
                <a:rPr lang="el-GR" sz="1600" dirty="0">
                  <a:latin typeface="Comic Sans MS"/>
                  <a:cs typeface="Comic Sans MS"/>
                </a:rPr>
                <a:t>η|&lt;</a:t>
              </a:r>
              <a:r>
                <a:rPr lang="el-GR" sz="1600" dirty="0" smtClean="0">
                  <a:latin typeface="Comic Sans MS"/>
                  <a:cs typeface="Comic Sans MS"/>
                </a:rPr>
                <a:t>2.5</a:t>
              </a:r>
              <a:endParaRPr lang="en-US" sz="1600" dirty="0">
                <a:latin typeface="Comic Sans MS"/>
                <a:cs typeface="Comic Sans MS"/>
              </a:endParaRPr>
            </a:p>
            <a:p>
              <a:r>
                <a:rPr lang="en-US" sz="1600" dirty="0" smtClean="0">
                  <a:latin typeface="Comic Sans MS"/>
                  <a:cs typeface="Comic Sans MS"/>
                </a:rPr>
                <a:t>   or </a:t>
              </a:r>
              <a:r>
                <a:rPr lang="en-US" sz="1600" dirty="0" err="1">
                  <a:latin typeface="Comic Sans MS"/>
                  <a:cs typeface="Comic Sans MS"/>
                </a:rPr>
                <a:t>p</a:t>
              </a:r>
              <a:r>
                <a:rPr lang="en-US" sz="1600" baseline="-25000" dirty="0" err="1">
                  <a:latin typeface="Comic Sans MS"/>
                  <a:cs typeface="Comic Sans MS"/>
                </a:rPr>
                <a:t>T</a:t>
              </a:r>
              <a:r>
                <a:rPr lang="en-US" sz="1600" dirty="0">
                  <a:latin typeface="Comic Sans MS"/>
                  <a:cs typeface="Comic Sans MS"/>
                </a:rPr>
                <a:t> &gt;20GeV/</a:t>
              </a:r>
              <a:r>
                <a:rPr lang="en-US" sz="1600" dirty="0" smtClean="0">
                  <a:latin typeface="Comic Sans MS"/>
                  <a:cs typeface="Comic Sans MS"/>
                </a:rPr>
                <a:t>c and |</a:t>
              </a:r>
              <a:r>
                <a:rPr lang="en-US" sz="1600" dirty="0" err="1">
                  <a:latin typeface="Comic Sans MS"/>
                  <a:cs typeface="Comic Sans MS"/>
                </a:rPr>
                <a:t>η</a:t>
              </a:r>
              <a:r>
                <a:rPr lang="en-US" sz="1600" dirty="0">
                  <a:latin typeface="Comic Sans MS"/>
                  <a:cs typeface="Comic Sans MS"/>
                </a:rPr>
                <a:t>|&lt;</a:t>
              </a:r>
              <a:r>
                <a:rPr lang="en-US" sz="1600" dirty="0" smtClean="0">
                  <a:latin typeface="Comic Sans MS"/>
                  <a:cs typeface="Comic Sans MS"/>
                </a:rPr>
                <a:t>2.1</a:t>
              </a:r>
              <a:endParaRPr lang="el-GR" sz="1600" dirty="0">
                <a:latin typeface="Comic Sans MS"/>
                <a:cs typeface="Comic Sans MS"/>
              </a:endParaRPr>
            </a:p>
            <a:p>
              <a:r>
                <a:rPr lang="en-US" sz="1600" dirty="0">
                  <a:latin typeface="Comic Sans MS"/>
                  <a:cs typeface="Comic Sans MS"/>
                </a:rPr>
                <a:t>● |d</a:t>
              </a:r>
              <a:r>
                <a:rPr lang="en-US" sz="1600" baseline="-25000" dirty="0">
                  <a:latin typeface="Comic Sans MS"/>
                  <a:cs typeface="Comic Sans MS"/>
                </a:rPr>
                <a:t>0</a:t>
              </a:r>
              <a:r>
                <a:rPr lang="en-US" sz="1600" dirty="0">
                  <a:latin typeface="Comic Sans MS"/>
                  <a:cs typeface="Comic Sans MS"/>
                </a:rPr>
                <a:t>| &lt; </a:t>
              </a:r>
              <a:r>
                <a:rPr lang="en-US" sz="1600" dirty="0" smtClean="0">
                  <a:latin typeface="Comic Sans MS"/>
                  <a:cs typeface="Comic Sans MS"/>
                </a:rPr>
                <a:t>0.02 cm</a:t>
              </a:r>
            </a:p>
            <a:p>
              <a:r>
                <a:rPr lang="en-US" sz="1600" dirty="0" smtClean="0">
                  <a:latin typeface="Comic Sans MS"/>
                  <a:cs typeface="Comic Sans MS"/>
                </a:rPr>
                <a:t>● </a:t>
              </a:r>
              <a:r>
                <a:rPr lang="en-US" sz="1600" dirty="0">
                  <a:latin typeface="Comic Sans MS"/>
                  <a:cs typeface="Comic Sans MS"/>
                </a:rPr>
                <a:t>∆</a:t>
              </a:r>
              <a:r>
                <a:rPr lang="en-US" sz="1600" dirty="0" smtClean="0">
                  <a:latin typeface="Comic Sans MS"/>
                  <a:cs typeface="Comic Sans MS"/>
                </a:rPr>
                <a:t>R(</a:t>
              </a:r>
              <a:r>
                <a:rPr lang="en-US" sz="1600" dirty="0" err="1" smtClean="0">
                  <a:latin typeface="Comic Sans MS"/>
                  <a:cs typeface="Comic Sans MS"/>
                </a:rPr>
                <a:t>l,jet</a:t>
              </a:r>
              <a:r>
                <a:rPr lang="en-US" sz="1600" dirty="0">
                  <a:latin typeface="Comic Sans MS"/>
                  <a:cs typeface="Comic Sans MS"/>
                </a:rPr>
                <a:t>) &gt; </a:t>
              </a:r>
              <a:r>
                <a:rPr lang="en-US" sz="1600" dirty="0" smtClean="0">
                  <a:latin typeface="Comic Sans MS"/>
                  <a:cs typeface="Comic Sans MS"/>
                </a:rPr>
                <a:t>0.3</a:t>
              </a:r>
            </a:p>
            <a:p>
              <a:r>
                <a:rPr lang="en-US" sz="1600" dirty="0" smtClean="0">
                  <a:latin typeface="Comic Sans MS"/>
                  <a:cs typeface="Comic Sans MS"/>
                </a:rPr>
                <a:t>●</a:t>
              </a:r>
              <a:r>
                <a:rPr lang="en-US" sz="1600" dirty="0">
                  <a:latin typeface="Comic Sans MS"/>
                  <a:cs typeface="Comic Sans MS"/>
                </a:rPr>
                <a:t> </a:t>
              </a:r>
              <a:r>
                <a:rPr lang="en-US" sz="1600" dirty="0" err="1" smtClean="0">
                  <a:latin typeface="Comic Sans MS"/>
                  <a:cs typeface="Comic Sans MS"/>
                </a:rPr>
                <a:t>ISO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rel</a:t>
              </a:r>
              <a:r>
                <a:rPr lang="en-US" sz="16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>
                  <a:latin typeface="Comic Sans MS"/>
                  <a:cs typeface="Comic Sans MS"/>
                </a:rPr>
                <a:t>&lt; </a:t>
              </a:r>
              <a:r>
                <a:rPr lang="en-US" sz="1600" dirty="0" smtClean="0">
                  <a:latin typeface="Comic Sans MS"/>
                  <a:cs typeface="Comic Sans MS"/>
                </a:rPr>
                <a:t>0.1 or </a:t>
              </a:r>
              <a:r>
                <a:rPr lang="en-US" sz="1600" dirty="0" smtClean="0">
                  <a:latin typeface="Comic Sans MS"/>
                  <a:cs typeface="Comic Sans MS"/>
                </a:rPr>
                <a:t>0.005</a:t>
              </a:r>
            </a:p>
            <a:p>
              <a:r>
                <a:rPr lang="en-US" sz="1600" dirty="0">
                  <a:latin typeface="Comic Sans MS"/>
                  <a:cs typeface="Comic Sans MS"/>
                </a:rPr>
                <a:t>● </a:t>
              </a:r>
              <a:r>
                <a:rPr lang="en-US" sz="1600" dirty="0" smtClean="0">
                  <a:latin typeface="Comic Sans MS"/>
                  <a:cs typeface="Comic Sans MS"/>
                </a:rPr>
                <a:t>loose lepton veto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0279406"/>
                </p:ext>
              </p:extLst>
            </p:nvPr>
          </p:nvGraphicFramePr>
          <p:xfrm>
            <a:off x="2298700" y="3255546"/>
            <a:ext cx="1968500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914" name="Equation" r:id="rId4" imgW="1968500" imgH="520700" progId="Equation.3">
                    <p:embed/>
                  </p:oleObj>
                </mc:Choice>
                <mc:Fallback>
                  <p:oleObj name="Equation" r:id="rId4" imgW="1968500" imgH="520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98700" y="3255546"/>
                          <a:ext cx="1968500" cy="520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3429000" y="5269468"/>
            <a:ext cx="163435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MET</a:t>
            </a:r>
            <a:r>
              <a:rPr lang="en-US" dirty="0" smtClean="0">
                <a:latin typeface="Comic Sans MS"/>
                <a:cs typeface="Comic Sans MS"/>
              </a:rPr>
              <a:t> &gt; 40GeV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5715000"/>
            <a:ext cx="1994256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1 </a:t>
            </a:r>
            <a:r>
              <a:rPr lang="en-US" b="1" dirty="0" err="1" smtClean="0">
                <a:latin typeface="Symbol" charset="2"/>
                <a:cs typeface="Symbol" charset="2"/>
              </a:rPr>
              <a:t>t</a:t>
            </a:r>
            <a:r>
              <a:rPr lang="en-US" b="1" baseline="-25000" dirty="0" err="1" smtClean="0">
                <a:latin typeface="Comic Sans MS"/>
                <a:cs typeface="Comic Sans MS"/>
              </a:rPr>
              <a:t>had</a:t>
            </a:r>
            <a:endParaRPr lang="en-US" b="1" baseline="-25000" dirty="0" smtClean="0">
              <a:latin typeface="Comic Sans MS"/>
              <a:cs typeface="Comic Sans MS"/>
            </a:endParaRPr>
          </a:p>
          <a:p>
            <a:r>
              <a:rPr lang="en-US" sz="1600" dirty="0" err="1" smtClean="0">
                <a:latin typeface="Comic Sans MS"/>
                <a:cs typeface="Comic Sans MS"/>
              </a:rPr>
              <a:t>p</a:t>
            </a:r>
            <a:r>
              <a:rPr lang="en-US" sz="1600" baseline="-25000" dirty="0" err="1" smtClean="0">
                <a:latin typeface="Comic Sans MS"/>
                <a:cs typeface="Comic Sans MS"/>
              </a:rPr>
              <a:t>T</a:t>
            </a:r>
            <a:r>
              <a:rPr lang="en-US" sz="1600" dirty="0" smtClean="0">
                <a:latin typeface="Comic Sans MS"/>
                <a:cs typeface="Comic Sans MS"/>
              </a:rPr>
              <a:t> &gt; 20 </a:t>
            </a:r>
            <a:r>
              <a:rPr lang="en-US" sz="1600" dirty="0" err="1" smtClean="0">
                <a:latin typeface="Comic Sans MS"/>
                <a:cs typeface="Comic Sans MS"/>
              </a:rPr>
              <a:t>GeV</a:t>
            </a:r>
            <a:r>
              <a:rPr lang="en-US" sz="1600" dirty="0" smtClean="0">
                <a:latin typeface="Comic Sans MS"/>
                <a:cs typeface="Comic Sans MS"/>
              </a:rPr>
              <a:t>/c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HPS loose isolation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3209" y="5105400"/>
            <a:ext cx="2475991" cy="8617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opposite </a:t>
            </a:r>
            <a:r>
              <a:rPr lang="en-US" b="1" dirty="0" smtClean="0">
                <a:latin typeface="Comic Sans MS"/>
                <a:cs typeface="Comic Sans MS"/>
              </a:rPr>
              <a:t>sign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between lepton and 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-25000" dirty="0" err="1" smtClean="0">
                <a:latin typeface="Comic Sans MS"/>
                <a:cs typeface="Comic Sans MS"/>
              </a:rPr>
              <a:t>had</a:t>
            </a:r>
            <a:r>
              <a:rPr lang="en-US" sz="1600" dirty="0" smtClean="0">
                <a:latin typeface="Comic Sans MS"/>
                <a:cs typeface="Comic Sans MS"/>
              </a:rPr>
              <a:t>: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q</a:t>
            </a:r>
            <a:r>
              <a:rPr lang="en-US" sz="1600" baseline="-25000" dirty="0" err="1" smtClean="0">
                <a:latin typeface="Comic Sans MS"/>
                <a:cs typeface="Comic Sans MS"/>
              </a:rPr>
              <a:t>l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x </a:t>
            </a:r>
            <a:r>
              <a:rPr lang="en-US" sz="1600" dirty="0" err="1" smtClean="0">
                <a:latin typeface="Comic Sans MS"/>
                <a:cs typeface="Comic Sans MS"/>
              </a:rPr>
              <a:t>q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sz="1600" dirty="0" smtClean="0">
                <a:latin typeface="Comic Sans MS"/>
                <a:cs typeface="Comic Sans MS"/>
              </a:rPr>
              <a:t> &lt; 0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890826"/>
            <a:ext cx="3276600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single </a:t>
            </a:r>
            <a:r>
              <a:rPr lang="en-US" b="1" dirty="0">
                <a:latin typeface="Comic Sans MS"/>
                <a:cs typeface="Comic Sans MS"/>
              </a:rPr>
              <a:t>lepton </a:t>
            </a:r>
            <a:r>
              <a:rPr lang="en-US" b="1" dirty="0" smtClean="0">
                <a:latin typeface="Comic Sans MS"/>
                <a:cs typeface="Comic Sans MS"/>
              </a:rPr>
              <a:t>triggers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[combination </a:t>
            </a:r>
            <a:r>
              <a:rPr lang="en-US" sz="1600" dirty="0">
                <a:latin typeface="Comic Sans MS"/>
                <a:cs typeface="Comic Sans MS"/>
              </a:rPr>
              <a:t>of various triggers</a:t>
            </a:r>
            <a:r>
              <a:rPr lang="en-US" sz="1600" dirty="0" smtClean="0">
                <a:latin typeface="Comic Sans MS"/>
                <a:cs typeface="Comic Sans MS"/>
              </a:rPr>
              <a:t>,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depending </a:t>
            </a:r>
            <a:r>
              <a:rPr lang="en-US" sz="1600" dirty="0">
                <a:latin typeface="Comic Sans MS"/>
                <a:cs typeface="Comic Sans MS"/>
              </a:rPr>
              <a:t>on run </a:t>
            </a:r>
            <a:r>
              <a:rPr lang="en-US" sz="1600" dirty="0" smtClean="0">
                <a:latin typeface="Comic Sans MS"/>
                <a:cs typeface="Comic Sans MS"/>
              </a:rPr>
              <a:t>number]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410980"/>
            <a:ext cx="411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SzPct val="120000"/>
              <a:buBlip>
                <a:blip r:embed="rId6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similar </a:t>
            </a:r>
            <a:r>
              <a:rPr lang="en-US" sz="12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to CMS top pair cross section 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measurement</a:t>
            </a:r>
          </a:p>
          <a:p>
            <a:pPr>
              <a:lnSpc>
                <a:spcPct val="100000"/>
              </a:lnSpc>
              <a:buSzPct val="12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       in </a:t>
            </a:r>
            <a:r>
              <a:rPr lang="en-US" sz="12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lepton+jets</a:t>
            </a:r>
            <a:r>
              <a:rPr lang="en-US" sz="12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 channel (CMS-PAS-TOP-10-002)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0010" y="4648200"/>
            <a:ext cx="1753190" cy="307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  <a:latin typeface="Comic Sans MS"/>
                <a:cs typeface="Comic Sans MS"/>
              </a:rPr>
              <a:t>CMS-HIG-11-002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839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361428"/>
            <a:ext cx="5334000" cy="3267972"/>
          </a:xfrm>
          <a:prstGeom prst="rect">
            <a:avLst/>
          </a:prstGeom>
          <a:ln w="38100" cmpd="sng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69863" indent="-168275">
              <a:lnSpc>
                <a:spcPct val="102000"/>
              </a:lnSpc>
              <a:spcBef>
                <a:spcPts val="4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b="1" u="sng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systematic uncertainty</a:t>
            </a:r>
          </a:p>
          <a:p>
            <a:pPr marL="169863" indent="-168275">
              <a:spcBef>
                <a:spcPts val="450"/>
              </a:spcBef>
              <a:buSzPct val="10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j</a:t>
            </a: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et </a:t>
            </a:r>
            <a:r>
              <a:rPr lang="en-US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→  probability evaluated </a:t>
            </a: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from</a:t>
            </a:r>
          </a:p>
          <a:p>
            <a:pPr marL="637200" lvl="1" indent="-176400">
              <a:spcBef>
                <a:spcPts val="450"/>
              </a:spcBef>
              <a:buSzPct val="120000"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QCD </a:t>
            </a:r>
            <a:r>
              <a:rPr lang="en-US" sz="1600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multi-jets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 (gluon dominated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)</a:t>
            </a:r>
          </a:p>
          <a:p>
            <a:pPr marL="637200" lvl="1" indent="-176400">
              <a:spcBef>
                <a:spcPts val="450"/>
              </a:spcBef>
              <a:buSzPct val="120000"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err="1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W</a:t>
            </a:r>
            <a:r>
              <a:rPr lang="en-US" sz="1600" dirty="0" err="1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+jet</a:t>
            </a:r>
            <a:r>
              <a:rPr lang="en-US" sz="1600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 type events 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(quark dominated)</a:t>
            </a:r>
            <a:endParaRPr lang="en-US" sz="1600" dirty="0">
              <a:solidFill>
                <a:srgbClr val="000080"/>
              </a:solidFill>
              <a:latin typeface="Comic Sans MS"/>
              <a:ea typeface="SimSun" charset="0"/>
              <a:cs typeface="Comic Sans MS"/>
            </a:endParaRPr>
          </a:p>
          <a:p>
            <a:pPr marL="169863" indent="-168275">
              <a:spcBef>
                <a:spcPts val="450"/>
              </a:spcBef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jets </a:t>
            </a:r>
            <a:r>
              <a:rPr lang="en-US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in </a:t>
            </a:r>
            <a:r>
              <a:rPr lang="en-US" dirty="0" err="1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lepton+MET</a:t>
            </a:r>
            <a:r>
              <a:rPr lang="en-US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+ </a:t>
            </a:r>
            <a:r>
              <a:rPr lang="en-US" dirty="0">
                <a:solidFill>
                  <a:srgbClr val="000080"/>
                </a:solidFill>
                <a:latin typeface="Comic Sans MS"/>
                <a:ea typeface="Calibri" charset="0"/>
                <a:cs typeface="Comic Sans MS"/>
              </a:rPr>
              <a:t>≥ </a:t>
            </a:r>
            <a:r>
              <a:rPr lang="en-US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3jets </a:t>
            </a: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events</a:t>
            </a:r>
          </a:p>
          <a:p>
            <a:pPr marL="324000">
              <a:spcBef>
                <a:spcPts val="4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have </a:t>
            </a:r>
            <a:r>
              <a:rPr lang="en-US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a gluon/quark </a:t>
            </a: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composition</a:t>
            </a:r>
          </a:p>
          <a:p>
            <a:pPr marL="324000">
              <a:spcBef>
                <a:spcPts val="45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between </a:t>
            </a:r>
            <a:r>
              <a:rPr lang="en-US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the two samples</a:t>
            </a:r>
            <a:endParaRPr lang="en-US" dirty="0">
              <a:solidFill>
                <a:srgbClr val="000000"/>
              </a:solidFill>
              <a:latin typeface="Comic Sans MS"/>
              <a:ea typeface="SimSun" charset="0"/>
              <a:cs typeface="Comic Sans MS"/>
            </a:endParaRPr>
          </a:p>
          <a:p>
            <a:pPr marL="287338" indent="-285750">
              <a:spcBef>
                <a:spcPts val="450"/>
              </a:spcBef>
              <a:buSzPct val="10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take </a:t>
            </a:r>
            <a:r>
              <a:rPr lang="en-US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average between </a:t>
            </a:r>
            <a:r>
              <a:rPr lang="en-US" dirty="0" err="1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W+jet</a:t>
            </a:r>
            <a:r>
              <a:rPr lang="en-US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 and QCD </a:t>
            </a: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values</a:t>
            </a:r>
          </a:p>
          <a:p>
            <a:pPr marL="287338" indent="-285750">
              <a:spcBef>
                <a:spcPts val="450"/>
              </a:spcBef>
              <a:buSzPct val="10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assign half the difference between the two as the systematic uncertainty</a:t>
            </a:r>
            <a:r>
              <a:rPr lang="en-US" dirty="0" smtClean="0">
                <a:solidFill>
                  <a:srgbClr val="000000"/>
                </a:solidFill>
                <a:latin typeface="Comic Sans MS"/>
                <a:ea typeface="Arial" charset="0"/>
                <a:cs typeface="Comic Sans MS"/>
              </a:rPr>
              <a:t> </a:t>
            </a:r>
            <a:endParaRPr lang="en-US" dirty="0">
              <a:solidFill>
                <a:srgbClr val="000000"/>
              </a:solidFill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14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data-driven </a:t>
            </a:r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-fake background</a:t>
            </a:r>
            <a:endParaRPr lang="en-US" dirty="0" smtClean="0"/>
          </a:p>
        </p:txBody>
      </p:sp>
      <p:pic>
        <p:nvPicPr>
          <p:cNvPr id="5" name="Picture 4" descr="Screen shot 2011-04-10 at 12.28.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62000"/>
            <a:ext cx="4572000" cy="46482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600" y="5389563"/>
            <a:ext cx="3810000" cy="858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1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PT" sz="1400" dirty="0" err="1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probability</a:t>
            </a:r>
            <a:r>
              <a:rPr lang="pt-PT" sz="1400" dirty="0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</a:t>
            </a:r>
            <a:r>
              <a:rPr lang="pt-PT" sz="1400" dirty="0" err="1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that</a:t>
            </a:r>
            <a:r>
              <a:rPr lang="pt-PT" sz="140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a </a:t>
            </a:r>
            <a:r>
              <a:rPr lang="pt-PT" sz="1400" dirty="0" err="1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jet</a:t>
            </a:r>
            <a:r>
              <a:rPr lang="pt-PT" sz="140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</a:t>
            </a:r>
            <a:r>
              <a:rPr lang="pt-PT" sz="1400" dirty="0" err="1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fakes</a:t>
            </a:r>
            <a:r>
              <a:rPr lang="pt-PT" sz="140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a </a:t>
            </a:r>
            <a:r>
              <a:rPr lang="pt-PT" sz="1400" i="1" dirty="0">
                <a:solidFill>
                  <a:srgbClr val="000000"/>
                </a:solidFill>
                <a:latin typeface="Comic Sans MS"/>
                <a:ea typeface="PazoMath-Italic" pitchFamily="64" charset="0"/>
                <a:cs typeface="Comic Sans MS"/>
              </a:rPr>
              <a:t>tau</a:t>
            </a:r>
            <a:r>
              <a:rPr lang="pt-PT" sz="140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-</a:t>
            </a:r>
            <a:r>
              <a:rPr lang="pt-PT" sz="1400" dirty="0" err="1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jet</a:t>
            </a:r>
            <a:endParaRPr lang="pt-PT" sz="1400" dirty="0">
              <a:solidFill>
                <a:srgbClr val="000000"/>
              </a:solidFill>
              <a:latin typeface="Comic Sans MS"/>
              <a:ea typeface="URWPalladioL-Roma" charset="0"/>
              <a:cs typeface="Comic Sans MS"/>
            </a:endParaRPr>
          </a:p>
          <a:p>
            <a:pPr>
              <a:lnSpc>
                <a:spcPct val="11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PT" sz="1400" dirty="0" err="1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obtained</a:t>
            </a:r>
            <a:r>
              <a:rPr lang="pt-PT" sz="1400" dirty="0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</a:t>
            </a:r>
            <a:r>
              <a:rPr lang="pt-PT" sz="1400" dirty="0" err="1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from</a:t>
            </a:r>
            <a:r>
              <a:rPr lang="pt-PT" sz="140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</a:t>
            </a:r>
            <a:r>
              <a:rPr lang="pt-PT" sz="1400" dirty="0" err="1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the</a:t>
            </a:r>
            <a:r>
              <a:rPr lang="pt-PT" sz="140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QCD </a:t>
            </a:r>
            <a:r>
              <a:rPr lang="pt-PT" sz="1400" dirty="0" err="1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multi-jet</a:t>
            </a:r>
            <a:r>
              <a:rPr lang="pt-PT" sz="140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</a:t>
            </a:r>
            <a:r>
              <a:rPr lang="pt-PT" sz="1400" dirty="0" err="1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events</a:t>
            </a:r>
            <a:endParaRPr lang="pt-PT" sz="1400" dirty="0">
              <a:solidFill>
                <a:srgbClr val="000000"/>
              </a:solidFill>
              <a:latin typeface="Comic Sans MS"/>
              <a:ea typeface="URWPalladioL-Roma" charset="0"/>
              <a:cs typeface="Comic Sans MS"/>
            </a:endParaRPr>
          </a:p>
          <a:p>
            <a:pPr>
              <a:lnSpc>
                <a:spcPct val="11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PT" sz="1400" dirty="0" err="1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taken</a:t>
            </a:r>
            <a:r>
              <a:rPr lang="pt-PT" sz="1400" dirty="0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</a:t>
            </a:r>
            <a:r>
              <a:rPr lang="pt-PT" sz="1400" dirty="0" err="1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during</a:t>
            </a:r>
            <a:r>
              <a:rPr lang="pt-PT" sz="140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runs </a:t>
            </a:r>
            <a:r>
              <a:rPr lang="pt-PT" sz="1400" dirty="0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w/ </a:t>
            </a:r>
            <a:r>
              <a:rPr lang="pt-PT" sz="1400" dirty="0" err="1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and</a:t>
            </a:r>
            <a:r>
              <a:rPr lang="pt-PT" sz="140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 </a:t>
            </a:r>
            <a:r>
              <a:rPr lang="pt-PT" sz="1400" dirty="0" smtClean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w/o </a:t>
            </a:r>
            <a:r>
              <a:rPr lang="pt-PT" sz="1400" dirty="0" err="1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pileup</a:t>
            </a:r>
            <a:r>
              <a:rPr lang="pt-PT" sz="1050" dirty="0">
                <a:solidFill>
                  <a:srgbClr val="000000"/>
                </a:solidFill>
                <a:latin typeface="Comic Sans MS"/>
                <a:ea typeface="URWPalladioL-Roma" charset="0"/>
                <a:cs typeface="Comic Sans MS"/>
              </a:rPr>
              <a:t>.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76200" y="1371600"/>
            <a:ext cx="39624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>
            <a:prstTxWarp prst="textNoShape">
              <a:avLst/>
            </a:prstTxWarp>
          </a:bodyPr>
          <a:lstStyle/>
          <a:p>
            <a:pPr hangingPunct="1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 smtClean="0">
                <a:solidFill>
                  <a:schemeClr val="tx1"/>
                </a:solidFill>
                <a:latin typeface="Comic Sans MS"/>
                <a:ea typeface="SimSun" charset="0"/>
                <a:cs typeface="Comic Sans MS"/>
              </a:rPr>
              <a:t>data </a:t>
            </a:r>
            <a:r>
              <a:rPr lang="en-US" dirty="0">
                <a:solidFill>
                  <a:schemeClr val="tx1"/>
                </a:solidFill>
                <a:latin typeface="Comic Sans MS"/>
                <a:ea typeface="SimSun" charset="0"/>
                <a:cs typeface="Comic Sans MS"/>
              </a:rPr>
              <a:t>driven background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SimSun" charset="0"/>
                <a:cs typeface="Comic Sans MS"/>
              </a:rPr>
              <a:t>estimation:</a:t>
            </a:r>
            <a:endParaRPr lang="en-US" dirty="0">
              <a:solidFill>
                <a:schemeClr val="tx1"/>
              </a:solidFill>
              <a:latin typeface="Comic Sans MS"/>
              <a:ea typeface="SimSun" charset="0"/>
              <a:cs typeface="Comic Sans MS"/>
            </a:endParaRPr>
          </a:p>
          <a:p>
            <a:pPr marL="169863" indent="-285750">
              <a:spcBef>
                <a:spcPts val="500"/>
              </a:spcBef>
              <a:buSzPct val="100000"/>
              <a:buBlip>
                <a:blip r:embed="rId5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 smtClean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select </a:t>
            </a:r>
            <a:r>
              <a:rPr lang="en-US" dirty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jets in events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w/: </a:t>
            </a:r>
            <a:endParaRPr lang="en-US" dirty="0">
              <a:solidFill>
                <a:schemeClr val="tx1"/>
              </a:solidFill>
              <a:latin typeface="Comic Sans MS"/>
              <a:ea typeface="Arial" charset="0"/>
              <a:cs typeface="Comic Sans MS"/>
            </a:endParaRPr>
          </a:p>
          <a:p>
            <a:pPr marL="509588" lvl="1" indent="-168275" hangingPunct="1">
              <a:lnSpc>
                <a:spcPct val="100000"/>
              </a:lnSpc>
              <a:spcBef>
                <a:spcPts val="500"/>
              </a:spcBef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1 lepton + MET + 3 jets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 </a:t>
            </a:r>
          </a:p>
          <a:p>
            <a:pPr marL="169863" indent="-285750">
              <a:spcBef>
                <a:spcPts val="500"/>
              </a:spcBef>
              <a:buSzPct val="100000"/>
              <a:buBlip>
                <a:blip r:embed="rId5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 smtClean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apply </a:t>
            </a:r>
            <a:r>
              <a:rPr lang="en-US" dirty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to every jet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the</a:t>
            </a:r>
          </a:p>
          <a:p>
            <a:pPr lvl="1">
              <a:spcBef>
                <a:spcPts val="5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 smtClean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“j</a:t>
            </a:r>
            <a:r>
              <a:rPr lang="en-US" dirty="0">
                <a:solidFill>
                  <a:schemeClr val="tx1"/>
                </a:solidFill>
                <a:latin typeface="Comic Sans MS"/>
                <a:ea typeface="SimSun" charset="0"/>
                <a:cs typeface="Comic Sans MS"/>
              </a:rPr>
              <a:t>et → 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probability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Arial" charset="0"/>
                <a:cs typeface="Comic Sans MS"/>
              </a:rPr>
              <a:t>”</a:t>
            </a:r>
            <a:endParaRPr lang="en-US" dirty="0" smtClean="0">
              <a:solidFill>
                <a:schemeClr val="tx1"/>
              </a:solidFill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6200" y="954665"/>
            <a:ext cx="4011131" cy="3407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dominated 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by 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W+jets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 and </a:t>
            </a:r>
            <a:r>
              <a:rPr lang="en-US" sz="1600" dirty="0" err="1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ttbar→l+jets</a:t>
            </a:r>
            <a:endParaRPr lang="en-US" sz="1600" dirty="0">
              <a:solidFill>
                <a:srgbClr val="000000"/>
              </a:solidFill>
              <a:latin typeface="Comic Sans MS"/>
              <a:ea typeface="SimSun" charset="0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 rot="880032">
            <a:off x="3330159" y="3357995"/>
            <a:ext cx="1292339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69863" indent="-168275">
              <a:spcBef>
                <a:spcPts val="450"/>
              </a:spcBef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b="1" dirty="0" smtClean="0">
                <a:solidFill>
                  <a:srgbClr val="008000"/>
                </a:solidFill>
                <a:latin typeface="Comic Sans MS"/>
                <a:ea typeface="SimSun" charset="0"/>
                <a:cs typeface="Comic Sans MS"/>
              </a:rPr>
              <a:t>~25÷30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ea typeface="SimSun" charset="0"/>
                <a:cs typeface="Comic Sans MS"/>
              </a:rPr>
              <a:t>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19600" y="5181600"/>
            <a:ext cx="1753190" cy="307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  <a:latin typeface="Comic Sans MS"/>
                <a:cs typeface="Comic Sans MS"/>
              </a:rPr>
              <a:t>CMS-HIG-11-002</a:t>
            </a:r>
          </a:p>
        </p:txBody>
      </p:sp>
    </p:spTree>
    <p:extLst>
      <p:ext uri="{BB962C8B-B14F-4D97-AF65-F5344CB8AC3E}">
        <p14:creationId xmlns:p14="http://schemas.microsoft.com/office/powerpoint/2010/main" val="34064109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15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BR exclusion limits: input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5047104" y="2326021"/>
            <a:ext cx="3563496" cy="3617579"/>
            <a:chOff x="5504304" y="728246"/>
            <a:chExt cx="3563496" cy="3617579"/>
          </a:xfrm>
        </p:grpSpPr>
        <p:grpSp>
          <p:nvGrpSpPr>
            <p:cNvPr id="4" name="Group 3"/>
            <p:cNvGrpSpPr/>
            <p:nvPr/>
          </p:nvGrpSpPr>
          <p:grpSpPr>
            <a:xfrm>
              <a:off x="5504304" y="728246"/>
              <a:ext cx="3563496" cy="3615154"/>
              <a:chOff x="5486400" y="2861846"/>
              <a:chExt cx="3563496" cy="361515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86400" y="3057000"/>
                <a:ext cx="3563496" cy="3420000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6248400" y="2861846"/>
                <a:ext cx="23452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omic Sans MS"/>
                    <a:cs typeface="Comic Sans MS"/>
                  </a:rPr>
                  <a:t>expected </a:t>
                </a:r>
                <a:r>
                  <a:rPr lang="en-US" sz="1600" dirty="0" err="1" smtClean="0">
                    <a:latin typeface="Comic Sans MS"/>
                    <a:cs typeface="Comic Sans MS"/>
                  </a:rPr>
                  <a:t>ttbar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events</a:t>
                </a:r>
                <a:endParaRPr lang="en-US" sz="160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714410" y="4038600"/>
              <a:ext cx="1753190" cy="307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800000"/>
                  </a:solidFill>
                  <a:latin typeface="Comic Sans MS"/>
                  <a:cs typeface="Comic Sans MS"/>
                </a:rPr>
                <a:t>CMS-HIG-11-002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81000" y="1081206"/>
            <a:ext cx="5486400" cy="4328994"/>
            <a:chOff x="152400" y="965537"/>
            <a:chExt cx="5486400" cy="4328994"/>
          </a:xfrm>
        </p:grpSpPr>
        <p:grpSp>
          <p:nvGrpSpPr>
            <p:cNvPr id="35" name="Group 34"/>
            <p:cNvGrpSpPr/>
            <p:nvPr/>
          </p:nvGrpSpPr>
          <p:grpSpPr>
            <a:xfrm>
              <a:off x="152400" y="965537"/>
              <a:ext cx="5486400" cy="4328994"/>
              <a:chOff x="152400" y="965537"/>
              <a:chExt cx="5486400" cy="432899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25000" t="36482" r="31242"/>
              <a:stretch/>
            </p:blipFill>
            <p:spPr>
              <a:xfrm>
                <a:off x="152400" y="990600"/>
                <a:ext cx="3519214" cy="2700000"/>
              </a:xfrm>
              <a:prstGeom prst="rect">
                <a:avLst/>
              </a:prstGeom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6" name="Rectangle 5"/>
              <p:cNvSpPr/>
              <p:nvPr/>
            </p:nvSpPr>
            <p:spPr>
              <a:xfrm>
                <a:off x="3733800" y="965537"/>
                <a:ext cx="19050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Comic Sans MS"/>
                    <a:cs typeface="Comic Sans MS"/>
                  </a:rPr>
                  <a:t>statistical 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uncertainties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due </a:t>
                </a:r>
                <a:r>
                  <a:rPr lang="en-US" sz="1200" dirty="0">
                    <a:latin typeface="Comic Sans MS"/>
                    <a:cs typeface="Comic Sans MS"/>
                  </a:rPr>
                  <a:t>to MC 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statistics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but</a:t>
                </a:r>
                <a:r>
                  <a:rPr lang="en-US" sz="1200" dirty="0">
                    <a:latin typeface="Comic Sans MS"/>
                    <a:cs typeface="Comic Sans MS"/>
                  </a:rPr>
                  <a:t>, for </a:t>
                </a:r>
                <a:r>
                  <a:rPr lang="en-US" sz="1200" dirty="0">
                    <a:latin typeface="Symbol" charset="2"/>
                    <a:cs typeface="Symbol" charset="2"/>
                  </a:rPr>
                  <a:t>t</a:t>
                </a:r>
                <a:r>
                  <a:rPr lang="en-US" sz="1200" dirty="0">
                    <a:latin typeface="Comic Sans MS"/>
                    <a:cs typeface="Comic Sans MS"/>
                  </a:rPr>
                  <a:t>-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fakes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due </a:t>
                </a:r>
                <a:r>
                  <a:rPr lang="en-US" sz="1200" dirty="0">
                    <a:latin typeface="Comic Sans MS"/>
                    <a:cs typeface="Comic Sans MS"/>
                  </a:rPr>
                  <a:t>to the fake 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rate</a:t>
                </a:r>
              </a:p>
              <a:p>
                <a:pPr algn="r"/>
                <a:r>
                  <a:rPr lang="en-US" sz="1200" dirty="0" smtClean="0">
                    <a:latin typeface="Comic Sans MS"/>
                    <a:cs typeface="Comic Sans MS"/>
                  </a:rPr>
                  <a:t>in </a:t>
                </a:r>
                <a:r>
                  <a:rPr lang="en-US" sz="1200" dirty="0">
                    <a:latin typeface="Comic Sans MS"/>
                    <a:cs typeface="Comic Sans MS"/>
                  </a:rPr>
                  <a:t>the 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data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200400" y="4648200"/>
                <a:ext cx="1905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 smtClean="0">
                    <a:latin typeface="Comic Sans MS"/>
                    <a:cs typeface="Comic Sans MS"/>
                  </a:rPr>
                  <a:t>[electron efficiency</a:t>
                </a:r>
              </a:p>
              <a:p>
                <a:pPr algn="ctr"/>
                <a:r>
                  <a:rPr lang="en-US" sz="1200" dirty="0" smtClean="0">
                    <a:latin typeface="Comic Sans MS"/>
                    <a:cs typeface="Comic Sans MS"/>
                  </a:rPr>
                  <a:t>is lower than</a:t>
                </a:r>
              </a:p>
              <a:p>
                <a:pPr algn="ctr"/>
                <a:r>
                  <a:rPr lang="en-US" sz="1200" dirty="0" err="1" smtClean="0">
                    <a:latin typeface="Comic Sans MS"/>
                    <a:cs typeface="Comic Sans MS"/>
                  </a:rPr>
                  <a:t>muon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 efficiency</a:t>
                </a:r>
                <a:r>
                  <a:rPr lang="en-US" sz="1200" dirty="0">
                    <a:latin typeface="Comic Sans MS"/>
                    <a:cs typeface="Comic Sans MS"/>
                  </a:rPr>
                  <a:t>]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3386214" y="3886200"/>
                <a:ext cx="1352200" cy="791999"/>
                <a:chOff x="5658200" y="5455965"/>
                <a:chExt cx="1352200" cy="791999"/>
              </a:xfrm>
            </p:grpSpPr>
            <p:sp>
              <p:nvSpPr>
                <p:cNvPr id="21" name="AutoShape 41"/>
                <p:cNvSpPr>
                  <a:spLocks/>
                </p:cNvSpPr>
                <p:nvPr/>
              </p:nvSpPr>
              <p:spPr bwMode="auto">
                <a:xfrm>
                  <a:off x="5658200" y="5455965"/>
                  <a:ext cx="108000" cy="791999"/>
                </a:xfrm>
                <a:prstGeom prst="leftBrace">
                  <a:avLst>
                    <a:gd name="adj1" fmla="val 78299"/>
                    <a:gd name="adj2" fmla="val 50000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5715000" y="5486400"/>
                  <a:ext cx="1295400" cy="7232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Comic Sans MS"/>
                      <a:cs typeface="Comic Sans MS"/>
                    </a:rPr>
                    <a:t>16 in </a:t>
                  </a:r>
                  <a:r>
                    <a:rPr lang="en-US" dirty="0" err="1">
                      <a:latin typeface="Comic Sans MS"/>
                      <a:cs typeface="Comic Sans MS"/>
                    </a:rPr>
                    <a:t>e</a:t>
                  </a:r>
                  <a:r>
                    <a:rPr lang="en-US" dirty="0" err="1">
                      <a:latin typeface="Symbol" charset="2"/>
                      <a:cs typeface="Symbol" charset="2"/>
                    </a:rPr>
                    <a:t>t</a:t>
                  </a:r>
                  <a:r>
                    <a:rPr lang="en-US" baseline="-25000" dirty="0" err="1">
                      <a:latin typeface="Comic Sans MS"/>
                      <a:cs typeface="Comic Sans MS"/>
                    </a:rPr>
                    <a:t>had</a:t>
                  </a:r>
                  <a:endParaRPr lang="en-US" baseline="-25000" dirty="0">
                    <a:latin typeface="Comic Sans MS"/>
                    <a:cs typeface="Comic Sans MS"/>
                  </a:endParaRPr>
                </a:p>
                <a:p>
                  <a:pPr>
                    <a:spcBef>
                      <a:spcPts val="600"/>
                    </a:spcBef>
                  </a:pPr>
                  <a:r>
                    <a:rPr lang="en-US" dirty="0">
                      <a:latin typeface="Comic Sans MS"/>
                      <a:cs typeface="Comic Sans MS"/>
                    </a:rPr>
                    <a:t>24 in </a:t>
                  </a:r>
                  <a:r>
                    <a:rPr lang="en-US" dirty="0" err="1">
                      <a:latin typeface="Symbol" charset="2"/>
                      <a:cs typeface="Symbol" charset="2"/>
                    </a:rPr>
                    <a:t>mt</a:t>
                  </a:r>
                  <a:r>
                    <a:rPr lang="en-US" baseline="-25000" dirty="0" err="1">
                      <a:latin typeface="Comic Sans MS"/>
                      <a:cs typeface="Comic Sans MS"/>
                    </a:rPr>
                    <a:t>had</a:t>
                  </a:r>
                  <a:endParaRPr lang="en-US" dirty="0">
                    <a:latin typeface="Comic Sans MS"/>
                    <a:cs typeface="Comic Sans MS"/>
                  </a:endParaRPr>
                </a:p>
              </p:txBody>
            </p:sp>
          </p:grpSp>
          <p:cxnSp>
            <p:nvCxnSpPr>
              <p:cNvPr id="29" name="Straight Arrow Connector 28"/>
              <p:cNvCxnSpPr/>
              <p:nvPr/>
            </p:nvCxnSpPr>
            <p:spPr>
              <a:xfrm flipV="1">
                <a:off x="3505200" y="1371600"/>
                <a:ext cx="304800" cy="0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048000" y="3505200"/>
                <a:ext cx="228600" cy="79873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none"/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40" name="Rectangle 39"/>
            <p:cNvSpPr/>
            <p:nvPr/>
          </p:nvSpPr>
          <p:spPr bwMode="auto">
            <a:xfrm>
              <a:off x="152401" y="1295400"/>
              <a:ext cx="3527998" cy="457200"/>
            </a:xfrm>
            <a:prstGeom prst="rect">
              <a:avLst/>
            </a:prstGeom>
            <a:solidFill>
              <a:schemeClr val="bg2">
                <a:alpha val="30000"/>
              </a:schemeClr>
            </a:solidFill>
            <a:ln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152400" y="3365404"/>
              <a:ext cx="3527998" cy="21599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rgbClr val="FF0000"/>
                </a:solidFill>
                <a:latin typeface="Segoe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152400" y="3172804"/>
              <a:ext cx="3527998" cy="179996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954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6400" y="5562600"/>
            <a:ext cx="3733800" cy="10802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Comic Sans MS"/>
                <a:cs typeface="Comic Sans MS"/>
              </a:rPr>
              <a:t>for Higgs mass </a:t>
            </a:r>
            <a:r>
              <a:rPr lang="en-US" b="1" dirty="0">
                <a:latin typeface="Comic Sans MS"/>
                <a:cs typeface="Comic Sans MS"/>
              </a:rPr>
              <a:t>[80;140] </a:t>
            </a:r>
            <a:r>
              <a:rPr lang="en-US" b="1" dirty="0" err="1">
                <a:latin typeface="Comic Sans MS"/>
                <a:cs typeface="Comic Sans MS"/>
              </a:rPr>
              <a:t>GeV</a:t>
            </a:r>
            <a:r>
              <a:rPr lang="en-US" b="1" dirty="0">
                <a:latin typeface="Comic Sans MS"/>
                <a:cs typeface="Comic Sans MS"/>
              </a:rPr>
              <a:t>/c</a:t>
            </a:r>
            <a:r>
              <a:rPr lang="en-US" b="1" baseline="30000" dirty="0">
                <a:latin typeface="Comic Sans MS"/>
                <a:cs typeface="Comic Sans MS"/>
              </a:rPr>
              <a:t>2</a:t>
            </a:r>
          </a:p>
          <a:p>
            <a:pPr algn="ctr">
              <a:lnSpc>
                <a:spcPct val="120000"/>
              </a:lnSpc>
            </a:pPr>
            <a:r>
              <a:rPr lang="en-US" b="1" dirty="0" smtClean="0">
                <a:latin typeface="Comic Sans MS" charset="0"/>
              </a:rPr>
              <a:t>BR(</a:t>
            </a:r>
            <a:r>
              <a:rPr lang="en-US" b="1" dirty="0" err="1" smtClean="0">
                <a:latin typeface="Comic Sans MS" charset="0"/>
              </a:rPr>
              <a:t>t</a:t>
            </a:r>
            <a:r>
              <a:rPr lang="en-US" b="1" dirty="0" err="1">
                <a:latin typeface="Comic Sans MS" charset="0"/>
                <a:sym typeface="Symbol" charset="0"/>
              </a:rPr>
              <a:t></a:t>
            </a:r>
            <a:r>
              <a:rPr lang="en-US" b="1" dirty="0" err="1">
                <a:latin typeface="Comic Sans MS" charset="0"/>
              </a:rPr>
              <a:t>bH</a:t>
            </a:r>
            <a:r>
              <a:rPr lang="en-US" b="1" baseline="30000" dirty="0" smtClean="0">
                <a:latin typeface="Comic Sans MS"/>
                <a:cs typeface="Comic Sans MS"/>
                <a:sym typeface="Symbol" charset="0"/>
              </a:rPr>
              <a:t>±</a:t>
            </a:r>
            <a:r>
              <a:rPr lang="en-US" b="1" dirty="0" smtClean="0">
                <a:latin typeface="Comic Sans MS"/>
                <a:cs typeface="Comic Sans MS"/>
                <a:sym typeface="Symbol" charset="0"/>
              </a:rPr>
              <a:t>)=</a:t>
            </a:r>
            <a:r>
              <a:rPr lang="en-US" b="1" dirty="0">
                <a:latin typeface="Comic Sans MS"/>
                <a:cs typeface="Comic Sans MS"/>
              </a:rPr>
              <a:t>25%÷28</a:t>
            </a:r>
            <a:r>
              <a:rPr lang="en-US" b="1" dirty="0" smtClean="0">
                <a:latin typeface="Comic Sans MS"/>
                <a:cs typeface="Comic Sans MS"/>
              </a:rPr>
              <a:t>%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latin typeface="Comic Sans MS"/>
                <a:cs typeface="Comic Sans MS"/>
              </a:rPr>
              <a:t>[w/</a:t>
            </a:r>
            <a:r>
              <a:rPr lang="en-US" dirty="0" smtClean="0">
                <a:latin typeface="Comic Sans MS" charset="0"/>
              </a:rPr>
              <a:t> BR(H</a:t>
            </a:r>
            <a:r>
              <a:rPr lang="en-US" baseline="30000" dirty="0">
                <a:latin typeface="Comic Sans MS"/>
                <a:cs typeface="Comic Sans MS"/>
                <a:sym typeface="Symbol" charset="0"/>
              </a:rPr>
              <a:t>±</a:t>
            </a:r>
            <a:r>
              <a:rPr lang="en-US" dirty="0">
                <a:latin typeface="Comic Sans MS" charset="0"/>
                <a:sym typeface="Symbol" charset="0"/>
              </a:rPr>
              <a:t></a:t>
            </a:r>
            <a:r>
              <a:rPr lang="en-US" dirty="0" smtClean="0">
                <a:latin typeface="Comic Sans MS" charset="0"/>
                <a:sym typeface="Symbol" charset="0"/>
              </a:rPr>
              <a:t>)=1]</a:t>
            </a:r>
            <a:endParaRPr lang="en-US" dirty="0">
              <a:latin typeface="Comic Sans MS" charset="0"/>
              <a:sym typeface="Symbol" charset="0"/>
            </a:endParaRP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16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>
                <a:solidFill>
                  <a:schemeClr val="tx2">
                    <a:lumMod val="50000"/>
                  </a:schemeClr>
                </a:solidFill>
              </a:rPr>
              <a:t>BR exclusion limits: </a:t>
            </a:r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output</a:t>
            </a:r>
            <a:endParaRPr lang="en-US" dirty="0" smtClean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369661" y="2819400"/>
            <a:ext cx="3744321" cy="3600000"/>
            <a:chOff x="5410200" y="1371600"/>
            <a:chExt cx="3375944" cy="32458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0200" y="1371600"/>
              <a:ext cx="3375944" cy="3240000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4" name="Rectangle 3"/>
            <p:cNvSpPr/>
            <p:nvPr/>
          </p:nvSpPr>
          <p:spPr>
            <a:xfrm>
              <a:off x="5486400" y="4340423"/>
              <a:ext cx="15807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800000"/>
                  </a:solidFill>
                  <a:latin typeface="Comic Sans MS"/>
                  <a:cs typeface="Comic Sans MS"/>
                </a:rPr>
                <a:t>CMS-HIG-11-002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76600" y="1219200"/>
            <a:ext cx="54102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Comic Sans MS"/>
                <a:cs typeface="Comic Sans MS"/>
              </a:rPr>
              <a:t>a </a:t>
            </a:r>
            <a:r>
              <a:rPr lang="en-US" sz="1600" dirty="0">
                <a:latin typeface="Comic Sans MS"/>
                <a:cs typeface="Comic Sans MS"/>
              </a:rPr>
              <a:t>Bayesian method </a:t>
            </a:r>
            <a:r>
              <a:rPr lang="en-US" sz="1600" dirty="0" smtClean="0">
                <a:latin typeface="Comic Sans MS"/>
                <a:cs typeface="Comic Sans MS"/>
              </a:rPr>
              <a:t>w/ </a:t>
            </a:r>
            <a:r>
              <a:rPr lang="en-US" sz="1600" dirty="0">
                <a:latin typeface="Comic Sans MS"/>
                <a:cs typeface="Comic Sans MS"/>
              </a:rPr>
              <a:t>flat signal strength </a:t>
            </a:r>
            <a:r>
              <a:rPr lang="en-US" sz="1600" dirty="0" smtClean="0">
                <a:latin typeface="Comic Sans MS"/>
                <a:cs typeface="Comic Sans MS"/>
              </a:rPr>
              <a:t>prior</a:t>
            </a:r>
          </a:p>
          <a:p>
            <a:pPr marL="324000"/>
            <a:r>
              <a:rPr lang="en-US" sz="1600" dirty="0" smtClean="0">
                <a:latin typeface="Comic Sans MS"/>
                <a:cs typeface="Comic Sans MS"/>
              </a:rPr>
              <a:t>is </a:t>
            </a:r>
            <a:r>
              <a:rPr lang="en-US" sz="1600" dirty="0">
                <a:latin typeface="Comic Sans MS"/>
                <a:cs typeface="Comic Sans MS"/>
              </a:rPr>
              <a:t>used to obtain the upper </a:t>
            </a:r>
            <a:r>
              <a:rPr lang="en-US" sz="1600" dirty="0" smtClean="0">
                <a:latin typeface="Comic Sans MS"/>
                <a:cs typeface="Comic Sans MS"/>
              </a:rPr>
              <a:t>limits @95% CL</a:t>
            </a:r>
          </a:p>
          <a:p>
            <a:pPr marL="324000"/>
            <a:r>
              <a:rPr lang="en-US" sz="1600" dirty="0" smtClean="0">
                <a:latin typeface="Comic Sans MS"/>
                <a:cs typeface="Comic Sans MS"/>
              </a:rPr>
              <a:t>on the excess of events (</a:t>
            </a:r>
            <a:r>
              <a:rPr lang="en-US" sz="1600" dirty="0" err="1" smtClean="0">
                <a:latin typeface="Comic Sans MS"/>
                <a:cs typeface="Comic Sans MS"/>
              </a:rPr>
              <a:t>N</a:t>
            </a:r>
            <a:r>
              <a:rPr lang="en-US" sz="1600" baseline="-25000" dirty="0" err="1" smtClean="0">
                <a:latin typeface="Comic Sans MS"/>
                <a:cs typeface="Comic Sans MS"/>
              </a:rPr>
              <a:t>up</a:t>
            </a:r>
            <a:r>
              <a:rPr lang="en-US" sz="1600" dirty="0" smtClean="0">
                <a:latin typeface="Comic Sans MS"/>
                <a:cs typeface="Comic Sans MS"/>
              </a:rPr>
              <a:t>) </a:t>
            </a:r>
            <a:r>
              <a:rPr lang="en-US" sz="1600" dirty="0" err="1" smtClean="0">
                <a:latin typeface="Comic Sans MS"/>
                <a:cs typeface="Comic Sans MS"/>
              </a:rPr>
              <a:t>w.r.t</a:t>
            </a:r>
            <a:r>
              <a:rPr lang="en-US" sz="1600" dirty="0" smtClean="0">
                <a:latin typeface="Comic Sans MS"/>
                <a:cs typeface="Comic Sans MS"/>
              </a:rPr>
              <a:t>. SM expectation</a:t>
            </a: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Comic Sans MS"/>
                <a:cs typeface="Comic Sans MS"/>
              </a:rPr>
              <a:t>the background </a:t>
            </a:r>
            <a:r>
              <a:rPr lang="en-US" sz="1600" dirty="0">
                <a:latin typeface="Comic Sans MS"/>
                <a:cs typeface="Comic Sans MS"/>
              </a:rPr>
              <a:t>and signal uncertainties </a:t>
            </a:r>
            <a:r>
              <a:rPr lang="en-US" sz="1600" dirty="0" smtClean="0">
                <a:latin typeface="Comic Sans MS"/>
                <a:cs typeface="Comic Sans MS"/>
              </a:rPr>
              <a:t>modeled</a:t>
            </a:r>
          </a:p>
          <a:p>
            <a:pPr marL="324000"/>
            <a:r>
              <a:rPr lang="en-US" sz="1600" dirty="0" smtClean="0">
                <a:latin typeface="Comic Sans MS"/>
                <a:cs typeface="Comic Sans MS"/>
              </a:rPr>
              <a:t>w/ lognormal </a:t>
            </a:r>
            <a:r>
              <a:rPr lang="en-US" sz="1600" dirty="0" err="1" smtClean="0">
                <a:latin typeface="Comic Sans MS"/>
                <a:cs typeface="Comic Sans MS"/>
              </a:rPr>
              <a:t>pdf's</a:t>
            </a:r>
            <a:r>
              <a:rPr lang="en-US" sz="1600" dirty="0" smtClean="0">
                <a:latin typeface="Comic Sans MS"/>
                <a:cs typeface="Comic Sans MS"/>
              </a:rPr>
              <a:t>, correlations taken into account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400" y="1447800"/>
            <a:ext cx="3049213" cy="3138621"/>
            <a:chOff x="0" y="3798004"/>
            <a:chExt cx="3049213" cy="3138621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798004"/>
              <a:ext cx="3049213" cy="3059996"/>
            </a:xfrm>
            <a:prstGeom prst="rect">
              <a:avLst/>
            </a:prstGeom>
            <a:ln>
              <a:headEnd/>
              <a:tailEnd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17" name="Rectangle 16"/>
            <p:cNvSpPr/>
            <p:nvPr/>
          </p:nvSpPr>
          <p:spPr>
            <a:xfrm>
              <a:off x="0" y="6629400"/>
              <a:ext cx="1753190" cy="307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800000"/>
                  </a:solidFill>
                  <a:latin typeface="Comic Sans MS"/>
                  <a:cs typeface="Comic Sans MS"/>
                </a:rPr>
                <a:t>CMS-HIG-11-002</a:t>
              </a:r>
            </a:p>
          </p:txBody>
        </p:sp>
      </p:grpSp>
      <p:pic>
        <p:nvPicPr>
          <p:cNvPr id="18" name="Picture 17" descr="Screen shot 2011-04-10 at 13.10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583997"/>
            <a:ext cx="2893909" cy="899999"/>
          </a:xfrm>
          <a:prstGeom prst="rect">
            <a:avLst/>
          </a:prstGeom>
        </p:spPr>
      </p:pic>
      <p:pic>
        <p:nvPicPr>
          <p:cNvPr id="19" name="Picture 18" descr="Screen shot 2011-04-10 at 13.10.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5162401"/>
            <a:ext cx="1849626" cy="323999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3429000" y="3276600"/>
            <a:ext cx="1752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6200" y="939224"/>
            <a:ext cx="3200400" cy="58477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mic Sans MS"/>
                <a:cs typeface="Comic Sans MS"/>
              </a:rPr>
              <a:t>upper </a:t>
            </a:r>
            <a:r>
              <a:rPr lang="en-US" sz="1600" dirty="0">
                <a:latin typeface="Comic Sans MS"/>
                <a:cs typeface="Comic Sans MS"/>
              </a:rPr>
              <a:t>limit on excess of </a:t>
            </a:r>
            <a:r>
              <a:rPr lang="en-US" sz="1600" dirty="0" smtClean="0">
                <a:latin typeface="Comic Sans MS"/>
                <a:cs typeface="Comic Sans MS"/>
              </a:rPr>
              <a:t>events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on </a:t>
            </a:r>
            <a:r>
              <a:rPr lang="en-US" sz="1600" dirty="0">
                <a:latin typeface="Comic Sans MS"/>
                <a:cs typeface="Comic Sans MS"/>
              </a:rPr>
              <a:t>top of the SM </a:t>
            </a:r>
            <a:r>
              <a:rPr lang="en-US" sz="1600" dirty="0" smtClean="0">
                <a:latin typeface="Comic Sans MS"/>
                <a:cs typeface="Comic Sans MS"/>
              </a:rPr>
              <a:t>processes</a:t>
            </a:r>
            <a:endParaRPr lang="en-US" sz="1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922335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A82EAB0E-03FF-3246-B9F3-960592CE31D7}" type="slidenum">
              <a:rPr lang="en-US" smtClean="0"/>
              <a:pPr algn="r"/>
              <a:t>17</a:t>
            </a:fld>
            <a:endParaRPr lang="en-US" dirty="0" smtClean="0">
              <a:latin typeface="Times" charset="0"/>
            </a:endParaRP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pPr marL="24161750" indent="-24161750"/>
            <a:r>
              <a:rPr lang="en-US" u="sng" dirty="0" smtClean="0"/>
              <a:t>conclusion…</a:t>
            </a:r>
            <a:endParaRPr lang="en-US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6200" y="866001"/>
            <a:ext cx="754817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 smtClean="0">
                <a:latin typeface="Comic Sans MS"/>
                <a:cs typeface="Comic Sans MS"/>
              </a:rPr>
              <a:t>direct searches </a:t>
            </a:r>
            <a:r>
              <a:rPr lang="en-US" dirty="0">
                <a:latin typeface="Comic Sans MS"/>
                <a:cs typeface="Comic Sans MS"/>
              </a:rPr>
              <a:t>for MSSM </a:t>
            </a:r>
            <a:r>
              <a:rPr lang="en-US" dirty="0" smtClean="0">
                <a:latin typeface="Comic Sans MS"/>
                <a:cs typeface="Comic Sans MS"/>
              </a:rPr>
              <a:t>Higgs</a:t>
            </a:r>
          </a:p>
          <a:p>
            <a:pPr marL="288000"/>
            <a:r>
              <a:rPr lang="en-US" dirty="0" smtClean="0">
                <a:latin typeface="Comic Sans MS"/>
                <a:cs typeface="Comic Sans MS"/>
              </a:rPr>
              <a:t>have </a:t>
            </a:r>
            <a:r>
              <a:rPr lang="en-US" dirty="0">
                <a:latin typeface="Comic Sans MS"/>
                <a:cs typeface="Comic Sans MS"/>
              </a:rPr>
              <a:t>been performed in CMS </a:t>
            </a:r>
            <a:r>
              <a:rPr lang="en-US" dirty="0" smtClean="0">
                <a:latin typeface="Comic Sans MS"/>
                <a:cs typeface="Comic Sans MS"/>
              </a:rPr>
              <a:t>w/ </a:t>
            </a:r>
            <a:r>
              <a:rPr lang="en-US" b="1" dirty="0">
                <a:latin typeface="Comic Sans MS"/>
                <a:cs typeface="Comic Sans MS"/>
              </a:rPr>
              <a:t>36 pb</a:t>
            </a:r>
            <a:r>
              <a:rPr lang="en-US" b="1" baseline="30000" dirty="0">
                <a:latin typeface="Comic Sans MS"/>
                <a:cs typeface="Comic Sans MS"/>
              </a:rPr>
              <a:t>-1</a:t>
            </a:r>
            <a:r>
              <a:rPr lang="en-US" dirty="0">
                <a:latin typeface="Comic Sans MS"/>
                <a:cs typeface="Comic Sans MS"/>
              </a:rPr>
              <a:t> of </a:t>
            </a:r>
            <a:r>
              <a:rPr lang="en-US" dirty="0" smtClean="0">
                <a:latin typeface="Comic Sans MS"/>
                <a:cs typeface="Comic Sans MS"/>
              </a:rPr>
              <a:t>data [2010 operation]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20083"/>
            <a:ext cx="4495800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u="sng" dirty="0">
                <a:latin typeface="Comic Sans MS"/>
                <a:cs typeface="Comic Sans MS"/>
              </a:rPr>
              <a:t>MSSM </a:t>
            </a:r>
            <a:r>
              <a:rPr lang="en-US" b="1" u="sng" dirty="0" smtClean="0">
                <a:latin typeface="Comic Sans MS"/>
                <a:cs typeface="Comic Sans MS"/>
              </a:rPr>
              <a:t>neutral </a:t>
            </a:r>
            <a:r>
              <a:rPr lang="en-US" b="1" u="sng" dirty="0">
                <a:latin typeface="Comic Sans MS"/>
                <a:cs typeface="Comic Sans MS"/>
              </a:rPr>
              <a:t>Higgs </a:t>
            </a:r>
            <a:r>
              <a:rPr lang="en-US" b="1" u="sng" dirty="0" smtClean="0">
                <a:latin typeface="Comic Sans MS"/>
                <a:cs typeface="Comic Sans MS"/>
              </a:rPr>
              <a:t>boson: </a:t>
            </a:r>
            <a:r>
              <a:rPr lang="en-US" b="1" u="sng" dirty="0" err="1">
                <a:latin typeface="Symbol" charset="2"/>
                <a:cs typeface="Symbol" charset="2"/>
              </a:rPr>
              <a:t>φ</a:t>
            </a:r>
            <a:r>
              <a:rPr lang="en-US" b="1" u="sng" dirty="0" err="1">
                <a:solidFill>
                  <a:schemeClr val="tx2">
                    <a:lumMod val="50000"/>
                  </a:schemeClr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b="1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t</a:t>
            </a:r>
            <a:r>
              <a:rPr lang="en-US" b="1" u="sng" baseline="30000" dirty="0" err="1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+</a:t>
            </a:r>
            <a:r>
              <a:rPr lang="en-US" b="1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t</a:t>
            </a:r>
            <a:r>
              <a:rPr lang="en-US" b="1" u="sng" baseline="30000" dirty="0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-</a:t>
            </a:r>
            <a:endParaRPr lang="en-US" b="1" u="sng" dirty="0">
              <a:latin typeface="Comic Sans MS"/>
              <a:cs typeface="Comic Sans MS"/>
            </a:endParaRPr>
          </a:p>
          <a:p>
            <a:pPr marL="285750" indent="-285750">
              <a:buSzPct val="120000"/>
              <a:buBlip>
                <a:blip r:embed="rId3"/>
              </a:buBlip>
            </a:pPr>
            <a:r>
              <a:rPr lang="en-US" u="sng" dirty="0" smtClean="0">
                <a:latin typeface="Comic Sans MS"/>
                <a:cs typeface="Comic Sans MS"/>
              </a:rPr>
              <a:t>experimental methods</a:t>
            </a:r>
          </a:p>
          <a:p>
            <a:pPr marL="324000">
              <a:buSzPct val="120000"/>
            </a:pPr>
            <a:r>
              <a:rPr lang="en-US" dirty="0" smtClean="0">
                <a:latin typeface="Comic Sans MS"/>
                <a:cs typeface="Comic Sans MS"/>
              </a:rPr>
              <a:t>have been </a:t>
            </a:r>
            <a:r>
              <a:rPr lang="en-US" u="sng" dirty="0" smtClean="0">
                <a:latin typeface="Comic Sans MS"/>
                <a:cs typeface="Comic Sans MS"/>
              </a:rPr>
              <a:t>validated</a:t>
            </a:r>
          </a:p>
          <a:p>
            <a:pPr marL="324000">
              <a:buSzPct val="120000"/>
            </a:pPr>
            <a:r>
              <a:rPr lang="en-US" u="sng" dirty="0" smtClean="0">
                <a:latin typeface="Comic Sans MS"/>
                <a:cs typeface="Comic Sans MS"/>
              </a:rPr>
              <a:t>in </a:t>
            </a:r>
            <a:r>
              <a:rPr lang="en-US" b="1" u="sng" dirty="0">
                <a:latin typeface="Comic Sans MS"/>
                <a:cs typeface="Comic Sans MS"/>
              </a:rPr>
              <a:t>Z</a:t>
            </a:r>
            <a:r>
              <a:rPr lang="en-US" u="sng" dirty="0">
                <a:latin typeface="Comic Sans MS"/>
                <a:cs typeface="Comic Sans MS"/>
              </a:rPr>
              <a:t> </a:t>
            </a:r>
            <a:r>
              <a:rPr lang="en-US" b="1" u="sng" dirty="0">
                <a:latin typeface="Comic Sans MS"/>
                <a:cs typeface="Comic Sans MS"/>
              </a:rPr>
              <a:t>→</a:t>
            </a:r>
            <a:r>
              <a:rPr lang="en-US" u="sng" dirty="0">
                <a:latin typeface="Comic Sans MS"/>
                <a:cs typeface="Comic Sans MS"/>
              </a:rPr>
              <a:t> </a:t>
            </a:r>
            <a:r>
              <a:rPr lang="en-US" b="1" u="sng" dirty="0" err="1">
                <a:latin typeface="Comic Sans MS"/>
                <a:cs typeface="Comic Sans MS"/>
              </a:rPr>
              <a:t>ττ</a:t>
            </a:r>
            <a:r>
              <a:rPr lang="en-US" u="sng" dirty="0">
                <a:latin typeface="Comic Sans MS"/>
                <a:cs typeface="Comic Sans MS"/>
              </a:rPr>
              <a:t> </a:t>
            </a:r>
            <a:r>
              <a:rPr lang="en-US" b="1" u="sng" dirty="0">
                <a:latin typeface="Comic Sans MS"/>
                <a:cs typeface="Comic Sans MS"/>
              </a:rPr>
              <a:t>cross</a:t>
            </a:r>
            <a:r>
              <a:rPr lang="en-US" u="sng" dirty="0">
                <a:latin typeface="Comic Sans MS"/>
                <a:cs typeface="Comic Sans MS"/>
              </a:rPr>
              <a:t> </a:t>
            </a:r>
            <a:r>
              <a:rPr lang="en-US" b="1" u="sng" dirty="0">
                <a:latin typeface="Comic Sans MS"/>
                <a:cs typeface="Comic Sans MS"/>
              </a:rPr>
              <a:t>section</a:t>
            </a:r>
            <a:r>
              <a:rPr lang="en-US" u="sng" dirty="0">
                <a:latin typeface="Comic Sans MS"/>
                <a:cs typeface="Comic Sans MS"/>
              </a:rPr>
              <a:t> measurement</a:t>
            </a:r>
          </a:p>
          <a:p>
            <a:pPr marL="285750" indent="-285750">
              <a:buSzPct val="120000"/>
              <a:buBlip>
                <a:blip r:embed="rId4"/>
              </a:buBlip>
            </a:pPr>
            <a:r>
              <a:rPr lang="en-US" dirty="0" smtClean="0">
                <a:latin typeface="Comic Sans MS"/>
                <a:cs typeface="Comic Sans MS"/>
              </a:rPr>
              <a:t>no </a:t>
            </a:r>
            <a:r>
              <a:rPr lang="en-US" dirty="0">
                <a:latin typeface="Comic Sans MS"/>
                <a:cs typeface="Comic Sans MS"/>
              </a:rPr>
              <a:t>evidence of signal observed</a:t>
            </a:r>
          </a:p>
          <a:p>
            <a:pPr marL="742950" lvl="1" indent="-285750">
              <a:buBlip>
                <a:blip r:embed="rId5"/>
              </a:buBlip>
            </a:pPr>
            <a:r>
              <a:rPr lang="en-US" b="1" dirty="0" smtClean="0">
                <a:latin typeface="Comic Sans MS"/>
                <a:cs typeface="Comic Sans MS"/>
              </a:rPr>
              <a:t>95</a:t>
            </a:r>
            <a:r>
              <a:rPr lang="en-US" b="1" dirty="0">
                <a:latin typeface="Comic Sans MS"/>
                <a:cs typeface="Comic Sans MS"/>
              </a:rPr>
              <a:t>% CL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upper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limit</a:t>
            </a:r>
          </a:p>
          <a:p>
            <a:pPr marL="781200" lvl="1">
              <a:buSzPct val="120000"/>
            </a:pPr>
            <a:r>
              <a:rPr lang="en-US" dirty="0" smtClean="0">
                <a:latin typeface="Comic Sans MS"/>
                <a:cs typeface="Comic Sans MS"/>
              </a:rPr>
              <a:t>on </a:t>
            </a:r>
            <a:r>
              <a:rPr lang="en-US" b="1" dirty="0" err="1">
                <a:latin typeface="Comic Sans MS"/>
                <a:cs typeface="Comic Sans MS"/>
              </a:rPr>
              <a:t>σ</a:t>
            </a:r>
            <a:r>
              <a:rPr lang="en-US" b="1" dirty="0">
                <a:latin typeface="Comic Sans MS"/>
                <a:cs typeface="Comic Sans MS"/>
              </a:rPr>
              <a:t>(</a:t>
            </a:r>
            <a:r>
              <a:rPr lang="en-US" b="1" dirty="0" err="1">
                <a:latin typeface="Comic Sans MS"/>
                <a:cs typeface="Comic Sans MS"/>
              </a:rPr>
              <a:t>pp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b="1" dirty="0" err="1">
                <a:latin typeface="Symbol" charset="2"/>
                <a:cs typeface="Symbol" charset="2"/>
              </a:rPr>
              <a:t>φ</a:t>
            </a:r>
            <a:r>
              <a:rPr lang="en-US" b="1" dirty="0">
                <a:latin typeface="Comic Sans MS"/>
                <a:cs typeface="Comic Sans MS"/>
              </a:rPr>
              <a:t>)✕BR(</a:t>
            </a:r>
            <a:r>
              <a:rPr lang="en-US" b="1" dirty="0" err="1">
                <a:latin typeface="Symbol" charset="2"/>
                <a:cs typeface="Symbol" charset="2"/>
              </a:rPr>
              <a:t>φ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t</a:t>
            </a:r>
            <a:r>
              <a:rPr lang="en-US" b="1" baseline="30000" dirty="0" err="1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+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t</a:t>
            </a:r>
            <a:r>
              <a:rPr lang="en-US" b="1" baseline="30000" dirty="0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-</a:t>
            </a:r>
            <a:r>
              <a:rPr lang="en-US" b="1" dirty="0" smtClean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Comic Sans MS"/>
                <a:cs typeface="Comic Sans MS"/>
              </a:rPr>
              <a:t> is </a:t>
            </a:r>
            <a:r>
              <a:rPr lang="en-US" dirty="0">
                <a:latin typeface="Comic Sans MS"/>
                <a:cs typeface="Comic Sans MS"/>
              </a:rPr>
              <a:t>set </a:t>
            </a:r>
            <a:endParaRPr lang="en-US" dirty="0" smtClean="0">
              <a:latin typeface="Comic Sans MS"/>
              <a:cs typeface="Comic Sans MS"/>
            </a:endParaRPr>
          </a:p>
          <a:p>
            <a:pPr marL="781200" lvl="1" algn="r">
              <a:buSzPct val="120000"/>
            </a:pPr>
            <a:r>
              <a:rPr lang="en-US" dirty="0" smtClean="0">
                <a:latin typeface="Comic Sans MS"/>
                <a:cs typeface="Comic Sans MS"/>
              </a:rPr>
              <a:t>[</a:t>
            </a:r>
            <a:r>
              <a:rPr lang="en-US" dirty="0" err="1">
                <a:latin typeface="Comic Sans MS"/>
                <a:cs typeface="Comic Sans MS"/>
              </a:rPr>
              <a:t>Bayesan</a:t>
            </a:r>
            <a:r>
              <a:rPr lang="en-US" dirty="0" smtClean="0">
                <a:latin typeface="Comic Sans MS"/>
                <a:cs typeface="Comic Sans MS"/>
              </a:rPr>
              <a:t>]</a:t>
            </a:r>
          </a:p>
          <a:p>
            <a:pPr marL="781200" lvl="1">
              <a:buSzPct val="120000"/>
            </a:pPr>
            <a:r>
              <a:rPr lang="en-US" dirty="0" smtClean="0">
                <a:latin typeface="Comic Sans MS"/>
                <a:cs typeface="Comic Sans MS"/>
              </a:rPr>
              <a:t>and </a:t>
            </a:r>
            <a:r>
              <a:rPr lang="en-US" dirty="0">
                <a:latin typeface="Comic Sans MS"/>
                <a:cs typeface="Comic Sans MS"/>
              </a:rPr>
              <a:t>translated to </a:t>
            </a:r>
            <a:r>
              <a:rPr lang="en-US" b="1" dirty="0" smtClean="0">
                <a:latin typeface="Comic Sans MS"/>
                <a:cs typeface="Comic Sans MS"/>
              </a:rPr>
              <a:t>m</a:t>
            </a:r>
            <a:r>
              <a:rPr lang="en-US" b="1" baseline="-25000" dirty="0" smtClean="0">
                <a:latin typeface="Comic Sans MS"/>
                <a:cs typeface="Comic Sans MS"/>
              </a:rPr>
              <a:t>A</a:t>
            </a:r>
            <a:r>
              <a:rPr lang="en-US" b="1" dirty="0" smtClean="0">
                <a:latin typeface="Comic Sans MS"/>
                <a:cs typeface="Comic Sans MS"/>
              </a:rPr>
              <a:t>–tan β</a:t>
            </a:r>
            <a:r>
              <a:rPr lang="en-US" dirty="0" smtClean="0">
                <a:latin typeface="Comic Sans MS"/>
                <a:cs typeface="Comic Sans MS"/>
              </a:rPr>
              <a:t> plane</a:t>
            </a:r>
            <a:endParaRPr lang="en-US" dirty="0">
              <a:latin typeface="Comic Sans MS"/>
              <a:cs typeface="Comic Sans MS"/>
            </a:endParaRPr>
          </a:p>
          <a:p>
            <a:pPr marL="742950" lvl="1" indent="-285750">
              <a:buSzPct val="120000"/>
              <a:buBlip>
                <a:blip r:embed="rId3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observed </a:t>
            </a:r>
            <a:r>
              <a:rPr lang="en-US" sz="1600" dirty="0">
                <a:latin typeface="Comic Sans MS"/>
                <a:cs typeface="Comic Sans MS"/>
              </a:rPr>
              <a:t>limit </a:t>
            </a:r>
            <a:r>
              <a:rPr lang="en-US" sz="1600" dirty="0" smtClean="0">
                <a:latin typeface="Comic Sans MS"/>
                <a:cs typeface="Comic Sans MS"/>
              </a:rPr>
              <a:t>agrees</a:t>
            </a:r>
          </a:p>
          <a:p>
            <a:pPr marL="781200" lvl="1">
              <a:buSzPct val="120000"/>
            </a:pPr>
            <a:r>
              <a:rPr lang="en-US" sz="1600" dirty="0" smtClean="0">
                <a:latin typeface="Comic Sans MS"/>
                <a:cs typeface="Comic Sans MS"/>
              </a:rPr>
              <a:t>w/ expected sensitivity</a:t>
            </a:r>
          </a:p>
          <a:p>
            <a:pPr marL="285750" indent="-285750">
              <a:buSzPct val="120000"/>
              <a:buBlip>
                <a:blip r:embed="rId3"/>
              </a:buBlip>
            </a:pPr>
            <a:r>
              <a:rPr lang="en-US" b="1" dirty="0">
                <a:latin typeface="Comic Sans MS"/>
                <a:cs typeface="Comic Sans MS"/>
              </a:rPr>
              <a:t>C</a:t>
            </a:r>
            <a:r>
              <a:rPr lang="en-US" b="1" dirty="0" smtClean="0">
                <a:latin typeface="Comic Sans MS"/>
                <a:cs typeface="Comic Sans MS"/>
              </a:rPr>
              <a:t>MS </a:t>
            </a:r>
            <a:r>
              <a:rPr lang="en-US" b="1" dirty="0">
                <a:latin typeface="Comic Sans MS"/>
                <a:cs typeface="Comic Sans MS"/>
              </a:rPr>
              <a:t>results </a:t>
            </a:r>
            <a:r>
              <a:rPr lang="en-US" b="1" dirty="0" smtClean="0">
                <a:latin typeface="Comic Sans MS"/>
                <a:cs typeface="Comic Sans MS"/>
              </a:rPr>
              <a:t>exclude</a:t>
            </a:r>
          </a:p>
          <a:p>
            <a:pPr marL="324000">
              <a:buSzPct val="120000"/>
            </a:pPr>
            <a:r>
              <a:rPr lang="en-US" b="1" dirty="0" smtClean="0">
                <a:latin typeface="Comic Sans MS"/>
                <a:cs typeface="Comic Sans MS"/>
              </a:rPr>
              <a:t>previously </a:t>
            </a:r>
            <a:r>
              <a:rPr lang="en-US" b="1" dirty="0">
                <a:latin typeface="Comic Sans MS"/>
                <a:cs typeface="Comic Sans MS"/>
              </a:rPr>
              <a:t>unexplored </a:t>
            </a:r>
            <a:r>
              <a:rPr lang="en-US" b="1" dirty="0" smtClean="0">
                <a:latin typeface="Comic Sans MS"/>
                <a:cs typeface="Comic Sans MS"/>
              </a:rPr>
              <a:t>region</a:t>
            </a:r>
          </a:p>
          <a:p>
            <a:pPr marL="324000">
              <a:buSzPct val="120000"/>
            </a:pPr>
            <a:r>
              <a:rPr lang="en-US" b="1" dirty="0" smtClean="0">
                <a:latin typeface="Comic Sans MS"/>
                <a:cs typeface="Comic Sans MS"/>
              </a:rPr>
              <a:t>in </a:t>
            </a:r>
            <a:r>
              <a:rPr lang="en-US" b="1" dirty="0">
                <a:latin typeface="Comic Sans MS"/>
                <a:cs typeface="Comic Sans MS"/>
              </a:rPr>
              <a:t>MSSM parameter </a:t>
            </a:r>
            <a:r>
              <a:rPr lang="en-US" b="1" dirty="0" smtClean="0">
                <a:latin typeface="Comic Sans MS"/>
                <a:cs typeface="Comic Sans MS"/>
              </a:rPr>
              <a:t>space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1599485"/>
            <a:ext cx="4572000" cy="4801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b="1" u="sng" dirty="0">
                <a:latin typeface="Comic Sans MS"/>
                <a:cs typeface="Comic Sans MS"/>
              </a:rPr>
              <a:t>MSSM light charged Higgs </a:t>
            </a:r>
            <a:r>
              <a:rPr lang="en-US" b="1" u="sng" dirty="0" smtClean="0">
                <a:latin typeface="Comic Sans MS"/>
                <a:cs typeface="Comic Sans MS"/>
              </a:rPr>
              <a:t>boson</a:t>
            </a:r>
          </a:p>
          <a:p>
            <a:r>
              <a:rPr lang="en-US" b="1" u="sng" dirty="0" smtClean="0">
                <a:latin typeface="Comic Sans MS"/>
                <a:cs typeface="Comic Sans MS"/>
              </a:rPr>
              <a:t>in </a:t>
            </a:r>
            <a:r>
              <a:rPr lang="en-US" b="1" u="sng" dirty="0">
                <a:latin typeface="Comic Sans MS"/>
                <a:cs typeface="Comic Sans MS"/>
              </a:rPr>
              <a:t>top-quark events</a:t>
            </a:r>
          </a:p>
          <a:p>
            <a:pPr marL="285750" indent="-285750">
              <a:buSzPct val="120000"/>
              <a:buBlip>
                <a:blip r:embed="rId3"/>
              </a:buBlip>
            </a:pPr>
            <a:r>
              <a:rPr lang="en-US" dirty="0">
                <a:latin typeface="Comic Sans MS"/>
                <a:cs typeface="Comic Sans MS"/>
              </a:rPr>
              <a:t>agreement between MC/data is </a:t>
            </a:r>
            <a:r>
              <a:rPr lang="en-US" dirty="0" smtClean="0">
                <a:latin typeface="Comic Sans MS"/>
                <a:cs typeface="Comic Sans MS"/>
              </a:rPr>
              <a:t>good</a:t>
            </a:r>
          </a:p>
          <a:p>
            <a:pPr marL="324000">
              <a:buSzPct val="120000"/>
            </a:pPr>
            <a:r>
              <a:rPr lang="en-US" dirty="0">
                <a:latin typeface="Comic Sans MS"/>
                <a:cs typeface="Comic Sans MS"/>
              </a:rPr>
              <a:t>for most of the </a:t>
            </a:r>
            <a:r>
              <a:rPr lang="en-US" dirty="0" smtClean="0">
                <a:latin typeface="Comic Sans MS"/>
                <a:cs typeface="Comic Sans MS"/>
              </a:rPr>
              <a:t>distributions</a:t>
            </a:r>
          </a:p>
          <a:p>
            <a:pPr marL="285750" indent="-285750">
              <a:buSzPct val="120000"/>
              <a:buBlip>
                <a:blip r:embed="rId6"/>
              </a:buBlip>
            </a:pPr>
            <a:r>
              <a:rPr lang="en-US" dirty="0" smtClean="0">
                <a:latin typeface="Comic Sans MS"/>
                <a:cs typeface="Comic Sans MS"/>
              </a:rPr>
              <a:t>the </a:t>
            </a:r>
            <a:r>
              <a:rPr lang="en-US" dirty="0">
                <a:latin typeface="Comic Sans MS"/>
                <a:cs typeface="Comic Sans MS"/>
              </a:rPr>
              <a:t>largest background contributions </a:t>
            </a:r>
            <a:r>
              <a:rPr lang="en-US" dirty="0" smtClean="0">
                <a:latin typeface="Comic Sans MS"/>
                <a:cs typeface="Comic Sans MS"/>
              </a:rPr>
              <a:t>come </a:t>
            </a:r>
            <a:r>
              <a:rPr lang="en-US" dirty="0">
                <a:latin typeface="Comic Sans MS"/>
                <a:cs typeface="Comic Sans MS"/>
              </a:rPr>
              <a:t>from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dirty="0" smtClean="0">
                <a:latin typeface="Comic Sans MS"/>
                <a:cs typeface="Comic Sans MS"/>
              </a:rPr>
              <a:t>irreducible </a:t>
            </a:r>
            <a:r>
              <a:rPr lang="en-US" dirty="0" err="1" smtClean="0">
                <a:latin typeface="Comic Sans MS"/>
                <a:cs typeface="Comic Sans MS"/>
              </a:rPr>
              <a:t>ttbar</a:t>
            </a:r>
            <a:endParaRPr lang="en-US" dirty="0">
              <a:latin typeface="Comic Sans MS"/>
              <a:cs typeface="Comic Sans MS"/>
            </a:endParaRPr>
          </a:p>
          <a:p>
            <a:pPr marL="781200" lvl="1"/>
            <a:r>
              <a:rPr lang="en-US" dirty="0" smtClean="0">
                <a:latin typeface="Comic Sans MS"/>
                <a:cs typeface="Comic Sans MS"/>
              </a:rPr>
              <a:t>tau </a:t>
            </a:r>
            <a:r>
              <a:rPr lang="en-US" dirty="0" err="1" smtClean="0">
                <a:latin typeface="Comic Sans MS"/>
                <a:cs typeface="Comic Sans MS"/>
              </a:rPr>
              <a:t>dilepton</a:t>
            </a:r>
            <a:r>
              <a:rPr lang="en-US" dirty="0" smtClean="0">
                <a:latin typeface="Comic Sans MS"/>
                <a:cs typeface="Comic Sans MS"/>
              </a:rPr>
              <a:t> channel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-fakes,</a:t>
            </a:r>
          </a:p>
          <a:p>
            <a:pPr marL="781200" lvl="1"/>
            <a:r>
              <a:rPr lang="en-US" dirty="0" smtClean="0">
                <a:latin typeface="Comic Sans MS"/>
                <a:cs typeface="Comic Sans MS"/>
              </a:rPr>
              <a:t>where </a:t>
            </a:r>
            <a:r>
              <a:rPr lang="en-US" dirty="0">
                <a:latin typeface="Comic Sans MS"/>
                <a:cs typeface="Comic Sans MS"/>
              </a:rPr>
              <a:t>one jet fakes the tau</a:t>
            </a:r>
          </a:p>
          <a:p>
            <a:pPr marL="285750" indent="-285750">
              <a:buSzPct val="120000"/>
              <a:buBlip>
                <a:blip r:embed="rId4"/>
              </a:buBlip>
            </a:pPr>
            <a:r>
              <a:rPr lang="en-US" u="sng" dirty="0">
                <a:latin typeface="Comic Sans MS"/>
                <a:cs typeface="Comic Sans MS"/>
              </a:rPr>
              <a:t>no significant excess of events in </a:t>
            </a:r>
            <a:r>
              <a:rPr lang="en-US" u="sng" dirty="0" smtClean="0">
                <a:latin typeface="Comic Sans MS"/>
                <a:cs typeface="Comic Sans MS"/>
              </a:rPr>
              <a:t>data</a:t>
            </a:r>
          </a:p>
          <a:p>
            <a:pPr marL="324000"/>
            <a:r>
              <a:rPr lang="en-US" dirty="0" err="1" smtClean="0">
                <a:latin typeface="Comic Sans MS"/>
                <a:cs typeface="Comic Sans MS"/>
              </a:rPr>
              <a:t>w.r.t</a:t>
            </a:r>
            <a:r>
              <a:rPr lang="en-US" dirty="0">
                <a:latin typeface="Comic Sans MS"/>
                <a:cs typeface="Comic Sans MS"/>
              </a:rPr>
              <a:t>. expectations from </a:t>
            </a:r>
            <a:r>
              <a:rPr lang="en-US" dirty="0" smtClean="0">
                <a:latin typeface="Comic Sans MS"/>
                <a:cs typeface="Comic Sans MS"/>
              </a:rPr>
              <a:t>SM</a:t>
            </a:r>
            <a:endParaRPr lang="en-US" dirty="0">
              <a:latin typeface="Comic Sans MS"/>
              <a:cs typeface="Comic Sans MS"/>
            </a:endParaRPr>
          </a:p>
          <a:p>
            <a:pPr marL="742950" lvl="1" indent="-285750">
              <a:buBlip>
                <a:blip r:embed="rId5"/>
              </a:buBlip>
            </a:pPr>
            <a:r>
              <a:rPr lang="en-US" b="1" dirty="0">
                <a:latin typeface="Comic Sans MS"/>
                <a:cs typeface="Comic Sans MS"/>
              </a:rPr>
              <a:t>95%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CL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limits</a:t>
            </a:r>
            <a:endParaRPr lang="en-US" b="1" dirty="0">
              <a:latin typeface="Comic Sans MS"/>
              <a:cs typeface="Comic Sans MS"/>
            </a:endParaRPr>
          </a:p>
          <a:p>
            <a:pPr marL="781200" lvl="1"/>
            <a:r>
              <a:rPr lang="en-US" dirty="0" smtClean="0">
                <a:latin typeface="Comic Sans MS"/>
                <a:cs typeface="Comic Sans MS"/>
              </a:rPr>
              <a:t>on </a:t>
            </a:r>
            <a:r>
              <a:rPr lang="en-US" dirty="0">
                <a:latin typeface="Comic Sans MS"/>
                <a:cs typeface="Comic Sans MS"/>
              </a:rPr>
              <a:t>the </a:t>
            </a:r>
            <a:r>
              <a:rPr lang="en-US" b="1" dirty="0">
                <a:latin typeface="Comic Sans MS"/>
                <a:cs typeface="Comic Sans MS"/>
              </a:rPr>
              <a:t>BR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(</a:t>
            </a:r>
            <a:r>
              <a:rPr lang="en-US" b="1" dirty="0" err="1">
                <a:latin typeface="Comic Sans MS"/>
                <a:cs typeface="Comic Sans MS"/>
              </a:rPr>
              <a:t>t→</a:t>
            </a:r>
            <a:r>
              <a:rPr lang="en-US" b="1" dirty="0" err="1" smtClean="0">
                <a:latin typeface="Comic Sans MS"/>
                <a:cs typeface="Comic Sans MS"/>
              </a:rPr>
              <a:t>bH</a:t>
            </a:r>
            <a:r>
              <a:rPr lang="en-US" b="1" baseline="30000" dirty="0" smtClean="0">
                <a:latin typeface="Comic Sans MS"/>
                <a:cs typeface="Comic Sans MS"/>
              </a:rPr>
              <a:t>±</a:t>
            </a:r>
            <a:r>
              <a:rPr lang="en-US" b="1" dirty="0" smtClean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[</a:t>
            </a:r>
            <a:r>
              <a:rPr lang="en-US" dirty="0" err="1">
                <a:latin typeface="Comic Sans MS"/>
                <a:cs typeface="Comic Sans MS"/>
              </a:rPr>
              <a:t>LandS</a:t>
            </a:r>
            <a:r>
              <a:rPr lang="en-US" dirty="0">
                <a:latin typeface="Comic Sans MS"/>
                <a:cs typeface="Comic Sans MS"/>
              </a:rPr>
              <a:t> tool]</a:t>
            </a:r>
          </a:p>
          <a:p>
            <a:pPr marL="285750" indent="-285750">
              <a:buSzPct val="120000"/>
              <a:buBlip>
                <a:blip r:embed="rId3"/>
              </a:buBlip>
            </a:pPr>
            <a:r>
              <a:rPr lang="en-US" dirty="0" smtClean="0">
                <a:latin typeface="Comic Sans MS"/>
                <a:cs typeface="Comic Sans MS"/>
              </a:rPr>
              <a:t>our </a:t>
            </a:r>
            <a:r>
              <a:rPr lang="en-US" dirty="0">
                <a:latin typeface="Comic Sans MS"/>
                <a:cs typeface="Comic Sans MS"/>
              </a:rPr>
              <a:t>limits are </a:t>
            </a:r>
            <a:r>
              <a:rPr lang="en-US" b="1" dirty="0">
                <a:latin typeface="Comic Sans MS"/>
                <a:cs typeface="Comic Sans MS"/>
              </a:rPr>
              <a:t>25</a:t>
            </a:r>
            <a:r>
              <a:rPr lang="en-US" b="1" dirty="0" smtClean="0">
                <a:latin typeface="Comic Sans MS"/>
                <a:cs typeface="Comic Sans MS"/>
              </a:rPr>
              <a:t>%÷28%</a:t>
            </a:r>
          </a:p>
          <a:p>
            <a:pPr marL="324000"/>
            <a:r>
              <a:rPr lang="en-US" dirty="0" smtClean="0">
                <a:latin typeface="Comic Sans MS"/>
                <a:cs typeface="Comic Sans MS"/>
              </a:rPr>
              <a:t>for </a:t>
            </a:r>
            <a:r>
              <a:rPr lang="en-US" dirty="0">
                <a:latin typeface="Comic Sans MS"/>
                <a:cs typeface="Comic Sans MS"/>
              </a:rPr>
              <a:t>Higgs mass </a:t>
            </a:r>
            <a:r>
              <a:rPr lang="en-US" b="1" dirty="0" smtClean="0">
                <a:latin typeface="Comic Sans MS"/>
                <a:cs typeface="Comic Sans MS"/>
              </a:rPr>
              <a:t>[80;140]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r>
              <a:rPr lang="en-US" b="1" dirty="0" smtClean="0">
                <a:latin typeface="Comic Sans MS"/>
                <a:cs typeface="Comic Sans MS"/>
              </a:rPr>
              <a:t>/c</a:t>
            </a:r>
            <a:r>
              <a:rPr lang="en-US" b="1" baseline="30000" dirty="0" smtClean="0">
                <a:latin typeface="Comic Sans MS"/>
                <a:cs typeface="Comic Sans MS"/>
              </a:rPr>
              <a:t>2</a:t>
            </a:r>
          </a:p>
          <a:p>
            <a:pPr marL="324000"/>
            <a:r>
              <a:rPr lang="en-US" dirty="0" smtClean="0">
                <a:latin typeface="Comic Sans MS"/>
                <a:cs typeface="Comic Sans MS"/>
              </a:rPr>
              <a:t>[comparable w/ </a:t>
            </a:r>
            <a:r>
              <a:rPr lang="en-US" dirty="0" err="1" smtClean="0">
                <a:latin typeface="Comic Sans MS"/>
                <a:cs typeface="Comic Sans MS"/>
              </a:rPr>
              <a:t>TeVatron</a:t>
            </a:r>
            <a:r>
              <a:rPr lang="en-US" dirty="0" smtClean="0">
                <a:latin typeface="Comic Sans MS"/>
                <a:cs typeface="Comic Sans MS"/>
              </a:rPr>
              <a:t>]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04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A82EAB0E-03FF-3246-B9F3-960592CE31D7}" type="slidenum">
              <a:rPr lang="en-US" smtClean="0"/>
              <a:pPr algn="r"/>
              <a:t>18</a:t>
            </a:fld>
            <a:endParaRPr lang="en-US" dirty="0" smtClean="0">
              <a:latin typeface="Times" charset="0"/>
            </a:endParaRP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pPr marL="24161750" indent="-24161750"/>
            <a:r>
              <a:rPr lang="en-US" u="sng" dirty="0" smtClean="0"/>
              <a:t>..and prospects w/ 1fb</a:t>
            </a:r>
            <a:r>
              <a:rPr lang="en-US" u="sng" baseline="30000" dirty="0" smtClean="0"/>
              <a:t>-1</a:t>
            </a:r>
            <a:endParaRPr lang="en-US" u="sng" baseline="30000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5800" y="914400"/>
            <a:ext cx="7260966" cy="5486400"/>
            <a:chOff x="685800" y="914400"/>
            <a:chExt cx="7260966" cy="5486400"/>
          </a:xfrm>
        </p:grpSpPr>
        <p:grpSp>
          <p:nvGrpSpPr>
            <p:cNvPr id="15" name="Group 14"/>
            <p:cNvGrpSpPr/>
            <p:nvPr/>
          </p:nvGrpSpPr>
          <p:grpSpPr>
            <a:xfrm>
              <a:off x="685800" y="914400"/>
              <a:ext cx="7260966" cy="5486400"/>
              <a:chOff x="152400" y="914400"/>
              <a:chExt cx="7260966" cy="54864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400" y="1524000"/>
                <a:ext cx="6498966" cy="4500000"/>
              </a:xfrm>
              <a:prstGeom prst="rect">
                <a:avLst/>
              </a:prstGeom>
              <a:ln w="38100" cmpd="sng"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</p:pic>
          <p:sp>
            <p:nvSpPr>
              <p:cNvPr id="6" name="Rectangle 5"/>
              <p:cNvSpPr/>
              <p:nvPr/>
            </p:nvSpPr>
            <p:spPr>
              <a:xfrm>
                <a:off x="152400" y="914400"/>
                <a:ext cx="2743200" cy="64633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Comic Sans MS"/>
                    <a:cs typeface="Comic Sans MS"/>
                  </a:rPr>
                  <a:t>discovery expected</a:t>
                </a:r>
              </a:p>
              <a:p>
                <a:pPr algn="ctr"/>
                <a:r>
                  <a:rPr lang="en-US" dirty="0" smtClean="0">
                    <a:latin typeface="Comic Sans MS"/>
                    <a:cs typeface="Comic Sans MS"/>
                  </a:rPr>
                  <a:t>for </a:t>
                </a:r>
                <a:r>
                  <a:rPr lang="en-US" dirty="0">
                    <a:latin typeface="Comic Sans MS"/>
                    <a:cs typeface="Comic Sans MS"/>
                  </a:rPr>
                  <a:t>tanβ&gt;20 for low m</a:t>
                </a:r>
                <a:r>
                  <a:rPr lang="en-US" baseline="-25000" dirty="0">
                    <a:latin typeface="Comic Sans MS"/>
                    <a:cs typeface="Comic Sans MS"/>
                  </a:rPr>
                  <a:t>A</a:t>
                </a:r>
                <a:endParaRPr lang="en-US" baseline="-250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9" name="Straight Arrow Connector 8"/>
              <p:cNvCxnSpPr>
                <a:stCxn id="6" idx="2"/>
              </p:cNvCxnSpPr>
              <p:nvPr/>
            </p:nvCxnSpPr>
            <p:spPr>
              <a:xfrm>
                <a:off x="1524000" y="1560731"/>
                <a:ext cx="1295400" cy="2249269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3048000" y="5754469"/>
                <a:ext cx="2667000" cy="64633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latin typeface="Comic Sans MS"/>
                    <a:cs typeface="Comic Sans MS"/>
                  </a:rPr>
                  <a:t>exclusion expected</a:t>
                </a:r>
              </a:p>
              <a:p>
                <a:pPr algn="ctr"/>
                <a:r>
                  <a:rPr lang="en-US" dirty="0" smtClean="0">
                    <a:latin typeface="Comic Sans MS"/>
                    <a:cs typeface="Comic Sans MS"/>
                  </a:rPr>
                  <a:t>for </a:t>
                </a:r>
                <a:r>
                  <a:rPr lang="en-US" dirty="0">
                    <a:latin typeface="Comic Sans MS"/>
                    <a:cs typeface="Comic Sans MS"/>
                  </a:rPr>
                  <a:t>tanβ&gt;15 for low m</a:t>
                </a:r>
                <a:r>
                  <a:rPr lang="en-US" baseline="-25000" dirty="0">
                    <a:latin typeface="Comic Sans MS"/>
                    <a:cs typeface="Comic Sans MS"/>
                  </a:rPr>
                  <a:t>A</a:t>
                </a:r>
                <a:endParaRPr lang="en-US" baseline="-250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3" name="Straight Arrow Connector 12"/>
              <p:cNvCxnSpPr>
                <a:stCxn id="10" idx="0"/>
              </p:cNvCxnSpPr>
              <p:nvPr/>
            </p:nvCxnSpPr>
            <p:spPr>
              <a:xfrm flipH="1" flipV="1">
                <a:off x="3657600" y="4114800"/>
                <a:ext cx="723900" cy="1639669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/>
            <p:cNvSpPr/>
            <p:nvPr/>
          </p:nvSpPr>
          <p:spPr bwMode="auto">
            <a:xfrm>
              <a:off x="4648200" y="4114800"/>
              <a:ext cx="2971800" cy="304800"/>
            </a:xfrm>
            <a:prstGeom prst="rect">
              <a:avLst/>
            </a:prstGeom>
            <a:noFill/>
            <a:ln w="38100" cmpd="sng">
              <a:headEnd type="none" w="med" len="med"/>
              <a:tailEnd type="none" w="med" len="med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6791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1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pPr algn="l" eaLnBrk="1" hangingPunct="1"/>
            <a:r>
              <a:rPr lang="en-US" u="sng" dirty="0" smtClean="0"/>
              <a:t>outline</a:t>
            </a:r>
            <a:endParaRPr lang="en-US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89017266"/>
              </p:ext>
            </p:extLst>
          </p:nvPr>
        </p:nvGraphicFramePr>
        <p:xfrm>
          <a:off x="-389466" y="1744354"/>
          <a:ext cx="9533467" cy="4961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130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28600" y="838200"/>
            <a:ext cx="8763000" cy="5791200"/>
            <a:chOff x="0" y="838200"/>
            <a:chExt cx="8763000" cy="57912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0" y="838200"/>
              <a:ext cx="8763000" cy="5791200"/>
            </a:xfrm>
            <a:prstGeom prst="rect">
              <a:avLst/>
            </a:prstGeom>
            <a:ln w="38100" cmpd="sng">
              <a:headEnd type="none" w="med" len="med"/>
              <a:tailEnd type="none" w="med" len="med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09197" y="1219200"/>
              <a:ext cx="2510203" cy="704910"/>
              <a:chOff x="152400" y="990600"/>
              <a:chExt cx="2510203" cy="70491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52400" y="990600"/>
                <a:ext cx="181204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  <a:latin typeface="Comic Sans MS"/>
                    <a:cs typeface="Comic Sans MS"/>
                  </a:rPr>
                  <a:t>Z</a:t>
                </a:r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 </a:t>
                </a:r>
                <a:r>
                  <a:rPr lang="en-US" sz="2000" dirty="0" err="1" smtClean="0">
                    <a:solidFill>
                      <a:schemeClr val="tx2">
                        <a:lumMod val="50000"/>
                      </a:schemeClr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en-US" sz="2000" baseline="30000" dirty="0" err="1">
                    <a:solidFill>
                      <a:schemeClr val="tx2">
                        <a:lumMod val="50000"/>
                      </a:schemeClr>
                    </a:solidFill>
                  </a:rPr>
                  <a:t>+</a:t>
                </a:r>
                <a:r>
                  <a:rPr lang="en-US" sz="2000" dirty="0" err="1">
                    <a:solidFill>
                      <a:schemeClr val="tx2">
                        <a:lumMod val="50000"/>
                      </a:schemeClr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en-US" sz="2000" baseline="30000" dirty="0" smtClean="0">
                    <a:solidFill>
                      <a:schemeClr val="tx2">
                        <a:lumMod val="50000"/>
                      </a:schemeClr>
                    </a:solidFill>
                  </a:rPr>
                  <a:t>- </a:t>
                </a:r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 </a:t>
                </a:r>
                <a:r>
                  <a:rPr lang="en-US" sz="2000" dirty="0" err="1" smtClean="0">
                    <a:solidFill>
                      <a:schemeClr val="tx2">
                        <a:lumMod val="50000"/>
                      </a:schemeClr>
                    </a:solidFill>
                    <a:latin typeface="Symbol" charset="2"/>
                    <a:ea typeface="ＭＳ Ｐゴシック" charset="0"/>
                    <a:cs typeface="Symbol" charset="2"/>
                    <a:sym typeface="Symbol" charset="0"/>
                  </a:rPr>
                  <a:t>m</a:t>
                </a:r>
                <a:r>
                  <a:rPr lang="en-US" sz="2000" baseline="30000" dirty="0" err="1" smtClean="0">
                    <a:solidFill>
                      <a:schemeClr val="tx2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+</a:t>
                </a:r>
                <a:r>
                  <a:rPr lang="en-US" sz="2000" dirty="0" err="1" smtClean="0">
                    <a:solidFill>
                      <a:schemeClr val="tx2">
                        <a:lumMod val="50000"/>
                      </a:schemeClr>
                    </a:solidFill>
                    <a:latin typeface="Symbol" charset="2"/>
                    <a:ea typeface="ＭＳ Ｐゴシック" charset="0"/>
                    <a:cs typeface="Symbol" charset="2"/>
                    <a:sym typeface="Symbol" charset="0"/>
                  </a:rPr>
                  <a:t>r</a:t>
                </a:r>
                <a:r>
                  <a:rPr lang="en-US" sz="2000" baseline="30000" dirty="0" smtClean="0">
                    <a:solidFill>
                      <a:schemeClr val="tx2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-</a:t>
                </a:r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 </a:t>
                </a:r>
                <a:endParaRPr lang="en-US" sz="2000" dirty="0"/>
              </a:p>
            </p:txBody>
          </p:sp>
          <p:cxnSp>
            <p:nvCxnSpPr>
              <p:cNvPr id="11" name="Elbow Connector 10"/>
              <p:cNvCxnSpPr/>
              <p:nvPr/>
            </p:nvCxnSpPr>
            <p:spPr>
              <a:xfrm rot="16200000" flipH="1">
                <a:off x="1787405" y="1281602"/>
                <a:ext cx="179996" cy="359994"/>
              </a:xfrm>
              <a:prstGeom prst="bentConnector3">
                <a:avLst>
                  <a:gd name="adj1" fmla="val 95455"/>
                </a:avLst>
              </a:prstGeom>
              <a:ln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2057400" y="1295400"/>
                <a:ext cx="6052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Symbol" charset="2"/>
                    <a:cs typeface="Symbol" charset="2"/>
                  </a:rPr>
                  <a:t>p</a:t>
                </a:r>
                <a:r>
                  <a:rPr lang="en-US" sz="2000" baseline="30000" dirty="0" smtClean="0"/>
                  <a:t>-</a:t>
                </a:r>
                <a:r>
                  <a:rPr lang="en-US" sz="2000" dirty="0">
                    <a:latin typeface="Symbol" charset="2"/>
                    <a:cs typeface="Symbol" charset="2"/>
                  </a:rPr>
                  <a:t>p</a:t>
                </a:r>
                <a:r>
                  <a:rPr lang="en-US" sz="2000" baseline="30000" dirty="0" smtClean="0"/>
                  <a:t>0</a:t>
                </a:r>
                <a:endParaRPr lang="en-US" sz="2000" baseline="30000" dirty="0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1" y="2195100"/>
              <a:ext cx="4196923" cy="432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200" y="2233200"/>
              <a:ext cx="4320000" cy="4320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800600" y="1040249"/>
              <a:ext cx="3773055" cy="116955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Comic Sans MS"/>
                  <a:cs typeface="Comic Sans MS"/>
                </a:rPr>
                <a:t>p</a:t>
              </a:r>
              <a:r>
                <a:rPr lang="en-US" sz="14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400" baseline="30000" dirty="0" err="1" smtClean="0">
                  <a:latin typeface="Symbol" charset="2"/>
                  <a:cs typeface="Symbol" charset="2"/>
                </a:rPr>
                <a:t>m</a:t>
              </a:r>
              <a:r>
                <a:rPr lang="en-US" sz="1400" dirty="0" smtClean="0">
                  <a:latin typeface="Comic Sans MS"/>
                  <a:cs typeface="Comic Sans MS"/>
                </a:rPr>
                <a:t>=39.3GeV/c</a:t>
              </a:r>
            </a:p>
            <a:p>
              <a:r>
                <a:rPr lang="en-US" sz="1400" dirty="0" err="1" smtClean="0">
                  <a:latin typeface="Comic Sans MS"/>
                  <a:cs typeface="Comic Sans MS"/>
                </a:rPr>
                <a:t>p</a:t>
              </a:r>
              <a:r>
                <a:rPr lang="en-US" sz="1400" baseline="-25000" dirty="0" err="1">
                  <a:latin typeface="Comic Sans MS"/>
                  <a:cs typeface="Comic Sans MS"/>
                </a:rPr>
                <a:t>T</a:t>
              </a:r>
              <a:r>
                <a:rPr lang="en-US" sz="1400" baseline="30000" dirty="0" err="1" smtClean="0">
                  <a:latin typeface="Comic Sans MS"/>
                  <a:cs typeface="Comic Sans MS"/>
                </a:rPr>
                <a:t>had</a:t>
              </a:r>
              <a:r>
                <a:rPr lang="en-US" sz="1400" dirty="0" smtClean="0">
                  <a:latin typeface="Comic Sans MS"/>
                  <a:cs typeface="Comic Sans MS"/>
                </a:rPr>
                <a:t>=28.2GeV</a:t>
              </a:r>
              <a:r>
                <a:rPr lang="en-US" sz="1400" dirty="0">
                  <a:latin typeface="Comic Sans MS"/>
                  <a:cs typeface="Comic Sans MS"/>
                </a:rPr>
                <a:t>/</a:t>
              </a:r>
              <a:r>
                <a:rPr lang="en-US" sz="1400" dirty="0" smtClean="0">
                  <a:latin typeface="Comic Sans MS"/>
                  <a:cs typeface="Comic Sans MS"/>
                </a:rPr>
                <a:t>c [lead. track </a:t>
              </a:r>
              <a:r>
                <a:rPr lang="en-US" sz="1400" dirty="0" err="1" smtClean="0">
                  <a:latin typeface="Comic Sans MS"/>
                  <a:cs typeface="Comic Sans MS"/>
                </a:rPr>
                <a:t>p</a:t>
              </a:r>
              <a:r>
                <a:rPr lang="en-US" sz="1400" baseline="-25000" dirty="0" err="1">
                  <a:latin typeface="Comic Sans MS"/>
                  <a:cs typeface="Comic Sans MS"/>
                </a:rPr>
                <a:t>T</a:t>
              </a:r>
              <a:r>
                <a:rPr lang="en-US" sz="1400" dirty="0" smtClean="0">
                  <a:latin typeface="Comic Sans MS"/>
                  <a:cs typeface="Comic Sans MS"/>
                </a:rPr>
                <a:t>=3.3GeV/c]</a:t>
              </a:r>
            </a:p>
            <a:p>
              <a:r>
                <a:rPr lang="en-US" sz="1400" dirty="0" err="1" smtClean="0">
                  <a:latin typeface="Comic Sans MS"/>
                  <a:cs typeface="Comic Sans MS"/>
                </a:rPr>
                <a:t>m</a:t>
              </a:r>
              <a:r>
                <a:rPr lang="en-US" sz="1400" baseline="-25000" dirty="0" err="1" smtClean="0">
                  <a:latin typeface="Comic Sans MS"/>
                  <a:cs typeface="Comic Sans MS"/>
                </a:rPr>
                <a:t>vis</a:t>
              </a:r>
              <a:r>
                <a:rPr lang="en-US" sz="1400" dirty="0" smtClean="0">
                  <a:latin typeface="Comic Sans MS"/>
                  <a:cs typeface="Comic Sans MS"/>
                </a:rPr>
                <a:t>=67.0GeV/c</a:t>
              </a:r>
              <a:r>
                <a:rPr lang="en-US" sz="1400" baseline="30000" dirty="0" smtClean="0">
                  <a:latin typeface="Comic Sans MS"/>
                  <a:cs typeface="Comic Sans MS"/>
                </a:rPr>
                <a:t>2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MET=19.9GeV</a:t>
              </a:r>
            </a:p>
            <a:p>
              <a:r>
                <a:rPr lang="en-US" sz="1400" dirty="0" err="1" smtClean="0">
                  <a:latin typeface="Comic Sans MS"/>
                  <a:cs typeface="Comic Sans MS"/>
                </a:rPr>
                <a:t>m</a:t>
              </a:r>
              <a:r>
                <a:rPr lang="en-US" sz="1400" baseline="-25000" dirty="0" err="1" smtClean="0">
                  <a:latin typeface="Symbol" charset="2"/>
                  <a:cs typeface="Symbol" charset="2"/>
                </a:rPr>
                <a:t>tt</a:t>
              </a:r>
              <a:r>
                <a:rPr lang="en-US" sz="1400" dirty="0" smtClean="0">
                  <a:latin typeface="Comic Sans MS"/>
                  <a:cs typeface="Comic Sans MS"/>
                </a:rPr>
                <a:t>=90.3GeV/c</a:t>
              </a:r>
              <a:r>
                <a:rPr lang="en-US" sz="1400" baseline="30000" dirty="0" smtClean="0">
                  <a:latin typeface="Comic Sans MS"/>
                  <a:cs typeface="Comic Sans MS"/>
                </a:rPr>
                <a:t>2</a:t>
              </a:r>
              <a:endParaRPr lang="en-US" sz="1400" baseline="30000" dirty="0">
                <a:latin typeface="Comic Sans MS"/>
                <a:cs typeface="Comic Sans MS"/>
              </a:endParaRPr>
            </a:p>
          </p:txBody>
        </p:sp>
      </p:grpSp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19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>
                <a:solidFill>
                  <a:schemeClr val="tx2">
                    <a:lumMod val="50000"/>
                  </a:schemeClr>
                </a:solidFill>
              </a:rPr>
              <a:t>Z</a:t>
            </a:r>
            <a:r>
              <a:rPr lang="en-US" u="sng" dirty="0">
                <a:solidFill>
                  <a:schemeClr val="tx2">
                    <a:lumMod val="50000"/>
                  </a:schemeClr>
                </a:solidFill>
                <a:ea typeface="ＭＳ Ｐゴシック" charset="0"/>
                <a:sym typeface="Symbol" charset="0"/>
              </a:rPr>
              <a:t> </a:t>
            </a:r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baseline="30000" dirty="0" err="1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baseline="30000" dirty="0" smtClean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u="sng" dirty="0" smtClean="0"/>
              <a:t> candidate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50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20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>
                <a:solidFill>
                  <a:schemeClr val="tx2">
                    <a:lumMod val="50000"/>
                  </a:schemeClr>
                </a:solidFill>
              </a:rPr>
              <a:t>Z</a:t>
            </a:r>
            <a:r>
              <a:rPr lang="en-US" u="sng" dirty="0">
                <a:solidFill>
                  <a:schemeClr val="tx2">
                    <a:lumMod val="50000"/>
                  </a:schemeClr>
                </a:solidFill>
                <a:ea typeface="ＭＳ Ｐゴシック" charset="0"/>
                <a:sym typeface="Symbol" charset="0"/>
              </a:rPr>
              <a:t> </a:t>
            </a:r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baseline="30000" dirty="0" err="1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baseline="30000" dirty="0" smtClean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u="sng" dirty="0" smtClean="0"/>
              <a:t> candidate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5461"/>
          <a:stretch/>
        </p:blipFill>
        <p:spPr>
          <a:xfrm>
            <a:off x="381000" y="838200"/>
            <a:ext cx="8209352" cy="4899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976" y="5715000"/>
            <a:ext cx="18906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=22.8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/c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1743" y="5715000"/>
            <a:ext cx="160125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</a:t>
            </a:r>
            <a:r>
              <a:rPr lang="en-US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=32.9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5715000"/>
            <a:ext cx="236573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m</a:t>
            </a:r>
            <a:r>
              <a:rPr lang="en-US" baseline="-25000" dirty="0" err="1" smtClean="0">
                <a:latin typeface="Comic Sans MS"/>
                <a:cs typeface="Comic Sans MS"/>
              </a:rPr>
              <a:t>vis</a:t>
            </a:r>
            <a:r>
              <a:rPr lang="en-US" dirty="0" smtClean="0">
                <a:latin typeface="Comic Sans MS"/>
                <a:cs typeface="Comic Sans MS"/>
              </a:rPr>
              <a:t>=60.8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r>
              <a:rPr lang="en-US" dirty="0" smtClean="0">
                <a:latin typeface="Comic Sans MS"/>
                <a:cs typeface="Comic Sans MS"/>
              </a:rPr>
              <a:t>/c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</a:p>
          <a:p>
            <a:r>
              <a:rPr lang="en-US" dirty="0" err="1" smtClean="0">
                <a:latin typeface="Comic Sans MS"/>
                <a:cs typeface="Comic Sans MS"/>
              </a:rPr>
              <a:t>m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latin typeface="Comic Sans MS"/>
                <a:cs typeface="Comic Sans MS"/>
              </a:rPr>
              <a:t>,MET</a:t>
            </a:r>
            <a:r>
              <a:rPr lang="en-US" dirty="0" smtClean="0">
                <a:latin typeface="Comic Sans MS"/>
                <a:cs typeface="Comic Sans MS"/>
              </a:rPr>
              <a:t>)=10.1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183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0" y="0"/>
            <a:ext cx="8382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44675"/>
            <a:ext cx="7772400" cy="2003112"/>
          </a:xfrm>
        </p:spPr>
        <p:txBody>
          <a:bodyPr/>
          <a:lstStyle/>
          <a:p>
            <a:pPr eaLnBrk="1" hangingPunct="1"/>
            <a:r>
              <a:rPr lang="en-US" sz="14200" b="1">
                <a:solidFill>
                  <a:srgbClr val="481397"/>
                </a:solidFill>
                <a:latin typeface="Handwriting - Dakota" charset="0"/>
              </a:rPr>
              <a:t>BACKUP</a:t>
            </a:r>
            <a:endParaRPr lang="en-US" u="sng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84DC4478-15A5-E943-ACB4-F567E11D772B}" type="slidenum">
              <a:rPr lang="en-US"/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6988"/>
            <a:ext cx="8305800" cy="677108"/>
          </a:xfrm>
          <a:noFill/>
          <a:ln/>
        </p:spPr>
        <p:txBody>
          <a:bodyPr/>
          <a:lstStyle/>
          <a:p>
            <a:r>
              <a:rPr lang="en-US" u="sng" dirty="0"/>
              <a:t>Large Hadron Collider (LHC)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14800" y="838200"/>
            <a:ext cx="4800600" cy="3994940"/>
          </a:xfrm>
          <a:prstGeom prst="rect">
            <a:avLst/>
          </a:prstGeom>
          <a:ln w="38100" cmpd="sng"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proton-proton collider @</a:t>
            </a:r>
            <a:r>
              <a:rPr lang="en-US" sz="1600" dirty="0" smtClean="0">
                <a:latin typeface="Comic Sans MS"/>
                <a:cs typeface="Comic Sans MS"/>
              </a:rPr>
              <a:t>CERN</a:t>
            </a:r>
            <a:endParaRPr lang="en-US" sz="1600" dirty="0">
              <a:latin typeface="Comic Sans MS"/>
              <a:cs typeface="Comic Sans MS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re-uses the LEP tunnel</a:t>
            </a:r>
          </a:p>
          <a:p>
            <a:pPr lvl="1"/>
            <a:r>
              <a:rPr lang="en-US" sz="1400" dirty="0">
                <a:latin typeface="Comic Sans MS"/>
                <a:cs typeface="Comic Sans MS"/>
              </a:rPr>
              <a:t>~100m </a:t>
            </a:r>
            <a:r>
              <a:rPr lang="en-US" sz="1400" dirty="0" smtClean="0">
                <a:latin typeface="Comic Sans MS"/>
                <a:cs typeface="Comic Sans MS"/>
              </a:rPr>
              <a:t>underground</a:t>
            </a:r>
            <a:endParaRPr lang="en-US" sz="1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accelerates protons</a:t>
            </a:r>
          </a:p>
          <a:p>
            <a:pPr lvl="1"/>
            <a:r>
              <a:rPr lang="en-US" sz="1600" dirty="0">
                <a:latin typeface="Comic Sans MS"/>
                <a:cs typeface="Comic Sans MS"/>
              </a:rPr>
              <a:t>from 450 </a:t>
            </a:r>
            <a:r>
              <a:rPr lang="en-US" sz="1600" dirty="0" err="1">
                <a:latin typeface="Comic Sans MS"/>
                <a:cs typeface="Comic Sans MS"/>
              </a:rPr>
              <a:t>GeV</a:t>
            </a:r>
            <a:r>
              <a:rPr lang="en-US" sz="1600" dirty="0">
                <a:latin typeface="Comic Sans MS"/>
                <a:cs typeface="Comic Sans MS"/>
              </a:rPr>
              <a:t> up to 7000 </a:t>
            </a:r>
            <a:r>
              <a:rPr lang="en-US" sz="1600" dirty="0" err="1" smtClean="0">
                <a:latin typeface="Comic Sans MS"/>
                <a:cs typeface="Comic Sans MS"/>
              </a:rPr>
              <a:t>GeV</a:t>
            </a:r>
            <a:r>
              <a:rPr lang="en-US" sz="1600" baseline="30000" dirty="0" smtClean="0">
                <a:latin typeface="Comic Sans MS"/>
                <a:cs typeface="Comic Sans MS"/>
              </a:rPr>
              <a:t>(*)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PS/SPS used to accelerate protons </a:t>
            </a:r>
            <a:r>
              <a:rPr lang="en-US" sz="1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upto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 450 </a:t>
            </a:r>
            <a:r>
              <a:rPr lang="en-US" sz="1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GeV</a:t>
            </a:r>
            <a:endParaRPr lang="en-US" sz="1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8 points,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4 where the beams interact [experiments]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2 for beam cleaning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1 dedicated to beam dumper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1 containing superconducting </a:t>
            </a:r>
            <a:r>
              <a:rPr lang="en-US" sz="1600" dirty="0">
                <a:latin typeface="Comic Sans MS"/>
                <a:cs typeface="Comic Sans MS"/>
              </a:rPr>
              <a:t>RF </a:t>
            </a:r>
            <a:r>
              <a:rPr lang="en-US" sz="1600" dirty="0" smtClean="0">
                <a:latin typeface="Comic Sans MS"/>
                <a:cs typeface="Comic Sans MS"/>
              </a:rPr>
              <a:t>cavities</a:t>
            </a:r>
          </a:p>
          <a:p>
            <a:pPr lvl="1" algn="r"/>
            <a:r>
              <a:rPr lang="en-US" sz="1600" dirty="0" smtClean="0">
                <a:latin typeface="Comic Sans MS"/>
                <a:cs typeface="Comic Sans MS"/>
              </a:rPr>
              <a:t>[400MHz]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8 arcs with a regular lattice structure,</a:t>
            </a:r>
          </a:p>
          <a:p>
            <a:pPr lvl="1"/>
            <a:r>
              <a:rPr lang="en-US" sz="1600" dirty="0" smtClean="0">
                <a:latin typeface="Comic Sans MS"/>
                <a:cs typeface="Comic Sans MS"/>
              </a:rPr>
              <a:t>containing </a:t>
            </a:r>
            <a:r>
              <a:rPr lang="en-US" sz="1600" dirty="0">
                <a:latin typeface="Comic Sans MS"/>
                <a:cs typeface="Comic Sans MS"/>
              </a:rPr>
              <a:t>23 arc </a:t>
            </a:r>
            <a:r>
              <a:rPr lang="en-US" sz="1600" dirty="0" smtClean="0">
                <a:latin typeface="Comic Sans MS"/>
                <a:cs typeface="Comic Sans MS"/>
              </a:rPr>
              <a:t>cells</a:t>
            </a:r>
          </a:p>
          <a:p>
            <a:pPr lvl="2"/>
            <a:r>
              <a:rPr lang="en-US" sz="1600" dirty="0">
                <a:latin typeface="Comic Sans MS"/>
                <a:cs typeface="Comic Sans MS"/>
              </a:rPr>
              <a:t>e</a:t>
            </a:r>
            <a:r>
              <a:rPr lang="en-US" sz="1600" dirty="0" smtClean="0">
                <a:latin typeface="Comic Sans MS"/>
                <a:cs typeface="Comic Sans MS"/>
              </a:rPr>
              <a:t>ach </a:t>
            </a:r>
            <a:r>
              <a:rPr lang="en-US" sz="1600" dirty="0">
                <a:latin typeface="Comic Sans MS"/>
                <a:cs typeface="Comic Sans MS"/>
              </a:rPr>
              <a:t>arc cell has a FODO </a:t>
            </a:r>
            <a:r>
              <a:rPr lang="en-US" sz="1600" dirty="0" smtClean="0">
                <a:latin typeface="Comic Sans MS"/>
                <a:cs typeface="Comic Sans MS"/>
              </a:rPr>
              <a:t>structure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876800" y="5186573"/>
            <a:ext cx="4114800" cy="1061829"/>
          </a:xfrm>
          <a:prstGeom prst="rect">
            <a:avLst/>
          </a:prstGeom>
          <a:ln w="38100" cmpd="sng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400" baseline="30000" dirty="0" smtClean="0">
                <a:latin typeface="Comic Sans MS"/>
                <a:cs typeface="Comic Sans MS"/>
              </a:rPr>
              <a:t>(*)</a:t>
            </a:r>
            <a:r>
              <a:rPr lang="en-US" sz="1400" dirty="0" smtClean="0">
                <a:latin typeface="Comic Sans MS"/>
                <a:cs typeface="Comic Sans MS"/>
              </a:rPr>
              <a:t> goal </a:t>
            </a:r>
            <a:r>
              <a:rPr lang="en-US" sz="1400" dirty="0">
                <a:latin typeface="Comic Sans MS"/>
                <a:cs typeface="Comic Sans MS"/>
              </a:rPr>
              <a:t>is </a:t>
            </a:r>
            <a:r>
              <a:rPr lang="en-US" sz="1400" dirty="0" smtClean="0">
                <a:latin typeface="Comic Sans MS"/>
                <a:cs typeface="Comic Sans MS"/>
              </a:rPr>
              <a:t>√s=14TeV</a:t>
            </a:r>
            <a:endParaRPr lang="en-US" sz="1400" dirty="0">
              <a:latin typeface="Comic Sans MS"/>
              <a:cs typeface="Comic Sans MS"/>
            </a:endParaRPr>
          </a:p>
          <a:p>
            <a:pPr indent="-176400">
              <a:lnSpc>
                <a:spcPct val="90000"/>
              </a:lnSpc>
              <a:spcBef>
                <a:spcPct val="50000"/>
              </a:spcBef>
              <a:buSzPct val="120000"/>
              <a:buBlip>
                <a:blip r:embed="rId4"/>
              </a:buBlip>
            </a:pPr>
            <a:r>
              <a:rPr lang="en-US" sz="1400" dirty="0" smtClean="0">
                <a:latin typeface="Comic Sans MS"/>
                <a:cs typeface="Comic Sans MS"/>
              </a:rPr>
              <a:t>first </a:t>
            </a:r>
            <a:r>
              <a:rPr lang="en-US" sz="1400" dirty="0">
                <a:latin typeface="Comic Sans MS"/>
                <a:cs typeface="Comic Sans MS"/>
              </a:rPr>
              <a:t>collisions @7TeV last year (30/3/2010</a:t>
            </a:r>
            <a:r>
              <a:rPr lang="en-US" sz="1400" dirty="0" smtClean="0">
                <a:latin typeface="Comic Sans MS"/>
                <a:cs typeface="Comic Sans MS"/>
              </a:rPr>
              <a:t>)</a:t>
            </a:r>
          </a:p>
          <a:p>
            <a:pPr indent="-180000">
              <a:buBlip>
                <a:blip r:embed="rId4"/>
              </a:buBlip>
            </a:pPr>
            <a:r>
              <a:rPr lang="en-US" sz="1400" dirty="0" smtClean="0">
                <a:latin typeface="Comic Sans MS"/>
                <a:cs typeface="Comic Sans MS"/>
              </a:rPr>
              <a:t>max peak luminosity </a:t>
            </a:r>
            <a:r>
              <a:rPr lang="en-US" sz="1400" b="1" i="1" dirty="0" smtClean="0">
                <a:latin typeface="Apple Chancery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1400" b="1" i="1" baseline="-25000" dirty="0" smtClean="0">
                <a:latin typeface="Comic Sans MS"/>
                <a:ea typeface="ＭＳ Ｐゴシック" charset="0"/>
                <a:cs typeface="Comic Sans MS"/>
              </a:rPr>
              <a:t>PEAK </a:t>
            </a:r>
            <a:r>
              <a:rPr lang="en-US" sz="1400" b="1" dirty="0" smtClean="0">
                <a:latin typeface="Comic Sans MS"/>
                <a:cs typeface="Comic Sans MS"/>
              </a:rPr>
              <a:t>~2x10</a:t>
            </a:r>
            <a:r>
              <a:rPr lang="en-US" sz="1400" b="1" baseline="30000" dirty="0" smtClean="0">
                <a:latin typeface="Comic Sans MS"/>
                <a:cs typeface="Comic Sans MS"/>
              </a:rPr>
              <a:t>32</a:t>
            </a:r>
            <a:r>
              <a:rPr lang="en-US" sz="1400" b="1" dirty="0" smtClean="0">
                <a:latin typeface="Comic Sans MS"/>
                <a:cs typeface="Comic Sans MS"/>
              </a:rPr>
              <a:t> s</a:t>
            </a:r>
            <a:r>
              <a:rPr lang="en-US" sz="1400" b="1" baseline="30000" dirty="0" smtClean="0">
                <a:latin typeface="Comic Sans MS"/>
                <a:cs typeface="Comic Sans MS"/>
              </a:rPr>
              <a:t>-1</a:t>
            </a:r>
            <a:r>
              <a:rPr lang="en-US" sz="1400" b="1" dirty="0" smtClean="0">
                <a:latin typeface="Comic Sans MS"/>
                <a:cs typeface="Comic Sans MS"/>
              </a:rPr>
              <a:t>cm</a:t>
            </a:r>
            <a:r>
              <a:rPr lang="en-US" sz="1400" b="1" baseline="30000" dirty="0" smtClean="0">
                <a:latin typeface="Comic Sans MS"/>
                <a:cs typeface="Comic Sans MS"/>
              </a:rPr>
              <a:t>-2</a:t>
            </a:r>
          </a:p>
          <a:p>
            <a:pPr indent="-180000">
              <a:buBlip>
                <a:blip r:embed="rId4"/>
              </a:buBlip>
            </a:pPr>
            <a:r>
              <a:rPr lang="en-US" sz="1400" dirty="0" smtClean="0">
                <a:latin typeface="Comic Sans MS"/>
                <a:cs typeface="Comic Sans MS"/>
              </a:rPr>
              <a:t>integrated </a:t>
            </a:r>
            <a:r>
              <a:rPr lang="en-US" sz="1400" dirty="0">
                <a:latin typeface="Comic Sans MS"/>
                <a:cs typeface="Comic Sans MS"/>
              </a:rPr>
              <a:t>luminosity: </a:t>
            </a:r>
            <a:r>
              <a:rPr lang="en-US" sz="1400" b="1" dirty="0">
                <a:latin typeface="Comic Sans MS"/>
                <a:cs typeface="Comic Sans MS"/>
              </a:rPr>
              <a:t>48 pb</a:t>
            </a:r>
            <a:r>
              <a:rPr lang="en-US" sz="1400" b="1" baseline="30000" dirty="0">
                <a:latin typeface="Comic Sans MS"/>
                <a:cs typeface="Comic Sans MS"/>
              </a:rPr>
              <a:t>-1</a:t>
            </a:r>
            <a:endParaRPr lang="en-US" sz="1400" dirty="0">
              <a:latin typeface="Comic Sans MS"/>
              <a:cs typeface="Comic Sans MS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-228600" y="838200"/>
            <a:ext cx="5105400" cy="6052809"/>
            <a:chOff x="-228600" y="838200"/>
            <a:chExt cx="5105400" cy="6052809"/>
          </a:xfrm>
        </p:grpSpPr>
        <p:sp>
          <p:nvSpPr>
            <p:cNvPr id="105" name="Rectangle 104"/>
            <p:cNvSpPr/>
            <p:nvPr/>
          </p:nvSpPr>
          <p:spPr bwMode="auto">
            <a:xfrm>
              <a:off x="3581400" y="5867399"/>
              <a:ext cx="1143000" cy="901796"/>
            </a:xfrm>
            <a:prstGeom prst="rect">
              <a:avLst/>
            </a:prstGeom>
            <a:ln w="38100" cmpd="sng"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-228600" y="838200"/>
              <a:ext cx="4143834" cy="6052809"/>
              <a:chOff x="-304800" y="838200"/>
              <a:chExt cx="4143834" cy="6052809"/>
            </a:xfrm>
          </p:grpSpPr>
          <p:sp>
            <p:nvSpPr>
              <p:cNvPr id="74" name="Rectangle 73"/>
              <p:cNvSpPr/>
              <p:nvPr/>
            </p:nvSpPr>
            <p:spPr bwMode="auto">
              <a:xfrm>
                <a:off x="0" y="838200"/>
                <a:ext cx="3810000" cy="6019800"/>
              </a:xfrm>
              <a:prstGeom prst="rect">
                <a:avLst/>
              </a:prstGeom>
              <a:ln w="38100" cmpd="sng">
                <a:headEnd type="none" w="med" len="med"/>
                <a:tailEnd type="none" w="med" len="med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pic>
            <p:nvPicPr>
              <p:cNvPr id="4" name="Picture 3" descr="linac_ps_sps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981800"/>
                <a:ext cx="1908000" cy="1800000"/>
              </a:xfrm>
              <a:prstGeom prst="rect">
                <a:avLst/>
              </a:prstGeom>
            </p:spPr>
          </p:pic>
          <p:pic>
            <p:nvPicPr>
              <p:cNvPr id="5" name="Picture 4" descr="sps_lhc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0600" y="1676400"/>
                <a:ext cx="2880000" cy="2880000"/>
              </a:xfrm>
              <a:prstGeom prst="rect">
                <a:avLst/>
              </a:prstGeom>
            </p:spPr>
          </p:pic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1295400" y="4114800"/>
                <a:ext cx="457200" cy="91440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00FF00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-304800" y="6644788"/>
                <a:ext cx="2438400" cy="24622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[</a:t>
                </a:r>
                <a:r>
                  <a:rPr lang="en-US" sz="10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Duoplasmatron</a:t>
                </a:r>
                <a:r>
                  <a:rPr lang="en-US" sz="10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1000" dirty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Proton </a:t>
                </a:r>
                <a:r>
                  <a:rPr lang="en-US" sz="10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Source]</a:t>
                </a:r>
                <a:endParaRPr lang="en-US" sz="10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56" name="Picture 2" descr="Willering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l="67818"/>
              <a:stretch/>
            </p:blipFill>
            <p:spPr bwMode="auto">
              <a:xfrm rot="19708261">
                <a:off x="2612101" y="1535725"/>
                <a:ext cx="682935" cy="144000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209800" y="1066800"/>
                <a:ext cx="9144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de-DE" sz="1200" i="0" dirty="0" err="1" smtClean="0">
                    <a:latin typeface="Comic Sans MS"/>
                    <a:cs typeface="Comic Sans MS"/>
                  </a:rPr>
                  <a:t>focusing</a:t>
                </a:r>
                <a:r>
                  <a:rPr lang="de-DE" sz="1200" i="0" dirty="0" smtClean="0">
                    <a:latin typeface="Comic Sans MS"/>
                    <a:cs typeface="Comic Sans MS"/>
                  </a:rPr>
                  <a:t> </a:t>
                </a:r>
                <a:endParaRPr lang="de-DE" sz="1200" dirty="0">
                  <a:latin typeface="Comic Sans MS"/>
                  <a:cs typeface="Comic Sans MS"/>
                </a:endParaRPr>
              </a:p>
              <a:p>
                <a:pPr algn="ctr"/>
                <a:r>
                  <a:rPr lang="de-DE" sz="1200" i="0" dirty="0" err="1" smtClean="0">
                    <a:latin typeface="Comic Sans MS"/>
                    <a:cs typeface="Comic Sans MS"/>
                  </a:rPr>
                  <a:t>lens</a:t>
                </a:r>
                <a:r>
                  <a:rPr lang="de-DE" sz="1200" i="0" dirty="0" smtClean="0">
                    <a:latin typeface="Comic Sans MS"/>
                    <a:cs typeface="Comic Sans MS"/>
                  </a:rPr>
                  <a:t> </a:t>
                </a:r>
                <a:endParaRPr lang="de-DE" sz="1200" i="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8" name="Text Box 6"/>
              <p:cNvSpPr txBox="1">
                <a:spLocks noChangeArrowheads="1"/>
              </p:cNvSpPr>
              <p:nvPr/>
            </p:nvSpPr>
            <p:spPr bwMode="auto">
              <a:xfrm>
                <a:off x="3124200" y="1367135"/>
                <a:ext cx="71483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de-DE" sz="1200" i="0" dirty="0" err="1" smtClean="0">
                    <a:latin typeface="Comic Sans MS"/>
                    <a:cs typeface="Comic Sans MS"/>
                  </a:rPr>
                  <a:t>dipole</a:t>
                </a:r>
                <a:endParaRPr lang="de-DE" sz="1200" dirty="0">
                  <a:latin typeface="Comic Sans MS"/>
                  <a:cs typeface="Comic Sans MS"/>
                </a:endParaRPr>
              </a:p>
              <a:p>
                <a:pPr algn="ctr"/>
                <a:r>
                  <a:rPr lang="de-DE" sz="1200" i="0" dirty="0" err="1" smtClean="0">
                    <a:latin typeface="Comic Sans MS"/>
                    <a:cs typeface="Comic Sans MS"/>
                  </a:rPr>
                  <a:t>magnet</a:t>
                </a:r>
                <a:endParaRPr lang="de-DE" sz="1200" i="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9" name="Line 7"/>
              <p:cNvSpPr>
                <a:spLocks noChangeShapeType="1"/>
              </p:cNvSpPr>
              <p:nvPr/>
            </p:nvSpPr>
            <p:spPr bwMode="auto">
              <a:xfrm flipH="1">
                <a:off x="2667000" y="1524000"/>
                <a:ext cx="0" cy="2286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endParaRPr lang="fr-FR" sz="1200">
                  <a:latin typeface="Comic Sans MS"/>
                  <a:cs typeface="Comic Sans MS"/>
                </a:endParaRPr>
              </a:p>
            </p:txBody>
          </p:sp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 flipH="1">
                <a:off x="2971800" y="1600200"/>
                <a:ext cx="228600" cy="3048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endParaRPr lang="fr-FR" sz="1200">
                  <a:latin typeface="Comic Sans MS"/>
                  <a:cs typeface="Comic Sans MS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 flipH="1" flipV="1">
                <a:off x="3276600" y="2743200"/>
                <a:ext cx="0" cy="6858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endParaRPr lang="fr-FR" sz="1200">
                  <a:latin typeface="Comic Sans MS"/>
                  <a:cs typeface="Comic Sans MS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 flipV="1">
                <a:off x="990600" y="1676400"/>
                <a:ext cx="152400" cy="304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endParaRPr lang="fr-FR" sz="1200">
                  <a:latin typeface="Comic Sans MS"/>
                  <a:cs typeface="Comic Sans MS"/>
                </a:endParaRPr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>
                <a:off x="2514600" y="2781300"/>
                <a:ext cx="762000" cy="3810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endParaRPr lang="fr-FR" sz="1200">
                  <a:latin typeface="Comic Sans MS"/>
                  <a:cs typeface="Comic Sans MS"/>
                </a:endParaRPr>
              </a:p>
            </p:txBody>
          </p:sp>
          <p:sp>
            <p:nvSpPr>
              <p:cNvPr id="67" name="Text Box 13"/>
              <p:cNvSpPr txBox="1">
                <a:spLocks noChangeArrowheads="1"/>
              </p:cNvSpPr>
              <p:nvPr/>
            </p:nvSpPr>
            <p:spPr bwMode="auto">
              <a:xfrm>
                <a:off x="2743200" y="3352800"/>
                <a:ext cx="9906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de-DE" sz="1200" i="0" dirty="0" err="1" smtClean="0">
                    <a:latin typeface="Comic Sans MS"/>
                    <a:cs typeface="Comic Sans MS"/>
                  </a:rPr>
                  <a:t>defocusing</a:t>
                </a:r>
                <a:endParaRPr lang="de-DE" sz="1200" dirty="0">
                  <a:latin typeface="Comic Sans MS"/>
                  <a:cs typeface="Comic Sans MS"/>
                </a:endParaRPr>
              </a:p>
              <a:p>
                <a:pPr algn="ctr"/>
                <a:r>
                  <a:rPr lang="de-DE" sz="1200" i="0" dirty="0" err="1" smtClean="0">
                    <a:latin typeface="Comic Sans MS"/>
                    <a:cs typeface="Comic Sans MS"/>
                  </a:rPr>
                  <a:t>lens</a:t>
                </a:r>
                <a:r>
                  <a:rPr lang="de-DE" sz="1200" i="0" dirty="0" smtClean="0">
                    <a:latin typeface="Comic Sans MS"/>
                    <a:cs typeface="Comic Sans MS"/>
                  </a:rPr>
                  <a:t> </a:t>
                </a:r>
                <a:endParaRPr lang="de-DE" sz="1200" i="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V="1">
                <a:off x="685800" y="4114800"/>
                <a:ext cx="381000" cy="91440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00FF00"/>
                    </a:gs>
                    <a:gs pos="100000">
                      <a:schemeClr val="tx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64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7412713"/>
                  </p:ext>
                </p:extLst>
              </p:nvPr>
            </p:nvGraphicFramePr>
            <p:xfrm>
              <a:off x="1713925" y="963003"/>
              <a:ext cx="1943675" cy="179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4001" name="Equation" r:id="rId8" imgW="2603160" imgH="241200" progId="Equation.DSMT4">
                      <p:embed/>
                    </p:oleObj>
                  </mc:Choice>
                  <mc:Fallback>
                    <p:oleObj name="Equation" r:id="rId8" imgW="2603160" imgH="2412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13925" y="963003"/>
                            <a:ext cx="1943675" cy="17999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77" name="Picture 55" descr="sc Resonator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rot="5400000">
                <a:off x="205500" y="771900"/>
                <a:ext cx="795000" cy="10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" name="Line 10"/>
              <p:cNvSpPr>
                <a:spLocks noChangeShapeType="1"/>
              </p:cNvSpPr>
              <p:nvPr/>
            </p:nvSpPr>
            <p:spPr bwMode="auto">
              <a:xfrm flipH="1" flipV="1">
                <a:off x="76200" y="1752600"/>
                <a:ext cx="533400" cy="457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endParaRPr lang="fr-FR" sz="1200">
                  <a:latin typeface="Comic Sans MS"/>
                  <a:cs typeface="Comic Sans MS"/>
                </a:endParaRPr>
              </a:p>
            </p:txBody>
          </p:sp>
          <p:sp>
            <p:nvSpPr>
              <p:cNvPr id="80" name="Line 10"/>
              <p:cNvSpPr>
                <a:spLocks noChangeShapeType="1"/>
              </p:cNvSpPr>
              <p:nvPr/>
            </p:nvSpPr>
            <p:spPr bwMode="auto">
              <a:xfrm flipV="1">
                <a:off x="2438400" y="1752600"/>
                <a:ext cx="152400" cy="800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endParaRPr lang="fr-FR" sz="120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81" name="Rectangle 80"/>
            <p:cNvSpPr/>
            <p:nvPr/>
          </p:nvSpPr>
          <p:spPr bwMode="auto">
            <a:xfrm>
              <a:off x="2057400" y="5867399"/>
              <a:ext cx="2667000" cy="865797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514600" y="3810000"/>
              <a:ext cx="1202579" cy="57708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50" dirty="0" smtClean="0">
                  <a:latin typeface="Comic Sans MS"/>
                  <a:cs typeface="Comic Sans MS"/>
                </a:rPr>
                <a:t>superconducting</a:t>
              </a:r>
            </a:p>
            <a:p>
              <a:pPr algn="ctr"/>
              <a:r>
                <a:rPr lang="en-US" sz="1050" dirty="0" smtClean="0">
                  <a:latin typeface="Comic Sans MS"/>
                  <a:cs typeface="Comic Sans MS"/>
                </a:rPr>
                <a:t>magnet</a:t>
              </a:r>
            </a:p>
            <a:p>
              <a:pPr algn="ctr"/>
              <a:r>
                <a:rPr lang="en-US" sz="1050" dirty="0" smtClean="0">
                  <a:latin typeface="Comic Sans MS"/>
                  <a:cs typeface="Comic Sans MS"/>
                </a:rPr>
                <a:t>[B=8.3T @1.9K]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  <p:pic>
          <p:nvPicPr>
            <p:cNvPr id="85" name="Picture 26" descr="ImageRight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86"/>
            <a:stretch/>
          </p:blipFill>
          <p:spPr bwMode="auto">
            <a:xfrm>
              <a:off x="2362200" y="4343400"/>
              <a:ext cx="1440000" cy="387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8910904"/>
                </p:ext>
              </p:extLst>
            </p:nvPr>
          </p:nvGraphicFramePr>
          <p:xfrm>
            <a:off x="2114550" y="5930900"/>
            <a:ext cx="2762250" cy="774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002" name="Equation" r:id="rId12" imgW="1790700" imgH="508000" progId="Equation.3">
                    <p:embed/>
                  </p:oleObj>
                </mc:Choice>
                <mc:Fallback>
                  <p:oleObj name="Equation" r:id="rId12" imgW="1790700" imgH="508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4550" y="5930900"/>
                          <a:ext cx="2762250" cy="774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14"/>
          <a:srcRect l="39976" r="966" b="24215"/>
          <a:stretch/>
        </p:blipFill>
        <p:spPr>
          <a:xfrm>
            <a:off x="2322506" y="5475602"/>
            <a:ext cx="1487495" cy="4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45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0LHClum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02" y="3578370"/>
            <a:ext cx="3959998" cy="3127230"/>
          </a:xfrm>
          <a:prstGeom prst="rect">
            <a:avLst/>
          </a:prstGeom>
        </p:spPr>
      </p:pic>
      <p:sp>
        <p:nvSpPr>
          <p:cNvPr id="17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84DC4478-15A5-E943-ACB4-F567E11D772B}" type="slidenum">
              <a:rPr lang="en-US"/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6988"/>
            <a:ext cx="8305800" cy="677108"/>
          </a:xfrm>
          <a:noFill/>
          <a:ln/>
        </p:spPr>
        <p:txBody>
          <a:bodyPr/>
          <a:lstStyle/>
          <a:p>
            <a:r>
              <a:rPr lang="en-US" u="sng" dirty="0" smtClean="0"/>
              <a:t>overview </a:t>
            </a:r>
            <a:r>
              <a:rPr lang="en-US" u="sng" dirty="0"/>
              <a:t>of 2010 run</a:t>
            </a:r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0" y="838200"/>
            <a:ext cx="8025912" cy="1579920"/>
          </a:xfrm>
          <a:prstGeom prst="rect">
            <a:avLst/>
          </a:prstGeom>
        </p:spPr>
        <p:txBody>
          <a:bodyPr/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2010 in numbers: </a:t>
            </a:r>
          </a:p>
          <a:p>
            <a:pPr lvl="1"/>
            <a:r>
              <a:rPr lang="en-US" sz="1600" dirty="0" smtClean="0"/>
              <a:t>1074 h of stable beams  -  out of ~6600 h</a:t>
            </a:r>
          </a:p>
          <a:p>
            <a:pPr lvl="1"/>
            <a:r>
              <a:rPr lang="en-US" sz="1600" dirty="0" smtClean="0"/>
              <a:t>147 fills with stable beams</a:t>
            </a:r>
          </a:p>
          <a:p>
            <a:pPr lvl="1"/>
            <a:r>
              <a:rPr lang="en-US" sz="1600" dirty="0" smtClean="0"/>
              <a:t>max peak luminosity </a:t>
            </a:r>
            <a:r>
              <a:rPr lang="en-US" sz="1600" b="1" dirty="0" smtClean="0"/>
              <a:t>~2x10</a:t>
            </a:r>
            <a:r>
              <a:rPr lang="en-US" sz="1600" b="1" baseline="30000" dirty="0" smtClean="0"/>
              <a:t>32</a:t>
            </a:r>
            <a:r>
              <a:rPr lang="en-US" sz="1600" b="1" dirty="0" smtClean="0"/>
              <a:t> s</a:t>
            </a:r>
            <a:r>
              <a:rPr lang="en-US" sz="1600" b="1" baseline="30000" dirty="0" smtClean="0"/>
              <a:t>-1</a:t>
            </a:r>
            <a:r>
              <a:rPr lang="en-US" sz="1600" b="1" dirty="0" smtClean="0"/>
              <a:t>cm</a:t>
            </a:r>
            <a:r>
              <a:rPr lang="en-US" sz="1600" b="1" baseline="30000" dirty="0" smtClean="0"/>
              <a:t>-2</a:t>
            </a:r>
          </a:p>
          <a:p>
            <a:pPr lvl="1"/>
            <a:r>
              <a:rPr lang="en-US" sz="1600" dirty="0" smtClean="0"/>
              <a:t>integrated luminosity: </a:t>
            </a:r>
            <a:r>
              <a:rPr lang="en-US" sz="1600" b="1" dirty="0" smtClean="0"/>
              <a:t>48 pb</a:t>
            </a:r>
            <a:r>
              <a:rPr lang="en-US" sz="1600" b="1" baseline="30000" dirty="0" smtClean="0"/>
              <a:t>-1</a:t>
            </a:r>
            <a:endParaRPr lang="en-US" sz="1600" dirty="0" smtClean="0"/>
          </a:p>
          <a:p>
            <a:r>
              <a:rPr lang="en-US" sz="1600" dirty="0" smtClean="0"/>
              <a:t>machine parameters achieved at the end of the p-p period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13822"/>
              </p:ext>
            </p:extLst>
          </p:nvPr>
        </p:nvGraphicFramePr>
        <p:xfrm>
          <a:off x="152400" y="2661920"/>
          <a:ext cx="4876800" cy="25958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362200"/>
                <a:gridCol w="12954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parameter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2010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nominal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beam</a:t>
                      </a:r>
                      <a:r>
                        <a:rPr lang="en-US" sz="1400" baseline="0" dirty="0" smtClean="0">
                          <a:latin typeface="Comic Sans MS"/>
                          <a:cs typeface="Comic Sans MS"/>
                        </a:rPr>
                        <a:t> e</a:t>
                      </a: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nergy (➝</a:t>
                      </a:r>
                      <a:r>
                        <a:rPr lang="de-CH" sz="1400" dirty="0" smtClean="0">
                          <a:latin typeface="Comic Sans MS"/>
                          <a:cs typeface="Comic Sans MS"/>
                          <a:sym typeface="Symbol" charset="0"/>
                        </a:rPr>
                        <a:t></a:t>
                      </a:r>
                      <a:r>
                        <a:rPr lang="en-US" sz="1400" dirty="0" smtClean="0">
                          <a:latin typeface="Comic Sans MS"/>
                          <a:cs typeface="Comic Sans MS"/>
                          <a:sym typeface="Symbol" charset="0"/>
                        </a:rPr>
                        <a:t>)</a:t>
                      </a:r>
                      <a:endParaRPr lang="de-CH" sz="1400" dirty="0" smtClean="0">
                        <a:solidFill>
                          <a:srgbClr val="FF0000"/>
                        </a:solidFill>
                        <a:latin typeface="Comic Sans MS"/>
                        <a:cs typeface="Comic Sans MS"/>
                        <a:sym typeface="Symbo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3.5 </a:t>
                      </a:r>
                      <a:r>
                        <a:rPr lang="en-US" sz="1400" dirty="0" err="1" smtClean="0">
                          <a:latin typeface="Comic Sans MS"/>
                          <a:cs typeface="Comic Sans MS"/>
                        </a:rPr>
                        <a:t>TeV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7 </a:t>
                      </a:r>
                      <a:r>
                        <a:rPr lang="en-US" sz="1400" dirty="0" err="1" smtClean="0">
                          <a:latin typeface="Comic Sans MS"/>
                          <a:cs typeface="Comic Sans MS"/>
                        </a:rPr>
                        <a:t>TeV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squeeze (β*)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3.5 m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0.55 m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transverse</a:t>
                      </a:r>
                      <a:r>
                        <a:rPr lang="en-US" sz="1400" baseline="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400" baseline="0" dirty="0" err="1" smtClean="0"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sz="1400" dirty="0" err="1" smtClean="0">
                          <a:latin typeface="Comic Sans MS"/>
                          <a:cs typeface="Comic Sans MS"/>
                        </a:rPr>
                        <a:t>mittance</a:t>
                      </a: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 (</a:t>
                      </a:r>
                      <a:r>
                        <a:rPr lang="en-US" sz="1400" dirty="0" err="1" smtClean="0">
                          <a:latin typeface="Comic Sans MS"/>
                          <a:cs typeface="Comic Sans MS"/>
                        </a:rPr>
                        <a:t>ε</a:t>
                      </a:r>
                      <a:r>
                        <a:rPr lang="en-US" sz="1400" baseline="-25000" dirty="0" err="1" smtClean="0">
                          <a:latin typeface="Comic Sans MS"/>
                          <a:cs typeface="Comic Sans MS"/>
                        </a:rPr>
                        <a:t>N</a:t>
                      </a:r>
                      <a:r>
                        <a:rPr lang="en-US" sz="1400" baseline="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2-3 µ</a:t>
                      </a:r>
                      <a:r>
                        <a:rPr lang="en-US" sz="50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m rad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3.75 µ</a:t>
                      </a:r>
                      <a:r>
                        <a:rPr lang="en-US" sz="50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m rad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protons</a:t>
                      </a:r>
                      <a:r>
                        <a:rPr lang="en-US" sz="1400" baseline="0" dirty="0" smtClean="0">
                          <a:latin typeface="Comic Sans MS"/>
                          <a:cs typeface="Comic Sans MS"/>
                        </a:rPr>
                        <a:t> per bunch (N)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up to 1.2 10</a:t>
                      </a:r>
                      <a:r>
                        <a:rPr lang="en-US" sz="1400" baseline="30000" dirty="0" smtClean="0">
                          <a:latin typeface="Comic Sans MS"/>
                          <a:cs typeface="Comic Sans MS"/>
                        </a:rPr>
                        <a:t>11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1.15 10</a:t>
                      </a:r>
                      <a:r>
                        <a:rPr lang="en-US" sz="1400" baseline="30000" dirty="0" smtClean="0">
                          <a:latin typeface="Comic Sans MS"/>
                          <a:cs typeface="Comic Sans MS"/>
                        </a:rPr>
                        <a:t>11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bunch separation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150 ns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25 ns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number of bunches (</a:t>
                      </a:r>
                      <a:r>
                        <a:rPr lang="en-US" sz="1400" dirty="0" err="1" smtClean="0">
                          <a:latin typeface="Comic Sans MS"/>
                          <a:cs typeface="Comic Sans MS"/>
                        </a:rPr>
                        <a:t>n</a:t>
                      </a:r>
                      <a:r>
                        <a:rPr lang="en-US" sz="1400" baseline="-25000" dirty="0" err="1" smtClean="0">
                          <a:latin typeface="Comic Sans MS"/>
                          <a:cs typeface="Comic Sans MS"/>
                        </a:rPr>
                        <a:t>b</a:t>
                      </a:r>
                      <a:r>
                        <a:rPr lang="en-US" sz="1400" baseline="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368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Comic Sans MS"/>
                          <a:cs typeface="Comic Sans MS"/>
                        </a:rPr>
                        <a:t>2808</a:t>
                      </a:r>
                      <a:endParaRPr lang="en-US" sz="1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68066" y="5334002"/>
            <a:ext cx="2837334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fills at 75 ns and 50 ns</a:t>
            </a:r>
          </a:p>
          <a:p>
            <a:r>
              <a:rPr lang="en-US" sz="1200" dirty="0" smtClean="0">
                <a:latin typeface="Comic Sans MS"/>
                <a:cs typeface="Comic Sans MS"/>
              </a:rPr>
              <a:t>have also been successfully achieved</a:t>
            </a:r>
          </a:p>
          <a:p>
            <a:r>
              <a:rPr lang="en-US" sz="1200" dirty="0" smtClean="0">
                <a:latin typeface="Comic Sans MS"/>
                <a:cs typeface="Comic Sans MS"/>
              </a:rPr>
              <a:t>but mostly not for physics</a:t>
            </a:r>
            <a:endParaRPr lang="en-US" sz="1200" dirty="0">
              <a:latin typeface="Comic Sans MS"/>
              <a:cs typeface="Comic Sans M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1" y="3810000"/>
            <a:ext cx="1151999" cy="1066800"/>
            <a:chOff x="3657600" y="3769800"/>
            <a:chExt cx="1801200" cy="10668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657600" y="3769800"/>
              <a:ext cx="1801200" cy="649800"/>
            </a:xfrm>
            <a:prstGeom prst="rect">
              <a:avLst/>
            </a:prstGeom>
            <a:noFill/>
            <a:ln w="38100" cmpd="sng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657600" y="4512600"/>
              <a:ext cx="1801200" cy="3240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4466" y="5334002"/>
            <a:ext cx="20574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LHC can work</a:t>
            </a:r>
          </a:p>
          <a:p>
            <a:r>
              <a:rPr lang="en-US" sz="1200" dirty="0" smtClean="0">
                <a:latin typeface="Comic Sans MS"/>
                <a:cs typeface="Comic Sans MS"/>
              </a:rPr>
              <a:t>above design parameters</a:t>
            </a:r>
          </a:p>
          <a:p>
            <a:r>
              <a:rPr lang="en-US" sz="1200" dirty="0" smtClean="0">
                <a:latin typeface="Comic Sans MS"/>
                <a:cs typeface="Comic Sans MS"/>
              </a:rPr>
              <a:t>for beam-beam effects</a:t>
            </a:r>
            <a:endParaRPr lang="en-US" sz="1200" dirty="0">
              <a:latin typeface="Comic Sans MS"/>
              <a:cs typeface="Comic Sans MS"/>
            </a:endParaRPr>
          </a:p>
        </p:txBody>
      </p:sp>
      <p:pic>
        <p:nvPicPr>
          <p:cNvPr id="20" name="Picture 7" descr="\\cern.ch\dfs\Users\l\lpc\Documents\My Pictures\plu_days_logy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b="1"/>
          <a:stretch/>
        </p:blipFill>
        <p:spPr bwMode="auto">
          <a:xfrm>
            <a:off x="6096000" y="920752"/>
            <a:ext cx="3060000" cy="26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6553200" y="1143000"/>
            <a:ext cx="21336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71610" y="533402"/>
            <a:ext cx="1067591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1400" dirty="0"/>
              <a:t>10</a:t>
            </a:r>
            <a:r>
              <a:rPr lang="en-US" sz="1400" baseline="30000" dirty="0"/>
              <a:t>32</a:t>
            </a:r>
            <a:r>
              <a:rPr lang="en-US" sz="1400" dirty="0"/>
              <a:t> s</a:t>
            </a:r>
            <a:r>
              <a:rPr lang="en-US" sz="1400" baseline="30000" dirty="0"/>
              <a:t>-1 </a:t>
            </a:r>
            <a:r>
              <a:rPr lang="en-US" sz="1400" dirty="0"/>
              <a:t>cm</a:t>
            </a:r>
            <a:r>
              <a:rPr lang="en-US" sz="1400" baseline="30000" dirty="0"/>
              <a:t>-2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305800" y="838200"/>
            <a:ext cx="0" cy="27139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79684"/>
      </p:ext>
    </p:extLst>
  </p:cSld>
  <p:clrMapOvr>
    <a:masterClrMapping/>
  </p:clrMapOvr>
  <p:transition xmlns:p14="http://schemas.microsoft.com/office/powerpoint/2010/main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CMS in the 2010 operation</a:t>
            </a:r>
            <a:endParaRPr lang="en-US" u="sng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24</a:t>
            </a:fld>
            <a:endParaRPr lang="en-US" dirty="0" smtClean="0">
              <a:latin typeface="Time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0" y="838200"/>
            <a:ext cx="5334000" cy="3352800"/>
            <a:chOff x="3810000" y="838200"/>
            <a:chExt cx="5334000" cy="3352800"/>
          </a:xfrm>
        </p:grpSpPr>
        <p:sp>
          <p:nvSpPr>
            <p:cNvPr id="4" name="Rectangle 3"/>
            <p:cNvSpPr/>
            <p:nvPr/>
          </p:nvSpPr>
          <p:spPr bwMode="auto">
            <a:xfrm>
              <a:off x="3810000" y="838201"/>
              <a:ext cx="5257800" cy="3352799"/>
            </a:xfrm>
            <a:prstGeom prst="rect">
              <a:avLst/>
            </a:prstGeom>
            <a:ln w="38100" cmpd="sng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ln w="38100" cmpd="sng">
                  <a:solidFill>
                    <a:schemeClr val="tx1"/>
                  </a:solidFill>
                </a:ln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0600" y="914400"/>
              <a:ext cx="4320000" cy="324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20" name="Rectangle 19"/>
            <p:cNvSpPr/>
            <p:nvPr/>
          </p:nvSpPr>
          <p:spPr>
            <a:xfrm>
              <a:off x="5943600" y="1676400"/>
              <a:ext cx="2057400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i="1" dirty="0" smtClean="0">
                  <a:latin typeface="Apple Chancery" charset="0"/>
                  <a:ea typeface="ＭＳ Ｐゴシック" charset="0"/>
                  <a:cs typeface="ＭＳ Ｐゴシック" charset="0"/>
                </a:rPr>
                <a:t>L </a:t>
              </a:r>
              <a:r>
                <a:rPr lang="en-US" sz="1400" b="1" i="1" baseline="-25000" dirty="0" smtClean="0">
                  <a:latin typeface="Comic Sans MS"/>
                  <a:ea typeface="ＭＳ Ｐゴシック" charset="0"/>
                  <a:cs typeface="Comic Sans MS"/>
                </a:rPr>
                <a:t>PEAK </a:t>
              </a:r>
              <a:r>
                <a:rPr lang="en-US" sz="1400" b="1" dirty="0">
                  <a:latin typeface="Comic Sans MS"/>
                  <a:cs typeface="Comic Sans MS"/>
                </a:rPr>
                <a:t>~</a:t>
              </a:r>
              <a:r>
                <a:rPr lang="en-US" sz="1400" b="1" dirty="0" smtClean="0">
                  <a:latin typeface="Comic Sans MS"/>
                  <a:cs typeface="Comic Sans MS"/>
                </a:rPr>
                <a:t>2x10</a:t>
              </a:r>
              <a:r>
                <a:rPr lang="en-US" sz="1400" b="1" baseline="30000" dirty="0" smtClean="0">
                  <a:latin typeface="Comic Sans MS"/>
                  <a:cs typeface="Comic Sans MS"/>
                </a:rPr>
                <a:t>32</a:t>
              </a:r>
              <a:r>
                <a:rPr lang="en-US" sz="1400" b="1" dirty="0" smtClean="0">
                  <a:latin typeface="Comic Sans MS"/>
                  <a:cs typeface="Comic Sans MS"/>
                </a:rPr>
                <a:t>Hz cm</a:t>
              </a:r>
              <a:r>
                <a:rPr lang="en-US" sz="1400" b="1" baseline="30000" dirty="0">
                  <a:latin typeface="Comic Sans MS"/>
                  <a:cs typeface="Comic Sans MS"/>
                </a:rPr>
                <a:t>-</a:t>
              </a:r>
              <a:r>
                <a:rPr lang="en-US" sz="1400" b="1" baseline="30000" dirty="0" smtClean="0">
                  <a:latin typeface="Comic Sans MS"/>
                  <a:cs typeface="Comic Sans MS"/>
                </a:rPr>
                <a:t>2</a:t>
              </a:r>
              <a:endParaRPr lang="en-US" sz="1400" baseline="30000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800600" y="3426023"/>
              <a:ext cx="1905000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i="1" dirty="0" smtClean="0">
                  <a:latin typeface="Apple Chancery" charset="0"/>
                  <a:ea typeface="ＭＳ Ｐゴシック" charset="0"/>
                  <a:cs typeface="ＭＳ Ｐゴシック" charset="0"/>
                </a:rPr>
                <a:t>L </a:t>
              </a:r>
              <a:r>
                <a:rPr lang="en-US" sz="1400" b="1" i="1" baseline="-25000" dirty="0" smtClean="0">
                  <a:latin typeface="Comic Sans MS"/>
                  <a:ea typeface="ＭＳ Ｐゴシック" charset="0"/>
                  <a:cs typeface="Comic Sans MS"/>
                </a:rPr>
                <a:t>PEAK </a:t>
              </a:r>
              <a:r>
                <a:rPr lang="en-US" sz="1400" b="1" dirty="0" smtClean="0">
                  <a:latin typeface="Comic Sans MS"/>
                  <a:cs typeface="Comic Sans MS"/>
                </a:rPr>
                <a:t>~10</a:t>
              </a:r>
              <a:r>
                <a:rPr lang="en-US" sz="1400" b="1" baseline="30000" dirty="0" smtClean="0">
                  <a:latin typeface="Comic Sans MS"/>
                  <a:cs typeface="Comic Sans MS"/>
                </a:rPr>
                <a:t>27</a:t>
              </a:r>
              <a:r>
                <a:rPr lang="en-US" sz="1400" b="1" dirty="0" smtClean="0">
                  <a:latin typeface="Comic Sans MS"/>
                  <a:cs typeface="Comic Sans MS"/>
                </a:rPr>
                <a:t>Hz cm</a:t>
              </a:r>
              <a:r>
                <a:rPr lang="en-US" sz="1400" b="1" baseline="30000" dirty="0">
                  <a:latin typeface="Comic Sans MS"/>
                  <a:cs typeface="Comic Sans MS"/>
                </a:rPr>
                <a:t>-</a:t>
              </a:r>
              <a:r>
                <a:rPr lang="en-US" sz="1400" b="1" baseline="30000" dirty="0" smtClean="0">
                  <a:latin typeface="Comic Sans MS"/>
                  <a:cs typeface="Comic Sans MS"/>
                </a:rPr>
                <a:t>2</a:t>
              </a:r>
              <a:endParaRPr lang="en-US" sz="1400" baseline="300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810000" y="838200"/>
              <a:ext cx="5334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800000"/>
                  </a:solidFill>
                  <a:latin typeface="Comic Sans MS"/>
                  <a:cs typeface="Comic Sans MS"/>
                </a:rPr>
                <a:t>https://</a:t>
              </a:r>
              <a:r>
                <a:rPr lang="en-US" sz="1200" dirty="0" err="1">
                  <a:solidFill>
                    <a:srgbClr val="800000"/>
                  </a:solidFill>
                  <a:latin typeface="Comic Sans MS"/>
                  <a:cs typeface="Comic Sans MS"/>
                </a:rPr>
                <a:t>twiki.cern.ch</a:t>
              </a:r>
              <a:r>
                <a:rPr lang="en-US" sz="1200" dirty="0">
                  <a:solidFill>
                    <a:srgbClr val="800000"/>
                  </a:solidFill>
                  <a:latin typeface="Comic Sans MS"/>
                  <a:cs typeface="Comic Sans MS"/>
                </a:rPr>
                <a:t>/</a:t>
              </a:r>
              <a:r>
                <a:rPr lang="en-US" sz="1200" dirty="0" err="1">
                  <a:solidFill>
                    <a:srgbClr val="800000"/>
                  </a:solidFill>
                  <a:latin typeface="Comic Sans MS"/>
                  <a:cs typeface="Comic Sans MS"/>
                </a:rPr>
                <a:t>twiki</a:t>
              </a:r>
              <a:r>
                <a:rPr lang="en-US" sz="1200" dirty="0">
                  <a:solidFill>
                    <a:srgbClr val="800000"/>
                  </a:solidFill>
                  <a:latin typeface="Comic Sans MS"/>
                  <a:cs typeface="Comic Sans MS"/>
                </a:rPr>
                <a:t>/bin/view/</a:t>
              </a:r>
              <a:r>
                <a:rPr lang="en-US" sz="1200" dirty="0" err="1">
                  <a:solidFill>
                    <a:srgbClr val="800000"/>
                  </a:solidFill>
                  <a:latin typeface="Comic Sans MS"/>
                  <a:cs typeface="Comic Sans MS"/>
                </a:rPr>
                <a:t>CMSPublic</a:t>
              </a:r>
              <a:r>
                <a:rPr lang="en-US" sz="1200" dirty="0">
                  <a:solidFill>
                    <a:srgbClr val="800000"/>
                  </a:solidFill>
                  <a:latin typeface="Comic Sans MS"/>
                  <a:cs typeface="Comic Sans MS"/>
                </a:rPr>
                <a:t>/LumiPublicResults2010</a:t>
              </a:r>
            </a:p>
          </p:txBody>
        </p:sp>
      </p:grpSp>
      <p:pic>
        <p:nvPicPr>
          <p:cNvPr id="14" name="Pictur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0500"/>
            <a:ext cx="5400000" cy="2705100"/>
          </a:xfrm>
          <a:prstGeom prst="rect">
            <a:avLst/>
          </a:prstGeo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5" name="Rectangle 34"/>
          <p:cNvSpPr/>
          <p:nvPr/>
        </p:nvSpPr>
        <p:spPr>
          <a:xfrm>
            <a:off x="5334000" y="4953000"/>
            <a:ext cx="3810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SzPct val="120000"/>
              <a:buBlip>
                <a:blip r:embed="rId4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average </a:t>
            </a:r>
            <a:r>
              <a:rPr lang="en-US" sz="1600" dirty="0">
                <a:latin typeface="Comic Sans MS"/>
                <a:cs typeface="Comic Sans MS"/>
              </a:rPr>
              <a:t>fraction </a:t>
            </a:r>
            <a:r>
              <a:rPr lang="en-US" sz="1600" dirty="0" smtClean="0">
                <a:latin typeface="Comic Sans MS"/>
                <a:cs typeface="Comic Sans MS"/>
              </a:rPr>
              <a:t>of functional </a:t>
            </a:r>
            <a:r>
              <a:rPr lang="en-US" sz="1600" dirty="0">
                <a:latin typeface="Comic Sans MS"/>
                <a:cs typeface="Comic Sans MS"/>
              </a:rPr>
              <a:t>detector channels &gt; 99%</a:t>
            </a:r>
          </a:p>
          <a:p>
            <a:pPr marL="285750" indent="-285750">
              <a:buSzPct val="120000"/>
              <a:buBlip>
                <a:blip r:embed="rId4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lowest </a:t>
            </a:r>
            <a:r>
              <a:rPr lang="en-US" sz="1600" dirty="0">
                <a:latin typeface="Comic Sans MS"/>
                <a:cs typeface="Comic Sans MS"/>
              </a:rPr>
              <a:t>still &gt; 98%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1981200"/>
            <a:ext cx="40386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SzPct val="120000"/>
              <a:buBlip>
                <a:blip r:embed="rId4"/>
              </a:buBlip>
            </a:pPr>
            <a:r>
              <a:rPr lang="en-US" dirty="0">
                <a:latin typeface="Comic Sans MS"/>
                <a:cs typeface="Comic Sans MS"/>
              </a:rPr>
              <a:t>LHC delivered ~47 pb</a:t>
            </a:r>
            <a:r>
              <a:rPr lang="en-US" baseline="30000" dirty="0">
                <a:latin typeface="Comic Sans MS"/>
                <a:cs typeface="Comic Sans MS"/>
              </a:rPr>
              <a:t>-</a:t>
            </a:r>
            <a:r>
              <a:rPr lang="en-US" baseline="30000" dirty="0" smtClean="0">
                <a:latin typeface="Comic Sans MS"/>
                <a:cs typeface="Comic Sans MS"/>
              </a:rPr>
              <a:t>1</a:t>
            </a:r>
          </a:p>
          <a:p>
            <a:pPr marL="285750" indent="-285750">
              <a:buSzPct val="120000"/>
              <a:buBlip>
                <a:blip r:embed="rId4"/>
              </a:buBlip>
            </a:pPr>
            <a:r>
              <a:rPr lang="en-US" dirty="0" smtClean="0">
                <a:latin typeface="Comic Sans MS"/>
                <a:cs typeface="Comic Sans MS"/>
              </a:rPr>
              <a:t>CMS </a:t>
            </a:r>
            <a:r>
              <a:rPr lang="en-US" dirty="0">
                <a:latin typeface="Comic Sans MS"/>
                <a:cs typeface="Comic Sans MS"/>
              </a:rPr>
              <a:t>collected ~43 pb</a:t>
            </a:r>
            <a:r>
              <a:rPr lang="en-US" baseline="30000" dirty="0">
                <a:latin typeface="Comic Sans MS"/>
                <a:cs typeface="Comic Sans MS"/>
              </a:rPr>
              <a:t>-1</a:t>
            </a:r>
            <a:r>
              <a:rPr lang="en-US" dirty="0">
                <a:latin typeface="Comic Sans MS"/>
                <a:cs typeface="Comic Sans MS"/>
              </a:rPr>
              <a:t> (~92%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pPr marL="285750" indent="-285750">
              <a:buSzPct val="120000"/>
              <a:buBlip>
                <a:blip r:embed="rId4"/>
              </a:buBlip>
            </a:pPr>
            <a:r>
              <a:rPr lang="en-US" dirty="0" smtClean="0">
                <a:latin typeface="Comic Sans MS"/>
                <a:cs typeface="Comic Sans MS"/>
              </a:rPr>
              <a:t>results </a:t>
            </a:r>
            <a:r>
              <a:rPr lang="en-US" dirty="0">
                <a:latin typeface="Comic Sans MS"/>
                <a:cs typeface="Comic Sans MS"/>
              </a:rPr>
              <a:t>based on ~</a:t>
            </a:r>
            <a:r>
              <a:rPr lang="en-US" dirty="0" smtClean="0">
                <a:latin typeface="Comic Sans MS"/>
                <a:cs typeface="Comic Sans MS"/>
              </a:rPr>
              <a:t>36 </a:t>
            </a:r>
            <a:r>
              <a:rPr lang="en-US" dirty="0">
                <a:latin typeface="Comic Sans MS"/>
                <a:cs typeface="Comic Sans MS"/>
              </a:rPr>
              <a:t>pb</a:t>
            </a:r>
            <a:r>
              <a:rPr lang="en-US" baseline="30000" dirty="0">
                <a:latin typeface="Comic Sans MS"/>
                <a:cs typeface="Comic Sans MS"/>
              </a:rPr>
              <a:t>-1</a:t>
            </a:r>
            <a:r>
              <a:rPr lang="en-US" dirty="0">
                <a:latin typeface="Comic Sans MS"/>
                <a:cs typeface="Comic Sans MS"/>
              </a:rPr>
              <a:t> (~85%)</a:t>
            </a:r>
          </a:p>
        </p:txBody>
      </p:sp>
    </p:spTree>
    <p:extLst>
      <p:ext uri="{BB962C8B-B14F-4D97-AF65-F5344CB8AC3E}">
        <p14:creationId xmlns:p14="http://schemas.microsoft.com/office/powerpoint/2010/main" val="27184472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762002"/>
            <a:ext cx="5400000" cy="277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6094" y="3360600"/>
            <a:ext cx="107850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03"/>
            <a:ext cx="8382000" cy="677108"/>
          </a:xfrm>
        </p:spPr>
        <p:txBody>
          <a:bodyPr/>
          <a:lstStyle/>
          <a:p>
            <a:r>
              <a:rPr lang="en-US" u="sng" dirty="0"/>
              <a:t>CMS </a:t>
            </a:r>
            <a:r>
              <a:rPr lang="en-US" u="sng" dirty="0" smtClean="0"/>
              <a:t>Tracker</a:t>
            </a:r>
            <a:endParaRPr lang="en-US" u="sng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19600" y="2286000"/>
            <a:ext cx="990600" cy="129540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5" y="3352800"/>
            <a:ext cx="2152417" cy="143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4800600" y="2209800"/>
            <a:ext cx="1676400" cy="129540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Content Placeholder 27"/>
          <p:cNvSpPr txBox="1">
            <a:spLocks/>
          </p:cNvSpPr>
          <p:nvPr/>
        </p:nvSpPr>
        <p:spPr>
          <a:xfrm>
            <a:off x="5181600" y="4724402"/>
            <a:ext cx="676274" cy="27411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Pixel</a:t>
            </a:r>
            <a:endParaRPr kumimoji="0" lang="en-US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14" name="Content Placeholder 27"/>
          <p:cNvSpPr txBox="1">
            <a:spLocks/>
          </p:cNvSpPr>
          <p:nvPr/>
        </p:nvSpPr>
        <p:spPr>
          <a:xfrm>
            <a:off x="8305800" y="4572000"/>
            <a:ext cx="838200" cy="3048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Strips</a:t>
            </a:r>
            <a:endParaRPr kumimoji="0" lang="en-US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graphicFrame>
        <p:nvGraphicFramePr>
          <p:cNvPr id="17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2418"/>
              </p:ext>
            </p:extLst>
          </p:nvPr>
        </p:nvGraphicFramePr>
        <p:xfrm>
          <a:off x="609601" y="838200"/>
          <a:ext cx="3010925" cy="1408764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486925"/>
                <a:gridCol w="1524000"/>
              </a:tblGrid>
              <a:tr h="1301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physics environment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design requirements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51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1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high </a:t>
                      </a:r>
                      <a:r>
                        <a:rPr kumimoji="0" lang="en-US" sz="11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particle </a:t>
                      </a:r>
                      <a:r>
                        <a:rPr kumimoji="0" lang="en-US" sz="11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fluence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1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radiation </a:t>
                      </a:r>
                      <a:r>
                        <a:rPr kumimoji="0" lang="en-US" sz="11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hardness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1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high </a:t>
                      </a:r>
                      <a:r>
                        <a:rPr kumimoji="0" lang="en-US" sz="11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track density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1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high </a:t>
                      </a:r>
                      <a:r>
                        <a:rPr kumimoji="0" lang="en-US" sz="11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granularity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1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25 ns bunch crossing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charset="2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1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fast </a:t>
                      </a:r>
                      <a:r>
                        <a:rPr kumimoji="0" lang="en-US" sz="11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cs typeface="Comic Sans MS"/>
                        </a:rPr>
                        <a:t>detector &amp; electronics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25</a:t>
            </a:fld>
            <a:endParaRPr lang="en-US" dirty="0" smtClean="0">
              <a:latin typeface="Time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9769" y="304800"/>
            <a:ext cx="104803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|| &lt; 2.5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89" y="2286000"/>
            <a:ext cx="4021912" cy="2481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  <a:buSzPct val="90000"/>
              <a:defRPr/>
            </a:pPr>
            <a:r>
              <a:rPr lang="en-US" sz="1400" b="1" i="1" dirty="0">
                <a:solidFill>
                  <a:srgbClr val="860908"/>
                </a:solidFill>
                <a:latin typeface="Comic Sans MS"/>
                <a:cs typeface="Comic Sans MS"/>
              </a:rPr>
              <a:t>Pixels</a:t>
            </a:r>
          </a:p>
          <a:p>
            <a:pPr marL="457200" indent="-457200">
              <a:lnSpc>
                <a:spcPct val="50000"/>
              </a:lnSpc>
              <a:spcBef>
                <a:spcPts val="600"/>
              </a:spcBef>
              <a:buSzPct val="90000"/>
              <a:buFont typeface="Wingdings" charset="2"/>
              <a:buChar char="v"/>
              <a:defRPr/>
            </a:pPr>
            <a:r>
              <a:rPr lang="en-US" sz="1400" dirty="0">
                <a:latin typeface="Comic Sans MS"/>
                <a:cs typeface="Comic Sans MS"/>
              </a:rPr>
              <a:t>~1.1m</a:t>
            </a:r>
            <a:r>
              <a:rPr lang="en-US" sz="1400" baseline="30000" dirty="0">
                <a:latin typeface="Comic Sans MS"/>
                <a:cs typeface="Comic Sans MS"/>
              </a:rPr>
              <a:t>2</a:t>
            </a:r>
            <a:r>
              <a:rPr lang="en-US" sz="1400" dirty="0">
                <a:latin typeface="Comic Sans MS"/>
                <a:cs typeface="Comic Sans MS"/>
              </a:rPr>
              <a:t> of Si sensors</a:t>
            </a:r>
            <a:r>
              <a:rPr lang="en-US" sz="1400" dirty="0" smtClean="0">
                <a:latin typeface="Comic Sans MS"/>
                <a:cs typeface="Comic Sans MS"/>
              </a:rPr>
              <a:t>, </a:t>
            </a:r>
            <a:r>
              <a:rPr lang="en-US" sz="1400" dirty="0">
                <a:latin typeface="Comic Sans MS"/>
                <a:cs typeface="Comic Sans MS"/>
              </a:rPr>
              <a:t>100x150 m</a:t>
            </a:r>
            <a:r>
              <a:rPr lang="en-US" sz="1400" baseline="30000" dirty="0">
                <a:latin typeface="Comic Sans MS"/>
                <a:cs typeface="Comic Sans MS"/>
              </a:rPr>
              <a:t>2</a:t>
            </a:r>
            <a:r>
              <a:rPr lang="en-US" sz="1400" dirty="0">
                <a:latin typeface="Comic Sans MS"/>
                <a:cs typeface="Comic Sans MS"/>
              </a:rPr>
              <a:t>,</a:t>
            </a:r>
          </a:p>
          <a:p>
            <a:pPr>
              <a:lnSpc>
                <a:spcPct val="50000"/>
              </a:lnSpc>
              <a:spcBef>
                <a:spcPts val="600"/>
              </a:spcBef>
              <a:buSzPct val="90000"/>
              <a:defRPr/>
            </a:pPr>
            <a:r>
              <a:rPr lang="en-US" sz="1400" dirty="0">
                <a:latin typeface="Comic Sans MS"/>
                <a:cs typeface="Comic Sans MS"/>
              </a:rPr>
              <a:t>      1440 modules, 66M channels</a:t>
            </a:r>
            <a:r>
              <a:rPr lang="en-US" sz="1400" dirty="0" smtClean="0">
                <a:latin typeface="Comic Sans MS"/>
                <a:cs typeface="Comic Sans MS"/>
              </a:rPr>
              <a:t>,</a:t>
            </a:r>
          </a:p>
          <a:p>
            <a:pPr>
              <a:lnSpc>
                <a:spcPct val="50000"/>
              </a:lnSpc>
              <a:spcBef>
                <a:spcPts val="600"/>
              </a:spcBef>
              <a:buSzPct val="90000"/>
              <a:defRPr/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     r </a:t>
            </a:r>
            <a:r>
              <a:rPr lang="en-US" sz="1400" dirty="0">
                <a:latin typeface="Comic Sans MS"/>
                <a:cs typeface="Comic Sans MS"/>
              </a:rPr>
              <a:t>= 4, 7, 11cm</a:t>
            </a:r>
          </a:p>
          <a:p>
            <a:pPr marL="457200" indent="-457200">
              <a:lnSpc>
                <a:spcPct val="70000"/>
              </a:lnSpc>
              <a:spcBef>
                <a:spcPts val="600"/>
              </a:spcBef>
              <a:buSzPct val="90000"/>
              <a:buFont typeface="Wingdings" charset="2"/>
              <a:buChar char="v"/>
              <a:defRPr/>
            </a:pPr>
            <a:r>
              <a:rPr lang="en-US" sz="1400" dirty="0">
                <a:latin typeface="Comic Sans MS"/>
                <a:cs typeface="Comic Sans MS"/>
              </a:rPr>
              <a:t>3 barrel layers,</a:t>
            </a:r>
          </a:p>
          <a:p>
            <a:pPr>
              <a:lnSpc>
                <a:spcPct val="50000"/>
              </a:lnSpc>
              <a:spcBef>
                <a:spcPts val="600"/>
              </a:spcBef>
              <a:buSzPct val="90000"/>
              <a:defRPr/>
            </a:pPr>
            <a:r>
              <a:rPr lang="en-US" sz="1400" dirty="0">
                <a:latin typeface="Comic Sans MS"/>
                <a:cs typeface="Comic Sans MS"/>
              </a:rPr>
              <a:t>      2 end-cap disks per side</a:t>
            </a:r>
          </a:p>
          <a:p>
            <a:pPr lvl="0">
              <a:lnSpc>
                <a:spcPct val="50000"/>
              </a:lnSpc>
              <a:spcBef>
                <a:spcPts val="2000"/>
              </a:spcBef>
              <a:buSzPct val="90000"/>
              <a:defRPr/>
            </a:pPr>
            <a:r>
              <a:rPr lang="en-US" sz="1400" b="1" i="1" dirty="0">
                <a:solidFill>
                  <a:srgbClr val="860908"/>
                </a:solidFill>
                <a:latin typeface="Comic Sans MS"/>
                <a:cs typeface="Comic Sans MS"/>
              </a:rPr>
              <a:t>Strips</a:t>
            </a:r>
          </a:p>
          <a:p>
            <a:pPr marL="457200" indent="-457200">
              <a:lnSpc>
                <a:spcPct val="50000"/>
              </a:lnSpc>
              <a:spcBef>
                <a:spcPts val="600"/>
              </a:spcBef>
              <a:buSzPct val="90000"/>
              <a:buFont typeface="Wingdings" charset="2"/>
              <a:buChar char="v"/>
              <a:defRPr/>
            </a:pPr>
            <a:r>
              <a:rPr lang="en-US" sz="1400" dirty="0">
                <a:latin typeface="Comic Sans MS"/>
                <a:cs typeface="Comic Sans MS"/>
              </a:rPr>
              <a:t>~ 200m</a:t>
            </a:r>
            <a:r>
              <a:rPr lang="en-US" sz="1400" baseline="30000" dirty="0">
                <a:latin typeface="Comic Sans MS"/>
                <a:cs typeface="Comic Sans MS"/>
              </a:rPr>
              <a:t>2</a:t>
            </a:r>
            <a:r>
              <a:rPr lang="en-US" sz="1400" dirty="0">
                <a:latin typeface="Comic Sans MS"/>
                <a:cs typeface="Comic Sans MS"/>
              </a:rPr>
              <a:t> of Si sensors, </a:t>
            </a:r>
          </a:p>
          <a:p>
            <a:pPr>
              <a:lnSpc>
                <a:spcPct val="50000"/>
              </a:lnSpc>
              <a:spcBef>
                <a:spcPts val="600"/>
              </a:spcBef>
              <a:buSzPct val="90000"/>
              <a:defRPr/>
            </a:pPr>
            <a:r>
              <a:rPr lang="en-US" sz="1400" dirty="0">
                <a:latin typeface="Comic Sans MS"/>
                <a:cs typeface="Comic Sans MS"/>
              </a:rPr>
              <a:t>      15,148 modules, 9.3 M channels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v"/>
              <a:defRPr/>
            </a:pPr>
            <a:r>
              <a:rPr lang="en-US" sz="1400" dirty="0">
                <a:latin typeface="Comic Sans MS"/>
                <a:cs typeface="Comic Sans MS"/>
              </a:rPr>
              <a:t>10 barrel layers (TIB,TOB) ,</a:t>
            </a:r>
          </a:p>
          <a:p>
            <a:pPr>
              <a:lnSpc>
                <a:spcPct val="50000"/>
              </a:lnSpc>
              <a:spcBef>
                <a:spcPts val="600"/>
              </a:spcBef>
              <a:buSzPct val="90000"/>
              <a:defRPr/>
            </a:pPr>
            <a:r>
              <a:rPr lang="en-US" sz="1400" dirty="0">
                <a:latin typeface="Comic Sans MS"/>
                <a:cs typeface="Comic Sans MS"/>
              </a:rPr>
              <a:t>      12 end-cap wheels per side (TID,TEC)</a:t>
            </a:r>
          </a:p>
        </p:txBody>
      </p:sp>
      <p:pic>
        <p:nvPicPr>
          <p:cNvPr id="29" name="Picture 28" descr="stripLayou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92" y="5029200"/>
            <a:ext cx="4328709" cy="1620000"/>
          </a:xfrm>
          <a:prstGeom prst="rect">
            <a:avLst/>
          </a:prstGeom>
        </p:spPr>
      </p:pic>
      <p:pic>
        <p:nvPicPr>
          <p:cNvPr id="30" name="Picture 9" descr="resoD0_vs_pt_D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0"/>
            <a:ext cx="18947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2491168" y="4829400"/>
            <a:ext cx="2004632" cy="1800000"/>
            <a:chOff x="4105275" y="1371600"/>
            <a:chExt cx="5038725" cy="4524375"/>
          </a:xfrm>
        </p:grpSpPr>
        <p:pic>
          <p:nvPicPr>
            <p:cNvPr id="31" name="Picture 5" descr="pvtx_ef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275" y="1371600"/>
              <a:ext cx="5038725" cy="452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14"/>
            <p:cNvSpPr>
              <a:spLocks noChangeArrowheads="1"/>
            </p:cNvSpPr>
            <p:nvPr/>
          </p:nvSpPr>
          <p:spPr bwMode="auto">
            <a:xfrm>
              <a:off x="4371975" y="4495800"/>
              <a:ext cx="990600" cy="381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52094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733800" y="762002"/>
            <a:ext cx="5400000" cy="2775493"/>
            <a:chOff x="3733800" y="762000"/>
            <a:chExt cx="5400000" cy="277549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33800" y="762000"/>
              <a:ext cx="5400000" cy="2775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2" name="Straight Arrow Connector 41"/>
            <p:cNvCxnSpPr/>
            <p:nvPr/>
          </p:nvCxnSpPr>
          <p:spPr>
            <a:xfrm flipH="1" flipV="1">
              <a:off x="5715002" y="2895600"/>
              <a:ext cx="1371598" cy="60960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 bwMode="auto">
            <a:xfrm>
              <a:off x="3733800" y="2438400"/>
              <a:ext cx="914400" cy="1066800"/>
            </a:xfrm>
            <a:prstGeom prst="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flipH="1" flipV="1">
            <a:off x="5029202" y="2590800"/>
            <a:ext cx="914398" cy="19050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03"/>
            <a:ext cx="8382000" cy="677108"/>
          </a:xfrm>
        </p:spPr>
        <p:txBody>
          <a:bodyPr/>
          <a:lstStyle/>
          <a:p>
            <a:r>
              <a:rPr lang="en-US" u="sng" dirty="0"/>
              <a:t>CMS </a:t>
            </a:r>
            <a:r>
              <a:rPr lang="en-US" u="sng" dirty="0" smtClean="0"/>
              <a:t>Calorimeters</a:t>
            </a:r>
            <a:endParaRPr lang="en-US" u="sng" dirty="0"/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26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43800" y="838200"/>
            <a:ext cx="1384363" cy="3693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3.0 &lt; |</a:t>
            </a:r>
            <a:r>
              <a:rPr lang="en-US" dirty="0"/>
              <a:t>| &lt; 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86167" y="423446"/>
            <a:ext cx="151085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1.48 &lt; |</a:t>
            </a:r>
            <a:r>
              <a:rPr lang="en-US" sz="1600" dirty="0"/>
              <a:t>| &lt; </a:t>
            </a:r>
            <a:r>
              <a:rPr lang="en-US" sz="1600" dirty="0" smtClean="0"/>
              <a:t>3.0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7543800" y="42446"/>
            <a:ext cx="952104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/>
              <a:t>|| &lt; </a:t>
            </a:r>
            <a:r>
              <a:rPr lang="en-US" sz="1600" dirty="0" smtClean="0"/>
              <a:t>1.3</a:t>
            </a:r>
            <a:endParaRPr lang="en-US" sz="1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04" y="838202"/>
            <a:ext cx="2182496" cy="539999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1524000" y="5562602"/>
            <a:ext cx="31242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latin typeface="Comic Sans MS"/>
                <a:cs typeface="Comic Sans MS"/>
              </a:rPr>
              <a:t>small </a:t>
            </a:r>
            <a:r>
              <a:rPr lang="en-US" sz="1200" b="1" u="sng" dirty="0">
                <a:latin typeface="Comic Sans MS"/>
                <a:cs typeface="Comic Sans MS"/>
              </a:rPr>
              <a:t>radiation length</a:t>
            </a:r>
            <a:r>
              <a:rPr lang="en-US" sz="1200" dirty="0">
                <a:latin typeface="Comic Sans MS"/>
                <a:cs typeface="Comic Sans MS"/>
              </a:rPr>
              <a:t> 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(</a:t>
            </a:r>
            <a:r>
              <a:rPr lang="en-GB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X</a:t>
            </a:r>
            <a:r>
              <a:rPr lang="en-GB" sz="12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0</a:t>
            </a:r>
            <a:r>
              <a:rPr lang="en-GB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= 0.89 cm)</a:t>
            </a:r>
            <a:endParaRPr lang="en-GB" sz="12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200" dirty="0">
                <a:latin typeface="Comic Sans MS"/>
                <a:cs typeface="Comic Sans MS"/>
              </a:rPr>
              <a:t>allows an active thickness of </a:t>
            </a:r>
            <a:r>
              <a:rPr lang="en-US" sz="1200" dirty="0">
                <a:solidFill>
                  <a:srgbClr val="508FD4"/>
                </a:solidFill>
                <a:latin typeface="Comic Sans MS"/>
                <a:cs typeface="Comic Sans MS"/>
              </a:rPr>
              <a:t>26</a:t>
            </a:r>
            <a:r>
              <a:rPr lang="en-US" sz="1200" i="1" dirty="0">
                <a:solidFill>
                  <a:srgbClr val="508FD4"/>
                </a:solidFill>
                <a:latin typeface="Comic Sans MS"/>
                <a:cs typeface="Comic Sans MS"/>
              </a:rPr>
              <a:t>X</a:t>
            </a:r>
            <a:r>
              <a:rPr lang="en-US" sz="1200" i="1" baseline="-25000" dirty="0">
                <a:solidFill>
                  <a:srgbClr val="508FD4"/>
                </a:solidFill>
                <a:latin typeface="Comic Sans MS"/>
                <a:cs typeface="Comic Sans MS"/>
              </a:rPr>
              <a:t>0</a:t>
            </a:r>
            <a:endParaRPr lang="en-US" sz="1200" i="1" dirty="0">
              <a:latin typeface="Comic Sans MS"/>
              <a:cs typeface="Comic Sans MS"/>
            </a:endParaRPr>
          </a:p>
          <a:p>
            <a:r>
              <a:rPr lang="en-US" sz="1200" dirty="0">
                <a:latin typeface="Comic Sans MS"/>
                <a:cs typeface="Comic Sans MS"/>
              </a:rPr>
              <a:t>in  23 cm of radial dimension.</a:t>
            </a:r>
          </a:p>
          <a:p>
            <a:r>
              <a:rPr lang="en-US" sz="1200" b="1" dirty="0" smtClean="0">
                <a:latin typeface="Comic Sans MS"/>
                <a:cs typeface="Comic Sans MS"/>
              </a:rPr>
              <a:t>small </a:t>
            </a:r>
            <a:r>
              <a:rPr lang="en-US" sz="1200" b="1" u="sng" dirty="0">
                <a:latin typeface="Comic Sans MS"/>
                <a:cs typeface="Comic Sans MS"/>
              </a:rPr>
              <a:t>Moliere radius</a:t>
            </a:r>
            <a:r>
              <a:rPr lang="en-US" sz="1200" dirty="0">
                <a:latin typeface="Comic Sans MS"/>
                <a:cs typeface="Comic Sans MS"/>
              </a:rPr>
              <a:t> </a:t>
            </a:r>
            <a:r>
              <a:rPr lang="en-US" sz="1200" dirty="0">
                <a:solidFill>
                  <a:srgbClr val="508FD4"/>
                </a:solidFill>
                <a:latin typeface="Comic Sans MS"/>
                <a:cs typeface="Comic Sans MS"/>
              </a:rPr>
              <a:t>(</a:t>
            </a:r>
            <a:r>
              <a:rPr lang="en-GB" sz="1200" dirty="0">
                <a:solidFill>
                  <a:srgbClr val="508FD4"/>
                </a:solidFill>
                <a:latin typeface="Comic Sans MS"/>
                <a:cs typeface="Comic Sans MS"/>
              </a:rPr>
              <a:t>R</a:t>
            </a:r>
            <a:r>
              <a:rPr lang="en-GB" sz="1200" b="1" baseline="-25000" dirty="0">
                <a:solidFill>
                  <a:srgbClr val="508FD4"/>
                </a:solidFill>
                <a:latin typeface="Comic Sans MS"/>
                <a:cs typeface="Comic Sans MS"/>
              </a:rPr>
              <a:t>M</a:t>
            </a:r>
            <a:r>
              <a:rPr lang="en-GB" sz="1200" dirty="0">
                <a:solidFill>
                  <a:srgbClr val="508FD4"/>
                </a:solidFill>
                <a:latin typeface="Comic Sans MS"/>
                <a:cs typeface="Comic Sans MS"/>
              </a:rPr>
              <a:t> = 2.10 cm)</a:t>
            </a:r>
          </a:p>
          <a:p>
            <a:r>
              <a:rPr lang="en-GB" sz="1200" dirty="0">
                <a:latin typeface="Comic Sans MS"/>
                <a:cs typeface="Comic Sans MS"/>
              </a:rPr>
              <a:t>provides a small lateral shower dimension</a:t>
            </a:r>
            <a:endParaRPr lang="en-US" sz="1200" dirty="0">
              <a:latin typeface="Comic Sans MS"/>
              <a:cs typeface="Comic Sans M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86167" y="42446"/>
            <a:ext cx="10567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/>
              <a:t>|| &lt; </a:t>
            </a:r>
            <a:r>
              <a:rPr lang="en-US" sz="1600" dirty="0" smtClean="0"/>
              <a:t>1.48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7543802" y="423446"/>
            <a:ext cx="1406855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1.3 &lt; |</a:t>
            </a:r>
            <a:r>
              <a:rPr lang="en-US" sz="1600" dirty="0"/>
              <a:t>| &lt; </a:t>
            </a:r>
            <a:r>
              <a:rPr lang="en-US" sz="1600" dirty="0" smtClean="0"/>
              <a:t>3.0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340" t="32620" r="19926"/>
          <a:stretch/>
        </p:blipFill>
        <p:spPr>
          <a:xfrm>
            <a:off x="4746566" y="4590258"/>
            <a:ext cx="1882834" cy="1212835"/>
          </a:xfrm>
          <a:prstGeom prst="rect">
            <a:avLst/>
          </a:prstGeom>
        </p:spPr>
      </p:pic>
      <p:sp>
        <p:nvSpPr>
          <p:cNvPr id="35" name="Content Placeholder 27"/>
          <p:cNvSpPr txBox="1">
            <a:spLocks/>
          </p:cNvSpPr>
          <p:nvPr/>
        </p:nvSpPr>
        <p:spPr>
          <a:xfrm>
            <a:off x="4733926" y="5580856"/>
            <a:ext cx="1438274" cy="3627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sz="1400" dirty="0" smtClean="0">
                <a:latin typeface="Comic Sans MS"/>
                <a:cs typeface="Comic Sans MS"/>
              </a:rPr>
              <a:t>ECAL: PbWO</a:t>
            </a:r>
            <a:r>
              <a:rPr lang="en-US" sz="1400" baseline="-25000" dirty="0" smtClean="0">
                <a:latin typeface="Comic Sans MS"/>
                <a:cs typeface="Comic Sans MS"/>
              </a:rPr>
              <a:t>4</a:t>
            </a:r>
            <a:endParaRPr kumimoji="0" lang="en-US" sz="14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581400"/>
            <a:ext cx="2160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Content Placeholder 27"/>
          <p:cNvSpPr txBox="1">
            <a:spLocks/>
          </p:cNvSpPr>
          <p:nvPr/>
        </p:nvSpPr>
        <p:spPr>
          <a:xfrm>
            <a:off x="6705600" y="5181602"/>
            <a:ext cx="2425700" cy="6381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marL="365760" marR="0" lvl="0" indent="-283464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sz="1400" dirty="0" smtClean="0">
                <a:latin typeface="Comic Sans MS"/>
                <a:cs typeface="Comic Sans MS"/>
              </a:rPr>
              <a:t>HCAL: </a:t>
            </a:r>
            <a:r>
              <a:rPr lang="en-US" sz="1400" dirty="0" err="1" smtClean="0">
                <a:latin typeface="Comic Sans MS"/>
                <a:cs typeface="Comic Sans MS"/>
              </a:rPr>
              <a:t>Scintillator+Brass</a:t>
            </a:r>
            <a:r>
              <a:rPr lang="en-US" sz="1400" dirty="0" smtClean="0">
                <a:latin typeface="Comic Sans MS"/>
                <a:cs typeface="Comic Sans MS"/>
              </a:rPr>
              <a:t>,</a:t>
            </a:r>
          </a:p>
          <a:p>
            <a:pPr marL="365760" marR="0" lvl="0" indent="-283464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sz="1400" dirty="0" smtClean="0">
                <a:latin typeface="Comic Sans MS"/>
                <a:cs typeface="Comic Sans MS"/>
              </a:rPr>
              <a:t>           Quartz + Steel</a:t>
            </a:r>
            <a:endParaRPr kumimoji="0" lang="en-US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40" name="Rectangle 23"/>
          <p:cNvSpPr>
            <a:spLocks noChangeArrowheads="1"/>
          </p:cNvSpPr>
          <p:nvPr/>
        </p:nvSpPr>
        <p:spPr bwMode="auto">
          <a:xfrm>
            <a:off x="1667406" y="4738967"/>
            <a:ext cx="2904595" cy="59503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latin typeface="Comic Sans MS"/>
                <a:cs typeface="Comic Sans MS"/>
              </a:rPr>
              <a:t>goal: energy </a:t>
            </a:r>
            <a:r>
              <a:rPr lang="en-US" sz="2000" dirty="0">
                <a:latin typeface="Comic Sans MS"/>
                <a:cs typeface="Comic Sans MS"/>
              </a:rPr>
              <a:t>resolution </a:t>
            </a:r>
            <a:endParaRPr lang="en-US" sz="2000" dirty="0" smtClean="0">
              <a:latin typeface="Comic Sans MS"/>
              <a:cs typeface="Comic Sans MS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omic Sans MS"/>
                <a:cs typeface="Comic Sans MS"/>
              </a:rPr>
              <a:t>~ </a:t>
            </a:r>
            <a:r>
              <a:rPr lang="en-US" sz="2000" dirty="0">
                <a:latin typeface="Comic Sans MS"/>
                <a:cs typeface="Comic Sans MS"/>
              </a:rPr>
              <a:t>100%/</a:t>
            </a:r>
            <a:r>
              <a:rPr lang="en-US" sz="2000" dirty="0">
                <a:latin typeface="Comic Sans MS"/>
                <a:cs typeface="Comic Sans MS"/>
                <a:sym typeface="Symbol" charset="2"/>
              </a:rPr>
              <a:t>E5%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689" y="1272361"/>
            <a:ext cx="5469712" cy="331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  <a:buSzPct val="90000"/>
              <a:defRPr/>
            </a:pPr>
            <a:r>
              <a:rPr lang="en-US" sz="1400" b="1" i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ECAL</a:t>
            </a:r>
            <a:endParaRPr lang="en-US" sz="1400" b="1" i="1" dirty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pPr marL="457200" indent="-457200">
              <a:lnSpc>
                <a:spcPct val="50000"/>
              </a:lnSpc>
              <a:spcBef>
                <a:spcPts val="600"/>
              </a:spcBef>
              <a:buSzPct val="90000"/>
              <a:buFont typeface="Wingdings" charset="2"/>
              <a:buChar char="v"/>
              <a:defRPr/>
            </a:pPr>
            <a:r>
              <a:rPr lang="en-US" sz="1400" dirty="0" smtClean="0">
                <a:latin typeface="Comic Sans MS"/>
                <a:cs typeface="Comic Sans MS"/>
              </a:rPr>
              <a:t>homogeneous </a:t>
            </a:r>
            <a:r>
              <a:rPr lang="en-US" sz="1400" dirty="0">
                <a:latin typeface="Comic Sans MS"/>
                <a:cs typeface="Comic Sans MS"/>
              </a:rPr>
              <a:t>PbWO</a:t>
            </a:r>
            <a:r>
              <a:rPr lang="en-US" sz="1400" baseline="-25000" dirty="0">
                <a:latin typeface="Comic Sans MS"/>
                <a:cs typeface="Comic Sans MS"/>
              </a:rPr>
              <a:t>4</a:t>
            </a:r>
            <a:r>
              <a:rPr lang="en-US" sz="1400" dirty="0">
                <a:latin typeface="Comic Sans MS"/>
                <a:cs typeface="Comic Sans MS"/>
              </a:rPr>
              <a:t> crystal </a:t>
            </a:r>
            <a:r>
              <a:rPr lang="en-US" sz="1400" dirty="0" smtClean="0">
                <a:latin typeface="Comic Sans MS"/>
                <a:cs typeface="Comic Sans MS"/>
              </a:rPr>
              <a:t>calorimeter</a:t>
            </a:r>
          </a:p>
          <a:p>
            <a:pPr lvl="1"/>
            <a:r>
              <a:rPr lang="en-US" sz="1400" dirty="0" smtClean="0">
                <a:latin typeface="Comic Sans MS"/>
                <a:cs typeface="Comic Sans MS"/>
              </a:rPr>
              <a:t>barrel </a:t>
            </a:r>
            <a:r>
              <a:rPr lang="en-US" sz="1400" dirty="0">
                <a:latin typeface="Comic Sans MS"/>
                <a:cs typeface="Comic Sans MS"/>
              </a:rPr>
              <a:t>(EB): 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l-GR" sz="1400" dirty="0" smtClean="0">
                <a:latin typeface="Comic Sans MS"/>
                <a:cs typeface="Comic Sans MS"/>
              </a:rPr>
              <a:t>26X</a:t>
            </a:r>
            <a:r>
              <a:rPr lang="el-GR" sz="1400" baseline="-25000" dirty="0" smtClean="0">
                <a:latin typeface="Comic Sans MS"/>
                <a:cs typeface="Comic Sans MS"/>
              </a:rPr>
              <a:t>0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l-GR" sz="1400" dirty="0" smtClean="0">
                <a:latin typeface="Comic Sans MS"/>
                <a:cs typeface="Comic Sans MS"/>
              </a:rPr>
              <a:t>ΔηxΔφ </a:t>
            </a:r>
            <a:r>
              <a:rPr lang="el-GR" sz="1400" dirty="0">
                <a:latin typeface="Comic Sans MS"/>
                <a:cs typeface="Comic Sans MS"/>
              </a:rPr>
              <a:t>= </a:t>
            </a:r>
            <a:r>
              <a:rPr lang="el-GR" sz="1400" dirty="0" smtClean="0">
                <a:latin typeface="Comic Sans MS"/>
                <a:cs typeface="Comic Sans MS"/>
              </a:rPr>
              <a:t>0.0174x0.0174</a:t>
            </a:r>
            <a:endParaRPr lang="en-US" sz="1400" dirty="0">
              <a:latin typeface="Comic Sans MS"/>
              <a:cs typeface="Comic Sans MS"/>
            </a:endParaRPr>
          </a:p>
          <a:p>
            <a:pPr lvl="1"/>
            <a:r>
              <a:rPr lang="en-US" sz="1400" b="1" dirty="0" smtClean="0">
                <a:solidFill>
                  <a:srgbClr val="0000CC"/>
                </a:solidFill>
                <a:latin typeface="Comic Sans MS"/>
                <a:cs typeface="Comic Sans MS"/>
              </a:rPr>
              <a:t>61200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crystals (2</a:t>
            </a:r>
            <a:r>
              <a:rPr lang="en-US" sz="800" b="1" dirty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x</a:t>
            </a:r>
            <a:r>
              <a:rPr lang="en-US" sz="800" b="1" dirty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2 x</a:t>
            </a:r>
            <a:r>
              <a:rPr lang="en-US" sz="800" b="1" dirty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23</a:t>
            </a:r>
            <a:r>
              <a:rPr lang="en-US" sz="800" b="1" dirty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Comic Sans MS"/>
                <a:cs typeface="Comic Sans MS"/>
              </a:rPr>
              <a:t>cm</a:t>
            </a:r>
            <a:r>
              <a:rPr lang="en-US" sz="1400" b="1" baseline="40000" dirty="0">
                <a:solidFill>
                  <a:srgbClr val="0000CC"/>
                </a:solidFill>
                <a:latin typeface="Comic Sans MS"/>
                <a:cs typeface="Comic Sans MS"/>
              </a:rPr>
              <a:t>3</a:t>
            </a:r>
            <a:r>
              <a:rPr lang="en-US" sz="1400" b="1" dirty="0" smtClean="0">
                <a:solidFill>
                  <a:srgbClr val="0000CC"/>
                </a:solidFill>
                <a:latin typeface="Comic Sans MS"/>
                <a:cs typeface="Comic Sans MS"/>
              </a:rPr>
              <a:t>)</a:t>
            </a:r>
            <a:endParaRPr lang="en-US" sz="1400" dirty="0">
              <a:latin typeface="Comic Sans MS"/>
              <a:cs typeface="Comic Sans MS"/>
            </a:endParaRPr>
          </a:p>
          <a:p>
            <a:pPr lvl="1"/>
            <a:r>
              <a:rPr lang="en-US" sz="1400" dirty="0" smtClean="0">
                <a:latin typeface="Comic Sans MS"/>
                <a:cs typeface="Comic Sans MS"/>
              </a:rPr>
              <a:t>e</a:t>
            </a:r>
            <a:r>
              <a:rPr lang="el-GR" sz="1400" dirty="0" smtClean="0">
                <a:latin typeface="Comic Sans MS"/>
                <a:cs typeface="Comic Sans MS"/>
              </a:rPr>
              <a:t>nd</a:t>
            </a:r>
            <a:r>
              <a:rPr lang="en-US" sz="1400" dirty="0" smtClean="0">
                <a:latin typeface="Comic Sans MS"/>
                <a:cs typeface="Comic Sans MS"/>
              </a:rPr>
              <a:t>-</a:t>
            </a:r>
            <a:r>
              <a:rPr lang="el-GR" sz="1400" dirty="0" smtClean="0">
                <a:latin typeface="Comic Sans MS"/>
                <a:cs typeface="Comic Sans MS"/>
              </a:rPr>
              <a:t>cap </a:t>
            </a:r>
            <a:r>
              <a:rPr lang="el-GR" sz="1400" dirty="0">
                <a:latin typeface="Comic Sans MS"/>
                <a:cs typeface="Comic Sans MS"/>
              </a:rPr>
              <a:t>(EE):</a:t>
            </a:r>
            <a:r>
              <a:rPr lang="el-GR" sz="1400" dirty="0" smtClean="0">
                <a:latin typeface="Comic Sans MS"/>
                <a:cs typeface="Comic Sans MS"/>
              </a:rPr>
              <a:t>25</a:t>
            </a:r>
            <a:r>
              <a:rPr lang="el-GR" sz="1400" dirty="0">
                <a:latin typeface="Comic Sans MS"/>
                <a:cs typeface="Comic Sans MS"/>
              </a:rPr>
              <a:t>X</a:t>
            </a:r>
            <a:r>
              <a:rPr lang="el-GR" sz="1400" baseline="-25000" dirty="0">
                <a:latin typeface="Comic Sans MS"/>
                <a:cs typeface="Comic Sans MS"/>
              </a:rPr>
              <a:t>0</a:t>
            </a:r>
            <a:r>
              <a:rPr lang="el-GR" sz="1400" dirty="0" smtClean="0">
                <a:latin typeface="Comic Sans MS"/>
                <a:cs typeface="Comic Sans MS"/>
              </a:rPr>
              <a:t> </a:t>
            </a:r>
            <a:r>
              <a:rPr lang="el-GR" sz="1400" dirty="0">
                <a:latin typeface="Comic Sans MS"/>
                <a:cs typeface="Comic Sans MS"/>
              </a:rPr>
              <a:t>ΔηxΔφ = </a:t>
            </a:r>
            <a:r>
              <a:rPr lang="el-GR" sz="1400" dirty="0" smtClean="0">
                <a:latin typeface="Comic Sans MS"/>
                <a:cs typeface="Comic Sans MS"/>
              </a:rPr>
              <a:t>0.021x0.021</a:t>
            </a:r>
            <a:endParaRPr lang="en-US" sz="1400" dirty="0" smtClean="0">
              <a:latin typeface="Comic Sans MS"/>
              <a:cs typeface="Comic Sans MS"/>
            </a:endParaRPr>
          </a:p>
          <a:p>
            <a:pPr lvl="1"/>
            <a:r>
              <a:rPr lang="en-US" sz="1400" b="1" dirty="0">
                <a:solidFill>
                  <a:srgbClr val="006400"/>
                </a:solidFill>
                <a:latin typeface="Comic Sans MS"/>
                <a:cs typeface="Comic Sans MS"/>
              </a:rPr>
              <a:t>14648 </a:t>
            </a:r>
            <a:r>
              <a:rPr lang="en-US" sz="1400" b="1" dirty="0" smtClean="0">
                <a:solidFill>
                  <a:srgbClr val="006400"/>
                </a:solidFill>
                <a:latin typeface="Comic Sans MS"/>
                <a:cs typeface="Comic Sans MS"/>
              </a:rPr>
              <a:t>crystals</a:t>
            </a:r>
            <a:r>
              <a:rPr lang="en-US" sz="1400" b="1" dirty="0">
                <a:solidFill>
                  <a:srgbClr val="006400"/>
                </a:solidFill>
                <a:latin typeface="Comic Sans MS"/>
                <a:cs typeface="Comic Sans MS"/>
              </a:rPr>
              <a:t>(3</a:t>
            </a:r>
            <a:r>
              <a:rPr lang="en-US" sz="800" b="1" dirty="0">
                <a:solidFill>
                  <a:srgbClr val="006400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6400"/>
                </a:solidFill>
                <a:latin typeface="Comic Sans MS"/>
                <a:cs typeface="Comic Sans MS"/>
              </a:rPr>
              <a:t>x</a:t>
            </a:r>
            <a:r>
              <a:rPr lang="en-US" sz="800" b="1" dirty="0">
                <a:solidFill>
                  <a:srgbClr val="006400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6400"/>
                </a:solidFill>
                <a:latin typeface="Comic Sans MS"/>
                <a:cs typeface="Comic Sans MS"/>
              </a:rPr>
              <a:t>3</a:t>
            </a:r>
            <a:r>
              <a:rPr lang="en-US" sz="800" b="1" dirty="0">
                <a:solidFill>
                  <a:srgbClr val="006400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6400"/>
                </a:solidFill>
                <a:latin typeface="Comic Sans MS"/>
                <a:cs typeface="Comic Sans MS"/>
              </a:rPr>
              <a:t>x</a:t>
            </a:r>
            <a:r>
              <a:rPr lang="en-US" sz="800" b="1" dirty="0">
                <a:solidFill>
                  <a:srgbClr val="006400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6400"/>
                </a:solidFill>
                <a:latin typeface="Comic Sans MS"/>
                <a:cs typeface="Comic Sans MS"/>
              </a:rPr>
              <a:t>22</a:t>
            </a:r>
            <a:r>
              <a:rPr lang="en-US" sz="800" b="1" dirty="0">
                <a:solidFill>
                  <a:srgbClr val="006400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>
                <a:solidFill>
                  <a:srgbClr val="006400"/>
                </a:solidFill>
                <a:latin typeface="Comic Sans MS"/>
                <a:cs typeface="Comic Sans MS"/>
              </a:rPr>
              <a:t>cm</a:t>
            </a:r>
            <a:r>
              <a:rPr lang="en-US" sz="1400" b="1" baseline="40000" dirty="0">
                <a:solidFill>
                  <a:srgbClr val="006400"/>
                </a:solidFill>
                <a:latin typeface="Comic Sans MS"/>
                <a:cs typeface="Comic Sans MS"/>
              </a:rPr>
              <a:t>3</a:t>
            </a:r>
            <a:r>
              <a:rPr lang="en-US" sz="1400" b="1" dirty="0" smtClean="0">
                <a:solidFill>
                  <a:srgbClr val="006400"/>
                </a:solidFill>
                <a:latin typeface="Comic Sans MS"/>
                <a:cs typeface="Comic Sans MS"/>
              </a:rPr>
              <a:t>)</a:t>
            </a:r>
            <a:endParaRPr lang="en-US" sz="1400" b="1" i="1" dirty="0">
              <a:solidFill>
                <a:srgbClr val="860908"/>
              </a:solidFill>
              <a:latin typeface="Comic Sans MS"/>
              <a:cs typeface="Comic Sans MS"/>
            </a:endParaRPr>
          </a:p>
          <a:p>
            <a:pPr marL="457200" indent="-457200">
              <a:lnSpc>
                <a:spcPct val="50000"/>
              </a:lnSpc>
              <a:spcBef>
                <a:spcPts val="600"/>
              </a:spcBef>
              <a:buSzPct val="90000"/>
              <a:buFont typeface="Wingdings" charset="2"/>
              <a:buChar char="v"/>
              <a:defRPr/>
            </a:pPr>
            <a:r>
              <a:rPr lang="en-US" sz="1400" dirty="0" smtClean="0">
                <a:latin typeface="Comic Sans MS"/>
                <a:cs typeface="Comic Sans MS"/>
              </a:rPr>
              <a:t>pre-shower </a:t>
            </a:r>
            <a:r>
              <a:rPr lang="en-US" sz="1400" dirty="0">
                <a:latin typeface="Comic Sans MS"/>
                <a:cs typeface="Comic Sans MS"/>
              </a:rPr>
              <a:t>in </a:t>
            </a:r>
            <a:r>
              <a:rPr lang="en-US" sz="1400" dirty="0" smtClean="0">
                <a:latin typeface="Comic Sans MS"/>
                <a:cs typeface="Comic Sans MS"/>
              </a:rPr>
              <a:t>end-cap </a:t>
            </a:r>
            <a:r>
              <a:rPr lang="en-US" sz="1400" dirty="0">
                <a:latin typeface="Comic Sans MS"/>
                <a:cs typeface="Comic Sans MS"/>
              </a:rPr>
              <a:t>(ES)</a:t>
            </a:r>
            <a:r>
              <a:rPr lang="en-US" sz="1400" dirty="0" smtClean="0">
                <a:latin typeface="Comic Sans MS"/>
                <a:cs typeface="Comic Sans MS"/>
              </a:rPr>
              <a:t>: 3</a:t>
            </a:r>
            <a:r>
              <a:rPr lang="el-GR" sz="1400" dirty="0" smtClean="0">
                <a:latin typeface="Comic Sans MS"/>
                <a:cs typeface="Comic Sans MS"/>
              </a:rPr>
              <a:t>X</a:t>
            </a:r>
            <a:r>
              <a:rPr lang="el-GR" sz="1400" baseline="-25000" dirty="0" smtClean="0">
                <a:latin typeface="Comic Sans MS"/>
                <a:cs typeface="Comic Sans MS"/>
              </a:rPr>
              <a:t>0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</a:p>
          <a:p>
            <a:pPr>
              <a:lnSpc>
                <a:spcPct val="50000"/>
              </a:lnSpc>
              <a:spcBef>
                <a:spcPts val="600"/>
              </a:spcBef>
              <a:buSzPct val="90000"/>
              <a:defRPr/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       [lead w/ </a:t>
            </a:r>
            <a:r>
              <a:rPr lang="en-US" sz="1400" dirty="0">
                <a:latin typeface="Comic Sans MS"/>
                <a:cs typeface="Comic Sans MS"/>
              </a:rPr>
              <a:t>2 planes </a:t>
            </a:r>
            <a:r>
              <a:rPr lang="en-US" sz="1400" dirty="0" smtClean="0">
                <a:latin typeface="Comic Sans MS"/>
                <a:cs typeface="Comic Sans MS"/>
              </a:rPr>
              <a:t>of 61mm </a:t>
            </a:r>
            <a:r>
              <a:rPr lang="en-US" sz="1400" dirty="0">
                <a:latin typeface="Comic Sans MS"/>
                <a:cs typeface="Comic Sans MS"/>
              </a:rPr>
              <a:t>x 1.9mm Si </a:t>
            </a:r>
            <a:r>
              <a:rPr lang="en-US" sz="1400" dirty="0" smtClean="0">
                <a:latin typeface="Comic Sans MS"/>
                <a:cs typeface="Comic Sans MS"/>
              </a:rPr>
              <a:t>strips]</a:t>
            </a:r>
            <a:endParaRPr lang="en-US" sz="1400" dirty="0">
              <a:latin typeface="Comic Sans MS"/>
              <a:cs typeface="Comic Sans MS"/>
            </a:endParaRPr>
          </a:p>
          <a:p>
            <a:pPr lvl="0">
              <a:lnSpc>
                <a:spcPct val="50000"/>
              </a:lnSpc>
              <a:spcBef>
                <a:spcPts val="2000"/>
              </a:spcBef>
              <a:buSzPct val="90000"/>
              <a:defRPr/>
            </a:pPr>
            <a:r>
              <a:rPr lang="en-US" sz="1400" b="1" i="1" dirty="0" smtClean="0">
                <a:solidFill>
                  <a:schemeClr val="accent5"/>
                </a:solidFill>
                <a:latin typeface="Comic Sans MS"/>
                <a:cs typeface="Comic Sans MS"/>
              </a:rPr>
              <a:t>HCAL</a:t>
            </a:r>
            <a:endParaRPr lang="en-US" sz="1400" b="1" i="1" dirty="0">
              <a:solidFill>
                <a:schemeClr val="accent5"/>
              </a:solidFill>
              <a:latin typeface="Comic Sans MS"/>
              <a:cs typeface="Comic Sans MS"/>
            </a:endParaRPr>
          </a:p>
          <a:p>
            <a:pPr marL="457200" indent="-457200">
              <a:lnSpc>
                <a:spcPct val="50000"/>
              </a:lnSpc>
              <a:spcBef>
                <a:spcPts val="600"/>
              </a:spcBef>
              <a:buSzPct val="90000"/>
              <a:buFont typeface="Wingdings" charset="2"/>
              <a:buChar char="v"/>
              <a:defRPr/>
            </a:pPr>
            <a:r>
              <a:rPr lang="en-US" sz="1400" dirty="0" smtClean="0">
                <a:latin typeface="Comic Sans MS"/>
                <a:cs typeface="Comic Sans MS"/>
              </a:rPr>
              <a:t>sampling calorimeter</a:t>
            </a:r>
          </a:p>
          <a:p>
            <a:pPr>
              <a:lnSpc>
                <a:spcPct val="50000"/>
              </a:lnSpc>
              <a:spcBef>
                <a:spcPts val="600"/>
              </a:spcBef>
              <a:buSzPct val="90000"/>
              <a:defRPr/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        barrel </a:t>
            </a:r>
            <a:r>
              <a:rPr lang="en-US" sz="1400" dirty="0">
                <a:latin typeface="Comic Sans MS"/>
                <a:cs typeface="Comic Sans MS"/>
              </a:rPr>
              <a:t>(HB): Brass + </a:t>
            </a:r>
            <a:r>
              <a:rPr lang="en-US" sz="1400" dirty="0" smtClean="0">
                <a:latin typeface="Comic Sans MS"/>
                <a:cs typeface="Comic Sans MS"/>
              </a:rPr>
              <a:t>Scintillators </a:t>
            </a:r>
            <a:r>
              <a:rPr lang="el-GR" sz="1400" dirty="0" smtClean="0">
                <a:latin typeface="Comic Sans MS"/>
                <a:cs typeface="Comic Sans MS"/>
              </a:rPr>
              <a:t>ΔηxΔφ </a:t>
            </a:r>
            <a:r>
              <a:rPr lang="el-GR" sz="1400" dirty="0">
                <a:latin typeface="Comic Sans MS"/>
                <a:cs typeface="Comic Sans MS"/>
              </a:rPr>
              <a:t>= 0.087x0.087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         barrel </a:t>
            </a:r>
            <a:r>
              <a:rPr lang="en-US" sz="1400" dirty="0">
                <a:latin typeface="Comic Sans MS"/>
                <a:cs typeface="Comic Sans MS"/>
              </a:rPr>
              <a:t>tail catcher (HO): </a:t>
            </a:r>
            <a:r>
              <a:rPr lang="en-US" sz="1400" dirty="0" smtClean="0">
                <a:latin typeface="Comic Sans MS"/>
                <a:cs typeface="Comic Sans MS"/>
              </a:rPr>
              <a:t>Scintillators [</a:t>
            </a:r>
            <a:r>
              <a:rPr lang="en-US" sz="1400" kern="0" dirty="0" smtClean="0">
                <a:latin typeface="Comic Sans MS"/>
                <a:cs typeface="Comic Sans MS"/>
              </a:rPr>
              <a:t>|</a:t>
            </a:r>
            <a:r>
              <a:rPr lang="en-US" sz="1400" kern="0" dirty="0">
                <a:latin typeface="Comic Sans MS"/>
                <a:cs typeface="Comic Sans MS"/>
                <a:sym typeface="Symbol" pitchFamily="18" charset="2"/>
              </a:rPr>
              <a:t></a:t>
            </a:r>
            <a:r>
              <a:rPr lang="en-US" sz="1400" kern="0" dirty="0">
                <a:latin typeface="Comic Sans MS"/>
                <a:cs typeface="Comic Sans MS"/>
              </a:rPr>
              <a:t>| &lt; </a:t>
            </a:r>
            <a:r>
              <a:rPr lang="en-US" sz="1400" kern="0" dirty="0" smtClean="0">
                <a:latin typeface="Comic Sans MS"/>
                <a:cs typeface="Comic Sans MS"/>
              </a:rPr>
              <a:t>1.2</a:t>
            </a:r>
            <a:r>
              <a:rPr lang="en-US" sz="1400" dirty="0" smtClean="0">
                <a:latin typeface="Comic Sans MS"/>
                <a:cs typeface="Comic Sans MS"/>
              </a:rPr>
              <a:t>]</a:t>
            </a:r>
            <a:endParaRPr lang="en-US" sz="1400" dirty="0">
              <a:latin typeface="Comic Sans MS"/>
              <a:cs typeface="Comic Sans MS"/>
            </a:endParaRPr>
          </a:p>
          <a:p>
            <a:r>
              <a:rPr lang="en-US" sz="1400" dirty="0" smtClean="0">
                <a:latin typeface="Comic Sans MS"/>
                <a:cs typeface="Comic Sans MS"/>
              </a:rPr>
              <a:t>         end-cap </a:t>
            </a:r>
            <a:r>
              <a:rPr lang="en-US" sz="1400" dirty="0">
                <a:latin typeface="Comic Sans MS"/>
                <a:cs typeface="Comic Sans MS"/>
              </a:rPr>
              <a:t>(HE): Brass + </a:t>
            </a:r>
            <a:r>
              <a:rPr lang="en-US" sz="1400" dirty="0" smtClean="0">
                <a:latin typeface="Comic Sans MS"/>
                <a:cs typeface="Comic Sans MS"/>
              </a:rPr>
              <a:t>Scintillators </a:t>
            </a:r>
            <a:r>
              <a:rPr lang="nl-NL" sz="1400" dirty="0" err="1" smtClean="0">
                <a:latin typeface="Comic Sans MS"/>
                <a:cs typeface="Comic Sans MS"/>
              </a:rPr>
              <a:t>ΔηxΔφ</a:t>
            </a:r>
            <a:r>
              <a:rPr lang="nl-NL" sz="1400" dirty="0" smtClean="0">
                <a:latin typeface="Comic Sans MS"/>
                <a:cs typeface="Comic Sans MS"/>
              </a:rPr>
              <a:t> </a:t>
            </a:r>
            <a:r>
              <a:rPr lang="nl-NL" sz="1400" dirty="0">
                <a:latin typeface="Comic Sans MS"/>
                <a:cs typeface="Comic Sans MS"/>
              </a:rPr>
              <a:t>= </a:t>
            </a:r>
            <a:r>
              <a:rPr lang="nl-NL" sz="1400" dirty="0" smtClean="0">
                <a:latin typeface="Comic Sans MS"/>
                <a:cs typeface="Comic Sans MS"/>
              </a:rPr>
              <a:t>0.087x0.087</a:t>
            </a:r>
          </a:p>
          <a:p>
            <a:r>
              <a:rPr lang="nl-NL" sz="1400" dirty="0" smtClean="0">
                <a:latin typeface="Comic Sans MS"/>
                <a:cs typeface="Comic Sans MS"/>
              </a:rPr>
              <a:t>         forward </a:t>
            </a:r>
            <a:r>
              <a:rPr lang="nl-NL" sz="1400" dirty="0">
                <a:latin typeface="Comic Sans MS"/>
                <a:cs typeface="Comic Sans MS"/>
              </a:rPr>
              <a:t>(HF): Steel + </a:t>
            </a:r>
            <a:r>
              <a:rPr lang="nl-NL" sz="1400" dirty="0" err="1">
                <a:latin typeface="Comic Sans MS"/>
                <a:cs typeface="Comic Sans MS"/>
              </a:rPr>
              <a:t>quartz</a:t>
            </a:r>
            <a:r>
              <a:rPr lang="nl-NL" sz="1400" dirty="0">
                <a:latin typeface="Comic Sans MS"/>
                <a:cs typeface="Comic Sans MS"/>
              </a:rPr>
              <a:t> </a:t>
            </a:r>
            <a:r>
              <a:rPr lang="nl-NL" sz="1400" dirty="0" err="1">
                <a:latin typeface="Comic Sans MS"/>
                <a:cs typeface="Comic Sans MS"/>
              </a:rPr>
              <a:t>fibre</a:t>
            </a:r>
            <a:r>
              <a:rPr lang="nl-NL" sz="1400" dirty="0">
                <a:latin typeface="Comic Sans MS"/>
                <a:cs typeface="Comic Sans MS"/>
              </a:rPr>
              <a:t> (</a:t>
            </a:r>
            <a:r>
              <a:rPr lang="nl-NL" sz="1400" dirty="0" err="1">
                <a:latin typeface="Comic Sans MS"/>
                <a:cs typeface="Comic Sans MS"/>
              </a:rPr>
              <a:t>Čerenkov</a:t>
            </a:r>
            <a:r>
              <a:rPr lang="nl-NL" sz="1400" dirty="0" smtClean="0">
                <a:latin typeface="Comic Sans MS"/>
                <a:cs typeface="Comic Sans MS"/>
              </a:rPr>
              <a:t>)</a:t>
            </a:r>
          </a:p>
          <a:p>
            <a:pPr algn="r"/>
            <a:r>
              <a:rPr lang="en-US" sz="1400" dirty="0" err="1" smtClean="0">
                <a:latin typeface="Comic Sans MS"/>
                <a:cs typeface="Comic Sans MS"/>
              </a:rPr>
              <a:t>ΔηxΔφ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>
                <a:latin typeface="Comic Sans MS"/>
                <a:cs typeface="Comic Sans MS"/>
              </a:rPr>
              <a:t>= 0.349x(0.175 or 0.35</a:t>
            </a:r>
            <a:r>
              <a:rPr lang="en-US" sz="1400" dirty="0" smtClean="0">
                <a:latin typeface="Comic Sans MS"/>
                <a:cs typeface="Comic Sans MS"/>
              </a:rPr>
              <a:t>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00" y="4385400"/>
            <a:ext cx="1305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89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 rot="2024554">
            <a:off x="4343400" y="3694128"/>
            <a:ext cx="1066800" cy="1800000"/>
            <a:chOff x="4343400" y="3429000"/>
            <a:chExt cx="1066800" cy="1800000"/>
          </a:xfrm>
          <a:scene3d>
            <a:camera prst="perspectiveLeft"/>
            <a:lightRig rig="threePt" dir="t"/>
          </a:scene3d>
        </p:grpSpPr>
        <p:pic>
          <p:nvPicPr>
            <p:cNvPr id="19" name="Picture 18" descr="CSC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3429000"/>
              <a:ext cx="1026316" cy="18000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5181600" y="3886200"/>
              <a:ext cx="228600" cy="1143000"/>
            </a:xfrm>
            <a:prstGeom prst="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03"/>
            <a:ext cx="8382000" cy="677108"/>
          </a:xfrm>
        </p:spPr>
        <p:txBody>
          <a:bodyPr/>
          <a:lstStyle/>
          <a:p>
            <a:r>
              <a:rPr lang="en-US" u="sng" dirty="0"/>
              <a:t>CMS </a:t>
            </a:r>
            <a:r>
              <a:rPr lang="en-US" u="sng" dirty="0" err="1">
                <a:latin typeface="Comic Sans MS" pitchFamily="66" charset="0"/>
              </a:rPr>
              <a:t>Muon</a:t>
            </a:r>
            <a:r>
              <a:rPr lang="en-US" u="sng" dirty="0">
                <a:latin typeface="Comic Sans MS" pitchFamily="66" charset="0"/>
              </a:rPr>
              <a:t> </a:t>
            </a:r>
            <a:r>
              <a:rPr lang="en-US" u="sng" dirty="0" smtClean="0">
                <a:latin typeface="Comic Sans MS" pitchFamily="66" charset="0"/>
              </a:rPr>
              <a:t>system</a:t>
            </a:r>
            <a:endParaRPr lang="en-US" u="sng" dirty="0"/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27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615" y="972618"/>
            <a:ext cx="4031985" cy="157889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err="1"/>
              <a:t>Muon</a:t>
            </a:r>
            <a:r>
              <a:rPr lang="en-US" sz="1600" dirty="0"/>
              <a:t> Detector </a:t>
            </a:r>
            <a:r>
              <a:rPr lang="en-US" sz="1600" dirty="0" smtClean="0"/>
              <a:t>Constraints</a:t>
            </a:r>
          </a:p>
          <a:p>
            <a:r>
              <a:rPr lang="en-US" sz="1600" b="1" dirty="0" smtClean="0"/>
              <a:t>Barrel:</a:t>
            </a:r>
          </a:p>
          <a:p>
            <a:pPr marL="517525" lvl="1" indent="0">
              <a:buNone/>
            </a:pPr>
            <a:r>
              <a:rPr lang="en-US" sz="1200" dirty="0" smtClean="0"/>
              <a:t>particle </a:t>
            </a:r>
            <a:r>
              <a:rPr lang="en-US" sz="1200" dirty="0"/>
              <a:t>rate ~ 1-10 Hz/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2</a:t>
            </a:r>
            <a:endParaRPr lang="en-US" sz="1200" dirty="0"/>
          </a:p>
          <a:p>
            <a:pPr marL="517525" lvl="1" indent="0">
              <a:buNone/>
            </a:pPr>
            <a:r>
              <a:rPr lang="en-US" sz="1200" dirty="0" smtClean="0"/>
              <a:t>low </a:t>
            </a:r>
            <a:r>
              <a:rPr lang="en-US" sz="1200" dirty="0"/>
              <a:t>magnetic field</a:t>
            </a:r>
          </a:p>
          <a:p>
            <a:r>
              <a:rPr lang="en-US" sz="1600" b="1" dirty="0"/>
              <a:t>End-</a:t>
            </a:r>
            <a:r>
              <a:rPr lang="en-US" sz="1600" b="1" dirty="0" smtClean="0"/>
              <a:t>Caps:</a:t>
            </a:r>
          </a:p>
          <a:p>
            <a:pPr marL="517525" lvl="1" indent="0">
              <a:buNone/>
            </a:pPr>
            <a:r>
              <a:rPr lang="en-US" sz="1200" dirty="0"/>
              <a:t>p</a:t>
            </a:r>
            <a:r>
              <a:rPr lang="en-US" sz="1200" dirty="0" smtClean="0"/>
              <a:t>article </a:t>
            </a:r>
            <a:r>
              <a:rPr lang="en-US" sz="1200" dirty="0"/>
              <a:t>Rate ~ 100-1000 Hz/</a:t>
            </a:r>
            <a:r>
              <a:rPr lang="en-US" sz="1200" dirty="0" smtClean="0"/>
              <a:t>cm</a:t>
            </a:r>
            <a:r>
              <a:rPr lang="en-US" sz="1200" baseline="30000" dirty="0" smtClean="0"/>
              <a:t>2</a:t>
            </a:r>
            <a:endParaRPr lang="en-US" sz="1200" dirty="0"/>
          </a:p>
          <a:p>
            <a:pPr marL="517525" lvl="1" indent="0">
              <a:buNone/>
            </a:pPr>
            <a:r>
              <a:rPr lang="en-US" sz="1200" dirty="0"/>
              <a:t>h</a:t>
            </a:r>
            <a:r>
              <a:rPr lang="en-US" sz="1200" dirty="0" smtClean="0"/>
              <a:t>igh </a:t>
            </a:r>
            <a:r>
              <a:rPr lang="en-US" sz="1200" dirty="0"/>
              <a:t>and non-uniform magnetic </a:t>
            </a:r>
            <a:r>
              <a:rPr lang="en-US" sz="1200" dirty="0" smtClean="0"/>
              <a:t>field</a:t>
            </a:r>
            <a:endParaRPr lang="en-US" sz="1600" dirty="0">
              <a:solidFill>
                <a:srgbClr val="008000"/>
              </a:solidFill>
              <a:ea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19769" y="304800"/>
            <a:ext cx="1048033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|| &lt; </a:t>
            </a:r>
            <a:r>
              <a:rPr lang="en-US" dirty="0" smtClean="0"/>
              <a:t>2.4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00600" y="5257800"/>
            <a:ext cx="4114800" cy="12044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Comic Sans MS"/>
                <a:cs typeface="Comic Sans MS"/>
              </a:rPr>
              <a:t>provide </a:t>
            </a:r>
            <a:r>
              <a:rPr lang="en-US" sz="1600" b="1" dirty="0">
                <a:latin typeface="Comic Sans MS"/>
                <a:cs typeface="Comic Sans MS"/>
              </a:rPr>
              <a:t>independent </a:t>
            </a:r>
            <a:r>
              <a:rPr lang="en-US" sz="1600" b="1" dirty="0" err="1">
                <a:latin typeface="Comic Sans MS"/>
                <a:cs typeface="Comic Sans MS"/>
              </a:rPr>
              <a:t>muon</a:t>
            </a:r>
            <a:r>
              <a:rPr lang="en-US" sz="1600" b="1" dirty="0">
                <a:latin typeface="Comic Sans MS"/>
                <a:cs typeface="Comic Sans MS"/>
              </a:rPr>
              <a:t> tracking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Comic Sans MS"/>
                <a:cs typeface="Comic Sans MS"/>
              </a:rPr>
              <a:t>to improve </a:t>
            </a:r>
            <a:r>
              <a:rPr lang="en-US" sz="1600" dirty="0" err="1">
                <a:latin typeface="Comic Sans MS"/>
                <a:cs typeface="Comic Sans MS"/>
              </a:rPr>
              <a:t>muon</a:t>
            </a:r>
            <a:r>
              <a:rPr lang="en-US" sz="1600" dirty="0">
                <a:latin typeface="Comic Sans MS"/>
                <a:cs typeface="Comic Sans MS"/>
              </a:rPr>
              <a:t> reconstruction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Comic Sans MS"/>
                <a:cs typeface="Comic Sans MS"/>
              </a:rPr>
              <a:t>[especially at high momenta]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Comic Sans MS"/>
                <a:cs typeface="Comic Sans MS"/>
              </a:rPr>
              <a:t>provide a robust, redundant, independent </a:t>
            </a:r>
            <a:r>
              <a:rPr lang="en-US" sz="1600" b="1" dirty="0">
                <a:latin typeface="Comic Sans MS"/>
                <a:cs typeface="Comic Sans MS"/>
              </a:rPr>
              <a:t>Level-1 trigger </a:t>
            </a:r>
            <a:r>
              <a:rPr lang="en-US" sz="1600" dirty="0">
                <a:latin typeface="Comic Sans MS"/>
                <a:cs typeface="Comic Sans MS"/>
              </a:rPr>
              <a:t>for </a:t>
            </a:r>
            <a:r>
              <a:rPr lang="en-US" sz="1600" dirty="0" err="1">
                <a:latin typeface="Comic Sans MS"/>
                <a:cs typeface="Comic Sans MS"/>
              </a:rPr>
              <a:t>muons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33800" y="762002"/>
            <a:ext cx="5400000" cy="2775493"/>
            <a:chOff x="3733800" y="762000"/>
            <a:chExt cx="5400000" cy="277549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33800" y="762000"/>
              <a:ext cx="5400000" cy="2775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3733800" y="2438400"/>
              <a:ext cx="914400" cy="1066800"/>
            </a:xfrm>
            <a:prstGeom prst="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88" y="3429000"/>
            <a:ext cx="243761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590802"/>
            <a:ext cx="4572000" cy="3871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600" dirty="0">
                <a:solidFill>
                  <a:srgbClr val="008000"/>
                </a:solidFill>
                <a:latin typeface="Comic Sans MS"/>
                <a:ea typeface="ＭＳ Ｐゴシック" charset="0"/>
                <a:cs typeface="Comic Sans MS"/>
              </a:rPr>
              <a:t>250 Drift Tubes (DT</a:t>
            </a:r>
            <a:r>
              <a:rPr lang="en-US" sz="1600" dirty="0" smtClean="0">
                <a:solidFill>
                  <a:srgbClr val="008000"/>
                </a:solidFill>
                <a:latin typeface="Comic Sans MS"/>
                <a:ea typeface="ＭＳ Ｐゴシック" charset="0"/>
                <a:cs typeface="Comic Sans MS"/>
              </a:rPr>
              <a:t>)</a:t>
            </a:r>
          </a:p>
          <a:p>
            <a:pPr lvl="1">
              <a:spcBef>
                <a:spcPct val="0"/>
              </a:spcBef>
            </a:pPr>
            <a:r>
              <a:rPr lang="el-GR" sz="1200" dirty="0">
                <a:latin typeface="Comic Sans MS"/>
                <a:cs typeface="Comic Sans MS"/>
              </a:rPr>
              <a:t>barrel (|η| &lt; 1.2)</a:t>
            </a:r>
            <a:endParaRPr lang="en-US" sz="1200" dirty="0">
              <a:solidFill>
                <a:srgbClr val="008000"/>
              </a:solidFill>
              <a:latin typeface="Comic Sans MS"/>
              <a:ea typeface="ＭＳ Ｐゴシック" charset="0"/>
              <a:cs typeface="Comic Sans MS"/>
            </a:endParaRPr>
          </a:p>
          <a:p>
            <a:pPr marL="517525" lvl="1" indent="0">
              <a:spcBef>
                <a:spcPct val="0"/>
              </a:spcBef>
              <a:buNone/>
            </a:pPr>
            <a:r>
              <a:rPr lang="en-US" sz="1200" dirty="0" err="1">
                <a:latin typeface="Comic Sans MS"/>
                <a:cs typeface="Comic Sans MS"/>
              </a:rPr>
              <a:t>V</a:t>
            </a:r>
            <a:r>
              <a:rPr lang="en-US" sz="1200" baseline="-25000" dirty="0" err="1">
                <a:latin typeface="Comic Sans MS"/>
                <a:cs typeface="Comic Sans MS"/>
              </a:rPr>
              <a:t>drift</a:t>
            </a:r>
            <a:r>
              <a:rPr lang="en-US" sz="1200" dirty="0">
                <a:latin typeface="Comic Sans MS"/>
                <a:cs typeface="Comic Sans MS"/>
              </a:rPr>
              <a:t> ~ 55 mm/</a:t>
            </a:r>
            <a:r>
              <a:rPr lang="en-US" sz="1200" dirty="0" smtClean="0">
                <a:latin typeface="Comic Sans MS"/>
                <a:cs typeface="Comic Sans MS"/>
              </a:rPr>
              <a:t>ns</a:t>
            </a:r>
          </a:p>
          <a:p>
            <a:pPr marL="517525" lvl="1" indent="0">
              <a:spcBef>
                <a:spcPct val="0"/>
              </a:spcBef>
              <a:buNone/>
            </a:pPr>
            <a:r>
              <a:rPr lang="en-US" sz="1200" dirty="0" smtClean="0">
                <a:latin typeface="Comic Sans MS"/>
                <a:cs typeface="Comic Sans MS"/>
              </a:rPr>
              <a:t>-</a:t>
            </a:r>
            <a:r>
              <a:rPr lang="en-US" sz="1200" dirty="0">
                <a:latin typeface="Comic Sans MS"/>
                <a:cs typeface="Comic Sans MS"/>
              </a:rPr>
              <a:t>&gt; max drift time ~380 </a:t>
            </a:r>
            <a:r>
              <a:rPr lang="en-US" sz="1200" dirty="0" smtClean="0">
                <a:latin typeface="Comic Sans MS"/>
                <a:cs typeface="Comic Sans MS"/>
              </a:rPr>
              <a:t>ns</a:t>
            </a:r>
          </a:p>
          <a:p>
            <a:pPr marL="517525" lvl="1" indent="0">
              <a:spcBef>
                <a:spcPct val="0"/>
              </a:spcBef>
              <a:buNone/>
            </a:pPr>
            <a:r>
              <a:rPr lang="en-US" sz="1200" dirty="0" smtClean="0">
                <a:latin typeface="Comic Sans MS"/>
                <a:cs typeface="Comic Sans MS"/>
              </a:rPr>
              <a:t>single </a:t>
            </a:r>
            <a:r>
              <a:rPr lang="en-US" sz="1200" dirty="0">
                <a:latin typeface="Comic Sans MS"/>
                <a:cs typeface="Comic Sans MS"/>
              </a:rPr>
              <a:t>wire resolution ~ 250 </a:t>
            </a:r>
            <a:r>
              <a:rPr lang="en-US" sz="1200" dirty="0">
                <a:latin typeface="Symbol" charset="2"/>
                <a:cs typeface="Symbol" charset="2"/>
              </a:rPr>
              <a:t>m</a:t>
            </a:r>
            <a:r>
              <a:rPr lang="en-US" sz="1200" dirty="0">
                <a:latin typeface="Comic Sans MS"/>
                <a:cs typeface="Comic Sans MS"/>
              </a:rPr>
              <a:t>m</a:t>
            </a:r>
          </a:p>
          <a:p>
            <a:pPr marL="517525" lvl="1" indent="0">
              <a:spcBef>
                <a:spcPct val="0"/>
              </a:spcBef>
              <a:buNone/>
            </a:pPr>
            <a:r>
              <a:rPr lang="en-US" sz="1200" dirty="0">
                <a:latin typeface="Comic Sans MS"/>
                <a:cs typeface="Comic Sans MS"/>
              </a:rPr>
              <a:t>local reconstruction (r</a:t>
            </a:r>
            <a:r>
              <a:rPr lang="en-US" sz="1200" dirty="0" smtClean="0">
                <a:latin typeface="Comic Sans MS"/>
                <a:cs typeface="Comic Sans MS"/>
              </a:rPr>
              <a:t>-</a:t>
            </a:r>
            <a:r>
              <a:rPr lang="en-US" sz="1200" dirty="0" smtClean="0">
                <a:latin typeface="Symbol" charset="2"/>
                <a:cs typeface="Symbol" charset="2"/>
              </a:rPr>
              <a:t>f</a:t>
            </a:r>
            <a:r>
              <a:rPr lang="en-US" sz="1200" dirty="0" smtClean="0">
                <a:latin typeface="Comic Sans MS"/>
                <a:cs typeface="Comic Sans MS"/>
              </a:rPr>
              <a:t>) </a:t>
            </a:r>
            <a:r>
              <a:rPr lang="en-US" sz="1200" dirty="0">
                <a:latin typeface="Comic Sans MS"/>
                <a:cs typeface="Comic Sans MS"/>
              </a:rPr>
              <a:t>~ 100 </a:t>
            </a:r>
            <a:r>
              <a:rPr lang="en-US" sz="1200" dirty="0">
                <a:latin typeface="Symbol" charset="2"/>
                <a:cs typeface="Symbol" charset="2"/>
              </a:rPr>
              <a:t>m</a:t>
            </a:r>
            <a:r>
              <a:rPr lang="en-US" sz="1200" dirty="0" smtClean="0">
                <a:latin typeface="Comic Sans MS"/>
                <a:cs typeface="Comic Sans MS"/>
              </a:rPr>
              <a:t>m</a:t>
            </a:r>
            <a:endParaRPr lang="en-US" sz="1200" dirty="0">
              <a:solidFill>
                <a:srgbClr val="008000"/>
              </a:solidFill>
              <a:latin typeface="Comic Sans MS"/>
              <a:ea typeface="ＭＳ Ｐゴシック" charset="0"/>
              <a:cs typeface="Comic Sans MS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600" dirty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540 Cathode Strip Chambers (CSC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ea typeface="ＭＳ Ｐゴシック" charset="0"/>
                <a:cs typeface="Comic Sans MS"/>
              </a:rPr>
              <a:t>)</a:t>
            </a:r>
          </a:p>
          <a:p>
            <a:pPr lvl="1">
              <a:spcBef>
                <a:spcPct val="0"/>
              </a:spcBef>
            </a:pPr>
            <a:r>
              <a:rPr lang="el-GR" sz="1200" dirty="0">
                <a:latin typeface="Comic Sans MS"/>
                <a:cs typeface="Comic Sans MS"/>
              </a:rPr>
              <a:t>end-cap (0.9 &lt; |η| &lt; 2.4)</a:t>
            </a:r>
            <a:endParaRPr lang="en-US" sz="1200" dirty="0" smtClean="0">
              <a:solidFill>
                <a:srgbClr val="000090"/>
              </a:solidFill>
              <a:latin typeface="Comic Sans MS"/>
              <a:ea typeface="ＭＳ Ｐゴシック" charset="0"/>
              <a:cs typeface="Comic Sans MS"/>
            </a:endParaRPr>
          </a:p>
          <a:p>
            <a:pPr lvl="1">
              <a:spcBef>
                <a:spcPct val="0"/>
              </a:spcBef>
            </a:pPr>
            <a:r>
              <a:rPr lang="en-US" sz="1200" dirty="0" smtClean="0">
                <a:latin typeface="Comic Sans MS"/>
                <a:cs typeface="Comic Sans MS"/>
              </a:rPr>
              <a:t>4 disks of 6 </a:t>
            </a:r>
            <a:r>
              <a:rPr lang="en-US" sz="1200" dirty="0">
                <a:latin typeface="Comic Sans MS"/>
                <a:cs typeface="Comic Sans MS"/>
              </a:rPr>
              <a:t>planes/</a:t>
            </a:r>
            <a:r>
              <a:rPr lang="en-US" sz="1200" dirty="0" smtClean="0">
                <a:latin typeface="Comic Sans MS"/>
                <a:cs typeface="Comic Sans MS"/>
              </a:rPr>
              <a:t>chamber</a:t>
            </a:r>
          </a:p>
          <a:p>
            <a:pPr lvl="1">
              <a:spcBef>
                <a:spcPct val="0"/>
              </a:spcBef>
            </a:pPr>
            <a:r>
              <a:rPr lang="en-US" sz="1200" dirty="0" smtClean="0">
                <a:latin typeface="Comic Sans MS"/>
                <a:cs typeface="Comic Sans MS"/>
              </a:rPr>
              <a:t>[trapezoidal </a:t>
            </a:r>
            <a:r>
              <a:rPr lang="en-US" sz="1200" dirty="0">
                <a:latin typeface="Comic Sans MS"/>
                <a:cs typeface="Comic Sans MS"/>
              </a:rPr>
              <a:t>shape </a:t>
            </a:r>
            <a:r>
              <a:rPr lang="en-US" sz="1200" dirty="0" err="1">
                <a:latin typeface="Comic Sans MS"/>
                <a:cs typeface="Comic Sans MS"/>
              </a:rPr>
              <a:t>multiwire</a:t>
            </a:r>
            <a:r>
              <a:rPr lang="en-US" sz="1200" dirty="0">
                <a:latin typeface="Comic Sans MS"/>
                <a:cs typeface="Comic Sans MS"/>
              </a:rPr>
              <a:t> proportional </a:t>
            </a:r>
            <a:r>
              <a:rPr lang="en-US" sz="1200" dirty="0" smtClean="0">
                <a:latin typeface="Comic Sans MS"/>
                <a:cs typeface="Comic Sans MS"/>
              </a:rPr>
              <a:t>chambers]</a:t>
            </a:r>
          </a:p>
          <a:p>
            <a:pPr lvl="1">
              <a:spcBef>
                <a:spcPct val="0"/>
              </a:spcBef>
            </a:pPr>
            <a:r>
              <a:rPr lang="en-US" sz="1200" dirty="0" smtClean="0">
                <a:latin typeface="Comic Sans MS"/>
                <a:cs typeface="Comic Sans MS"/>
              </a:rPr>
              <a:t>independent </a:t>
            </a:r>
            <a:r>
              <a:rPr lang="en-US" sz="1200" dirty="0">
                <a:latin typeface="Comic Sans MS"/>
                <a:cs typeface="Comic Sans MS"/>
              </a:rPr>
              <a:t>cathode and anode </a:t>
            </a:r>
            <a:r>
              <a:rPr lang="en-US" sz="1200" dirty="0" smtClean="0">
                <a:latin typeface="Comic Sans MS"/>
                <a:cs typeface="Comic Sans MS"/>
              </a:rPr>
              <a:t>read-out</a:t>
            </a:r>
          </a:p>
          <a:p>
            <a:pPr marL="628650" lvl="1" indent="-171450">
              <a:spcBef>
                <a:spcPct val="0"/>
              </a:spcBef>
              <a:buFont typeface="Symbol" charset="0"/>
              <a:buChar char="f"/>
            </a:pPr>
            <a:r>
              <a:rPr lang="en-US" sz="1200" dirty="0" smtClean="0">
                <a:latin typeface="Comic Sans MS"/>
                <a:cs typeface="Comic Sans MS"/>
              </a:rPr>
              <a:t>measured </a:t>
            </a:r>
            <a:r>
              <a:rPr lang="en-US" sz="1200" dirty="0">
                <a:latin typeface="Comic Sans MS"/>
                <a:cs typeface="Comic Sans MS"/>
              </a:rPr>
              <a:t>from fit to the induced </a:t>
            </a:r>
            <a:r>
              <a:rPr lang="en-US" sz="1200" dirty="0" smtClean="0">
                <a:latin typeface="Comic Sans MS"/>
                <a:cs typeface="Comic Sans MS"/>
              </a:rPr>
              <a:t>charge</a:t>
            </a:r>
          </a:p>
          <a:p>
            <a:pPr lvl="1">
              <a:spcBef>
                <a:spcPct val="0"/>
              </a:spcBef>
            </a:pPr>
            <a:r>
              <a:rPr lang="en-US" sz="1200" dirty="0" smtClean="0">
                <a:latin typeface="Comic Sans MS"/>
                <a:cs typeface="Comic Sans MS"/>
              </a:rPr>
              <a:t>r </a:t>
            </a:r>
            <a:r>
              <a:rPr lang="en-US" sz="1200" dirty="0">
                <a:latin typeface="Comic Sans MS"/>
                <a:cs typeface="Comic Sans MS"/>
              </a:rPr>
              <a:t>and BX id from the signal on the </a:t>
            </a:r>
            <a:r>
              <a:rPr lang="en-US" sz="1200" dirty="0" smtClean="0">
                <a:latin typeface="Comic Sans MS"/>
                <a:cs typeface="Comic Sans MS"/>
              </a:rPr>
              <a:t>wire</a:t>
            </a:r>
          </a:p>
          <a:p>
            <a:pPr lvl="1">
              <a:spcBef>
                <a:spcPct val="0"/>
              </a:spcBef>
            </a:pPr>
            <a:r>
              <a:rPr lang="en-US" sz="1200" dirty="0" smtClean="0">
                <a:latin typeface="Symbol" charset="2"/>
                <a:cs typeface="Symbol" charset="2"/>
              </a:rPr>
              <a:t>f</a:t>
            </a:r>
            <a:r>
              <a:rPr lang="en-US" sz="1200" dirty="0" smtClean="0">
                <a:latin typeface="Comic Sans MS"/>
                <a:cs typeface="Comic Sans MS"/>
              </a:rPr>
              <a:t> </a:t>
            </a:r>
            <a:r>
              <a:rPr lang="en-US" sz="1200" dirty="0">
                <a:latin typeface="Comic Sans MS"/>
                <a:cs typeface="Comic Sans MS"/>
              </a:rPr>
              <a:t>resolution ~ 100 </a:t>
            </a:r>
            <a:r>
              <a:rPr lang="en-US" sz="1200" dirty="0">
                <a:latin typeface="Symbol" charset="2"/>
                <a:cs typeface="Symbol" charset="2"/>
              </a:rPr>
              <a:t>m</a:t>
            </a:r>
            <a:r>
              <a:rPr lang="en-US" sz="1200" dirty="0">
                <a:latin typeface="Comic Sans MS"/>
                <a:cs typeface="Comic Sans MS"/>
              </a:rPr>
              <a:t>m</a:t>
            </a:r>
            <a:endParaRPr lang="en-US" sz="1200" dirty="0">
              <a:solidFill>
                <a:srgbClr val="000090"/>
              </a:solidFill>
              <a:latin typeface="Comic Sans MS"/>
              <a:ea typeface="ＭＳ Ｐゴシック" charset="0"/>
              <a:cs typeface="Comic Sans MS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610 Resistive Plate Chambers (RPC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)</a:t>
            </a:r>
          </a:p>
          <a:p>
            <a:pPr lvl="1">
              <a:lnSpc>
                <a:spcPct val="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dirty="0" smtClean="0">
                <a:latin typeface="Comic Sans MS"/>
                <a:cs typeface="Comic Sans MS"/>
              </a:rPr>
              <a:t>b</a:t>
            </a:r>
            <a:r>
              <a:rPr lang="el-GR" sz="1200" dirty="0" smtClean="0">
                <a:latin typeface="Comic Sans MS"/>
                <a:cs typeface="Comic Sans MS"/>
              </a:rPr>
              <a:t>arrel</a:t>
            </a:r>
            <a:r>
              <a:rPr lang="en-US" sz="1200" dirty="0" smtClean="0">
                <a:latin typeface="Comic Sans MS"/>
                <a:cs typeface="Comic Sans MS"/>
              </a:rPr>
              <a:t> </a:t>
            </a:r>
            <a:r>
              <a:rPr lang="el-GR" sz="1200" dirty="0" smtClean="0">
                <a:latin typeface="Comic Sans MS"/>
                <a:cs typeface="Comic Sans MS"/>
              </a:rPr>
              <a:t>&amp; </a:t>
            </a:r>
            <a:r>
              <a:rPr lang="el-GR" sz="1200" dirty="0">
                <a:latin typeface="Comic Sans MS"/>
                <a:cs typeface="Comic Sans MS"/>
              </a:rPr>
              <a:t>end-cap (|η| &lt; 1.6)</a:t>
            </a:r>
            <a:endParaRPr lang="en-US" sz="1200" dirty="0" smtClean="0">
              <a:solidFill>
                <a:srgbClr val="FF0000"/>
              </a:solidFill>
              <a:latin typeface="Comic Sans MS"/>
              <a:ea typeface="ＭＳ Ｐゴシック" charset="0"/>
              <a:cs typeface="Comic Sans MS"/>
            </a:endParaRPr>
          </a:p>
          <a:p>
            <a:pPr lvl="1">
              <a:lnSpc>
                <a:spcPct val="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dirty="0" smtClean="0">
                <a:latin typeface="Comic Sans MS"/>
                <a:ea typeface="ＭＳ Ｐゴシック" charset="0"/>
                <a:cs typeface="Comic Sans MS"/>
              </a:rPr>
              <a:t>fast detectors </a:t>
            </a:r>
            <a:r>
              <a:rPr lang="el-GR" sz="1200" dirty="0">
                <a:latin typeface="Comic Sans MS"/>
                <a:cs typeface="Comic Sans MS"/>
              </a:rPr>
              <a:t>σ</a:t>
            </a:r>
            <a:r>
              <a:rPr lang="el-GR" sz="1200" baseline="-25000" dirty="0">
                <a:latin typeface="Comic Sans MS"/>
                <a:cs typeface="Comic Sans MS"/>
              </a:rPr>
              <a:t>t</a:t>
            </a:r>
            <a:r>
              <a:rPr lang="el-GR" sz="1200" dirty="0">
                <a:latin typeface="Comic Sans MS"/>
                <a:cs typeface="Comic Sans MS"/>
              </a:rPr>
              <a:t> ~ </a:t>
            </a:r>
            <a:r>
              <a:rPr lang="el-GR" sz="1200" dirty="0" smtClean="0">
                <a:latin typeface="Comic Sans MS"/>
                <a:cs typeface="Comic Sans MS"/>
              </a:rPr>
              <a:t>2ns</a:t>
            </a:r>
            <a:endParaRPr lang="en-US" sz="1200" dirty="0" smtClean="0">
              <a:latin typeface="Comic Sans MS"/>
              <a:cs typeface="Comic Sans MS"/>
            </a:endParaRPr>
          </a:p>
          <a:p>
            <a:pPr lvl="1">
              <a:lnSpc>
                <a:spcPct val="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dirty="0">
                <a:latin typeface="Comic Sans MS"/>
                <a:cs typeface="Comic Sans MS"/>
              </a:rPr>
              <a:t>s</a:t>
            </a:r>
            <a:r>
              <a:rPr lang="en-US" sz="1200" dirty="0" smtClean="0">
                <a:latin typeface="Comic Sans MS"/>
                <a:cs typeface="Comic Sans MS"/>
              </a:rPr>
              <a:t>pace </a:t>
            </a:r>
            <a:r>
              <a:rPr lang="en-US" sz="1200" dirty="0">
                <a:latin typeface="Comic Sans MS"/>
                <a:cs typeface="Comic Sans MS"/>
              </a:rPr>
              <a:t>resolution ~ </a:t>
            </a:r>
            <a:r>
              <a:rPr lang="en-US" sz="1200" dirty="0" smtClean="0">
                <a:latin typeface="Comic Sans MS"/>
                <a:cs typeface="Comic Sans MS"/>
              </a:rPr>
              <a:t>1cm</a:t>
            </a:r>
            <a:endParaRPr lang="en-US" sz="1200" dirty="0">
              <a:latin typeface="Comic Sans MS"/>
              <a:ea typeface="ＭＳ Ｐゴシック" charset="0"/>
              <a:cs typeface="Comic Sans MS"/>
            </a:endParaRPr>
          </a:p>
        </p:txBody>
      </p:sp>
      <p:pic>
        <p:nvPicPr>
          <p:cNvPr id="17" name="Picture 16" descr="RP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791200"/>
            <a:ext cx="2062252" cy="900000"/>
          </a:xfrm>
          <a:prstGeom prst="rect">
            <a:avLst/>
          </a:prstGeom>
        </p:spPr>
      </p:pic>
      <p:pic>
        <p:nvPicPr>
          <p:cNvPr id="21" name="Picture 20" descr="D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667000"/>
            <a:ext cx="177142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28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715000" y="762000"/>
            <a:ext cx="3330260" cy="4320000"/>
            <a:chOff x="5261371" y="819512"/>
            <a:chExt cx="3987247" cy="51722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1371" y="819512"/>
              <a:ext cx="3987247" cy="517224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7848600" y="914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CMS trigger: why</a:t>
            </a:r>
            <a:endParaRPr lang="en-US" u="sng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28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3916" y="990602"/>
            <a:ext cx="5296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omic Sans MS"/>
                <a:cs typeface="Comic Sans MS"/>
              </a:rPr>
              <a:t>LHC </a:t>
            </a:r>
            <a:r>
              <a:rPr lang="en-US" sz="1600" dirty="0" smtClean="0">
                <a:latin typeface="Comic Sans MS"/>
                <a:cs typeface="Comic Sans MS"/>
              </a:rPr>
              <a:t>will be colliding </a:t>
            </a:r>
            <a:r>
              <a:rPr lang="en-US" sz="1600" dirty="0">
                <a:latin typeface="Comic Sans MS"/>
                <a:cs typeface="Comic Sans MS"/>
              </a:rPr>
              <a:t>p</a:t>
            </a:r>
            <a:r>
              <a:rPr lang="ja-JP" altLang="en-US" sz="1600" dirty="0">
                <a:latin typeface="Comic Sans MS"/>
                <a:cs typeface="Comic Sans MS"/>
              </a:rPr>
              <a:t>’</a:t>
            </a:r>
            <a:r>
              <a:rPr lang="en-US" sz="1600" dirty="0">
                <a:latin typeface="Comic Sans MS"/>
                <a:cs typeface="Comic Sans MS"/>
              </a:rPr>
              <a:t>s at 40,000,000 per </a:t>
            </a:r>
            <a:r>
              <a:rPr lang="en-US" sz="1600" dirty="0" smtClean="0">
                <a:latin typeface="Comic Sans MS"/>
                <a:cs typeface="Comic Sans MS"/>
              </a:rPr>
              <a:t>second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c</a:t>
            </a:r>
            <a:r>
              <a:rPr lang="en-GB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ross </a:t>
            </a:r>
            <a:r>
              <a:rPr lang="en-GB" sz="1600" dirty="0">
                <a:solidFill>
                  <a:srgbClr val="000000"/>
                </a:solidFill>
                <a:latin typeface="Comic Sans MS"/>
                <a:cs typeface="Comic Sans MS"/>
              </a:rPr>
              <a:t>sections for different </a:t>
            </a:r>
            <a:r>
              <a:rPr lang="en-GB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processes</a:t>
            </a:r>
          </a:p>
          <a:p>
            <a:r>
              <a:rPr lang="en-GB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   vary </a:t>
            </a:r>
            <a:r>
              <a:rPr lang="en-GB" sz="1600" dirty="0">
                <a:solidFill>
                  <a:srgbClr val="000000"/>
                </a:solidFill>
                <a:latin typeface="Comic Sans MS"/>
                <a:cs typeface="Comic Sans MS"/>
              </a:rPr>
              <a:t>by many orders </a:t>
            </a:r>
            <a:r>
              <a:rPr lang="en-GB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of magnitude</a:t>
            </a:r>
            <a:endParaRPr lang="en-US" sz="1600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10200" y="5077363"/>
            <a:ext cx="36576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physics </a:t>
            </a:r>
            <a:r>
              <a:rPr lang="en-US" sz="1600" dirty="0">
                <a:latin typeface="Comic Sans MS"/>
                <a:cs typeface="Comic Sans MS"/>
              </a:rPr>
              <a:t>driven </a:t>
            </a:r>
            <a:r>
              <a:rPr lang="en-US" sz="1600" dirty="0" smtClean="0">
                <a:latin typeface="Comic Sans MS"/>
                <a:cs typeface="Comic Sans MS"/>
              </a:rPr>
              <a:t>choices: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select  process with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large </a:t>
            </a:r>
            <a:r>
              <a:rPr lang="en-US" sz="1600" dirty="0">
                <a:latin typeface="Comic Sans MS"/>
                <a:cs typeface="Comic Sans MS"/>
              </a:rPr>
              <a:t>transverse energy</a:t>
            </a:r>
            <a:r>
              <a:rPr lang="en-US" sz="1600" dirty="0" smtClean="0">
                <a:latin typeface="Comic Sans MS"/>
                <a:cs typeface="Comic Sans MS"/>
              </a:rPr>
              <a:t>,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and </a:t>
            </a:r>
            <a:r>
              <a:rPr lang="en-US" sz="1600" dirty="0">
                <a:latin typeface="Comic Sans MS"/>
                <a:cs typeface="Comic Sans MS"/>
              </a:rPr>
              <a:t>one or more interesting </a:t>
            </a:r>
            <a:r>
              <a:rPr lang="en-US" sz="1600" dirty="0" smtClean="0">
                <a:latin typeface="Comic Sans MS"/>
                <a:cs typeface="Comic Sans MS"/>
              </a:rPr>
              <a:t>objects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(high </a:t>
            </a:r>
            <a:r>
              <a:rPr lang="en-US" sz="1600" dirty="0">
                <a:latin typeface="Comic Sans MS"/>
                <a:cs typeface="Comic Sans MS"/>
              </a:rPr>
              <a:t>momentum leptons or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 or jets)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9202065">
            <a:off x="4660637" y="2939554"/>
            <a:ext cx="2866777" cy="33010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3594320"/>
            <a:ext cx="5105400" cy="1801583"/>
          </a:xfrm>
          <a:prstGeom prst="rect">
            <a:avLst/>
          </a:prstGeom>
        </p:spPr>
        <p:txBody>
          <a:bodyPr wrap="square" tIns="4680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omic Sans MS"/>
                <a:cs typeface="Comic Sans MS"/>
              </a:rPr>
              <a:t>collision rate at the LHC  is heavily </a:t>
            </a:r>
            <a:r>
              <a:rPr lang="en-US" sz="1600" u="sng" dirty="0">
                <a:latin typeface="Comic Sans MS"/>
                <a:cs typeface="Comic Sans MS"/>
              </a:rPr>
              <a:t>dominated</a:t>
            </a:r>
          </a:p>
          <a:p>
            <a:r>
              <a:rPr lang="en-US" sz="1600" dirty="0">
                <a:latin typeface="Comic Sans MS"/>
                <a:cs typeface="Comic Sans MS"/>
              </a:rPr>
              <a:t>     by large cross section QCD </a:t>
            </a:r>
            <a:r>
              <a:rPr lang="en-US" sz="1600" u="sng" dirty="0">
                <a:latin typeface="Comic Sans MS"/>
                <a:cs typeface="Comic Sans MS"/>
              </a:rPr>
              <a:t>processes</a:t>
            </a:r>
          </a:p>
          <a:p>
            <a:r>
              <a:rPr lang="en-US" sz="1600" dirty="0">
                <a:latin typeface="Comic Sans MS"/>
                <a:cs typeface="Comic Sans MS"/>
              </a:rPr>
              <a:t>     </a:t>
            </a:r>
            <a:r>
              <a:rPr lang="en-US" sz="1600" u="sng" dirty="0">
                <a:latin typeface="Comic Sans MS"/>
                <a:cs typeface="Comic Sans MS"/>
              </a:rPr>
              <a:t>not interesting</a:t>
            </a:r>
            <a:r>
              <a:rPr lang="en-US" sz="1600" dirty="0">
                <a:latin typeface="Comic Sans MS"/>
                <a:cs typeface="Comic Sans MS"/>
              </a:rPr>
              <a:t> for the physics program of CMS </a:t>
            </a:r>
          </a:p>
          <a:p>
            <a:pPr marL="285750" indent="-285750">
              <a:spcBef>
                <a:spcPts val="1800"/>
              </a:spcBef>
              <a:buFont typeface="Arial"/>
              <a:buChar char="•"/>
            </a:pPr>
            <a:r>
              <a:rPr lang="en-US" sz="1600" dirty="0">
                <a:latin typeface="Comic Sans MS"/>
                <a:cs typeface="Comic Sans MS"/>
              </a:rPr>
              <a:t>not possible to write all the events</a:t>
            </a:r>
          </a:p>
          <a:p>
            <a:r>
              <a:rPr lang="en-US" sz="1600" dirty="0">
                <a:latin typeface="Comic Sans MS"/>
                <a:cs typeface="Comic Sans MS"/>
              </a:rPr>
              <a:t>     and select later on</a:t>
            </a:r>
          </a:p>
          <a:p>
            <a:pPr marL="285750" indent="-285750">
              <a:buSzPct val="100000"/>
              <a:buBlip>
                <a:blip r:embed="rId3"/>
              </a:buBlip>
            </a:pPr>
            <a:r>
              <a:rPr lang="en-US" sz="1600" dirty="0">
                <a:latin typeface="Comic Sans MS"/>
                <a:cs typeface="Comic Sans MS"/>
              </a:rPr>
              <a:t>need to select them </a:t>
            </a:r>
            <a:r>
              <a:rPr lang="en-US" sz="1600" dirty="0" smtClean="0">
                <a:latin typeface="Comic Sans MS"/>
                <a:cs typeface="Comic Sans MS"/>
              </a:rPr>
              <a:t>beforehand </a:t>
            </a:r>
            <a:r>
              <a:rPr lang="en-US" sz="1600" dirty="0">
                <a:latin typeface="Comic Sans MS"/>
                <a:cs typeface="Comic Sans MS"/>
              </a:rPr>
              <a:t>and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very quickly </a:t>
            </a:r>
            <a:r>
              <a:rPr lang="en-US" sz="1600" dirty="0">
                <a:latin typeface="Comic Sans MS"/>
                <a:cs typeface="Comic Sans MS"/>
              </a:rPr>
              <a:t> 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186342"/>
              </p:ext>
            </p:extLst>
          </p:nvPr>
        </p:nvGraphicFramePr>
        <p:xfrm>
          <a:off x="990600" y="1905000"/>
          <a:ext cx="2743200" cy="16459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828800"/>
                <a:gridCol w="914400"/>
              </a:tblGrid>
              <a:tr h="0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GB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inelastic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~10</a:t>
                      </a:r>
                      <a:r>
                        <a:rPr lang="en-US" sz="1200" b="0" baseline="30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8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Hz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W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~100Hz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Z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~30Hz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tt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~0.1Hz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Higgs (</a:t>
                      </a:r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=150GeV/c</a:t>
                      </a:r>
                      <a:r>
                        <a:rPr lang="en-US" sz="1200" b="0" baseline="30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~10</a:t>
                      </a:r>
                      <a:r>
                        <a:rPr lang="en-US" sz="1200" b="0" baseline="30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-2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Hz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Higgs (</a:t>
                      </a:r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=500GeV/c</a:t>
                      </a:r>
                      <a:r>
                        <a:rPr lang="en-US" sz="1200" b="0" baseline="30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~10</a:t>
                      </a:r>
                      <a:r>
                        <a:rPr lang="en-US" sz="1200" b="0" baseline="30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-3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Hz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381001" y="5486400"/>
            <a:ext cx="4788113" cy="990600"/>
            <a:chOff x="40087" y="5486400"/>
            <a:chExt cx="4788113" cy="9906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76201" y="5562600"/>
              <a:ext cx="4751999" cy="914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31" name="Picture 8" descr="cmsquer.jpg                                                    0000A2BFHD 2                           00000111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087" y="5638800"/>
              <a:ext cx="1619999" cy="77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40087" y="5486400"/>
              <a:ext cx="2675019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5400" b="1" dirty="0">
                  <a:solidFill>
                    <a:srgbClr val="CC0000"/>
                  </a:solidFill>
                  <a:latin typeface="Comic Sans MS"/>
                  <a:cs typeface="Comic Sans MS"/>
                </a:rPr>
                <a:t>T(     )</a:t>
              </a: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2590800" y="5638800"/>
              <a:ext cx="1412140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event </a:t>
              </a:r>
              <a:r>
                <a:rPr lang="en-GB" sz="1200" b="1" dirty="0">
                  <a:solidFill>
                    <a:schemeClr val="accent2"/>
                  </a:solidFill>
                  <a:latin typeface="Comic Sans MS"/>
                  <a:cs typeface="Comic Sans MS"/>
                </a:rPr>
                <a:t>accepted?</a:t>
              </a:r>
            </a:p>
          </p:txBody>
        </p:sp>
        <p:sp>
          <p:nvSpPr>
            <p:cNvPr id="33" name="Line 10"/>
            <p:cNvSpPr>
              <a:spLocks noChangeShapeType="1"/>
            </p:cNvSpPr>
            <p:nvPr/>
          </p:nvSpPr>
          <p:spPr bwMode="auto">
            <a:xfrm>
              <a:off x="2667000" y="6019800"/>
              <a:ext cx="1331999" cy="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Comic Sans MS"/>
                <a:cs typeface="Comic Sans MS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114800" y="5638800"/>
              <a:ext cx="609600" cy="762000"/>
              <a:chOff x="4114800" y="5638800"/>
              <a:chExt cx="609600" cy="76200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114800" y="5638800"/>
                <a:ext cx="609600" cy="304800"/>
                <a:chOff x="4267200" y="5638800"/>
                <a:chExt cx="609600" cy="304800"/>
              </a:xfrm>
            </p:grpSpPr>
            <p:sp>
              <p:nvSpPr>
                <p:cNvPr id="36" name="Rectangle 6"/>
                <p:cNvSpPr>
                  <a:spLocks noChangeArrowheads="1"/>
                </p:cNvSpPr>
                <p:nvPr/>
              </p:nvSpPr>
              <p:spPr bwMode="auto">
                <a:xfrm>
                  <a:off x="4267200" y="5638800"/>
                  <a:ext cx="609600" cy="304800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en-US" sz="12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43400" y="5638800"/>
                  <a:ext cx="485229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bg1"/>
                      </a:solidFill>
                      <a:latin typeface="Comic Sans MS"/>
                      <a:cs typeface="Comic Sans MS"/>
                    </a:rPr>
                    <a:t>YES</a:t>
                  </a:r>
                  <a:endParaRPr lang="en-GB" sz="1200" b="1" dirty="0">
                    <a:solidFill>
                      <a:srgbClr val="CC0000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4114800" y="6096000"/>
                <a:ext cx="609600" cy="304800"/>
                <a:chOff x="4267200" y="6096000"/>
                <a:chExt cx="609600" cy="304800"/>
              </a:xfrm>
            </p:grpSpPr>
            <p:sp>
              <p:nvSpPr>
                <p:cNvPr id="29" name="Rectangle 6"/>
                <p:cNvSpPr>
                  <a:spLocks noChangeArrowheads="1"/>
                </p:cNvSpPr>
                <p:nvPr/>
              </p:nvSpPr>
              <p:spPr bwMode="auto">
                <a:xfrm>
                  <a:off x="4267200" y="6096000"/>
                  <a:ext cx="609600" cy="3048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  <a:headEnd/>
                  <a:tailEnd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en-US" sz="12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5" name="Rectangle 14"/>
                <p:cNvSpPr>
                  <a:spLocks noChangeArrowheads="1"/>
                </p:cNvSpPr>
                <p:nvPr/>
              </p:nvSpPr>
              <p:spPr bwMode="auto">
                <a:xfrm>
                  <a:off x="4367970" y="6096000"/>
                  <a:ext cx="432630" cy="2769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bg1"/>
                      </a:solidFill>
                      <a:latin typeface="Comic Sans MS"/>
                      <a:cs typeface="Comic Sans MS"/>
                    </a:rPr>
                    <a:t>NO</a:t>
                  </a:r>
                  <a:endParaRPr lang="en-GB" sz="1200" b="1" dirty="0">
                    <a:solidFill>
                      <a:srgbClr val="CC0000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</p:grpSp>
      </p:grpSp>
      <p:sp>
        <p:nvSpPr>
          <p:cNvPr id="40" name="TextBox 39"/>
          <p:cNvSpPr txBox="1"/>
          <p:nvPr/>
        </p:nvSpPr>
        <p:spPr>
          <a:xfrm rot="19458966">
            <a:off x="407867" y="2331994"/>
            <a:ext cx="1261884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@</a:t>
            </a:r>
            <a:r>
              <a:rPr lang="en-US" sz="1200" i="1" dirty="0">
                <a:solidFill>
                  <a:schemeClr val="tx1"/>
                </a:solidFill>
                <a:latin typeface="Apple Chancery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1200" dirty="0" smtClean="0">
                <a:latin typeface="Comic Sans MS"/>
                <a:cs typeface="Comic Sans MS"/>
              </a:rPr>
              <a:t>=10</a:t>
            </a:r>
            <a:r>
              <a:rPr lang="en-US" sz="1200" baseline="30000" dirty="0" smtClean="0">
                <a:latin typeface="Comic Sans MS"/>
                <a:cs typeface="Comic Sans MS"/>
              </a:rPr>
              <a:t>33</a:t>
            </a:r>
            <a:r>
              <a:rPr lang="en-US" sz="1200" dirty="0" smtClean="0">
                <a:latin typeface="Comic Sans MS"/>
                <a:cs typeface="Comic Sans MS"/>
              </a:rPr>
              <a:t>cm</a:t>
            </a:r>
            <a:r>
              <a:rPr lang="en-US" sz="1200" baseline="30000" dirty="0" smtClean="0">
                <a:latin typeface="Comic Sans MS"/>
                <a:cs typeface="Comic Sans MS"/>
              </a:rPr>
              <a:t>-2</a:t>
            </a:r>
            <a:r>
              <a:rPr lang="en-US" sz="1200" dirty="0" smtClean="0">
                <a:latin typeface="Comic Sans MS"/>
                <a:cs typeface="Comic Sans MS"/>
              </a:rPr>
              <a:t>s</a:t>
            </a:r>
            <a:r>
              <a:rPr lang="en-US" sz="1200" baseline="30000" dirty="0" smtClean="0">
                <a:latin typeface="Comic Sans MS"/>
                <a:cs typeface="Comic Sans MS"/>
              </a:rPr>
              <a:t>-1</a:t>
            </a:r>
            <a:endParaRPr lang="en-US" sz="1200" baseline="30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449215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2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pPr algn="l" eaLnBrk="1" hangingPunct="1"/>
            <a:r>
              <a:rPr lang="en-US" u="sng" dirty="0" smtClean="0"/>
              <a:t>introduction: MSSM Higgs</a:t>
            </a:r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919745"/>
              </p:ext>
            </p:extLst>
          </p:nvPr>
        </p:nvGraphicFramePr>
        <p:xfrm>
          <a:off x="5791200" y="838200"/>
          <a:ext cx="3276600" cy="1737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04800"/>
                <a:gridCol w="1295400"/>
                <a:gridCol w="762000"/>
                <a:gridCol w="914400"/>
              </a:tblGrid>
              <a:tr h="1219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2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515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EM neutral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CP even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515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0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,H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0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515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scalar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5155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1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EM neutral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CP odd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A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0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pseudo-scalar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00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2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EM charged</a:t>
                      </a:r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+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,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 H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rgbClr val="FF0000">
                                <a:alpha val="75000"/>
                              </a:srgbClr>
                            </a:glow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-</a:t>
                      </a:r>
                      <a:endParaRPr lang="en-US" sz="1600" baseline="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effectLst>
                          <a:glow rad="101600">
                            <a:srgbClr val="FF0000">
                              <a:alpha val="75000"/>
                            </a:srgbClr>
                          </a:glow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anchor="ctr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52400" y="1047452"/>
            <a:ext cx="4800600" cy="4837223"/>
            <a:chOff x="152400" y="1047452"/>
            <a:chExt cx="4800600" cy="4837223"/>
          </a:xfrm>
        </p:grpSpPr>
        <p:sp>
          <p:nvSpPr>
            <p:cNvPr id="2" name="Rectangle 1"/>
            <p:cNvSpPr/>
            <p:nvPr/>
          </p:nvSpPr>
          <p:spPr>
            <a:xfrm>
              <a:off x="152400" y="1047452"/>
              <a:ext cx="4800600" cy="4837223"/>
            </a:xfrm>
            <a:prstGeom prst="rect">
              <a:avLst/>
            </a:prstGeom>
            <a:ln w="38100" cmpd="sng"/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b="1" u="sng" dirty="0">
                  <a:latin typeface="Comic Sans MS"/>
                  <a:cs typeface="Comic Sans MS"/>
                </a:rPr>
                <a:t>Minimal </a:t>
              </a:r>
              <a:r>
                <a:rPr lang="en-US" b="1" u="sng" dirty="0" err="1" smtClean="0">
                  <a:latin typeface="Comic Sans MS"/>
                  <a:cs typeface="Comic Sans MS"/>
                </a:rPr>
                <a:t>Supersymmetric</a:t>
              </a:r>
              <a:r>
                <a:rPr lang="en-US" b="1" u="sng" dirty="0" smtClean="0">
                  <a:latin typeface="Comic Sans MS"/>
                  <a:cs typeface="Comic Sans MS"/>
                </a:rPr>
                <a:t> </a:t>
              </a:r>
              <a:r>
                <a:rPr lang="en-US" b="1" u="sng" dirty="0">
                  <a:latin typeface="Comic Sans MS"/>
                  <a:cs typeface="Comic Sans MS"/>
                </a:rPr>
                <a:t>Standard </a:t>
              </a:r>
              <a:r>
                <a:rPr lang="en-US" b="1" u="sng" dirty="0" smtClean="0">
                  <a:latin typeface="Comic Sans MS"/>
                  <a:cs typeface="Comic Sans MS"/>
                </a:rPr>
                <a:t>Model</a:t>
              </a:r>
              <a:endParaRPr lang="en-US" u="sng" dirty="0">
                <a:latin typeface="Comic Sans MS"/>
                <a:cs typeface="Comic Sans MS"/>
              </a:endParaRPr>
            </a:p>
            <a:p>
              <a:pPr marL="285750" indent="-285750">
                <a:buSzPct val="120000"/>
                <a:buBlip>
                  <a:blip r:embed="rId3"/>
                </a:buBlip>
              </a:pPr>
              <a:r>
                <a:rPr lang="en-US" dirty="0">
                  <a:latin typeface="Comic Sans MS"/>
                  <a:cs typeface="Comic Sans MS"/>
                </a:rPr>
                <a:t>2 Higgs </a:t>
              </a:r>
              <a:r>
                <a:rPr lang="en-US" dirty="0" smtClean="0">
                  <a:latin typeface="Comic Sans MS"/>
                  <a:cs typeface="Comic Sans MS"/>
                </a:rPr>
                <a:t>doublets</a:t>
              </a:r>
            </a:p>
            <a:p>
              <a:pPr marL="742950" lvl="1" indent="-285750">
                <a:buSzPct val="120000"/>
                <a:buBlip>
                  <a:blip r:embed="rId4"/>
                </a:buBlip>
              </a:pPr>
              <a:r>
                <a:rPr lang="en-US" dirty="0" smtClean="0">
                  <a:latin typeface="Comic Sans MS"/>
                  <a:cs typeface="Comic Sans MS"/>
                </a:rPr>
                <a:t>5 </a:t>
              </a:r>
              <a:r>
                <a:rPr lang="en-US" dirty="0">
                  <a:latin typeface="Comic Sans MS"/>
                  <a:cs typeface="Comic Sans MS"/>
                </a:rPr>
                <a:t>physical Higgs </a:t>
              </a:r>
              <a:r>
                <a:rPr lang="en-US" dirty="0" smtClean="0">
                  <a:latin typeface="Comic Sans MS"/>
                  <a:cs typeface="Comic Sans MS"/>
                </a:rPr>
                <a:t>Bosons</a:t>
              </a:r>
              <a:endParaRPr lang="en-US" dirty="0">
                <a:latin typeface="Comic Sans MS"/>
                <a:cs typeface="Comic Sans MS"/>
              </a:endParaRPr>
            </a:p>
            <a:p>
              <a:pPr marL="285750" indent="-285750">
                <a:buSzPct val="120000"/>
                <a:buBlip>
                  <a:blip r:embed="rId3"/>
                </a:buBlip>
              </a:pPr>
              <a:r>
                <a:rPr lang="en-US" dirty="0" smtClean="0">
                  <a:latin typeface="Comic Sans MS"/>
                  <a:cs typeface="Comic Sans MS"/>
                </a:rPr>
                <a:t>@tree </a:t>
              </a:r>
              <a:r>
                <a:rPr lang="en-US" dirty="0" smtClean="0">
                  <a:latin typeface="Comic Sans MS"/>
                  <a:cs typeface="Comic Sans MS"/>
                </a:rPr>
                <a:t>level</a:t>
              </a:r>
            </a:p>
            <a:p>
              <a:pPr marL="742950" lvl="1" indent="-285750">
                <a:spcBef>
                  <a:spcPts val="600"/>
                </a:spcBef>
                <a:buSzPct val="120000"/>
                <a:buBlip>
                  <a:blip r:embed="rId5"/>
                </a:buBlip>
              </a:pPr>
              <a:r>
                <a:rPr lang="en-US" dirty="0">
                  <a:latin typeface="Comic Sans MS"/>
                  <a:cs typeface="Comic Sans MS"/>
                </a:rPr>
                <a:t>MSSM Higgs sector</a:t>
              </a:r>
            </a:p>
            <a:p>
              <a:pPr marL="745200" lvl="1">
                <a:spcBef>
                  <a:spcPts val="200"/>
                </a:spcBef>
                <a:buSzPct val="120000"/>
              </a:pPr>
              <a:r>
                <a:rPr lang="en-US" dirty="0">
                  <a:latin typeface="Comic Sans MS"/>
                  <a:cs typeface="Comic Sans MS"/>
                </a:rPr>
                <a:t>can be described by 2 parameters:</a:t>
              </a:r>
            </a:p>
            <a:p>
              <a:pPr marL="1200150" lvl="2" indent="-285750">
                <a:buSzPct val="120000"/>
                <a:buFont typeface="Wingdings" charset="2"/>
                <a:buChar char="q"/>
              </a:pPr>
              <a:r>
                <a:rPr lang="en-US" b="1" dirty="0">
                  <a:latin typeface="Comic Sans MS"/>
                  <a:cs typeface="Comic Sans MS"/>
                </a:rPr>
                <a:t>tan β:=v</a:t>
              </a:r>
              <a:r>
                <a:rPr lang="en-US" b="1" baseline="-25000" dirty="0">
                  <a:latin typeface="Comic Sans MS"/>
                  <a:cs typeface="Comic Sans MS"/>
                </a:rPr>
                <a:t>2</a:t>
              </a:r>
              <a:r>
                <a:rPr lang="en-US" b="1" dirty="0">
                  <a:latin typeface="Comic Sans MS"/>
                  <a:cs typeface="Comic Sans MS"/>
                </a:rPr>
                <a:t>/v</a:t>
              </a:r>
              <a:r>
                <a:rPr lang="en-US" b="1" baseline="-25000" dirty="0">
                  <a:latin typeface="Comic Sans MS"/>
                  <a:cs typeface="Comic Sans MS"/>
                </a:rPr>
                <a:t>1</a:t>
              </a:r>
            </a:p>
            <a:p>
              <a:pPr marL="1200150" lvl="2" indent="-285750">
                <a:buSzPct val="120000"/>
                <a:buFont typeface="Wingdings" charset="2"/>
                <a:buChar char="q"/>
              </a:pPr>
              <a:r>
                <a:rPr lang="en-US" b="1" dirty="0" smtClean="0">
                  <a:latin typeface="Comic Sans MS"/>
                  <a:cs typeface="Comic Sans MS"/>
                </a:rPr>
                <a:t>m</a:t>
              </a:r>
              <a:r>
                <a:rPr lang="en-US" b="1" baseline="-25000" dirty="0" smtClean="0">
                  <a:latin typeface="Comic Sans MS"/>
                  <a:cs typeface="Comic Sans MS"/>
                </a:rPr>
                <a:t>A</a:t>
              </a:r>
              <a:endParaRPr lang="en-US" dirty="0" smtClean="0">
                <a:latin typeface="Comic Sans MS"/>
                <a:cs typeface="Comic Sans MS"/>
              </a:endParaRPr>
            </a:p>
            <a:p>
              <a:pPr marL="742950" lvl="1" indent="-285750">
                <a:spcBef>
                  <a:spcPts val="4200"/>
                </a:spcBef>
                <a:buSzPct val="120000"/>
                <a:buBlip>
                  <a:blip r:embed="rId5"/>
                </a:buBlip>
              </a:pPr>
              <a:r>
                <a:rPr lang="en-US" dirty="0" smtClean="0">
                  <a:latin typeface="Comic Sans MS"/>
                  <a:cs typeface="Comic Sans MS"/>
                </a:rPr>
                <a:t> </a:t>
              </a:r>
            </a:p>
            <a:p>
              <a:pPr marL="745200" lvl="1">
                <a:spcBef>
                  <a:spcPts val="3000"/>
                </a:spcBef>
                <a:buSzPct val="120000"/>
              </a:pPr>
              <a:r>
                <a:rPr lang="en-US" dirty="0" smtClean="0">
                  <a:latin typeface="Comic Sans MS"/>
                  <a:cs typeface="Comic Sans MS"/>
                </a:rPr>
                <a:t>but </a:t>
              </a:r>
              <a:r>
                <a:rPr lang="en-US" u="sng" dirty="0">
                  <a:latin typeface="Comic Sans MS"/>
                  <a:cs typeface="Comic Sans MS"/>
                </a:rPr>
                <a:t>huge </a:t>
              </a:r>
              <a:r>
                <a:rPr lang="en-US" u="sng" dirty="0" err="1">
                  <a:latin typeface="Comic Sans MS"/>
                  <a:cs typeface="Comic Sans MS"/>
                </a:rPr>
                <a:t>radiative</a:t>
              </a:r>
              <a:r>
                <a:rPr lang="en-US" u="sng" dirty="0">
                  <a:latin typeface="Comic Sans MS"/>
                  <a:cs typeface="Comic Sans MS"/>
                </a:rPr>
                <a:t> </a:t>
              </a:r>
              <a:r>
                <a:rPr lang="en-US" u="sng" dirty="0" smtClean="0">
                  <a:latin typeface="Comic Sans MS"/>
                  <a:cs typeface="Comic Sans MS"/>
                </a:rPr>
                <a:t>corrections</a:t>
              </a:r>
            </a:p>
            <a:p>
              <a:pPr marL="745200" lvl="1">
                <a:spcBef>
                  <a:spcPts val="200"/>
                </a:spcBef>
                <a:buSzPct val="120000"/>
              </a:pP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Comic Sans MS"/>
                  <a:ea typeface="ＭＳ Ｐゴシック" charset="0"/>
                  <a:cs typeface="Comic Sans MS"/>
                  <a:sym typeface="Symbol" charset="0"/>
                </a:rPr>
                <a:t></a:t>
              </a:r>
              <a:r>
                <a:rPr lang="en-US" dirty="0" smtClean="0">
                  <a:latin typeface="Comic Sans MS"/>
                  <a:cs typeface="Comic Sans MS"/>
                </a:rPr>
                <a:t> </a:t>
              </a:r>
              <a:r>
                <a:rPr lang="en-US" b="1" dirty="0" err="1">
                  <a:latin typeface="Comic Sans MS"/>
                  <a:cs typeface="Comic Sans MS"/>
                </a:rPr>
                <a:t>m</a:t>
              </a:r>
              <a:r>
                <a:rPr lang="en-US" b="1" baseline="-25000" dirty="0" err="1">
                  <a:latin typeface="Comic Sans MS"/>
                  <a:cs typeface="Comic Sans MS"/>
                </a:rPr>
                <a:t>h</a:t>
              </a:r>
              <a:r>
                <a:rPr lang="en-US" dirty="0">
                  <a:latin typeface="Comic Sans MS"/>
                  <a:cs typeface="Comic Sans MS"/>
                </a:rPr>
                <a:t> </a:t>
              </a:r>
              <a:r>
                <a:rPr lang="en-US" b="1" dirty="0">
                  <a:latin typeface="Comic Sans MS"/>
                  <a:cs typeface="Comic Sans MS"/>
                </a:rPr>
                <a:t>&lt;</a:t>
              </a:r>
              <a:r>
                <a:rPr lang="en-US" dirty="0">
                  <a:latin typeface="Comic Sans MS"/>
                  <a:cs typeface="Comic Sans MS"/>
                </a:rPr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135</a:t>
              </a:r>
              <a:r>
                <a:rPr lang="en-US" dirty="0" smtClean="0">
                  <a:latin typeface="Comic Sans MS"/>
                  <a:cs typeface="Comic Sans MS"/>
                </a:rPr>
                <a:t> </a:t>
              </a:r>
              <a:r>
                <a:rPr lang="en-US" b="1" dirty="0" err="1">
                  <a:latin typeface="Comic Sans MS"/>
                  <a:cs typeface="Comic Sans MS"/>
                </a:rPr>
                <a:t>GeV</a:t>
              </a:r>
              <a:r>
                <a:rPr lang="en-US" b="1" dirty="0">
                  <a:latin typeface="Comic Sans MS"/>
                  <a:cs typeface="Comic Sans MS"/>
                </a:rPr>
                <a:t>/</a:t>
              </a:r>
              <a:r>
                <a:rPr lang="en-US" b="1" dirty="0" smtClean="0">
                  <a:latin typeface="Comic Sans MS"/>
                  <a:cs typeface="Comic Sans MS"/>
                </a:rPr>
                <a:t>c</a:t>
              </a:r>
              <a:r>
                <a:rPr lang="en-US" b="1" baseline="30000" dirty="0" smtClean="0">
                  <a:latin typeface="Comic Sans MS"/>
                  <a:cs typeface="Comic Sans MS"/>
                </a:rPr>
                <a:t>2</a:t>
              </a:r>
              <a:endParaRPr lang="en-US" dirty="0">
                <a:latin typeface="Comic Sans MS"/>
                <a:cs typeface="Comic Sans MS"/>
              </a:endParaRPr>
            </a:p>
            <a:p>
              <a:pPr>
                <a:spcBef>
                  <a:spcPts val="1200"/>
                </a:spcBef>
                <a:buSzPct val="120000"/>
              </a:pPr>
              <a:r>
                <a:rPr lang="en-US" sz="1600" dirty="0" smtClean="0">
                  <a:latin typeface="Comic Sans MS"/>
                  <a:cs typeface="Comic Sans MS"/>
                </a:rPr>
                <a:t>dependency </a:t>
              </a:r>
              <a:r>
                <a:rPr lang="en-US" sz="1600" dirty="0">
                  <a:latin typeface="Comic Sans MS"/>
                  <a:cs typeface="Comic Sans MS"/>
                </a:rPr>
                <a:t>on SUSY </a:t>
              </a:r>
              <a:r>
                <a:rPr lang="en-US" sz="1600" dirty="0" smtClean="0">
                  <a:latin typeface="Comic Sans MS"/>
                  <a:cs typeface="Comic Sans MS"/>
                </a:rPr>
                <a:t>parameters</a:t>
              </a:r>
            </a:p>
            <a:p>
              <a:pPr>
                <a:buSzPct val="120000"/>
              </a:pPr>
              <a:r>
                <a:rPr lang="en-US" sz="1600" dirty="0" smtClean="0">
                  <a:latin typeface="Comic Sans MS"/>
                  <a:cs typeface="Comic Sans MS"/>
                </a:rPr>
                <a:t>via </a:t>
              </a:r>
              <a:r>
                <a:rPr lang="en-US" sz="1600" dirty="0" err="1">
                  <a:latin typeface="Comic Sans MS"/>
                  <a:cs typeface="Comic Sans MS"/>
                </a:rPr>
                <a:t>radiative</a:t>
              </a:r>
              <a:r>
                <a:rPr lang="en-US" sz="1600" dirty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corrections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1033073"/>
                </p:ext>
              </p:extLst>
            </p:nvPr>
          </p:nvGraphicFramePr>
          <p:xfrm>
            <a:off x="929753" y="3505200"/>
            <a:ext cx="1127647" cy="10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924" name="Equation" r:id="rId6" imgW="901700" imgH="863600" progId="Equation.3">
                    <p:embed/>
                  </p:oleObj>
                </mc:Choice>
                <mc:Fallback>
                  <p:oleObj name="Equation" r:id="rId6" imgW="901700" imgH="863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29753" y="3505200"/>
                          <a:ext cx="1127647" cy="108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2438400" y="3581400"/>
              <a:ext cx="22148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Comic Sans MS"/>
                  <a:cs typeface="Comic Sans MS"/>
                </a:rPr>
                <a:t>already </a:t>
              </a:r>
              <a:r>
                <a:rPr lang="en-US" sz="1400" dirty="0">
                  <a:latin typeface="Comic Sans MS"/>
                  <a:cs typeface="Comic Sans MS"/>
                </a:rPr>
                <a:t>excluded by </a:t>
              </a:r>
              <a:r>
                <a:rPr lang="en-US" sz="1400" dirty="0" smtClean="0">
                  <a:latin typeface="Comic Sans MS"/>
                  <a:cs typeface="Comic Sans MS"/>
                </a:rPr>
                <a:t>LEP</a:t>
              </a:r>
              <a:endParaRPr lang="en-US" sz="14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905000" y="3733800"/>
              <a:ext cx="541800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905000" y="4343400"/>
              <a:ext cx="541800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438400" y="4188023"/>
              <a:ext cx="20096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SzPct val="120000"/>
              </a:pPr>
              <a:r>
                <a:rPr lang="en-US" sz="1400" dirty="0" err="1">
                  <a:latin typeface="Comic Sans MS" charset="0"/>
                </a:rPr>
                <a:t>m</a:t>
              </a:r>
              <a:r>
                <a:rPr lang="en-US" sz="1400" baseline="-25000" dirty="0" err="1">
                  <a:latin typeface="Comic Sans MS" charset="0"/>
                </a:rPr>
                <a:t>H</a:t>
              </a:r>
              <a:r>
                <a:rPr lang="en-US" sz="1400" baseline="-25000" dirty="0">
                  <a:solidFill>
                    <a:srgbClr val="000000"/>
                  </a:solidFill>
                  <a:latin typeface="Comic Sans MS"/>
                  <a:cs typeface="Comic Sans MS"/>
                  <a:sym typeface="Symbol" charset="0"/>
                </a:rPr>
                <a:t>±</a:t>
              </a:r>
              <a:r>
                <a:rPr lang="en-US" sz="1400" dirty="0">
                  <a:latin typeface="Comic Sans MS"/>
                  <a:cs typeface="Comic Sans MS"/>
                </a:rPr>
                <a:t> &gt; 80 </a:t>
              </a:r>
              <a:r>
                <a:rPr lang="en-US" sz="1400" dirty="0" err="1">
                  <a:latin typeface="Comic Sans MS"/>
                  <a:cs typeface="Comic Sans MS"/>
                  <a:sym typeface="Symbol" charset="0"/>
                </a:rPr>
                <a:t>GeV</a:t>
              </a:r>
              <a:r>
                <a:rPr lang="en-US" sz="1400" dirty="0">
                  <a:latin typeface="Comic Sans MS"/>
                  <a:cs typeface="Comic Sans MS"/>
                  <a:sym typeface="Symbol" charset="0"/>
                </a:rPr>
                <a:t>/</a:t>
              </a:r>
              <a:r>
                <a:rPr lang="en-US" sz="1400" dirty="0" smtClean="0">
                  <a:latin typeface="Comic Sans MS"/>
                  <a:cs typeface="Comic Sans MS"/>
                  <a:sym typeface="Symbol" charset="0"/>
                </a:rPr>
                <a:t>c</a:t>
              </a:r>
              <a:r>
                <a:rPr lang="en-US" sz="1400" baseline="30000" dirty="0" smtClean="0">
                  <a:latin typeface="Comic Sans MS"/>
                  <a:cs typeface="Comic Sans MS"/>
                  <a:sym typeface="Symbol" charset="0"/>
                </a:rPr>
                <a:t>2</a:t>
              </a:r>
              <a:r>
                <a:rPr lang="en-US" sz="1400" dirty="0" smtClean="0">
                  <a:latin typeface="Comic Sans MS"/>
                  <a:cs typeface="Comic Sans MS"/>
                  <a:sym typeface="Symbol" charset="0"/>
                </a:rPr>
                <a:t> [LEP]</a:t>
              </a:r>
              <a:endParaRPr lang="en-US" sz="1400" dirty="0">
                <a:latin typeface="Comic Sans MS"/>
                <a:cs typeface="Comic Sans MS"/>
                <a:sym typeface="Symbo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3200" y="2907600"/>
            <a:ext cx="6248400" cy="3721800"/>
            <a:chOff x="2743200" y="2819400"/>
            <a:chExt cx="6248400" cy="3721800"/>
          </a:xfrm>
        </p:grpSpPr>
        <p:pic>
          <p:nvPicPr>
            <p:cNvPr id="9" name="Picture 10" descr="C:\Jaco's documents\Physics\conference presentations\LaThuile 2001\Higs-report-plots\hhmasses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940" y="2819400"/>
              <a:ext cx="4080000" cy="3060000"/>
            </a:xfrm>
            <a:prstGeom prst="rect">
              <a:avLst/>
            </a:prstGeom>
            <a:ln w="38100" cmpd="sng"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6" name="Oval 5"/>
            <p:cNvSpPr/>
            <p:nvPr/>
          </p:nvSpPr>
          <p:spPr bwMode="auto">
            <a:xfrm rot="19831717">
              <a:off x="6666931" y="2844604"/>
              <a:ext cx="2324669" cy="1352715"/>
            </a:xfrm>
            <a:prstGeom prst="ellipse">
              <a:avLst/>
            </a:prstGeom>
            <a:noFill/>
            <a:ln w="38100" cmpd="sng"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743200" y="5948730"/>
              <a:ext cx="3276600" cy="5924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buSzPct val="120000"/>
              </a:pPr>
              <a:r>
                <a:rPr lang="en-US" sz="1600" b="1" dirty="0" err="1" smtClean="0">
                  <a:latin typeface="Symbol" charset="2"/>
                  <a:cs typeface="Symbol" charset="2"/>
                </a:rPr>
                <a:t>φ</a:t>
              </a:r>
              <a:r>
                <a:rPr lang="en-US" sz="1600" b="1" dirty="0" smtClean="0">
                  <a:latin typeface="Comic Sans MS"/>
                  <a:cs typeface="Comic Sans MS"/>
                </a:rPr>
                <a:t> </a:t>
              </a:r>
              <a:r>
                <a:rPr lang="en-US" sz="1600" b="1" dirty="0">
                  <a:latin typeface="Comic Sans MS"/>
                  <a:cs typeface="Comic Sans MS"/>
                </a:rPr>
                <a:t>= </a:t>
              </a:r>
              <a:r>
                <a:rPr lang="en-US" sz="1600" b="1" dirty="0" err="1">
                  <a:latin typeface="Comic Sans MS"/>
                  <a:cs typeface="Comic Sans MS"/>
                </a:rPr>
                <a:t>h,H,A</a:t>
              </a:r>
              <a:r>
                <a:rPr lang="en-US" sz="1600" dirty="0">
                  <a:latin typeface="Comic Sans MS"/>
                  <a:cs typeface="Comic Sans MS"/>
                </a:rPr>
                <a:t> </a:t>
              </a:r>
              <a:r>
                <a:rPr lang="en-US" sz="1600" u="sng" dirty="0">
                  <a:latin typeface="Comic Sans MS"/>
                  <a:cs typeface="Comic Sans MS"/>
                </a:rPr>
                <a:t>mass degenerate</a:t>
              </a:r>
            </a:p>
            <a:p>
              <a:pPr marL="61200" lvl="1">
                <a:spcBef>
                  <a:spcPts val="300"/>
                </a:spcBef>
                <a:buSzPct val="120000"/>
              </a:pPr>
              <a:r>
                <a:rPr lang="en-US" sz="1400" dirty="0">
                  <a:latin typeface="Comic Sans MS"/>
                  <a:cs typeface="Comic Sans MS"/>
                </a:rPr>
                <a:t>depending on </a:t>
              </a:r>
              <a:r>
                <a:rPr lang="en-US" sz="1400" b="1" dirty="0" smtClean="0">
                  <a:latin typeface="Comic Sans MS"/>
                  <a:cs typeface="Comic Sans MS"/>
                </a:rPr>
                <a:t>tanβ</a:t>
              </a:r>
              <a:r>
                <a:rPr lang="en-US" sz="1400" dirty="0" smtClean="0">
                  <a:latin typeface="Comic Sans MS"/>
                  <a:cs typeface="Comic Sans MS"/>
                </a:rPr>
                <a:t> </a:t>
              </a:r>
              <a:r>
                <a:rPr lang="en-US" sz="1400" dirty="0" smtClean="0">
                  <a:latin typeface="Comic Sans MS"/>
                  <a:cs typeface="Comic Sans MS"/>
                </a:rPr>
                <a:t>regime </a:t>
              </a:r>
              <a:r>
                <a:rPr lang="en-US" sz="1400" dirty="0">
                  <a:latin typeface="Comic Sans MS"/>
                  <a:cs typeface="Comic Sans MS"/>
                </a:rPr>
                <a:t>(</a:t>
              </a:r>
              <a:r>
                <a:rPr lang="en-US" sz="1400" dirty="0" err="1">
                  <a:latin typeface="Comic Sans MS"/>
                  <a:cs typeface="Comic Sans MS"/>
                </a:rPr>
                <a:t>h+A</a:t>
              </a:r>
              <a:r>
                <a:rPr lang="en-US" sz="1400" dirty="0" err="1" smtClean="0">
                  <a:latin typeface="Comic Sans MS"/>
                  <a:cs typeface="Comic Sans MS"/>
                </a:rPr>
                <a:t>,H</a:t>
              </a:r>
              <a:r>
                <a:rPr lang="en-US" sz="1400" dirty="0" err="1">
                  <a:latin typeface="Comic Sans MS"/>
                  <a:cs typeface="Comic Sans MS"/>
                </a:rPr>
                <a:t>+A</a:t>
              </a:r>
              <a:r>
                <a:rPr lang="en-US" sz="1400" dirty="0">
                  <a:latin typeface="Comic Sans MS"/>
                  <a:cs typeface="Comic Sans MS"/>
                </a:rPr>
                <a:t>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72200" y="5943600"/>
              <a:ext cx="2590800" cy="5976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</a:pPr>
              <a:r>
                <a:rPr lang="en-US" sz="1600" dirty="0">
                  <a:latin typeface="Comic Sans MS" charset="0"/>
                  <a:sym typeface="Symbol" charset="0"/>
                </a:rPr>
                <a:t>A,H,H</a:t>
              </a:r>
              <a:r>
                <a:rPr lang="en-US" sz="1600" baseline="30000" dirty="0">
                  <a:latin typeface="Comic Sans MS" charset="0"/>
                  <a:sym typeface="Symbol" charset="0"/>
                </a:rPr>
                <a:t>±</a:t>
              </a:r>
              <a:r>
                <a:rPr lang="en-US" sz="1600" dirty="0">
                  <a:latin typeface="Comic Sans MS" charset="0"/>
                  <a:sym typeface="Symbol" charset="0"/>
                </a:rPr>
                <a:t> </a:t>
              </a:r>
              <a:r>
                <a:rPr lang="en-US" sz="1600" dirty="0">
                  <a:latin typeface="Comic Sans MS" charset="0"/>
                  <a:sym typeface="Symbol" charset="0"/>
                </a:rPr>
                <a:t> </a:t>
              </a:r>
              <a:r>
                <a:rPr lang="en-US" sz="1600" dirty="0" smtClean="0">
                  <a:latin typeface="Comic Sans MS" charset="0"/>
                  <a:sym typeface="Symbol" charset="0"/>
                </a:rPr>
                <a:t>mass </a:t>
              </a:r>
              <a:r>
                <a:rPr lang="en-US" sz="1600" dirty="0" smtClean="0">
                  <a:latin typeface="Comic Sans MS" charset="0"/>
                  <a:sym typeface="Symbol" charset="0"/>
                </a:rPr>
                <a:t>degenerate</a:t>
              </a:r>
            </a:p>
            <a:p>
              <a:pPr algn="ctr">
                <a:spcBef>
                  <a:spcPts val="100"/>
                </a:spcBef>
              </a:pPr>
              <a:r>
                <a:rPr lang="en-US" sz="1600" dirty="0" smtClean="0">
                  <a:latin typeface="Comic Sans MS" charset="0"/>
                  <a:sym typeface="Symbol" charset="0"/>
                </a:rPr>
                <a:t>for large m</a:t>
              </a:r>
              <a:r>
                <a:rPr lang="en-US" sz="1600" baseline="-25000" dirty="0" smtClean="0">
                  <a:latin typeface="Comic Sans MS" charset="0"/>
                  <a:sym typeface="Symbol" charset="0"/>
                </a:rPr>
                <a:t>A</a:t>
              </a:r>
              <a:endParaRPr lang="en-US" sz="1600" dirty="0">
                <a:latin typeface="Comic Sans MS" charset="0"/>
              </a:endParaRPr>
            </a:p>
          </p:txBody>
        </p:sp>
        <p:cxnSp>
          <p:nvCxnSpPr>
            <p:cNvPr id="18" name="Straight Arrow Connector 17"/>
            <p:cNvCxnSpPr>
              <a:stCxn id="6" idx="4"/>
            </p:cNvCxnSpPr>
            <p:nvPr/>
          </p:nvCxnSpPr>
          <p:spPr>
            <a:xfrm flipH="1">
              <a:off x="7620000" y="4109799"/>
              <a:ext cx="542026" cy="1910001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2" name="Right Arrow 21"/>
          <p:cNvSpPr/>
          <p:nvPr/>
        </p:nvSpPr>
        <p:spPr bwMode="auto">
          <a:xfrm>
            <a:off x="4343400" y="4953000"/>
            <a:ext cx="5334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179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CMS trigger: the answer</a:t>
            </a:r>
            <a:endParaRPr lang="en-US" u="sng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29</a:t>
            </a:fld>
            <a:endParaRPr lang="en-US" dirty="0" smtClean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710346" y="762000"/>
            <a:ext cx="3357454" cy="4320000"/>
            <a:chOff x="5039253" y="1371600"/>
            <a:chExt cx="3721100" cy="4787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9253" y="1371600"/>
              <a:ext cx="3721100" cy="47879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87671" y="1676400"/>
              <a:ext cx="758640" cy="37522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/>
                  <a:cs typeface="Comic Sans MS"/>
                </a:rPr>
                <a:t>1GHz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13115" y="3442269"/>
              <a:ext cx="1020582" cy="37522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/>
                  <a:cs typeface="Comic Sans MS"/>
                </a:rPr>
                <a:t>100KHz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72653" y="4114800"/>
              <a:ext cx="805694" cy="34111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omic Sans MS"/>
                  <a:cs typeface="Comic Sans MS"/>
                </a:rPr>
                <a:t>1 Tb/</a:t>
              </a:r>
              <a:r>
                <a:rPr lang="en-US" sz="1400" dirty="0" err="1" smtClean="0">
                  <a:latin typeface="Comic Sans MS"/>
                  <a:cs typeface="Comic Sans MS"/>
                </a:rPr>
                <a:t>s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38800" y="5554133"/>
              <a:ext cx="881672" cy="37522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/>
                  <a:cs typeface="Comic Sans MS"/>
                </a:rPr>
                <a:t>150Hz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6200" y="804446"/>
            <a:ext cx="556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the full CMS event rate reduced in two triggering steps: 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600" y="5402761"/>
            <a:ext cx="29718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>
                <a:latin typeface="Comic Sans MS"/>
                <a:cs typeface="Comic Sans MS"/>
              </a:rPr>
              <a:t>a </a:t>
            </a:r>
            <a:r>
              <a:rPr lang="en-US" sz="1100" dirty="0">
                <a:latin typeface="Comic Sans MS"/>
                <a:cs typeface="Comic Sans MS"/>
              </a:rPr>
              <a:t>fraction of the bandwidth (close to 30</a:t>
            </a:r>
            <a:r>
              <a:rPr lang="en-US" sz="1100" dirty="0" smtClean="0">
                <a:latin typeface="Comic Sans MS"/>
                <a:cs typeface="Comic Sans MS"/>
              </a:rPr>
              <a:t>%)</a:t>
            </a:r>
          </a:p>
          <a:p>
            <a:r>
              <a:rPr lang="en-US" sz="1100" dirty="0" smtClean="0">
                <a:latin typeface="Comic Sans MS"/>
                <a:cs typeface="Comic Sans MS"/>
              </a:rPr>
              <a:t>is </a:t>
            </a:r>
            <a:r>
              <a:rPr lang="en-US" sz="1100" dirty="0">
                <a:latin typeface="Comic Sans MS"/>
                <a:cs typeface="Comic Sans MS"/>
              </a:rPr>
              <a:t>reserved for </a:t>
            </a:r>
            <a:r>
              <a:rPr lang="en-US" sz="1100" b="1" dirty="0">
                <a:latin typeface="Comic Sans MS"/>
                <a:cs typeface="Comic Sans MS"/>
              </a:rPr>
              <a:t>calibration </a:t>
            </a:r>
            <a:r>
              <a:rPr lang="en-US" sz="1100" b="1" dirty="0" smtClean="0">
                <a:latin typeface="Comic Sans MS"/>
                <a:cs typeface="Comic Sans MS"/>
              </a:rPr>
              <a:t>triggers</a:t>
            </a:r>
          </a:p>
          <a:p>
            <a:r>
              <a:rPr lang="en-US" sz="1100" dirty="0" smtClean="0">
                <a:latin typeface="Comic Sans MS"/>
                <a:cs typeface="Comic Sans MS"/>
              </a:rPr>
              <a:t>to </a:t>
            </a:r>
            <a:r>
              <a:rPr lang="en-US" sz="1100" dirty="0">
                <a:latin typeface="Comic Sans MS"/>
                <a:cs typeface="Comic Sans MS"/>
              </a:rPr>
              <a:t>ensure complete </a:t>
            </a:r>
            <a:r>
              <a:rPr lang="en-US" sz="1100" dirty="0" smtClean="0">
                <a:latin typeface="Comic Sans MS"/>
                <a:cs typeface="Comic Sans MS"/>
              </a:rPr>
              <a:t>understanding</a:t>
            </a:r>
          </a:p>
          <a:p>
            <a:r>
              <a:rPr lang="en-US" sz="1100" dirty="0" smtClean="0">
                <a:latin typeface="Comic Sans MS"/>
                <a:cs typeface="Comic Sans MS"/>
              </a:rPr>
              <a:t>of </a:t>
            </a:r>
            <a:r>
              <a:rPr lang="en-US" sz="1100" dirty="0">
                <a:latin typeface="Comic Sans MS"/>
                <a:cs typeface="Comic Sans MS"/>
              </a:rPr>
              <a:t>the detector performance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387043"/>
              </p:ext>
            </p:extLst>
          </p:nvPr>
        </p:nvGraphicFramePr>
        <p:xfrm>
          <a:off x="2362200" y="5791200"/>
          <a:ext cx="3429000" cy="822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3709"/>
                <a:gridCol w="762000"/>
                <a:gridCol w="1046491"/>
                <a:gridCol w="1066800"/>
              </a:tblGrid>
              <a:tr h="218440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latency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input rate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output rate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218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L1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3.2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s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40MHz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100(50)kHz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218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HLT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10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-3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÷1s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100(50)kHz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100Hz</a:t>
                      </a:r>
                      <a:endParaRPr lang="en-US" sz="12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4572000" y="6233160"/>
            <a:ext cx="228600" cy="167640"/>
          </a:xfrm>
          <a:prstGeom prst="straightConnector1">
            <a:avLst/>
          </a:prstGeom>
          <a:ln>
            <a:solidFill>
              <a:srgbClr val="66006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52400" y="3251301"/>
            <a:ext cx="5334000" cy="2463701"/>
            <a:chOff x="152400" y="3200400"/>
            <a:chExt cx="5334000" cy="2463701"/>
          </a:xfrm>
        </p:grpSpPr>
        <p:sp>
          <p:nvSpPr>
            <p:cNvPr id="33" name="Rectangle 32"/>
            <p:cNvSpPr/>
            <p:nvPr/>
          </p:nvSpPr>
          <p:spPr bwMode="auto">
            <a:xfrm>
              <a:off x="152400" y="3276600"/>
              <a:ext cx="5334000" cy="238750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28" name="Picture 4" descr="triglevels.jpg                                                 0000AE06HD 2                           00000111: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87"/>
            <a:stretch/>
          </p:blipFill>
          <p:spPr bwMode="auto">
            <a:xfrm>
              <a:off x="4343400" y="3949200"/>
              <a:ext cx="1029623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52400" y="3200400"/>
              <a:ext cx="487680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u="sng" dirty="0">
                  <a:solidFill>
                    <a:srgbClr val="860908"/>
                  </a:solidFill>
                  <a:latin typeface="Comic Sans MS"/>
                  <a:cs typeface="Comic Sans MS"/>
                </a:rPr>
                <a:t>High Level Trigger</a:t>
              </a:r>
              <a:r>
                <a:rPr lang="en-US" sz="1600" b="1" dirty="0">
                  <a:solidFill>
                    <a:srgbClr val="860908"/>
                  </a:solidFill>
                  <a:latin typeface="Comic Sans MS"/>
                  <a:cs typeface="Comic Sans MS"/>
                </a:rPr>
                <a:t> (HLT):</a:t>
              </a:r>
            </a:p>
            <a:p>
              <a:pPr lvl="1"/>
              <a:r>
                <a:rPr lang="en-GB" sz="1400" dirty="0">
                  <a:latin typeface="Comic Sans MS"/>
                  <a:cs typeface="Comic Sans MS"/>
                </a:rPr>
                <a:t>more precise information from </a:t>
              </a:r>
              <a:r>
                <a:rPr lang="en-GB" sz="1400" b="1" dirty="0">
                  <a:latin typeface="Comic Sans MS"/>
                  <a:cs typeface="Comic Sans MS"/>
                </a:rPr>
                <a:t>calorimeters</a:t>
              </a:r>
              <a:r>
                <a:rPr lang="en-GB" sz="1400" dirty="0">
                  <a:latin typeface="Comic Sans MS"/>
                  <a:cs typeface="Comic Sans MS"/>
                </a:rPr>
                <a:t>,</a:t>
              </a:r>
            </a:p>
            <a:p>
              <a:pPr lvl="1"/>
              <a:r>
                <a:rPr lang="en-GB" sz="1400" b="1" dirty="0" err="1">
                  <a:latin typeface="Comic Sans MS"/>
                  <a:cs typeface="Comic Sans MS"/>
                </a:rPr>
                <a:t>muon</a:t>
              </a:r>
              <a:r>
                <a:rPr lang="en-GB" sz="1400" b="1" dirty="0">
                  <a:latin typeface="Comic Sans MS"/>
                  <a:cs typeface="Comic Sans MS"/>
                </a:rPr>
                <a:t> system</a:t>
              </a:r>
              <a:r>
                <a:rPr lang="en-GB" sz="1400" dirty="0">
                  <a:latin typeface="Comic Sans MS"/>
                  <a:cs typeface="Comic Sans MS"/>
                </a:rPr>
                <a:t> and </a:t>
              </a:r>
              <a:r>
                <a:rPr lang="en-GB" sz="1400" b="1" dirty="0">
                  <a:latin typeface="Comic Sans MS"/>
                  <a:cs typeface="Comic Sans MS"/>
                </a:rPr>
                <a:t>tracker</a:t>
              </a:r>
            </a:p>
            <a:p>
              <a:pPr lvl="1"/>
              <a:r>
                <a:rPr lang="en-GB" sz="1400" u="sng" dirty="0">
                  <a:solidFill>
                    <a:srgbClr val="000000"/>
                  </a:solidFill>
                  <a:latin typeface="Comic Sans MS"/>
                  <a:cs typeface="Comic Sans MS"/>
                </a:rPr>
                <a:t>algorithms</a:t>
              </a:r>
              <a:r>
                <a:rPr lang="en-GB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 as sophisticated</a:t>
              </a:r>
            </a:p>
            <a:p>
              <a:pPr lvl="1"/>
              <a:r>
                <a:rPr lang="en-GB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as in the off-line analysis</a:t>
              </a:r>
            </a:p>
            <a:p>
              <a:pPr lvl="1"/>
              <a:r>
                <a:rPr lang="en-GB" sz="1400" dirty="0">
                  <a:latin typeface="Comic Sans MS"/>
                  <a:cs typeface="Comic Sans MS"/>
                </a:rPr>
                <a:t>(threshold, topology, mass, matching) </a:t>
              </a:r>
            </a:p>
            <a:p>
              <a:pPr lvl="1"/>
              <a:r>
                <a:rPr lang="en-US" sz="1400" dirty="0">
                  <a:latin typeface="Comic Sans MS"/>
                  <a:cs typeface="Comic Sans MS"/>
                </a:rPr>
                <a:t>implemented as a </a:t>
              </a:r>
              <a:r>
                <a:rPr lang="en-US" sz="1400" u="sng" dirty="0">
                  <a:latin typeface="Comic Sans MS"/>
                  <a:cs typeface="Comic Sans MS"/>
                </a:rPr>
                <a:t>dedicated configuration</a:t>
              </a:r>
            </a:p>
            <a:p>
              <a:pPr lvl="1"/>
              <a:r>
                <a:rPr lang="en-US" sz="1400" dirty="0">
                  <a:latin typeface="Comic Sans MS"/>
                  <a:cs typeface="Comic Sans MS"/>
                </a:rPr>
                <a:t>of the CMS reconstruction </a:t>
              </a:r>
              <a:r>
                <a:rPr lang="en-US" sz="1400" u="sng" dirty="0">
                  <a:latin typeface="Comic Sans MS"/>
                  <a:cs typeface="Comic Sans MS"/>
                </a:rPr>
                <a:t>software</a:t>
              </a:r>
            </a:p>
            <a:p>
              <a:pPr lvl="1"/>
              <a:r>
                <a:rPr lang="en-US" sz="1400" dirty="0">
                  <a:latin typeface="Comic Sans MS"/>
                  <a:cs typeface="Comic Sans MS"/>
                </a:rPr>
                <a:t>combined the traditional Level-2 and Level-3 steps</a:t>
              </a:r>
            </a:p>
            <a:p>
              <a:pPr lvl="1"/>
              <a:r>
                <a:rPr lang="en-US" sz="1400" dirty="0">
                  <a:latin typeface="Comic Sans MS"/>
                  <a:cs typeface="Comic Sans MS"/>
                </a:rPr>
                <a:t>into a single one and uses full granularity data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2400" y="1066800"/>
            <a:ext cx="4724400" cy="2209800"/>
            <a:chOff x="152400" y="1143000"/>
            <a:chExt cx="4724400" cy="2209800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52400" y="1219200"/>
              <a:ext cx="4724400" cy="2133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27" name="Picture 4" descr="triglevels.jpg                                                 0000AE06HD 2                           00000111: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70"/>
            <a:stretch/>
          </p:blipFill>
          <p:spPr bwMode="auto">
            <a:xfrm>
              <a:off x="3697240" y="1371600"/>
              <a:ext cx="102716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152400" y="1143000"/>
              <a:ext cx="4572000" cy="21852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u="sng" dirty="0">
                  <a:solidFill>
                    <a:srgbClr val="860908"/>
                  </a:solidFill>
                  <a:latin typeface="Comic Sans MS"/>
                  <a:cs typeface="Comic Sans MS"/>
                </a:rPr>
                <a:t>Level1</a:t>
              </a:r>
              <a:r>
                <a:rPr lang="en-US" sz="1600" b="1" dirty="0">
                  <a:solidFill>
                    <a:srgbClr val="860908"/>
                  </a:solidFill>
                  <a:latin typeface="Comic Sans MS"/>
                  <a:cs typeface="Comic Sans MS"/>
                </a:rPr>
                <a:t> (L1):</a:t>
              </a:r>
              <a:endParaRPr lang="en-US" sz="1600" dirty="0">
                <a:latin typeface="Comic Sans MS"/>
                <a:cs typeface="Comic Sans MS"/>
              </a:endParaRPr>
            </a:p>
            <a:p>
              <a:pPr lvl="1"/>
              <a:r>
                <a:rPr lang="en-US" sz="1400" dirty="0">
                  <a:latin typeface="Comic Sans MS"/>
                  <a:cs typeface="Comic Sans MS"/>
                </a:rPr>
                <a:t>m</a:t>
              </a:r>
              <a:r>
                <a:rPr lang="en-GB" sz="1400" dirty="0" err="1">
                  <a:latin typeface="Comic Sans MS"/>
                  <a:cs typeface="Comic Sans MS"/>
                </a:rPr>
                <a:t>acro</a:t>
              </a:r>
              <a:r>
                <a:rPr lang="en-GB" sz="1400" dirty="0">
                  <a:latin typeface="Comic Sans MS"/>
                  <a:cs typeface="Comic Sans MS"/>
                </a:rPr>
                <a:t>-granular information from</a:t>
              </a:r>
            </a:p>
            <a:p>
              <a:pPr lvl="1"/>
              <a:r>
                <a:rPr lang="en-GB" sz="1400" b="1" dirty="0">
                  <a:latin typeface="Comic Sans MS"/>
                  <a:cs typeface="Comic Sans MS"/>
                </a:rPr>
                <a:t>calorimeters</a:t>
              </a:r>
              <a:r>
                <a:rPr lang="en-GB" sz="1400" dirty="0">
                  <a:latin typeface="Comic Sans MS"/>
                  <a:cs typeface="Comic Sans MS"/>
                </a:rPr>
                <a:t> and </a:t>
              </a:r>
              <a:r>
                <a:rPr lang="en-GB" sz="1400" b="1" dirty="0" err="1">
                  <a:latin typeface="Comic Sans MS"/>
                  <a:cs typeface="Comic Sans MS"/>
                </a:rPr>
                <a:t>muon</a:t>
              </a:r>
              <a:r>
                <a:rPr lang="en-GB" sz="1400" b="1" dirty="0">
                  <a:latin typeface="Comic Sans MS"/>
                  <a:cs typeface="Comic Sans MS"/>
                </a:rPr>
                <a:t> system</a:t>
              </a:r>
              <a:r>
                <a:rPr lang="en-GB" sz="1400" dirty="0">
                  <a:latin typeface="Comic Sans MS"/>
                  <a:cs typeface="Comic Sans MS"/>
                </a:rPr>
                <a:t>: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GB" sz="1400" dirty="0">
                  <a:latin typeface="Comic Sans MS"/>
                  <a:cs typeface="Comic Sans MS"/>
                </a:rPr>
                <a:t>local </a:t>
              </a:r>
              <a:r>
                <a:rPr lang="en-GB" sz="1400" dirty="0">
                  <a:latin typeface="Symbol" charset="2"/>
                  <a:cs typeface="Symbol" charset="2"/>
                </a:rPr>
                <a:t>m</a:t>
              </a:r>
              <a:r>
                <a:rPr lang="en-GB" sz="1400" dirty="0">
                  <a:latin typeface="Comic Sans MS"/>
                  <a:cs typeface="Comic Sans MS"/>
                </a:rPr>
                <a:t> tracks and </a:t>
              </a:r>
              <a:r>
                <a:rPr lang="en-GB" sz="1400" dirty="0" err="1">
                  <a:latin typeface="Comic Sans MS"/>
                  <a:cs typeface="Comic Sans MS"/>
                </a:rPr>
                <a:t>calo</a:t>
              </a:r>
              <a:r>
                <a:rPr lang="en-GB" sz="1400" dirty="0">
                  <a:latin typeface="Comic Sans MS"/>
                  <a:cs typeface="Comic Sans MS"/>
                </a:rPr>
                <a:t> clusters</a:t>
              </a:r>
            </a:p>
            <a:p>
              <a:pPr marL="742950" lvl="1" indent="-285750">
                <a:buFont typeface="Arial"/>
                <a:buChar char="•"/>
              </a:pPr>
              <a:r>
                <a:rPr lang="en-GB" sz="1400" dirty="0">
                  <a:latin typeface="Comic Sans MS"/>
                  <a:cs typeface="Comic Sans MS"/>
                </a:rPr>
                <a:t>global</a:t>
              </a:r>
              <a:r>
                <a:rPr lang="en-GB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 measurement of </a:t>
              </a:r>
              <a:r>
                <a:rPr lang="en-GB" sz="1400" dirty="0" err="1">
                  <a:solidFill>
                    <a:srgbClr val="000000"/>
                  </a:solidFill>
                  <a:latin typeface="Comic Sans MS"/>
                  <a:cs typeface="Comic Sans MS"/>
                </a:rPr>
                <a:t>p</a:t>
              </a:r>
              <a:r>
                <a:rPr lang="en-GB" sz="1400" baseline="-25000" dirty="0" err="1">
                  <a:solidFill>
                    <a:srgbClr val="000000"/>
                  </a:solidFill>
                  <a:latin typeface="Comic Sans MS"/>
                  <a:cs typeface="Comic Sans MS"/>
                </a:rPr>
                <a:t>T</a:t>
              </a:r>
              <a:r>
                <a:rPr lang="en-GB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/E</a:t>
              </a:r>
              <a:r>
                <a:rPr lang="en-GB" sz="1400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T</a:t>
              </a:r>
              <a:endParaRPr lang="en-GB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  <a:p>
              <a:pPr lvl="1"/>
              <a:r>
                <a:rPr lang="en-GB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     (e/</a:t>
              </a:r>
              <a:r>
                <a:rPr lang="en-GB" sz="14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GB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, m, hadron jets, </a:t>
              </a:r>
              <a:r>
                <a:rPr lang="en-GB" sz="14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t</a:t>
              </a:r>
              <a:r>
                <a:rPr lang="en-GB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-jets)</a:t>
              </a:r>
            </a:p>
            <a:p>
              <a:pPr lvl="1"/>
              <a:r>
                <a:rPr lang="en-GB" sz="1400" b="1" dirty="0">
                  <a:latin typeface="Comic Sans MS"/>
                  <a:cs typeface="Comic Sans MS"/>
                </a:rPr>
                <a:t>threshold</a:t>
              </a:r>
              <a:r>
                <a:rPr lang="en-GB" sz="1400" dirty="0">
                  <a:latin typeface="Comic Sans MS"/>
                  <a:cs typeface="Comic Sans MS"/>
                </a:rPr>
                <a:t> and </a:t>
              </a:r>
              <a:r>
                <a:rPr lang="en-GB" sz="1400" b="1" dirty="0">
                  <a:latin typeface="Comic Sans MS"/>
                  <a:cs typeface="Comic Sans MS"/>
                </a:rPr>
                <a:t>topology</a:t>
              </a:r>
              <a:r>
                <a:rPr lang="en-GB" sz="1400" dirty="0">
                  <a:latin typeface="Comic Sans MS"/>
                  <a:cs typeface="Comic Sans MS"/>
                </a:rPr>
                <a:t> conditions possible</a:t>
              </a:r>
            </a:p>
            <a:p>
              <a:pPr lvl="1"/>
              <a:r>
                <a:rPr lang="en-US" sz="1400" dirty="0">
                  <a:latin typeface="Comic Sans MS"/>
                  <a:cs typeface="Comic Sans MS"/>
                </a:rPr>
                <a:t>implemented in custom-designed,</a:t>
              </a:r>
            </a:p>
            <a:p>
              <a:pPr lvl="1"/>
              <a:r>
                <a:rPr lang="en-US" sz="1400" dirty="0">
                  <a:latin typeface="Comic Sans MS"/>
                  <a:cs typeface="Comic Sans MS"/>
                </a:rPr>
                <a:t>programmable electronics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5952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752600" y="2895600"/>
            <a:ext cx="7162800" cy="3810000"/>
            <a:chOff x="1066800" y="2819400"/>
            <a:chExt cx="7162800" cy="3810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3029400"/>
              <a:ext cx="7004161" cy="36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5791200" y="4993200"/>
              <a:ext cx="324000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 bwMode="auto">
            <a:xfrm>
              <a:off x="5740202" y="4724400"/>
              <a:ext cx="467998" cy="457200"/>
            </a:xfrm>
            <a:prstGeom prst="ellipse">
              <a:avLst/>
            </a:prstGeom>
            <a:noFill/>
            <a:ln w="57150" cmpd="sng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820403" y="4353601"/>
              <a:ext cx="3275999" cy="827999"/>
            </a:xfrm>
            <a:prstGeom prst="rect">
              <a:avLst/>
            </a:prstGeom>
            <a:noFill/>
            <a:ln w="57150" cmpd="sng"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447800" y="4191000"/>
              <a:ext cx="6781800" cy="1143000"/>
            </a:xfrm>
            <a:prstGeom prst="rect">
              <a:avLst/>
            </a:prstGeom>
            <a:noFill/>
            <a:ln w="57150" cmpd="sng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cxnSp>
          <p:nvCxnSpPr>
            <p:cNvPr id="20" name="Straight Arrow Connector 19"/>
            <p:cNvCxnSpPr>
              <a:stCxn id="8" idx="0"/>
            </p:cNvCxnSpPr>
            <p:nvPr/>
          </p:nvCxnSpPr>
          <p:spPr>
            <a:xfrm flipH="1" flipV="1">
              <a:off x="5943600" y="3048000"/>
              <a:ext cx="30601" cy="1676400"/>
            </a:xfrm>
            <a:prstGeom prst="straightConnector1">
              <a:avLst/>
            </a:prstGeom>
            <a:ln w="57150" cmpd="sng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810000" y="2819400"/>
              <a:ext cx="0" cy="1371600"/>
            </a:xfrm>
            <a:prstGeom prst="straightConnector1">
              <a:avLst/>
            </a:prstGeom>
            <a:ln w="57150" cmpd="sng">
              <a:headEnd type="non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1560600" y="4343400"/>
              <a:ext cx="1334999" cy="827999"/>
            </a:xfrm>
            <a:prstGeom prst="rect">
              <a:avLst/>
            </a:prstGeom>
            <a:noFill/>
            <a:ln w="57150" cmpd="sng"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physics objects: </a:t>
            </a:r>
            <a:r>
              <a:rPr lang="en-US" u="sng" dirty="0" err="1" smtClean="0"/>
              <a:t>muon</a:t>
            </a:r>
            <a:endParaRPr lang="en-US" u="sng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30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914402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the global </a:t>
            </a:r>
            <a:r>
              <a:rPr lang="en-US" dirty="0" err="1" smtClean="0">
                <a:latin typeface="Comic Sans MS"/>
                <a:cs typeface="Comic Sans MS"/>
              </a:rPr>
              <a:t>muon</a:t>
            </a:r>
            <a:r>
              <a:rPr lang="en-US" dirty="0" smtClean="0">
                <a:latin typeface="Comic Sans MS"/>
                <a:cs typeface="Comic Sans MS"/>
              </a:rPr>
              <a:t> reconstruction</a:t>
            </a:r>
          </a:p>
          <a:p>
            <a:r>
              <a:rPr lang="en-US" dirty="0" smtClean="0">
                <a:latin typeface="Comic Sans MS"/>
                <a:cs typeface="Comic Sans MS"/>
              </a:rPr>
              <a:t>is </a:t>
            </a:r>
            <a:r>
              <a:rPr lang="en-US" dirty="0">
                <a:latin typeface="Comic Sans MS"/>
                <a:cs typeface="Comic Sans MS"/>
              </a:rPr>
              <a:t>divided into three steps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0" y="2209800"/>
            <a:ext cx="3352800" cy="923330"/>
          </a:xfrm>
          <a:prstGeom prst="rect">
            <a:avLst/>
          </a:prstGeom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dirty="0" smtClean="0">
                <a:latin typeface="Comic Sans MS"/>
                <a:cs typeface="Comic Sans MS"/>
              </a:rPr>
              <a:t>reconstruction </a:t>
            </a:r>
            <a:r>
              <a:rPr lang="en-US" dirty="0">
                <a:latin typeface="Comic Sans MS"/>
                <a:cs typeface="Comic Sans MS"/>
              </a:rPr>
              <a:t>of the </a:t>
            </a:r>
            <a:r>
              <a:rPr lang="en-US" b="1" dirty="0" smtClean="0">
                <a:latin typeface="Comic Sans MS"/>
                <a:cs typeface="Comic Sans MS"/>
              </a:rPr>
              <a:t>hits</a:t>
            </a:r>
          </a:p>
          <a:p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  and </a:t>
            </a:r>
            <a:r>
              <a:rPr lang="en-US" dirty="0">
                <a:latin typeface="Comic Sans MS"/>
                <a:cs typeface="Comic Sans MS"/>
              </a:rPr>
              <a:t>the track </a:t>
            </a:r>
            <a:r>
              <a:rPr lang="en-US" b="1" dirty="0" smtClean="0">
                <a:latin typeface="Comic Sans MS"/>
                <a:cs typeface="Comic Sans MS"/>
              </a:rPr>
              <a:t>segments</a:t>
            </a:r>
          </a:p>
          <a:p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  inside a </a:t>
            </a:r>
            <a:r>
              <a:rPr lang="en-US" b="1" dirty="0" smtClean="0">
                <a:latin typeface="Comic Sans MS"/>
                <a:cs typeface="Comic Sans MS"/>
              </a:rPr>
              <a:t>chamber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1600" y="1066800"/>
            <a:ext cx="3505200" cy="1077218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lang="en-US" dirty="0" smtClean="0">
                <a:latin typeface="Comic Sans MS"/>
                <a:cs typeface="Comic Sans MS"/>
              </a:rPr>
              <a:t>reconstruction </a:t>
            </a:r>
            <a:r>
              <a:rPr lang="en-US" dirty="0">
                <a:latin typeface="Comic Sans MS"/>
                <a:cs typeface="Comic Sans MS"/>
              </a:rPr>
              <a:t>of the </a:t>
            </a:r>
            <a:r>
              <a:rPr lang="en-US" b="1" dirty="0" smtClean="0">
                <a:latin typeface="Comic Sans MS"/>
                <a:cs typeface="Comic Sans MS"/>
              </a:rPr>
              <a:t>track</a:t>
            </a:r>
          </a:p>
          <a:p>
            <a:r>
              <a:rPr lang="en-US" dirty="0" smtClean="0">
                <a:latin typeface="Comic Sans MS"/>
                <a:cs typeface="Comic Sans MS"/>
              </a:rPr>
              <a:t>     inside the </a:t>
            </a:r>
            <a:r>
              <a:rPr lang="en-US" b="1" dirty="0" err="1">
                <a:latin typeface="Comic Sans MS"/>
                <a:cs typeface="Comic Sans MS"/>
              </a:rPr>
              <a:t>muon</a:t>
            </a: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system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      and </a:t>
            </a:r>
            <a:r>
              <a:rPr lang="en-US" sz="1400" dirty="0">
                <a:latin typeface="Comic Sans MS"/>
                <a:cs typeface="Comic Sans MS"/>
              </a:rPr>
              <a:t>search for compatible </a:t>
            </a:r>
            <a:r>
              <a:rPr lang="en-US" sz="1400" dirty="0" smtClean="0">
                <a:latin typeface="Comic Sans MS"/>
                <a:cs typeface="Comic Sans MS"/>
              </a:rPr>
              <a:t>tracks</a:t>
            </a:r>
          </a:p>
          <a:p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     in </a:t>
            </a:r>
            <a:r>
              <a:rPr lang="en-US" sz="1400" dirty="0">
                <a:latin typeface="Comic Sans MS"/>
                <a:cs typeface="Comic Sans MS"/>
              </a:rPr>
              <a:t>the tracker system</a:t>
            </a:r>
            <a:endParaRPr lang="en-US" sz="1400" b="1" dirty="0">
              <a:latin typeface="Comic Sans MS"/>
              <a:cs typeface="Comic Sans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0200" y="1695273"/>
            <a:ext cx="3546410" cy="1200329"/>
          </a:xfrm>
          <a:prstGeom prst="rect">
            <a:avLst/>
          </a:prstGeo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 startAt="3"/>
            </a:pPr>
            <a:r>
              <a:rPr lang="en-US" dirty="0" smtClean="0">
                <a:latin typeface="Comic Sans MS"/>
                <a:cs typeface="Comic Sans MS"/>
              </a:rPr>
              <a:t>reconstruction </a:t>
            </a:r>
            <a:r>
              <a:rPr lang="en-US" dirty="0">
                <a:latin typeface="Comic Sans MS"/>
                <a:cs typeface="Comic Sans MS"/>
              </a:rPr>
              <a:t>of the </a:t>
            </a:r>
            <a:r>
              <a:rPr lang="en-US" dirty="0" smtClean="0">
                <a:latin typeface="Comic Sans MS"/>
                <a:cs typeface="Comic Sans MS"/>
              </a:rPr>
              <a:t>track</a:t>
            </a:r>
          </a:p>
          <a:p>
            <a:r>
              <a:rPr lang="en-US" dirty="0" smtClean="0">
                <a:latin typeface="Comic Sans MS"/>
                <a:cs typeface="Comic Sans MS"/>
              </a:rPr>
              <a:t>     combining the information</a:t>
            </a:r>
          </a:p>
          <a:p>
            <a:r>
              <a:rPr lang="en-US" dirty="0" smtClean="0">
                <a:latin typeface="Comic Sans MS"/>
                <a:cs typeface="Comic Sans MS"/>
              </a:rPr>
              <a:t>     from the </a:t>
            </a:r>
            <a:r>
              <a:rPr lang="en-US" b="1" dirty="0" smtClean="0">
                <a:latin typeface="Comic Sans MS"/>
                <a:cs typeface="Comic Sans MS"/>
              </a:rPr>
              <a:t>tracker</a:t>
            </a:r>
            <a:endParaRPr lang="en-US" b="1" dirty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     and the </a:t>
            </a:r>
            <a:r>
              <a:rPr lang="en-US" b="1" dirty="0" err="1">
                <a:latin typeface="Comic Sans MS"/>
                <a:cs typeface="Comic Sans MS"/>
              </a:rPr>
              <a:t>muon</a:t>
            </a:r>
            <a:r>
              <a:rPr lang="en-US" b="1" dirty="0">
                <a:latin typeface="Comic Sans MS"/>
                <a:cs typeface="Comic Sans MS"/>
              </a:rPr>
              <a:t> system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62600" y="2133600"/>
            <a:ext cx="0" cy="2286000"/>
          </a:xfrm>
          <a:prstGeom prst="straightConnector1">
            <a:avLst/>
          </a:prstGeom>
          <a:ln w="57150" cmpd="sng">
            <a:headEnd type="non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0" y="3267671"/>
            <a:ext cx="2057400" cy="3077766"/>
          </a:xfrm>
          <a:prstGeom prst="rect">
            <a:avLst/>
          </a:prstGeom>
          <a:ln w="3810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reconstruction of</a:t>
            </a:r>
          </a:p>
          <a:p>
            <a:r>
              <a:rPr lang="en-US" dirty="0" smtClean="0">
                <a:latin typeface="Comic Sans MS"/>
                <a:cs typeface="Comic Sans MS"/>
              </a:rPr>
              <a:t>the track from</a:t>
            </a:r>
          </a:p>
          <a:p>
            <a:r>
              <a:rPr lang="en-US" dirty="0" smtClean="0">
                <a:latin typeface="Comic Sans MS"/>
                <a:cs typeface="Comic Sans MS"/>
              </a:rPr>
              <a:t>the </a:t>
            </a:r>
            <a:r>
              <a:rPr lang="en-US" b="1" dirty="0" smtClean="0">
                <a:latin typeface="Comic Sans MS"/>
                <a:cs typeface="Comic Sans MS"/>
              </a:rPr>
              <a:t>tracker</a:t>
            </a:r>
            <a:r>
              <a:rPr lang="en-US" dirty="0" smtClean="0">
                <a:latin typeface="Comic Sans MS"/>
                <a:cs typeface="Comic Sans MS"/>
              </a:rPr>
              <a:t> hits</a:t>
            </a:r>
          </a:p>
          <a:p>
            <a:r>
              <a:rPr lang="en-US" sz="1400" dirty="0">
                <a:latin typeface="Comic Sans MS"/>
                <a:cs typeface="Comic Sans MS"/>
              </a:rPr>
              <a:t>starting from</a:t>
            </a:r>
          </a:p>
          <a:p>
            <a:r>
              <a:rPr lang="en-US" sz="1400" dirty="0">
                <a:latin typeface="Comic Sans MS"/>
                <a:cs typeface="Comic Sans MS"/>
              </a:rPr>
              <a:t>all the tracks</a:t>
            </a:r>
          </a:p>
          <a:p>
            <a:r>
              <a:rPr lang="en-US" sz="1400" dirty="0">
                <a:latin typeface="Comic Sans MS"/>
                <a:cs typeface="Comic Sans MS"/>
              </a:rPr>
              <a:t>in the tracker system</a:t>
            </a:r>
          </a:p>
          <a:p>
            <a:r>
              <a:rPr lang="en-US" sz="1400" dirty="0">
                <a:latin typeface="Comic Sans MS"/>
                <a:cs typeface="Comic Sans MS"/>
              </a:rPr>
              <a:t>and identify the </a:t>
            </a:r>
            <a:r>
              <a:rPr lang="en-US" sz="1400" dirty="0" err="1">
                <a:latin typeface="Comic Sans MS"/>
                <a:cs typeface="Comic Sans MS"/>
              </a:rPr>
              <a:t>muons</a:t>
            </a:r>
            <a:endParaRPr lang="en-US" sz="1400" dirty="0">
              <a:latin typeface="Comic Sans MS"/>
              <a:cs typeface="Comic Sans MS"/>
            </a:endParaRPr>
          </a:p>
          <a:p>
            <a:r>
              <a:rPr lang="en-US" sz="1400" dirty="0">
                <a:latin typeface="Comic Sans MS"/>
                <a:cs typeface="Comic Sans MS"/>
              </a:rPr>
              <a:t>associating</a:t>
            </a:r>
          </a:p>
          <a:p>
            <a:r>
              <a:rPr lang="en-US" sz="1400" dirty="0">
                <a:latin typeface="Comic Sans MS"/>
                <a:cs typeface="Comic Sans MS"/>
              </a:rPr>
              <a:t>the tracker tracks</a:t>
            </a:r>
          </a:p>
          <a:p>
            <a:r>
              <a:rPr lang="en-US" sz="1400" dirty="0">
                <a:latin typeface="Comic Sans MS"/>
                <a:cs typeface="Comic Sans MS"/>
              </a:rPr>
              <a:t>with the segments</a:t>
            </a:r>
          </a:p>
          <a:p>
            <a:r>
              <a:rPr lang="en-US" sz="1400" dirty="0">
                <a:latin typeface="Comic Sans MS"/>
                <a:cs typeface="Comic Sans MS"/>
              </a:rPr>
              <a:t>in the </a:t>
            </a:r>
            <a:r>
              <a:rPr lang="en-US" sz="1400" dirty="0" err="1">
                <a:latin typeface="Comic Sans MS"/>
                <a:cs typeface="Comic Sans MS"/>
              </a:rPr>
              <a:t>muon</a:t>
            </a:r>
            <a:r>
              <a:rPr lang="en-US" sz="1400" dirty="0">
                <a:latin typeface="Comic Sans MS"/>
                <a:cs typeface="Comic Sans MS"/>
              </a:rPr>
              <a:t> system</a:t>
            </a:r>
          </a:p>
          <a:p>
            <a:endParaRPr lang="en-US" sz="1400" dirty="0">
              <a:latin typeface="Comic Sans MS"/>
              <a:cs typeface="Comic Sans MS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097600" y="3124200"/>
            <a:ext cx="0" cy="106680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30" idx="2"/>
          </p:cNvCxnSpPr>
          <p:nvPr/>
        </p:nvCxnSpPr>
        <p:spPr>
          <a:xfrm rot="5400000">
            <a:off x="1985250" y="5319751"/>
            <a:ext cx="1000803" cy="856500"/>
          </a:xfrm>
          <a:prstGeom prst="bentConnector3">
            <a:avLst>
              <a:gd name="adj1" fmla="val 99161"/>
            </a:avLst>
          </a:prstGeom>
          <a:ln w="57150" cmpd="sng"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21237203">
            <a:off x="48666" y="2973537"/>
            <a:ext cx="1454845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tracker </a:t>
            </a:r>
            <a:r>
              <a:rPr lang="en-US" sz="1600" dirty="0" err="1" smtClean="0">
                <a:latin typeface="Comic Sans MS"/>
                <a:cs typeface="Comic Sans MS"/>
              </a:rPr>
              <a:t>muon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49" name="TextBox 48"/>
          <p:cNvSpPr txBox="1"/>
          <p:nvPr/>
        </p:nvSpPr>
        <p:spPr>
          <a:xfrm rot="799519">
            <a:off x="7376114" y="755334"/>
            <a:ext cx="174579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standalone </a:t>
            </a:r>
            <a:r>
              <a:rPr lang="en-US" sz="1600" dirty="0" err="1" smtClean="0">
                <a:latin typeface="Comic Sans MS"/>
                <a:cs typeface="Comic Sans MS"/>
              </a:rPr>
              <a:t>muon</a:t>
            </a:r>
            <a:endParaRPr lang="en-US" sz="16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450504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31</a:t>
            </a:fld>
            <a:endParaRPr lang="en-US" dirty="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/>
              <a:t>physics objects: electron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6200" y="838200"/>
            <a:ext cx="7696200" cy="2743200"/>
          </a:xfrm>
          <a:prstGeom prst="rect">
            <a:avLst/>
          </a:prstGeom>
          <a:ln w="38100" cmpd="sng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95800" y="930812"/>
            <a:ext cx="3048000" cy="2574388"/>
            <a:chOff x="5867400" y="1066800"/>
            <a:chExt cx="3048000" cy="2574388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066800"/>
              <a:ext cx="1593850" cy="1749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7" name="Freeform 5"/>
            <p:cNvSpPr>
              <a:spLocks noChangeArrowheads="1"/>
            </p:cNvSpPr>
            <p:nvPr/>
          </p:nvSpPr>
          <p:spPr bwMode="auto">
            <a:xfrm>
              <a:off x="7162800" y="1905000"/>
              <a:ext cx="914400" cy="1600200"/>
            </a:xfrm>
            <a:custGeom>
              <a:avLst/>
              <a:gdLst>
                <a:gd name="T0" fmla="*/ 960 w 984"/>
                <a:gd name="T1" fmla="*/ 1728 h 1728"/>
                <a:gd name="T2" fmla="*/ 960 w 984"/>
                <a:gd name="T3" fmla="*/ 1248 h 1728"/>
                <a:gd name="T4" fmla="*/ 816 w 984"/>
                <a:gd name="T5" fmla="*/ 816 h 1728"/>
                <a:gd name="T6" fmla="*/ 576 w 984"/>
                <a:gd name="T7" fmla="*/ 432 h 1728"/>
                <a:gd name="T8" fmla="*/ 192 w 984"/>
                <a:gd name="T9" fmla="*/ 96 h 1728"/>
                <a:gd name="T10" fmla="*/ 0 w 984"/>
                <a:gd name="T1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4" h="1728">
                  <a:moveTo>
                    <a:pt x="960" y="1728"/>
                  </a:moveTo>
                  <a:cubicBezTo>
                    <a:pt x="972" y="1564"/>
                    <a:pt x="984" y="1400"/>
                    <a:pt x="960" y="1248"/>
                  </a:cubicBezTo>
                  <a:cubicBezTo>
                    <a:pt x="936" y="1096"/>
                    <a:pt x="880" y="952"/>
                    <a:pt x="816" y="816"/>
                  </a:cubicBezTo>
                  <a:cubicBezTo>
                    <a:pt x="752" y="680"/>
                    <a:pt x="680" y="552"/>
                    <a:pt x="576" y="432"/>
                  </a:cubicBezTo>
                  <a:cubicBezTo>
                    <a:pt x="472" y="312"/>
                    <a:pt x="288" y="168"/>
                    <a:pt x="192" y="96"/>
                  </a:cubicBezTo>
                  <a:cubicBezTo>
                    <a:pt x="96" y="24"/>
                    <a:pt x="32" y="16"/>
                    <a:pt x="0" y="0"/>
                  </a:cubicBezTo>
                </a:path>
              </a:pathLst>
            </a:custGeom>
            <a:noFill/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7239000" y="3336616"/>
              <a:ext cx="668996" cy="304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400" dirty="0" smtClean="0">
                  <a:latin typeface="Comic Sans MS"/>
                  <a:cs typeface="Comic Sans MS"/>
                </a:rPr>
                <a:t>pixels</a:t>
              </a:r>
              <a:endParaRPr lang="en-GB" sz="1400" dirty="0">
                <a:latin typeface="Comic Sans MS"/>
                <a:cs typeface="Comic Sans MS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8097112" y="2441836"/>
              <a:ext cx="818288" cy="513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400" dirty="0" smtClean="0">
                  <a:latin typeface="Comic Sans MS"/>
                  <a:cs typeface="Comic Sans MS"/>
                </a:rPr>
                <a:t>tracker</a:t>
              </a:r>
              <a:endParaRPr lang="en-GB" sz="1400" dirty="0">
                <a:latin typeface="Comic Sans MS"/>
                <a:cs typeface="Comic Sans MS"/>
              </a:endParaRPr>
            </a:p>
            <a:p>
              <a:pPr algn="ctr"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400" dirty="0" smtClean="0">
                  <a:latin typeface="Comic Sans MS"/>
                  <a:cs typeface="Comic Sans MS"/>
                </a:rPr>
                <a:t>strips</a:t>
              </a:r>
              <a:endParaRPr lang="en-GB" sz="1400" dirty="0">
                <a:latin typeface="Comic Sans MS"/>
                <a:cs typeface="Comic Sans MS"/>
              </a:endParaRP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6400800" y="1752600"/>
              <a:ext cx="430511" cy="364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800">
                  <a:latin typeface="Comic Sans MS"/>
                  <a:cs typeface="Comic Sans MS"/>
                </a:rPr>
                <a:t>E</a:t>
              </a:r>
              <a:r>
                <a:rPr lang="en-GB" sz="1800" baseline="-25000">
                  <a:latin typeface="Comic Sans MS"/>
                  <a:cs typeface="Comic Sans MS"/>
                </a:rPr>
                <a:t>T</a:t>
              </a:r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7467600" y="2819400"/>
              <a:ext cx="412590" cy="364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7000"/>
                </a:lnSpc>
                <a:buFont typeface="Arial" charset="0"/>
                <a:buNone/>
              </a:pPr>
              <a:r>
                <a:rPr lang="en-GB" sz="1800">
                  <a:latin typeface="Comic Sans MS"/>
                  <a:cs typeface="Comic Sans MS"/>
                </a:rPr>
                <a:t>p</a:t>
              </a:r>
              <a:r>
                <a:rPr lang="en-GB" sz="1800" baseline="-25000">
                  <a:latin typeface="Comic Sans MS"/>
                  <a:cs typeface="Comic Sans MS"/>
                </a:rPr>
                <a:t>T</a:t>
              </a:r>
            </a:p>
          </p:txBody>
        </p:sp>
        <p:sp>
          <p:nvSpPr>
            <p:cNvPr id="32" name="Text Box 10"/>
            <p:cNvSpPr txBox="1">
              <a:spLocks noChangeArrowheads="1"/>
            </p:cNvSpPr>
            <p:nvPr/>
          </p:nvSpPr>
          <p:spPr bwMode="auto">
            <a:xfrm>
              <a:off x="5867400" y="1295400"/>
              <a:ext cx="1425575" cy="364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7000"/>
                </a:lnSpc>
                <a:spcBef>
                  <a:spcPts val="1500"/>
                </a:spcBef>
                <a:buFont typeface="Arial" charset="0"/>
                <a:buNone/>
              </a:pPr>
              <a:r>
                <a:rPr lang="en-GB" sz="180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GB" sz="1800" baseline="-2500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GB" sz="1800">
                  <a:solidFill>
                    <a:srgbClr val="FF0000"/>
                  </a:solidFill>
                  <a:latin typeface="Comic Sans MS"/>
                  <a:cs typeface="Comic Sans MS"/>
                </a:rPr>
                <a:t>/p</a:t>
              </a:r>
              <a:r>
                <a:rPr lang="en-GB" sz="1800" baseline="-2500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GB" sz="1800">
                  <a:solidFill>
                    <a:srgbClr val="FF0000"/>
                  </a:solidFill>
                  <a:latin typeface="Comic Sans MS"/>
                  <a:cs typeface="Comic Sans MS"/>
                </a:rPr>
                <a:t> cut</a:t>
              </a:r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7848600" y="33528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8001000" y="33528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5" name="Rectangle 13"/>
            <p:cNvSpPr>
              <a:spLocks noChangeArrowheads="1"/>
            </p:cNvSpPr>
            <p:nvPr/>
          </p:nvSpPr>
          <p:spPr bwMode="auto">
            <a:xfrm>
              <a:off x="8153400" y="33528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6" name="Rectangle 14"/>
            <p:cNvSpPr>
              <a:spLocks noChangeArrowheads="1"/>
            </p:cNvSpPr>
            <p:nvPr/>
          </p:nvSpPr>
          <p:spPr bwMode="auto">
            <a:xfrm>
              <a:off x="8153400" y="35052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8001000" y="35052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7848600" y="3505200"/>
              <a:ext cx="762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 rot="19320000">
              <a:off x="7848600" y="3124200"/>
              <a:ext cx="3810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 rot="19320000">
              <a:off x="7848600" y="2968625"/>
              <a:ext cx="384175" cy="79375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1" name="Rectangle 19"/>
            <p:cNvSpPr>
              <a:spLocks noChangeArrowheads="1"/>
            </p:cNvSpPr>
            <p:nvPr/>
          </p:nvSpPr>
          <p:spPr bwMode="auto">
            <a:xfrm rot="19320000">
              <a:off x="7845425" y="2819400"/>
              <a:ext cx="384175" cy="79375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 flipH="1" flipV="1">
              <a:off x="7391400" y="1600200"/>
              <a:ext cx="53340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43" name="Group 21"/>
            <p:cNvGrpSpPr>
              <a:grpSpLocks/>
            </p:cNvGrpSpPr>
            <p:nvPr/>
          </p:nvGrpSpPr>
          <p:grpSpPr bwMode="auto">
            <a:xfrm>
              <a:off x="8286750" y="2898775"/>
              <a:ext cx="476250" cy="377825"/>
              <a:chOff x="5364" y="2258"/>
              <a:chExt cx="300" cy="238"/>
            </a:xfrm>
          </p:grpSpPr>
          <p:sp>
            <p:nvSpPr>
              <p:cNvPr id="44" name="Oval 22"/>
              <p:cNvSpPr>
                <a:spLocks noChangeArrowheads="1"/>
              </p:cNvSpPr>
              <p:nvPr/>
            </p:nvSpPr>
            <p:spPr bwMode="auto">
              <a:xfrm>
                <a:off x="5520" y="2310"/>
                <a:ext cx="144" cy="144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1" hangingPunct="1">
                  <a:lnSpc>
                    <a:spcPct val="97000"/>
                  </a:lnSpc>
                  <a:buFont typeface="Arial" charset="0"/>
                  <a:buNone/>
                </a:pPr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5" name="Text Box 23"/>
              <p:cNvSpPr txBox="1">
                <a:spLocks noChangeArrowheads="1"/>
              </p:cNvSpPr>
              <p:nvPr/>
            </p:nvSpPr>
            <p:spPr bwMode="auto">
              <a:xfrm>
                <a:off x="5520" y="2268"/>
                <a:ext cx="144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1pPr>
                <a:lvl2pPr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defTabSz="914400" eaLnBrk="1" hangingPunct="1">
                  <a:lnSpc>
                    <a:spcPct val="97000"/>
                  </a:lnSpc>
                  <a:spcBef>
                    <a:spcPct val="50000"/>
                  </a:spcBef>
                  <a:buFont typeface="Arial" charset="0"/>
                  <a:buNone/>
                </a:pPr>
                <a:r>
                  <a:rPr lang="en-US" sz="1800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•</a:t>
                </a:r>
              </a:p>
            </p:txBody>
          </p:sp>
          <p:graphicFrame>
            <p:nvGraphicFramePr>
              <p:cNvPr id="46" name="Object 24"/>
              <p:cNvGraphicFramePr>
                <a:graphicFrameLocks noChangeAspect="1"/>
              </p:cNvGraphicFramePr>
              <p:nvPr/>
            </p:nvGraphicFramePr>
            <p:xfrm>
              <a:off x="5364" y="2258"/>
              <a:ext cx="156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65" name="Equation" r:id="rId4" imgW="152280" imgH="203040" progId="Equation.3">
                      <p:embed/>
                    </p:oleObj>
                  </mc:Choice>
                  <mc:Fallback>
                    <p:oleObj name="Equation" r:id="rId4" imgW="15228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64" y="2258"/>
                            <a:ext cx="156" cy="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7" name="Text Box 25"/>
            <p:cNvSpPr txBox="1">
              <a:spLocks noChangeArrowheads="1"/>
            </p:cNvSpPr>
            <p:nvPr/>
          </p:nvSpPr>
          <p:spPr bwMode="auto">
            <a:xfrm>
              <a:off x="7315200" y="2133600"/>
              <a:ext cx="533400" cy="45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hangingPunct="1">
                <a:lnSpc>
                  <a:spcPct val="97000"/>
                </a:lnSpc>
                <a:spcBef>
                  <a:spcPct val="50000"/>
                </a:spcBef>
                <a:buFont typeface="Arial" charset="0"/>
                <a:buNone/>
              </a:pPr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-</a:t>
              </a:r>
              <a:endParaRPr lang="en-US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8" name="Text Box 26"/>
            <p:cNvSpPr txBox="1">
              <a:spLocks noChangeArrowheads="1"/>
            </p:cNvSpPr>
            <p:nvPr/>
          </p:nvSpPr>
          <p:spPr bwMode="auto">
            <a:xfrm>
              <a:off x="7696200" y="1905000"/>
              <a:ext cx="609600" cy="45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hangingPunct="1">
                <a:lnSpc>
                  <a:spcPct val="97000"/>
                </a:lnSpc>
                <a:spcBef>
                  <a:spcPct val="50000"/>
                </a:spcBef>
                <a:buFont typeface="Arial" charset="0"/>
                <a:buNone/>
              </a:pPr>
              <a:r>
                <a:rPr lang="el-GR" b="1" i="1">
                  <a:solidFill>
                    <a:schemeClr val="tx1"/>
                  </a:solidFill>
                  <a:latin typeface="Comic Sans MS"/>
                  <a:cs typeface="Comic Sans MS"/>
                </a:rPr>
                <a:t>γ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52400" y="1090592"/>
            <a:ext cx="5486400" cy="2359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b="1" u="sng" dirty="0">
                <a:latin typeface="Comic Sans MS"/>
                <a:cs typeface="Comic Sans MS"/>
              </a:rPr>
              <a:t>electrons</a:t>
            </a:r>
          </a:p>
          <a:p>
            <a:pPr marL="180000" indent="-180000">
              <a:lnSpc>
                <a:spcPct val="70000"/>
              </a:lnSpc>
              <a:spcBef>
                <a:spcPts val="600"/>
              </a:spcBef>
            </a:pPr>
            <a:r>
              <a:rPr lang="en-US" dirty="0">
                <a:latin typeface="Comic Sans MS"/>
                <a:cs typeface="Comic Sans MS"/>
              </a:rPr>
              <a:t>calorimeter reconstruction</a:t>
            </a:r>
          </a:p>
          <a:p>
            <a:pPr marL="630238" lvl="2" indent="-285750">
              <a:lnSpc>
                <a:spcPct val="70000"/>
              </a:lnSpc>
              <a:spcBef>
                <a:spcPts val="600"/>
              </a:spcBef>
              <a:buSzPct val="100000"/>
              <a:buBlip>
                <a:blip r:embed="rId6"/>
              </a:buBlip>
            </a:pPr>
            <a:r>
              <a:rPr lang="en-US" sz="1600" dirty="0">
                <a:latin typeface="Comic Sans MS"/>
                <a:cs typeface="Comic Sans MS"/>
              </a:rPr>
              <a:t>create </a:t>
            </a:r>
            <a:r>
              <a:rPr lang="ja-JP" altLang="en-US" sz="1600" dirty="0">
                <a:latin typeface="Comic Sans MS"/>
                <a:cs typeface="Comic Sans MS"/>
              </a:rPr>
              <a:t>“</a:t>
            </a:r>
            <a:r>
              <a:rPr lang="en-US" sz="1600" dirty="0">
                <a:latin typeface="Comic Sans MS"/>
                <a:cs typeface="Comic Sans MS"/>
              </a:rPr>
              <a:t>super-clusters</a:t>
            </a:r>
            <a:r>
              <a:rPr lang="ja-JP" altLang="en-US" sz="1600" dirty="0">
                <a:latin typeface="Comic Sans MS"/>
                <a:cs typeface="Comic Sans MS"/>
              </a:rPr>
              <a:t>”</a:t>
            </a:r>
            <a:r>
              <a:rPr lang="en-US" sz="1600" dirty="0">
                <a:latin typeface="Comic Sans MS"/>
                <a:cs typeface="Comic Sans MS"/>
              </a:rPr>
              <a:t> of clusters</a:t>
            </a:r>
          </a:p>
          <a:p>
            <a:pPr marL="690563" lvl="3" indent="0">
              <a:lnSpc>
                <a:spcPct val="70000"/>
              </a:lnSpc>
              <a:spcBef>
                <a:spcPts val="600"/>
              </a:spcBef>
              <a:buSzPct val="100000"/>
              <a:buNone/>
            </a:pPr>
            <a:r>
              <a:rPr lang="en-US" sz="1600" dirty="0">
                <a:latin typeface="Comic Sans MS"/>
                <a:cs typeface="Comic Sans MS"/>
              </a:rPr>
              <a:t>to include radiated photons</a:t>
            </a:r>
          </a:p>
          <a:p>
            <a:pPr marL="630238" lvl="2" indent="-285750">
              <a:lnSpc>
                <a:spcPct val="70000"/>
              </a:lnSpc>
              <a:spcBef>
                <a:spcPts val="600"/>
              </a:spcBef>
              <a:buSzPct val="100000"/>
              <a:buBlip>
                <a:blip r:embed="rId6"/>
              </a:buBlip>
            </a:pPr>
            <a:r>
              <a:rPr lang="en-US" sz="1600" dirty="0">
                <a:latin typeface="Comic Sans MS"/>
                <a:cs typeface="Comic Sans MS"/>
              </a:rPr>
              <a:t>apply E</a:t>
            </a:r>
            <a:r>
              <a:rPr lang="en-US" sz="1600" baseline="-25000" dirty="0">
                <a:latin typeface="Comic Sans MS"/>
                <a:cs typeface="Comic Sans MS"/>
              </a:rPr>
              <a:t>T</a:t>
            </a:r>
            <a:r>
              <a:rPr lang="en-US" sz="1600" dirty="0">
                <a:latin typeface="Comic Sans MS"/>
                <a:cs typeface="Comic Sans MS"/>
              </a:rPr>
              <a:t> thresholds</a:t>
            </a:r>
            <a:r>
              <a:rPr lang="en-US" sz="1400" dirty="0">
                <a:latin typeface="Comic Sans MS"/>
                <a:cs typeface="Comic Sans MS"/>
              </a:rPr>
              <a:t> </a:t>
            </a:r>
          </a:p>
          <a:p>
            <a:pPr marL="180000" indent="-180000">
              <a:lnSpc>
                <a:spcPct val="70000"/>
              </a:lnSpc>
              <a:spcBef>
                <a:spcPts val="600"/>
              </a:spcBef>
            </a:pPr>
            <a:r>
              <a:rPr lang="en-US" dirty="0">
                <a:latin typeface="Comic Sans MS"/>
                <a:cs typeface="Comic Sans MS"/>
              </a:rPr>
              <a:t>tracker reconstruction</a:t>
            </a:r>
          </a:p>
          <a:p>
            <a:pPr marL="630238" lvl="2" indent="-285750">
              <a:lnSpc>
                <a:spcPct val="70000"/>
              </a:lnSpc>
              <a:spcBef>
                <a:spcPts val="600"/>
              </a:spcBef>
              <a:buSzPct val="100000"/>
              <a:buBlip>
                <a:blip r:embed="rId6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ECAL clusters compatible w/ electron</a:t>
            </a:r>
          </a:p>
          <a:p>
            <a:pPr marL="690563" lvl="3" indent="0">
              <a:lnSpc>
                <a:spcPct val="70000"/>
              </a:lnSpc>
              <a:spcBef>
                <a:spcPts val="600"/>
              </a:spcBef>
              <a:buSzPct val="100000"/>
              <a:buNone/>
            </a:pPr>
            <a:r>
              <a:rPr lang="en-US" sz="1600" dirty="0" smtClean="0">
                <a:latin typeface="Comic Sans MS"/>
                <a:cs typeface="Comic Sans MS"/>
              </a:rPr>
              <a:t>are matched to a track</a:t>
            </a:r>
          </a:p>
          <a:p>
            <a:pPr marL="180000" indent="-180000">
              <a:lnSpc>
                <a:spcPct val="70000"/>
              </a:lnSpc>
              <a:spcBef>
                <a:spcPts val="600"/>
              </a:spcBef>
            </a:pPr>
            <a:r>
              <a:rPr lang="en-US" dirty="0" smtClean="0">
                <a:latin typeface="Comic Sans MS"/>
                <a:cs typeface="Comic Sans MS"/>
              </a:rPr>
              <a:t>cuts </a:t>
            </a:r>
            <a:r>
              <a:rPr lang="en-US" dirty="0">
                <a:latin typeface="Comic Sans MS"/>
                <a:cs typeface="Comic Sans MS"/>
              </a:rPr>
              <a:t>are applied on e/p and HCAL energy deposits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3697069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 smtClean="0">
                <a:solidFill>
                  <a:srgbClr val="FF0000"/>
                </a:solidFill>
                <a:latin typeface="Comic Sans MS" charset="0"/>
              </a:rPr>
              <a:t>energy</a:t>
            </a:r>
            <a:r>
              <a:rPr lang="fi-FI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fi-FI" dirty="0" err="1">
                <a:solidFill>
                  <a:srgbClr val="FF0000"/>
                </a:solidFill>
                <a:latin typeface="Comic Sans MS" charset="0"/>
              </a:rPr>
              <a:t>losses</a:t>
            </a:r>
            <a:r>
              <a:rPr lang="fi-FI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are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taken</a:t>
            </a:r>
            <a:r>
              <a:rPr lang="fi-FI" dirty="0">
                <a:latin typeface="Comic Sans MS" charset="0"/>
              </a:rPr>
              <a:t> into </a:t>
            </a:r>
            <a:r>
              <a:rPr lang="fi-FI" dirty="0" err="1">
                <a:latin typeface="Comic Sans MS" charset="0"/>
              </a:rPr>
              <a:t>account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smtClean="0">
                <a:latin typeface="Comic Sans MS" charset="0"/>
              </a:rPr>
              <a:t>w/ </a:t>
            </a:r>
            <a:r>
              <a:rPr lang="fi-FI" dirty="0" err="1">
                <a:latin typeface="Comic Sans MS" charset="0"/>
              </a:rPr>
              <a:t>Gaussian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sum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 smtClean="0">
                <a:latin typeface="Comic Sans MS" charset="0"/>
              </a:rPr>
              <a:t>filter</a:t>
            </a:r>
            <a:endParaRPr lang="fi-FI" dirty="0" smtClean="0">
              <a:latin typeface="Comic Sans MS" charset="0"/>
            </a:endParaRPr>
          </a:p>
          <a:p>
            <a:r>
              <a:rPr lang="fi-FI" dirty="0" smtClean="0">
                <a:latin typeface="Comic Sans MS" charset="0"/>
              </a:rPr>
              <a:t>and </a:t>
            </a:r>
            <a:r>
              <a:rPr lang="fi-FI" dirty="0">
                <a:latin typeface="Comic Sans MS" charset="0"/>
              </a:rPr>
              <a:t>the </a:t>
            </a:r>
            <a:r>
              <a:rPr lang="fi-FI" dirty="0" err="1">
                <a:latin typeface="Comic Sans MS" charset="0"/>
              </a:rPr>
              <a:t>possible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individual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solidFill>
                  <a:srgbClr val="FF0000"/>
                </a:solidFill>
                <a:latin typeface="Comic Sans MS" charset="0"/>
              </a:rPr>
              <a:t>bremsstrahlung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photons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are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tagged</a:t>
            </a:r>
            <a:r>
              <a:rPr lang="fi-FI" dirty="0">
                <a:latin typeface="Comic Sans MS" charset="0"/>
              </a:rPr>
              <a:t> as </a:t>
            </a:r>
            <a:r>
              <a:rPr lang="fi-FI" dirty="0" err="1" smtClean="0">
                <a:latin typeface="Comic Sans MS" charset="0"/>
              </a:rPr>
              <a:t>photons</a:t>
            </a:r>
            <a:endParaRPr lang="fi-FI" dirty="0">
              <a:latin typeface="Comic Sans MS" charset="0"/>
            </a:endParaRPr>
          </a:p>
        </p:txBody>
      </p:sp>
      <p:sp>
        <p:nvSpPr>
          <p:cNvPr id="6" name="Rectangle 5"/>
          <p:cNvSpPr/>
          <p:nvPr/>
        </p:nvSpPr>
        <p:spPr>
          <a:xfrm rot="837273">
            <a:off x="7138931" y="975509"/>
            <a:ext cx="1950475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i-FI" sz="1600" dirty="0" err="1" smtClean="0">
                <a:latin typeface="Comic Sans MS" charset="0"/>
              </a:rPr>
              <a:t>tracker</a:t>
            </a:r>
            <a:endParaRPr lang="fi-FI" sz="1600" dirty="0" smtClean="0">
              <a:latin typeface="Comic Sans MS" charset="0"/>
            </a:endParaRPr>
          </a:p>
          <a:p>
            <a:pPr algn="ctr"/>
            <a:r>
              <a:rPr lang="fi-FI" sz="1600" dirty="0" smtClean="0">
                <a:latin typeface="Comic Sans MS" charset="0"/>
              </a:rPr>
              <a:t>is </a:t>
            </a:r>
            <a:r>
              <a:rPr lang="fi-FI" sz="1600" dirty="0" err="1">
                <a:latin typeface="Comic Sans MS" charset="0"/>
              </a:rPr>
              <a:t>used</a:t>
            </a:r>
            <a:r>
              <a:rPr lang="fi-FI" sz="1600" dirty="0">
                <a:latin typeface="Comic Sans MS" charset="0"/>
              </a:rPr>
              <a:t> </a:t>
            </a:r>
            <a:r>
              <a:rPr lang="fi-FI" sz="1600" dirty="0" smtClean="0">
                <a:latin typeface="Comic Sans MS" charset="0"/>
              </a:rPr>
              <a:t>as</a:t>
            </a:r>
          </a:p>
          <a:p>
            <a:pPr algn="ctr"/>
            <a:r>
              <a:rPr lang="fi-FI" sz="1600" dirty="0" smtClean="0">
                <a:latin typeface="Comic Sans MS" charset="0"/>
              </a:rPr>
              <a:t>a </a:t>
            </a:r>
            <a:r>
              <a:rPr lang="ja-JP" altLang="fi-FI" sz="1600" dirty="0">
                <a:latin typeface="Comic Sans MS" charset="0"/>
              </a:rPr>
              <a:t>”</a:t>
            </a:r>
            <a:r>
              <a:rPr lang="fi-FI" sz="1600" dirty="0" err="1" smtClean="0">
                <a:latin typeface="Comic Sans MS" charset="0"/>
              </a:rPr>
              <a:t>preshower</a:t>
            </a:r>
            <a:r>
              <a:rPr lang="ja-JP" altLang="fi-FI" sz="1600" dirty="0" smtClean="0">
                <a:latin typeface="Comic Sans MS" charset="0"/>
              </a:rPr>
              <a:t>“</a:t>
            </a:r>
            <a:r>
              <a:rPr lang="fi-FI" altLang="ja-JP" sz="1600" dirty="0">
                <a:latin typeface="Comic Sans MS" charset="0"/>
              </a:rPr>
              <a:t> </a:t>
            </a:r>
            <a:r>
              <a:rPr lang="fi-FI" sz="1600" dirty="0" smtClean="0">
                <a:latin typeface="Comic Sans MS" charset="0"/>
              </a:rPr>
              <a:t>to </a:t>
            </a:r>
            <a:r>
              <a:rPr lang="fi-FI" sz="1600" dirty="0" err="1">
                <a:latin typeface="Comic Sans MS" charset="0"/>
              </a:rPr>
              <a:t>identify</a:t>
            </a:r>
            <a:r>
              <a:rPr lang="fi-FI" sz="1600" dirty="0">
                <a:latin typeface="Comic Sans MS" charset="0"/>
              </a:rPr>
              <a:t> </a:t>
            </a:r>
            <a:r>
              <a:rPr lang="fi-FI" sz="1600" dirty="0" err="1">
                <a:latin typeface="Comic Sans MS" charset="0"/>
              </a:rPr>
              <a:t>particles</a:t>
            </a:r>
            <a:r>
              <a:rPr lang="fi-FI" sz="1600" dirty="0" smtClean="0">
                <a:latin typeface="Comic Sans MS" charset="0"/>
              </a:rPr>
              <a:t>,</a:t>
            </a:r>
          </a:p>
          <a:p>
            <a:pPr algn="ctr"/>
            <a:r>
              <a:rPr lang="fi-FI" sz="1600" dirty="0" err="1" smtClean="0">
                <a:latin typeface="Comic Sans MS" charset="0"/>
              </a:rPr>
              <a:t>which</a:t>
            </a:r>
            <a:r>
              <a:rPr lang="fi-FI" sz="1600" dirty="0" smtClean="0">
                <a:latin typeface="Comic Sans MS" charset="0"/>
              </a:rPr>
              <a:t> </a:t>
            </a:r>
            <a:r>
              <a:rPr lang="fi-FI" sz="1600" dirty="0" err="1">
                <a:latin typeface="Comic Sans MS" charset="0"/>
              </a:rPr>
              <a:t>radiate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6200" y="4419600"/>
            <a:ext cx="89916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i-FI" dirty="0" err="1">
                <a:latin typeface="Comic Sans MS" charset="0"/>
              </a:rPr>
              <a:t>final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identication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takes</a:t>
            </a:r>
            <a:r>
              <a:rPr lang="fi-FI" dirty="0">
                <a:latin typeface="Comic Sans MS" charset="0"/>
              </a:rPr>
              <a:t> into </a:t>
            </a:r>
            <a:r>
              <a:rPr lang="fi-FI" dirty="0" err="1">
                <a:latin typeface="Comic Sans MS" charset="0"/>
              </a:rPr>
              <a:t>account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solidFill>
                  <a:srgbClr val="FF0000"/>
                </a:solidFill>
                <a:latin typeface="Comic Sans MS" charset="0"/>
              </a:rPr>
              <a:t>several</a:t>
            </a:r>
            <a:r>
              <a:rPr lang="fi-FI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fi-FI" dirty="0" err="1">
                <a:solidFill>
                  <a:srgbClr val="FF0000"/>
                </a:solidFill>
                <a:latin typeface="Comic Sans MS" charset="0"/>
              </a:rPr>
              <a:t>variables</a:t>
            </a:r>
            <a:endParaRPr lang="fi-FI" dirty="0">
              <a:solidFill>
                <a:srgbClr val="FF0000"/>
              </a:solidFill>
              <a:latin typeface="Comic Sans MS" charset="0"/>
            </a:endParaRPr>
          </a:p>
          <a:p>
            <a:r>
              <a:rPr lang="fi-FI" dirty="0">
                <a:latin typeface="Comic Sans MS" charset="0"/>
              </a:rPr>
              <a:t>(</a:t>
            </a:r>
            <a:r>
              <a:rPr lang="fi-FI" dirty="0" err="1">
                <a:latin typeface="Comic Sans MS" charset="0"/>
              </a:rPr>
              <a:t>distance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between</a:t>
            </a:r>
            <a:r>
              <a:rPr lang="fi-FI" dirty="0">
                <a:latin typeface="Comic Sans MS" charset="0"/>
              </a:rPr>
              <a:t> ECAL and </a:t>
            </a:r>
            <a:r>
              <a:rPr lang="fi-FI" dirty="0" err="1">
                <a:latin typeface="Comic Sans MS" charset="0"/>
              </a:rPr>
              <a:t>track</a:t>
            </a:r>
            <a:r>
              <a:rPr lang="fi-FI" dirty="0">
                <a:latin typeface="Comic Sans MS" charset="0"/>
              </a:rPr>
              <a:t>, </a:t>
            </a:r>
            <a:r>
              <a:rPr lang="fi-FI" dirty="0" err="1">
                <a:latin typeface="Comic Sans MS" charset="0"/>
              </a:rPr>
              <a:t>track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fit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quality</a:t>
            </a:r>
            <a:r>
              <a:rPr lang="fi-FI" dirty="0">
                <a:latin typeface="Comic Sans MS" charset="0"/>
              </a:rPr>
              <a:t>,</a:t>
            </a:r>
          </a:p>
          <a:p>
            <a:r>
              <a:rPr lang="fi-FI" dirty="0" err="1">
                <a:latin typeface="Comic Sans MS" charset="0"/>
              </a:rPr>
              <a:t>momentum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difference</a:t>
            </a:r>
            <a:r>
              <a:rPr lang="fi-FI" dirty="0">
                <a:latin typeface="Comic Sans MS" charset="0"/>
              </a:rPr>
              <a:t> @ the </a:t>
            </a:r>
            <a:r>
              <a:rPr lang="fi-FI" dirty="0" err="1">
                <a:latin typeface="Comic Sans MS" charset="0"/>
              </a:rPr>
              <a:t>beginning</a:t>
            </a:r>
            <a:r>
              <a:rPr lang="fi-FI" dirty="0">
                <a:latin typeface="Comic Sans MS" charset="0"/>
              </a:rPr>
              <a:t> and </a:t>
            </a:r>
            <a:r>
              <a:rPr lang="fi-FI" dirty="0" err="1">
                <a:latin typeface="Comic Sans MS" charset="0"/>
              </a:rPr>
              <a:t>end</a:t>
            </a:r>
            <a:r>
              <a:rPr lang="fi-FI" dirty="0">
                <a:latin typeface="Comic Sans MS" charset="0"/>
              </a:rPr>
              <a:t> of </a:t>
            </a:r>
            <a:r>
              <a:rPr lang="fi-FI" dirty="0" err="1">
                <a:latin typeface="Comic Sans MS" charset="0"/>
              </a:rPr>
              <a:t>track</a:t>
            </a:r>
            <a:r>
              <a:rPr lang="fi-FI" dirty="0">
                <a:latin typeface="Comic Sans MS" charset="0"/>
              </a:rPr>
              <a:t>,</a:t>
            </a:r>
          </a:p>
          <a:p>
            <a:r>
              <a:rPr lang="fi-FI" dirty="0" err="1">
                <a:latin typeface="Comic Sans MS" charset="0"/>
              </a:rPr>
              <a:t>ECAL/track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compatibility</a:t>
            </a:r>
            <a:r>
              <a:rPr lang="fi-FI" dirty="0">
                <a:latin typeface="Comic Sans MS" charset="0"/>
              </a:rPr>
              <a:t>, </a:t>
            </a:r>
            <a:r>
              <a:rPr lang="fi-FI" dirty="0" err="1">
                <a:latin typeface="Comic Sans MS" charset="0"/>
              </a:rPr>
              <a:t>cluster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shape</a:t>
            </a:r>
            <a:r>
              <a:rPr lang="fi-FI" dirty="0">
                <a:latin typeface="Comic Sans MS" charset="0"/>
              </a:rPr>
              <a:t>, </a:t>
            </a:r>
            <a:r>
              <a:rPr lang="fi-FI" dirty="0" err="1">
                <a:latin typeface="Comic Sans MS" charset="0"/>
              </a:rPr>
              <a:t>number</a:t>
            </a:r>
            <a:r>
              <a:rPr lang="fi-FI" dirty="0">
                <a:latin typeface="Comic Sans MS" charset="0"/>
              </a:rPr>
              <a:t> of </a:t>
            </a:r>
            <a:r>
              <a:rPr lang="fi-FI" dirty="0" err="1">
                <a:latin typeface="Comic Sans MS" charset="0"/>
              </a:rPr>
              <a:t>bremsstrahlung</a:t>
            </a:r>
            <a:r>
              <a:rPr lang="fi-FI" dirty="0">
                <a:latin typeface="Comic Sans MS" charset="0"/>
              </a:rPr>
              <a:t> </a:t>
            </a:r>
            <a:r>
              <a:rPr lang="fi-FI" dirty="0" err="1">
                <a:latin typeface="Comic Sans MS" charset="0"/>
              </a:rPr>
              <a:t>photons</a:t>
            </a:r>
            <a:r>
              <a:rPr lang="fi-FI" dirty="0">
                <a:latin typeface="Comic Sans MS" charset="0"/>
              </a:rPr>
              <a:t>, etc.)</a:t>
            </a:r>
          </a:p>
        </p:txBody>
      </p:sp>
    </p:spTree>
    <p:extLst>
      <p:ext uri="{BB962C8B-B14F-4D97-AF65-F5344CB8AC3E}">
        <p14:creationId xmlns:p14="http://schemas.microsoft.com/office/powerpoint/2010/main" val="2314156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6200" y="3501605"/>
            <a:ext cx="8964000" cy="3203995"/>
            <a:chOff x="76200" y="3429002"/>
            <a:chExt cx="8964000" cy="320399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76200" y="3429002"/>
              <a:ext cx="8964000" cy="3203995"/>
            </a:xfrm>
            <a:prstGeom prst="rect">
              <a:avLst/>
            </a:prstGeom>
            <a:ln w="38100" cmpd="sng">
              <a:headEnd type="none" w="med" len="med"/>
              <a:tailEnd type="none" w="med" len="med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3626"/>
            <a:stretch/>
          </p:blipFill>
          <p:spPr>
            <a:xfrm>
              <a:off x="3962400" y="3462100"/>
              <a:ext cx="5040000" cy="22529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124200" y="5638800"/>
              <a:ext cx="4876800" cy="83099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omic Sans MS"/>
                  <a:cs typeface="Comic Sans MS"/>
                </a:rPr>
                <a:t>only </a:t>
              </a:r>
              <a:r>
                <a:rPr lang="en-US" sz="1600" dirty="0">
                  <a:latin typeface="Comic Sans MS"/>
                  <a:cs typeface="Comic Sans MS"/>
                </a:rPr>
                <a:t>10% of jet energy [neutral hadrons]</a:t>
              </a:r>
            </a:p>
            <a:p>
              <a:r>
                <a:rPr lang="en-US" sz="1600" dirty="0" smtClean="0">
                  <a:latin typeface="Comic Sans MS"/>
                  <a:cs typeface="Comic Sans MS"/>
                </a:rPr>
                <a:t>is measured </a:t>
              </a:r>
              <a:r>
                <a:rPr lang="en-US" sz="1600" dirty="0">
                  <a:latin typeface="Comic Sans MS"/>
                  <a:cs typeface="Comic Sans MS"/>
                </a:rPr>
                <a:t>in “poor resolution” </a:t>
              </a:r>
              <a:r>
                <a:rPr lang="en-US" sz="1600" dirty="0" smtClean="0">
                  <a:latin typeface="Comic Sans MS"/>
                  <a:cs typeface="Comic Sans MS"/>
                </a:rPr>
                <a:t>HCAL</a:t>
              </a:r>
              <a:endParaRPr lang="fi-FI" sz="1600" dirty="0" smtClean="0">
                <a:latin typeface="Comic Sans MS"/>
                <a:cs typeface="Comic Sans MS"/>
              </a:endParaRPr>
            </a:p>
            <a:p>
              <a:pPr marL="285750" indent="-285750">
                <a:buBlip>
                  <a:blip r:embed="rId3"/>
                </a:buBlip>
              </a:pPr>
              <a:r>
                <a:rPr lang="fi-FI" sz="1600" dirty="0" err="1" smtClean="0">
                  <a:latin typeface="Comic Sans MS"/>
                  <a:cs typeface="Comic Sans MS"/>
                </a:rPr>
                <a:t>improvement</a:t>
              </a:r>
              <a:r>
                <a:rPr lang="fi-FI" sz="1600" dirty="0" smtClean="0">
                  <a:latin typeface="Comic Sans MS"/>
                  <a:cs typeface="Comic Sans MS"/>
                </a:rPr>
                <a:t> </a:t>
              </a:r>
              <a:r>
                <a:rPr lang="fi-FI" sz="1600" dirty="0">
                  <a:latin typeface="Comic Sans MS"/>
                  <a:cs typeface="Comic Sans MS"/>
                </a:rPr>
                <a:t>of </a:t>
              </a:r>
              <a:r>
                <a:rPr lang="fi-FI" sz="1600" dirty="0" smtClean="0">
                  <a:latin typeface="Symbol" charset="2"/>
                  <a:cs typeface="Symbol" charset="2"/>
                </a:rPr>
                <a:t>t</a:t>
              </a:r>
              <a:r>
                <a:rPr lang="fi-FI" sz="1600" dirty="0" smtClean="0">
                  <a:latin typeface="Comic Sans MS"/>
                  <a:cs typeface="Comic Sans MS"/>
                </a:rPr>
                <a:t> </a:t>
              </a:r>
              <a:r>
                <a:rPr lang="fi-FI" sz="1600" dirty="0" err="1">
                  <a:latin typeface="Comic Sans MS"/>
                  <a:cs typeface="Comic Sans MS"/>
                </a:rPr>
                <a:t>reconstruction</a:t>
              </a:r>
              <a:r>
                <a:rPr lang="fi-FI" sz="1600" dirty="0">
                  <a:latin typeface="Comic Sans MS"/>
                  <a:cs typeface="Comic Sans MS"/>
                </a:rPr>
                <a:t> </a:t>
              </a:r>
              <a:r>
                <a:rPr lang="fi-FI" sz="1600" dirty="0" err="1">
                  <a:latin typeface="Comic Sans MS"/>
                  <a:cs typeface="Comic Sans MS"/>
                </a:rPr>
                <a:t>performance</a:t>
              </a:r>
              <a:endParaRPr lang="fi-FI" sz="1600" dirty="0">
                <a:latin typeface="Comic Sans MS"/>
                <a:cs typeface="Comic Sans M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6200" y="3462277"/>
              <a:ext cx="4343400" cy="2862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b="1" u="sng" dirty="0" err="1">
                  <a:latin typeface="Comic Sans MS" charset="0"/>
                </a:rPr>
                <a:t>Particle</a:t>
              </a:r>
              <a:r>
                <a:rPr lang="fi-FI" b="1" u="sng" dirty="0">
                  <a:latin typeface="Comic Sans MS" charset="0"/>
                </a:rPr>
                <a:t> </a:t>
              </a:r>
              <a:r>
                <a:rPr lang="fi-FI" b="1" u="sng" dirty="0" err="1" smtClean="0">
                  <a:latin typeface="Comic Sans MS" charset="0"/>
                </a:rPr>
                <a:t>Flow</a:t>
              </a:r>
              <a:endParaRPr lang="fi-FI" b="1" u="sng" dirty="0">
                <a:latin typeface="Comic Sans MS" charset="0"/>
              </a:endParaRPr>
            </a:p>
            <a:p>
              <a:r>
                <a:rPr lang="fi-FI" dirty="0" err="1" smtClean="0">
                  <a:latin typeface="Comic Sans MS" charset="0"/>
                </a:rPr>
                <a:t>provides</a:t>
              </a:r>
              <a:r>
                <a:rPr lang="fi-FI" dirty="0" smtClean="0">
                  <a:latin typeface="Comic Sans MS" charset="0"/>
                </a:rPr>
                <a:t> </a:t>
              </a:r>
              <a:r>
                <a:rPr lang="fi-FI" dirty="0">
                  <a:latin typeface="Comic Sans MS" charset="0"/>
                </a:rPr>
                <a:t>a </a:t>
              </a:r>
              <a:r>
                <a:rPr lang="fi-FI" dirty="0" err="1">
                  <a:latin typeface="Comic Sans MS" charset="0"/>
                </a:rPr>
                <a:t>complete</a:t>
              </a:r>
              <a:r>
                <a:rPr lang="fi-FI" dirty="0">
                  <a:latin typeface="Comic Sans MS" charset="0"/>
                </a:rPr>
                <a:t> and </a:t>
              </a:r>
              <a:r>
                <a:rPr lang="fi-FI" dirty="0" err="1" smtClean="0">
                  <a:latin typeface="Comic Sans MS" charset="0"/>
                </a:rPr>
                <a:t>unique</a:t>
              </a:r>
              <a:endParaRPr lang="fi-FI" dirty="0">
                <a:latin typeface="Comic Sans MS" charset="0"/>
              </a:endParaRPr>
            </a:p>
            <a:p>
              <a:r>
                <a:rPr lang="fi-FI" dirty="0" err="1" smtClean="0">
                  <a:latin typeface="Comic Sans MS" charset="0"/>
                </a:rPr>
                <a:t>event</a:t>
              </a:r>
              <a:r>
                <a:rPr lang="fi-FI" dirty="0" smtClean="0">
                  <a:latin typeface="Comic Sans MS" charset="0"/>
                </a:rPr>
                <a:t> </a:t>
              </a:r>
              <a:r>
                <a:rPr lang="fi-FI" dirty="0" err="1" smtClean="0">
                  <a:latin typeface="Comic Sans MS" charset="0"/>
                </a:rPr>
                <a:t>description</a:t>
              </a:r>
              <a:endParaRPr lang="fi-FI" dirty="0">
                <a:latin typeface="Comic Sans MS" charset="0"/>
              </a:endParaRPr>
            </a:p>
            <a:p>
              <a:r>
                <a:rPr lang="fi-FI" dirty="0" smtClean="0">
                  <a:latin typeface="Comic Sans MS" charset="0"/>
                </a:rPr>
                <a:t>@the </a:t>
              </a:r>
              <a:r>
                <a:rPr lang="fi-FI" dirty="0" err="1">
                  <a:latin typeface="Comic Sans MS" charset="0"/>
                </a:rPr>
                <a:t>level</a:t>
              </a:r>
              <a:r>
                <a:rPr lang="fi-FI" dirty="0">
                  <a:latin typeface="Comic Sans MS" charset="0"/>
                </a:rPr>
                <a:t> of </a:t>
              </a:r>
              <a:r>
                <a:rPr lang="fi-FI" dirty="0" err="1" smtClean="0">
                  <a:latin typeface="Comic Sans MS" charset="0"/>
                </a:rPr>
                <a:t>individually</a:t>
              </a:r>
              <a:endParaRPr lang="fi-FI" dirty="0">
                <a:latin typeface="Comic Sans MS" charset="0"/>
              </a:endParaRPr>
            </a:p>
            <a:p>
              <a:r>
                <a:rPr lang="fi-FI" dirty="0" err="1" smtClean="0">
                  <a:latin typeface="Comic Sans MS" charset="0"/>
                </a:rPr>
                <a:t>reconstructed</a:t>
              </a:r>
              <a:r>
                <a:rPr lang="fi-FI" dirty="0" smtClean="0">
                  <a:latin typeface="Comic Sans MS" charset="0"/>
                </a:rPr>
                <a:t> </a:t>
              </a:r>
              <a:r>
                <a:rPr lang="fi-FI" dirty="0" err="1" smtClean="0">
                  <a:latin typeface="Comic Sans MS" charset="0"/>
                </a:rPr>
                <a:t>particles</a:t>
              </a:r>
              <a:endParaRPr lang="fi-FI" dirty="0" smtClean="0">
                <a:latin typeface="Comic Sans MS" charset="0"/>
              </a:endParaRPr>
            </a:p>
            <a:p>
              <a:r>
                <a:rPr lang="fi-FI" dirty="0" smtClean="0">
                  <a:latin typeface="Comic Sans MS" charset="0"/>
                </a:rPr>
                <a:t>the </a:t>
              </a:r>
              <a:r>
                <a:rPr lang="fi-FI" dirty="0" err="1" smtClean="0">
                  <a:latin typeface="Comic Sans MS" charset="0"/>
                </a:rPr>
                <a:t>resulting</a:t>
              </a:r>
              <a:r>
                <a:rPr lang="fi-FI" dirty="0" smtClean="0">
                  <a:latin typeface="Comic Sans MS" charset="0"/>
                </a:rPr>
                <a:t> </a:t>
              </a:r>
              <a:r>
                <a:rPr lang="fi-FI" dirty="0" err="1" smtClean="0">
                  <a:latin typeface="Comic Sans MS" charset="0"/>
                </a:rPr>
                <a:t>complete</a:t>
              </a:r>
              <a:r>
                <a:rPr lang="fi-FI" dirty="0" smtClean="0">
                  <a:latin typeface="Comic Sans MS" charset="0"/>
                </a:rPr>
                <a:t> </a:t>
              </a:r>
              <a:r>
                <a:rPr lang="fi-FI" dirty="0" err="1">
                  <a:latin typeface="Comic Sans MS" charset="0"/>
                </a:rPr>
                <a:t>list</a:t>
              </a:r>
              <a:r>
                <a:rPr lang="fi-FI" dirty="0">
                  <a:latin typeface="Comic Sans MS" charset="0"/>
                </a:rPr>
                <a:t> of </a:t>
              </a:r>
              <a:r>
                <a:rPr lang="fi-FI" dirty="0" err="1" smtClean="0">
                  <a:latin typeface="Comic Sans MS" charset="0"/>
                </a:rPr>
                <a:t>particles</a:t>
              </a:r>
              <a:endParaRPr lang="fi-FI" dirty="0">
                <a:latin typeface="Comic Sans MS" charset="0"/>
              </a:endParaRPr>
            </a:p>
            <a:p>
              <a:r>
                <a:rPr lang="en-US" dirty="0" smtClean="0">
                  <a:latin typeface="Comic Sans MS"/>
                  <a:cs typeface="Comic Sans MS"/>
                </a:rPr>
                <a:t>is </a:t>
              </a:r>
              <a:r>
                <a:rPr lang="en-US" dirty="0">
                  <a:latin typeface="Comic Sans MS"/>
                  <a:cs typeface="Comic Sans MS"/>
                </a:rPr>
                <a:t>the input of</a:t>
              </a:r>
            </a:p>
            <a:p>
              <a:pPr marL="285750" indent="-285750">
                <a:buBlip>
                  <a:blip r:embed="rId4"/>
                </a:buBlip>
              </a:pPr>
              <a:r>
                <a:rPr lang="en-US" dirty="0">
                  <a:latin typeface="Comic Sans MS"/>
                  <a:cs typeface="Comic Sans MS"/>
                </a:rPr>
                <a:t>jet clustering</a:t>
              </a:r>
            </a:p>
            <a:p>
              <a:pPr marL="285750" indent="-285750">
                <a:buBlip>
                  <a:blip r:embed="rId4"/>
                </a:buBlip>
              </a:pPr>
              <a:r>
                <a:rPr lang="en-US" dirty="0">
                  <a:latin typeface="Comic Sans MS"/>
                  <a:cs typeface="Comic Sans MS"/>
                </a:rPr>
                <a:t>tau and b-jet ID</a:t>
              </a:r>
            </a:p>
            <a:p>
              <a:pPr marL="285750" indent="-285750">
                <a:buBlip>
                  <a:blip r:embed="rId4"/>
                </a:buBlip>
              </a:pPr>
              <a:r>
                <a:rPr lang="en-US" dirty="0">
                  <a:latin typeface="Comic Sans MS"/>
                  <a:cs typeface="Comic Sans MS"/>
                </a:rPr>
                <a:t>MET </a:t>
              </a:r>
              <a:r>
                <a:rPr lang="en-US" dirty="0" smtClean="0">
                  <a:latin typeface="Comic Sans MS"/>
                  <a:cs typeface="Comic Sans MS"/>
                </a:rPr>
                <a:t>reconstruction</a:t>
              </a:r>
              <a:endParaRPr 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32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err="1" smtClean="0">
                <a:solidFill>
                  <a:schemeClr val="tx2">
                    <a:lumMod val="50000"/>
                  </a:schemeClr>
                </a:solidFill>
              </a:rPr>
              <a:t>ParticleFlow</a:t>
            </a:r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 reconstruction</a:t>
            </a:r>
            <a:endParaRPr lang="en-US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152400" y="961072"/>
            <a:ext cx="8763000" cy="2308324"/>
            <a:chOff x="0" y="961072"/>
            <a:chExt cx="8763000" cy="2308324"/>
          </a:xfrm>
        </p:grpSpPr>
        <p:sp>
          <p:nvSpPr>
            <p:cNvPr id="12" name="Rectangle 11"/>
            <p:cNvSpPr/>
            <p:nvPr/>
          </p:nvSpPr>
          <p:spPr>
            <a:xfrm>
              <a:off x="0" y="961072"/>
              <a:ext cx="8763000" cy="2308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why </a:t>
              </a:r>
              <a:r>
                <a:rPr lang="en-US" dirty="0">
                  <a:latin typeface="Comic Sans MS"/>
                  <a:cs typeface="Comic Sans MS"/>
                </a:rPr>
                <a:t>is tau reconstruction so tricky</a:t>
              </a:r>
              <a:r>
                <a:rPr lang="en-US" dirty="0" smtClean="0">
                  <a:latin typeface="Comic Sans MS"/>
                  <a:cs typeface="Comic Sans MS"/>
                </a:rPr>
                <a:t>?</a:t>
              </a:r>
            </a:p>
            <a:p>
              <a:pPr marL="285750" indent="-285750">
                <a:buSzPct val="120000"/>
                <a:buBlip>
                  <a:blip r:embed="rId5"/>
                </a:buBlip>
              </a:pPr>
              <a:r>
                <a:rPr lang="en-US" dirty="0" smtClean="0">
                  <a:latin typeface="Comic Sans MS"/>
                  <a:cs typeface="Comic Sans MS"/>
                  <a:sym typeface="Times New Roman" charset="0"/>
                </a:rPr>
                <a:t>90</a:t>
              </a:r>
              <a:r>
                <a:rPr lang="en-US" dirty="0">
                  <a:latin typeface="Comic Sans MS"/>
                  <a:cs typeface="Comic Sans MS"/>
                  <a:sym typeface="Times New Roman" charset="0"/>
                </a:rPr>
                <a:t>% of the energy is contained in a </a:t>
              </a:r>
              <a:r>
                <a:rPr lang="en-US" dirty="0" smtClean="0">
                  <a:latin typeface="Comic Sans MS"/>
                  <a:cs typeface="Comic Sans MS"/>
                  <a:sym typeface="Times New Roman" charset="0"/>
                </a:rPr>
                <a:t>“cone” w/ </a:t>
              </a:r>
              <a:r>
                <a:rPr lang="en-US" dirty="0">
                  <a:latin typeface="Comic Sans MS"/>
                  <a:cs typeface="Comic Sans MS"/>
                  <a:sym typeface="Times New Roman" charset="0"/>
                </a:rPr>
                <a:t>R=0.2 </a:t>
              </a:r>
              <a:endParaRPr lang="en-US" dirty="0" smtClean="0">
                <a:latin typeface="Comic Sans MS"/>
                <a:cs typeface="Comic Sans MS"/>
                <a:sym typeface="Times New Roman" charset="0"/>
              </a:endParaRPr>
            </a:p>
            <a:p>
              <a:pPr lvl="1">
                <a:buSzPct val="120000"/>
              </a:pPr>
              <a:r>
                <a:rPr lang="en-US" dirty="0">
                  <a:latin typeface="Comic Sans MS"/>
                  <a:cs typeface="Comic Sans MS"/>
                  <a:sym typeface="Times New Roman" charset="0"/>
                </a:rPr>
                <a:t>a</a:t>
              </a:r>
              <a:r>
                <a:rPr lang="en-US" dirty="0" smtClean="0">
                  <a:latin typeface="Comic Sans MS"/>
                  <a:cs typeface="Comic Sans MS"/>
                  <a:sym typeface="Times New Roman" charset="0"/>
                </a:rPr>
                <a:t>round </a:t>
              </a:r>
              <a:r>
                <a:rPr lang="en-US" dirty="0">
                  <a:latin typeface="Comic Sans MS"/>
                  <a:cs typeface="Comic Sans MS"/>
                  <a:sym typeface="Times New Roman" charset="0"/>
                </a:rPr>
                <a:t>the jet direction for E</a:t>
              </a:r>
              <a:r>
                <a:rPr lang="en-US" baseline="-25000" dirty="0">
                  <a:latin typeface="Comic Sans MS"/>
                  <a:cs typeface="Comic Sans MS"/>
                  <a:sym typeface="Times New Roman" charset="0"/>
                </a:rPr>
                <a:t>T</a:t>
              </a:r>
              <a:r>
                <a:rPr lang="en-US" dirty="0">
                  <a:latin typeface="Comic Sans MS"/>
                  <a:cs typeface="Comic Sans MS"/>
                  <a:sym typeface="Times New Roman" charset="0"/>
                </a:rPr>
                <a:t>&gt;50 </a:t>
              </a:r>
              <a:r>
                <a:rPr lang="en-US" dirty="0" err="1">
                  <a:latin typeface="Comic Sans MS"/>
                  <a:cs typeface="Comic Sans MS"/>
                  <a:sym typeface="Times New Roman" charset="0"/>
                </a:rPr>
                <a:t>GeV</a:t>
              </a:r>
              <a:r>
                <a:rPr lang="en-US" dirty="0">
                  <a:latin typeface="Comic Sans MS"/>
                  <a:cs typeface="Comic Sans MS"/>
                  <a:sym typeface="Times New Roman" charset="0"/>
                </a:rPr>
                <a:t> </a:t>
              </a:r>
            </a:p>
            <a:p>
              <a:pPr marL="285750" indent="-285750">
                <a:buSzPct val="120000"/>
                <a:buBlip>
                  <a:blip r:embed="rId5"/>
                </a:buBlip>
              </a:pPr>
              <a:r>
                <a:rPr lang="en-US" dirty="0" smtClean="0">
                  <a:latin typeface="Comic Sans MS"/>
                  <a:cs typeface="Comic Sans MS"/>
                </a:rPr>
                <a:t>low </a:t>
              </a:r>
              <a:r>
                <a:rPr lang="en-US" dirty="0" smtClean="0">
                  <a:solidFill>
                    <a:srgbClr val="000090"/>
                  </a:solidFill>
                  <a:latin typeface="Comic Sans MS"/>
                  <a:cs typeface="Comic Sans MS"/>
                  <a:sym typeface="Times New Roman" charset="0"/>
                </a:rPr>
                <a:t>charged </a:t>
              </a:r>
              <a:r>
                <a:rPr lang="en-US" dirty="0">
                  <a:solidFill>
                    <a:srgbClr val="000090"/>
                  </a:solidFill>
                  <a:latin typeface="Comic Sans MS"/>
                  <a:cs typeface="Comic Sans MS"/>
                  <a:sym typeface="Times New Roman" charset="0"/>
                </a:rPr>
                <a:t>track </a:t>
              </a:r>
              <a:r>
                <a:rPr lang="en-US" dirty="0" smtClean="0">
                  <a:solidFill>
                    <a:srgbClr val="000090"/>
                  </a:solidFill>
                  <a:latin typeface="Comic Sans MS"/>
                  <a:cs typeface="Comic Sans MS"/>
                  <a:sym typeface="Times New Roman" charset="0"/>
                </a:rPr>
                <a:t>multiplicity: </a:t>
              </a:r>
              <a:r>
                <a:rPr lang="en-US" dirty="0" smtClean="0">
                  <a:solidFill>
                    <a:srgbClr val="000000"/>
                  </a:solidFill>
                  <a:latin typeface="Comic Sans MS"/>
                  <a:cs typeface="Comic Sans MS"/>
                  <a:sym typeface="Times New Roman" charset="0"/>
                </a:rPr>
                <a:t>1- or 3-prongs</a:t>
              </a:r>
              <a:endParaRPr lang="en-US" dirty="0" smtClean="0">
                <a:latin typeface="Comic Sans MS"/>
                <a:cs typeface="Comic Sans MS"/>
              </a:endParaRPr>
            </a:p>
            <a:p>
              <a:pPr marL="285750" indent="-285750">
                <a:buSzPct val="120000"/>
                <a:buBlip>
                  <a:blip r:embed="rId5"/>
                </a:buBlip>
              </a:pPr>
              <a:r>
                <a:rPr lang="en-US" dirty="0" smtClean="0">
                  <a:latin typeface="Comic Sans MS"/>
                  <a:cs typeface="Comic Sans MS"/>
                </a:rPr>
                <a:t>tau </a:t>
              </a:r>
              <a:r>
                <a:rPr lang="en-US" dirty="0">
                  <a:latin typeface="Comic Sans MS"/>
                  <a:cs typeface="Comic Sans MS"/>
                </a:rPr>
                <a:t>decays may </a:t>
              </a:r>
              <a:r>
                <a:rPr lang="en-US" dirty="0" smtClean="0">
                  <a:latin typeface="Comic Sans MS"/>
                  <a:cs typeface="Comic Sans MS"/>
                </a:rPr>
                <a:t>contain</a:t>
              </a:r>
            </a:p>
            <a:p>
              <a:pPr lvl="1">
                <a:buSzPct val="120000"/>
              </a:pPr>
              <a:r>
                <a:rPr lang="en-US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electrons</a:t>
              </a:r>
              <a:r>
                <a:rPr lang="en-US" dirty="0">
                  <a:latin typeface="Comic Sans MS"/>
                  <a:cs typeface="Comic Sans MS"/>
                </a:rPr>
                <a:t>, </a:t>
              </a:r>
              <a:r>
                <a:rPr lang="en-US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muons</a:t>
              </a:r>
              <a:r>
                <a:rPr lang="en-US" dirty="0">
                  <a:latin typeface="Comic Sans MS"/>
                  <a:cs typeface="Comic Sans MS"/>
                </a:rPr>
                <a:t>, 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charged </a:t>
              </a:r>
              <a:r>
                <a:rPr lang="en-US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and neutral 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hadrons</a:t>
              </a:r>
              <a:r>
                <a:rPr lang="en-US" dirty="0">
                  <a:latin typeface="Comic Sans MS"/>
                  <a:cs typeface="Comic Sans MS"/>
                </a:rPr>
                <a:t>, </a:t>
              </a:r>
              <a:r>
                <a:rPr lang="en-US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photons</a:t>
              </a:r>
            </a:p>
            <a:p>
              <a:pPr marL="285750" indent="-285750">
                <a:buSzPct val="120000"/>
                <a:buBlip>
                  <a:blip r:embed="rId5"/>
                </a:buBlip>
              </a:pPr>
              <a:r>
                <a:rPr lang="en-US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unstable 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particles</a:t>
              </a:r>
              <a:r>
                <a:rPr lang="en-US" dirty="0">
                  <a:latin typeface="Comic Sans MS"/>
                  <a:cs typeface="Comic Sans MS"/>
                </a:rPr>
                <a:t>, 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nuclear interactions</a:t>
              </a:r>
              <a:r>
                <a:rPr lang="en-US" dirty="0">
                  <a:latin typeface="Comic Sans MS"/>
                  <a:cs typeface="Comic Sans MS"/>
                </a:rPr>
                <a:t>, 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photon conversions</a:t>
              </a:r>
            </a:p>
            <a:p>
              <a:pPr marL="285750" indent="-285750">
                <a:buBlip>
                  <a:blip r:embed="rId3"/>
                </a:buBlip>
              </a:pPr>
              <a:r>
                <a:rPr lang="en-US" dirty="0" smtClean="0">
                  <a:latin typeface="Comic Sans MS"/>
                  <a:cs typeface="Comic Sans MS"/>
                </a:rPr>
                <a:t>need measurements from each sub-detector of the experiment!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018937" y="1219200"/>
              <a:ext cx="1439263" cy="1371600"/>
              <a:chOff x="7247537" y="990600"/>
              <a:chExt cx="1439263" cy="1371600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319" b="100000" l="1974" r="9934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7537" y="1030200"/>
                <a:ext cx="1367613" cy="133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8373894" y="1066800"/>
                <a:ext cx="31290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Symbol" charset="2"/>
                    <a:cs typeface="Symbol" charset="2"/>
                  </a:rPr>
                  <a:t>p</a:t>
                </a:r>
                <a:r>
                  <a:rPr lang="en-US" sz="1100" baseline="30000" dirty="0" smtClean="0">
                    <a:latin typeface="Comic Sans MS"/>
                    <a:cs typeface="Comic Sans MS"/>
                  </a:rPr>
                  <a:t>+</a:t>
                </a:r>
                <a:endParaRPr lang="en-US" sz="1100" baseline="300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069094" y="990600"/>
                <a:ext cx="31290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Symbol" charset="2"/>
                    <a:cs typeface="Symbol" charset="2"/>
                  </a:rPr>
                  <a:t>p</a:t>
                </a:r>
                <a:r>
                  <a:rPr lang="en-US" sz="1100" baseline="30000" dirty="0" smtClean="0">
                    <a:latin typeface="Comic Sans MS"/>
                    <a:cs typeface="Comic Sans MS"/>
                  </a:rPr>
                  <a:t>+</a:t>
                </a:r>
                <a:endParaRPr lang="en-US" sz="1100" baseline="300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373894" y="1262390"/>
                <a:ext cx="3012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Symbol" charset="2"/>
                    <a:cs typeface="Symbol" charset="2"/>
                  </a:rPr>
                  <a:t>p</a:t>
                </a:r>
                <a:r>
                  <a:rPr lang="en-US" sz="1100" baseline="30000" dirty="0" smtClean="0">
                    <a:latin typeface="Comic Sans MS"/>
                    <a:cs typeface="Comic Sans MS"/>
                  </a:rPr>
                  <a:t>-</a:t>
                </a:r>
                <a:endParaRPr lang="en-US" sz="1100" baseline="300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221494" y="990600"/>
                <a:ext cx="32573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Symbol" charset="2"/>
                    <a:cs typeface="Symbol" charset="2"/>
                  </a:rPr>
                  <a:t>p</a:t>
                </a:r>
                <a:r>
                  <a:rPr lang="en-US" sz="1100" baseline="30000" dirty="0" smtClean="0">
                    <a:latin typeface="Comic Sans MS"/>
                    <a:cs typeface="Comic Sans MS"/>
                  </a:rPr>
                  <a:t>0</a:t>
                </a:r>
                <a:endParaRPr lang="en-US" sz="1100" baseline="30000" dirty="0">
                  <a:latin typeface="Comic Sans MS"/>
                  <a:cs typeface="Comic Sans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67432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340806" y="3733800"/>
            <a:ext cx="3059995" cy="914400"/>
            <a:chOff x="2667000" y="3751200"/>
            <a:chExt cx="3059995" cy="914400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2" name="Rectangle 31"/>
            <p:cNvSpPr/>
            <p:nvPr/>
          </p:nvSpPr>
          <p:spPr bwMode="auto">
            <a:xfrm>
              <a:off x="2667006" y="3751200"/>
              <a:ext cx="3059989" cy="914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81398" t="7879" r="8124" b="69040"/>
            <a:stretch/>
          </p:blipFill>
          <p:spPr>
            <a:xfrm>
              <a:off x="4680671" y="3790908"/>
              <a:ext cx="958129" cy="85729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667000" y="3896159"/>
              <a:ext cx="20378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Comic Sans MS"/>
                  <a:cs typeface="Comic Sans MS"/>
                </a:rPr>
                <a:t>Track Jets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clustered from tracks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of charged particles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</p:grpSp>
      <p:pic>
        <p:nvPicPr>
          <p:cNvPr id="43" name="Content Placeholder 8" descr="calorimeter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5532" r="28667" b="9359"/>
          <a:stretch/>
        </p:blipFill>
        <p:spPr>
          <a:xfrm>
            <a:off x="6781801" y="1219200"/>
            <a:ext cx="2258545" cy="3600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physics objects: jet</a:t>
            </a:r>
            <a:endParaRPr lang="en-US" u="sng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33</a:t>
            </a:fld>
            <a:endParaRPr lang="en-US" dirty="0" smtClean="0">
              <a:latin typeface="Time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524002"/>
            <a:ext cx="396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a </a:t>
            </a:r>
            <a:r>
              <a:rPr lang="en-US" sz="1400" dirty="0">
                <a:latin typeface="Comic Sans MS"/>
                <a:cs typeface="Comic Sans MS"/>
              </a:rPr>
              <a:t>jet algorithm is a set </a:t>
            </a:r>
            <a:r>
              <a:rPr lang="en-US" sz="1400" dirty="0" smtClean="0">
                <a:latin typeface="Comic Sans MS"/>
                <a:cs typeface="Comic Sans MS"/>
              </a:rPr>
              <a:t>of mathematical rules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that </a:t>
            </a:r>
            <a:r>
              <a:rPr lang="en-US" sz="1400" dirty="0">
                <a:latin typeface="Comic Sans MS"/>
                <a:cs typeface="Comic Sans MS"/>
              </a:rPr>
              <a:t>reconstructs the properties of </a:t>
            </a:r>
            <a:r>
              <a:rPr lang="en-US" sz="1400" dirty="0" smtClean="0">
                <a:latin typeface="Comic Sans MS"/>
                <a:cs typeface="Comic Sans MS"/>
              </a:rPr>
              <a:t>jets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by </a:t>
            </a:r>
            <a:r>
              <a:rPr lang="en-US" sz="1400" dirty="0">
                <a:latin typeface="Comic Sans MS"/>
                <a:cs typeface="Comic Sans MS"/>
              </a:rPr>
              <a:t>combining the </a:t>
            </a:r>
            <a:r>
              <a:rPr lang="en-US" sz="1400" b="1" i="1" dirty="0" err="1">
                <a:latin typeface="Comic Sans MS"/>
                <a:cs typeface="Comic Sans MS"/>
              </a:rPr>
              <a:t>P</a:t>
            </a:r>
            <a:r>
              <a:rPr lang="en-US" sz="1400" b="1" i="1" baseline="-25000" dirty="0" err="1">
                <a:latin typeface="Comic Sans MS"/>
                <a:cs typeface="Comic Sans MS"/>
              </a:rPr>
              <a:t>μ</a:t>
            </a:r>
            <a:r>
              <a:rPr lang="en-US" sz="1400" b="1" i="1" dirty="0">
                <a:latin typeface="Comic Sans MS"/>
                <a:cs typeface="Comic Sans MS"/>
              </a:rPr>
              <a:t> </a:t>
            </a:r>
            <a:r>
              <a:rPr lang="en-US" sz="1400" dirty="0">
                <a:latin typeface="Comic Sans MS"/>
                <a:cs typeface="Comic Sans MS"/>
              </a:rPr>
              <a:t>of their </a:t>
            </a:r>
            <a:r>
              <a:rPr lang="en-US" sz="1400" dirty="0" smtClean="0">
                <a:latin typeface="Comic Sans MS"/>
                <a:cs typeface="Comic Sans MS"/>
              </a:rPr>
              <a:t>constituents</a:t>
            </a:r>
            <a:endParaRPr lang="en-US" sz="1400" dirty="0">
              <a:latin typeface="Comic Sans MS"/>
              <a:cs typeface="Comic Sans MS"/>
            </a:endParaRPr>
          </a:p>
          <a:p>
            <a:pPr marL="104400" indent="-140400">
              <a:buFontTx/>
              <a:buChar char="-"/>
            </a:pPr>
            <a:r>
              <a:rPr lang="en-US" sz="1400" dirty="0" smtClean="0">
                <a:latin typeface="Comic Sans MS"/>
                <a:cs typeface="Comic Sans MS"/>
              </a:rPr>
              <a:t>fixed </a:t>
            </a:r>
            <a:r>
              <a:rPr lang="en-US" sz="1400" dirty="0">
                <a:latin typeface="Comic Sans MS"/>
                <a:cs typeface="Comic Sans MS"/>
              </a:rPr>
              <a:t>cone </a:t>
            </a:r>
            <a:r>
              <a:rPr lang="en-US" sz="1400" dirty="0" smtClean="0">
                <a:latin typeface="Comic Sans MS"/>
                <a:cs typeface="Comic Sans MS"/>
              </a:rPr>
              <a:t>algorithms [IC, </a:t>
            </a:r>
            <a:r>
              <a:rPr lang="en-US" sz="1400" dirty="0" err="1" smtClean="0">
                <a:latin typeface="Comic Sans MS"/>
                <a:cs typeface="Comic Sans MS"/>
              </a:rPr>
              <a:t>SisCone</a:t>
            </a:r>
            <a:r>
              <a:rPr lang="en-US" sz="1400" dirty="0" smtClean="0">
                <a:latin typeface="Comic Sans MS"/>
                <a:cs typeface="Comic Sans MS"/>
              </a:rPr>
              <a:t>]</a:t>
            </a:r>
          </a:p>
          <a:p>
            <a:pPr marL="104400" indent="-140400">
              <a:buFontTx/>
              <a:buChar char="-"/>
            </a:pPr>
            <a:r>
              <a:rPr lang="en-US" sz="1400" dirty="0" smtClean="0">
                <a:latin typeface="Comic Sans MS"/>
                <a:cs typeface="Comic Sans MS"/>
              </a:rPr>
              <a:t>successive </a:t>
            </a:r>
            <a:r>
              <a:rPr lang="en-US" sz="1400" dirty="0">
                <a:latin typeface="Comic Sans MS"/>
                <a:cs typeface="Comic Sans MS"/>
              </a:rPr>
              <a:t>recombination </a:t>
            </a:r>
            <a:r>
              <a:rPr lang="en-US" sz="1400" dirty="0" smtClean="0">
                <a:latin typeface="Comic Sans MS"/>
                <a:cs typeface="Comic Sans MS"/>
              </a:rPr>
              <a:t>algorithms</a:t>
            </a:r>
          </a:p>
          <a:p>
            <a:pPr lvl="4" algn="ctr"/>
            <a:r>
              <a:rPr lang="en-US" sz="1400" dirty="0" smtClean="0">
                <a:latin typeface="Comic Sans MS"/>
                <a:cs typeface="Comic Sans MS"/>
              </a:rPr>
              <a:t>[</a:t>
            </a:r>
            <a:r>
              <a:rPr lang="en-US" sz="1400" dirty="0" err="1" smtClean="0">
                <a:latin typeface="Comic Sans MS"/>
                <a:cs typeface="Comic Sans MS"/>
              </a:rPr>
              <a:t>kT</a:t>
            </a:r>
            <a:r>
              <a:rPr lang="en-US" sz="1400" dirty="0" smtClean="0">
                <a:latin typeface="Comic Sans MS"/>
                <a:cs typeface="Comic Sans MS"/>
              </a:rPr>
              <a:t>, </a:t>
            </a:r>
            <a:r>
              <a:rPr lang="en-US" sz="1400" b="1" dirty="0" smtClean="0">
                <a:latin typeface="Comic Sans MS"/>
                <a:cs typeface="Comic Sans MS"/>
              </a:rPr>
              <a:t>anti-</a:t>
            </a:r>
            <a:r>
              <a:rPr lang="en-US" sz="1400" b="1" dirty="0" err="1" smtClean="0">
                <a:latin typeface="Comic Sans MS"/>
                <a:cs typeface="Comic Sans MS"/>
              </a:rPr>
              <a:t>kT</a:t>
            </a:r>
            <a:r>
              <a:rPr lang="en-US" sz="1400" dirty="0" smtClean="0">
                <a:latin typeface="Comic Sans MS"/>
                <a:cs typeface="Comic Sans MS"/>
              </a:rPr>
              <a:t>]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29400" y="1447800"/>
            <a:ext cx="2514600" cy="2286000"/>
            <a:chOff x="6629400" y="990600"/>
            <a:chExt cx="2514600" cy="2286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8839200" y="1600200"/>
              <a:ext cx="304800" cy="381000"/>
            </a:xfrm>
            <a:prstGeom prst="rect">
              <a:avLst/>
            </a:prstGeom>
            <a:ln>
              <a:solidFill>
                <a:srgbClr val="FFFFFF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629400" y="990600"/>
              <a:ext cx="381000" cy="1066800"/>
            </a:xfrm>
            <a:prstGeom prst="rect">
              <a:avLst/>
            </a:prstGeom>
            <a:ln>
              <a:solidFill>
                <a:srgbClr val="FFFFFF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8229600" y="2667000"/>
              <a:ext cx="914400" cy="609600"/>
            </a:xfrm>
            <a:prstGeom prst="rect">
              <a:avLst/>
            </a:prstGeom>
            <a:ln>
              <a:solidFill>
                <a:srgbClr val="FFFFFF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" y="3149024"/>
            <a:ext cx="3733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different </a:t>
            </a:r>
            <a:r>
              <a:rPr lang="en-US" sz="1600" dirty="0">
                <a:latin typeface="Comic Sans MS"/>
                <a:cs typeface="Comic Sans MS"/>
              </a:rPr>
              <a:t>inputs to the jet </a:t>
            </a:r>
            <a:r>
              <a:rPr lang="en-US" sz="1600" dirty="0" smtClean="0">
                <a:latin typeface="Comic Sans MS"/>
                <a:cs typeface="Comic Sans MS"/>
              </a:rPr>
              <a:t>algorithm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lead </a:t>
            </a:r>
            <a:r>
              <a:rPr lang="en-US" sz="1600" dirty="0">
                <a:latin typeface="Comic Sans MS"/>
                <a:cs typeface="Comic Sans MS"/>
              </a:rPr>
              <a:t>to different types of jets</a:t>
            </a:r>
            <a:r>
              <a:rPr lang="en-US" sz="1600" dirty="0" smtClean="0">
                <a:latin typeface="Comic Sans MS"/>
                <a:cs typeface="Comic Sans MS"/>
              </a:rPr>
              <a:t>: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82604" y="4973405"/>
            <a:ext cx="3283674" cy="1655997"/>
            <a:chOff x="81006" y="5029200"/>
            <a:chExt cx="3283674" cy="1655997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4" name="Rectangle 33"/>
            <p:cNvSpPr/>
            <p:nvPr/>
          </p:nvSpPr>
          <p:spPr bwMode="auto">
            <a:xfrm>
              <a:off x="81006" y="5029200"/>
              <a:ext cx="3239993" cy="165599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1218" t="42837" r="89644" b="14276"/>
            <a:stretch/>
          </p:blipFill>
          <p:spPr>
            <a:xfrm>
              <a:off x="111409" y="5046374"/>
              <a:ext cx="835579" cy="159300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90600" y="5867400"/>
              <a:ext cx="23740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Comic Sans MS"/>
                  <a:cs typeface="Comic Sans MS"/>
                </a:rPr>
                <a:t>Jet plus Tracks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correct Calorimeter Jets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using momentum of tracks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7200" y="3733800"/>
            <a:ext cx="2743200" cy="1143000"/>
            <a:chOff x="152400" y="3769801"/>
            <a:chExt cx="2743200" cy="11430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6" name="Rectangle 35"/>
            <p:cNvSpPr/>
            <p:nvPr/>
          </p:nvSpPr>
          <p:spPr bwMode="auto">
            <a:xfrm>
              <a:off x="152400" y="3769801"/>
              <a:ext cx="2736000" cy="1143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8983" y="3927916"/>
              <a:ext cx="1866617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Comic Sans MS"/>
                  <a:cs typeface="Comic Sans MS"/>
                </a:rPr>
                <a:t>Calorimeter Jets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clustered from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ECAL and HCAL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calorimeter towers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1745" t="1878" r="90092" b="66959"/>
            <a:stretch/>
          </p:blipFill>
          <p:spPr>
            <a:xfrm>
              <a:off x="311950" y="3796801"/>
              <a:ext cx="696464" cy="10800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57601" y="1447802"/>
            <a:ext cx="3179128" cy="2230399"/>
            <a:chOff x="6281306" y="4343400"/>
            <a:chExt cx="3179128" cy="2230399"/>
          </a:xfrm>
        </p:grpSpPr>
        <p:grpSp>
          <p:nvGrpSpPr>
            <p:cNvPr id="11" name="Group 10"/>
            <p:cNvGrpSpPr/>
            <p:nvPr/>
          </p:nvGrpSpPr>
          <p:grpSpPr>
            <a:xfrm>
              <a:off x="6705600" y="4343400"/>
              <a:ext cx="2754834" cy="1979999"/>
              <a:chOff x="6851948" y="4419601"/>
              <a:chExt cx="2532622" cy="1806973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/>
              <a:srcRect l="50998" t="17980" r="3962" b="23082"/>
              <a:stretch/>
            </p:blipFill>
            <p:spPr>
              <a:xfrm>
                <a:off x="6851948" y="4419601"/>
                <a:ext cx="2532622" cy="1806973"/>
              </a:xfrm>
              <a:prstGeom prst="rect">
                <a:avLst/>
              </a:prstGeom>
            </p:spPr>
          </p:pic>
          <p:grpSp>
            <p:nvGrpSpPr>
              <p:cNvPr id="48" name="Group 47"/>
              <p:cNvGrpSpPr/>
              <p:nvPr/>
            </p:nvGrpSpPr>
            <p:grpSpPr>
              <a:xfrm>
                <a:off x="7696200" y="4648200"/>
                <a:ext cx="1461237" cy="481393"/>
                <a:chOff x="5572871" y="2694801"/>
                <a:chExt cx="1461237" cy="481393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2110" t="51952" r="64540" b="39036"/>
                <a:stretch/>
              </p:blipFill>
              <p:spPr>
                <a:xfrm>
                  <a:off x="5572871" y="2743200"/>
                  <a:ext cx="294529" cy="432000"/>
                </a:xfrm>
                <a:prstGeom prst="rect">
                  <a:avLst/>
                </a:prstGeom>
              </p:spPr>
            </p:pic>
            <p:sp>
              <p:nvSpPr>
                <p:cNvPr id="50" name="TextBox 49"/>
                <p:cNvSpPr txBox="1"/>
                <p:nvPr/>
              </p:nvSpPr>
              <p:spPr>
                <a:xfrm>
                  <a:off x="5795608" y="2694801"/>
                  <a:ext cx="1238500" cy="252793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Particle Flow</a:t>
                  </a:r>
                  <a:endParaRPr lang="en-US" sz="1200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5791199" y="2923401"/>
                  <a:ext cx="1242908" cy="252793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Calorimeter</a:t>
                  </a:r>
                  <a:endParaRPr lang="en-US" sz="1200" dirty="0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8201350" y="5115013"/>
                <a:ext cx="726506" cy="23874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0≤|</a:t>
                </a:r>
                <a:r>
                  <a:rPr lang="en-US" sz="1100" dirty="0" smtClean="0">
                    <a:latin typeface="Symbol" charset="2"/>
                    <a:cs typeface="Symbol" charset="2"/>
                  </a:rPr>
                  <a:t>h</a:t>
                </a:r>
                <a:r>
                  <a:rPr lang="en-US" sz="1100" dirty="0" smtClean="0"/>
                  <a:t>|≤1.5</a:t>
                </a:r>
                <a:endParaRPr lang="en-US" sz="11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281306" y="6019801"/>
              <a:ext cx="1179467" cy="5539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" dirty="0" smtClean="0">
                  <a:latin typeface="Comic Sans MS"/>
                  <a:cs typeface="Comic Sans MS"/>
                </a:rPr>
                <a:t>very large</a:t>
              </a:r>
            </a:p>
            <a:p>
              <a:pPr algn="ctr"/>
              <a:r>
                <a:rPr lang="en-US" sz="1000" dirty="0" smtClean="0">
                  <a:latin typeface="Comic Sans MS"/>
                  <a:cs typeface="Comic Sans MS"/>
                </a:rPr>
                <a:t>improvement</a:t>
              </a:r>
            </a:p>
            <a:p>
              <a:pPr algn="ctr"/>
              <a:r>
                <a:rPr lang="en-US" sz="1000" dirty="0" smtClean="0">
                  <a:latin typeface="Comic Sans MS"/>
                  <a:cs typeface="Comic Sans MS"/>
                </a:rPr>
                <a:t>@low </a:t>
              </a:r>
              <a:r>
                <a:rPr lang="en-US" sz="1000" dirty="0" err="1" smtClean="0">
                  <a:latin typeface="Comic Sans MS"/>
                  <a:cs typeface="Comic Sans MS"/>
                </a:rPr>
                <a:t>p</a:t>
              </a:r>
              <a:r>
                <a:rPr lang="en-US" sz="10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000" dirty="0" smtClean="0">
                  <a:latin typeface="Comic Sans MS"/>
                  <a:cs typeface="Comic Sans MS"/>
                </a:rPr>
                <a:t> [tracks]</a:t>
              </a:r>
              <a:endParaRPr lang="en-US" sz="10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505200" y="4724400"/>
            <a:ext cx="3352800" cy="1905000"/>
            <a:chOff x="2667000" y="4800600"/>
            <a:chExt cx="3352800" cy="1905000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39" name="Rectangle 38"/>
            <p:cNvSpPr/>
            <p:nvPr/>
          </p:nvSpPr>
          <p:spPr bwMode="auto">
            <a:xfrm>
              <a:off x="2667000" y="4800600"/>
              <a:ext cx="3352800" cy="19049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/>
            <a:srcRect l="7213" t="12998" r="62791" b="10534"/>
            <a:stretch/>
          </p:blipFill>
          <p:spPr>
            <a:xfrm>
              <a:off x="4419600" y="4829400"/>
              <a:ext cx="1527428" cy="1800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675506" y="5505272"/>
              <a:ext cx="2201294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Comic Sans MS"/>
                  <a:cs typeface="Comic Sans MS"/>
                </a:rPr>
                <a:t>Particle Flow Jets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clustered from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identified particles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reconstructed using</a:t>
              </a:r>
            </a:p>
            <a:p>
              <a:r>
                <a:rPr lang="en-US" sz="1400" dirty="0" smtClean="0">
                  <a:latin typeface="Comic Sans MS"/>
                  <a:cs typeface="Comic Sans MS"/>
                </a:rPr>
                <a:t>all detector components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62000" y="786824"/>
            <a:ext cx="5780416" cy="58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JET:= experimental </a:t>
            </a:r>
            <a:r>
              <a:rPr lang="en-US" sz="1600" dirty="0">
                <a:latin typeface="Comic Sans MS"/>
                <a:cs typeface="Comic Sans MS"/>
              </a:rPr>
              <a:t>signature of quarks and gluons</a:t>
            </a:r>
            <a:r>
              <a:rPr lang="en-US" sz="1600" dirty="0" smtClean="0">
                <a:latin typeface="Comic Sans MS"/>
                <a:cs typeface="Comic Sans MS"/>
              </a:rPr>
              <a:t>,</a:t>
            </a:r>
          </a:p>
          <a:p>
            <a:pPr lvl="2"/>
            <a:r>
              <a:rPr lang="en-US" sz="1600" dirty="0" smtClean="0">
                <a:latin typeface="Comic Sans MS"/>
                <a:cs typeface="Comic Sans MS"/>
              </a:rPr>
              <a:t>observed </a:t>
            </a:r>
            <a:r>
              <a:rPr lang="en-US" sz="1600" dirty="0">
                <a:latin typeface="Comic Sans MS"/>
                <a:cs typeface="Comic Sans MS"/>
              </a:rPr>
              <a:t>as highly collimated sprays of </a:t>
            </a:r>
            <a:r>
              <a:rPr lang="en-US" sz="1600" dirty="0" smtClean="0">
                <a:latin typeface="Comic Sans MS"/>
                <a:cs typeface="Comic Sans MS"/>
              </a:rPr>
              <a:t>particles</a:t>
            </a:r>
          </a:p>
        </p:txBody>
      </p:sp>
    </p:spTree>
    <p:extLst>
      <p:ext uri="{BB962C8B-B14F-4D97-AF65-F5344CB8AC3E}">
        <p14:creationId xmlns:p14="http://schemas.microsoft.com/office/powerpoint/2010/main" val="36482482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6195600" y="1371600"/>
            <a:ext cx="2415000" cy="3780000"/>
            <a:chOff x="3390900" y="762000"/>
            <a:chExt cx="2628900" cy="4114800"/>
          </a:xfrm>
        </p:grpSpPr>
        <p:sp>
          <p:nvSpPr>
            <p:cNvPr id="20" name="AutoShape 4"/>
            <p:cNvSpPr>
              <a:spLocks noChangeArrowheads="1"/>
            </p:cNvSpPr>
            <p:nvPr/>
          </p:nvSpPr>
          <p:spPr bwMode="auto">
            <a:xfrm>
              <a:off x="3581400" y="1981200"/>
              <a:ext cx="838200" cy="1524000"/>
            </a:xfrm>
            <a:prstGeom prst="curvedLeftArrow">
              <a:avLst>
                <a:gd name="adj1" fmla="val 36364"/>
                <a:gd name="adj2" fmla="val 72727"/>
                <a:gd name="adj3" fmla="val 33333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9042233"/>
                </p:ext>
              </p:extLst>
            </p:nvPr>
          </p:nvGraphicFramePr>
          <p:xfrm>
            <a:off x="3390900" y="762000"/>
            <a:ext cx="2628900" cy="411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" name="Bitmap Image" r:id="rId3" imgW="3048426" imgH="4772691" progId="Paint.Picture">
                    <p:embed/>
                  </p:oleObj>
                </mc:Choice>
                <mc:Fallback>
                  <p:oleObj name="Bitmap Image" r:id="rId3" imgW="3048426" imgH="4772691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0900" y="762000"/>
                          <a:ext cx="2628900" cy="411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5486400" y="4191000"/>
              <a:ext cx="304800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3810000" y="14478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3765550" y="2203450"/>
              <a:ext cx="769938" cy="827088"/>
            </a:xfrm>
            <a:custGeom>
              <a:avLst/>
              <a:gdLst>
                <a:gd name="T0" fmla="*/ 274 w 274"/>
                <a:gd name="T1" fmla="*/ 421 h 421"/>
                <a:gd name="T2" fmla="*/ 201 w 274"/>
                <a:gd name="T3" fmla="*/ 201 h 421"/>
                <a:gd name="T4" fmla="*/ 0 w 274"/>
                <a:gd name="T5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4" h="421">
                  <a:moveTo>
                    <a:pt x="274" y="421"/>
                  </a:moveTo>
                  <a:cubicBezTo>
                    <a:pt x="260" y="346"/>
                    <a:pt x="247" y="271"/>
                    <a:pt x="201" y="201"/>
                  </a:cubicBezTo>
                  <a:cubicBezTo>
                    <a:pt x="155" y="131"/>
                    <a:pt x="35" y="38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5057775" y="2619375"/>
              <a:ext cx="741363" cy="395288"/>
            </a:xfrm>
            <a:custGeom>
              <a:avLst/>
              <a:gdLst>
                <a:gd name="T0" fmla="*/ 0 w 467"/>
                <a:gd name="T1" fmla="*/ 249 h 249"/>
                <a:gd name="T2" fmla="*/ 128 w 467"/>
                <a:gd name="T3" fmla="*/ 39 h 249"/>
                <a:gd name="T4" fmla="*/ 467 w 467"/>
                <a:gd name="T5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7" h="249">
                  <a:moveTo>
                    <a:pt x="0" y="249"/>
                  </a:moveTo>
                  <a:cubicBezTo>
                    <a:pt x="25" y="163"/>
                    <a:pt x="50" y="78"/>
                    <a:pt x="128" y="39"/>
                  </a:cubicBezTo>
                  <a:cubicBezTo>
                    <a:pt x="206" y="0"/>
                    <a:pt x="336" y="6"/>
                    <a:pt x="467" y="12"/>
                  </a:cubicBezTo>
                </a:path>
              </a:pathLst>
            </a:custGeom>
            <a:noFill/>
            <a:ln w="1905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 flipV="1">
              <a:off x="5000625" y="2085975"/>
              <a:ext cx="666750" cy="944563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3"/>
            <p:cNvSpPr>
              <a:spLocks noChangeArrowheads="1"/>
            </p:cNvSpPr>
            <p:nvPr/>
          </p:nvSpPr>
          <p:spPr bwMode="auto">
            <a:xfrm>
              <a:off x="4343400" y="2846388"/>
              <a:ext cx="958850" cy="277812"/>
            </a:xfrm>
            <a:prstGeom prst="ellipse">
              <a:avLst/>
            </a:prstGeom>
            <a:solidFill>
              <a:srgbClr val="CC0099">
                <a:alpha val="28000"/>
              </a:srgbClr>
            </a:solidFill>
            <a:ln w="28575">
              <a:solidFill>
                <a:srgbClr val="CC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flipH="1" flipV="1">
              <a:off x="3895725" y="2159000"/>
              <a:ext cx="566738" cy="827088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flipV="1">
              <a:off x="5138738" y="2362200"/>
              <a:ext cx="576262" cy="598488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>
              <a:off x="4411761" y="3011034"/>
              <a:ext cx="1550561" cy="2764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dirty="0" smtClean="0">
                  <a:latin typeface="Comic Sans MS"/>
                  <a:cs typeface="Comic Sans MS"/>
                </a:rPr>
                <a:t>HADRONIZATION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" y="4953000"/>
            <a:ext cx="7198800" cy="1600200"/>
            <a:chOff x="0" y="3657600"/>
            <a:chExt cx="7198800" cy="16002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3657600"/>
              <a:ext cx="7198800" cy="1600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1006"/>
            <a:stretch/>
          </p:blipFill>
          <p:spPr>
            <a:xfrm>
              <a:off x="35210" y="3669228"/>
              <a:ext cx="7127590" cy="105517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4648200"/>
              <a:ext cx="7086600" cy="595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latin typeface="Comic Sans MS"/>
                  <a:cs typeface="Comic Sans MS"/>
                </a:rPr>
                <a:t>correction 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decomposed into (semi)independent </a:t>
              </a:r>
              <a:r>
                <a:rPr lang="en-US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factors</a:t>
              </a:r>
              <a:endParaRPr lang="en-US" dirty="0" smtClean="0">
                <a:latin typeface="Comic Sans MS"/>
                <a:cs typeface="Comic Sans MS"/>
              </a:endParaRPr>
            </a:p>
            <a:p>
              <a:pPr algn="r">
                <a:lnSpc>
                  <a:spcPct val="90000"/>
                </a:lnSpc>
              </a:pPr>
              <a:r>
                <a:rPr lang="en-US" dirty="0" smtClean="0">
                  <a:latin typeface="Comic Sans MS"/>
                  <a:cs typeface="Comic Sans MS"/>
                </a:rPr>
                <a:t>applied </a:t>
              </a:r>
              <a:r>
                <a:rPr lang="en-US" dirty="0">
                  <a:latin typeface="Comic Sans MS"/>
                  <a:cs typeface="Comic Sans MS"/>
                </a:rPr>
                <a:t>in a fixed sequence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j</a:t>
            </a:r>
            <a:r>
              <a:rPr lang="en-US" u="sng" dirty="0" smtClean="0"/>
              <a:t>et energy correction</a:t>
            </a:r>
            <a:endParaRPr lang="en-US" u="sng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34</a:t>
            </a:fld>
            <a:endParaRPr lang="en-US" dirty="0" smtClean="0"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38" y="3739517"/>
            <a:ext cx="3373602" cy="9848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relative</a:t>
            </a:r>
            <a:r>
              <a:rPr lang="en-US" sz="1600" dirty="0" smtClean="0">
                <a:latin typeface="Comic Sans MS"/>
                <a:cs typeface="Comic Sans MS"/>
              </a:rPr>
              <a:t>:</a:t>
            </a:r>
          </a:p>
          <a:p>
            <a:r>
              <a:rPr lang="en-US" sz="1400" dirty="0">
                <a:latin typeface="Comic Sans MS"/>
                <a:cs typeface="Comic Sans MS"/>
              </a:rPr>
              <a:t>c</a:t>
            </a:r>
            <a:r>
              <a:rPr lang="en-US" sz="1400" dirty="0" smtClean="0">
                <a:latin typeface="Comic Sans MS"/>
                <a:cs typeface="Comic Sans MS"/>
              </a:rPr>
              <a:t>orrect to make calorimeter response</a:t>
            </a:r>
          </a:p>
          <a:p>
            <a:r>
              <a:rPr lang="en-US" sz="1400" dirty="0">
                <a:latin typeface="Comic Sans MS"/>
                <a:cs typeface="Comic Sans MS"/>
              </a:rPr>
              <a:t>u</a:t>
            </a:r>
            <a:r>
              <a:rPr lang="en-US" sz="1400" dirty="0" smtClean="0">
                <a:latin typeface="Comic Sans MS"/>
                <a:cs typeface="Comic Sans MS"/>
              </a:rPr>
              <a:t>niform in </a:t>
            </a:r>
            <a:r>
              <a:rPr lang="en-US" sz="1400" dirty="0" smtClean="0">
                <a:latin typeface="Symbol" charset="2"/>
                <a:cs typeface="Symbol" charset="2"/>
              </a:rPr>
              <a:t>h</a:t>
            </a:r>
          </a:p>
          <a:p>
            <a:r>
              <a:rPr lang="en-US" sz="1400" i="1" dirty="0" smtClean="0">
                <a:latin typeface="Comic Sans MS"/>
                <a:cs typeface="Comic Sans MS"/>
              </a:rPr>
              <a:t>in-situ</a:t>
            </a:r>
            <a:r>
              <a:rPr lang="en-US" sz="1400" dirty="0" smtClean="0">
                <a:latin typeface="Comic Sans MS"/>
                <a:cs typeface="Comic Sans MS"/>
              </a:rPr>
              <a:t> method: di-jet </a:t>
            </a:r>
            <a:r>
              <a:rPr lang="en-US" sz="1400" dirty="0" err="1" smtClean="0">
                <a:latin typeface="Comic Sans MS"/>
                <a:cs typeface="Comic Sans MS"/>
              </a:rPr>
              <a:t>p</a:t>
            </a:r>
            <a:r>
              <a:rPr lang="en-US" sz="1400" baseline="-25000" dirty="0" err="1" smtClean="0">
                <a:latin typeface="Comic Sans MS"/>
                <a:cs typeface="Comic Sans MS"/>
              </a:rPr>
              <a:t>T</a:t>
            </a:r>
            <a:r>
              <a:rPr lang="en-US" sz="1400" dirty="0" smtClean="0">
                <a:latin typeface="Comic Sans MS"/>
                <a:cs typeface="Comic Sans MS"/>
              </a:rPr>
              <a:t> balance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38" y="3733802"/>
            <a:ext cx="2666963" cy="9848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absolute</a:t>
            </a:r>
            <a:r>
              <a:rPr lang="en-US" sz="1600" dirty="0" smtClean="0">
                <a:latin typeface="Comic Sans MS"/>
                <a:cs typeface="Comic Sans MS"/>
              </a:rPr>
              <a:t>:</a:t>
            </a:r>
          </a:p>
          <a:p>
            <a:r>
              <a:rPr lang="en-US" sz="1400" dirty="0">
                <a:latin typeface="Comic Sans MS"/>
                <a:cs typeface="Comic Sans MS"/>
              </a:rPr>
              <a:t>c</a:t>
            </a:r>
            <a:r>
              <a:rPr lang="en-US" sz="1400" dirty="0" smtClean="0">
                <a:latin typeface="Comic Sans MS"/>
                <a:cs typeface="Comic Sans MS"/>
              </a:rPr>
              <a:t>orrect absolute energy scale</a:t>
            </a:r>
          </a:p>
          <a:p>
            <a:r>
              <a:rPr lang="en-US" sz="1400" i="1" dirty="0" smtClean="0">
                <a:latin typeface="Comic Sans MS"/>
                <a:cs typeface="Comic Sans MS"/>
              </a:rPr>
              <a:t>in-situ</a:t>
            </a:r>
            <a:r>
              <a:rPr lang="en-US" sz="1400" dirty="0" smtClean="0">
                <a:latin typeface="Comic Sans MS"/>
                <a:cs typeface="Comic Sans MS"/>
              </a:rPr>
              <a:t> method:</a:t>
            </a:r>
          </a:p>
          <a:p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r>
              <a:rPr lang="en-US" sz="1400" dirty="0" err="1" smtClean="0">
                <a:latin typeface="Comic Sans MS"/>
                <a:cs typeface="Comic Sans MS"/>
              </a:rPr>
              <a:t>+jet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err="1" smtClean="0">
                <a:latin typeface="Comic Sans MS"/>
                <a:cs typeface="Comic Sans MS"/>
              </a:rPr>
              <a:t>p</a:t>
            </a:r>
            <a:r>
              <a:rPr lang="en-US" sz="1400" baseline="-25000" dirty="0" err="1" smtClean="0">
                <a:latin typeface="Comic Sans MS"/>
                <a:cs typeface="Comic Sans MS"/>
              </a:rPr>
              <a:t>T</a:t>
            </a:r>
            <a:r>
              <a:rPr lang="en-US" sz="1400" dirty="0" smtClean="0">
                <a:latin typeface="Comic Sans MS"/>
                <a:cs typeface="Comic Sans MS"/>
              </a:rPr>
              <a:t> balance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8610600" y="1524002"/>
            <a:ext cx="0" cy="3643313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lg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n>
                <a:solidFill>
                  <a:srgbClr val="3497AE"/>
                </a:solidFill>
                <a:prstDash val="lgDashDot"/>
              </a:ln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 rot="16200000">
            <a:off x="7419249" y="3073350"/>
            <a:ext cx="2893099" cy="251602"/>
          </a:xfrm>
          <a:prstGeom prst="rect">
            <a:avLst/>
          </a:prstGeom>
          <a:ln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wrap="square" anchor="ctr">
            <a:spAutoFit/>
          </a:bodyPr>
          <a:lstStyle/>
          <a:p>
            <a:pPr algn="ctr"/>
            <a:r>
              <a:rPr lang="it-IT" sz="1600" dirty="0" err="1" smtClean="0">
                <a:latin typeface="Comic Sans MS"/>
                <a:cs typeface="Comic Sans MS"/>
              </a:rPr>
              <a:t>ca</a:t>
            </a:r>
            <a:endParaRPr lang="it-IT" sz="1600" dirty="0" smtClean="0">
              <a:latin typeface="Comic Sans MS"/>
              <a:cs typeface="Comic Sans MS"/>
            </a:endParaRPr>
          </a:p>
          <a:p>
            <a:pPr algn="ctr"/>
            <a:r>
              <a:rPr lang="it-IT" sz="1600" dirty="0" smtClean="0">
                <a:latin typeface="Comic Sans MS"/>
                <a:cs typeface="Comic Sans MS"/>
              </a:rPr>
              <a:t>l</a:t>
            </a:r>
          </a:p>
          <a:p>
            <a:pPr algn="ctr"/>
            <a:r>
              <a:rPr lang="it-IT" sz="1600" dirty="0" err="1" smtClean="0">
                <a:latin typeface="Comic Sans MS"/>
                <a:cs typeface="Comic Sans MS"/>
              </a:rPr>
              <a:t>ibrat</a:t>
            </a:r>
            <a:endParaRPr lang="it-IT" sz="1600" dirty="0" smtClean="0">
              <a:latin typeface="Comic Sans MS"/>
              <a:cs typeface="Comic Sans MS"/>
            </a:endParaRPr>
          </a:p>
          <a:p>
            <a:pPr algn="ctr"/>
            <a:r>
              <a:rPr lang="it-IT" sz="1600" dirty="0" smtClean="0">
                <a:latin typeface="Comic Sans MS"/>
                <a:cs typeface="Comic Sans MS"/>
              </a:rPr>
              <a:t>i</a:t>
            </a:r>
          </a:p>
          <a:p>
            <a:pPr algn="ctr"/>
            <a:r>
              <a:rPr lang="it-IT" sz="1600" dirty="0" smtClean="0">
                <a:latin typeface="Comic Sans MS"/>
                <a:cs typeface="Comic Sans MS"/>
              </a:rPr>
              <a:t>on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8800" y="762000"/>
            <a:ext cx="3505200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correct reconstructed jets back</a:t>
            </a: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either 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to particle or to 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cs typeface="Comic Sans MS"/>
              </a:rPr>
              <a:t>parton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jets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872966"/>
            <a:ext cx="4267200" cy="27084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causes of bias in jet reconstruction</a:t>
            </a:r>
          </a:p>
          <a:p>
            <a:pPr marL="285750" indent="-285750">
              <a:buSzPct val="120000"/>
              <a:buBlip>
                <a:blip r:embed="rId6"/>
              </a:buBlip>
            </a:pPr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jet reconstruction algorithm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jet </a:t>
            </a:r>
            <a:r>
              <a:rPr lang="en-US" sz="1400" dirty="0">
                <a:solidFill>
                  <a:srgbClr val="000000"/>
                </a:solidFill>
                <a:latin typeface="Comic Sans MS"/>
                <a:cs typeface="Comic Sans MS"/>
              </a:rPr>
              <a:t>energy only partly reconstructed </a:t>
            </a:r>
          </a:p>
          <a:p>
            <a:pPr marL="285750" indent="-285750">
              <a:buSzPct val="120000"/>
              <a:buBlip>
                <a:blip r:embed="rId6"/>
              </a:buBlip>
            </a:pPr>
            <a:r>
              <a:rPr lang="en-US" sz="1400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non</a:t>
            </a:r>
            <a:r>
              <a:rPr lang="en-US" sz="1400" b="1" dirty="0">
                <a:solidFill>
                  <a:srgbClr val="FF6600"/>
                </a:solidFill>
                <a:latin typeface="Comic Sans MS"/>
                <a:cs typeface="Comic Sans MS"/>
              </a:rPr>
              <a:t>-compensating calorimeter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latin typeface="Comic Sans MS"/>
                <a:cs typeface="Comic Sans MS"/>
              </a:rPr>
              <a:t>non-linear response of calorimeter</a:t>
            </a:r>
          </a:p>
          <a:p>
            <a:pPr marL="285750" indent="-285750">
              <a:buSzPct val="120000"/>
              <a:buBlip>
                <a:blip r:embed="rId6"/>
              </a:buBlip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detectors </a:t>
            </a:r>
            <a:r>
              <a:rPr lang="en-US" sz="1400" b="1" dirty="0">
                <a:solidFill>
                  <a:schemeClr val="accent1"/>
                </a:solidFill>
                <a:latin typeface="Comic Sans MS"/>
                <a:cs typeface="Comic Sans MS"/>
              </a:rPr>
              <a:t>segmentation</a:t>
            </a:r>
            <a:r>
              <a:rPr lang="en-US" sz="1400" dirty="0">
                <a:solidFill>
                  <a:schemeClr val="accent1"/>
                </a:solidFill>
                <a:latin typeface="Comic Sans MS"/>
                <a:cs typeface="Comic Sans MS"/>
              </a:rPr>
              <a:t> </a:t>
            </a:r>
          </a:p>
          <a:p>
            <a:pPr marL="285750" indent="-285750">
              <a:buSzPct val="120000"/>
              <a:buBlip>
                <a:blip r:embed="rId6"/>
              </a:buBlip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presence </a:t>
            </a:r>
            <a:r>
              <a:rPr lang="en-US" sz="1400" dirty="0">
                <a:solidFill>
                  <a:srgbClr val="000000"/>
                </a:solidFill>
                <a:latin typeface="Comic Sans MS"/>
                <a:cs typeface="Comic Sans MS"/>
              </a:rPr>
              <a:t>of </a:t>
            </a:r>
            <a:r>
              <a:rPr lang="en-US" sz="1400" b="1" dirty="0">
                <a:solidFill>
                  <a:schemeClr val="accent4"/>
                </a:solidFill>
                <a:latin typeface="Comic Sans MS"/>
                <a:cs typeface="Comic Sans MS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mic Sans MS"/>
                <a:cs typeface="Comic Sans MS"/>
              </a:rPr>
              <a:t> in front of 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calorimeters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                and </a:t>
            </a:r>
            <a:r>
              <a:rPr lang="en-US" sz="1400" b="1" dirty="0">
                <a:solidFill>
                  <a:srgbClr val="7DCC2E"/>
                </a:solidFill>
                <a:latin typeface="Comic Sans MS"/>
                <a:cs typeface="Comic Sans MS"/>
              </a:rPr>
              <a:t>magnetic </a:t>
            </a:r>
            <a:r>
              <a:rPr lang="en-US" sz="1400" b="1" dirty="0" smtClean="0">
                <a:solidFill>
                  <a:srgbClr val="7DCC2E"/>
                </a:solidFill>
                <a:latin typeface="Comic Sans MS"/>
                <a:cs typeface="Comic Sans MS"/>
              </a:rPr>
              <a:t>field</a:t>
            </a:r>
          </a:p>
          <a:p>
            <a:pPr marL="285750" indent="-285750">
              <a:buSzPct val="120000"/>
              <a:buBlip>
                <a:blip r:embed="rId6"/>
              </a:buBlip>
            </a:pPr>
            <a:r>
              <a:rPr lang="en-US" sz="1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electronic noise</a:t>
            </a:r>
            <a:endParaRPr lang="en-US" sz="14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pPr marL="285750" indent="-285750">
              <a:buSzPct val="120000"/>
              <a:buBlip>
                <a:blip r:embed="rId6"/>
              </a:buBlip>
            </a:pPr>
            <a:r>
              <a:rPr lang="en-US" sz="1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noise </a:t>
            </a:r>
            <a:r>
              <a:rPr lang="en-US" sz="1400" b="1" dirty="0">
                <a:solidFill>
                  <a:srgbClr val="000090"/>
                </a:solidFill>
                <a:latin typeface="Comic Sans MS"/>
                <a:cs typeface="Comic Sans MS"/>
              </a:rPr>
              <a:t>due to </a:t>
            </a:r>
            <a:r>
              <a:rPr lang="en-US" sz="1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physics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1"/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pile-up </a:t>
            </a:r>
            <a:r>
              <a:rPr lang="en-US" sz="1400" dirty="0">
                <a:solidFill>
                  <a:srgbClr val="000000"/>
                </a:solidFill>
                <a:latin typeface="Comic Sans MS"/>
                <a:cs typeface="Comic Sans MS"/>
              </a:rPr>
              <a:t>and 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Underlying Events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>
              <a:buSzPct val="120000"/>
              <a:buBlip>
                <a:blip r:embed="rId6"/>
              </a:buBlip>
            </a:pPr>
            <a:r>
              <a:rPr lang="en-US" sz="14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flavor </a:t>
            </a:r>
            <a:r>
              <a:rPr lang="en-US" sz="1400" b="1" dirty="0">
                <a:solidFill>
                  <a:srgbClr val="660066"/>
                </a:solidFill>
                <a:latin typeface="Comic Sans MS"/>
                <a:cs typeface="Comic Sans MS"/>
              </a:rPr>
              <a:t>of original quark or </a:t>
            </a:r>
            <a:r>
              <a:rPr lang="en-US" sz="14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gluon</a:t>
            </a:r>
            <a:endParaRPr lang="en-US" sz="1400" b="1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209800" y="4648200"/>
            <a:ext cx="685800" cy="83820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886200" y="4648200"/>
            <a:ext cx="762000" cy="83820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1149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Content Placeholder 5" descr="twobruncrop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185600"/>
            <a:ext cx="3650021" cy="2520000"/>
          </a:xfrm>
        </p:spPr>
      </p:pic>
      <p:pic>
        <p:nvPicPr>
          <p:cNvPr id="51" name="Content Placeholder 3" descr="log_ipips_3D_standardPF_ETA_0-1v5_PT_40-9999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4213200"/>
            <a:ext cx="2340000" cy="2340000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5391622" y="2879080"/>
            <a:ext cx="3752378" cy="3521720"/>
            <a:chOff x="-849859" y="3035300"/>
            <a:chExt cx="4665872" cy="4379065"/>
          </a:xfrm>
        </p:grpSpPr>
        <p:pic>
          <p:nvPicPr>
            <p:cNvPr id="8" name="Picture 8" descr="SSVtagger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</a:blip>
            <a:srcRect/>
            <a:stretch>
              <a:fillRect/>
            </a:stretch>
          </p:blipFill>
          <p:spPr bwMode="auto">
            <a:xfrm>
              <a:off x="385763" y="3035300"/>
              <a:ext cx="3243262" cy="3670300"/>
            </a:xfrm>
            <a:prstGeom prst="rect">
              <a:avLst/>
            </a:prstGeom>
            <a:noFill/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15496" y="3624345"/>
              <a:ext cx="1384705" cy="1152099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1731502" y="5329854"/>
              <a:ext cx="473752" cy="1421259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-849859" y="3176645"/>
              <a:ext cx="2581363" cy="63720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1400" dirty="0">
                  <a:latin typeface="Comic Sans MS"/>
                  <a:cs typeface="Comic Sans MS"/>
                </a:rPr>
                <a:t>signed decay length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1400" dirty="0">
                  <a:latin typeface="Comic Sans MS"/>
                  <a:cs typeface="Comic Sans MS"/>
                </a:rPr>
                <a:t>of secondary vertexes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497" y="6777164"/>
              <a:ext cx="2842516" cy="63720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1400" dirty="0" smtClean="0">
                  <a:latin typeface="Comic Sans MS"/>
                  <a:cs typeface="Comic Sans MS"/>
                </a:rPr>
                <a:t>signed impact </a:t>
              </a:r>
              <a:r>
                <a:rPr lang="en-US" sz="1400" dirty="0">
                  <a:latin typeface="Comic Sans MS"/>
                  <a:cs typeface="Comic Sans MS"/>
                </a:rPr>
                <a:t>parameter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1400" dirty="0">
                  <a:latin typeface="Comic Sans MS"/>
                  <a:cs typeface="Comic Sans MS"/>
                </a:rPr>
                <a:t>of tracks in the jet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48000" y="3578423"/>
              <a:ext cx="358249" cy="382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m</a:t>
              </a:r>
              <a:endParaRPr lang="en-US" sz="1400" b="1" dirty="0">
                <a:solidFill>
                  <a:schemeClr val="accent1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2209800" y="3657600"/>
              <a:ext cx="914400" cy="685800"/>
            </a:xfrm>
            <a:prstGeom prst="straightConnector1">
              <a:avLst/>
            </a:prstGeom>
            <a:ln w="3810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9057"/>
            <a:ext cx="7313613" cy="677108"/>
          </a:xfrm>
        </p:spPr>
        <p:txBody>
          <a:bodyPr/>
          <a:lstStyle/>
          <a:p>
            <a:pPr algn="l"/>
            <a:r>
              <a:rPr lang="en-US" i="1" u="sng" dirty="0" smtClean="0"/>
              <a:t>b</a:t>
            </a:r>
            <a:r>
              <a:rPr lang="en-US" u="sng" dirty="0" smtClean="0"/>
              <a:t>-tagging</a:t>
            </a:r>
            <a:endParaRPr lang="en-US" u="sng" dirty="0"/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35</a:t>
            </a:fld>
            <a:endParaRPr lang="en-US" dirty="0" smtClean="0">
              <a:latin typeface="Times" charset="0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126816" y="895696"/>
            <a:ext cx="6426385" cy="180049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several </a:t>
            </a:r>
            <a:r>
              <a:rPr lang="en-US" sz="1600" i="1" dirty="0">
                <a:latin typeface="Comic Sans MS"/>
                <a:cs typeface="Comic Sans MS"/>
              </a:rPr>
              <a:t>b</a:t>
            </a:r>
            <a:r>
              <a:rPr lang="en-US" sz="1600" dirty="0">
                <a:latin typeface="Comic Sans MS"/>
                <a:cs typeface="Comic Sans MS"/>
              </a:rPr>
              <a:t>-tag algorithms have been </a:t>
            </a:r>
            <a:r>
              <a:rPr lang="en-US" sz="1600" dirty="0" smtClean="0">
                <a:latin typeface="Comic Sans MS"/>
                <a:cs typeface="Comic Sans MS"/>
              </a:rPr>
              <a:t>developed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which exploit some </a:t>
            </a:r>
            <a:r>
              <a:rPr lang="en-US" sz="1600" b="1" i="1" dirty="0" smtClean="0">
                <a:solidFill>
                  <a:srgbClr val="68AB19"/>
                </a:solidFill>
                <a:latin typeface="Comic Sans MS"/>
                <a:cs typeface="Comic Sans MS"/>
              </a:rPr>
              <a:t>b</a:t>
            </a:r>
            <a:r>
              <a:rPr lang="en-US" sz="1600" dirty="0" smtClean="0">
                <a:solidFill>
                  <a:srgbClr val="68AB19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68AB19"/>
                </a:solidFill>
                <a:latin typeface="Comic Sans MS"/>
                <a:cs typeface="Comic Sans MS"/>
              </a:rPr>
              <a:t>hadron</a:t>
            </a:r>
            <a:r>
              <a:rPr lang="en-US" sz="1600" dirty="0" smtClean="0">
                <a:solidFill>
                  <a:srgbClr val="68AB19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68AB19"/>
                </a:solidFill>
                <a:latin typeface="Comic Sans MS"/>
                <a:cs typeface="Comic Sans MS"/>
              </a:rPr>
              <a:t>characteristics</a:t>
            </a:r>
            <a:endParaRPr lang="en-US" sz="1600" dirty="0">
              <a:latin typeface="Comic Sans MS"/>
              <a:cs typeface="Comic Sans MS"/>
            </a:endParaRPr>
          </a:p>
          <a:p>
            <a:r>
              <a:rPr lang="en-US" sz="1600" dirty="0" smtClean="0">
                <a:latin typeface="Comic Sans MS"/>
                <a:cs typeface="Comic Sans MS"/>
              </a:rPr>
              <a:t>[</a:t>
            </a:r>
            <a:r>
              <a:rPr lang="en-US" sz="1600" dirty="0" err="1" smtClean="0">
                <a:latin typeface="Comic Sans MS"/>
                <a:cs typeface="Comic Sans MS"/>
              </a:rPr>
              <a:t>w.r.t</a:t>
            </a:r>
            <a:r>
              <a:rPr lang="en-US" sz="1600" dirty="0" smtClean="0">
                <a:latin typeface="Comic Sans MS"/>
                <a:cs typeface="Comic Sans MS"/>
              </a:rPr>
              <a:t>. light </a:t>
            </a:r>
            <a:r>
              <a:rPr lang="en-US" sz="1600" dirty="0" err="1" smtClean="0">
                <a:latin typeface="Comic Sans MS"/>
                <a:cs typeface="Comic Sans MS"/>
              </a:rPr>
              <a:t>flavours</a:t>
            </a:r>
            <a:r>
              <a:rPr lang="en-US" sz="1600" dirty="0" smtClean="0">
                <a:latin typeface="Comic Sans MS"/>
                <a:cs typeface="Comic Sans MS"/>
              </a:rPr>
              <a:t> and gluons]:</a:t>
            </a:r>
          </a:p>
          <a:p>
            <a:pPr marL="97200" lvl="1">
              <a:spcBef>
                <a:spcPts val="600"/>
              </a:spcBef>
              <a:buFontTx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hard fragmentation</a:t>
            </a:r>
            <a:endParaRPr lang="en-US" sz="1400" b="1" dirty="0">
              <a:latin typeface="Comic Sans MS"/>
              <a:cs typeface="Comic Sans MS"/>
            </a:endParaRPr>
          </a:p>
          <a:p>
            <a:pPr marL="97200" lvl="1">
              <a:buFontTx/>
              <a:buChar char="•"/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mass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>
                <a:latin typeface="Comic Sans MS"/>
                <a:cs typeface="Comic Sans MS"/>
                <a:sym typeface="Symbol" charset="0"/>
              </a:rPr>
              <a:t> high tracks </a:t>
            </a:r>
            <a:r>
              <a:rPr lang="en-US" sz="1400" dirty="0" smtClean="0">
                <a:latin typeface="Comic Sans MS"/>
                <a:cs typeface="Comic Sans MS"/>
                <a:sym typeface="Symbol" charset="0"/>
              </a:rPr>
              <a:t>multiplicity</a:t>
            </a:r>
            <a:endParaRPr lang="en-US" sz="1400" dirty="0">
              <a:latin typeface="Comic Sans MS"/>
              <a:cs typeface="Comic Sans MS"/>
              <a:sym typeface="Symbol" charset="0"/>
            </a:endParaRPr>
          </a:p>
          <a:p>
            <a:pPr marL="97200" lvl="1">
              <a:buFontTx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long </a:t>
            </a:r>
            <a:r>
              <a:rPr lang="en-US" sz="1400" b="1" dirty="0">
                <a:latin typeface="Comic Sans MS"/>
                <a:cs typeface="Comic Sans MS"/>
              </a:rPr>
              <a:t>lifetime</a:t>
            </a: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>
                <a:latin typeface="Comic Sans MS"/>
                <a:cs typeface="Comic Sans MS"/>
                <a:sym typeface="Symbol" charset="0"/>
              </a:rPr>
              <a:t> secondary vertex, track w/ large </a:t>
            </a:r>
            <a:r>
              <a:rPr lang="en-US" sz="1400" dirty="0" smtClean="0">
                <a:latin typeface="Comic Sans MS"/>
                <a:cs typeface="Comic Sans MS"/>
                <a:sym typeface="Symbol" charset="0"/>
              </a:rPr>
              <a:t>impact parameter (IP)</a:t>
            </a:r>
            <a:endParaRPr lang="en-US" sz="1400" dirty="0">
              <a:latin typeface="Comic Sans MS"/>
              <a:cs typeface="Comic Sans MS"/>
              <a:sym typeface="Symbol" charset="0"/>
            </a:endParaRPr>
          </a:p>
          <a:p>
            <a:pPr marL="97200" lvl="1">
              <a:buFontTx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semi</a:t>
            </a:r>
            <a:r>
              <a:rPr lang="en-US" sz="1400" b="1" dirty="0">
                <a:latin typeface="Comic Sans MS"/>
                <a:cs typeface="Comic Sans MS"/>
              </a:rPr>
              <a:t>-</a:t>
            </a:r>
            <a:r>
              <a:rPr lang="en-US" sz="1400" b="1" dirty="0" err="1">
                <a:latin typeface="Comic Sans MS"/>
                <a:cs typeface="Comic Sans MS"/>
              </a:rPr>
              <a:t>leptonic</a:t>
            </a:r>
            <a:r>
              <a:rPr lang="en-US" sz="1400" b="1" dirty="0">
                <a:latin typeface="Comic Sans MS"/>
                <a:cs typeface="Comic Sans MS"/>
              </a:rPr>
              <a:t> decay</a:t>
            </a: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(BR~20%) </a:t>
            </a:r>
            <a:r>
              <a:rPr lang="en-US" sz="1400" dirty="0" smtClean="0">
                <a:latin typeface="Comic Sans MS"/>
                <a:cs typeface="Comic Sans MS"/>
                <a:sym typeface="Symbol" charset="0"/>
              </a:rPr>
              <a:t> </a:t>
            </a:r>
            <a:r>
              <a:rPr lang="en-US" sz="1400" dirty="0">
                <a:latin typeface="Comic Sans MS"/>
                <a:cs typeface="Comic Sans MS"/>
                <a:sym typeface="Symbol" charset="0"/>
              </a:rPr>
              <a:t>leptons w/ high </a:t>
            </a:r>
            <a:r>
              <a:rPr lang="en-US" sz="1400" i="1" dirty="0" err="1">
                <a:latin typeface="Comic Sans MS"/>
                <a:cs typeface="Comic Sans MS"/>
                <a:sym typeface="Symbol" charset="0"/>
              </a:rPr>
              <a:t>p</a:t>
            </a:r>
            <a:r>
              <a:rPr lang="en-US" sz="1400" i="1" baseline="-25000" dirty="0" err="1">
                <a:latin typeface="Comic Sans MS"/>
                <a:cs typeface="Comic Sans MS"/>
                <a:sym typeface="Symbol" charset="0"/>
              </a:rPr>
              <a:t>T</a:t>
            </a:r>
            <a:r>
              <a:rPr lang="en-US" sz="1400" dirty="0">
                <a:latin typeface="Comic Sans MS"/>
                <a:cs typeface="Comic Sans MS"/>
                <a:sym typeface="Symbol" charset="0"/>
              </a:rPr>
              <a:t> </a:t>
            </a:r>
            <a:r>
              <a:rPr lang="en-US" sz="1400" dirty="0" err="1">
                <a:latin typeface="Comic Sans MS"/>
                <a:cs typeface="Comic Sans MS"/>
                <a:sym typeface="Symbol" charset="0"/>
              </a:rPr>
              <a:t>w.r.t</a:t>
            </a:r>
            <a:r>
              <a:rPr lang="en-US" sz="1400" dirty="0">
                <a:latin typeface="Comic Sans MS"/>
                <a:cs typeface="Comic Sans MS"/>
                <a:sym typeface="Symbol" charset="0"/>
              </a:rPr>
              <a:t>. jet axis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52400" y="2895600"/>
            <a:ext cx="4572000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for </a:t>
            </a:r>
            <a:r>
              <a:rPr lang="en-US" sz="1400" dirty="0">
                <a:latin typeface="Comic Sans MS"/>
                <a:cs typeface="Comic Sans MS"/>
              </a:rPr>
              <a:t>each jet, all algorithms produce a </a:t>
            </a:r>
            <a:r>
              <a:rPr lang="en-US" sz="1400" b="1" i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discriminator</a:t>
            </a:r>
            <a:r>
              <a:rPr lang="en-US" sz="1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 </a:t>
            </a:r>
          </a:p>
          <a:p>
            <a:pPr algn="r"/>
            <a:r>
              <a:rPr lang="en-US" sz="1400" dirty="0" smtClean="0">
                <a:latin typeface="Comic Sans MS"/>
                <a:cs typeface="Comic Sans MS"/>
              </a:rPr>
              <a:t>[</a:t>
            </a:r>
            <a:r>
              <a:rPr lang="en-US" sz="1400" dirty="0">
                <a:latin typeface="Comic Sans MS"/>
                <a:cs typeface="Comic Sans MS"/>
              </a:rPr>
              <a:t>simple or complex variable]</a:t>
            </a:r>
          </a:p>
          <a:p>
            <a:r>
              <a:rPr lang="en-US" sz="1400" dirty="0">
                <a:latin typeface="Comic Sans MS"/>
                <a:cs typeface="Comic Sans MS"/>
              </a:rPr>
              <a:t>on which one cuts more or less tightly,</a:t>
            </a:r>
          </a:p>
          <a:p>
            <a:r>
              <a:rPr lang="en-US" sz="1400" dirty="0">
                <a:latin typeface="Comic Sans MS"/>
                <a:cs typeface="Comic Sans MS"/>
              </a:rPr>
              <a:t>in order to distinguish </a:t>
            </a:r>
            <a:r>
              <a:rPr lang="en-US" sz="1400" i="1" dirty="0">
                <a:latin typeface="Comic Sans MS"/>
                <a:cs typeface="Comic Sans MS"/>
              </a:rPr>
              <a:t>b</a:t>
            </a:r>
            <a:r>
              <a:rPr lang="en-US" sz="1400" dirty="0">
                <a:latin typeface="Comic Sans MS"/>
                <a:cs typeface="Comic Sans MS"/>
              </a:rPr>
              <a:t>-</a:t>
            </a:r>
            <a:r>
              <a:rPr lang="en-US" sz="1400" dirty="0" smtClean="0">
                <a:latin typeface="Comic Sans MS"/>
                <a:cs typeface="Comic Sans MS"/>
              </a:rPr>
              <a:t>jets</a:t>
            </a:r>
          </a:p>
          <a:p>
            <a:r>
              <a:rPr lang="en-US" sz="1400" dirty="0" smtClean="0">
                <a:latin typeface="Comic Sans MS"/>
                <a:cs typeface="Comic Sans MS"/>
              </a:rPr>
              <a:t>[</a:t>
            </a:r>
            <a:r>
              <a:rPr lang="en-US" sz="1400" dirty="0">
                <a:latin typeface="Comic Sans MS"/>
                <a:cs typeface="Comic Sans MS"/>
              </a:rPr>
              <a:t>correspondently w/ different efficiency and purity]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00752" y="6324602"/>
            <a:ext cx="2090048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1400" dirty="0">
                <a:latin typeface="Comic Sans MS"/>
                <a:cs typeface="Comic Sans MS"/>
              </a:rPr>
              <a:t>double </a:t>
            </a:r>
            <a:r>
              <a:rPr lang="en-GB" sz="1400" i="1" dirty="0">
                <a:latin typeface="Comic Sans MS"/>
                <a:cs typeface="Comic Sans MS"/>
              </a:rPr>
              <a:t>b</a:t>
            </a:r>
            <a:r>
              <a:rPr lang="en-GB" sz="1400" dirty="0">
                <a:latin typeface="Comic Sans MS"/>
                <a:cs typeface="Comic Sans MS"/>
              </a:rPr>
              <a:t>-jet candidate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1447800" y="4648200"/>
            <a:ext cx="381000" cy="3048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152400" y="6019800"/>
            <a:ext cx="381000" cy="3048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48204" y="5026225"/>
            <a:ext cx="3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PV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81478" y="472142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SV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3400" y="594062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SV</a:t>
            </a:r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22" name="Picture 21" descr="500_beffVSudsef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9991" y="34391"/>
            <a:ext cx="2279618" cy="2376000"/>
          </a:xfrm>
          <a:prstGeom prst="rect">
            <a:avLst/>
          </a:prstGeom>
          <a:ln w="38100" cmpd="sng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4" name="Elbow Connector 3"/>
          <p:cNvCxnSpPr/>
          <p:nvPr/>
        </p:nvCxnSpPr>
        <p:spPr>
          <a:xfrm rot="16200000" flipH="1">
            <a:off x="4255200" y="3417000"/>
            <a:ext cx="1116000" cy="432000"/>
          </a:xfrm>
          <a:prstGeom prst="bentConnector3">
            <a:avLst>
              <a:gd name="adj1" fmla="val -1117"/>
            </a:avLst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5558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852107"/>
              </p:ext>
            </p:extLst>
          </p:nvPr>
        </p:nvGraphicFramePr>
        <p:xfrm>
          <a:off x="533398" y="914400"/>
          <a:ext cx="7162802" cy="375412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413002"/>
                <a:gridCol w="1320800"/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source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uncertainty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reason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lepton ID/trigger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0.2÷2%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from efficiency estimation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in 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Z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→ee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/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μμ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 tag and probe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lepton 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p</a:t>
                      </a:r>
                      <a:r>
                        <a:rPr lang="en-US" sz="1600" baseline="-25000" dirty="0" err="1" smtClean="0"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 scale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1÷2%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for shape uncertainties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tauID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 efficiency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23%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from 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Z→ττ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 tag and probe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tau energy scale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3%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upper bound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assuming </a:t>
                      </a:r>
                      <a:r>
                        <a:rPr lang="en-US" sz="1600" baseline="0" dirty="0" err="1" smtClean="0">
                          <a:latin typeface="Comic Sans MS"/>
                          <a:cs typeface="Comic Sans MS"/>
                        </a:rPr>
                        <a:t>PFjet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scale</a:t>
                      </a:r>
                    </a:p>
                    <a:p>
                      <a:pPr algn="l"/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(for shape uncertainties)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jet energy scale (JES)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3%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for MET uncertainty on shapes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unclustered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 E</a:t>
                      </a:r>
                      <a:r>
                        <a:rPr lang="en-US" sz="1600" baseline="-25000" dirty="0" smtClean="0"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scale</a:t>
                      </a:r>
                      <a:endParaRPr lang="en-US" sz="1600" baseline="-25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10%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for MET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 uncertainty on shapes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Z→ττ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 yield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4%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from CMS 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Z→ee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/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μμ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 measurement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luminosity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11%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36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/>
              <a:t>systematic uncertainties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89913" y="2209800"/>
            <a:ext cx="7543486" cy="3934599"/>
            <a:chOff x="189913" y="2209800"/>
            <a:chExt cx="7543486" cy="3934599"/>
          </a:xfrm>
        </p:grpSpPr>
        <p:sp>
          <p:nvSpPr>
            <p:cNvPr id="11" name="Rectangle 10"/>
            <p:cNvSpPr/>
            <p:nvPr/>
          </p:nvSpPr>
          <p:spPr>
            <a:xfrm>
              <a:off x="1752600" y="5221069"/>
              <a:ext cx="5105400" cy="923330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err="1" smtClean="0">
                  <a:latin typeface="Comic Sans MS"/>
                  <a:cs typeface="Comic Sans MS"/>
                </a:rPr>
                <a:t>tauID</a:t>
              </a:r>
              <a:r>
                <a:rPr lang="en-US" dirty="0" smtClean="0">
                  <a:latin typeface="Comic Sans MS"/>
                  <a:cs typeface="Comic Sans MS"/>
                </a:rPr>
                <a:t> </a:t>
              </a:r>
              <a:r>
                <a:rPr lang="en-US" dirty="0">
                  <a:latin typeface="Comic Sans MS"/>
                  <a:cs typeface="Comic Sans MS"/>
                </a:rPr>
                <a:t>efficiency </a:t>
              </a:r>
              <a:r>
                <a:rPr lang="en-US" dirty="0" smtClean="0">
                  <a:latin typeface="Comic Sans MS"/>
                  <a:cs typeface="Comic Sans MS"/>
                </a:rPr>
                <a:t>dominates the systematics</a:t>
              </a:r>
            </a:p>
            <a:p>
              <a:r>
                <a:rPr lang="en-US" dirty="0" smtClean="0">
                  <a:latin typeface="Comic Sans MS"/>
                  <a:cs typeface="Comic Sans MS"/>
                </a:rPr>
                <a:t>[</a:t>
              </a:r>
              <a:r>
                <a:rPr lang="en-US" dirty="0" smtClean="0">
                  <a:latin typeface="Comic Sans MS"/>
                  <a:cs typeface="Comic Sans MS"/>
                </a:rPr>
                <a:t>low </a:t>
              </a:r>
              <a:r>
                <a:rPr lang="en-US" dirty="0">
                  <a:latin typeface="Comic Sans MS"/>
                  <a:cs typeface="Comic Sans MS"/>
                </a:rPr>
                <a:t>statistics of tag and probe </a:t>
              </a:r>
              <a:r>
                <a:rPr lang="en-US" dirty="0" smtClean="0">
                  <a:latin typeface="Comic Sans MS"/>
                  <a:cs typeface="Comic Sans MS"/>
                </a:rPr>
                <a:t>measurement]</a:t>
              </a:r>
            </a:p>
            <a:p>
              <a:r>
                <a:rPr lang="en-US" dirty="0" smtClean="0">
                  <a:latin typeface="Comic Sans MS"/>
                  <a:cs typeface="Comic Sans MS"/>
                </a:rPr>
                <a:t>not present in the </a:t>
              </a:r>
              <a:r>
                <a:rPr lang="en-US" dirty="0" err="1" smtClean="0">
                  <a:latin typeface="Comic Sans MS"/>
                  <a:cs typeface="Comic Sans MS"/>
                </a:rPr>
                <a:t>leptonic</a:t>
              </a:r>
              <a:r>
                <a:rPr lang="en-US" dirty="0" smtClean="0">
                  <a:latin typeface="Comic Sans MS"/>
                  <a:cs typeface="Comic Sans MS"/>
                </a:rPr>
                <a:t> channel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533401" y="2209800"/>
              <a:ext cx="7199998" cy="431999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189913" y="2409648"/>
              <a:ext cx="1602388" cy="3169339"/>
            </a:xfrm>
            <a:custGeom>
              <a:avLst/>
              <a:gdLst>
                <a:gd name="connsiteX0" fmla="*/ 284869 w 1602388"/>
                <a:gd name="connsiteY0" fmla="*/ 0 h 3169339"/>
                <a:gd name="connsiteX1" fmla="*/ 284869 w 1602388"/>
                <a:gd name="connsiteY1" fmla="*/ 0 h 3169339"/>
                <a:gd name="connsiteX2" fmla="*/ 0 w 1602388"/>
                <a:gd name="connsiteY2" fmla="*/ 0 h 3169339"/>
                <a:gd name="connsiteX3" fmla="*/ 0 w 1602388"/>
                <a:gd name="connsiteY3" fmla="*/ 3169339 h 3169339"/>
                <a:gd name="connsiteX4" fmla="*/ 1602388 w 1602388"/>
                <a:gd name="connsiteY4" fmla="*/ 3169339 h 316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2388" h="3169339">
                  <a:moveTo>
                    <a:pt x="284869" y="0"/>
                  </a:moveTo>
                  <a:lnTo>
                    <a:pt x="284869" y="0"/>
                  </a:lnTo>
                  <a:lnTo>
                    <a:pt x="0" y="0"/>
                  </a:lnTo>
                  <a:lnTo>
                    <a:pt x="0" y="3169339"/>
                  </a:lnTo>
                  <a:lnTo>
                    <a:pt x="1602388" y="3169339"/>
                  </a:lnTo>
                </a:path>
              </a:pathLst>
            </a:cu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18357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37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/>
              <a:t>systematic uncertainties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 rot="1055275">
            <a:off x="2948645" y="1650784"/>
            <a:ext cx="4627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t</a:t>
            </a:r>
            <a:r>
              <a:rPr lang="en-US" sz="1600" dirty="0" smtClean="0">
                <a:latin typeface="Comic Sans MS"/>
                <a:cs typeface="Comic Sans MS"/>
              </a:rPr>
              <a:t>heoretical </a:t>
            </a:r>
            <a:r>
              <a:rPr lang="en-US" sz="1600" dirty="0" smtClean="0">
                <a:latin typeface="Comic Sans MS"/>
                <a:cs typeface="Comic Sans MS"/>
              </a:rPr>
              <a:t>uncertainty on the    cross section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10" name="Picture 9" descr="Screen shot 2011-04-10 at 13.04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2990">
            <a:off x="5895882" y="1892422"/>
            <a:ext cx="254944" cy="294779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38200" y="3733800"/>
            <a:ext cx="4190999" cy="3667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54702" rIns="90000" bIns="45000">
            <a:prstTxWarp prst="textNoShape">
              <a:avLst/>
            </a:prstTxWarp>
          </a:bodyPr>
          <a:lstStyle/>
          <a:p>
            <a:pPr marL="168275" indent="-168275" hangingPunct="1">
              <a:spcBef>
                <a:spcPts val="45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2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Systematic uncertainties (used for limit calculation)</a:t>
            </a:r>
          </a:p>
        </p:txBody>
      </p:sp>
      <p:pic>
        <p:nvPicPr>
          <p:cNvPr id="13" name="Picture 12" descr="Screen shot 2011-04-10 at 12.34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3800"/>
            <a:ext cx="9144000" cy="26992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912498">
            <a:off x="28283" y="2971865"/>
            <a:ext cx="3082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u</a:t>
            </a:r>
            <a:r>
              <a:rPr lang="en-US" sz="1600" dirty="0" smtClean="0">
                <a:latin typeface="Comic Sans MS"/>
                <a:cs typeface="Comic Sans MS"/>
              </a:rPr>
              <a:t>ncertainty </a:t>
            </a:r>
            <a:r>
              <a:rPr lang="en-US" sz="1600" dirty="0" smtClean="0">
                <a:latin typeface="Comic Sans MS"/>
                <a:cs typeface="Comic Sans MS"/>
              </a:rPr>
              <a:t>on t ID efficiency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 rot="997166">
            <a:off x="183055" y="2479543"/>
            <a:ext cx="3189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u</a:t>
            </a:r>
            <a:r>
              <a:rPr lang="en-US" sz="1600" dirty="0" smtClean="0">
                <a:latin typeface="Comic Sans MS"/>
                <a:cs typeface="Comic Sans MS"/>
              </a:rPr>
              <a:t>ncertainty </a:t>
            </a:r>
            <a:r>
              <a:rPr lang="en-US" sz="1600" dirty="0" smtClean="0">
                <a:latin typeface="Comic Sans MS"/>
                <a:cs typeface="Comic Sans MS"/>
              </a:rPr>
              <a:t>of a lepton faking t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 rot="1077632">
            <a:off x="459354" y="1984805"/>
            <a:ext cx="46142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u</a:t>
            </a:r>
            <a:r>
              <a:rPr lang="en-US" sz="1600" dirty="0" smtClean="0">
                <a:latin typeface="Comic Sans MS"/>
                <a:cs typeface="Comic Sans MS"/>
              </a:rPr>
              <a:t>ncertainty </a:t>
            </a:r>
            <a:r>
              <a:rPr lang="en-US" sz="1600" dirty="0" smtClean="0">
                <a:latin typeface="Comic Sans MS"/>
                <a:cs typeface="Comic Sans MS"/>
              </a:rPr>
              <a:t>on jet energy scale and resolution</a:t>
            </a:r>
            <a:br>
              <a:rPr lang="en-US" sz="1600" dirty="0" smtClean="0">
                <a:latin typeface="Comic Sans MS"/>
                <a:cs typeface="Comic Sans MS"/>
              </a:rPr>
            </a:br>
            <a:r>
              <a:rPr lang="en-US" sz="1600" dirty="0" smtClean="0">
                <a:latin typeface="Comic Sans MS"/>
                <a:cs typeface="Comic Sans MS"/>
              </a:rPr>
              <a:t>as well as missing transverse momentum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 rot="1076845">
            <a:off x="1962860" y="1800518"/>
            <a:ext cx="3979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e</a:t>
            </a:r>
            <a:r>
              <a:rPr lang="en-US" sz="1600" dirty="0" smtClean="0">
                <a:latin typeface="Comic Sans MS"/>
                <a:cs typeface="Comic Sans MS"/>
              </a:rPr>
              <a:t>lectron/</a:t>
            </a:r>
            <a:r>
              <a:rPr lang="en-US" sz="1600" dirty="0" err="1" smtClean="0">
                <a:latin typeface="Comic Sans MS"/>
                <a:cs typeface="Comic Sans MS"/>
              </a:rPr>
              <a:t>muon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trigger &amp; ID &amp; isolation</a:t>
            </a:r>
          </a:p>
        </p:txBody>
      </p:sp>
      <p:sp>
        <p:nvSpPr>
          <p:cNvPr id="18" name="TextBox 17"/>
          <p:cNvSpPr txBox="1"/>
          <p:nvPr/>
        </p:nvSpPr>
        <p:spPr>
          <a:xfrm rot="1023760">
            <a:off x="6061262" y="1666685"/>
            <a:ext cx="2313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l</a:t>
            </a:r>
            <a:r>
              <a:rPr lang="en-US" sz="1600" dirty="0" smtClean="0">
                <a:latin typeface="Comic Sans MS"/>
                <a:cs typeface="Comic Sans MS"/>
              </a:rPr>
              <a:t>uminosity </a:t>
            </a:r>
            <a:r>
              <a:rPr lang="en-US" sz="1600" dirty="0" smtClean="0">
                <a:latin typeface="Comic Sans MS"/>
                <a:cs typeface="Comic Sans MS"/>
              </a:rPr>
              <a:t>uncertainty</a:t>
            </a:r>
            <a:endParaRPr lang="en-US" sz="1600" dirty="0">
              <a:latin typeface="Comic Sans MS"/>
              <a:cs typeface="Comic Sans M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7697652" y="2744652"/>
            <a:ext cx="1444896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7052994" y="2963090"/>
            <a:ext cx="1185316" cy="35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15000" y="2548484"/>
            <a:ext cx="1219200" cy="11853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48200" y="2895600"/>
            <a:ext cx="990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276600" y="3204914"/>
            <a:ext cx="1371600" cy="528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971800" y="3581400"/>
            <a:ext cx="543965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734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38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1341906"/>
          </a:xfrm>
        </p:spPr>
        <p:txBody>
          <a:bodyPr/>
          <a:lstStyle/>
          <a:p>
            <a:r>
              <a:rPr lang="en-US" b="1" u="sng" dirty="0"/>
              <a:t>i</a:t>
            </a:r>
            <a:r>
              <a:rPr lang="en-US" b="1" u="sng" dirty="0" smtClean="0"/>
              <a:t>nclusive jet </a:t>
            </a:r>
            <a:r>
              <a:rPr lang="en-US" b="1" u="sng" dirty="0" err="1" smtClean="0"/>
              <a:t>p</a:t>
            </a:r>
            <a:r>
              <a:rPr lang="en-US" b="1" u="sng" baseline="-25000" dirty="0" err="1" smtClean="0"/>
              <a:t>T</a:t>
            </a:r>
            <a:r>
              <a:rPr lang="en-US" b="1" u="sng" dirty="0" smtClean="0"/>
              <a:t> distribution</a:t>
            </a:r>
            <a:br>
              <a:rPr lang="en-US" b="1" u="sng" dirty="0" smtClean="0"/>
            </a:br>
            <a:r>
              <a:rPr lang="en-US" b="1" u="sng" dirty="0" smtClean="0"/>
              <a:t>in </a:t>
            </a:r>
            <a:r>
              <a:rPr lang="en-US" b="1" u="sng" dirty="0" err="1" smtClean="0"/>
              <a:t>lepton+MET</a:t>
            </a:r>
            <a:r>
              <a:rPr lang="en-US" b="1" u="sng" dirty="0" smtClean="0"/>
              <a:t>+≥3jets events</a:t>
            </a:r>
            <a:endParaRPr lang="en-US" b="1" u="sng" dirty="0" smtClean="0"/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334000" y="4729422"/>
            <a:ext cx="3200400" cy="8331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hangingPunct="1">
              <a:lnSpc>
                <a:spcPct val="10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fake </a:t>
            </a:r>
            <a:r>
              <a:rPr lang="en-US" sz="2400" dirty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background is estimated using </a:t>
            </a:r>
            <a:r>
              <a:rPr lang="en-US" sz="2400" dirty="0" smtClean="0">
                <a:solidFill>
                  <a:srgbClr val="000080"/>
                </a:solidFill>
                <a:latin typeface="Comic Sans MS"/>
                <a:ea typeface="SimSun" charset="0"/>
                <a:cs typeface="Comic Sans MS"/>
              </a:rPr>
              <a:t>data</a:t>
            </a:r>
            <a:endParaRPr lang="en-US" sz="1600" dirty="0" smtClean="0">
              <a:solidFill>
                <a:srgbClr val="000000"/>
              </a:solidFill>
              <a:latin typeface="Comic Sans MS"/>
              <a:ea typeface="SimSun" charset="0"/>
              <a:cs typeface="Comic Sans MS"/>
            </a:endParaRP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>
            <a:off x="2484438" y="4859338"/>
            <a:ext cx="36036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76" y="1828800"/>
            <a:ext cx="4895876" cy="4649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4953000" y="2112071"/>
            <a:ext cx="3352800" cy="18642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jets </a:t>
            </a:r>
            <a:r>
              <a:rPr lang="en-US" sz="14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that can fake </a:t>
            </a:r>
            <a:r>
              <a:rPr lang="en-US" sz="14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taus</a:t>
            </a:r>
            <a:r>
              <a:rPr lang="en-US" sz="14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 in events 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w/ :</a:t>
            </a:r>
            <a:endParaRPr lang="en-US" sz="1400" dirty="0" smtClean="0">
              <a:solidFill>
                <a:srgbClr val="000000"/>
              </a:solidFill>
              <a:latin typeface="Comic Sans MS"/>
              <a:ea typeface="SimSun" charset="0"/>
              <a:cs typeface="Comic Sans MS"/>
            </a:endParaRPr>
          </a:p>
          <a:p>
            <a:pPr marL="176400" indent="-176400" hangingPunct="1">
              <a:lnSpc>
                <a:spcPct val="100000"/>
              </a:lnSpc>
              <a:spcBef>
                <a:spcPts val="300"/>
              </a:spcBef>
              <a:buSzPct val="12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1 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isolated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lepton</a:t>
            </a:r>
            <a:endParaRPr lang="en-US" sz="1600" dirty="0">
              <a:solidFill>
                <a:srgbClr val="000000"/>
              </a:solidFill>
              <a:latin typeface="Comic Sans MS"/>
              <a:ea typeface="SimSun" charset="0"/>
              <a:cs typeface="Comic Sans MS"/>
            </a:endParaRPr>
          </a:p>
          <a:p>
            <a:pPr marL="324000" hangingPunct="1">
              <a:lnSpc>
                <a:spcPct val="100000"/>
              </a:lnSpc>
              <a:spcBef>
                <a:spcPts val="300"/>
              </a:spcBef>
              <a:buSzPct val="12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E</a:t>
            </a:r>
            <a:r>
              <a:rPr lang="en-US" sz="1200" baseline="-330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T</a:t>
            </a:r>
            <a:r>
              <a:rPr lang="en-US" sz="12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&gt;30GeV for </a:t>
            </a:r>
            <a:r>
              <a:rPr lang="en-US" sz="12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electrons</a:t>
            </a:r>
          </a:p>
          <a:p>
            <a:pPr marL="324000" hangingPunct="1">
              <a:lnSpc>
                <a:spcPct val="100000"/>
              </a:lnSpc>
              <a:spcBef>
                <a:spcPts val="300"/>
              </a:spcBef>
              <a:buSzPct val="12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200" dirty="0" err="1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p</a:t>
            </a:r>
            <a:r>
              <a:rPr lang="en-US" sz="1200" baseline="-33000" dirty="0" err="1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T</a:t>
            </a:r>
            <a:r>
              <a:rPr lang="en-US" sz="12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&gt;20 </a:t>
            </a:r>
            <a:r>
              <a:rPr lang="en-US" sz="12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GeV</a:t>
            </a:r>
            <a:r>
              <a:rPr lang="en-US" sz="12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/c for </a:t>
            </a:r>
            <a:r>
              <a:rPr lang="en-US" sz="1200" dirty="0" err="1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muons</a:t>
            </a:r>
            <a:endParaRPr lang="en-US" sz="1400" dirty="0" smtClean="0">
              <a:solidFill>
                <a:srgbClr val="000000"/>
              </a:solidFill>
              <a:latin typeface="Comic Sans MS"/>
              <a:ea typeface="SimSun" charset="0"/>
              <a:cs typeface="Comic Sans MS"/>
            </a:endParaRPr>
          </a:p>
          <a:p>
            <a:pPr marL="176400" indent="-176400">
              <a:spcBef>
                <a:spcPts val="300"/>
              </a:spcBef>
              <a:buSzPct val="12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≥2 jets w/ 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p</a:t>
            </a:r>
            <a:r>
              <a:rPr lang="en-US" sz="1600" baseline="-330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&gt;30 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/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c</a:t>
            </a:r>
          </a:p>
          <a:p>
            <a:pPr marL="180000">
              <a:spcBef>
                <a:spcPts val="300"/>
              </a:spcBef>
              <a:buSzPct val="12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+ 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at least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1 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jet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w/ 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p</a:t>
            </a:r>
            <a:r>
              <a:rPr lang="en-US" sz="1600" baseline="-330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&gt;20GeV/c</a:t>
            </a:r>
            <a:endParaRPr lang="en-US" sz="1600" dirty="0" smtClean="0">
              <a:solidFill>
                <a:srgbClr val="000000"/>
              </a:solidFill>
              <a:latin typeface="Comic Sans MS"/>
              <a:ea typeface="SimSun" charset="0"/>
              <a:cs typeface="Comic Sans MS"/>
            </a:endParaRPr>
          </a:p>
          <a:p>
            <a:pPr marL="176400" indent="-176400">
              <a:spcBef>
                <a:spcPts val="300"/>
              </a:spcBef>
              <a:buSzPct val="12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MET </a:t>
            </a:r>
            <a:r>
              <a:rPr lang="en-US" sz="1400" dirty="0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&gt; 40 </a:t>
            </a:r>
            <a:r>
              <a:rPr lang="en-US" sz="1400" dirty="0" err="1">
                <a:solidFill>
                  <a:srgbClr val="000000"/>
                </a:solidFill>
                <a:latin typeface="Comic Sans MS"/>
                <a:ea typeface="SimSun" charset="0"/>
                <a:cs typeface="Comic Sans MS"/>
              </a:rPr>
              <a:t>GeV</a:t>
            </a:r>
            <a:endParaRPr lang="en-US" sz="1400" dirty="0">
              <a:solidFill>
                <a:srgbClr val="000000"/>
              </a:solidFill>
              <a:latin typeface="Comic Sans MS"/>
              <a:ea typeface="SimSun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538741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3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neutral Higgs</a:t>
            </a:r>
            <a:endParaRPr lang="en-US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3505200" y="6183868"/>
            <a:ext cx="43434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@large </a:t>
            </a:r>
            <a:r>
              <a:rPr lang="en-US" dirty="0">
                <a:latin typeface="Comic Sans MS"/>
                <a:cs typeface="Comic Sans MS"/>
              </a:rPr>
              <a:t>tan </a:t>
            </a:r>
            <a:r>
              <a:rPr lang="en-US" dirty="0" smtClean="0">
                <a:latin typeface="Comic Sans MS"/>
                <a:cs typeface="Comic Sans MS"/>
              </a:rPr>
              <a:t>β </a:t>
            </a:r>
            <a:r>
              <a:rPr lang="en-US" dirty="0" smtClean="0">
                <a:latin typeface="Comic Sans MS"/>
                <a:cs typeface="Comic Sans MS"/>
              </a:rPr>
              <a:t>cross </a:t>
            </a:r>
            <a:r>
              <a:rPr lang="en-US" dirty="0">
                <a:latin typeface="Comic Sans MS"/>
                <a:cs typeface="Comic Sans MS"/>
              </a:rPr>
              <a:t>section </a:t>
            </a:r>
            <a:r>
              <a:rPr lang="en-US" dirty="0" smtClean="0">
                <a:latin typeface="Comic Sans MS"/>
                <a:cs typeface="Comic Sans MS"/>
              </a:rPr>
              <a:t>enhanced ;)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" y="1039505"/>
            <a:ext cx="6248400" cy="12464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SzPct val="120000"/>
              <a:buBlip>
                <a:blip r:embed="rId3"/>
              </a:buBlip>
            </a:pPr>
            <a:r>
              <a:rPr lang="en-US" dirty="0">
                <a:latin typeface="Comic Sans MS"/>
                <a:cs typeface="Comic Sans MS"/>
              </a:rPr>
              <a:t>search for </a:t>
            </a:r>
            <a:r>
              <a:rPr lang="en-US" b="1" dirty="0" err="1">
                <a:latin typeface="Comic Sans MS"/>
                <a:cs typeface="Comic Sans MS"/>
              </a:rPr>
              <a:t>pp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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 </a:t>
            </a:r>
            <a:r>
              <a:rPr lang="en-US" b="1" dirty="0" err="1">
                <a:latin typeface="Symbol" charset="2"/>
                <a:cs typeface="Symbol" charset="2"/>
              </a:rPr>
              <a:t>φ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+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X</a:t>
            </a:r>
          </a:p>
          <a:p>
            <a:pPr marL="68400" indent="-248400">
              <a:spcBef>
                <a:spcPts val="300"/>
              </a:spcBef>
              <a:buSzPct val="120000"/>
              <a:buBlip>
                <a:blip r:embed="rId4"/>
              </a:buBlip>
            </a:pPr>
            <a:r>
              <a:rPr lang="en-US" dirty="0">
                <a:latin typeface="Comic Sans MS"/>
                <a:cs typeface="Comic Sans MS"/>
              </a:rPr>
              <a:t>2 main production processes @LHC</a:t>
            </a:r>
          </a:p>
          <a:p>
            <a:pPr marL="68400" indent="-248400">
              <a:spcBef>
                <a:spcPts val="300"/>
              </a:spcBef>
              <a:buSzPct val="120000"/>
              <a:buBlip>
                <a:blip r:embed="rId4"/>
              </a:buBlip>
            </a:pPr>
            <a:r>
              <a:rPr lang="en-US" dirty="0" smtClean="0">
                <a:latin typeface="Comic Sans MS"/>
                <a:cs typeface="Comic Sans MS"/>
              </a:rPr>
              <a:t>Higgs </a:t>
            </a:r>
            <a:r>
              <a:rPr lang="en-US" dirty="0">
                <a:latin typeface="Comic Sans MS"/>
                <a:cs typeface="Comic Sans MS"/>
              </a:rPr>
              <a:t>decays to tau-pairs w/ </a:t>
            </a:r>
            <a:r>
              <a:rPr lang="en-US" b="1" dirty="0">
                <a:latin typeface="Comic Sans MS"/>
                <a:cs typeface="Comic Sans MS"/>
              </a:rPr>
              <a:t>BR(</a:t>
            </a:r>
            <a:r>
              <a:rPr lang="en-US" b="1" dirty="0" err="1">
                <a:latin typeface="Symbol" charset="2"/>
                <a:cs typeface="Symbol" charset="2"/>
              </a:rPr>
              <a:t>φ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t</a:t>
            </a:r>
            <a:r>
              <a:rPr lang="en-US" b="1" baseline="30000" dirty="0" err="1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+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t</a:t>
            </a:r>
            <a:r>
              <a:rPr lang="en-US" b="1" baseline="30000" dirty="0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-</a:t>
            </a:r>
            <a:r>
              <a:rPr lang="en-US" b="1" dirty="0">
                <a:latin typeface="Comic Sans MS"/>
                <a:cs typeface="Comic Sans MS"/>
              </a:rPr>
              <a:t>) ~10÷15%</a:t>
            </a:r>
          </a:p>
          <a:p>
            <a:pPr lvl="1"/>
            <a:r>
              <a:rPr lang="en-US" sz="1600" dirty="0">
                <a:latin typeface="Comic Sans MS"/>
                <a:cs typeface="Comic Sans MS"/>
              </a:rPr>
              <a:t> (</a:t>
            </a:r>
            <a:r>
              <a:rPr lang="en-US" sz="1600" i="1" dirty="0">
                <a:latin typeface="Comic Sans MS"/>
                <a:cs typeface="Comic Sans MS"/>
              </a:rPr>
              <a:t>b</a:t>
            </a:r>
            <a:r>
              <a:rPr lang="en-US" sz="1600" dirty="0">
                <a:latin typeface="Comic Sans MS"/>
                <a:cs typeface="Comic Sans MS"/>
              </a:rPr>
              <a:t>-quark pairs higher BR, but huge background from QCD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6178" y="2558922"/>
            <a:ext cx="9010222" cy="3460878"/>
            <a:chOff x="136178" y="2558922"/>
            <a:chExt cx="9010222" cy="3460878"/>
          </a:xfrm>
        </p:grpSpPr>
        <p:grpSp>
          <p:nvGrpSpPr>
            <p:cNvPr id="18" name="Group 17"/>
            <p:cNvGrpSpPr/>
            <p:nvPr/>
          </p:nvGrpSpPr>
          <p:grpSpPr>
            <a:xfrm>
              <a:off x="6718300" y="3027070"/>
              <a:ext cx="2428100" cy="2501900"/>
              <a:chOff x="6718300" y="3721800"/>
              <a:chExt cx="2428100" cy="25019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18300" y="3721800"/>
                <a:ext cx="2425700" cy="10922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81800" y="4788600"/>
                <a:ext cx="1828800" cy="1435100"/>
              </a:xfrm>
              <a:prstGeom prst="rect">
                <a:avLst/>
              </a:prstGeom>
            </p:spPr>
          </p:pic>
          <p:sp>
            <p:nvSpPr>
              <p:cNvPr id="3" name="Oval 2"/>
              <p:cNvSpPr/>
              <p:nvPr/>
            </p:nvSpPr>
            <p:spPr bwMode="auto">
              <a:xfrm>
                <a:off x="8534401" y="4114801"/>
                <a:ext cx="611999" cy="287999"/>
              </a:xfrm>
              <a:prstGeom prst="ellipse">
                <a:avLst/>
              </a:prstGeom>
              <a:noFill/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685927" y="3745468"/>
                <a:ext cx="381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Symbol" charset="2"/>
                    <a:cs typeface="Symbol" charset="2"/>
                  </a:rPr>
                  <a:t>f</a:t>
                </a:r>
                <a:endParaRPr lang="en-US" b="1" i="1" dirty="0">
                  <a:latin typeface="Symbol" charset="2"/>
                  <a:cs typeface="Symbol" charset="2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36178" y="2646070"/>
              <a:ext cx="3216622" cy="3060000"/>
              <a:chOff x="136178" y="3340800"/>
              <a:chExt cx="3216622" cy="3060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36178" y="6123801"/>
                <a:ext cx="23319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arXiv:1101.0593v2 [</a:t>
                </a:r>
                <a:r>
                  <a:rPr lang="en-US" sz="1200" b="1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hep-ph</a:t>
                </a:r>
                <a:r>
                  <a:rPr lang="en-US" sz="1200" b="1" dirty="0" smtClean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]</a:t>
                </a:r>
                <a:endParaRPr lang="en-US" sz="1200" b="1" dirty="0">
                  <a:solidFill>
                    <a:srgbClr val="800000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9" name="Picture 8" descr="MSSM_PHIxSec_lowTANbeta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276" y="3340800"/>
                <a:ext cx="3189524" cy="3060000"/>
              </a:xfrm>
              <a:prstGeom prst="rect">
                <a:avLst/>
              </a:prstGeom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pic>
          <p:sp>
            <p:nvSpPr>
              <p:cNvPr id="11" name="Rectangle 10"/>
              <p:cNvSpPr/>
              <p:nvPr/>
            </p:nvSpPr>
            <p:spPr>
              <a:xfrm rot="20917268">
                <a:off x="1112617" y="3374242"/>
                <a:ext cx="1148234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buSzPct val="120000"/>
                </a:pPr>
                <a:r>
                  <a:rPr lang="en-US" dirty="0" smtClean="0">
                    <a:latin typeface="Comic Sans MS"/>
                    <a:cs typeface="Comic Sans MS"/>
                  </a:rPr>
                  <a:t>low tan </a:t>
                </a:r>
                <a:r>
                  <a:rPr lang="en-US" dirty="0">
                    <a:latin typeface="Comic Sans MS"/>
                    <a:cs typeface="Comic Sans MS"/>
                  </a:rPr>
                  <a:t>β</a:t>
                </a: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727801" y="4825800"/>
                <a:ext cx="872399" cy="39600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  <a:effectLst>
                <a:glow rad="25400">
                  <a:schemeClr val="accent1">
                    <a:alpha val="40000"/>
                  </a:schemeClr>
                </a:glo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2400" y="6123801"/>
                <a:ext cx="162706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arXiv:1101.0593v2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516076" y="2558922"/>
              <a:ext cx="3189524" cy="3460878"/>
              <a:chOff x="3516076" y="2558922"/>
              <a:chExt cx="3189524" cy="3460878"/>
            </a:xfrm>
          </p:grpSpPr>
          <p:pic>
            <p:nvPicPr>
              <p:cNvPr id="8" name="Picture 7" descr="MSSM_PHIxSec_highTANbeta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6076" y="2646070"/>
                <a:ext cx="3189524" cy="3060000"/>
              </a:xfrm>
              <a:prstGeom prst="rect">
                <a:avLst/>
              </a:prstGeom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pic>
          <p:sp>
            <p:nvSpPr>
              <p:cNvPr id="14" name="Rectangle 13"/>
              <p:cNvSpPr/>
              <p:nvPr/>
            </p:nvSpPr>
            <p:spPr>
              <a:xfrm rot="612430">
                <a:off x="4487450" y="2558922"/>
                <a:ext cx="1259592" cy="3693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buSzPct val="120000"/>
                </a:pPr>
                <a:r>
                  <a:rPr lang="en-US" dirty="0" smtClean="0">
                    <a:latin typeface="Comic Sans MS"/>
                    <a:cs typeface="Comic Sans MS"/>
                  </a:rPr>
                  <a:t>high tan </a:t>
                </a:r>
                <a:r>
                  <a:rPr lang="en-US" dirty="0">
                    <a:latin typeface="Comic Sans MS"/>
                    <a:cs typeface="Comic Sans MS"/>
                  </a:rPr>
                  <a:t>β</a:t>
                </a: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4089001" y="4435870"/>
                <a:ext cx="719999" cy="396000"/>
              </a:xfrm>
              <a:prstGeom prst="ellipse">
                <a:avLst/>
              </a:prstGeom>
              <a:noFill/>
              <a:ln>
                <a:headEnd type="none" w="med" len="med"/>
                <a:tailEnd type="none" w="med" len="med"/>
              </a:ln>
              <a:effectLst>
                <a:glow rad="25400">
                  <a:schemeClr val="accent5">
                    <a:alpha val="40000"/>
                  </a:schemeClr>
                </a:glo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3581400" y="5465802"/>
                <a:ext cx="2286000" cy="553998"/>
                <a:chOff x="3505200" y="5401270"/>
                <a:chExt cx="2286000" cy="553998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3505200" y="5401270"/>
                  <a:ext cx="2286000" cy="553998"/>
                </a:xfrm>
                <a:prstGeom prst="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 anchor="ctr">
                  <a:spAutoFit/>
                </a:bodyPr>
                <a:lstStyle/>
                <a:p>
                  <a:r>
                    <a:rPr lang="en-US" sz="1000" i="1" dirty="0" smtClean="0">
                      <a:latin typeface="Comic Sans MS"/>
                      <a:cs typeface="Comic Sans MS"/>
                    </a:rPr>
                    <a:t>b</a:t>
                  </a:r>
                  <a:r>
                    <a:rPr lang="en-US" sz="1000" dirty="0" smtClean="0">
                      <a:latin typeface="Comic Sans MS"/>
                      <a:cs typeface="Comic Sans MS"/>
                    </a:rPr>
                    <a:t>-quark couplings to</a:t>
                  </a:r>
                </a:p>
                <a:p>
                  <a:r>
                    <a:rPr lang="en-US" sz="1000" dirty="0" smtClean="0">
                      <a:latin typeface="Comic Sans MS"/>
                      <a:cs typeface="Comic Sans MS"/>
                    </a:rPr>
                    <a:t>CP-odd like bosons</a:t>
                  </a:r>
                </a:p>
                <a:p>
                  <a:r>
                    <a:rPr lang="en-US" sz="1000" dirty="0" smtClean="0">
                      <a:latin typeface="Comic Sans MS"/>
                      <a:cs typeface="Comic Sans MS"/>
                    </a:rPr>
                    <a:t>are </a:t>
                  </a:r>
                  <a:r>
                    <a:rPr lang="en-US" sz="1000" dirty="0" smtClean="0">
                      <a:latin typeface="Comic Sans MS"/>
                      <a:cs typeface="Comic Sans MS"/>
                    </a:rPr>
                    <a:t>enhanced</a:t>
                  </a:r>
                  <a:endParaRPr lang="en-US" sz="1000" dirty="0">
                    <a:latin typeface="Comic Sans MS"/>
                    <a:cs typeface="Comic Sans MS"/>
                  </a:endParaRPr>
                </a:p>
              </p:txBody>
            </p:sp>
            <p:graphicFrame>
              <p:nvGraphicFramePr>
                <p:cNvPr id="2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07211357"/>
                    </p:ext>
                  </p:extLst>
                </p:nvPr>
              </p:nvGraphicFramePr>
              <p:xfrm>
                <a:off x="4800600" y="5461000"/>
                <a:ext cx="914400" cy="482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00" name="Equation" r:id="rId9" imgW="914400" imgH="482600" progId="Equation.3">
                        <p:embed/>
                      </p:oleObj>
                    </mc:Choice>
                    <mc:Fallback>
                      <p:oleObj name="Equation" r:id="rId9" imgW="914400" imgH="4826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00600" y="5461000"/>
                              <a:ext cx="914400" cy="482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77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158051">
            <a:off x="2036129" y="2666379"/>
            <a:ext cx="1669720" cy="9643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200"/>
              </a:spcBef>
              <a:buSzPct val="120000"/>
            </a:pPr>
            <a:r>
              <a:rPr lang="en-US" sz="1000" dirty="0">
                <a:latin typeface="Comic Sans MS"/>
                <a:cs typeface="Comic Sans MS"/>
              </a:rPr>
              <a:t>current upper </a:t>
            </a:r>
            <a:r>
              <a:rPr lang="en-US" sz="1000" dirty="0" smtClean="0">
                <a:latin typeface="Comic Sans MS"/>
                <a:cs typeface="Comic Sans MS"/>
              </a:rPr>
              <a:t>limit</a:t>
            </a:r>
          </a:p>
          <a:p>
            <a:pPr>
              <a:spcBef>
                <a:spcPts val="200"/>
              </a:spcBef>
              <a:buSzPct val="120000"/>
            </a:pPr>
            <a:r>
              <a:rPr lang="en-US" sz="1000" dirty="0" smtClean="0">
                <a:latin typeface="Comic Sans MS"/>
                <a:cs typeface="Comic Sans MS"/>
              </a:rPr>
              <a:t>on </a:t>
            </a:r>
            <a:r>
              <a:rPr lang="en-US" sz="1000" dirty="0">
                <a:latin typeface="Comic Sans MS"/>
                <a:cs typeface="Comic Sans MS"/>
              </a:rPr>
              <a:t>BR(</a:t>
            </a:r>
            <a:r>
              <a:rPr lang="en-US" sz="1000" dirty="0" err="1">
                <a:latin typeface="Comic Sans MS" charset="0"/>
              </a:rPr>
              <a:t>t</a:t>
            </a:r>
            <a:r>
              <a:rPr lang="en-US" sz="1000" dirty="0" err="1">
                <a:latin typeface="Comic Sans MS" charset="0"/>
                <a:sym typeface="Symbol" charset="0"/>
              </a:rPr>
              <a:t></a:t>
            </a:r>
            <a:r>
              <a:rPr lang="en-US" sz="1000" dirty="0" err="1">
                <a:latin typeface="Comic Sans MS" charset="0"/>
              </a:rPr>
              <a:t>bH</a:t>
            </a:r>
            <a:r>
              <a:rPr lang="en-US" sz="1000" baseline="30000" dirty="0">
                <a:latin typeface="Comic Sans MS"/>
                <a:cs typeface="Comic Sans MS"/>
                <a:sym typeface="Symbol" charset="0"/>
              </a:rPr>
              <a:t>±</a:t>
            </a:r>
            <a:r>
              <a:rPr lang="en-US" sz="1000" dirty="0">
                <a:latin typeface="Comic Sans MS"/>
                <a:cs typeface="Comic Sans MS"/>
                <a:sym typeface="Symbol" charset="0"/>
              </a:rPr>
              <a:t>)≈0.15÷</a:t>
            </a:r>
            <a:r>
              <a:rPr lang="en-US" sz="1000" dirty="0" smtClean="0">
                <a:latin typeface="Comic Sans MS"/>
                <a:cs typeface="Comic Sans MS"/>
                <a:sym typeface="Symbol" charset="0"/>
              </a:rPr>
              <a:t>0.20</a:t>
            </a:r>
          </a:p>
          <a:p>
            <a:pPr>
              <a:spcBef>
                <a:spcPts val="200"/>
              </a:spcBef>
              <a:buSzPct val="120000"/>
            </a:pPr>
            <a:r>
              <a:rPr lang="en-US" sz="1000" dirty="0" smtClean="0">
                <a:latin typeface="Comic Sans MS"/>
                <a:cs typeface="Comic Sans MS"/>
                <a:sym typeface="Symbol" charset="0"/>
              </a:rPr>
              <a:t>for </a:t>
            </a:r>
            <a:r>
              <a:rPr lang="en-US" sz="1000" dirty="0" err="1">
                <a:latin typeface="Comic Sans MS" charset="0"/>
              </a:rPr>
              <a:t>m</a:t>
            </a:r>
            <a:r>
              <a:rPr lang="en-US" sz="1000" baseline="-25000" dirty="0" err="1">
                <a:latin typeface="Comic Sans MS" charset="0"/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  <a:latin typeface="Comic Sans MS"/>
                <a:cs typeface="Comic Sans MS"/>
                <a:sym typeface="Symbol" charset="0"/>
              </a:rPr>
              <a:t>±</a:t>
            </a:r>
            <a:r>
              <a:rPr lang="en-US" sz="1000" dirty="0">
                <a:solidFill>
                  <a:srgbClr val="000000"/>
                </a:solidFill>
                <a:latin typeface="Comic Sans MS"/>
                <a:cs typeface="Comic Sans MS"/>
                <a:sym typeface="Symbol" charset="0"/>
              </a:rPr>
              <a:t>=</a:t>
            </a:r>
            <a:r>
              <a:rPr lang="en-US" sz="1000" dirty="0">
                <a:latin typeface="Comic Sans MS"/>
                <a:cs typeface="Comic Sans MS"/>
                <a:sym typeface="Symbol" charset="0"/>
              </a:rPr>
              <a:t>80÷155 </a:t>
            </a:r>
            <a:r>
              <a:rPr lang="en-US" sz="1000" dirty="0" err="1">
                <a:latin typeface="Comic Sans MS"/>
                <a:cs typeface="Comic Sans MS"/>
                <a:sym typeface="Symbol" charset="0"/>
              </a:rPr>
              <a:t>GeV</a:t>
            </a:r>
            <a:r>
              <a:rPr lang="en-US" sz="1000" dirty="0">
                <a:latin typeface="Comic Sans MS"/>
                <a:cs typeface="Comic Sans MS"/>
                <a:sym typeface="Symbol" charset="0"/>
              </a:rPr>
              <a:t>/c</a:t>
            </a:r>
            <a:r>
              <a:rPr lang="en-US" sz="1000" baseline="30000" dirty="0">
                <a:latin typeface="Comic Sans MS"/>
                <a:cs typeface="Comic Sans MS"/>
                <a:sym typeface="Symbol" charset="0"/>
              </a:rPr>
              <a:t>2</a:t>
            </a:r>
            <a:r>
              <a:rPr lang="en-US" sz="1000" dirty="0" smtClean="0">
                <a:latin typeface="Comic Sans MS"/>
                <a:cs typeface="Comic Sans MS"/>
                <a:sym typeface="Symbol" charset="0"/>
              </a:rPr>
              <a:t>,</a:t>
            </a:r>
          </a:p>
          <a:p>
            <a:pPr>
              <a:spcBef>
                <a:spcPts val="200"/>
              </a:spcBef>
              <a:buSzPct val="120000"/>
            </a:pPr>
            <a:r>
              <a:rPr lang="en-US" sz="1000" dirty="0" smtClean="0">
                <a:latin typeface="Comic Sans MS"/>
                <a:cs typeface="Comic Sans MS"/>
                <a:sym typeface="Symbol" charset="0"/>
              </a:rPr>
              <a:t>assuming </a:t>
            </a:r>
            <a:r>
              <a:rPr lang="en-US" sz="1000" dirty="0">
                <a:latin typeface="Comic Sans MS"/>
                <a:cs typeface="Comic Sans MS"/>
                <a:sym typeface="Symbol" charset="0"/>
              </a:rPr>
              <a:t>BR(</a:t>
            </a:r>
            <a:r>
              <a:rPr lang="en-US" sz="1000" dirty="0">
                <a:latin typeface="Comic Sans MS" charset="0"/>
              </a:rPr>
              <a:t>H</a:t>
            </a:r>
            <a:r>
              <a:rPr lang="en-US" sz="1000" baseline="30000" dirty="0">
                <a:latin typeface="Comic Sans MS"/>
                <a:cs typeface="Comic Sans MS"/>
                <a:sym typeface="Symbol" charset="0"/>
              </a:rPr>
              <a:t>±</a:t>
            </a:r>
            <a:r>
              <a:rPr lang="en-US" sz="1000" dirty="0">
                <a:latin typeface="Comic Sans MS" charset="0"/>
                <a:sym typeface="Symbol" charset="0"/>
              </a:rPr>
              <a:t>)=</a:t>
            </a:r>
            <a:r>
              <a:rPr lang="en-US" sz="1000" dirty="0" smtClean="0">
                <a:latin typeface="Comic Sans MS" charset="0"/>
                <a:sym typeface="Symbol" charset="0"/>
              </a:rPr>
              <a:t>1</a:t>
            </a:r>
          </a:p>
          <a:p>
            <a:pPr algn="r">
              <a:spcBef>
                <a:spcPts val="200"/>
              </a:spcBef>
              <a:buSzPct val="120000"/>
            </a:pPr>
            <a:r>
              <a:rPr lang="en-US" sz="1000" dirty="0" smtClean="0">
                <a:latin typeface="Comic Sans MS"/>
                <a:cs typeface="Comic Sans MS"/>
                <a:sym typeface="Symbol" charset="0"/>
              </a:rPr>
              <a:t>by </a:t>
            </a:r>
            <a:r>
              <a:rPr lang="en-US" sz="1000" dirty="0">
                <a:latin typeface="Comic Sans MS"/>
                <a:cs typeface="Comic Sans MS"/>
                <a:sym typeface="Symbol" charset="0"/>
              </a:rPr>
              <a:t>CDF and </a:t>
            </a:r>
            <a:r>
              <a:rPr lang="en-US" sz="1000" dirty="0" smtClean="0">
                <a:latin typeface="Comic Sans MS"/>
                <a:cs typeface="Comic Sans MS"/>
                <a:sym typeface="Symbol" charset="0"/>
              </a:rPr>
              <a:t>D0</a:t>
            </a:r>
            <a:endParaRPr lang="en-US" sz="1000" dirty="0">
              <a:latin typeface="Comic Sans MS"/>
              <a:cs typeface="Comic Sans MS"/>
              <a:sym typeface="Symbo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572000" y="3124200"/>
            <a:ext cx="4114800" cy="3496463"/>
            <a:chOff x="4800600" y="3195935"/>
            <a:chExt cx="4114800" cy="3496463"/>
          </a:xfrm>
        </p:grpSpPr>
        <p:sp>
          <p:nvSpPr>
            <p:cNvPr id="26" name="Rectangle 25"/>
            <p:cNvSpPr/>
            <p:nvPr/>
          </p:nvSpPr>
          <p:spPr bwMode="auto">
            <a:xfrm>
              <a:off x="4800600" y="3200402"/>
              <a:ext cx="4067998" cy="349199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00600" y="3195935"/>
              <a:ext cx="4114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800000"/>
                  </a:solidFill>
                  <a:latin typeface="Comic Sans MS"/>
                  <a:cs typeface="Comic Sans MS"/>
                </a:rPr>
                <a:t>http://www-</a:t>
              </a:r>
              <a:r>
                <a:rPr lang="en-US" sz="1200" dirty="0" err="1">
                  <a:solidFill>
                    <a:srgbClr val="800000"/>
                  </a:solidFill>
                  <a:latin typeface="Comic Sans MS"/>
                  <a:cs typeface="Comic Sans MS"/>
                </a:rPr>
                <a:t>cdf.fnal.gov</a:t>
              </a:r>
              <a:r>
                <a:rPr lang="en-US" sz="1200" dirty="0">
                  <a:solidFill>
                    <a:srgbClr val="800000"/>
                  </a:solidFill>
                  <a:latin typeface="Comic Sans MS"/>
                  <a:cs typeface="Comic Sans MS"/>
                </a:rPr>
                <a:t>/physics/new/top/2005/</a:t>
              </a:r>
              <a:r>
                <a:rPr lang="en-US" sz="1200" dirty="0" err="1">
                  <a:solidFill>
                    <a:srgbClr val="800000"/>
                  </a:solidFill>
                  <a:latin typeface="Comic Sans MS"/>
                  <a:cs typeface="Comic Sans MS"/>
                </a:rPr>
                <a:t>ljets</a:t>
              </a:r>
              <a:r>
                <a:rPr lang="en-US" sz="120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/</a:t>
              </a:r>
            </a:p>
            <a:p>
              <a:r>
                <a:rPr lang="en-US" sz="1200" dirty="0" err="1" smtClean="0">
                  <a:solidFill>
                    <a:srgbClr val="800000"/>
                  </a:solidFill>
                  <a:latin typeface="Comic Sans MS"/>
                  <a:cs typeface="Comic Sans MS"/>
                </a:rPr>
                <a:t>charged_higgs</a:t>
              </a:r>
              <a:r>
                <a:rPr lang="en-US" sz="1200" dirty="0">
                  <a:solidFill>
                    <a:srgbClr val="800000"/>
                  </a:solidFill>
                  <a:latin typeface="Comic Sans MS"/>
                  <a:cs typeface="Comic Sans MS"/>
                </a:rPr>
                <a:t>/</a:t>
              </a:r>
              <a:r>
                <a:rPr lang="en-US" sz="1200" dirty="0" err="1">
                  <a:solidFill>
                    <a:srgbClr val="800000"/>
                  </a:solidFill>
                  <a:latin typeface="Comic Sans MS"/>
                  <a:cs typeface="Comic Sans MS"/>
                </a:rPr>
                <a:t>higgs</a:t>
              </a:r>
              <a:r>
                <a:rPr lang="en-US" sz="1200" dirty="0">
                  <a:solidFill>
                    <a:srgbClr val="800000"/>
                  </a:solidFill>
                  <a:latin typeface="Comic Sans MS"/>
                  <a:cs typeface="Comic Sans MS"/>
                </a:rPr>
                <a:t>/V2/HiggsAnalysis_publicV2.html</a:t>
              </a:r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657600"/>
              <a:ext cx="365760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029200" y="6397823"/>
              <a:ext cx="9469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Comic Sans MS" charset="0"/>
                </a:rPr>
                <a:t>tan </a:t>
              </a:r>
              <a:r>
                <a:rPr lang="en-US" sz="1200" i="1" dirty="0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 = 20</a:t>
              </a:r>
            </a:p>
          </p:txBody>
        </p:sp>
      </p:grpSp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4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charged Higgs</a:t>
            </a: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80411" y="3810000"/>
            <a:ext cx="4086789" cy="2819999"/>
            <a:chOff x="28011" y="3505200"/>
            <a:chExt cx="4086789" cy="2819999"/>
          </a:xfrm>
        </p:grpSpPr>
        <p:sp>
          <p:nvSpPr>
            <p:cNvPr id="24" name="Rectangle 23"/>
            <p:cNvSpPr/>
            <p:nvPr/>
          </p:nvSpPr>
          <p:spPr>
            <a:xfrm>
              <a:off x="28011" y="3505200"/>
              <a:ext cx="4086789" cy="175432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buFont typeface="Wingdings" charset="0"/>
                <a:buChar char="Ø"/>
              </a:pPr>
              <a:r>
                <a:rPr lang="en-US" dirty="0">
                  <a:solidFill>
                    <a:srgbClr val="000000"/>
                  </a:solidFill>
                  <a:latin typeface="Comic Sans MS" charset="0"/>
                </a:rPr>
                <a:t> </a:t>
              </a:r>
              <a:r>
                <a:rPr lang="en-US" b="1" i="1" dirty="0">
                  <a:solidFill>
                    <a:srgbClr val="000000"/>
                  </a:solidFill>
                  <a:latin typeface="Comic Sans MS" charset="0"/>
                </a:rPr>
                <a:t>heavy</a:t>
              </a:r>
              <a:r>
                <a:rPr lang="en-US" i="1" dirty="0">
                  <a:solidFill>
                    <a:srgbClr val="000000"/>
                  </a:solidFill>
                  <a:latin typeface="Comic Sans MS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Comic Sans MS" charset="0"/>
                </a:rPr>
                <a:t>charged Higgs [</a:t>
              </a:r>
              <a:r>
                <a:rPr lang="en-US" b="1" dirty="0" err="1" smtClean="0">
                  <a:solidFill>
                    <a:srgbClr val="000000"/>
                  </a:solidFill>
                  <a:latin typeface="Comic Sans MS" charset="0"/>
                </a:rPr>
                <a:t>m</a:t>
              </a:r>
              <a:r>
                <a:rPr lang="en-US" b="1" baseline="-25000" dirty="0" err="1" smtClean="0">
                  <a:solidFill>
                    <a:srgbClr val="000000"/>
                  </a:solidFill>
                  <a:latin typeface="Comic Sans MS" charset="0"/>
                </a:rPr>
                <a:t>H</a:t>
              </a:r>
              <a:r>
                <a:rPr lang="en-US" b="1" baseline="-25000" dirty="0">
                  <a:solidFill>
                    <a:srgbClr val="000000"/>
                  </a:solidFill>
                  <a:latin typeface="Comic Sans MS"/>
                  <a:cs typeface="Comic Sans MS"/>
                  <a:sym typeface="Symbol" charset="0"/>
                </a:rPr>
                <a:t>±</a:t>
              </a:r>
              <a:r>
                <a:rPr lang="en-US" b="1" dirty="0" smtClean="0">
                  <a:solidFill>
                    <a:srgbClr val="000000"/>
                  </a:solidFill>
                  <a:latin typeface="Comic Sans MS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Comic Sans MS" charset="0"/>
                </a:rPr>
                <a:t>&gt; </a:t>
              </a:r>
              <a:r>
                <a:rPr lang="en-US" b="1" dirty="0" err="1">
                  <a:solidFill>
                    <a:srgbClr val="000000"/>
                  </a:solidFill>
                  <a:latin typeface="Comic Sans MS" charset="0"/>
                </a:rPr>
                <a:t>m</a:t>
              </a:r>
              <a:r>
                <a:rPr lang="en-US" b="1" baseline="-25000" dirty="0" err="1">
                  <a:solidFill>
                    <a:srgbClr val="000000"/>
                  </a:solidFill>
                  <a:latin typeface="Comic Sans MS" charset="0"/>
                </a:rPr>
                <a:t>top</a:t>
              </a:r>
              <a:r>
                <a:rPr lang="en-US" dirty="0">
                  <a:solidFill>
                    <a:srgbClr val="000000"/>
                  </a:solidFill>
                  <a:latin typeface="Comic Sans MS" charset="0"/>
                </a:rPr>
                <a:t>]</a:t>
              </a:r>
            </a:p>
            <a:p>
              <a:pPr lvl="1"/>
              <a:r>
                <a:rPr lang="en-US" dirty="0">
                  <a:solidFill>
                    <a:srgbClr val="000000"/>
                  </a:solidFill>
                  <a:latin typeface="Comic Sans MS" charset="0"/>
                </a:rPr>
                <a:t>dominant production </a:t>
              </a:r>
              <a:r>
                <a:rPr lang="en-US" dirty="0" smtClean="0">
                  <a:solidFill>
                    <a:srgbClr val="000000"/>
                  </a:solidFill>
                  <a:latin typeface="Comic Sans MS" charset="0"/>
                </a:rPr>
                <a:t>modes:</a:t>
              </a:r>
            </a:p>
            <a:p>
              <a:pPr lvl="2"/>
              <a:r>
                <a:rPr lang="en-US" b="1" dirty="0" err="1" smtClean="0">
                  <a:solidFill>
                    <a:srgbClr val="000000"/>
                  </a:solidFill>
                  <a:latin typeface="Comic Sans MS" charset="0"/>
                </a:rPr>
                <a:t>gg</a:t>
              </a:r>
              <a:r>
                <a:rPr lang="en-US" b="1" dirty="0" err="1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</a:t>
              </a:r>
              <a:r>
                <a:rPr lang="en-US" b="1" dirty="0" err="1">
                  <a:solidFill>
                    <a:srgbClr val="000000"/>
                  </a:solidFill>
                  <a:latin typeface="Comic Sans MS" charset="0"/>
                </a:rPr>
                <a:t>tbH</a:t>
              </a:r>
              <a:r>
                <a:rPr lang="en-US" b="1" baseline="30000" dirty="0">
                  <a:solidFill>
                    <a:srgbClr val="000000"/>
                  </a:solidFill>
                  <a:latin typeface="Comic Sans MS"/>
                  <a:cs typeface="Comic Sans MS"/>
                  <a:sym typeface="Symbol" charset="0"/>
                </a:rPr>
                <a:t>±</a:t>
              </a:r>
              <a:r>
                <a:rPr lang="en-US" dirty="0">
                  <a:solidFill>
                    <a:srgbClr val="000000"/>
                  </a:solidFill>
                  <a:latin typeface="Comic Sans MS" charset="0"/>
                </a:rPr>
                <a:t> and </a:t>
              </a:r>
              <a:r>
                <a:rPr lang="en-US" b="1" dirty="0" err="1">
                  <a:solidFill>
                    <a:srgbClr val="000000"/>
                  </a:solidFill>
                  <a:latin typeface="Comic Sans MS" charset="0"/>
                </a:rPr>
                <a:t>gb</a:t>
              </a:r>
              <a:r>
                <a:rPr lang="en-US" b="1" dirty="0" err="1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</a:t>
              </a:r>
              <a:r>
                <a:rPr lang="en-US" b="1" dirty="0" err="1">
                  <a:solidFill>
                    <a:srgbClr val="000000"/>
                  </a:solidFill>
                  <a:latin typeface="Comic Sans MS" charset="0"/>
                </a:rPr>
                <a:t>tH</a:t>
              </a:r>
              <a:r>
                <a:rPr lang="en-US" b="1" baseline="30000" dirty="0">
                  <a:solidFill>
                    <a:srgbClr val="000000"/>
                  </a:solidFill>
                  <a:latin typeface="Comic Sans MS"/>
                  <a:cs typeface="Comic Sans MS"/>
                  <a:sym typeface="Symbol" charset="0"/>
                </a:rPr>
                <a:t>±</a:t>
              </a:r>
            </a:p>
            <a:p>
              <a:pPr lvl="1"/>
              <a:r>
                <a:rPr lang="en-US" dirty="0">
                  <a:solidFill>
                    <a:srgbClr val="000000"/>
                  </a:solidFill>
                  <a:latin typeface="Comic Sans MS" charset="0"/>
                </a:rPr>
                <a:t>dominant </a:t>
              </a:r>
              <a:r>
                <a:rPr lang="en-US" dirty="0" smtClean="0">
                  <a:solidFill>
                    <a:srgbClr val="000000"/>
                  </a:solidFill>
                  <a:latin typeface="Comic Sans MS" charset="0"/>
                </a:rPr>
                <a:t>decays:</a:t>
              </a:r>
            </a:p>
            <a:p>
              <a:pPr lvl="2"/>
              <a:r>
                <a:rPr lang="en-US" b="1" dirty="0" smtClean="0">
                  <a:solidFill>
                    <a:srgbClr val="000000"/>
                  </a:solidFill>
                  <a:latin typeface="Comic Sans MS" charset="0"/>
                </a:rPr>
                <a:t>H</a:t>
              </a:r>
              <a:r>
                <a:rPr lang="en-US" b="1" baseline="30000" dirty="0">
                  <a:solidFill>
                    <a:srgbClr val="000000"/>
                  </a:solidFill>
                  <a:latin typeface="Comic Sans MS"/>
                  <a:cs typeface="Comic Sans MS"/>
                  <a:sym typeface="Symbol" charset="0"/>
                </a:rPr>
                <a:t>±</a:t>
              </a:r>
              <a:r>
                <a:rPr lang="en-US" b="1" dirty="0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</a:t>
              </a:r>
              <a:r>
                <a:rPr lang="en-US" b="1" dirty="0" err="1">
                  <a:solidFill>
                    <a:srgbClr val="000000"/>
                  </a:solidFill>
                  <a:latin typeface="Comic Sans MS" charset="0"/>
                </a:rPr>
                <a:t>tb</a:t>
              </a:r>
              <a:r>
                <a:rPr lang="en-US" dirty="0">
                  <a:solidFill>
                    <a:srgbClr val="000000"/>
                  </a:solidFill>
                  <a:latin typeface="Comic Sans MS" charset="0"/>
                </a:rPr>
                <a:t> and </a:t>
              </a:r>
              <a:r>
                <a:rPr lang="en-US" b="1" dirty="0">
                  <a:solidFill>
                    <a:srgbClr val="000000"/>
                  </a:solidFill>
                  <a:latin typeface="Comic Sans MS" charset="0"/>
                </a:rPr>
                <a:t>H</a:t>
              </a:r>
              <a:r>
                <a:rPr lang="en-US" b="1" dirty="0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</a:t>
              </a:r>
              <a:r>
                <a:rPr lang="en-US" b="1" dirty="0" smtClean="0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</a:t>
              </a:r>
            </a:p>
            <a:p>
              <a:pPr lvl="2"/>
              <a:endParaRPr lang="en-US" dirty="0">
                <a:solidFill>
                  <a:srgbClr val="000000"/>
                </a:solidFill>
                <a:latin typeface="Comic Sans MS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81000" y="5029199"/>
              <a:ext cx="3276600" cy="1296000"/>
              <a:chOff x="2514600" y="1828799"/>
              <a:chExt cx="3276600" cy="1296000"/>
            </a:xfrm>
          </p:grpSpPr>
          <p:pic>
            <p:nvPicPr>
              <p:cNvPr id="13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575"/>
              <a:stretch>
                <a:fillRect/>
              </a:stretch>
            </p:blipFill>
            <p:spPr bwMode="auto">
              <a:xfrm>
                <a:off x="4114800" y="1828800"/>
                <a:ext cx="1676400" cy="1295400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332"/>
              <a:stretch>
                <a:fillRect/>
              </a:stretch>
            </p:blipFill>
            <p:spPr bwMode="auto">
              <a:xfrm>
                <a:off x="2514600" y="1828799"/>
                <a:ext cx="1690673" cy="1296000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0" name="Group 19"/>
          <p:cNvGrpSpPr/>
          <p:nvPr/>
        </p:nvGrpSpPr>
        <p:grpSpPr>
          <a:xfrm>
            <a:off x="5892800" y="0"/>
            <a:ext cx="3251200" cy="1879600"/>
            <a:chOff x="3352800" y="1397000"/>
            <a:chExt cx="3251200" cy="1879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1397000"/>
              <a:ext cx="3251200" cy="18796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352800" y="1478340"/>
              <a:ext cx="323584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the </a:t>
              </a:r>
              <a:r>
                <a:rPr lang="en-US" sz="1600" dirty="0">
                  <a:solidFill>
                    <a:schemeClr val="bg1"/>
                  </a:solidFill>
                  <a:latin typeface="Comic Sans MS"/>
                  <a:cs typeface="Comic Sans MS"/>
                </a:rPr>
                <a:t>discovery </a:t>
              </a:r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of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a </a:t>
              </a:r>
              <a:r>
                <a:rPr lang="en-US" sz="1600" dirty="0">
                  <a:solidFill>
                    <a:schemeClr val="bg1"/>
                  </a:solidFill>
                  <a:latin typeface="Comic Sans MS"/>
                  <a:cs typeface="Comic Sans MS"/>
                </a:rPr>
                <a:t>charged Higgs </a:t>
              </a:r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boson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would provide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unambiguous evidence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for </a:t>
              </a:r>
              <a:r>
                <a:rPr lang="en-US" sz="1600" dirty="0">
                  <a:solidFill>
                    <a:schemeClr val="bg1"/>
                  </a:solidFill>
                  <a:latin typeface="Comic Sans MS"/>
                  <a:cs typeface="Comic Sans MS"/>
                </a:rPr>
                <a:t>an extended Higgs </a:t>
              </a:r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sector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beyond </a:t>
              </a:r>
              <a:r>
                <a:rPr lang="en-US" sz="1600" dirty="0">
                  <a:solidFill>
                    <a:schemeClr val="bg1"/>
                  </a:solidFill>
                  <a:latin typeface="Comic Sans MS"/>
                  <a:cs typeface="Comic Sans MS"/>
                </a:rPr>
                <a:t>the Standard Model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2400" y="914400"/>
            <a:ext cx="5577612" cy="2077200"/>
            <a:chOff x="83649" y="914400"/>
            <a:chExt cx="5577612" cy="2077200"/>
          </a:xfrm>
        </p:grpSpPr>
        <p:sp>
          <p:nvSpPr>
            <p:cNvPr id="2" name="Rectangle 1"/>
            <p:cNvSpPr/>
            <p:nvPr/>
          </p:nvSpPr>
          <p:spPr>
            <a:xfrm>
              <a:off x="83649" y="914400"/>
              <a:ext cx="3954951" cy="17543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buFont typeface="Wingdings" charset="0"/>
                <a:buChar char="Ø"/>
              </a:pPr>
              <a:r>
                <a:rPr lang="en-US" i="1" dirty="0" smtClean="0">
                  <a:latin typeface="Comic Sans MS" charset="0"/>
                </a:rPr>
                <a:t> </a:t>
              </a:r>
              <a:r>
                <a:rPr lang="en-US" b="1" i="1" dirty="0" smtClean="0">
                  <a:latin typeface="Comic Sans MS" charset="0"/>
                </a:rPr>
                <a:t>light</a:t>
              </a:r>
              <a:r>
                <a:rPr lang="en-US" i="1" dirty="0" smtClean="0">
                  <a:latin typeface="Comic Sans MS" charset="0"/>
                </a:rPr>
                <a:t> </a:t>
              </a:r>
              <a:r>
                <a:rPr lang="en-US" dirty="0">
                  <a:latin typeface="Comic Sans MS" charset="0"/>
                </a:rPr>
                <a:t>charged Higgs </a:t>
              </a:r>
              <a:r>
                <a:rPr lang="en-US" dirty="0" smtClean="0">
                  <a:latin typeface="Comic Sans MS" charset="0"/>
                </a:rPr>
                <a:t>[</a:t>
              </a:r>
              <a:r>
                <a:rPr lang="en-US" b="1" dirty="0" err="1" smtClean="0">
                  <a:latin typeface="Comic Sans MS" charset="0"/>
                </a:rPr>
                <a:t>m</a:t>
              </a:r>
              <a:r>
                <a:rPr lang="en-US" b="1" baseline="-25000" dirty="0" err="1" smtClean="0">
                  <a:latin typeface="Comic Sans MS" charset="0"/>
                </a:rPr>
                <a:t>H</a:t>
              </a:r>
              <a:r>
                <a:rPr lang="en-US" b="1" baseline="-25000" dirty="0">
                  <a:solidFill>
                    <a:srgbClr val="000000"/>
                  </a:solidFill>
                  <a:latin typeface="Comic Sans MS"/>
                  <a:cs typeface="Comic Sans MS"/>
                  <a:sym typeface="Symbol" charset="0"/>
                </a:rPr>
                <a:t>±</a:t>
              </a:r>
              <a:r>
                <a:rPr lang="en-US" dirty="0" smtClean="0">
                  <a:latin typeface="Comic Sans MS" charset="0"/>
                </a:rPr>
                <a:t> </a:t>
              </a:r>
              <a:r>
                <a:rPr lang="en-US" b="1" dirty="0">
                  <a:latin typeface="Comic Sans MS" charset="0"/>
                </a:rPr>
                <a:t>&lt;</a:t>
              </a:r>
              <a:r>
                <a:rPr lang="en-US" dirty="0">
                  <a:latin typeface="Comic Sans MS" charset="0"/>
                </a:rPr>
                <a:t> </a:t>
              </a:r>
              <a:r>
                <a:rPr lang="en-US" b="1" dirty="0" err="1" smtClean="0">
                  <a:latin typeface="Comic Sans MS" charset="0"/>
                </a:rPr>
                <a:t>m</a:t>
              </a:r>
              <a:r>
                <a:rPr lang="en-US" b="1" baseline="-25000" dirty="0" err="1" smtClean="0">
                  <a:latin typeface="Comic Sans MS" charset="0"/>
                </a:rPr>
                <a:t>top</a:t>
              </a:r>
              <a:r>
                <a:rPr lang="en-US" dirty="0" smtClean="0">
                  <a:latin typeface="Comic Sans MS" charset="0"/>
                </a:rPr>
                <a:t>]</a:t>
              </a:r>
              <a:endParaRPr lang="en-US" dirty="0">
                <a:latin typeface="Comic Sans MS" charset="0"/>
              </a:endParaRPr>
            </a:p>
            <a:p>
              <a:pPr lvl="1"/>
              <a:r>
                <a:rPr lang="en-US" dirty="0">
                  <a:latin typeface="Comic Sans MS" charset="0"/>
                </a:rPr>
                <a:t>dominant production </a:t>
              </a:r>
              <a:r>
                <a:rPr lang="en-US" dirty="0" smtClean="0">
                  <a:latin typeface="Comic Sans MS" charset="0"/>
                </a:rPr>
                <a:t>mode:</a:t>
              </a:r>
            </a:p>
            <a:p>
              <a:pPr lvl="2"/>
              <a:r>
                <a:rPr lang="en-US" dirty="0" smtClean="0">
                  <a:latin typeface="Comic Sans MS" charset="0"/>
                </a:rPr>
                <a:t>top </a:t>
              </a:r>
              <a:r>
                <a:rPr lang="en-US" dirty="0">
                  <a:latin typeface="Comic Sans MS" charset="0"/>
                </a:rPr>
                <a:t>decay </a:t>
              </a:r>
              <a:r>
                <a:rPr lang="en-US" b="1" dirty="0" err="1">
                  <a:latin typeface="Comic Sans MS" charset="0"/>
                </a:rPr>
                <a:t>t</a:t>
              </a:r>
              <a:r>
                <a:rPr lang="en-US" b="1" dirty="0" err="1">
                  <a:latin typeface="Comic Sans MS" charset="0"/>
                  <a:sym typeface="Symbol" charset="0"/>
                </a:rPr>
                <a:t></a:t>
              </a:r>
              <a:r>
                <a:rPr lang="en-US" b="1" dirty="0" err="1" smtClean="0">
                  <a:latin typeface="Comic Sans MS" charset="0"/>
                </a:rPr>
                <a:t>bH</a:t>
              </a:r>
              <a:r>
                <a:rPr lang="en-US" b="1" baseline="30000" dirty="0">
                  <a:latin typeface="Comic Sans MS"/>
                  <a:cs typeface="Comic Sans MS"/>
                  <a:sym typeface="Symbol" charset="0"/>
                </a:rPr>
                <a:t>±</a:t>
              </a:r>
              <a:endParaRPr lang="en-US" b="1" dirty="0" smtClean="0">
                <a:latin typeface="Comic Sans MS" charset="0"/>
              </a:endParaRPr>
            </a:p>
            <a:p>
              <a:pPr lvl="1"/>
              <a:r>
                <a:rPr lang="en-US" dirty="0" smtClean="0">
                  <a:latin typeface="Comic Sans MS" charset="0"/>
                </a:rPr>
                <a:t>dominant decay:</a:t>
              </a:r>
            </a:p>
            <a:p>
              <a:pPr lvl="2"/>
              <a:r>
                <a:rPr lang="en-US" b="1" dirty="0" smtClean="0">
                  <a:latin typeface="Comic Sans MS" charset="0"/>
                </a:rPr>
                <a:t>H</a:t>
              </a:r>
              <a:r>
                <a:rPr lang="en-US" b="1" baseline="30000" dirty="0">
                  <a:latin typeface="Comic Sans MS"/>
                  <a:cs typeface="Comic Sans MS"/>
                  <a:sym typeface="Symbol" charset="0"/>
                </a:rPr>
                <a:t>±</a:t>
              </a:r>
              <a:r>
                <a:rPr lang="en-US" b="1" dirty="0" smtClean="0">
                  <a:latin typeface="Comic Sans MS" charset="0"/>
                  <a:sym typeface="Symbol" charset="0"/>
                </a:rPr>
                <a:t></a:t>
              </a:r>
              <a:r>
                <a:rPr lang="en-US" b="1" dirty="0">
                  <a:latin typeface="Comic Sans MS" charset="0"/>
                  <a:sym typeface="Symbol" charset="0"/>
                </a:rPr>
                <a:t></a:t>
              </a:r>
              <a:r>
                <a:rPr lang="en-US" b="1" dirty="0" smtClean="0">
                  <a:latin typeface="Comic Sans MS" charset="0"/>
                  <a:sym typeface="Symbol" charset="0"/>
                </a:rPr>
                <a:t></a:t>
              </a:r>
            </a:p>
            <a:p>
              <a:pPr lvl="2"/>
              <a:endParaRPr lang="en-US" b="1" dirty="0">
                <a:latin typeface="Comic Sans MS" charset="0"/>
                <a:sym typeface="Symbol" charset="0"/>
              </a:endParaRPr>
            </a:p>
          </p:txBody>
        </p:sp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371600"/>
              <a:ext cx="2079861" cy="1620000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91098" y="2362200"/>
              <a:ext cx="318550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BR(</a:t>
              </a:r>
              <a:r>
                <a:rPr lang="en-US" sz="1200" dirty="0" err="1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t→bH</a:t>
              </a:r>
              <a:r>
                <a:rPr lang="en-US" sz="1200" b="1" baseline="30000" dirty="0">
                  <a:solidFill>
                    <a:srgbClr val="000000"/>
                  </a:solidFill>
                  <a:latin typeface="Comic Sans MS"/>
                  <a:cs typeface="Comic Sans MS"/>
                  <a:sym typeface="Symbol" charset="0"/>
                </a:rPr>
                <a:t>±</a:t>
              </a:r>
              <a:r>
                <a:rPr lang="en-US" sz="1200" dirty="0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) depends on both tanβ and  </a:t>
              </a:r>
              <a:r>
                <a:rPr lang="en-US" sz="1200" dirty="0" err="1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m</a:t>
              </a:r>
              <a:r>
                <a:rPr lang="en-US" sz="1200" baseline="-25000" dirty="0" err="1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H</a:t>
              </a:r>
              <a:r>
                <a:rPr lang="en-US" sz="1200" baseline="-25000" dirty="0">
                  <a:solidFill>
                    <a:srgbClr val="000000"/>
                  </a:solidFill>
                  <a:latin typeface="Comic Sans MS" charset="0"/>
                  <a:sym typeface="Symbol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84797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4198" y="3276600"/>
            <a:ext cx="3204598" cy="3352800"/>
            <a:chOff x="1" y="3276600"/>
            <a:chExt cx="3204598" cy="3352800"/>
          </a:xfrm>
        </p:grpSpPr>
        <p:grpSp>
          <p:nvGrpSpPr>
            <p:cNvPr id="14" name="Group 13"/>
            <p:cNvGrpSpPr/>
            <p:nvPr/>
          </p:nvGrpSpPr>
          <p:grpSpPr>
            <a:xfrm>
              <a:off x="1" y="3683405"/>
              <a:ext cx="3204598" cy="2945995"/>
              <a:chOff x="1" y="3189477"/>
              <a:chExt cx="3204598" cy="2945995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72001" y="3276600"/>
                <a:ext cx="3132598" cy="2858872"/>
              </a:xfrm>
              <a:prstGeom prst="rect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2"/>
              <a:srcRect r="7708"/>
              <a:stretch/>
            </p:blipFill>
            <p:spPr>
              <a:xfrm>
                <a:off x="1" y="3189477"/>
                <a:ext cx="3156398" cy="256499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pic>
          <p:sp>
            <p:nvSpPr>
              <p:cNvPr id="88" name="Rectangle 87"/>
              <p:cNvSpPr/>
              <p:nvPr/>
            </p:nvSpPr>
            <p:spPr>
              <a:xfrm>
                <a:off x="1219200" y="3853193"/>
                <a:ext cx="1676400" cy="26161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i="1" dirty="0" smtClean="0">
                    <a:latin typeface="Apple Chancery" charset="0"/>
                    <a:ea typeface="ＭＳ Ｐゴシック" charset="0"/>
                    <a:cs typeface="ＭＳ Ｐゴシック" charset="0"/>
                  </a:rPr>
                  <a:t>L </a:t>
                </a:r>
                <a:r>
                  <a:rPr lang="en-US" sz="1100" b="1" i="1" baseline="-25000" dirty="0" smtClean="0">
                    <a:latin typeface="Comic Sans MS"/>
                    <a:ea typeface="ＭＳ Ｐゴシック" charset="0"/>
                    <a:cs typeface="Comic Sans MS"/>
                  </a:rPr>
                  <a:t>PEAK </a:t>
                </a:r>
                <a:r>
                  <a:rPr lang="en-US" sz="1100" b="1" dirty="0">
                    <a:latin typeface="Comic Sans MS"/>
                    <a:cs typeface="Comic Sans MS"/>
                  </a:rPr>
                  <a:t>~</a:t>
                </a:r>
                <a:r>
                  <a:rPr lang="en-US" sz="1100" b="1" dirty="0" smtClean="0">
                    <a:latin typeface="Comic Sans MS"/>
                    <a:cs typeface="Comic Sans MS"/>
                  </a:rPr>
                  <a:t>2x10</a:t>
                </a:r>
                <a:r>
                  <a:rPr lang="en-US" sz="1100" b="1" baseline="30000" dirty="0" smtClean="0">
                    <a:latin typeface="Comic Sans MS"/>
                    <a:cs typeface="Comic Sans MS"/>
                  </a:rPr>
                  <a:t>32</a:t>
                </a:r>
                <a:r>
                  <a:rPr lang="en-US" sz="1100" b="1" dirty="0" smtClean="0">
                    <a:latin typeface="Comic Sans MS"/>
                    <a:cs typeface="Comic Sans MS"/>
                  </a:rPr>
                  <a:t>Hz cm</a:t>
                </a:r>
                <a:r>
                  <a:rPr lang="en-US" sz="1100" b="1" baseline="30000" dirty="0">
                    <a:latin typeface="Comic Sans MS"/>
                    <a:cs typeface="Comic Sans MS"/>
                  </a:rPr>
                  <a:t>-</a:t>
                </a:r>
                <a:r>
                  <a:rPr lang="en-US" sz="1100" b="1" baseline="30000" dirty="0" smtClean="0">
                    <a:latin typeface="Comic Sans MS"/>
                    <a:cs typeface="Comic Sans MS"/>
                  </a:rPr>
                  <a:t>2</a:t>
                </a:r>
                <a:endParaRPr lang="en-US" sz="1100" baseline="30000" dirty="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33797" y="5148593"/>
                <a:ext cx="1524000" cy="26161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i="1" dirty="0" smtClean="0">
                    <a:latin typeface="Apple Chancery" charset="0"/>
                    <a:ea typeface="ＭＳ Ｐゴシック" charset="0"/>
                    <a:cs typeface="ＭＳ Ｐゴシック" charset="0"/>
                  </a:rPr>
                  <a:t>L </a:t>
                </a:r>
                <a:r>
                  <a:rPr lang="en-US" sz="1100" b="1" i="1" baseline="-25000" dirty="0" smtClean="0">
                    <a:latin typeface="Comic Sans MS"/>
                    <a:ea typeface="ＭＳ Ｐゴシック" charset="0"/>
                    <a:cs typeface="Comic Sans MS"/>
                  </a:rPr>
                  <a:t>PEAK </a:t>
                </a:r>
                <a:r>
                  <a:rPr lang="en-US" sz="1100" b="1" dirty="0" smtClean="0">
                    <a:latin typeface="Comic Sans MS"/>
                    <a:cs typeface="Comic Sans MS"/>
                  </a:rPr>
                  <a:t>~10</a:t>
                </a:r>
                <a:r>
                  <a:rPr lang="en-US" sz="1100" b="1" baseline="30000" dirty="0" smtClean="0">
                    <a:latin typeface="Comic Sans MS"/>
                    <a:cs typeface="Comic Sans MS"/>
                  </a:rPr>
                  <a:t>27</a:t>
                </a:r>
                <a:r>
                  <a:rPr lang="en-US" sz="1100" b="1" dirty="0" smtClean="0">
                    <a:latin typeface="Comic Sans MS"/>
                    <a:cs typeface="Comic Sans MS"/>
                  </a:rPr>
                  <a:t>Hz cm</a:t>
                </a:r>
                <a:r>
                  <a:rPr lang="en-US" sz="1100" b="1" baseline="30000" dirty="0">
                    <a:latin typeface="Comic Sans MS"/>
                    <a:cs typeface="Comic Sans MS"/>
                  </a:rPr>
                  <a:t>-</a:t>
                </a:r>
                <a:r>
                  <a:rPr lang="en-US" sz="1100" b="1" baseline="30000" dirty="0" smtClean="0">
                    <a:latin typeface="Comic Sans MS"/>
                    <a:cs typeface="Comic Sans MS"/>
                  </a:rPr>
                  <a:t>2</a:t>
                </a:r>
                <a:endParaRPr lang="en-US" sz="1100" baseline="30000" dirty="0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228600" y="5673807"/>
                <a:ext cx="284280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https://</a:t>
                </a:r>
                <a:r>
                  <a:rPr lang="en-US" sz="12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twiki.cern.ch</a:t>
                </a:r>
                <a:r>
                  <a:rPr lang="en-US" sz="12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/</a:t>
                </a:r>
                <a:r>
                  <a:rPr lang="en-US" sz="12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twiki</a:t>
                </a:r>
                <a:r>
                  <a:rPr lang="en-US" sz="12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/bin/view</a:t>
                </a:r>
                <a:r>
                  <a:rPr lang="en-US" sz="1200" dirty="0" smtClean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/</a:t>
                </a:r>
              </a:p>
              <a:p>
                <a:r>
                  <a:rPr lang="en-US" sz="1200" dirty="0" err="1" smtClean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CMSPublic</a:t>
                </a:r>
                <a:r>
                  <a:rPr lang="en-US" sz="12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/LumiPublicResults2010</a:t>
                </a: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52797" y="3276600"/>
                <a:ext cx="3147603" cy="2858872"/>
              </a:xfrm>
              <a:prstGeom prst="rect">
                <a:avLst/>
              </a:prstGeom>
              <a:noFill/>
              <a:ln w="38100" cmpd="sng"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ln w="38100" cmpd="sng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457200" y="3276600"/>
              <a:ext cx="2743200" cy="64633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-140400">
                <a:buSzPct val="120000"/>
                <a:buBlip>
                  <a:blip r:embed="rId3"/>
                </a:buBlip>
              </a:pPr>
              <a:r>
                <a:rPr lang="en-US" sz="1200" dirty="0">
                  <a:latin typeface="Comic Sans MS"/>
                  <a:cs typeface="Comic Sans MS"/>
                </a:rPr>
                <a:t>LHC delivered </a:t>
              </a:r>
              <a:r>
                <a:rPr lang="en-US" sz="1200" b="1" dirty="0">
                  <a:latin typeface="Comic Sans MS"/>
                  <a:cs typeface="Comic Sans MS"/>
                </a:rPr>
                <a:t>~47 pb</a:t>
              </a:r>
              <a:r>
                <a:rPr lang="en-US" sz="1200" b="1" baseline="30000" dirty="0">
                  <a:latin typeface="Comic Sans MS"/>
                  <a:cs typeface="Comic Sans MS"/>
                </a:rPr>
                <a:t>-</a:t>
              </a:r>
              <a:r>
                <a:rPr lang="en-US" sz="1200" b="1" baseline="30000" dirty="0" smtClean="0">
                  <a:latin typeface="Comic Sans MS"/>
                  <a:cs typeface="Comic Sans MS"/>
                </a:rPr>
                <a:t>1</a:t>
              </a:r>
            </a:p>
            <a:p>
              <a:pPr indent="-140400">
                <a:buSzPct val="120000"/>
                <a:buBlip>
                  <a:blip r:embed="rId3"/>
                </a:buBlip>
              </a:pPr>
              <a:r>
                <a:rPr lang="en-US" sz="1200" dirty="0" smtClean="0">
                  <a:latin typeface="Comic Sans MS"/>
                  <a:cs typeface="Comic Sans MS"/>
                </a:rPr>
                <a:t>CMS </a:t>
              </a:r>
              <a:r>
                <a:rPr lang="en-US" sz="1200" dirty="0">
                  <a:latin typeface="Comic Sans MS"/>
                  <a:cs typeface="Comic Sans MS"/>
                </a:rPr>
                <a:t>collected </a:t>
              </a:r>
              <a:r>
                <a:rPr lang="en-US" sz="1200" b="1" dirty="0">
                  <a:latin typeface="Comic Sans MS"/>
                  <a:cs typeface="Comic Sans MS"/>
                </a:rPr>
                <a:t>~43 pb</a:t>
              </a:r>
              <a:r>
                <a:rPr lang="en-US" sz="1200" b="1" baseline="30000" dirty="0">
                  <a:latin typeface="Comic Sans MS"/>
                  <a:cs typeface="Comic Sans MS"/>
                </a:rPr>
                <a:t>-1</a:t>
              </a:r>
              <a:r>
                <a:rPr lang="en-US" sz="1200" dirty="0">
                  <a:latin typeface="Comic Sans MS"/>
                  <a:cs typeface="Comic Sans MS"/>
                </a:rPr>
                <a:t> (~92%</a:t>
              </a:r>
              <a:r>
                <a:rPr lang="en-US" sz="1200" dirty="0" smtClean="0">
                  <a:latin typeface="Comic Sans MS"/>
                  <a:cs typeface="Comic Sans MS"/>
                </a:rPr>
                <a:t>)</a:t>
              </a:r>
            </a:p>
            <a:p>
              <a:pPr indent="-140400">
                <a:buSzPct val="120000"/>
                <a:buBlip>
                  <a:blip r:embed="rId3"/>
                </a:buBlip>
              </a:pPr>
              <a:r>
                <a:rPr lang="en-US" sz="1200" dirty="0" smtClean="0">
                  <a:latin typeface="Comic Sans MS"/>
                  <a:cs typeface="Comic Sans MS"/>
                </a:rPr>
                <a:t>results </a:t>
              </a:r>
              <a:r>
                <a:rPr lang="en-US" sz="1200" dirty="0">
                  <a:latin typeface="Comic Sans MS"/>
                  <a:cs typeface="Comic Sans MS"/>
                </a:rPr>
                <a:t>based on ~</a:t>
              </a:r>
              <a:r>
                <a:rPr lang="en-US" sz="1200" b="1" dirty="0" smtClean="0">
                  <a:latin typeface="Comic Sans MS"/>
                  <a:cs typeface="Comic Sans MS"/>
                </a:rPr>
                <a:t>36 </a:t>
              </a:r>
              <a:r>
                <a:rPr lang="en-US" sz="1200" b="1" dirty="0">
                  <a:latin typeface="Comic Sans MS"/>
                  <a:cs typeface="Comic Sans MS"/>
                </a:rPr>
                <a:t>pb</a:t>
              </a:r>
              <a:r>
                <a:rPr lang="en-US" sz="1200" b="1" baseline="30000" dirty="0">
                  <a:latin typeface="Comic Sans MS"/>
                  <a:cs typeface="Comic Sans MS"/>
                </a:rPr>
                <a:t>-1</a:t>
              </a:r>
              <a:r>
                <a:rPr lang="en-US" sz="1200" dirty="0">
                  <a:latin typeface="Comic Sans MS"/>
                  <a:cs typeface="Comic Sans MS"/>
                </a:rPr>
                <a:t> (~85%)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81000" y="3979201"/>
              <a:ext cx="990600" cy="287999"/>
            </a:xfrm>
            <a:prstGeom prst="rect">
              <a:avLst/>
            </a:prstGeom>
            <a:ln>
              <a:solidFill>
                <a:srgbClr val="FFFFFF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400" y="3962400"/>
              <a:ext cx="1877024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perspectiveContrastingRightFacing"/>
                <a:lightRig rig="threePt" dir="t"/>
              </a:scene3d>
            </a:bodyPr>
            <a:lstStyle/>
            <a:p>
              <a:r>
                <a:rPr 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Comic Sans MS"/>
                  <a:cs typeface="Comic Sans MS"/>
                </a:rPr>
                <a:t>2010 operation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76602" y="1752602"/>
            <a:ext cx="5883908" cy="4937999"/>
            <a:chOff x="3276601" y="1752600"/>
            <a:chExt cx="5883908" cy="4937999"/>
          </a:xfrm>
        </p:grpSpPr>
        <p:sp>
          <p:nvSpPr>
            <p:cNvPr id="125" name="Rectangle 124"/>
            <p:cNvSpPr/>
            <p:nvPr/>
          </p:nvSpPr>
          <p:spPr bwMode="auto">
            <a:xfrm>
              <a:off x="3276601" y="1752600"/>
              <a:ext cx="5867997" cy="49379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344" y="3158421"/>
              <a:ext cx="4398816" cy="3194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5742065" y="3048000"/>
              <a:ext cx="430135" cy="1173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5707983" y="4184191"/>
              <a:ext cx="69231" cy="750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5105142" y="5791497"/>
              <a:ext cx="0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GB" sz="1050">
                <a:latin typeface="Comic Sans MS"/>
                <a:cs typeface="Comic Sans MS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528970" y="6001435"/>
              <a:ext cx="10624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silicon tracker</a:t>
              </a:r>
              <a:endParaRPr lang="en-US" sz="1050" b="1" dirty="0" smtClean="0">
                <a:solidFill>
                  <a:srgbClr val="000000"/>
                </a:solidFill>
                <a:latin typeface="Comic Sans MS"/>
                <a:cs typeface="Comic Sans MS"/>
              </a:endParaRPr>
            </a:p>
            <a:p>
              <a:r>
                <a:rPr lang="en-US" sz="1050" b="1" dirty="0" smtClean="0">
                  <a:solidFill>
                    <a:schemeClr val="accent4"/>
                  </a:solidFill>
                  <a:latin typeface="Comic Sans MS"/>
                  <a:cs typeface="Comic Sans MS"/>
                </a:rPr>
                <a:t>Strips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and </a:t>
              </a:r>
              <a:r>
                <a:rPr lang="en-US" sz="1050" b="1" dirty="0" smtClean="0">
                  <a:solidFill>
                    <a:srgbClr val="7DCC2E"/>
                  </a:solidFill>
                  <a:latin typeface="Comic Sans MS"/>
                  <a:cs typeface="Comic Sans MS"/>
                </a:rPr>
                <a:t>Pixels</a:t>
              </a:r>
              <a:endParaRPr lang="en-US" sz="1050" b="1" dirty="0">
                <a:solidFill>
                  <a:srgbClr val="7DCC2E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3" name="Line 38"/>
            <p:cNvSpPr>
              <a:spLocks noChangeShapeType="1"/>
            </p:cNvSpPr>
            <p:nvPr/>
          </p:nvSpPr>
          <p:spPr bwMode="auto">
            <a:xfrm flipV="1">
              <a:off x="4304355" y="4341113"/>
              <a:ext cx="1335462" cy="7228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24" name="Oval 39"/>
            <p:cNvSpPr>
              <a:spLocks noChangeArrowheads="1"/>
            </p:cNvSpPr>
            <p:nvPr/>
          </p:nvSpPr>
          <p:spPr bwMode="auto">
            <a:xfrm>
              <a:off x="5605734" y="4303036"/>
              <a:ext cx="69231" cy="7615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6092479" y="3623984"/>
              <a:ext cx="870337" cy="707898"/>
              <a:chOff x="5127161" y="2209800"/>
              <a:chExt cx="1197438" cy="973950"/>
            </a:xfrm>
          </p:grpSpPr>
          <p:sp>
            <p:nvSpPr>
              <p:cNvPr id="25" name="Line 40"/>
              <p:cNvSpPr>
                <a:spLocks noChangeShapeType="1"/>
              </p:cNvSpPr>
              <p:nvPr/>
            </p:nvSpPr>
            <p:spPr bwMode="auto">
              <a:xfrm flipH="1">
                <a:off x="5174051" y="2209800"/>
                <a:ext cx="1150548" cy="923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50">
                  <a:latin typeface="Comic Sans MS"/>
                  <a:cs typeface="Comic Sans MS"/>
                </a:endParaRPr>
              </a:p>
            </p:txBody>
          </p:sp>
          <p:sp>
            <p:nvSpPr>
              <p:cNvPr id="26" name="Oval 41"/>
              <p:cNvSpPr>
                <a:spLocks noChangeArrowheads="1"/>
              </p:cNvSpPr>
              <p:nvPr/>
            </p:nvSpPr>
            <p:spPr bwMode="auto">
              <a:xfrm>
                <a:off x="5127161" y="3080562"/>
                <a:ext cx="95250" cy="1031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7" name="Line 42"/>
            <p:cNvSpPr>
              <a:spLocks noChangeShapeType="1"/>
            </p:cNvSpPr>
            <p:nvPr/>
          </p:nvSpPr>
          <p:spPr bwMode="auto">
            <a:xfrm flipH="1" flipV="1">
              <a:off x="7106443" y="5542267"/>
              <a:ext cx="1074834" cy="2417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28" name="Oval 43"/>
            <p:cNvSpPr>
              <a:spLocks noChangeArrowheads="1"/>
            </p:cNvSpPr>
            <p:nvPr/>
          </p:nvSpPr>
          <p:spPr bwMode="auto">
            <a:xfrm>
              <a:off x="7071297" y="5504190"/>
              <a:ext cx="70296" cy="750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 flipH="1" flipV="1">
              <a:off x="6390704" y="5107266"/>
              <a:ext cx="184420" cy="7321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30" name="Oval 45"/>
            <p:cNvSpPr>
              <a:spLocks noChangeArrowheads="1"/>
            </p:cNvSpPr>
            <p:nvPr/>
          </p:nvSpPr>
          <p:spPr bwMode="auto">
            <a:xfrm>
              <a:off x="6355557" y="5070344"/>
              <a:ext cx="70296" cy="750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31" name="Line 46"/>
            <p:cNvSpPr>
              <a:spLocks noChangeShapeType="1"/>
            </p:cNvSpPr>
            <p:nvPr/>
          </p:nvSpPr>
          <p:spPr bwMode="auto">
            <a:xfrm flipV="1">
              <a:off x="5522817" y="5089958"/>
              <a:ext cx="765639" cy="3063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32" name="Oval 47"/>
            <p:cNvSpPr>
              <a:spLocks noChangeArrowheads="1"/>
            </p:cNvSpPr>
            <p:nvPr/>
          </p:nvSpPr>
          <p:spPr bwMode="auto">
            <a:xfrm>
              <a:off x="6253309" y="5051883"/>
              <a:ext cx="70296" cy="7615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33" name="Rectangle 48"/>
            <p:cNvSpPr>
              <a:spLocks noChangeArrowheads="1"/>
            </p:cNvSpPr>
            <p:nvPr/>
          </p:nvSpPr>
          <p:spPr bwMode="auto">
            <a:xfrm>
              <a:off x="4770215" y="2191435"/>
              <a:ext cx="160769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/>
                  <a:cs typeface="Comic Sans MS"/>
                </a:rPr>
                <a:t>ECAL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scintillating PBWO</a:t>
              </a:r>
              <a:r>
                <a:rPr lang="en-US" sz="1050" baseline="-250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4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Comic Sans MS"/>
                  <a:cs typeface="Comic Sans MS"/>
                </a:rPr>
                <a:t> 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        crystals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  <p:sp>
          <p:nvSpPr>
            <p:cNvPr id="40" name="Rectangle 55"/>
            <p:cNvSpPr>
              <a:spLocks noChangeArrowheads="1"/>
            </p:cNvSpPr>
            <p:nvPr/>
          </p:nvSpPr>
          <p:spPr bwMode="auto">
            <a:xfrm>
              <a:off x="8052648" y="5010835"/>
              <a:ext cx="101515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Comic Sans MS"/>
                  <a:cs typeface="Comic Sans MS"/>
                </a:rPr>
                <a:t> Cathode 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Strip</a:t>
              </a:r>
            </a:p>
            <a:p>
              <a:pPr algn="ctr"/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Chambers (</a:t>
              </a:r>
              <a:r>
                <a:rPr lang="en-US" sz="105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CSC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)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  <p:sp>
          <p:nvSpPr>
            <p:cNvPr id="47" name="Rectangle 62"/>
            <p:cNvSpPr>
              <a:spLocks noChangeArrowheads="1"/>
            </p:cNvSpPr>
            <p:nvPr/>
          </p:nvSpPr>
          <p:spPr bwMode="auto">
            <a:xfrm>
              <a:off x="4852248" y="6005520"/>
              <a:ext cx="101666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Comic Sans MS"/>
                  <a:cs typeface="Comic Sans MS"/>
                </a:rPr>
                <a:t>Drift 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Tube (</a:t>
              </a:r>
              <a:r>
                <a:rPr lang="en-US" sz="105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DT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)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  <p:sp>
          <p:nvSpPr>
            <p:cNvPr id="48" name="Rectangle 63"/>
            <p:cNvSpPr>
              <a:spLocks noChangeArrowheads="1"/>
            </p:cNvSpPr>
            <p:nvPr/>
          </p:nvSpPr>
          <p:spPr bwMode="auto">
            <a:xfrm>
              <a:off x="5625970" y="6439958"/>
              <a:ext cx="0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>
                  <a:solidFill>
                    <a:srgbClr val="000000"/>
                  </a:solidFill>
                  <a:latin typeface="Comic Sans MS"/>
                  <a:cs typeface="Comic Sans MS"/>
                </a:rPr>
                <a:t> </a:t>
              </a:r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53" name="Rectangle 68"/>
            <p:cNvSpPr>
              <a:spLocks noChangeArrowheads="1"/>
            </p:cNvSpPr>
            <p:nvPr/>
          </p:nvSpPr>
          <p:spPr bwMode="auto">
            <a:xfrm>
              <a:off x="5867400" y="6467816"/>
              <a:ext cx="1957652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Comic Sans MS"/>
                  <a:cs typeface="Comic Sans MS"/>
                </a:rPr>
                <a:t>Resistive 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Plate Chambers (</a:t>
              </a:r>
              <a:r>
                <a:rPr lang="en-US" sz="105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RPC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)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  <p:sp>
          <p:nvSpPr>
            <p:cNvPr id="54" name="Rectangle 69"/>
            <p:cNvSpPr>
              <a:spLocks noChangeArrowheads="1"/>
            </p:cNvSpPr>
            <p:nvPr/>
          </p:nvSpPr>
          <p:spPr bwMode="auto">
            <a:xfrm>
              <a:off x="6801829" y="6458420"/>
              <a:ext cx="0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>
                  <a:solidFill>
                    <a:srgbClr val="000000"/>
                  </a:solidFill>
                  <a:latin typeface="Comic Sans MS"/>
                  <a:cs typeface="Comic Sans MS"/>
                </a:rPr>
                <a:t> </a:t>
              </a:r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61" name="Rectangle 86"/>
            <p:cNvSpPr>
              <a:spLocks noChangeArrowheads="1"/>
            </p:cNvSpPr>
            <p:nvPr/>
          </p:nvSpPr>
          <p:spPr bwMode="auto">
            <a:xfrm>
              <a:off x="4419600" y="2451070"/>
              <a:ext cx="0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b="1">
                  <a:solidFill>
                    <a:srgbClr val="1C1C1C"/>
                  </a:solidFill>
                  <a:latin typeface="Comic Sans MS"/>
                  <a:cs typeface="Comic Sans MS"/>
                </a:rPr>
                <a:t> </a:t>
              </a:r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63" name="Rectangle 88"/>
            <p:cNvSpPr>
              <a:spLocks noChangeArrowheads="1"/>
            </p:cNvSpPr>
            <p:nvPr/>
          </p:nvSpPr>
          <p:spPr bwMode="auto">
            <a:xfrm>
              <a:off x="7950145" y="3467393"/>
              <a:ext cx="794501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b="1" dirty="0">
                  <a:solidFill>
                    <a:srgbClr val="1C1C1C"/>
                  </a:solidFill>
                  <a:latin typeface="Comic Sans MS"/>
                  <a:cs typeface="Comic Sans MS"/>
                </a:rPr>
                <a:t>IRON YOKE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  <p:sp>
          <p:nvSpPr>
            <p:cNvPr id="64" name="Line 89"/>
            <p:cNvSpPr>
              <a:spLocks noChangeShapeType="1"/>
            </p:cNvSpPr>
            <p:nvPr/>
          </p:nvSpPr>
          <p:spPr bwMode="auto">
            <a:xfrm>
              <a:off x="4572000" y="2971800"/>
              <a:ext cx="1076338" cy="10543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65" name="Oval 90"/>
            <p:cNvSpPr>
              <a:spLocks noChangeArrowheads="1"/>
            </p:cNvSpPr>
            <p:nvPr/>
          </p:nvSpPr>
          <p:spPr bwMode="auto">
            <a:xfrm>
              <a:off x="5613190" y="3989190"/>
              <a:ext cx="70296" cy="750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66" name="Line 91"/>
            <p:cNvSpPr>
              <a:spLocks noChangeShapeType="1"/>
            </p:cNvSpPr>
            <p:nvPr/>
          </p:nvSpPr>
          <p:spPr bwMode="auto">
            <a:xfrm flipH="1">
              <a:off x="7073585" y="3790138"/>
              <a:ext cx="1052307" cy="49846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67" name="Oval 92"/>
            <p:cNvSpPr>
              <a:spLocks noChangeArrowheads="1"/>
            </p:cNvSpPr>
            <p:nvPr/>
          </p:nvSpPr>
          <p:spPr bwMode="auto">
            <a:xfrm>
              <a:off x="7018201" y="4233215"/>
              <a:ext cx="70296" cy="750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83" name="Rectangle 109"/>
            <p:cNvSpPr>
              <a:spLocks noChangeArrowheads="1"/>
            </p:cNvSpPr>
            <p:nvPr/>
          </p:nvSpPr>
          <p:spPr bwMode="auto">
            <a:xfrm>
              <a:off x="7503951" y="2877237"/>
              <a:ext cx="153929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b="1" dirty="0" smtClean="0">
                  <a:solidFill>
                    <a:schemeClr val="accent5"/>
                  </a:solidFill>
                  <a:latin typeface="Comic Sans MS"/>
                  <a:cs typeface="Comic Sans MS"/>
                </a:rPr>
                <a:t>HCAL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plastic scintillator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Comic Sans MS"/>
                  <a:cs typeface="Comic Sans MS"/>
                </a:rPr>
                <a:t> </a:t>
              </a:r>
              <a:r>
                <a:rPr lang="en-US" sz="105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        copper sandwich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715000" y="2393852"/>
              <a:ext cx="834887" cy="654148"/>
              <a:chOff x="4722935" y="1117201"/>
              <a:chExt cx="1148665" cy="899999"/>
            </a:xfrm>
          </p:grpSpPr>
          <p:sp>
            <p:nvSpPr>
              <p:cNvPr id="21" name="Rectangle 21"/>
              <p:cNvSpPr>
                <a:spLocks noChangeArrowheads="1"/>
              </p:cNvSpPr>
              <p:nvPr/>
            </p:nvSpPr>
            <p:spPr bwMode="auto">
              <a:xfrm>
                <a:off x="4722935" y="1117201"/>
                <a:ext cx="1148665" cy="899999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/>
              <a:lstStyle/>
              <a:p>
                <a:endParaRPr lang="en-US" sz="1050">
                  <a:solidFill>
                    <a:srgbClr val="FFFFFF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22" name="Picture 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7112" y="1944688"/>
                <a:ext cx="1043354" cy="11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146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6379" r="-2071"/>
              <a:stretch/>
            </p:blipFill>
            <p:spPr bwMode="auto">
              <a:xfrm>
                <a:off x="4753489" y="1125130"/>
                <a:ext cx="1084410" cy="856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6962817" y="3070139"/>
              <a:ext cx="834887" cy="680313"/>
              <a:chOff x="7696200" y="1676399"/>
              <a:chExt cx="1148665" cy="935998"/>
            </a:xfrm>
          </p:grpSpPr>
          <p:sp>
            <p:nvSpPr>
              <p:cNvPr id="101" name="Rectangle 21"/>
              <p:cNvSpPr>
                <a:spLocks noChangeArrowheads="1"/>
              </p:cNvSpPr>
              <p:nvPr/>
            </p:nvSpPr>
            <p:spPr bwMode="auto">
              <a:xfrm>
                <a:off x="7696200" y="1676399"/>
                <a:ext cx="1148665" cy="935998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/>
              <a:lstStyle/>
              <a:p>
                <a:endParaRPr lang="en-US" sz="1050">
                  <a:solidFill>
                    <a:srgbClr val="FFFFFF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99" name="Picture 14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4558" y="1714500"/>
                <a:ext cx="1094642" cy="876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3" name="Rectangle 102"/>
            <p:cNvSpPr/>
            <p:nvPr/>
          </p:nvSpPr>
          <p:spPr bwMode="auto">
            <a:xfrm>
              <a:off x="8176164" y="4165589"/>
              <a:ext cx="57218" cy="200263"/>
            </a:xfrm>
            <a:prstGeom prst="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8181279" y="5363584"/>
              <a:ext cx="775384" cy="863476"/>
              <a:chOff x="8001001" y="2667000"/>
              <a:chExt cx="1066799" cy="1188000"/>
            </a:xfrm>
          </p:grpSpPr>
          <p:sp>
            <p:nvSpPr>
              <p:cNvPr id="105" name="Rectangle 21"/>
              <p:cNvSpPr>
                <a:spLocks noChangeArrowheads="1"/>
              </p:cNvSpPr>
              <p:nvPr/>
            </p:nvSpPr>
            <p:spPr bwMode="auto">
              <a:xfrm>
                <a:off x="8001001" y="2667000"/>
                <a:ext cx="1066799" cy="118800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/>
              <a:lstStyle/>
              <a:p>
                <a:endParaRPr lang="en-US" sz="1050">
                  <a:solidFill>
                    <a:srgbClr val="FFFFFF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94" name="Picture 14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7200" y="2718881"/>
                <a:ext cx="899996" cy="1091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8" name="Group 107"/>
            <p:cNvGrpSpPr/>
            <p:nvPr/>
          </p:nvGrpSpPr>
          <p:grpSpPr>
            <a:xfrm>
              <a:off x="3473586" y="5063984"/>
              <a:ext cx="1163077" cy="875686"/>
              <a:chOff x="-457200" y="2605201"/>
              <a:chExt cx="1600200" cy="1204799"/>
            </a:xfrm>
          </p:grpSpPr>
          <p:sp>
            <p:nvSpPr>
              <p:cNvPr id="107" name="Rectangle 21"/>
              <p:cNvSpPr>
                <a:spLocks noChangeArrowheads="1"/>
              </p:cNvSpPr>
              <p:nvPr/>
            </p:nvSpPr>
            <p:spPr bwMode="auto">
              <a:xfrm>
                <a:off x="-457200" y="2605201"/>
                <a:ext cx="1600200" cy="1204799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/>
              <a:lstStyle/>
              <a:p>
                <a:endParaRPr lang="en-US" sz="1050">
                  <a:solidFill>
                    <a:srgbClr val="FFFFFF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98" name="Picture 14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81000" y="2667000"/>
                <a:ext cx="1440000" cy="1095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0" name="Group 109"/>
            <p:cNvGrpSpPr/>
            <p:nvPr/>
          </p:nvGrpSpPr>
          <p:grpSpPr>
            <a:xfrm>
              <a:off x="4913586" y="5396291"/>
              <a:ext cx="861053" cy="622558"/>
              <a:chOff x="2057400" y="5181600"/>
              <a:chExt cx="1184665" cy="856536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407406" y="5815825"/>
                <a:ext cx="0" cy="222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GB" sz="1050">
                  <a:latin typeface="Comic Sans MS"/>
                  <a:cs typeface="Comic Sans MS"/>
                </a:endParaRPr>
              </a:p>
            </p:txBody>
          </p:sp>
          <p:sp>
            <p:nvSpPr>
              <p:cNvPr id="109" name="Rectangle 21"/>
              <p:cNvSpPr>
                <a:spLocks noChangeArrowheads="1"/>
              </p:cNvSpPr>
              <p:nvPr/>
            </p:nvSpPr>
            <p:spPr bwMode="auto">
              <a:xfrm>
                <a:off x="2057400" y="5181600"/>
                <a:ext cx="1184665" cy="791999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/>
              <a:lstStyle/>
              <a:p>
                <a:endParaRPr lang="en-US" sz="1050">
                  <a:solidFill>
                    <a:srgbClr val="FFFFFF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95" name="Picture 14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5259600"/>
                <a:ext cx="1038944" cy="68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3" name="Group 112"/>
            <p:cNvGrpSpPr/>
            <p:nvPr/>
          </p:nvGrpSpPr>
          <p:grpSpPr>
            <a:xfrm>
              <a:off x="6242817" y="5839368"/>
              <a:ext cx="991882" cy="601813"/>
              <a:chOff x="6553199" y="5577001"/>
              <a:chExt cx="1364664" cy="827995"/>
            </a:xfrm>
          </p:grpSpPr>
          <p:sp>
            <p:nvSpPr>
              <p:cNvPr id="111" name="Rectangle 21"/>
              <p:cNvSpPr>
                <a:spLocks noChangeArrowheads="1"/>
              </p:cNvSpPr>
              <p:nvPr/>
            </p:nvSpPr>
            <p:spPr bwMode="auto">
              <a:xfrm>
                <a:off x="6553199" y="5577001"/>
                <a:ext cx="1364664" cy="827995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/>
              <a:lstStyle/>
              <a:p>
                <a:endParaRPr lang="en-US" sz="1050">
                  <a:solidFill>
                    <a:srgbClr val="FFFFFF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96" name="Picture 14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9319" y="5638800"/>
                <a:ext cx="1341607" cy="755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4" name="Line 42"/>
            <p:cNvSpPr>
              <a:spLocks noChangeShapeType="1"/>
            </p:cNvSpPr>
            <p:nvPr/>
          </p:nvSpPr>
          <p:spPr bwMode="auto">
            <a:xfrm flipV="1">
              <a:off x="6685894" y="5653036"/>
              <a:ext cx="531319" cy="1863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sp>
          <p:nvSpPr>
            <p:cNvPr id="115" name="Oval 43"/>
            <p:cNvSpPr>
              <a:spLocks noChangeArrowheads="1"/>
            </p:cNvSpPr>
            <p:nvPr/>
          </p:nvSpPr>
          <p:spPr bwMode="auto">
            <a:xfrm>
              <a:off x="7182066" y="5614959"/>
              <a:ext cx="70296" cy="750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omic Sans MS"/>
                <a:cs typeface="Comic Sans MS"/>
              </a:endParaRPr>
            </a:p>
          </p:txBody>
        </p:sp>
        <p:pic>
          <p:nvPicPr>
            <p:cNvPr id="11" name="Picture 10" descr="lines_6wb3_4_nologo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65"/>
            <a:stretch/>
          </p:blipFill>
          <p:spPr>
            <a:xfrm>
              <a:off x="3362817" y="2567821"/>
              <a:ext cx="754236" cy="784979"/>
            </a:xfrm>
            <a:prstGeom prst="rect">
              <a:avLst/>
            </a:prstGeom>
          </p:spPr>
        </p:pic>
        <p:sp>
          <p:nvSpPr>
            <p:cNvPr id="60" name="Rectangle 85"/>
            <p:cNvSpPr>
              <a:spLocks noChangeArrowheads="1"/>
            </p:cNvSpPr>
            <p:nvPr/>
          </p:nvSpPr>
          <p:spPr bwMode="auto">
            <a:xfrm>
              <a:off x="4138201" y="2743200"/>
              <a:ext cx="138499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b="1" dirty="0" smtClean="0">
                  <a:solidFill>
                    <a:srgbClr val="1C1C1C"/>
                  </a:solidFill>
                  <a:latin typeface="Comic Sans MS"/>
                  <a:cs typeface="Comic Sans MS"/>
                </a:rPr>
                <a:t>SUPERCONDUCTING</a:t>
              </a:r>
            </a:p>
            <a:p>
              <a:r>
                <a:rPr lang="en-US" sz="1050" b="1" dirty="0" smtClean="0">
                  <a:solidFill>
                    <a:srgbClr val="1C1C1C"/>
                  </a:solidFill>
                  <a:latin typeface="Comic Sans MS"/>
                  <a:cs typeface="Comic Sans MS"/>
                </a:rPr>
                <a:t>COIL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306700" y="2433396"/>
              <a:ext cx="935948" cy="3860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0"/>
                </a:spcBef>
              </a:pPr>
              <a:r>
                <a:rPr lang="en-US" sz="1000" dirty="0" smtClean="0">
                  <a:latin typeface="Comic Sans MS"/>
                  <a:ea typeface="ＭＳ Ｐゴシック" charset="0"/>
                  <a:cs typeface="Comic Sans MS"/>
                </a:rPr>
                <a:t>magnet field</a:t>
              </a:r>
            </a:p>
            <a:p>
              <a:pPr algn="ctr">
                <a:lnSpc>
                  <a:spcPct val="95000"/>
                </a:lnSpc>
                <a:spcBef>
                  <a:spcPct val="0"/>
                </a:spcBef>
              </a:pPr>
              <a:r>
                <a:rPr lang="en-US" sz="1000" dirty="0" smtClean="0">
                  <a:latin typeface="Comic Sans MS"/>
                  <a:ea typeface="ＭＳ Ｐゴシック" charset="0"/>
                  <a:cs typeface="Comic Sans MS"/>
                </a:rPr>
                <a:t>B </a:t>
              </a:r>
              <a:r>
                <a:rPr lang="en-US" sz="1000" dirty="0">
                  <a:latin typeface="Comic Sans MS"/>
                  <a:ea typeface="ＭＳ Ｐゴシック" charset="0"/>
                  <a:cs typeface="Comic Sans MS"/>
                </a:rPr>
                <a:t>= 3.8 </a:t>
              </a:r>
              <a:r>
                <a:rPr lang="en-US" sz="1000" dirty="0" smtClean="0">
                  <a:latin typeface="Comic Sans MS"/>
                  <a:ea typeface="ＭＳ Ｐゴシック" charset="0"/>
                  <a:cs typeface="Comic Sans MS"/>
                </a:rPr>
                <a:t>T</a:t>
              </a:r>
              <a:endParaRPr lang="en-US" sz="1000" dirty="0">
                <a:latin typeface="Comic Sans MS"/>
                <a:ea typeface="ＭＳ Ｐゴシック" charset="0"/>
                <a:cs typeface="Comic Sans MS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 rot="340765">
              <a:off x="7442017" y="1757878"/>
              <a:ext cx="1676400" cy="6001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100" b="1" dirty="0">
                  <a:latin typeface="Comic Sans MS"/>
                  <a:cs typeface="Comic Sans MS"/>
                </a:rPr>
                <a:t>12,500 T</a:t>
              </a:r>
            </a:p>
            <a:p>
              <a:r>
                <a:rPr lang="en-US" sz="1100" b="1" dirty="0">
                  <a:latin typeface="Comic Sans MS"/>
                  <a:cs typeface="Comic Sans MS"/>
                </a:rPr>
                <a:t>15 m diameter</a:t>
              </a:r>
            </a:p>
            <a:p>
              <a:r>
                <a:rPr lang="en-US" sz="1100" b="1" dirty="0">
                  <a:latin typeface="Comic Sans MS"/>
                  <a:cs typeface="Comic Sans MS"/>
                </a:rPr>
                <a:t>21.5 m overall length </a:t>
              </a: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3304209" y="4038600"/>
              <a:ext cx="1191591" cy="965031"/>
              <a:chOff x="3304209" y="4038600"/>
              <a:chExt cx="1191591" cy="965031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3304209" y="4495800"/>
                <a:ext cx="1191591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 smtClean="0">
                    <a:latin typeface="Comic Sans MS"/>
                    <a:cs typeface="Comic Sans MS"/>
                  </a:rPr>
                  <a:t>relativistic</a:t>
                </a:r>
              </a:p>
              <a:p>
                <a:r>
                  <a:rPr lang="en-US" sz="900" dirty="0" smtClean="0">
                    <a:latin typeface="Comic Sans MS"/>
                    <a:cs typeface="Comic Sans MS"/>
                  </a:rPr>
                  <a:t>cylindrical</a:t>
                </a:r>
              </a:p>
              <a:p>
                <a:r>
                  <a:rPr lang="en-US" sz="900" dirty="0" smtClean="0">
                    <a:latin typeface="Comic Sans MS"/>
                    <a:cs typeface="Comic Sans MS"/>
                  </a:rPr>
                  <a:t>coordinates (z,</a:t>
                </a:r>
                <a:r>
                  <a:rPr lang="en-US" sz="900" dirty="0">
                    <a:latin typeface="Comic Sans MS"/>
                    <a:cs typeface="Comic Sans MS"/>
                  </a:rPr>
                  <a:t>,</a:t>
                </a:r>
                <a:r>
                  <a:rPr lang="en-US" sz="900" dirty="0" smtClean="0">
                    <a:latin typeface="Comic Sans MS"/>
                    <a:cs typeface="Comic Sans MS"/>
                  </a:rPr>
                  <a:t>)</a:t>
                </a:r>
              </a:p>
            </p:txBody>
          </p:sp>
          <p:cxnSp>
            <p:nvCxnSpPr>
              <p:cNvPr id="131" name="Straight Arrow Connector 130"/>
              <p:cNvCxnSpPr/>
              <p:nvPr/>
            </p:nvCxnSpPr>
            <p:spPr>
              <a:xfrm flipV="1">
                <a:off x="3429000" y="4038600"/>
                <a:ext cx="0" cy="359997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>
                <a:off x="3429002" y="4387803"/>
                <a:ext cx="287997" cy="107997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 flipV="1">
                <a:off x="3429001" y="4267200"/>
                <a:ext cx="251998" cy="108000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65000"/>
                  </a:schemeClr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53400" y="3667802"/>
              <a:ext cx="743795" cy="827998"/>
            </a:xfrm>
            <a:prstGeom prst="rect">
              <a:avLst/>
            </a:prstGeom>
          </p:spPr>
        </p:pic>
        <p:sp>
          <p:nvSpPr>
            <p:cNvPr id="73" name="Rectangle 72"/>
            <p:cNvSpPr/>
            <p:nvPr/>
          </p:nvSpPr>
          <p:spPr>
            <a:xfrm>
              <a:off x="3641306" y="6360095"/>
              <a:ext cx="734045" cy="26161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sz="1100" dirty="0">
                  <a:latin typeface="Comic Sans MS"/>
                  <a:cs typeface="Comic Sans MS"/>
                </a:rPr>
                <a:t>|| &lt; 2.5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323490" y="2598494"/>
              <a:ext cx="837019" cy="261610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sz="1100" dirty="0" smtClean="0">
                  <a:latin typeface="Comic Sans MS"/>
                  <a:cs typeface="Comic Sans MS"/>
                </a:rPr>
                <a:t>3 &lt; |</a:t>
              </a:r>
              <a:r>
                <a:rPr lang="en-US" sz="1100" dirty="0">
                  <a:latin typeface="Comic Sans MS"/>
                  <a:cs typeface="Comic Sans MS"/>
                </a:rPr>
                <a:t>| &lt; </a:t>
              </a:r>
              <a:r>
                <a:rPr lang="en-US" sz="1100" dirty="0" smtClean="0">
                  <a:latin typeface="Comic Sans MS"/>
                  <a:cs typeface="Comic Sans MS"/>
                </a:rPr>
                <a:t>5</a:t>
              </a:r>
              <a:endParaRPr lang="en-US" sz="1100" dirty="0">
                <a:latin typeface="Comic Sans MS"/>
                <a:cs typeface="Comic Sans M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224987" y="1894327"/>
              <a:ext cx="1142980" cy="2616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sz="1100" dirty="0" smtClean="0">
                  <a:latin typeface="Comic Sans MS"/>
                  <a:cs typeface="Comic Sans MS"/>
                </a:rPr>
                <a:t>1.48 &lt; |</a:t>
              </a:r>
              <a:r>
                <a:rPr lang="en-US" sz="1100" dirty="0">
                  <a:latin typeface="Comic Sans MS"/>
                  <a:cs typeface="Comic Sans MS"/>
                </a:rPr>
                <a:t>| &lt; </a:t>
              </a:r>
              <a:r>
                <a:rPr lang="en-US" sz="1100" dirty="0" smtClean="0">
                  <a:latin typeface="Comic Sans MS"/>
                  <a:cs typeface="Comic Sans MS"/>
                </a:rPr>
                <a:t>3.0</a:t>
              </a:r>
              <a:endParaRPr lang="en-US" sz="1100" dirty="0">
                <a:latin typeface="Comic Sans MS"/>
                <a:cs typeface="Comic Sans M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902474" y="2598494"/>
              <a:ext cx="711453" cy="26161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sz="1100" dirty="0">
                  <a:latin typeface="Comic Sans MS"/>
                  <a:cs typeface="Comic Sans MS"/>
                </a:rPr>
                <a:t>|| &lt; </a:t>
              </a:r>
              <a:r>
                <a:rPr lang="en-US" sz="1100" dirty="0" smtClean="0">
                  <a:latin typeface="Comic Sans MS"/>
                  <a:cs typeface="Comic Sans MS"/>
                </a:rPr>
                <a:t>1.3</a:t>
              </a:r>
              <a:endParaRPr lang="en-US" sz="1100" dirty="0">
                <a:latin typeface="Comic Sans MS"/>
                <a:cs typeface="Comic Sans M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451192" y="1894327"/>
              <a:ext cx="797552" cy="2616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sz="1100" dirty="0">
                  <a:latin typeface="Comic Sans MS"/>
                  <a:cs typeface="Comic Sans MS"/>
                </a:rPr>
                <a:t>|| &lt; </a:t>
              </a:r>
              <a:r>
                <a:rPr lang="en-US" sz="1100" dirty="0" smtClean="0">
                  <a:latin typeface="Comic Sans MS"/>
                  <a:cs typeface="Comic Sans MS"/>
                </a:rPr>
                <a:t>1.48</a:t>
              </a:r>
              <a:endParaRPr lang="en-US" sz="1100" dirty="0">
                <a:latin typeface="Comic Sans MS"/>
                <a:cs typeface="Comic Sans M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572786" y="2598494"/>
              <a:ext cx="814427" cy="26161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sz="1100" dirty="0" smtClean="0">
                  <a:latin typeface="Comic Sans MS"/>
                  <a:cs typeface="Comic Sans MS"/>
                </a:rPr>
                <a:t>1 &lt; |</a:t>
              </a:r>
              <a:r>
                <a:rPr lang="en-US" sz="1100" dirty="0">
                  <a:latin typeface="Comic Sans MS"/>
                  <a:cs typeface="Comic Sans MS"/>
                </a:rPr>
                <a:t>| &lt; </a:t>
              </a:r>
              <a:r>
                <a:rPr lang="en-US" sz="1100" dirty="0" smtClean="0">
                  <a:latin typeface="Comic Sans MS"/>
                  <a:cs typeface="Comic Sans MS"/>
                </a:rPr>
                <a:t>3</a:t>
              </a:r>
              <a:endParaRPr lang="en-US" sz="1100" dirty="0">
                <a:latin typeface="Comic Sans MS"/>
                <a:cs typeface="Comic Sans M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957542" y="6207695"/>
              <a:ext cx="711453" cy="26161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sz="1100" dirty="0">
                  <a:latin typeface="Comic Sans MS"/>
                  <a:cs typeface="Comic Sans MS"/>
                </a:rPr>
                <a:t>|| &lt; </a:t>
              </a:r>
              <a:r>
                <a:rPr lang="en-US" sz="1100" dirty="0" smtClean="0">
                  <a:latin typeface="Comic Sans MS"/>
                  <a:cs typeface="Comic Sans MS"/>
                </a:rPr>
                <a:t>1.2</a:t>
              </a:r>
              <a:endParaRPr lang="en-US" sz="1100" dirty="0">
                <a:latin typeface="Comic Sans MS"/>
                <a:cs typeface="Comic Sans M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816874" y="6400800"/>
              <a:ext cx="711453" cy="26161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sz="1100" dirty="0">
                  <a:latin typeface="Comic Sans MS"/>
                  <a:cs typeface="Comic Sans MS"/>
                </a:rPr>
                <a:t>|| &lt; </a:t>
              </a:r>
              <a:r>
                <a:rPr lang="en-US" sz="1100" dirty="0" smtClean="0">
                  <a:latin typeface="Comic Sans MS"/>
                  <a:cs typeface="Comic Sans MS"/>
                </a:rPr>
                <a:t>1.6</a:t>
              </a:r>
              <a:endParaRPr lang="en-US" sz="1100" dirty="0">
                <a:latin typeface="Comic Sans MS"/>
                <a:cs typeface="Comic Sans M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8042327" y="4732094"/>
              <a:ext cx="1079473" cy="26161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sz="1100" dirty="0" smtClean="0">
                  <a:latin typeface="Comic Sans MS"/>
                  <a:cs typeface="Comic Sans MS"/>
                </a:rPr>
                <a:t>0.9 &lt; |</a:t>
              </a:r>
              <a:r>
                <a:rPr lang="en-US" sz="1100" dirty="0">
                  <a:latin typeface="Comic Sans MS"/>
                  <a:cs typeface="Comic Sans MS"/>
                </a:rPr>
                <a:t>| &lt; </a:t>
              </a:r>
              <a:r>
                <a:rPr lang="en-US" sz="1100" dirty="0" smtClean="0">
                  <a:latin typeface="Comic Sans MS"/>
                  <a:cs typeface="Comic Sans MS"/>
                </a:rPr>
                <a:t>2.4</a:t>
              </a:r>
              <a:endParaRPr lang="en-US" sz="1100" dirty="0">
                <a:latin typeface="Comic Sans MS"/>
                <a:cs typeface="Comic Sans MS"/>
              </a:endParaRPr>
            </a:p>
          </p:txBody>
        </p:sp>
      </p:grpSp>
      <p:sp>
        <p:nvSpPr>
          <p:cNvPr id="128" name="Rectangle 127"/>
          <p:cNvSpPr/>
          <p:nvPr/>
        </p:nvSpPr>
        <p:spPr>
          <a:xfrm>
            <a:off x="0" y="881658"/>
            <a:ext cx="5943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omic Sans MS"/>
                <a:cs typeface="Comic Sans MS"/>
              </a:rPr>
              <a:t>C</a:t>
            </a:r>
            <a:r>
              <a:rPr lang="en-US" sz="1600" dirty="0">
                <a:latin typeface="Comic Sans MS"/>
                <a:cs typeface="Comic Sans MS"/>
              </a:rPr>
              <a:t>ompact </a:t>
            </a:r>
            <a:r>
              <a:rPr lang="en-US" sz="1600" b="1" dirty="0" err="1">
                <a:latin typeface="Comic Sans MS"/>
                <a:cs typeface="Comic Sans MS"/>
              </a:rPr>
              <a:t>M</a:t>
            </a:r>
            <a:r>
              <a:rPr lang="en-US" sz="1600" dirty="0" err="1">
                <a:latin typeface="Comic Sans MS"/>
                <a:cs typeface="Comic Sans MS"/>
              </a:rPr>
              <a:t>uon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S</a:t>
            </a:r>
            <a:r>
              <a:rPr lang="en-US" sz="1600" dirty="0" smtClean="0">
                <a:latin typeface="Comic Sans MS"/>
                <a:cs typeface="Comic Sans MS"/>
              </a:rPr>
              <a:t>olenoid [compact 4 experiment]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→ design based on: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• high intensity B field (</a:t>
            </a:r>
            <a:r>
              <a:rPr lang="en-US" sz="1600" dirty="0">
                <a:latin typeface="Comic Sans MS"/>
                <a:cs typeface="Comic Sans MS"/>
              </a:rPr>
              <a:t>3.8T superconducting solenoid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</a:p>
          <a:p>
            <a:pPr marL="285750" indent="-285750">
              <a:buSzPct val="120000"/>
              <a:buBlip>
                <a:blip r:embed="rId14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redundant </a:t>
            </a:r>
            <a:r>
              <a:rPr lang="en-US" sz="1600" dirty="0" err="1">
                <a:latin typeface="Comic Sans MS"/>
                <a:cs typeface="Comic Sans MS"/>
              </a:rPr>
              <a:t>muon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spectrometer</a:t>
            </a:r>
          </a:p>
          <a:p>
            <a:pPr marL="285750" indent="-285750">
              <a:buSzPct val="120000"/>
              <a:buBlip>
                <a:blip r:embed="rId15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hermetic calorimeter</a:t>
            </a:r>
          </a:p>
          <a:p>
            <a:pPr marL="285750" indent="-285750">
              <a:buSzPct val="120000"/>
              <a:buBlip>
                <a:blip r:embed="rId16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high </a:t>
            </a:r>
            <a:r>
              <a:rPr lang="en-US" sz="1600" dirty="0">
                <a:latin typeface="Comic Sans MS"/>
                <a:cs typeface="Comic Sans MS"/>
              </a:rPr>
              <a:t>precision silicon </a:t>
            </a:r>
            <a:r>
              <a:rPr lang="en-US" sz="1600" dirty="0" smtClean="0">
                <a:latin typeface="Comic Sans MS"/>
                <a:cs typeface="Comic Sans MS"/>
              </a:rPr>
              <a:t>tracker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(</a:t>
            </a:r>
            <a:r>
              <a:rPr lang="en-US" sz="1600" dirty="0">
                <a:latin typeface="Comic Sans MS"/>
                <a:cs typeface="Comic Sans MS"/>
              </a:rPr>
              <a:t></a:t>
            </a:r>
            <a:r>
              <a:rPr lang="en-US" sz="1600" baseline="-25000" dirty="0">
                <a:latin typeface="Comic Sans MS"/>
                <a:cs typeface="Comic Sans MS"/>
              </a:rPr>
              <a:t>x</a:t>
            </a:r>
            <a:r>
              <a:rPr lang="en-US" sz="1600" dirty="0">
                <a:latin typeface="Comic Sans MS"/>
                <a:cs typeface="Comic Sans MS"/>
              </a:rPr>
              <a:t> = 15-</a:t>
            </a:r>
            <a:r>
              <a:rPr lang="en-US" sz="1600" dirty="0" smtClean="0">
                <a:latin typeface="Comic Sans MS"/>
                <a:cs typeface="Comic Sans MS"/>
              </a:rPr>
              <a:t>200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Comic Sans MS"/>
                <a:cs typeface="Comic Sans MS"/>
              </a:rPr>
              <a:t>m</a:t>
            </a:r>
            <a:r>
              <a:rPr lang="en-US" sz="1600" dirty="0">
                <a:latin typeface="Comic Sans MS"/>
                <a:cs typeface="Comic Sans MS"/>
              </a:rPr>
              <a:t>)</a:t>
            </a:r>
          </a:p>
          <a:p>
            <a:pPr marL="285750" indent="-285750">
              <a:buSzPct val="120000"/>
              <a:buBlip>
                <a:blip r:embed="rId17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high </a:t>
            </a:r>
            <a:r>
              <a:rPr lang="en-US" sz="1600" dirty="0">
                <a:latin typeface="Comic Sans MS"/>
                <a:cs typeface="Comic Sans MS"/>
              </a:rPr>
              <a:t>precision </a:t>
            </a:r>
            <a:r>
              <a:rPr lang="en-US" sz="1600" dirty="0" smtClean="0">
                <a:latin typeface="Comic Sans MS"/>
                <a:cs typeface="Comic Sans MS"/>
              </a:rPr>
              <a:t>homogeneous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EM calorimeter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CMS detector</a:t>
            </a:r>
            <a:endParaRPr lang="en-US" u="sng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2E6B55-B67F-E947-B4B5-82CC882FAE67}" type="slidenum">
              <a:rPr lang="en-US" smtClean="0"/>
              <a:pPr/>
              <a:t>5</a:t>
            </a:fld>
            <a:endParaRPr lang="en-US" dirty="0" smtClean="0">
              <a:latin typeface="Times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74897" y="0"/>
            <a:ext cx="2879994" cy="1102627"/>
          </a:xfrm>
          <a:prstGeom prst="rect">
            <a:avLst/>
          </a:prstGeom>
        </p:spPr>
      </p:pic>
      <p:sp>
        <p:nvSpPr>
          <p:cNvPr id="71" name="Text Box 50"/>
          <p:cNvSpPr txBox="1">
            <a:spLocks noChangeArrowheads="1"/>
          </p:cNvSpPr>
          <p:nvPr/>
        </p:nvSpPr>
        <p:spPr bwMode="auto">
          <a:xfrm>
            <a:off x="6248400" y="0"/>
            <a:ext cx="14065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Bodoni MT Black" pitchFamily="18" charset="0"/>
                <a:sym typeface="Symbol" charset="2"/>
              </a:rPr>
              <a:t></a:t>
            </a:r>
            <a:r>
              <a:rPr lang="en-US" sz="1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Symbol" charset="2"/>
              </a:rPr>
              <a:t>=</a:t>
            </a:r>
            <a:r>
              <a:rPr lang="en-US" sz="1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en-US" sz="12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ln</a:t>
            </a: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tan</a:t>
            </a: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  <a:sym typeface="Symbol" charset="2"/>
              </a:rPr>
              <a:t></a:t>
            </a: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Symbol" charset="2"/>
              </a:rPr>
              <a:t>/2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34001" y="1406197"/>
            <a:ext cx="2015999" cy="498805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164668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6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 Identification [HPS]</a:t>
            </a:r>
            <a:endParaRPr lang="en-US" dirty="0" smtClean="0"/>
          </a:p>
        </p:txBody>
      </p:sp>
      <p:grpSp>
        <p:nvGrpSpPr>
          <p:cNvPr id="30" name="Group 29"/>
          <p:cNvGrpSpPr/>
          <p:nvPr/>
        </p:nvGrpSpPr>
        <p:grpSpPr>
          <a:xfrm>
            <a:off x="152400" y="914400"/>
            <a:ext cx="8839200" cy="1905000"/>
            <a:chOff x="76200" y="914400"/>
            <a:chExt cx="8839200" cy="19050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76200" y="914400"/>
              <a:ext cx="8839200" cy="1905000"/>
            </a:xfrm>
            <a:prstGeom prst="rect">
              <a:avLst/>
            </a:prstGeom>
            <a:ln w="38100" cmpd="sng">
              <a:headEnd type="none" w="med" len="med"/>
              <a:tailEnd type="none" w="med" len="med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724400" y="987623"/>
              <a:ext cx="4114800" cy="1755577"/>
              <a:chOff x="5029200" y="0"/>
              <a:chExt cx="4114800" cy="1755577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5029200" y="0"/>
                <a:ext cx="4114800" cy="1752600"/>
              </a:xfrm>
              <a:prstGeom prst="rect">
                <a:avLst/>
              </a:prstGeom>
              <a:ln>
                <a:solidFill>
                  <a:srgbClr val="FFFFFF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29200" y="0"/>
                <a:ext cx="4025900" cy="15494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245100" y="1447800"/>
                <a:ext cx="7603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Comic Sans MS"/>
                    <a:cs typeface="Comic Sans MS"/>
                  </a:rPr>
                  <a:t>hadron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27511" y="1447800"/>
                <a:ext cx="12511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latin typeface="Comic Sans MS"/>
                    <a:cs typeface="Comic Sans MS"/>
                  </a:rPr>
                  <a:t>hadron+strip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186662" y="1447800"/>
                <a:ext cx="9573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Comic Sans MS"/>
                    <a:cs typeface="Comic Sans MS"/>
                  </a:rPr>
                  <a:t>3hadrons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52400" y="1066800"/>
              <a:ext cx="51054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u="sng" dirty="0" err="1" smtClean="0">
                  <a:latin typeface="Comic Sans MS"/>
                  <a:cs typeface="Comic Sans MS"/>
                </a:rPr>
                <a:t>tauID</a:t>
              </a:r>
              <a:r>
                <a:rPr lang="en-US" dirty="0" smtClean="0">
                  <a:latin typeface="Comic Sans MS"/>
                  <a:cs typeface="Comic Sans MS"/>
                </a:rPr>
                <a:t>:</a:t>
              </a:r>
            </a:p>
            <a:p>
              <a:r>
                <a:rPr lang="en-US" dirty="0" smtClean="0">
                  <a:latin typeface="Comic Sans MS"/>
                  <a:cs typeface="Comic Sans MS"/>
                </a:rPr>
                <a:t>reconstruction </a:t>
              </a:r>
              <a:r>
                <a:rPr lang="en-US" dirty="0">
                  <a:latin typeface="Comic Sans MS"/>
                  <a:cs typeface="Comic Sans MS"/>
                </a:rPr>
                <a:t>of </a:t>
              </a:r>
              <a:r>
                <a:rPr lang="en-US" b="1" u="sng" dirty="0">
                  <a:latin typeface="Comic Sans MS"/>
                  <a:cs typeface="Comic Sans MS"/>
                </a:rPr>
                <a:t>individual </a:t>
              </a:r>
              <a:r>
                <a:rPr lang="en-US" b="1" u="sng" dirty="0" smtClean="0">
                  <a:latin typeface="Comic Sans MS"/>
                  <a:cs typeface="Comic Sans MS"/>
                </a:rPr>
                <a:t>decay modes</a:t>
              </a:r>
            </a:p>
            <a:p>
              <a:r>
                <a:rPr lang="en-US" dirty="0" smtClean="0">
                  <a:latin typeface="Comic Sans MS"/>
                  <a:cs typeface="Comic Sans MS"/>
                </a:rPr>
                <a:t>combining </a:t>
              </a:r>
              <a:r>
                <a:rPr lang="en-US" b="1" u="sng" dirty="0" err="1" smtClean="0">
                  <a:latin typeface="Comic Sans MS"/>
                  <a:cs typeface="Comic Sans MS"/>
                </a:rPr>
                <a:t>ParticleFlow</a:t>
              </a:r>
              <a:r>
                <a:rPr lang="en-US" dirty="0" smtClean="0">
                  <a:latin typeface="Comic Sans MS"/>
                  <a:cs typeface="Comic Sans MS"/>
                </a:rPr>
                <a:t> candidates</a:t>
              </a:r>
            </a:p>
            <a:p>
              <a:r>
                <a:rPr lang="en-US" dirty="0" smtClean="0">
                  <a:latin typeface="Comic Sans MS"/>
                  <a:cs typeface="Comic Sans MS"/>
                </a:rPr>
                <a:t>[accounts </a:t>
              </a:r>
              <a:r>
                <a:rPr lang="en-US" dirty="0">
                  <a:latin typeface="Comic Sans MS"/>
                  <a:cs typeface="Comic Sans MS"/>
                </a:rPr>
                <a:t>for </a:t>
              </a:r>
              <a:r>
                <a:rPr lang="en-US" dirty="0" smtClean="0">
                  <a:latin typeface="Comic Sans MS"/>
                  <a:cs typeface="Comic Sans MS"/>
                </a:rPr>
                <a:t>conversions]</a:t>
              </a:r>
            </a:p>
            <a:p>
              <a:r>
                <a:rPr lang="en-US" dirty="0" smtClean="0">
                  <a:latin typeface="Comic Sans MS"/>
                  <a:cs typeface="Comic Sans MS"/>
                </a:rPr>
                <a:t>energy </a:t>
              </a:r>
              <a:r>
                <a:rPr lang="en-US" dirty="0">
                  <a:latin typeface="Comic Sans MS"/>
                  <a:cs typeface="Comic Sans MS"/>
                </a:rPr>
                <a:t>measured only by </a:t>
              </a:r>
              <a:r>
                <a:rPr lang="en-US" dirty="0" smtClean="0">
                  <a:latin typeface="Comic Sans MS"/>
                  <a:cs typeface="Comic Sans MS"/>
                </a:rPr>
                <a:t>the tau constituents</a:t>
              </a:r>
              <a:endParaRPr lang="en-US" dirty="0">
                <a:latin typeface="Comic Sans MS"/>
                <a:cs typeface="Comic Sans MS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2400" y="3040141"/>
            <a:ext cx="8458200" cy="3697725"/>
            <a:chOff x="152400" y="3040141"/>
            <a:chExt cx="8458200" cy="3697725"/>
          </a:xfrm>
        </p:grpSpPr>
        <p:sp>
          <p:nvSpPr>
            <p:cNvPr id="15360" name="Rectangle 15359"/>
            <p:cNvSpPr/>
            <p:nvPr/>
          </p:nvSpPr>
          <p:spPr bwMode="auto">
            <a:xfrm>
              <a:off x="152400" y="3040141"/>
              <a:ext cx="8458200" cy="3665459"/>
            </a:xfrm>
            <a:prstGeom prst="rect">
              <a:avLst/>
            </a:prstGeom>
            <a:ln w="38100" cmpd="sng"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72946" y="3061285"/>
              <a:ext cx="3484654" cy="3263315"/>
              <a:chOff x="-55654" y="3490684"/>
              <a:chExt cx="3484654" cy="32633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-55654" y="3490684"/>
                <a:ext cx="3484654" cy="3263315"/>
                <a:chOff x="-55654" y="3490684"/>
                <a:chExt cx="3484654" cy="3263315"/>
              </a:xfrm>
            </p:grpSpPr>
            <p:pic>
              <p:nvPicPr>
                <p:cNvPr id="2" name="Picture 1" descr="Figure_006.pd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11543" y="3388143"/>
                  <a:ext cx="3214916" cy="3419998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-55654" y="6477000"/>
                  <a:ext cx="157965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800000"/>
                      </a:solidFill>
                      <a:latin typeface="Comic Sans MS"/>
                      <a:cs typeface="Comic Sans MS"/>
                    </a:rPr>
                    <a:t>CMS </a:t>
                  </a:r>
                  <a:r>
                    <a:rPr lang="en-US" sz="1200" b="1" dirty="0" smtClean="0">
                      <a:solidFill>
                        <a:srgbClr val="800000"/>
                      </a:solidFill>
                      <a:latin typeface="Comic Sans MS"/>
                      <a:cs typeface="Comic Sans MS"/>
                    </a:rPr>
                    <a:t>TAU</a:t>
                  </a:r>
                  <a:r>
                    <a:rPr lang="en-US" sz="1200" b="1" dirty="0">
                      <a:solidFill>
                        <a:srgbClr val="800000"/>
                      </a:solidFill>
                      <a:latin typeface="Comic Sans MS"/>
                      <a:cs typeface="Comic Sans MS"/>
                    </a:rPr>
                    <a:t>-11-001</a:t>
                  </a:r>
                </a:p>
              </p:txBody>
            </p:sp>
          </p:grpSp>
          <p:sp>
            <p:nvSpPr>
              <p:cNvPr id="19" name="Oval 18"/>
              <p:cNvSpPr/>
              <p:nvPr/>
            </p:nvSpPr>
            <p:spPr bwMode="auto">
              <a:xfrm>
                <a:off x="2286000" y="4572000"/>
                <a:ext cx="251998" cy="504000"/>
              </a:xfrm>
              <a:prstGeom prst="ellipse">
                <a:avLst/>
              </a:prstGeom>
              <a:noFill/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581400" y="4648200"/>
              <a:ext cx="2236201" cy="2089666"/>
              <a:chOff x="3581400" y="4648200"/>
              <a:chExt cx="2236201" cy="2089666"/>
            </a:xfrm>
          </p:grpSpPr>
          <p:pic>
            <p:nvPicPr>
              <p:cNvPr id="15365" name="Picture 15364" descr="Figure_002-a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722362" y="4583439"/>
                <a:ext cx="2030477" cy="216000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581400" y="6553200"/>
                <a:ext cx="8821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CMS </a:t>
                </a:r>
                <a:r>
                  <a:rPr lang="en-US" sz="600" b="1" dirty="0" smtClean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TAU</a:t>
                </a:r>
                <a:r>
                  <a:rPr lang="en-US" sz="6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-11-001</a:t>
                </a:r>
              </a:p>
            </p:txBody>
          </p:sp>
          <p:pic>
            <p:nvPicPr>
              <p:cNvPr id="32" name="Picture 31" descr="Figure_002-a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82" t="15970" r="58799" b="59595"/>
              <a:stretch/>
            </p:blipFill>
            <p:spPr>
              <a:xfrm rot="5400000">
                <a:off x="4642427" y="4937991"/>
                <a:ext cx="935182" cy="923636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715000" y="4648200"/>
              <a:ext cx="2253760" cy="2089666"/>
              <a:chOff x="5715000" y="4648200"/>
              <a:chExt cx="2253760" cy="2089666"/>
            </a:xfrm>
          </p:grpSpPr>
          <p:pic>
            <p:nvPicPr>
              <p:cNvPr id="15366" name="Picture 15365" descr="Figure_002-b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779762" y="4583438"/>
                <a:ext cx="2030476" cy="216000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7086600" y="6553200"/>
                <a:ext cx="8821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CMS </a:t>
                </a:r>
                <a:r>
                  <a:rPr lang="en-US" sz="600" b="1" dirty="0" smtClean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TAU</a:t>
                </a:r>
                <a:r>
                  <a:rPr lang="en-US" sz="600" b="1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-11-001</a:t>
                </a: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6934200" y="4953000"/>
                <a:ext cx="685800" cy="685800"/>
              </a:xfrm>
              <a:prstGeom prst="rect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3657600" y="3074075"/>
              <a:ext cx="49530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omic Sans MS"/>
                  <a:cs typeface="Comic Sans MS"/>
                </a:rPr>
                <a:t>well commissioned in data</a:t>
              </a:r>
            </a:p>
            <a:p>
              <a:pPr marL="285750" indent="-285750">
                <a:buFont typeface="Wingdings" charset="2"/>
                <a:buChar char=""/>
              </a:pPr>
              <a:r>
                <a:rPr lang="en-US" sz="1600" dirty="0">
                  <a:latin typeface="Comic Sans MS"/>
                  <a:cs typeface="Comic Sans MS"/>
                </a:rPr>
                <a:t>fake rates </a:t>
              </a:r>
              <a:r>
                <a:rPr lang="en-US" sz="1600" dirty="0" smtClean="0">
                  <a:latin typeface="Comic Sans MS"/>
                  <a:cs typeface="Comic Sans MS"/>
                </a:rPr>
                <a:t>in</a:t>
              </a:r>
            </a:p>
            <a:p>
              <a:pPr marL="742950" lvl="1" indent="-285750">
                <a:buFont typeface="Wingdings" charset="2"/>
                <a:buChar char="Ø"/>
              </a:pPr>
              <a:r>
                <a:rPr lang="en-US" sz="1600" dirty="0" smtClean="0">
                  <a:latin typeface="Comic Sans MS"/>
                  <a:cs typeface="Comic Sans MS"/>
                </a:rPr>
                <a:t>di</a:t>
              </a:r>
              <a:r>
                <a:rPr lang="en-US" sz="1600" dirty="0">
                  <a:latin typeface="Comic Sans MS"/>
                  <a:cs typeface="Comic Sans MS"/>
                </a:rPr>
                <a:t>-</a:t>
              </a:r>
              <a:r>
                <a:rPr lang="en-US" sz="1600" dirty="0" smtClean="0">
                  <a:latin typeface="Comic Sans MS"/>
                  <a:cs typeface="Comic Sans MS"/>
                </a:rPr>
                <a:t>jets</a:t>
              </a:r>
            </a:p>
            <a:p>
              <a:pPr marL="742950" lvl="1" indent="-285750">
                <a:buFont typeface="Wingdings" charset="2"/>
                <a:buChar char="Ø"/>
              </a:pPr>
              <a:r>
                <a:rPr lang="en-US" sz="1600" dirty="0" smtClean="0">
                  <a:latin typeface="Comic Sans MS"/>
                  <a:cs typeface="Comic Sans MS"/>
                </a:rPr>
                <a:t>W </a:t>
              </a:r>
              <a:r>
                <a:rPr lang="en-US" sz="1600" dirty="0">
                  <a:latin typeface="Comic Sans MS"/>
                  <a:cs typeface="Comic Sans MS"/>
                </a:rPr>
                <a:t>+ </a:t>
              </a:r>
              <a:r>
                <a:rPr lang="en-US" sz="1600" dirty="0" smtClean="0">
                  <a:latin typeface="Comic Sans MS"/>
                  <a:cs typeface="Comic Sans MS"/>
                </a:rPr>
                <a:t>jets</a:t>
              </a:r>
            </a:p>
            <a:p>
              <a:pPr marL="742950" lvl="1" indent="-285750">
                <a:buFont typeface="Wingdings" charset="2"/>
                <a:buChar char="Ø"/>
              </a:pPr>
              <a:r>
                <a:rPr lang="en-US" sz="1600" dirty="0" smtClean="0">
                  <a:latin typeface="Comic Sans MS"/>
                  <a:cs typeface="Comic Sans MS"/>
                </a:rPr>
                <a:t>inclusive </a:t>
              </a:r>
              <a:r>
                <a:rPr lang="en-US" sz="1600" dirty="0" err="1">
                  <a:latin typeface="Comic Sans MS"/>
                  <a:cs typeface="Comic Sans MS"/>
                </a:rPr>
                <a:t>muon</a:t>
              </a:r>
              <a:r>
                <a:rPr lang="en-US" sz="1600" dirty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sample</a:t>
              </a:r>
            </a:p>
            <a:p>
              <a:pPr marL="285750" indent="-285750">
                <a:buFont typeface="Wingdings" charset="2"/>
                <a:buChar char=""/>
              </a:pPr>
              <a:r>
                <a:rPr lang="en-US" sz="1600" dirty="0" smtClean="0">
                  <a:latin typeface="Comic Sans MS"/>
                  <a:cs typeface="Comic Sans MS"/>
                </a:rPr>
                <a:t>efficiency </a:t>
              </a:r>
              <a:r>
                <a:rPr lang="en-US" sz="1600" dirty="0">
                  <a:latin typeface="Comic Sans MS"/>
                  <a:cs typeface="Comic Sans MS"/>
                </a:rPr>
                <a:t>on </a:t>
              </a:r>
              <a:r>
                <a:rPr lang="en-US" sz="1600" b="1" dirty="0" err="1" smtClean="0">
                  <a:latin typeface="Comic Sans MS"/>
                  <a:cs typeface="Comic Sans MS"/>
                </a:rPr>
                <a:t>Ζ</a:t>
              </a:r>
              <a:r>
                <a:rPr lang="en-US" sz="1600" dirty="0" smtClean="0">
                  <a:latin typeface="Comic Sans MS"/>
                  <a:cs typeface="Comic Sans MS"/>
                </a:rPr>
                <a:t> </a:t>
              </a:r>
              <a:r>
                <a:rPr lang="en-US" sz="1600" b="1" dirty="0" smtClean="0">
                  <a:latin typeface="Comic Sans MS"/>
                  <a:cs typeface="Comic Sans MS"/>
                </a:rPr>
                <a:t>→</a:t>
              </a:r>
              <a:r>
                <a:rPr lang="en-US" sz="1600" dirty="0" smtClean="0">
                  <a:latin typeface="Comic Sans MS"/>
                  <a:cs typeface="Comic Sans MS"/>
                </a:rPr>
                <a:t> </a:t>
              </a:r>
              <a:r>
                <a:rPr lang="en-US" sz="1600" b="1" dirty="0" err="1" smtClean="0">
                  <a:latin typeface="Comic Sans MS"/>
                  <a:cs typeface="Comic Sans MS"/>
                </a:rPr>
                <a:t>ττ</a:t>
              </a:r>
              <a:r>
                <a:rPr lang="en-US" sz="1600" dirty="0" smtClean="0">
                  <a:latin typeface="Comic Sans MS"/>
                  <a:cs typeface="Comic Sans MS"/>
                </a:rPr>
                <a:t> </a:t>
              </a:r>
              <a:r>
                <a:rPr lang="en-US" sz="1600" b="1" dirty="0" smtClean="0">
                  <a:latin typeface="Comic Sans MS"/>
                  <a:cs typeface="Comic Sans MS"/>
                </a:rPr>
                <a:t>→</a:t>
              </a:r>
              <a:r>
                <a:rPr lang="en-US" sz="1600" dirty="0" smtClean="0">
                  <a:latin typeface="Comic Sans MS"/>
                  <a:cs typeface="Comic Sans MS"/>
                </a:rPr>
                <a:t> </a:t>
              </a:r>
              <a:r>
                <a:rPr lang="en-US" sz="1600" b="1" dirty="0" err="1" smtClean="0">
                  <a:latin typeface="Comic Sans MS"/>
                  <a:cs typeface="Comic Sans MS"/>
                </a:rPr>
                <a:t>μ+τ</a:t>
              </a:r>
              <a:r>
                <a:rPr lang="en-US" sz="1600" b="1" baseline="-25000" dirty="0" err="1" smtClean="0">
                  <a:latin typeface="Comic Sans MS"/>
                  <a:cs typeface="Comic Sans MS"/>
                </a:rPr>
                <a:t>had</a:t>
              </a:r>
              <a:r>
                <a:rPr lang="en-US" sz="1600" baseline="-25000" dirty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w/ </a:t>
              </a:r>
              <a:r>
                <a:rPr lang="en-US" sz="1600" dirty="0">
                  <a:latin typeface="Comic Sans MS"/>
                  <a:cs typeface="Comic Sans MS"/>
                </a:rPr>
                <a:t>tag and </a:t>
              </a:r>
              <a:r>
                <a:rPr lang="en-US" sz="1600" dirty="0" smtClean="0">
                  <a:latin typeface="Comic Sans MS"/>
                  <a:cs typeface="Comic Sans MS"/>
                </a:rPr>
                <a:t>probe</a:t>
              </a:r>
            </a:p>
            <a:p>
              <a:pPr algn="r"/>
              <a:r>
                <a:rPr lang="en-US" sz="1600" dirty="0" smtClean="0">
                  <a:latin typeface="Comic Sans MS"/>
                  <a:cs typeface="Comic Sans MS"/>
                </a:rPr>
                <a:t>[</a:t>
              </a:r>
              <a:r>
                <a:rPr lang="en-US" sz="1600" b="1" dirty="0" smtClean="0">
                  <a:latin typeface="Comic Sans MS"/>
                  <a:cs typeface="Comic Sans MS"/>
                </a:rPr>
                <a:t>~</a:t>
              </a:r>
              <a:r>
                <a:rPr lang="en-US" sz="1600" b="1" dirty="0">
                  <a:latin typeface="Comic Sans MS"/>
                  <a:cs typeface="Comic Sans MS"/>
                </a:rPr>
                <a:t>23</a:t>
              </a:r>
              <a:r>
                <a:rPr lang="en-US" sz="1600" b="1" dirty="0" smtClean="0">
                  <a:latin typeface="Comic Sans MS"/>
                  <a:cs typeface="Comic Sans MS"/>
                </a:rPr>
                <a:t>%</a:t>
              </a:r>
              <a:r>
                <a:rPr lang="en-US" sz="1600" dirty="0" smtClean="0">
                  <a:latin typeface="Comic Sans MS"/>
                  <a:cs typeface="Comic Sans MS"/>
                </a:rPr>
                <a:t>]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98916" y="6321623"/>
            <a:ext cx="158248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pass HPS “loose”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52825" y="5105400"/>
            <a:ext cx="87677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Comic Sans MS"/>
                <a:cs typeface="Comic Sans MS"/>
              </a:rPr>
              <a:t>fail HPS</a:t>
            </a:r>
          </a:p>
          <a:p>
            <a:pPr algn="ctr"/>
            <a:r>
              <a:rPr lang="en-US" sz="1400" dirty="0" smtClean="0">
                <a:latin typeface="Comic Sans MS"/>
                <a:cs typeface="Comic Sans MS"/>
              </a:rPr>
              <a:t>“loose”</a:t>
            </a:r>
            <a:endParaRPr lang="en-US" sz="1400" dirty="0">
              <a:latin typeface="Comic Sans MS"/>
              <a:cs typeface="Comic Sans MS"/>
            </a:endParaRPr>
          </a:p>
        </p:txBody>
      </p:sp>
      <p:cxnSp>
        <p:nvCxnSpPr>
          <p:cNvPr id="14" name="Straight Arrow Connector 13"/>
          <p:cNvCxnSpPr>
            <a:stCxn id="9" idx="3"/>
          </p:cNvCxnSpPr>
          <p:nvPr/>
        </p:nvCxnSpPr>
        <p:spPr>
          <a:xfrm flipV="1">
            <a:off x="3581400" y="6019800"/>
            <a:ext cx="533400" cy="455712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4284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7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b="1" u="sng" dirty="0" err="1">
                <a:solidFill>
                  <a:schemeClr val="tx2">
                    <a:lumMod val="50000"/>
                  </a:schemeClr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baseline="30000" dirty="0" err="1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en-US" u="sng" dirty="0" err="1">
                <a:solidFill>
                  <a:schemeClr val="tx2">
                    <a:lumMod val="5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US" u="sng" baseline="30000" dirty="0" smtClean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u="sng" dirty="0" smtClean="0">
                <a:solidFill>
                  <a:schemeClr val="tx2">
                    <a:lumMod val="50000"/>
                  </a:schemeClr>
                </a:solidFill>
              </a:rPr>
              <a:t> search @CMS</a:t>
            </a: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6477000" y="-88992"/>
            <a:ext cx="2751281" cy="2222592"/>
            <a:chOff x="6280958" y="-102973"/>
            <a:chExt cx="2751281" cy="22225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1" b="86478" l="16076" r="83735">
                          <a14:foregroundMark x1="83735" y1="86478" x2="83735" y2="86478"/>
                        </a14:backgroundRemoval>
                      </a14:imgEffect>
                    </a14:imgLayer>
                  </a14:imgProps>
                </a:ext>
              </a:extLst>
            </a:blip>
            <a:srcRect l="19855" t="9197" r="19681" b="18103"/>
            <a:stretch/>
          </p:blipFill>
          <p:spPr>
            <a:xfrm>
              <a:off x="6280958" y="-102973"/>
              <a:ext cx="2664000" cy="222259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 rot="21441432">
              <a:off x="6517639" y="221602"/>
              <a:ext cx="2514600" cy="172867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400" b="1" u="sng" dirty="0">
                  <a:solidFill>
                    <a:schemeClr val="tx1"/>
                  </a:solidFill>
                  <a:latin typeface="Symbol" charset="2"/>
                  <a:ea typeface="ＭＳ Ｐゴシック" charset="0"/>
                  <a:cs typeface="Symbol" charset="2"/>
                  <a:sym typeface="Symbol" charset="0"/>
                </a:rPr>
                <a:t>t </a:t>
              </a:r>
              <a:r>
                <a:rPr lang="en-US" sz="1400" b="1" u="sng" dirty="0">
                  <a:solidFill>
                    <a:schemeClr val="tx1"/>
                  </a:solidFill>
                  <a:latin typeface="Comic Sans MS"/>
                  <a:cs typeface="Comic Sans MS"/>
                </a:rPr>
                <a:t>decay modes</a:t>
              </a:r>
              <a:r>
                <a:rPr lang="en-US" sz="1400" b="1" dirty="0">
                  <a:solidFill>
                    <a:schemeClr val="tx1"/>
                  </a:solidFill>
                  <a:latin typeface="Comic Sans MS"/>
                  <a:cs typeface="Comic Sans MS"/>
                </a:rPr>
                <a:t>:</a:t>
              </a:r>
            </a:p>
            <a:p>
              <a:pPr indent="-176400">
                <a:spcBef>
                  <a:spcPts val="600"/>
                </a:spcBef>
                <a:buSzPct val="100000"/>
                <a:buBlip>
                  <a:blip r:embed="rId4"/>
                </a:buBlip>
              </a:pPr>
              <a:r>
                <a:rPr lang="en-US" sz="1400" b="1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leptonical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: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BR~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35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%</a:t>
              </a:r>
            </a:p>
            <a:p>
              <a:pPr marL="313200" lvl="1">
                <a:buSzPct val="100000"/>
              </a:pPr>
              <a:r>
                <a:rPr lang="en-US" sz="14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1400" baseline="-250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1400" baseline="-250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and </a:t>
              </a:r>
              <a:r>
                <a:rPr lang="en-US" sz="14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mn</a:t>
              </a:r>
              <a:r>
                <a:rPr lang="en-US" sz="1400" baseline="-250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4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1400" baseline="-250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t</a:t>
              </a:r>
              <a:endParaRPr lang="en-US" sz="1400" baseline="-25000" dirty="0">
                <a:solidFill>
                  <a:schemeClr val="tx1"/>
                </a:solidFill>
                <a:latin typeface="Symbol" charset="2"/>
                <a:cs typeface="Symbol" charset="2"/>
              </a:endParaRPr>
            </a:p>
            <a:p>
              <a:pPr indent="-176400">
                <a:spcBef>
                  <a:spcPts val="400"/>
                </a:spcBef>
                <a:buSzPct val="100000"/>
                <a:buBlip>
                  <a:blip r:embed="rId4"/>
                </a:buBlip>
              </a:pPr>
              <a:r>
                <a:rPr lang="en-US" sz="1400" b="1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hadronical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: BR~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65%</a:t>
              </a:r>
            </a:p>
            <a:p>
              <a:pPr marL="313200" lvl="1">
                <a:buSzPct val="100000"/>
              </a:pP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d</a:t>
              </a:r>
              <a:r>
                <a:rPr lang="el-GR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ominantly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l-GR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via</a:t>
              </a:r>
              <a:endParaRPr lang="en-US" sz="1400" dirty="0" smtClean="0">
                <a:solidFill>
                  <a:schemeClr val="tx1"/>
                </a:solidFill>
                <a:latin typeface="Comic Sans MS"/>
                <a:cs typeface="Comic Sans MS"/>
              </a:endParaRPr>
            </a:p>
            <a:p>
              <a:pPr marL="313200" lvl="1">
                <a:buSzPct val="100000"/>
              </a:pPr>
              <a:r>
                <a:rPr lang="el-GR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π</a:t>
              </a:r>
              <a:r>
                <a:rPr lang="el-GR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/Κ,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l-GR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ρ→</a:t>
              </a:r>
              <a:r>
                <a:rPr lang="el-GR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ππ</a:t>
              </a:r>
              <a:r>
                <a:rPr lang="en-US" sz="1400" baseline="300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0</a:t>
              </a:r>
              <a:endParaRPr lang="en-US" sz="1400" dirty="0" smtClean="0">
                <a:solidFill>
                  <a:schemeClr val="tx1"/>
                </a:solidFill>
                <a:latin typeface="Comic Sans MS"/>
                <a:cs typeface="Comic Sans MS"/>
              </a:endParaRPr>
            </a:p>
            <a:p>
              <a:pPr marL="313200" lvl="1">
                <a:buSzPct val="100000"/>
              </a:pPr>
              <a:r>
                <a:rPr lang="el-GR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and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l-GR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α</a:t>
              </a:r>
              <a:r>
                <a:rPr lang="en-US" sz="1400" baseline="-25000" dirty="0">
                  <a:solidFill>
                    <a:schemeClr val="tx1"/>
                  </a:solidFill>
                  <a:latin typeface="Comic Sans MS"/>
                  <a:cs typeface="Comic Sans MS"/>
                </a:rPr>
                <a:t>1</a:t>
              </a:r>
              <a:r>
                <a:rPr lang="el-GR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→πππ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(</a:t>
              </a:r>
              <a:r>
                <a:rPr lang="el-GR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ππ</a:t>
              </a:r>
              <a:r>
                <a:rPr lang="en-US" sz="1400" baseline="30000" dirty="0">
                  <a:solidFill>
                    <a:schemeClr val="tx1"/>
                  </a:solidFill>
                  <a:latin typeface="Comic Sans MS"/>
                  <a:cs typeface="Comic Sans MS"/>
                </a:rPr>
                <a:t>0</a:t>
              </a:r>
              <a:r>
                <a:rPr lang="el-GR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π</a:t>
              </a:r>
              <a:r>
                <a:rPr lang="en-US" sz="1400" baseline="30000" dirty="0">
                  <a:solidFill>
                    <a:schemeClr val="tx1"/>
                  </a:solidFill>
                  <a:latin typeface="Comic Sans MS"/>
                  <a:cs typeface="Comic Sans MS"/>
                </a:rPr>
                <a:t>0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2521800"/>
            <a:ext cx="8290800" cy="2736000"/>
            <a:chOff x="457200" y="2971800"/>
            <a:chExt cx="8290800" cy="273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457200" y="2971800"/>
              <a:ext cx="4139999" cy="2700000"/>
              <a:chOff x="457200" y="2971800"/>
              <a:chExt cx="4139999" cy="27000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457200" y="2971800"/>
                <a:ext cx="4139999" cy="27000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558901" y="3758624"/>
                <a:ext cx="3938673" cy="1880176"/>
                <a:chOff x="558901" y="3810000"/>
                <a:chExt cx="3938673" cy="1880176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558901" y="3810000"/>
                  <a:ext cx="3860698" cy="17389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Blip>
                      <a:blip r:embed="rId5"/>
                    </a:buBlip>
                  </a:pPr>
                  <a:r>
                    <a:rPr lang="en-US" dirty="0" smtClean="0">
                      <a:latin typeface="Comic Sans MS"/>
                      <a:cs typeface="Comic Sans MS"/>
                    </a:rPr>
                    <a:t>3 decay </a:t>
                  </a:r>
                  <a:r>
                    <a:rPr lang="en-US" dirty="0">
                      <a:latin typeface="Comic Sans MS"/>
                      <a:cs typeface="Comic Sans MS"/>
                    </a:rPr>
                    <a:t>channels </a:t>
                  </a:r>
                  <a:r>
                    <a:rPr lang="en-US" dirty="0" smtClean="0">
                      <a:latin typeface="Comic Sans MS"/>
                      <a:cs typeface="Comic Sans MS"/>
                    </a:rPr>
                    <a:t>considered:</a:t>
                  </a:r>
                </a:p>
                <a:p>
                  <a:pPr marL="453600" lvl="1" indent="-140400">
                    <a:spcBef>
                      <a:spcPts val="600"/>
                    </a:spcBef>
                    <a:buSzPct val="120000"/>
                    <a:buBlip>
                      <a:blip r:embed="rId6"/>
                    </a:buBlip>
                  </a:pPr>
                  <a:r>
                    <a:rPr lang="en-US" b="1" dirty="0" smtClean="0">
                      <a:latin typeface="Comic Sans MS"/>
                      <a:cs typeface="Comic Sans MS"/>
                    </a:rPr>
                    <a:t> </a:t>
                  </a:r>
                  <a:r>
                    <a:rPr lang="en-US" b="1" dirty="0" err="1" smtClean="0">
                      <a:latin typeface="Comic Sans MS"/>
                      <a:cs typeface="Comic Sans MS"/>
                    </a:rPr>
                    <a:t>mu+had</a:t>
                  </a:r>
                  <a:endParaRPr lang="en-US" b="1" dirty="0" smtClean="0">
                    <a:latin typeface="Comic Sans MS"/>
                    <a:cs typeface="Comic Sans MS"/>
                  </a:endParaRPr>
                </a:p>
                <a:p>
                  <a:pPr marL="453600" lvl="1" indent="-140400">
                    <a:buSzPct val="120000"/>
                    <a:buBlip>
                      <a:blip r:embed="rId7"/>
                    </a:buBlip>
                  </a:pPr>
                  <a:r>
                    <a:rPr lang="en-US" b="1" dirty="0" smtClean="0">
                      <a:latin typeface="Comic Sans MS"/>
                      <a:cs typeface="Comic Sans MS"/>
                    </a:rPr>
                    <a:t> </a:t>
                  </a:r>
                  <a:r>
                    <a:rPr lang="en-US" b="1" dirty="0" err="1" smtClean="0">
                      <a:latin typeface="Comic Sans MS"/>
                      <a:cs typeface="Comic Sans MS"/>
                    </a:rPr>
                    <a:t>e+had</a:t>
                  </a:r>
                  <a:endParaRPr lang="en-US" b="1" dirty="0" smtClean="0">
                    <a:latin typeface="Comic Sans MS"/>
                    <a:cs typeface="Comic Sans MS"/>
                  </a:endParaRPr>
                </a:p>
                <a:p>
                  <a:pPr marL="453600" lvl="1" indent="-140400">
                    <a:spcBef>
                      <a:spcPts val="3600"/>
                    </a:spcBef>
                    <a:buSzPct val="120000"/>
                    <a:buBlip>
                      <a:blip r:embed="rId8"/>
                    </a:buBlip>
                  </a:pPr>
                  <a:r>
                    <a:rPr lang="en-US" b="1" dirty="0" smtClean="0">
                      <a:latin typeface="Comic Sans MS"/>
                      <a:cs typeface="Comic Sans MS"/>
                    </a:rPr>
                    <a:t> </a:t>
                  </a:r>
                  <a:r>
                    <a:rPr lang="en-US" b="1" dirty="0" err="1" smtClean="0">
                      <a:latin typeface="Comic Sans MS"/>
                      <a:cs typeface="Comic Sans MS"/>
                    </a:rPr>
                    <a:t>e+mu</a:t>
                  </a:r>
                  <a:endParaRPr lang="en-US" b="1" dirty="0" smtClean="0">
                    <a:latin typeface="Comic Sans MS"/>
                    <a:cs typeface="Comic Sans MS"/>
                  </a:endParaRPr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2209799" y="4191000"/>
                  <a:ext cx="2287775" cy="935443"/>
                  <a:chOff x="2209799" y="4191000"/>
                  <a:chExt cx="2287775" cy="935443"/>
                </a:xfrm>
              </p:grpSpPr>
              <p:sp>
                <p:nvSpPr>
                  <p:cNvPr id="15361" name="Rectangle 15360"/>
                  <p:cNvSpPr/>
                  <p:nvPr/>
                </p:nvSpPr>
                <p:spPr>
                  <a:xfrm>
                    <a:off x="2285999" y="4357002"/>
                    <a:ext cx="2211575" cy="76944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Comic Sans MS"/>
                        <a:cs typeface="Comic Sans MS"/>
                      </a:rPr>
                      <a:t>high signal </a:t>
                    </a:r>
                    <a:r>
                      <a:rPr lang="en-US" sz="1600" dirty="0" smtClean="0">
                        <a:latin typeface="Comic Sans MS"/>
                        <a:cs typeface="Comic Sans MS"/>
                      </a:rPr>
                      <a:t>yield</a:t>
                    </a:r>
                  </a:p>
                  <a:p>
                    <a:r>
                      <a:rPr lang="en-US" sz="1400" dirty="0" smtClean="0">
                        <a:latin typeface="Comic Sans MS"/>
                        <a:cs typeface="Comic Sans MS"/>
                      </a:rPr>
                      <a:t>(</a:t>
                    </a:r>
                    <a:r>
                      <a:rPr lang="en-US" sz="1400" dirty="0" err="1" smtClean="0">
                        <a:latin typeface="Comic Sans MS"/>
                        <a:cs typeface="Comic Sans MS"/>
                      </a:rPr>
                      <a:t>muonic</a:t>
                    </a:r>
                    <a:r>
                      <a:rPr lang="en-US" sz="1400" dirty="0" smtClean="0">
                        <a:latin typeface="Comic Sans MS"/>
                        <a:cs typeface="Comic Sans MS"/>
                      </a:rPr>
                      <a:t> final state</a:t>
                    </a:r>
                  </a:p>
                  <a:p>
                    <a:r>
                      <a:rPr lang="en-US" sz="1400" dirty="0" smtClean="0">
                        <a:latin typeface="Comic Sans MS"/>
                        <a:cs typeface="Comic Sans MS"/>
                      </a:rPr>
                      <a:t>has </a:t>
                    </a:r>
                    <a:r>
                      <a:rPr lang="en-US" sz="1400" dirty="0">
                        <a:latin typeface="Comic Sans MS"/>
                        <a:cs typeface="Comic Sans MS"/>
                      </a:rPr>
                      <a:t>smaller background</a:t>
                    </a:r>
                    <a:r>
                      <a:rPr lang="en-US" sz="1400" dirty="0" smtClean="0">
                        <a:latin typeface="Comic Sans MS"/>
                        <a:cs typeface="Comic Sans MS"/>
                      </a:rPr>
                      <a:t>)</a:t>
                    </a:r>
                    <a:endParaRPr lang="en-US" sz="1400" dirty="0"/>
                  </a:p>
                </p:txBody>
              </p:sp>
              <p:sp>
                <p:nvSpPr>
                  <p:cNvPr id="37" name="AutoShape 41"/>
                  <p:cNvSpPr>
                    <a:spLocks/>
                  </p:cNvSpPr>
                  <p:nvPr/>
                </p:nvSpPr>
                <p:spPr bwMode="auto">
                  <a:xfrm flipH="1">
                    <a:off x="2209799" y="4191000"/>
                    <a:ext cx="108000" cy="720000"/>
                  </a:xfrm>
                  <a:prstGeom prst="leftBrace">
                    <a:avLst>
                      <a:gd name="adj1" fmla="val 78299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02199" y="5105400"/>
                  <a:ext cx="1579200" cy="584776"/>
                  <a:chOff x="2002199" y="5105400"/>
                  <a:chExt cx="1579200" cy="584776"/>
                </a:xfrm>
              </p:grpSpPr>
              <p:sp>
                <p:nvSpPr>
                  <p:cNvPr id="15365" name="Rectangle 15364"/>
                  <p:cNvSpPr/>
                  <p:nvPr/>
                </p:nvSpPr>
                <p:spPr>
                  <a:xfrm>
                    <a:off x="2374618" y="5105400"/>
                    <a:ext cx="1206781" cy="58477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latin typeface="Comic Sans MS"/>
                        <a:cs typeface="Comic Sans MS"/>
                      </a:rPr>
                      <a:t>very </a:t>
                    </a:r>
                    <a:r>
                      <a:rPr lang="en-US" sz="1600" dirty="0">
                        <a:latin typeface="Comic Sans MS"/>
                        <a:cs typeface="Comic Sans MS"/>
                      </a:rPr>
                      <a:t>clean</a:t>
                    </a:r>
                    <a:r>
                      <a:rPr lang="en-US" sz="1600" dirty="0" smtClean="0">
                        <a:latin typeface="Comic Sans MS"/>
                        <a:cs typeface="Comic Sans MS"/>
                      </a:rPr>
                      <a:t>,</a:t>
                    </a:r>
                  </a:p>
                  <a:p>
                    <a:r>
                      <a:rPr lang="en-US" sz="1600" dirty="0" smtClean="0">
                        <a:latin typeface="Comic Sans MS"/>
                        <a:cs typeface="Comic Sans MS"/>
                      </a:rPr>
                      <a:t>but </a:t>
                    </a:r>
                    <a:r>
                      <a:rPr lang="en-US" sz="1600" dirty="0">
                        <a:latin typeface="Comic Sans MS"/>
                        <a:cs typeface="Comic Sans MS"/>
                      </a:rPr>
                      <a:t>low </a:t>
                    </a:r>
                    <a:r>
                      <a:rPr lang="en-US" sz="1600" dirty="0" smtClean="0">
                        <a:latin typeface="Comic Sans MS"/>
                        <a:cs typeface="Comic Sans MS"/>
                      </a:rPr>
                      <a:t>BR</a:t>
                    </a:r>
                    <a:endParaRPr lang="en-US" sz="1600" dirty="0">
                      <a:latin typeface="Comic Sans MS"/>
                      <a:cs typeface="Comic Sans MS"/>
                    </a:endParaRPr>
                  </a:p>
                </p:txBody>
              </p:sp>
              <p:cxnSp>
                <p:nvCxnSpPr>
                  <p:cNvPr id="15367" name="Straight Arrow Connector 15366"/>
                  <p:cNvCxnSpPr/>
                  <p:nvPr/>
                </p:nvCxnSpPr>
                <p:spPr>
                  <a:xfrm flipV="1">
                    <a:off x="2002199" y="5372964"/>
                    <a:ext cx="360000" cy="12412"/>
                  </a:xfrm>
                  <a:prstGeom prst="straightConnector1">
                    <a:avLst/>
                  </a:prstGeom>
                  <a:ln>
                    <a:headEnd type="none"/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" name="Rectangle 8"/>
              <p:cNvSpPr/>
              <p:nvPr/>
            </p:nvSpPr>
            <p:spPr>
              <a:xfrm>
                <a:off x="533399" y="3024426"/>
                <a:ext cx="3429001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Comic Sans MS"/>
                    <a:cs typeface="Comic Sans MS"/>
                  </a:rPr>
                  <a:t>final states w/ </a:t>
                </a:r>
                <a:r>
                  <a:rPr lang="en-US" sz="1600" u="sng" dirty="0">
                    <a:latin typeface="Comic Sans MS"/>
                    <a:cs typeface="Comic Sans MS"/>
                  </a:rPr>
                  <a:t>at least </a:t>
                </a:r>
                <a:r>
                  <a:rPr lang="en-US" sz="1600" u="sng" dirty="0" smtClean="0">
                    <a:latin typeface="Comic Sans MS"/>
                    <a:cs typeface="Comic Sans MS"/>
                  </a:rPr>
                  <a:t>1 </a:t>
                </a:r>
                <a:r>
                  <a:rPr lang="en-US" sz="1600" u="sng" dirty="0">
                    <a:latin typeface="Comic Sans MS"/>
                    <a:cs typeface="Comic Sans MS"/>
                  </a:rPr>
                  <a:t>lepton</a:t>
                </a:r>
              </a:p>
              <a:p>
                <a:pPr marL="285750" indent="-285750">
                  <a:buSzPct val="120000"/>
                  <a:buBlip>
                    <a:blip r:embed="rId9"/>
                  </a:buBlip>
                </a:pPr>
                <a:r>
                  <a:rPr lang="en-US" sz="1600" dirty="0">
                    <a:latin typeface="Comic Sans MS"/>
                    <a:cs typeface="Comic Sans MS"/>
                  </a:rPr>
                  <a:t>easier to trigger</a:t>
                </a:r>
              </a:p>
              <a:p>
                <a:pPr marL="285750" indent="-285750">
                  <a:buSzPct val="120000"/>
                  <a:buBlip>
                    <a:blip r:embed="rId9"/>
                  </a:buBlip>
                </a:pPr>
                <a:r>
                  <a:rPr lang="en-US" sz="1600" dirty="0">
                    <a:latin typeface="Comic Sans MS"/>
                    <a:cs typeface="Comic Sans MS"/>
                  </a:rPr>
                  <a:t>lower QCD background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572001" y="2971800"/>
              <a:ext cx="4175999" cy="2736000"/>
              <a:chOff x="4572001" y="2971800"/>
              <a:chExt cx="4175999" cy="273600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4572001" y="2971800"/>
                <a:ext cx="4175999" cy="2736000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00" dirty="0" smtClean="0">
                  <a:solidFill>
                    <a:schemeClr val="tx1"/>
                  </a:solidFill>
                  <a:latin typeface="Segoe" pitchFamily="34" charset="0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0"/>
              <a:srcRect t="3354" r="46603"/>
              <a:stretch/>
            </p:blipFill>
            <p:spPr>
              <a:xfrm>
                <a:off x="6232841" y="2987404"/>
                <a:ext cx="2225359" cy="2699996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967640" y="3276600"/>
                <a:ext cx="1280760" cy="2202178"/>
                <a:chOff x="4831801" y="3318222"/>
                <a:chExt cx="1280760" cy="2202178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70570" t="14105" r="24597" b="50228"/>
                <a:stretch/>
              </p:blipFill>
              <p:spPr>
                <a:xfrm>
                  <a:off x="4887970" y="3711359"/>
                  <a:ext cx="223419" cy="1105277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70635" t="54105" r="24437" b="29892"/>
                <a:stretch/>
              </p:blipFill>
              <p:spPr>
                <a:xfrm>
                  <a:off x="4876800" y="4937386"/>
                  <a:ext cx="227819" cy="495905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5042887" y="3604491"/>
                  <a:ext cx="1069674" cy="1915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dirty="0" err="1" smtClean="0">
                      <a:latin typeface="Comic Sans MS"/>
                      <a:cs typeface="Comic Sans MS"/>
                    </a:rPr>
                    <a:t>mu+had</a:t>
                  </a:r>
                  <a:endParaRPr lang="en-US" dirty="0" smtClean="0">
                    <a:latin typeface="Comic Sans MS"/>
                    <a:cs typeface="Comic Sans MS"/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en-US" dirty="0" err="1" smtClean="0">
                      <a:latin typeface="Comic Sans MS"/>
                      <a:cs typeface="Comic Sans MS"/>
                    </a:rPr>
                    <a:t>e+</a:t>
                  </a:r>
                  <a:r>
                    <a:rPr lang="en-US" dirty="0" err="1">
                      <a:latin typeface="Comic Sans MS"/>
                      <a:cs typeface="Comic Sans MS"/>
                    </a:rPr>
                    <a:t>had</a:t>
                  </a:r>
                  <a:endParaRPr lang="en-US" dirty="0">
                    <a:latin typeface="Comic Sans MS"/>
                    <a:cs typeface="Comic Sans MS"/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en-US" dirty="0" err="1" smtClean="0">
                      <a:latin typeface="Comic Sans MS"/>
                      <a:cs typeface="Comic Sans MS"/>
                    </a:rPr>
                    <a:t>e+mu</a:t>
                  </a:r>
                  <a:endParaRPr lang="en-US" dirty="0" smtClean="0">
                    <a:latin typeface="Comic Sans MS"/>
                    <a:cs typeface="Comic Sans MS"/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en-US" dirty="0" err="1" smtClean="0">
                      <a:latin typeface="Comic Sans MS"/>
                      <a:cs typeface="Comic Sans MS"/>
                    </a:rPr>
                    <a:t>mu+mu</a:t>
                  </a:r>
                  <a:endParaRPr lang="en-US" dirty="0" smtClean="0">
                    <a:latin typeface="Comic Sans MS"/>
                    <a:cs typeface="Comic Sans MS"/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en-US" dirty="0" err="1" smtClean="0">
                      <a:latin typeface="Comic Sans MS"/>
                      <a:cs typeface="Comic Sans MS"/>
                    </a:rPr>
                    <a:t>e+e</a:t>
                  </a:r>
                  <a:endParaRPr lang="en-US" dirty="0" smtClean="0">
                    <a:latin typeface="Comic Sans MS"/>
                    <a:cs typeface="Comic Sans MS"/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en-US" dirty="0" err="1" smtClean="0">
                      <a:latin typeface="Comic Sans MS"/>
                      <a:cs typeface="Comic Sans MS"/>
                    </a:rPr>
                    <a:t>had+had</a:t>
                  </a:r>
                  <a:endParaRPr lang="en-US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 bwMode="auto">
                <a:xfrm flipH="1">
                  <a:off x="4831801" y="3623091"/>
                  <a:ext cx="1187999" cy="972000"/>
                </a:xfrm>
                <a:prstGeom prst="roundRect">
                  <a:avLst/>
                </a:prstGeom>
                <a:noFill/>
                <a:ln w="38100" cmpd="sng">
                  <a:solidFill>
                    <a:srgbClr val="FF0000"/>
                  </a:solidFill>
                  <a:headEnd type="none" w="med" len="med"/>
                  <a:tailEnd type="none" w="med" len="med"/>
                </a:ln>
                <a:effectLst>
                  <a:glow rad="25400">
                    <a:srgbClr val="FF0000">
                      <a:alpha val="58000"/>
                    </a:srgbClr>
                  </a:glo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vert="horz" wrap="square" lIns="91436" tIns="45718" rIns="91436" bIns="4571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09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300" dirty="0" smtClean="0">
                    <a:solidFill>
                      <a:schemeClr val="tx1"/>
                    </a:solidFill>
                    <a:latin typeface="Segoe" pitchFamily="34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 rot="394229">
                  <a:off x="5049341" y="3318222"/>
                  <a:ext cx="746919" cy="338554"/>
                </a:xfrm>
                <a:prstGeom prst="rect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Comic Sans MS"/>
                      <a:cs typeface="Comic Sans MS"/>
                    </a:rPr>
                    <a:t>51.8%</a:t>
                  </a:r>
                  <a:endParaRPr lang="en-US" sz="1600" dirty="0">
                    <a:latin typeface="Comic Sans MS"/>
                    <a:cs typeface="Comic Sans MS"/>
                  </a:endParaRPr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>
            <a:off x="110401" y="5433002"/>
            <a:ext cx="8423999" cy="1043998"/>
            <a:chOff x="1" y="5715000"/>
            <a:chExt cx="8423999" cy="1043998"/>
          </a:xfrm>
        </p:grpSpPr>
        <p:sp>
          <p:nvSpPr>
            <p:cNvPr id="4" name="Rectangle 3"/>
            <p:cNvSpPr/>
            <p:nvPr/>
          </p:nvSpPr>
          <p:spPr bwMode="auto">
            <a:xfrm>
              <a:off x="1" y="5715000"/>
              <a:ext cx="8423999" cy="104399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  <p:sp>
          <p:nvSpPr>
            <p:cNvPr id="15364" name="Rectangle 15363"/>
            <p:cNvSpPr/>
            <p:nvPr/>
          </p:nvSpPr>
          <p:spPr>
            <a:xfrm>
              <a:off x="76200" y="6019800"/>
              <a:ext cx="449580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err="1" smtClean="0">
                  <a:latin typeface="Comic Sans MS"/>
                  <a:cs typeface="Comic Sans MS"/>
                </a:rPr>
                <a:t>Z</a:t>
              </a:r>
              <a:r>
                <a:rPr lang="en-US" b="1" dirty="0" err="1">
                  <a:solidFill>
                    <a:schemeClr val="tx2">
                      <a:lumMod val="50000"/>
                    </a:schemeClr>
                  </a:solidFill>
                  <a:ea typeface="ＭＳ Ｐゴシック" charset="0"/>
                  <a:sym typeface="Symbol" charset="0"/>
                </a:rPr>
                <a:t></a:t>
              </a:r>
              <a:r>
                <a:rPr lang="en-US" dirty="0" err="1">
                  <a:solidFill>
                    <a:schemeClr val="tx2">
                      <a:lumMod val="50000"/>
                    </a:schemeClr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30000" dirty="0" err="1">
                  <a:solidFill>
                    <a:schemeClr val="tx2">
                      <a:lumMod val="50000"/>
                    </a:schemeClr>
                  </a:solidFill>
                </a:rPr>
                <a:t>+</a:t>
              </a:r>
              <a:r>
                <a:rPr lang="en-US" dirty="0" err="1">
                  <a:solidFill>
                    <a:schemeClr val="tx2">
                      <a:lumMod val="50000"/>
                    </a:schemeClr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30000" dirty="0" smtClean="0">
                  <a:solidFill>
                    <a:schemeClr val="tx2">
                      <a:lumMod val="50000"/>
                    </a:schemeClr>
                  </a:solidFill>
                </a:rPr>
                <a:t>-</a:t>
              </a:r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  <a:latin typeface="Comic Sans MS"/>
                  <a:ea typeface="ＭＳ Ｐゴシック" charset="0"/>
                  <a:cs typeface="Comic Sans MS"/>
                  <a:sym typeface="Symbol" charset="0"/>
                </a:rPr>
                <a:t> </a:t>
              </a:r>
              <a:r>
                <a:rPr lang="en-US" dirty="0" smtClean="0">
                  <a:latin typeface="Comic Sans MS"/>
                  <a:cs typeface="Comic Sans MS"/>
                </a:rPr>
                <a:t>standard candle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819400" y="5752476"/>
              <a:ext cx="5562600" cy="970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Wingdings" charset="2"/>
                <a:buChar char="Ø"/>
              </a:pPr>
              <a:r>
                <a:rPr lang="en-US" sz="1600" dirty="0" smtClean="0">
                  <a:latin typeface="Comic Sans MS"/>
                  <a:cs typeface="Comic Sans MS"/>
                </a:rPr>
                <a:t> measurement </a:t>
              </a:r>
              <a:r>
                <a:rPr lang="en-US" sz="1600" dirty="0">
                  <a:latin typeface="Comic Sans MS"/>
                  <a:cs typeface="Comic Sans MS"/>
                </a:rPr>
                <a:t>of 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1600" b="1" dirty="0" smtClean="0">
                  <a:latin typeface="Comic Sans MS"/>
                  <a:cs typeface="Comic Sans MS"/>
                </a:rPr>
                <a:t> identification efficiencies</a:t>
              </a:r>
            </a:p>
            <a:p>
              <a:pPr>
                <a:lnSpc>
                  <a:spcPct val="120000"/>
                </a:lnSpc>
                <a:buFont typeface="Wingdings" charset="2"/>
                <a:buChar char="Ø"/>
              </a:pPr>
              <a:r>
                <a:rPr lang="en-US" sz="1600" dirty="0" smtClean="0">
                  <a:latin typeface="Comic Sans MS"/>
                  <a:cs typeface="Comic Sans MS"/>
                </a:rPr>
                <a:t> commissioning </a:t>
              </a:r>
              <a:r>
                <a:rPr lang="en-US" sz="1600" dirty="0">
                  <a:latin typeface="Comic Sans MS"/>
                  <a:cs typeface="Comic Sans MS"/>
                </a:rPr>
                <a:t>of </a:t>
              </a: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1600" b="1" dirty="0" smtClean="0">
                  <a:latin typeface="Comic Sans MS"/>
                  <a:cs typeface="Comic Sans MS"/>
                </a:rPr>
                <a:t> triggers</a:t>
              </a:r>
            </a:p>
            <a:p>
              <a:pPr>
                <a:lnSpc>
                  <a:spcPct val="120000"/>
                </a:lnSpc>
                <a:buFont typeface="Wingdings" charset="2"/>
                <a:buChar char="Ø"/>
              </a:pPr>
              <a:r>
                <a:rPr lang="en-US" sz="1600" dirty="0" smtClean="0">
                  <a:latin typeface="Comic Sans MS"/>
                  <a:cs typeface="Comic Sans MS"/>
                </a:rPr>
                <a:t> important </a:t>
              </a:r>
              <a:r>
                <a:rPr lang="en-US" sz="1600" b="1" dirty="0" smtClean="0">
                  <a:latin typeface="Comic Sans MS"/>
                  <a:cs typeface="Comic Sans MS"/>
                </a:rPr>
                <a:t>background</a:t>
              </a:r>
              <a:r>
                <a:rPr lang="en-US" sz="16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>
                  <a:latin typeface="Comic Sans MS"/>
                  <a:cs typeface="Comic Sans MS"/>
                </a:rPr>
                <a:t>in </a:t>
              </a:r>
              <a:r>
                <a:rPr lang="en-US" sz="1600" dirty="0" smtClean="0">
                  <a:latin typeface="Comic Sans MS"/>
                  <a:cs typeface="Comic Sans MS"/>
                </a:rPr>
                <a:t>searches </a:t>
              </a:r>
              <a:r>
                <a:rPr lang="en-US" sz="1600" dirty="0">
                  <a:latin typeface="Comic Sans MS"/>
                  <a:cs typeface="Comic Sans MS"/>
                </a:rPr>
                <a:t>for </a:t>
              </a:r>
              <a:r>
                <a:rPr lang="en-US" sz="1600" b="1" dirty="0">
                  <a:latin typeface="Comic Sans MS"/>
                  <a:cs typeface="Comic Sans MS"/>
                </a:rPr>
                <a:t>beyond</a:t>
              </a:r>
              <a:r>
                <a:rPr lang="en-US" sz="1600" dirty="0">
                  <a:latin typeface="Comic Sans MS"/>
                  <a:cs typeface="Comic Sans MS"/>
                </a:rPr>
                <a:t> the </a:t>
              </a:r>
              <a:r>
                <a:rPr lang="en-US" sz="1600" b="1" dirty="0" smtClean="0">
                  <a:latin typeface="Comic Sans MS"/>
                  <a:cs typeface="Comic Sans MS"/>
                </a:rPr>
                <a:t>SM</a:t>
              </a:r>
              <a:endParaRPr lang="en-US" sz="1600" b="1" dirty="0">
                <a:latin typeface="Comic Sans MS"/>
                <a:cs typeface="Comic Sans MS"/>
              </a:endParaRPr>
            </a:p>
          </p:txBody>
        </p:sp>
        <p:sp>
          <p:nvSpPr>
            <p:cNvPr id="29" name="AutoShape 41"/>
            <p:cNvSpPr>
              <a:spLocks/>
            </p:cNvSpPr>
            <p:nvPr/>
          </p:nvSpPr>
          <p:spPr bwMode="auto">
            <a:xfrm rot="10800000" flipH="1">
              <a:off x="2711400" y="5805603"/>
              <a:ext cx="108000" cy="899997"/>
            </a:xfrm>
            <a:prstGeom prst="leftBrace">
              <a:avLst>
                <a:gd name="adj1" fmla="val 7829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152400" y="1039505"/>
            <a:ext cx="6248400" cy="12464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SzPct val="120000"/>
              <a:buBlip>
                <a:blip r:embed="rId11"/>
              </a:buBlip>
            </a:pPr>
            <a:r>
              <a:rPr lang="en-US" dirty="0">
                <a:latin typeface="Comic Sans MS"/>
                <a:cs typeface="Comic Sans MS"/>
              </a:rPr>
              <a:t>search for </a:t>
            </a:r>
            <a:r>
              <a:rPr lang="en-US" b="1" dirty="0" err="1">
                <a:latin typeface="Comic Sans MS"/>
                <a:cs typeface="Comic Sans MS"/>
              </a:rPr>
              <a:t>pp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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 </a:t>
            </a:r>
            <a:r>
              <a:rPr lang="en-US" b="1" dirty="0" err="1">
                <a:latin typeface="Symbol" charset="2"/>
                <a:cs typeface="Symbol" charset="2"/>
              </a:rPr>
              <a:t>φ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+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X</a:t>
            </a:r>
            <a:r>
              <a:rPr lang="en-US" dirty="0" smtClean="0">
                <a:latin typeface="Comic Sans MS"/>
                <a:cs typeface="Comic Sans MS"/>
              </a:rPr>
              <a:t> [inclusive]</a:t>
            </a:r>
            <a:endParaRPr lang="en-US" b="1" dirty="0">
              <a:latin typeface="Comic Sans MS"/>
              <a:cs typeface="Comic Sans MS"/>
            </a:endParaRPr>
          </a:p>
          <a:p>
            <a:pPr marL="68400" indent="-248400">
              <a:spcBef>
                <a:spcPts val="300"/>
              </a:spcBef>
              <a:buSzPct val="120000"/>
              <a:buBlip>
                <a:blip r:embed="rId12"/>
              </a:buBlip>
            </a:pPr>
            <a:r>
              <a:rPr lang="en-US" dirty="0">
                <a:latin typeface="Comic Sans MS"/>
                <a:cs typeface="Comic Sans MS"/>
              </a:rPr>
              <a:t>2 main production processes @LHC</a:t>
            </a:r>
          </a:p>
          <a:p>
            <a:pPr marL="68400" indent="-248400">
              <a:spcBef>
                <a:spcPts val="300"/>
              </a:spcBef>
              <a:buSzPct val="120000"/>
              <a:buBlip>
                <a:blip r:embed="rId12"/>
              </a:buBlip>
            </a:pPr>
            <a:r>
              <a:rPr lang="en-US" dirty="0" smtClean="0">
                <a:latin typeface="Comic Sans MS"/>
                <a:cs typeface="Comic Sans MS"/>
              </a:rPr>
              <a:t>Higgs </a:t>
            </a:r>
            <a:r>
              <a:rPr lang="en-US" dirty="0">
                <a:latin typeface="Comic Sans MS"/>
                <a:cs typeface="Comic Sans MS"/>
              </a:rPr>
              <a:t>decays to </a:t>
            </a:r>
            <a:r>
              <a:rPr lang="en-US" dirty="0" smtClean="0">
                <a:latin typeface="Comic Sans MS"/>
                <a:cs typeface="Comic Sans MS"/>
              </a:rPr>
              <a:t>tau pairs </a:t>
            </a:r>
            <a:r>
              <a:rPr lang="en-US" dirty="0">
                <a:latin typeface="Comic Sans MS"/>
                <a:cs typeface="Comic Sans MS"/>
              </a:rPr>
              <a:t>w/ </a:t>
            </a:r>
            <a:r>
              <a:rPr lang="en-US" b="1" dirty="0">
                <a:latin typeface="Comic Sans MS"/>
                <a:cs typeface="Comic Sans MS"/>
              </a:rPr>
              <a:t>BR(</a:t>
            </a:r>
            <a:r>
              <a:rPr lang="en-US" b="1" dirty="0" err="1">
                <a:latin typeface="Symbol" charset="2"/>
                <a:cs typeface="Symbol" charset="2"/>
              </a:rPr>
              <a:t>φ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ea typeface="ＭＳ Ｐゴシック" charset="0"/>
                <a:sym typeface="Symbol" charset="0"/>
              </a:rPr>
              <a:t>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t</a:t>
            </a:r>
            <a:r>
              <a:rPr lang="en-US" b="1" baseline="30000" dirty="0" err="1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+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t</a:t>
            </a:r>
            <a:r>
              <a:rPr lang="en-US" b="1" baseline="30000" dirty="0">
                <a:solidFill>
                  <a:schemeClr val="tx2">
                    <a:lumMod val="50000"/>
                  </a:schemeClr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-</a:t>
            </a:r>
            <a:r>
              <a:rPr lang="en-US" b="1" dirty="0">
                <a:latin typeface="Comic Sans MS"/>
                <a:cs typeface="Comic Sans MS"/>
              </a:rPr>
              <a:t>) ~10÷15%</a:t>
            </a:r>
          </a:p>
          <a:p>
            <a:pPr lvl="1"/>
            <a:r>
              <a:rPr lang="en-US" sz="1600" dirty="0">
                <a:latin typeface="Comic Sans MS"/>
                <a:cs typeface="Comic Sans MS"/>
              </a:rPr>
              <a:t> (</a:t>
            </a:r>
            <a:r>
              <a:rPr lang="en-US" sz="1600" i="1" dirty="0">
                <a:latin typeface="Comic Sans MS"/>
                <a:cs typeface="Comic Sans MS"/>
              </a:rPr>
              <a:t>b</a:t>
            </a:r>
            <a:r>
              <a:rPr lang="en-US" sz="1600" dirty="0">
                <a:latin typeface="Comic Sans MS"/>
                <a:cs typeface="Comic Sans MS"/>
              </a:rPr>
              <a:t>-quark pairs higher BR, but huge background from QCD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28800" y="6553200"/>
            <a:ext cx="1670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Comic Sans MS"/>
                <a:cs typeface="Comic Sans MS"/>
              </a:rPr>
              <a:t>arXiv:1104.1619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416" y="6553200"/>
            <a:ext cx="1813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  <a:latin typeface="Comic Sans MS"/>
                <a:cs typeface="Comic Sans MS"/>
              </a:rPr>
              <a:t>CMS-HIG-10-002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6200001"/>
            <a:ext cx="2206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</a:rPr>
              <a:t>see </a:t>
            </a:r>
            <a:r>
              <a:rPr lang="en-US" sz="1200" dirty="0" err="1">
                <a:solidFill>
                  <a:srgbClr val="FF0000"/>
                </a:solidFill>
                <a:latin typeface="Comic Sans MS"/>
                <a:cs typeface="Comic Sans MS"/>
              </a:rPr>
              <a:t>Cesare</a:t>
            </a:r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</a:rPr>
              <a:t> Calabria’s poster</a:t>
            </a:r>
          </a:p>
        </p:txBody>
      </p:sp>
    </p:spTree>
    <p:extLst>
      <p:ext uri="{BB962C8B-B14F-4D97-AF65-F5344CB8AC3E}">
        <p14:creationId xmlns:p14="http://schemas.microsoft.com/office/powerpoint/2010/main" val="25993214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667000" y="914400"/>
            <a:ext cx="6431706" cy="5291554"/>
            <a:chOff x="2667000" y="914400"/>
            <a:chExt cx="6431706" cy="5291554"/>
          </a:xfrm>
        </p:grpSpPr>
        <p:sp>
          <p:nvSpPr>
            <p:cNvPr id="9" name="Rectangle 8"/>
            <p:cNvSpPr/>
            <p:nvPr/>
          </p:nvSpPr>
          <p:spPr>
            <a:xfrm>
              <a:off x="4156327" y="914400"/>
              <a:ext cx="4942379" cy="474745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b="1" u="sng" dirty="0" smtClean="0">
                  <a:latin typeface="Comic Sans MS"/>
                  <a:cs typeface="Comic Sans MS"/>
                </a:rPr>
                <a:t>offline</a:t>
              </a:r>
            </a:p>
            <a:p>
              <a:pPr marL="285750" indent="-285750">
                <a:spcBef>
                  <a:spcPts val="16500"/>
                </a:spcBef>
                <a:buSzPct val="120000"/>
                <a:buBlip>
                  <a:blip r:embed="rId2"/>
                </a:buBlip>
              </a:pPr>
              <a:r>
                <a:rPr lang="en-US" dirty="0" smtClean="0">
                  <a:latin typeface="Comic Sans MS"/>
                  <a:cs typeface="Comic Sans MS"/>
                </a:rPr>
                <a:t>opposite charge lepton pair</a:t>
              </a:r>
              <a:endParaRPr lang="en-US" dirty="0">
                <a:latin typeface="Comic Sans MS"/>
                <a:cs typeface="Comic Sans MS"/>
              </a:endParaRPr>
            </a:p>
            <a:p>
              <a:pPr marL="285750" indent="-285750">
                <a:buSzPct val="120000"/>
                <a:buBlip>
                  <a:blip r:embed="rId2"/>
                </a:buBlip>
              </a:pPr>
              <a:r>
                <a:rPr lang="en-US" dirty="0" smtClean="0">
                  <a:latin typeface="Comic Sans MS"/>
                  <a:cs typeface="Comic Sans MS"/>
                </a:rPr>
                <a:t>transverse mass</a:t>
              </a:r>
            </a:p>
            <a:p>
              <a:pPr marL="285750" indent="-285750">
                <a:spcBef>
                  <a:spcPts val="9000"/>
                </a:spcBef>
                <a:buSzPct val="120000"/>
                <a:buBlip>
                  <a:blip r:embed="rId2"/>
                </a:buBlip>
              </a:pPr>
              <a:r>
                <a:rPr lang="en-US" dirty="0" smtClean="0">
                  <a:latin typeface="Comic Sans MS"/>
                  <a:cs typeface="Comic Sans MS"/>
                </a:rPr>
                <a:t>veto events w/ additional isolated leptons</a:t>
              </a:r>
            </a:p>
            <a:p>
              <a:pPr lvl="7" algn="r">
                <a:buSzPct val="120000"/>
              </a:pPr>
              <a:r>
                <a:rPr lang="en-US" dirty="0" smtClean="0">
                  <a:latin typeface="Comic Sans MS"/>
                  <a:cs typeface="Comic Sans MS"/>
                </a:rPr>
                <a:t>[for e</a:t>
              </a:r>
              <a:r>
                <a:rPr lang="en-US" dirty="0">
                  <a:latin typeface="Comic Sans MS"/>
                  <a:cs typeface="Comic Sans MS"/>
                </a:rPr>
                <a:t>/</a:t>
              </a:r>
              <a:r>
                <a:rPr lang="en-US" dirty="0" err="1" smtClean="0">
                  <a:latin typeface="Comic Sans MS"/>
                  <a:cs typeface="Comic Sans MS"/>
                </a:rPr>
                <a:t>μ</a:t>
              </a:r>
              <a:r>
                <a:rPr lang="en-US" dirty="0" err="1">
                  <a:latin typeface="Comic Sans MS"/>
                  <a:cs typeface="Comic Sans MS"/>
                </a:rPr>
                <a:t>+</a:t>
              </a:r>
              <a:r>
                <a:rPr lang="en-US" dirty="0" err="1" smtClean="0">
                  <a:latin typeface="Comic Sans MS"/>
                  <a:cs typeface="Comic Sans MS"/>
                </a:rPr>
                <a:t>τ</a:t>
              </a:r>
              <a:r>
                <a:rPr lang="en-US" baseline="-25000" dirty="0" err="1" smtClean="0">
                  <a:latin typeface="Comic Sans MS"/>
                  <a:cs typeface="Comic Sans MS"/>
                </a:rPr>
                <a:t>had</a:t>
              </a:r>
              <a:r>
                <a:rPr lang="en-US" dirty="0" smtClean="0">
                  <a:latin typeface="Comic Sans MS"/>
                  <a:cs typeface="Comic Sans MS"/>
                </a:rPr>
                <a:t>]</a:t>
              </a:r>
              <a:endParaRPr lang="en-US" dirty="0">
                <a:latin typeface="Comic Sans MS"/>
                <a:cs typeface="Comic Sans MS"/>
              </a:endParaRPr>
            </a:p>
          </p:txBody>
        </p:sp>
        <p:cxnSp>
          <p:nvCxnSpPr>
            <p:cNvPr id="7" name="Straight Arrow Connector 6"/>
            <p:cNvCxnSpPr>
              <a:endCxn id="8" idx="3"/>
            </p:cNvCxnSpPr>
            <p:nvPr/>
          </p:nvCxnSpPr>
          <p:spPr>
            <a:xfrm flipH="1">
              <a:off x="4100105" y="3886200"/>
              <a:ext cx="397522" cy="368588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667000" y="3962400"/>
              <a:ext cx="1433105" cy="5847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Comic Sans MS"/>
                  <a:cs typeface="Comic Sans MS"/>
                </a:rPr>
                <a:t>reject </a:t>
              </a:r>
              <a:r>
                <a:rPr lang="en-US" sz="1600" dirty="0" err="1" smtClean="0">
                  <a:latin typeface="Comic Sans MS"/>
                  <a:cs typeface="Comic Sans MS"/>
                </a:rPr>
                <a:t>W</a:t>
              </a:r>
              <a:r>
                <a:rPr lang="en-US" sz="1600" b="1" dirty="0" err="1">
                  <a:solidFill>
                    <a:schemeClr val="tx2">
                      <a:lumMod val="50000"/>
                    </a:schemeClr>
                  </a:solidFill>
                  <a:latin typeface="Comic Sans MS"/>
                  <a:ea typeface="ＭＳ Ｐゴシック" charset="0"/>
                  <a:cs typeface="Comic Sans MS"/>
                  <a:sym typeface="Symbol" charset="0"/>
                </a:rPr>
                <a:t></a:t>
              </a:r>
              <a:r>
                <a:rPr lang="en-US" sz="1600" b="1" dirty="0" err="1" smtClean="0">
                  <a:solidFill>
                    <a:schemeClr val="tx2">
                      <a:lumMod val="50000"/>
                    </a:schemeClr>
                  </a:solidFill>
                  <a:latin typeface="Comic Sans MS"/>
                  <a:ea typeface="ＭＳ Ｐゴシック" charset="0"/>
                  <a:cs typeface="Comic Sans MS"/>
                  <a:sym typeface="Symbol" charset="0"/>
                </a:rPr>
                <a:t>l</a:t>
              </a:r>
              <a:r>
                <a:rPr lang="en-US" sz="1600" b="1" dirty="0" err="1" smtClean="0">
                  <a:solidFill>
                    <a:schemeClr val="tx2">
                      <a:lumMod val="50000"/>
                    </a:schemeClr>
                  </a:solidFill>
                  <a:latin typeface="Symbol" charset="2"/>
                  <a:ea typeface="ＭＳ Ｐゴシック" charset="0"/>
                  <a:cs typeface="Symbol" charset="2"/>
                  <a:sym typeface="Symbol" charset="0"/>
                </a:rPr>
                <a:t>n</a:t>
              </a:r>
              <a:endParaRPr lang="en-US" sz="1600" b="1" dirty="0" smtClean="0">
                <a:solidFill>
                  <a:schemeClr val="tx2">
                    <a:lumMod val="50000"/>
                  </a:schemeClr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endParaRPr>
            </a:p>
            <a:p>
              <a:pPr algn="ctr"/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Comic Sans MS"/>
                  <a:ea typeface="ＭＳ Ｐゴシック" charset="0"/>
                  <a:cs typeface="Comic Sans MS"/>
                  <a:sym typeface="Symbol" charset="0"/>
                </a:rPr>
                <a:t>and </a:t>
              </a:r>
              <a:r>
                <a:rPr lang="en-US" sz="1600" dirty="0" err="1" smtClean="0">
                  <a:solidFill>
                    <a:schemeClr val="tx2">
                      <a:lumMod val="50000"/>
                    </a:schemeClr>
                  </a:solidFill>
                  <a:latin typeface="Comic Sans MS"/>
                  <a:ea typeface="ＭＳ Ｐゴシック" charset="0"/>
                  <a:cs typeface="Comic Sans MS"/>
                  <a:sym typeface="Symbol" charset="0"/>
                </a:rPr>
                <a:t>ttbar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01925" y="5867400"/>
              <a:ext cx="1311377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Comic Sans MS"/>
                  <a:cs typeface="Comic Sans MS"/>
                </a:rPr>
                <a:t>reject </a:t>
              </a:r>
              <a:r>
                <a:rPr lang="en-US" sz="1600" dirty="0" err="1" smtClean="0">
                  <a:latin typeface="Comic Sans MS"/>
                  <a:cs typeface="Comic Sans MS"/>
                </a:rPr>
                <a:t>Z</a:t>
              </a:r>
              <a:r>
                <a:rPr lang="en-US" sz="1600" b="1" dirty="0" err="1" smtClean="0">
                  <a:solidFill>
                    <a:schemeClr val="tx2">
                      <a:lumMod val="50000"/>
                    </a:schemeClr>
                  </a:solidFill>
                  <a:latin typeface="Comic Sans MS"/>
                  <a:ea typeface="ＭＳ Ｐゴシック" charset="0"/>
                  <a:cs typeface="Comic Sans MS"/>
                  <a:sym typeface="Symbol" charset="0"/>
                </a:rPr>
                <a:t>ll</a:t>
              </a:r>
              <a:endParaRPr lang="en-US" sz="1600" dirty="0">
                <a:latin typeface="Symbol" charset="2"/>
                <a:cs typeface="Symbol" charset="2"/>
              </a:endParaRPr>
            </a:p>
          </p:txBody>
        </p:sp>
        <p:cxnSp>
          <p:nvCxnSpPr>
            <p:cNvPr id="13" name="Straight Arrow Connector 12"/>
            <p:cNvCxnSpPr>
              <a:endCxn id="12" idx="0"/>
            </p:cNvCxnSpPr>
            <p:nvPr/>
          </p:nvCxnSpPr>
          <p:spPr>
            <a:xfrm>
              <a:off x="4983906" y="5334000"/>
              <a:ext cx="573708" cy="53340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72E6B55-B67F-E947-B4B5-82CC882FAE67}" type="slidenum">
              <a:rPr lang="en-US" smtClean="0"/>
              <a:pPr algn="r"/>
              <a:t>8</a:t>
            </a:fld>
            <a:endParaRPr lang="en-US" dirty="0" smtClean="0">
              <a:latin typeface="Times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513"/>
            <a:ext cx="8382000" cy="677108"/>
          </a:xfrm>
        </p:spPr>
        <p:txBody>
          <a:bodyPr/>
          <a:lstStyle/>
          <a:p>
            <a:r>
              <a:rPr lang="en-US" u="sng" dirty="0" smtClean="0"/>
              <a:t> event selection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76200" y="914400"/>
            <a:ext cx="3886200" cy="1661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u="sng" dirty="0" smtClean="0">
                <a:latin typeface="Comic Sans MS"/>
                <a:cs typeface="Comic Sans MS"/>
              </a:rPr>
              <a:t>trigger</a:t>
            </a:r>
            <a:endParaRPr lang="en-US" b="1" u="sng" dirty="0">
              <a:latin typeface="Comic Sans MS"/>
              <a:cs typeface="Comic Sans MS"/>
            </a:endParaRPr>
          </a:p>
          <a:p>
            <a:pPr marL="285750" indent="-285750">
              <a:buSzPct val="120000"/>
              <a:buBlip>
                <a:blip r:embed="rId2"/>
              </a:buBlip>
            </a:pPr>
            <a:r>
              <a:rPr lang="en-US" dirty="0" err="1">
                <a:latin typeface="Comic Sans MS"/>
                <a:cs typeface="Comic Sans MS"/>
              </a:rPr>
              <a:t>μ+τ</a:t>
            </a:r>
            <a:r>
              <a:rPr lang="en-US" baseline="-25000" dirty="0" err="1">
                <a:latin typeface="Comic Sans MS"/>
                <a:cs typeface="Comic Sans MS"/>
              </a:rPr>
              <a:t>had</a:t>
            </a:r>
            <a:r>
              <a:rPr lang="en-US" dirty="0">
                <a:latin typeface="Comic Sans MS"/>
                <a:cs typeface="Comic Sans MS"/>
              </a:rPr>
              <a:t> and </a:t>
            </a:r>
            <a:r>
              <a:rPr lang="en-US" dirty="0" err="1">
                <a:latin typeface="Comic Sans MS"/>
                <a:cs typeface="Comic Sans MS"/>
              </a:rPr>
              <a:t>μ+</a:t>
            </a:r>
            <a:r>
              <a:rPr lang="en-US" dirty="0" err="1" smtClean="0">
                <a:latin typeface="Comic Sans MS"/>
                <a:cs typeface="Comic Sans MS"/>
              </a:rPr>
              <a:t>e</a:t>
            </a:r>
            <a:r>
              <a:rPr lang="en-US" dirty="0" smtClean="0">
                <a:latin typeface="Comic Sans MS"/>
                <a:cs typeface="Comic Sans MS"/>
              </a:rPr>
              <a:t>: </a:t>
            </a:r>
            <a:r>
              <a:rPr lang="en-US" b="1" dirty="0">
                <a:latin typeface="Comic Sans MS"/>
                <a:cs typeface="Comic Sans MS"/>
              </a:rPr>
              <a:t>single </a:t>
            </a:r>
            <a:r>
              <a:rPr lang="en-US" b="1" dirty="0" err="1" smtClean="0">
                <a:latin typeface="Comic Sans MS"/>
                <a:cs typeface="Comic Sans MS"/>
              </a:rPr>
              <a:t>muon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SzPct val="120000"/>
              <a:buBlip>
                <a:blip r:embed="rId2"/>
              </a:buBlip>
            </a:pPr>
            <a:r>
              <a:rPr lang="en-US" dirty="0" err="1">
                <a:latin typeface="Comic Sans MS"/>
                <a:cs typeface="Comic Sans MS"/>
              </a:rPr>
              <a:t>e+</a:t>
            </a:r>
            <a:r>
              <a:rPr lang="en-US" dirty="0" err="1" smtClean="0">
                <a:latin typeface="Comic Sans MS"/>
                <a:cs typeface="Comic Sans MS"/>
              </a:rPr>
              <a:t>τ</a:t>
            </a:r>
            <a:r>
              <a:rPr lang="en-US" baseline="-25000" dirty="0" err="1" smtClean="0">
                <a:latin typeface="Comic Sans MS"/>
                <a:cs typeface="Comic Sans MS"/>
              </a:rPr>
              <a:t>had</a:t>
            </a:r>
            <a:r>
              <a:rPr lang="en-US" dirty="0" smtClean="0">
                <a:latin typeface="Comic Sans MS"/>
                <a:cs typeface="Comic Sans MS"/>
              </a:rPr>
              <a:t>: </a:t>
            </a:r>
            <a:r>
              <a:rPr lang="en-US" b="1" dirty="0" smtClean="0">
                <a:latin typeface="Comic Sans MS"/>
                <a:cs typeface="Comic Sans MS"/>
              </a:rPr>
              <a:t>single </a:t>
            </a:r>
            <a:r>
              <a:rPr lang="en-US" b="1" dirty="0">
                <a:latin typeface="Comic Sans MS"/>
                <a:cs typeface="Comic Sans MS"/>
              </a:rPr>
              <a:t>isolated </a:t>
            </a:r>
            <a:r>
              <a:rPr lang="en-US" b="1" dirty="0" smtClean="0">
                <a:latin typeface="Comic Sans MS"/>
                <a:cs typeface="Comic Sans MS"/>
              </a:rPr>
              <a:t>electron</a:t>
            </a:r>
          </a:p>
          <a:p>
            <a:pPr marL="68400" indent="-248400">
              <a:buSzPct val="120000"/>
              <a:buBlip>
                <a:blip r:embed="rId3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during last period of data taking</a:t>
            </a:r>
          </a:p>
          <a:p>
            <a:pPr lvl="1">
              <a:buSzPct val="120000"/>
            </a:pPr>
            <a:r>
              <a:rPr lang="en-US" sz="1600" dirty="0" smtClean="0">
                <a:latin typeface="Comic Sans MS"/>
                <a:cs typeface="Comic Sans MS"/>
              </a:rPr>
              <a:t>tau leg of 15GeV</a:t>
            </a:r>
          </a:p>
          <a:p>
            <a:pPr lvl="1">
              <a:buSzPct val="120000"/>
            </a:pPr>
            <a:r>
              <a:rPr lang="en-US" sz="1600" dirty="0" smtClean="0">
                <a:latin typeface="Comic Sans MS"/>
                <a:cs typeface="Comic Sans MS"/>
              </a:rPr>
              <a:t>and loose isolation </a:t>
            </a:r>
            <a:r>
              <a:rPr lang="en-US" sz="1600" dirty="0">
                <a:latin typeface="Comic Sans MS"/>
                <a:cs typeface="Comic Sans MS"/>
              </a:rPr>
              <a:t>required </a:t>
            </a:r>
            <a:r>
              <a:rPr lang="en-US" sz="1600" dirty="0" smtClean="0">
                <a:latin typeface="Comic Sans MS"/>
                <a:cs typeface="Comic Sans MS"/>
              </a:rPr>
              <a:t>@HLT</a:t>
            </a:r>
            <a:endParaRPr lang="en-US" sz="1600" dirty="0">
              <a:latin typeface="Comic Sans MS"/>
              <a:cs typeface="Comic Sans M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812686"/>
              </p:ext>
            </p:extLst>
          </p:nvPr>
        </p:nvGraphicFramePr>
        <p:xfrm>
          <a:off x="152400" y="2682241"/>
          <a:ext cx="3505200" cy="112775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14400"/>
                <a:gridCol w="1143000"/>
                <a:gridCol w="14478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L1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HLT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muon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</a:t>
                      </a:r>
                      <a:r>
                        <a:rPr lang="en-US" sz="1400" b="0" baseline="-25000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&gt;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7GeV/c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</a:t>
                      </a:r>
                      <a:r>
                        <a:rPr lang="en-US" sz="1400" b="0" baseline="-25000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&gt;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9-15GeV/c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electron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&gt;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8GeV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&gt;12GeV+isolation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53015"/>
              </p:ext>
            </p:extLst>
          </p:nvPr>
        </p:nvGraphicFramePr>
        <p:xfrm>
          <a:off x="4232527" y="1285240"/>
          <a:ext cx="4495801" cy="18999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33400"/>
                <a:gridCol w="1524000"/>
                <a:gridCol w="685800"/>
                <a:gridCol w="175260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electron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muon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τ</a:t>
                      </a:r>
                      <a:r>
                        <a:rPr lang="en-US" sz="1600" baseline="-250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had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p</a:t>
                      </a:r>
                      <a:r>
                        <a:rPr lang="en-US" sz="1600" baseline="-250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endParaRPr lang="en-US" sz="1600" baseline="-25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15GeV/c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20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/c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|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|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2.1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(2.4 for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e+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2.3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isolated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tauID</a:t>
                      </a:r>
                      <a:endParaRPr lang="en-US" sz="1600" dirty="0" smtClean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veto against e/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endParaRPr lang="en-US" sz="1600" dirty="0">
                        <a:solidFill>
                          <a:srgbClr val="00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86665"/>
              </p:ext>
            </p:extLst>
          </p:nvPr>
        </p:nvGraphicFramePr>
        <p:xfrm>
          <a:off x="4613527" y="3947160"/>
          <a:ext cx="3124200" cy="100584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752600"/>
                <a:gridCol w="1371600"/>
              </a:tblGrid>
              <a:tr h="1930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lang="en-US" sz="1600" baseline="-25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l+MET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1930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e+τ</a:t>
                      </a:r>
                      <a:r>
                        <a:rPr lang="en-US" sz="1600" baseline="-250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had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 and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μ+τ</a:t>
                      </a:r>
                      <a:r>
                        <a:rPr lang="en-US" sz="1600" baseline="-250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had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&lt;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40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/c</a:t>
                      </a:r>
                      <a:r>
                        <a:rPr lang="en-US" sz="1600" b="1" baseline="30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1930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e+μ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 (both)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&lt;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50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/c</a:t>
                      </a:r>
                      <a:r>
                        <a:rPr lang="en-US" sz="1600" b="1" baseline="30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endParaRPr lang="en-US" sz="1600" b="1" baseline="30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7561959" y="3276600"/>
            <a:ext cx="1505841" cy="5847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mic Sans MS"/>
                <a:cs typeface="Comic Sans MS"/>
              </a:rPr>
              <a:t>reduce </a:t>
            </a:r>
            <a:r>
              <a:rPr lang="en-US" sz="1600" dirty="0" smtClean="0">
                <a:latin typeface="Comic Sans MS"/>
                <a:cs typeface="Comic Sans MS"/>
              </a:rPr>
              <a:t>QCD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contamination</a:t>
            </a:r>
            <a:endParaRPr lang="en-US" sz="1600" dirty="0">
              <a:latin typeface="Comic Sans MS"/>
              <a:cs typeface="Comic Sans M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858000" y="3581400"/>
            <a:ext cx="703959" cy="1524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04" y="20782"/>
            <a:ext cx="959996" cy="93599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4617601"/>
            <a:ext cx="4191000" cy="2087999"/>
            <a:chOff x="0" y="4617601"/>
            <a:chExt cx="4191000" cy="20879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9" y="4617601"/>
              <a:ext cx="4148085" cy="208799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0" y="4849201"/>
              <a:ext cx="4191000" cy="179999"/>
            </a:xfrm>
            <a:prstGeom prst="rect">
              <a:avLst/>
            </a:prstGeom>
            <a:solidFill>
              <a:schemeClr val="bg2">
                <a:alpha val="3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3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8750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C102867889990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0CAB1D8-8B60-41DC-AE7A-89AB460F81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TC102867889990</Template>
  <TotalTime>51649</TotalTime>
  <Words>4852</Words>
  <Application>Microsoft Macintosh PowerPoint</Application>
  <PresentationFormat>On-screen Show (4:3)</PresentationFormat>
  <Paragraphs>956</Paragraphs>
  <Slides>39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TC102867889990</vt:lpstr>
      <vt:lpstr>White with Courier font for code slides</vt:lpstr>
      <vt:lpstr>Equation</vt:lpstr>
      <vt:lpstr>Bitmap Image</vt:lpstr>
      <vt:lpstr>Microsoft Equation</vt:lpstr>
      <vt:lpstr>PowerPoint Presentation</vt:lpstr>
      <vt:lpstr>outline</vt:lpstr>
      <vt:lpstr>introduction: MSSM Higgs</vt:lpstr>
      <vt:lpstr>neutral Higgs</vt:lpstr>
      <vt:lpstr>charged Higgs</vt:lpstr>
      <vt:lpstr>CMS detector</vt:lpstr>
      <vt:lpstr>t Identification [HPS]</vt:lpstr>
      <vt:lpstr>ft+t- search @CMS</vt:lpstr>
      <vt:lpstr> event selection</vt:lpstr>
      <vt:lpstr>full t+t- mass reconstruction</vt:lpstr>
      <vt:lpstr>ft+t- cross section upper limit</vt:lpstr>
      <vt:lpstr>exclusion limit on tanβ vs mA</vt:lpstr>
      <vt:lpstr>light charged Higgs search</vt:lpstr>
      <vt:lpstr>event selection</vt:lpstr>
      <vt:lpstr>data-driven t-fake background</vt:lpstr>
      <vt:lpstr>BR exclusion limits: input</vt:lpstr>
      <vt:lpstr>BR exclusion limits: output</vt:lpstr>
      <vt:lpstr>conclusion…</vt:lpstr>
      <vt:lpstr>..and prospects w/ 1fb-1</vt:lpstr>
      <vt:lpstr>Z t+t- candidate</vt:lpstr>
      <vt:lpstr>Z t+t- candidate</vt:lpstr>
      <vt:lpstr>BACKUP</vt:lpstr>
      <vt:lpstr>Large Hadron Collider (LHC)</vt:lpstr>
      <vt:lpstr>overview of 2010 run</vt:lpstr>
      <vt:lpstr>CMS in the 2010 operation</vt:lpstr>
      <vt:lpstr>CMS Tracker</vt:lpstr>
      <vt:lpstr>CMS Calorimeters</vt:lpstr>
      <vt:lpstr>CMS Muon system</vt:lpstr>
      <vt:lpstr>CMS trigger: why</vt:lpstr>
      <vt:lpstr>CMS trigger: the answer</vt:lpstr>
      <vt:lpstr>physics objects: muon</vt:lpstr>
      <vt:lpstr>physics objects: electron</vt:lpstr>
      <vt:lpstr>ParticleFlow reconstruction</vt:lpstr>
      <vt:lpstr>physics objects: jet</vt:lpstr>
      <vt:lpstr>jet energy correction</vt:lpstr>
      <vt:lpstr>b-tagging</vt:lpstr>
      <vt:lpstr>systematic uncertainties</vt:lpstr>
      <vt:lpstr>systematic uncertainties</vt:lpstr>
      <vt:lpstr>inclusive jet pT distribution in lepton+MET+≥3jets events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/>
  <dc:creator/>
  <cp:keywords/>
  <dc:description/>
  <cp:lastModifiedBy>mia tosi</cp:lastModifiedBy>
  <cp:revision>1877</cp:revision>
  <cp:lastPrinted>2011-04-28T09:43:22Z</cp:lastPrinted>
  <dcterms:created xsi:type="dcterms:W3CDTF">2010-11-22T10:16:17Z</dcterms:created>
  <dcterms:modified xsi:type="dcterms:W3CDTF">2011-04-28T10:34:55Z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TC102867889990</vt:lpwstr>
  </property>
</Properties>
</file>