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349" r:id="rId3"/>
    <p:sldId id="311" r:id="rId4"/>
    <p:sldId id="312" r:id="rId5"/>
    <p:sldId id="344" r:id="rId6"/>
    <p:sldId id="310" r:id="rId7"/>
    <p:sldId id="284" r:id="rId8"/>
    <p:sldId id="268" r:id="rId9"/>
    <p:sldId id="259" r:id="rId10"/>
    <p:sldId id="281" r:id="rId11"/>
    <p:sldId id="264" r:id="rId12"/>
    <p:sldId id="345" r:id="rId13"/>
    <p:sldId id="271" r:id="rId14"/>
    <p:sldId id="275" r:id="rId15"/>
    <p:sldId id="293" r:id="rId16"/>
    <p:sldId id="346" r:id="rId17"/>
    <p:sldId id="347" r:id="rId18"/>
    <p:sldId id="342" r:id="rId19"/>
    <p:sldId id="283" r:id="rId20"/>
    <p:sldId id="335" r:id="rId21"/>
    <p:sldId id="296" r:id="rId22"/>
    <p:sldId id="309" r:id="rId23"/>
    <p:sldId id="280" r:id="rId24"/>
    <p:sldId id="348" r:id="rId25"/>
    <p:sldId id="341" r:id="rId26"/>
    <p:sldId id="291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3557" autoAdjust="0"/>
  </p:normalViewPr>
  <p:slideViewPr>
    <p:cSldViewPr snapToGrid="0" showGuides="1">
      <p:cViewPr varScale="1">
        <p:scale>
          <a:sx n="64" d="100"/>
          <a:sy n="64" d="100"/>
        </p:scale>
        <p:origin x="15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2CB4-10FF-4036-9059-FFD0AEC6B845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A8133-6ABF-494B-A719-A108302EDB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Do-Kun, Y. et al.,, </a:t>
            </a:r>
            <a:r>
              <a:rPr lang="en-US" dirty="0" err="1"/>
              <a:t>Joo</a:t>
            </a:r>
            <a:r>
              <a:rPr lang="en-US" dirty="0"/>
              <a:t>-Young, J. &amp; Tae S.S. Application of proton boron fusion reaction to radiation therapy: A Monte Carlo simulation study. Appl. Phys. Lett. 105, 223507 (2014).</a:t>
            </a:r>
          </a:p>
          <a:p>
            <a:r>
              <a:rPr lang="en-US" dirty="0"/>
              <a:t>The 11B(p, α)αα reaction at the 0.675 MeV resonance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2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x-rays and protons no BSH fitting equation SF=</a:t>
            </a:r>
            <a:r>
              <a:rPr lang="en-GB" dirty="0" err="1">
                <a:latin typeface="Times New Roman" panose="02020603050405020304" pitchFamily="18" charset="0"/>
              </a:rPr>
              <a:t>exp</a:t>
            </a:r>
            <a:r>
              <a:rPr lang="en-GB" dirty="0">
                <a:latin typeface="Times New Roman" panose="02020603050405020304" pitchFamily="18" charset="0"/>
              </a:rPr>
              <a:t>(-</a:t>
            </a:r>
            <a:r>
              <a:rPr lang="en-GB" dirty="0">
                <a:latin typeface="Symbol" panose="05050102010706020507" pitchFamily="18" charset="2"/>
              </a:rPr>
              <a:t>a</a:t>
            </a:r>
            <a:r>
              <a:rPr lang="en-GB" dirty="0">
                <a:latin typeface="Times New Roman" panose="02020603050405020304" pitchFamily="18" charset="0"/>
              </a:rPr>
              <a:t>D-</a:t>
            </a:r>
            <a:r>
              <a:rPr lang="en-GB" dirty="0">
                <a:latin typeface="Symbol" panose="05050102010706020507" pitchFamily="18" charset="2"/>
              </a:rPr>
              <a:t>b</a:t>
            </a:r>
            <a:r>
              <a:rPr lang="en-GB" dirty="0">
                <a:latin typeface="Times New Roman" panose="02020603050405020304" pitchFamily="18" charset="0"/>
              </a:rPr>
              <a:t>B</a:t>
            </a:r>
            <a:r>
              <a:rPr lang="en-GB" baseline="30000" dirty="0">
                <a:latin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</a:rPr>
              <a:t>)</a:t>
            </a:r>
          </a:p>
          <a:p>
            <a:r>
              <a:rPr lang="en-GB" dirty="0">
                <a:latin typeface="Times New Roman" panose="02020603050405020304" pitchFamily="18" charset="0"/>
              </a:rPr>
              <a:t>For protons with 40 and 80 ppm </a:t>
            </a:r>
            <a:r>
              <a:rPr lang="en-GB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GB" dirty="0">
                <a:latin typeface="Times New Roman" panose="02020603050405020304" pitchFamily="18" charset="0"/>
              </a:rPr>
              <a:t>B fitting equation SF= </a:t>
            </a:r>
            <a:r>
              <a:rPr lang="en-GB" dirty="0" err="1">
                <a:latin typeface="Times New Roman" panose="02020603050405020304" pitchFamily="18" charset="0"/>
              </a:rPr>
              <a:t>exp</a:t>
            </a:r>
            <a:r>
              <a:rPr lang="en-GB" dirty="0">
                <a:latin typeface="Times New Roman" panose="02020603050405020304" pitchFamily="18" charset="0"/>
              </a:rPr>
              <a:t> (-</a:t>
            </a:r>
            <a:r>
              <a:rPr lang="en-GB" dirty="0" err="1">
                <a:latin typeface="Symbol" panose="05050102010706020507" pitchFamily="18" charset="2"/>
              </a:rPr>
              <a:t>a</a:t>
            </a:r>
            <a:r>
              <a:rPr lang="en-GB" dirty="0" err="1">
                <a:latin typeface="Times New Roman" panose="02020603050405020304" pitchFamily="18" charset="0"/>
              </a:rPr>
              <a:t>D</a:t>
            </a:r>
            <a:r>
              <a:rPr lang="en-GB" dirty="0">
                <a:latin typeface="Times New Roman" panose="02020603050405020304" pitchFamily="18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3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Fitting procedure was applied to protons no BSH and protons with 80 ppm 11B using equation  Y=Y0+aD+bB2 Y0 being the yield of aberrations at 0Gy</a:t>
            </a:r>
          </a:p>
          <a:p>
            <a:r>
              <a:rPr lang="en-US" dirty="0"/>
              <a:t>Fitting parameters: for protons no BSH  a=0.005±0.022 Gy-1 and b = 0.023±0.007 Gy-2 ; for protons with 80 ppm 11B a=0.085±0.028Gy-1 and               b = 0.012±0.008 Gy-2 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9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7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8133-6ABF-494B-A719-A108302EDB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9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3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053512" y="6204273"/>
            <a:ext cx="936104" cy="720080"/>
            <a:chOff x="5101001" y="2702719"/>
            <a:chExt cx="3865199" cy="37066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01001" y="2702719"/>
              <a:ext cx="3865199" cy="37066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0536" y="2817556"/>
              <a:ext cx="2808523" cy="2246296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955CCF-37F7-CA1C-0BCF-A9C6D410DB34}"/>
              </a:ext>
            </a:extLst>
          </p:cNvPr>
          <p:cNvSpPr txBox="1"/>
          <p:nvPr userDrawn="1"/>
        </p:nvSpPr>
        <p:spPr>
          <a:xfrm>
            <a:off x="14957" y="6522738"/>
            <a:ext cx="2302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Proton-</a:t>
            </a:r>
            <a:r>
              <a:rPr lang="it-IT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boron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fusion: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8973389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5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7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2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1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7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CCF350-E0B5-4C49-B1BF-594044ED04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1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4537" y="983551"/>
            <a:ext cx="8734925" cy="158816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proton-boron fusion reaction as a new strategy to enhance</a:t>
            </a:r>
            <a:r>
              <a:rPr lang="it-IT" sz="3600" b="1" kern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protontherapy effectiveness</a:t>
            </a:r>
            <a:br>
              <a:rPr lang="it-IT" sz="4000" dirty="0"/>
            </a:br>
            <a:br>
              <a:rPr lang="it-IT" sz="4000" dirty="0"/>
            </a:br>
            <a:endParaRPr lang="en-US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1419" y="2093765"/>
            <a:ext cx="8917469" cy="46178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Lorenzo Manti</a:t>
            </a:r>
          </a:p>
          <a:p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Naples Federico II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&amp; </a:t>
            </a:r>
          </a:p>
          <a:p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Istituto Nazionale di Fisica Nucleare (INFN), Sezione di Napoli,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Naples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endParaRPr lang="it-IT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r>
              <a:rPr lang="en-US" sz="2000" b="1" dirty="0">
                <a:solidFill>
                  <a:srgbClr val="00B0F0"/>
                </a:solidFill>
              </a:rPr>
              <a:t>2</a:t>
            </a:r>
            <a:r>
              <a:rPr lang="en-US" sz="2000" b="1" baseline="30000" dirty="0">
                <a:solidFill>
                  <a:srgbClr val="00B0F0"/>
                </a:solidFill>
              </a:rPr>
              <a:t>nd</a:t>
            </a:r>
            <a:r>
              <a:rPr lang="en-US" sz="2000" b="1" dirty="0">
                <a:solidFill>
                  <a:srgbClr val="00B0F0"/>
                </a:solidFill>
              </a:rPr>
              <a:t> International Workshop on Proton-Boron Fusion</a:t>
            </a:r>
            <a:r>
              <a:rPr lang="en-US" sz="2000" b="1" dirty="0"/>
              <a:t>	</a:t>
            </a:r>
            <a:endParaRPr lang="en-US" sz="1900" dirty="0"/>
          </a:p>
          <a:p>
            <a:endParaRPr lang="en-US" sz="19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50577" y="5686754"/>
            <a:ext cx="451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i="1" dirty="0"/>
          </a:p>
          <a:p>
            <a:pPr algn="ctr"/>
            <a:r>
              <a:rPr lang="en-US" b="1" i="1" dirty="0">
                <a:solidFill>
                  <a:srgbClr val="00B0F0"/>
                </a:solidFill>
              </a:rPr>
              <a:t>Catania, September 8</a:t>
            </a:r>
            <a:r>
              <a:rPr lang="en-US" b="1" i="1" baseline="30000" dirty="0">
                <a:solidFill>
                  <a:srgbClr val="00B0F0"/>
                </a:solidFill>
              </a:rPr>
              <a:t>th</a:t>
            </a:r>
            <a:r>
              <a:rPr lang="en-US" b="1" i="1" dirty="0">
                <a:solidFill>
                  <a:srgbClr val="00B0F0"/>
                </a:solidFill>
              </a:rPr>
              <a:t> 2022</a:t>
            </a:r>
          </a:p>
          <a:p>
            <a:endParaRPr lang="en-US" dirty="0"/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65905" b="4314"/>
          <a:stretch/>
        </p:blipFill>
        <p:spPr>
          <a:xfrm>
            <a:off x="0" y="3267107"/>
            <a:ext cx="981090" cy="101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737" y="3305065"/>
            <a:ext cx="961844" cy="9432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16A9D4-1BA2-8E55-C5DB-DC7543FEA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4956027"/>
            <a:ext cx="1645920" cy="12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8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91975"/>
            <a:ext cx="7886700" cy="75653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Dependence of PBCT on proton energy-1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0BB4C8B-107B-77B8-66B0-82E4A8828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64033" r="29826" b="15243"/>
          <a:stretch/>
        </p:blipFill>
        <p:spPr>
          <a:xfrm>
            <a:off x="905256" y="1176529"/>
            <a:ext cx="7333488" cy="5058477"/>
          </a:xfrm>
        </p:spPr>
      </p:pic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481329"/>
            <a:ext cx="7980426" cy="4535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6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37621"/>
            <a:ext cx="7886700" cy="801003"/>
          </a:xfrm>
        </p:spPr>
        <p:txBody>
          <a:bodyPr>
            <a:normAutofit/>
          </a:bodyPr>
          <a:lstStyle/>
          <a:p>
            <a:r>
              <a:rPr lang="en-CA" sz="3600" dirty="0"/>
              <a:t>Dependence</a:t>
            </a:r>
            <a:r>
              <a:rPr lang="it-IT" sz="3600" dirty="0"/>
              <a:t> of PBCT on </a:t>
            </a:r>
            <a:r>
              <a:rPr lang="it-IT" sz="3600" dirty="0" err="1"/>
              <a:t>proton</a:t>
            </a:r>
            <a:r>
              <a:rPr lang="it-IT" sz="3600" dirty="0"/>
              <a:t> energy-2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412067" y="6202462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Cirrone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Sci. Rep., 2018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572831B-8EEF-AEE5-C0D4-833031DB9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" t="7253"/>
          <a:stretch/>
        </p:blipFill>
        <p:spPr>
          <a:xfrm>
            <a:off x="1375907" y="1020721"/>
            <a:ext cx="6392186" cy="50996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31050" r="15101" b="28991"/>
          <a:stretch/>
        </p:blipFill>
        <p:spPr>
          <a:xfrm>
            <a:off x="1231941" y="1079690"/>
            <a:ext cx="6680117" cy="504067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7E4BFC-E61A-37F5-59A9-E83352FBE9A9}"/>
              </a:ext>
            </a:extLst>
          </p:cNvPr>
          <p:cNvSpPr/>
          <p:nvPr/>
        </p:nvSpPr>
        <p:spPr>
          <a:xfrm>
            <a:off x="4833658" y="4354401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DMF</a:t>
            </a:r>
            <a:r>
              <a:rPr lang="en-GB" baseline="-250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=1.75 ± 0.13 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70" y="191394"/>
            <a:ext cx="8712336" cy="622428"/>
          </a:xfrm>
        </p:spPr>
        <p:txBody>
          <a:bodyPr>
            <a:normAutofit fontScale="90000"/>
          </a:bodyPr>
          <a:lstStyle/>
          <a:p>
            <a:r>
              <a:rPr lang="en-US" dirty="0"/>
              <a:t>Are </a:t>
            </a:r>
            <a:r>
              <a:rPr lang="en-US" dirty="0" err="1"/>
              <a:t>pB</a:t>
            </a:r>
            <a:r>
              <a:rPr lang="en-US" dirty="0"/>
              <a:t> fusion high-LET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-particles that make PBCT work?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593" y="4182767"/>
            <a:ext cx="4189668" cy="26828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" y="1226814"/>
            <a:ext cx="4422086" cy="37812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71" y="2547873"/>
            <a:ext cx="4615108" cy="388508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568" y="1122931"/>
            <a:ext cx="5830589" cy="2515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825" y="1119876"/>
            <a:ext cx="4023607" cy="310196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4040384" y="5096683"/>
            <a:ext cx="2467363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FB590752-CFE1-18D1-0427-73F23EED3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056" y="3616416"/>
            <a:ext cx="1512201" cy="28165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39B921-EB95-25C5-13B6-6DDCC9A80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017" y="3707835"/>
            <a:ext cx="3724979" cy="26337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85FC94C-B260-9491-E337-13E62EF4D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8340" y="1187212"/>
            <a:ext cx="6155688" cy="53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160175"/>
            <a:ext cx="9144000" cy="839594"/>
          </a:xfrm>
        </p:spPr>
        <p:txBody>
          <a:bodyPr>
            <a:normAutofit/>
          </a:bodyPr>
          <a:lstStyle/>
          <a:p>
            <a:r>
              <a:rPr lang="en-US" sz="3600" dirty="0"/>
              <a:t>Total aberration yield: FISH analysis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71"/>
          <a:stretch/>
        </p:blipFill>
        <p:spPr>
          <a:xfrm>
            <a:off x="969522" y="1304976"/>
            <a:ext cx="6609533" cy="4950104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94593" y="5915903"/>
            <a:ext cx="8965323" cy="678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7870" y="633832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Cirrone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Sci. Rep., 2018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16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"/>
          <a:stretch/>
        </p:blipFill>
        <p:spPr>
          <a:xfrm>
            <a:off x="1368416" y="1305939"/>
            <a:ext cx="6398284" cy="514362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106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Complex chromosome aberration frequency: </a:t>
            </a:r>
            <a:r>
              <a:rPr lang="en-US" sz="3600" dirty="0" err="1">
                <a:solidFill>
                  <a:prstClr val="black"/>
                </a:solidFill>
              </a:rPr>
              <a:t>mFISH</a:t>
            </a:r>
            <a:r>
              <a:rPr lang="en-US" sz="3600" dirty="0">
                <a:solidFill>
                  <a:prstClr val="black"/>
                </a:solidFill>
              </a:rPr>
              <a:t> analysis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24028" y="6458160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Cirrone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Sci. Rep., 2018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4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" y="197912"/>
            <a:ext cx="9099550" cy="343798"/>
          </a:xfrm>
        </p:spPr>
        <p:txBody>
          <a:bodyPr>
            <a:noAutofit/>
          </a:bodyPr>
          <a:lstStyle/>
          <a:p>
            <a:r>
              <a:rPr lang="en-US" sz="3600" dirty="0"/>
              <a:t>High-energy clinical proton beams: CNAO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C447ACA-C732-71A8-21E5-392BECF67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8001" r="3397"/>
          <a:stretch/>
        </p:blipFill>
        <p:spPr>
          <a:xfrm>
            <a:off x="1982060" y="4002840"/>
            <a:ext cx="5120497" cy="2616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9897"/>
          <a:stretch/>
        </p:blipFill>
        <p:spPr>
          <a:xfrm>
            <a:off x="2140065" y="705450"/>
            <a:ext cx="4842603" cy="3427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EFC0B7-9F5B-F81D-3F54-7AA68E3D1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7"/>
          <a:stretch/>
        </p:blipFill>
        <p:spPr>
          <a:xfrm>
            <a:off x="44450" y="1669154"/>
            <a:ext cx="9099549" cy="34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B39DC-C9F4-99E4-24F7-1D855D86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067"/>
            <a:ext cx="8952614" cy="889516"/>
          </a:xfrm>
        </p:spPr>
        <p:txBody>
          <a:bodyPr>
            <a:normAutofit/>
          </a:bodyPr>
          <a:lstStyle/>
          <a:p>
            <a:r>
              <a:rPr lang="it-IT" sz="3600" dirty="0" err="1"/>
              <a:t>Damage</a:t>
            </a:r>
            <a:r>
              <a:rPr lang="it-IT" sz="3600" dirty="0"/>
              <a:t> </a:t>
            </a:r>
            <a:r>
              <a:rPr lang="it-IT" sz="3600" dirty="0" err="1"/>
              <a:t>complexity</a:t>
            </a:r>
            <a:r>
              <a:rPr lang="it-IT" sz="3600" dirty="0"/>
              <a:t> </a:t>
            </a:r>
            <a:r>
              <a:rPr lang="it-IT" sz="3600" dirty="0" err="1"/>
              <a:t>along</a:t>
            </a:r>
            <a:r>
              <a:rPr lang="it-IT" sz="3600" dirty="0"/>
              <a:t> CNAO SOBP-1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5E09737-1AAF-60BA-74C1-1AA979FE5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45"/>
          <a:stretch/>
        </p:blipFill>
        <p:spPr>
          <a:xfrm>
            <a:off x="1711931" y="1406051"/>
            <a:ext cx="5720137" cy="404589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BBF7F5-2B2B-C566-7478-13B83379D790}"/>
              </a:ext>
            </a:extLst>
          </p:cNvPr>
          <p:cNvSpPr txBox="1"/>
          <p:nvPr/>
        </p:nvSpPr>
        <p:spPr>
          <a:xfrm>
            <a:off x="3737344" y="5870783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Bláha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Front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2021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532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0AD2B-31ED-F4EB-64F2-EEF216A4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326" y="54532"/>
            <a:ext cx="925032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Damage complexity along CNAO SOBP-2</a:t>
            </a:r>
            <a:endParaRPr lang="it-IT" sz="36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F8EA62B-0C6B-4780-DE39-A90985A58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923"/>
          <a:stretch/>
        </p:blipFill>
        <p:spPr>
          <a:xfrm>
            <a:off x="1128489" y="1284403"/>
            <a:ext cx="6780696" cy="462915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4470988-278C-A3D5-6BF0-16952192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62" y="6009253"/>
            <a:ext cx="2152075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91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CE2C4-04A3-8375-92C0-35E2D013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6986"/>
          </a:xfrm>
        </p:spPr>
        <p:txBody>
          <a:bodyPr/>
          <a:lstStyle/>
          <a:p>
            <a:r>
              <a:rPr lang="it-IT" dirty="0"/>
              <a:t>From BSH to BPA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2EFCC-A42A-CE3D-94EF-F61859AF2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4400" dirty="0"/>
          </a:p>
          <a:p>
            <a:endParaRPr lang="it-IT" sz="4400" dirty="0"/>
          </a:p>
          <a:p>
            <a:endParaRPr lang="it-IT" sz="4400" dirty="0"/>
          </a:p>
          <a:p>
            <a:pPr marL="0" indent="0" algn="ctr">
              <a:buNone/>
            </a:pPr>
            <a:endParaRPr lang="it-IT" sz="4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98692C-85BF-C760-6789-1C0D3F39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91" y="1552353"/>
            <a:ext cx="9176391" cy="46761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C5A941-71A4-246F-3C6B-F7D7AE15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36" y="1552352"/>
            <a:ext cx="6118354" cy="44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210FD8C-7396-5DBF-0B2A-D48EF5436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4" y="1674110"/>
            <a:ext cx="4984714" cy="383668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DF132A-2CFA-C8AB-6FCE-C1AF9D2E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4" y="181640"/>
            <a:ext cx="8972158" cy="526120"/>
          </a:xfrm>
        </p:spPr>
        <p:txBody>
          <a:bodyPr>
            <a:noAutofit/>
          </a:bodyPr>
          <a:lstStyle/>
          <a:p>
            <a:r>
              <a:rPr lang="it-IT" sz="3600" dirty="0"/>
              <a:t>Premature </a:t>
            </a:r>
            <a:r>
              <a:rPr lang="it-IT" sz="3600" dirty="0" err="1"/>
              <a:t>senescence</a:t>
            </a:r>
            <a:r>
              <a:rPr lang="it-IT" sz="3600" dirty="0"/>
              <a:t> </a:t>
            </a:r>
            <a:r>
              <a:rPr lang="it-IT" sz="3600" dirty="0" err="1"/>
              <a:t>induced</a:t>
            </a:r>
            <a:r>
              <a:rPr lang="it-IT" sz="3600" dirty="0"/>
              <a:t> by </a:t>
            </a:r>
            <a:r>
              <a:rPr lang="it-IT" sz="3600" dirty="0" err="1"/>
              <a:t>pB</a:t>
            </a:r>
            <a:r>
              <a:rPr lang="it-IT" sz="3600" dirty="0"/>
              <a:t> reaction</a:t>
            </a:r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229150"/>
              </p:ext>
            </p:extLst>
          </p:nvPr>
        </p:nvGraphicFramePr>
        <p:xfrm>
          <a:off x="4152361" y="1674110"/>
          <a:ext cx="4991639" cy="384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3" imgW="5358441" imgH="4123887" progId="SigmaPlotGraphicObject.13">
                  <p:embed/>
                </p:oleObj>
              </mc:Choice>
              <mc:Fallback>
                <p:oleObj name="SPW 14.0 Graph" r:id="rId3" imgW="5358441" imgH="4123887" progId="SigmaPlotGraphicObject.13">
                  <p:embed/>
                  <p:pic>
                    <p:nvPicPr>
                      <p:cNvPr id="10" name="Oggetto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2361" y="1674110"/>
                        <a:ext cx="4991639" cy="384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1FBEB4-3CD0-1BF2-7EF8-608B4C197902}"/>
              </a:ext>
            </a:extLst>
          </p:cNvPr>
          <p:cNvSpPr txBox="1"/>
          <p:nvPr/>
        </p:nvSpPr>
        <p:spPr>
          <a:xfrm>
            <a:off x="3929869" y="5745940"/>
            <a:ext cx="128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CNAO</a:t>
            </a:r>
          </a:p>
          <a:p>
            <a:pPr algn="ctr"/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Unpublished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0851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76613-AD14-985B-A6E2-5DF7E522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639"/>
            <a:ext cx="7886700" cy="687496"/>
          </a:xfrm>
        </p:spPr>
        <p:txBody>
          <a:bodyPr>
            <a:normAutofit fontScale="90000"/>
          </a:bodyPr>
          <a:lstStyle/>
          <a:p>
            <a:r>
              <a:rPr lang="it-IT" dirty="0"/>
              <a:t>Premise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3E4F6-3362-2482-0259-87CA3F7B8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76" y="978196"/>
            <a:ext cx="8090048" cy="4736528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The biological effects of ionising radiation are critically driven by the initial </a:t>
            </a:r>
            <a:r>
              <a:rPr lang="en-GB" sz="2400" dirty="0" err="1"/>
              <a:t>spatio</a:t>
            </a:r>
            <a:r>
              <a:rPr lang="en-GB" sz="2400" dirty="0"/>
              <a:t>-temporal energy deposition patterns at the </a:t>
            </a:r>
            <a:r>
              <a:rPr lang="en-GB" sz="2400" dirty="0" err="1"/>
              <a:t>nanometer</a:t>
            </a:r>
            <a:r>
              <a:rPr lang="en-GB" sz="2400" dirty="0"/>
              <a:t> scale influencing how the ensuing biochemical processes are dealt with at the cellular level and leading to a diversity of tissue/systemic responses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E2697E-3C3D-B626-7FCD-252E2AE4F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22"/>
          <a:stretch/>
        </p:blipFill>
        <p:spPr>
          <a:xfrm>
            <a:off x="987831" y="2798657"/>
            <a:ext cx="7168338" cy="36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70" y="100235"/>
            <a:ext cx="8475260" cy="55898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/>
              <a:t>Evidence for bystander effect contributing to PBCT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67D1767-4EF1-8E13-2D17-92BD9409F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19" y="1434319"/>
            <a:ext cx="8879691" cy="43823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A17BD96-7726-56ED-ED40-F22E2DE9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60" y="2129520"/>
            <a:ext cx="7086600" cy="38671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FE2AAD2-B2BF-7AFA-C4A3-C24DC7A4B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15" t="6325" r="31614"/>
          <a:stretch/>
        </p:blipFill>
        <p:spPr>
          <a:xfrm>
            <a:off x="2894328" y="1731614"/>
            <a:ext cx="3953040" cy="50261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F8493F2-7892-3F01-8770-AA787BF58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74" y="1354421"/>
            <a:ext cx="7829451" cy="50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3756" y="690521"/>
            <a:ext cx="8096487" cy="491797"/>
          </a:xfrm>
        </p:spPr>
        <p:txBody>
          <a:bodyPr>
            <a:noAutofit/>
          </a:bodyPr>
          <a:lstStyle/>
          <a:p>
            <a:r>
              <a:rPr lang="en-GB" sz="3600" dirty="0"/>
              <a:t>Low-energy (</a:t>
            </a:r>
            <a:r>
              <a:rPr lang="en-GB" sz="3600" dirty="0">
                <a:latin typeface="맑은 고딕" panose="020B0503020000020004" pitchFamily="34" charset="-127"/>
                <a:ea typeface="맑은 고딕" panose="020B0503020000020004" pitchFamily="34" charset="-127"/>
              </a:rPr>
              <a:t>～</a:t>
            </a:r>
            <a:r>
              <a:rPr lang="en-GB" sz="3600" dirty="0"/>
              <a:t>700 keV) monochromatic proton beam irradiations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33904" y="15134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213257"/>
              </p:ext>
            </p:extLst>
          </p:nvPr>
        </p:nvGraphicFramePr>
        <p:xfrm>
          <a:off x="89587" y="5255955"/>
          <a:ext cx="4392825" cy="591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275">
                  <a:extLst>
                    <a:ext uri="{9D8B030D-6E8A-4147-A177-3AD203B41FA5}">
                      <a16:colId xmlns:a16="http://schemas.microsoft.com/office/drawing/2014/main" val="1191323030"/>
                    </a:ext>
                  </a:extLst>
                </a:gridCol>
                <a:gridCol w="1464275">
                  <a:extLst>
                    <a:ext uri="{9D8B030D-6E8A-4147-A177-3AD203B41FA5}">
                      <a16:colId xmlns:a16="http://schemas.microsoft.com/office/drawing/2014/main" val="352751183"/>
                    </a:ext>
                  </a:extLst>
                </a:gridCol>
                <a:gridCol w="1464275">
                  <a:extLst>
                    <a:ext uri="{9D8B030D-6E8A-4147-A177-3AD203B41FA5}">
                      <a16:colId xmlns:a16="http://schemas.microsoft.com/office/drawing/2014/main" val="1938761300"/>
                    </a:ext>
                  </a:extLst>
                </a:gridCol>
              </a:tblGrid>
              <a:tr h="197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DU 145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Symbol" panose="05050102010706020507" pitchFamily="18" charset="2"/>
                        </a:rPr>
                        <a:t>a </a:t>
                      </a:r>
                      <a:r>
                        <a:rPr lang="it-IT" sz="1100" dirty="0">
                          <a:effectLst/>
                        </a:rPr>
                        <a:t>(Gy</a:t>
                      </a:r>
                      <a:r>
                        <a:rPr lang="it-IT" sz="1100" baseline="30000" dirty="0">
                          <a:effectLst/>
                        </a:rPr>
                        <a:t>-1</a:t>
                      </a:r>
                      <a:r>
                        <a:rPr lang="it-IT" sz="1100" dirty="0">
                          <a:effectLst/>
                        </a:rPr>
                        <a:t>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DMF</a:t>
                      </a:r>
                      <a:r>
                        <a:rPr lang="it-IT" sz="1100" baseline="-25000" dirty="0">
                          <a:effectLst/>
                        </a:rPr>
                        <a:t>10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950887"/>
                  </a:ext>
                </a:extLst>
              </a:tr>
              <a:tr h="197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NO BSH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0.52 ± 0.03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739406"/>
                  </a:ext>
                </a:extLst>
              </a:tr>
              <a:tr h="197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BSH 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0.96 ± 0.08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it-IT" sz="1100" dirty="0">
                          <a:effectLst/>
                        </a:rPr>
                        <a:t> 1.85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806138"/>
                  </a:ext>
                </a:extLst>
              </a:tr>
            </a:tbl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9EB89C47-0894-6D27-EFD7-A1FBACE2C396}"/>
              </a:ext>
            </a:extLst>
          </p:cNvPr>
          <p:cNvGrpSpPr/>
          <p:nvPr/>
        </p:nvGrpSpPr>
        <p:grpSpPr>
          <a:xfrm>
            <a:off x="0" y="1581214"/>
            <a:ext cx="8982634" cy="3435090"/>
            <a:chOff x="0" y="1581214"/>
            <a:chExt cx="8982634" cy="343509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2044"/>
              <a:ext cx="4572000" cy="341426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263" y="1581214"/>
              <a:ext cx="4587371" cy="3425738"/>
            </a:xfrm>
            <a:prstGeom prst="rect">
              <a:avLst/>
            </a:prstGeom>
          </p:spPr>
        </p:pic>
      </p:grp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24285"/>
              </p:ext>
            </p:extLst>
          </p:nvPr>
        </p:nvGraphicFramePr>
        <p:xfrm>
          <a:off x="4799880" y="5255957"/>
          <a:ext cx="4070520" cy="597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6840">
                  <a:extLst>
                    <a:ext uri="{9D8B030D-6E8A-4147-A177-3AD203B41FA5}">
                      <a16:colId xmlns:a16="http://schemas.microsoft.com/office/drawing/2014/main" val="2618876659"/>
                    </a:ext>
                  </a:extLst>
                </a:gridCol>
                <a:gridCol w="1356840">
                  <a:extLst>
                    <a:ext uri="{9D8B030D-6E8A-4147-A177-3AD203B41FA5}">
                      <a16:colId xmlns:a16="http://schemas.microsoft.com/office/drawing/2014/main" val="628108701"/>
                    </a:ext>
                  </a:extLst>
                </a:gridCol>
                <a:gridCol w="1356840">
                  <a:extLst>
                    <a:ext uri="{9D8B030D-6E8A-4147-A177-3AD203B41FA5}">
                      <a16:colId xmlns:a16="http://schemas.microsoft.com/office/drawing/2014/main" val="4008622492"/>
                    </a:ext>
                  </a:extLst>
                </a:gridCol>
              </a:tblGrid>
              <a:tr h="168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PANC-1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it-IT" sz="1100" dirty="0">
                          <a:effectLst/>
                        </a:rPr>
                        <a:t> (Gy</a:t>
                      </a:r>
                      <a:r>
                        <a:rPr lang="it-IT" sz="1100" baseline="30000" dirty="0">
                          <a:effectLst/>
                        </a:rPr>
                        <a:t>-1</a:t>
                      </a:r>
                      <a:r>
                        <a:rPr lang="it-IT" sz="1100" dirty="0">
                          <a:effectLst/>
                        </a:rPr>
                        <a:t>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DMF</a:t>
                      </a:r>
                      <a:r>
                        <a:rPr lang="it-IT" sz="1100" baseline="-25000" dirty="0">
                          <a:effectLst/>
                        </a:rPr>
                        <a:t>10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471406"/>
                  </a:ext>
                </a:extLst>
              </a:tr>
              <a:tr h="168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NO BSH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685983" rtl="0" eaLnBrk="1" latinLnBrk="1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0.212± 0.006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685983" rtl="0" eaLnBrk="1" latinLnBrk="1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425647"/>
                  </a:ext>
                </a:extLst>
              </a:tr>
              <a:tr h="254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BSH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685983" rtl="0" eaLnBrk="1" latinLnBrk="1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0.330± 0.012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685983" rtl="0" eaLnBrk="1" latinLnBrk="1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~1.56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213762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C56A4B-7623-4547-8379-C825DC980530}"/>
              </a:ext>
            </a:extLst>
          </p:cNvPr>
          <p:cNvSpPr txBox="1"/>
          <p:nvPr/>
        </p:nvSpPr>
        <p:spPr>
          <a:xfrm>
            <a:off x="2049929" y="1267338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145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796CA3-1785-4F3A-B0BA-FB2E74956210}"/>
              </a:ext>
            </a:extLst>
          </p:cNvPr>
          <p:cNvSpPr txBox="1"/>
          <p:nvPr/>
        </p:nvSpPr>
        <p:spPr>
          <a:xfrm>
            <a:off x="6541255" y="1264354"/>
            <a:ext cx="81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PANC-1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C9B9E3-71D6-F4A7-1559-7773068344BD}"/>
              </a:ext>
            </a:extLst>
          </p:cNvPr>
          <p:cNvSpPr txBox="1"/>
          <p:nvPr/>
        </p:nvSpPr>
        <p:spPr>
          <a:xfrm>
            <a:off x="3657601" y="6210011"/>
            <a:ext cx="2088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Ricciardi et al.,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Sci, 2021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19689B5-6562-349A-8B68-C74A7DDE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75" y="1588655"/>
            <a:ext cx="7360197" cy="45148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ED4C097-F4A8-ED28-2539-6D376CB0D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1624566"/>
            <a:ext cx="7437978" cy="451488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05E913B-3144-5099-FF02-67118968E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10" y="1382390"/>
            <a:ext cx="5869052" cy="49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6"/>
            <a:ext cx="9144000" cy="629485"/>
          </a:xfrm>
        </p:spPr>
        <p:txBody>
          <a:bodyPr>
            <a:no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NEPTUNE</a:t>
            </a:r>
            <a:r>
              <a:rPr lang="en-US" sz="2400" dirty="0"/>
              <a:t> network</a:t>
            </a:r>
            <a:br>
              <a:rPr lang="en-US" sz="2400" dirty="0"/>
            </a:br>
            <a:r>
              <a:rPr lang="en-US" sz="2400" dirty="0"/>
              <a:t>(Nuclear process-driven Enhancement of Proton Therapy </a:t>
            </a:r>
            <a:r>
              <a:rPr lang="en-US" sz="2400" dirty="0" err="1"/>
              <a:t>UNravEled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5903"/>
            <a:ext cx="7886700" cy="4669005"/>
          </a:xfrm>
        </p:spPr>
        <p:txBody>
          <a:bodyPr>
            <a:normAutofit/>
          </a:bodyPr>
          <a:lstStyle/>
          <a:p>
            <a:r>
              <a:rPr lang="en-US" sz="2400" dirty="0"/>
              <a:t>LNS-INFN Medical Physics Group (Catania)</a:t>
            </a:r>
            <a:endParaRPr lang="en-US" sz="2000" dirty="0"/>
          </a:p>
          <a:p>
            <a:r>
              <a:rPr lang="en-US" sz="2400" dirty="0"/>
              <a:t>Naples University and INFN Section Naples (Naples)</a:t>
            </a:r>
            <a:endParaRPr lang="en-US" sz="2000" dirty="0"/>
          </a:p>
          <a:p>
            <a:r>
              <a:rPr lang="en-US" sz="2400" dirty="0" err="1"/>
              <a:t>Università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Campania L. </a:t>
            </a:r>
            <a:r>
              <a:rPr lang="en-US" sz="2400" dirty="0" err="1"/>
              <a:t>Vanvitelli</a:t>
            </a:r>
            <a:r>
              <a:rPr lang="en-US" sz="2400" dirty="0"/>
              <a:t> (Caserta)</a:t>
            </a:r>
            <a:endParaRPr lang="en-US" sz="2000" dirty="0"/>
          </a:p>
          <a:p>
            <a:r>
              <a:rPr lang="en-US" sz="2400" dirty="0"/>
              <a:t>CNR- Institute of Molecular Bioimaging and Physiology (</a:t>
            </a:r>
            <a:r>
              <a:rPr lang="en-US" sz="2400" dirty="0" err="1"/>
              <a:t>Cefalù</a:t>
            </a:r>
            <a:r>
              <a:rPr lang="en-US" sz="2400" dirty="0"/>
              <a:t>)</a:t>
            </a:r>
            <a:endParaRPr lang="en-US" sz="2100" dirty="0"/>
          </a:p>
          <a:p>
            <a:r>
              <a:rPr lang="en-US" sz="2400" dirty="0"/>
              <a:t>Milan University and INFN Section (Milan)</a:t>
            </a:r>
            <a:endParaRPr lang="en-US" sz="2000" dirty="0"/>
          </a:p>
          <a:p>
            <a:r>
              <a:rPr lang="en-US" sz="2400" dirty="0"/>
              <a:t>LNL-INFN (</a:t>
            </a:r>
            <a:r>
              <a:rPr lang="en-US" sz="2400" dirty="0" err="1"/>
              <a:t>Legnaro</a:t>
            </a:r>
            <a:r>
              <a:rPr lang="en-US" sz="2400" dirty="0"/>
              <a:t>, Padua)</a:t>
            </a:r>
            <a:endParaRPr lang="en-US" sz="2000" dirty="0"/>
          </a:p>
          <a:p>
            <a:r>
              <a:rPr lang="en-US" sz="2400" dirty="0"/>
              <a:t>Rome University La Sapienza/INFN Section Rome1 (Rome)</a:t>
            </a:r>
            <a:endParaRPr lang="en-US" sz="2100" dirty="0"/>
          </a:p>
          <a:p>
            <a:r>
              <a:rPr lang="en-US" sz="2400" dirty="0"/>
              <a:t>Pavia University/INFN Section Pavia &amp; CNAO (Pavia)</a:t>
            </a:r>
          </a:p>
          <a:p>
            <a:pPr marL="457200" lvl="1" indent="0">
              <a:buNone/>
            </a:pPr>
            <a:endParaRPr lang="en-US" sz="19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755" y="5788280"/>
            <a:ext cx="1078489" cy="10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5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55399"/>
            <a:ext cx="7886700" cy="451738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2248" y="999744"/>
            <a:ext cx="8650014" cy="5390545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Proton biological effectiveness is enhanced by treatment with </a:t>
            </a:r>
            <a:r>
              <a:rPr lang="en-US" sz="2400" baseline="30000" dirty="0"/>
              <a:t>11</a:t>
            </a:r>
            <a:r>
              <a:rPr lang="en-US" sz="2400" dirty="0"/>
              <a:t>B carriers (DMF &gt;1)</a:t>
            </a:r>
          </a:p>
          <a:p>
            <a:pPr algn="just"/>
            <a:r>
              <a:rPr lang="en-US" sz="2400" dirty="0"/>
              <a:t>Chromosome aberration data point to a role in </a:t>
            </a:r>
            <a:r>
              <a:rPr lang="en-US" sz="2400" dirty="0" err="1"/>
              <a:t>radiosensitization</a:t>
            </a:r>
            <a:r>
              <a:rPr lang="en-US" sz="2400" dirty="0"/>
              <a:t> by high-LET particles (other biological mechanisms possibly at play)</a:t>
            </a:r>
          </a:p>
          <a:p>
            <a:pPr algn="just"/>
            <a:r>
              <a:rPr lang="en-US" sz="2400" dirty="0"/>
              <a:t>DMF is sensitive to position along SOBP, i.e., to variation of </a:t>
            </a:r>
            <a:r>
              <a:rPr lang="en-US" sz="2400" dirty="0" err="1"/>
              <a:t>pB</a:t>
            </a:r>
            <a:r>
              <a:rPr lang="en-US" sz="2400" dirty="0"/>
              <a:t> fusion reaction cross section with incident proton energy  </a:t>
            </a:r>
          </a:p>
          <a:p>
            <a:pPr algn="just"/>
            <a:r>
              <a:rPr lang="en-US" sz="2400" dirty="0"/>
              <a:t>Irradiations with monochromatic low-energy protons yield the greatest DMFs</a:t>
            </a:r>
          </a:p>
          <a:p>
            <a:pPr algn="just"/>
            <a:r>
              <a:rPr lang="en-US" sz="2400" dirty="0"/>
              <a:t>Current and future work need:</a:t>
            </a:r>
          </a:p>
          <a:p>
            <a:pPr lvl="1" algn="just"/>
            <a:r>
              <a:rPr lang="en-US" dirty="0"/>
              <a:t>To further validate the PBCT approach feasibility using in vivo pre-clinical models (involving carrier uptake kinetics,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 algn="just"/>
            <a:r>
              <a:rPr lang="en-US" dirty="0"/>
              <a:t>To reconcile experimental radiobiology results with in silico data</a:t>
            </a:r>
          </a:p>
        </p:txBody>
      </p:sp>
    </p:spTree>
    <p:extLst>
      <p:ext uri="{BB962C8B-B14F-4D97-AF65-F5344CB8AC3E}">
        <p14:creationId xmlns:p14="http://schemas.microsoft.com/office/powerpoint/2010/main" val="2390454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E11C56-DD38-C598-621D-A978872D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15911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Acknowledgments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227428-EFD0-16CB-11FC-614A27EDC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38" y="1070713"/>
            <a:ext cx="8462188" cy="489415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Radiation Biophysics Group, Physics Dept., </a:t>
            </a:r>
            <a:r>
              <a:rPr lang="en-US" sz="2800" dirty="0" err="1"/>
              <a:t>Università</a:t>
            </a:r>
            <a:r>
              <a:rPr lang="en-US" sz="2800" dirty="0"/>
              <a:t> Federico II and INFN Section, </a:t>
            </a:r>
            <a:r>
              <a:rPr lang="en-US" dirty="0"/>
              <a:t>N</a:t>
            </a:r>
            <a:r>
              <a:rPr lang="en-US" sz="2800" dirty="0"/>
              <a:t>aples</a:t>
            </a:r>
          </a:p>
          <a:p>
            <a:r>
              <a:rPr lang="en-US" sz="2800" i="1" dirty="0"/>
              <a:t>Pavel </a:t>
            </a:r>
            <a:r>
              <a:rPr lang="en-US" sz="2800" i="1" dirty="0" err="1"/>
              <a:t>Blàha</a:t>
            </a:r>
            <a:r>
              <a:rPr lang="en-US" i="1" dirty="0"/>
              <a:t>, </a:t>
            </a:r>
          </a:p>
          <a:p>
            <a:r>
              <a:rPr lang="it-IT" i="1" dirty="0"/>
              <a:t>Chiara Feoli</a:t>
            </a:r>
          </a:p>
          <a:p>
            <a:r>
              <a:rPr lang="it-IT" i="1" dirty="0"/>
              <a:t>Katarina </a:t>
            </a:r>
            <a:r>
              <a:rPr lang="it-IT" i="1" dirty="0" err="1"/>
              <a:t>Michaličková</a:t>
            </a:r>
            <a:endParaRPr lang="it-IT" i="1" dirty="0"/>
          </a:p>
          <a:p>
            <a:r>
              <a:rPr lang="it-IT" i="1" dirty="0"/>
              <a:t>Valerio Ricciardi</a:t>
            </a:r>
          </a:p>
          <a:p>
            <a:r>
              <a:rPr lang="it-IT" i="1" dirty="0"/>
              <a:t>Enrico Rosa</a:t>
            </a:r>
          </a:p>
          <a:p>
            <a:endParaRPr lang="it-IT" dirty="0"/>
          </a:p>
          <a:p>
            <a:endParaRPr 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sz="2800" dirty="0"/>
              <a:t>Funding: </a:t>
            </a:r>
            <a:r>
              <a:rPr lang="it-IT" sz="2400" dirty="0"/>
              <a:t>INFN Call NEPTUNE &amp; MIUR PRIN 2017 PBCT</a:t>
            </a:r>
          </a:p>
          <a:p>
            <a:pPr marL="0" indent="0">
              <a:buNone/>
            </a:pPr>
            <a:r>
              <a:rPr lang="it-IT" sz="2400" dirty="0"/>
              <a:t>                       PI: G. Cuttone, INFN-LNS, Catania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578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808" y="4797152"/>
            <a:ext cx="7056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B0F0"/>
                </a:solidFill>
              </a:rPr>
              <a:t>Thank </a:t>
            </a:r>
            <a:r>
              <a:rPr lang="it-IT" sz="4400" b="1" dirty="0" err="1">
                <a:solidFill>
                  <a:srgbClr val="00B0F0"/>
                </a:solidFill>
              </a:rPr>
              <a:t>you</a:t>
            </a:r>
            <a:r>
              <a:rPr lang="it-IT" sz="4400" b="1" dirty="0">
                <a:solidFill>
                  <a:srgbClr val="00B0F0"/>
                </a:solidFill>
              </a:rPr>
              <a:t> for the </a:t>
            </a:r>
            <a:r>
              <a:rPr lang="it-IT" sz="4400" b="1" dirty="0" err="1">
                <a:solidFill>
                  <a:srgbClr val="00B0F0"/>
                </a:solidFill>
              </a:rPr>
              <a:t>attention</a:t>
            </a:r>
            <a:r>
              <a:rPr lang="it-IT" sz="4400" b="1" dirty="0">
                <a:solidFill>
                  <a:srgbClr val="00B0F0"/>
                </a:solidFill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1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2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0382"/>
            <a:ext cx="7886700" cy="633680"/>
          </a:xfrm>
        </p:spPr>
        <p:txBody>
          <a:bodyPr>
            <a:normAutofit/>
          </a:bodyPr>
          <a:lstStyle/>
          <a:p>
            <a:r>
              <a:rPr lang="en-US" sz="3600" dirty="0"/>
              <a:t>Proton radiobiology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20505" y="1759427"/>
            <a:ext cx="7994845" cy="3759895"/>
            <a:chOff x="679470" y="1039206"/>
            <a:chExt cx="7785060" cy="3495261"/>
          </a:xfrm>
        </p:grpSpPr>
        <p:pic>
          <p:nvPicPr>
            <p:cNvPr id="6" name="Picture 2" descr="Fig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" t="318" r="1670" b="68412"/>
            <a:stretch/>
          </p:blipFill>
          <p:spPr bwMode="auto">
            <a:xfrm>
              <a:off x="679470" y="1039206"/>
              <a:ext cx="7785060" cy="3438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4"/>
            <p:cNvSpPr txBox="1"/>
            <p:nvPr/>
          </p:nvSpPr>
          <p:spPr>
            <a:xfrm>
              <a:off x="3294246" y="4195913"/>
              <a:ext cx="25555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Mitteer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Sci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Rep., 2015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34446" y="1139870"/>
            <a:ext cx="5366961" cy="4739908"/>
            <a:chOff x="1848868" y="1065946"/>
            <a:chExt cx="5366961" cy="4739908"/>
          </a:xfrm>
        </p:grpSpPr>
        <p:pic>
          <p:nvPicPr>
            <p:cNvPr id="8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868" y="1065946"/>
              <a:ext cx="5366961" cy="4334460"/>
            </a:xfrm>
            <a:prstGeom prst="rect">
              <a:avLst/>
            </a:prstGeom>
          </p:spPr>
        </p:pic>
        <p:sp>
          <p:nvSpPr>
            <p:cNvPr id="10" name="CasellaDiTesto 7"/>
            <p:cNvSpPr txBox="1"/>
            <p:nvPr/>
          </p:nvSpPr>
          <p:spPr>
            <a:xfrm>
              <a:off x="2610621" y="5498077"/>
              <a:ext cx="3852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Gameiro et al, Int. J.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Radiat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Biol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Oncol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2016</a:t>
              </a:r>
            </a:p>
          </p:txBody>
        </p:sp>
      </p:grp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A5A08058-16DC-69C5-4E46-9F39ED8D0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01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6A7FF-29EB-3184-6083-6CCBA47E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1622"/>
            <a:ext cx="7886700" cy="604138"/>
          </a:xfrm>
        </p:spPr>
        <p:txBody>
          <a:bodyPr>
            <a:normAutofit fontScale="90000"/>
          </a:bodyPr>
          <a:lstStyle/>
          <a:p>
            <a:r>
              <a:rPr lang="it-IT" dirty="0"/>
              <a:t>Protontherapy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54FCBA-4D14-9653-C16A-116037BDD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227" y="1085577"/>
            <a:ext cx="7124256" cy="51482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864A36-4BDA-92B8-69EC-949E4E7B3B60}"/>
              </a:ext>
            </a:extLst>
          </p:cNvPr>
          <p:cNvSpPr txBox="1"/>
          <p:nvPr/>
        </p:nvSpPr>
        <p:spPr>
          <a:xfrm>
            <a:off x="3205279" y="6329379"/>
            <a:ext cx="273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Mohan et al.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2022</a:t>
            </a:r>
          </a:p>
        </p:txBody>
      </p:sp>
    </p:spTree>
    <p:extLst>
      <p:ext uri="{BB962C8B-B14F-4D97-AF65-F5344CB8AC3E}">
        <p14:creationId xmlns:p14="http://schemas.microsoft.com/office/powerpoint/2010/main" val="67171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810D2-1C4D-3EAB-FB85-B4C4E620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8991"/>
          </a:xfrm>
        </p:spPr>
        <p:txBody>
          <a:bodyPr>
            <a:normAutofit fontScale="90000"/>
          </a:bodyPr>
          <a:lstStyle/>
          <a:p>
            <a:r>
              <a:rPr lang="it-IT" dirty="0"/>
              <a:t>Clinical </a:t>
            </a:r>
            <a:r>
              <a:rPr lang="it-IT" dirty="0" err="1"/>
              <a:t>proton</a:t>
            </a:r>
            <a:r>
              <a:rPr lang="it-IT" dirty="0"/>
              <a:t> RBE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C5C6DB7-E2E8-9F3D-D318-2A355BB56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977" y="1243761"/>
            <a:ext cx="7643480" cy="47528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4E25A5B-B7FA-7004-5790-242CD209C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78" b="11252"/>
          <a:stretch/>
        </p:blipFill>
        <p:spPr>
          <a:xfrm>
            <a:off x="941646" y="1410455"/>
            <a:ext cx="7263721" cy="475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A8EE7-6837-988F-DF69-81B18BC3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990"/>
            <a:ext cx="7886700" cy="604138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Overcoming</a:t>
            </a:r>
            <a:r>
              <a:rPr lang="it-IT" dirty="0"/>
              <a:t> </a:t>
            </a:r>
            <a:r>
              <a:rPr lang="it-IT" dirty="0" err="1"/>
              <a:t>tumour</a:t>
            </a:r>
            <a:r>
              <a:rPr lang="it-IT" dirty="0"/>
              <a:t> radioresistance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34EFB0-A4B5-0876-84B5-67459D690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18" y="1252539"/>
            <a:ext cx="6035563" cy="4352921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6279005-3DA8-4AC1-E922-F474AFB24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738" y="790386"/>
            <a:ext cx="5800522" cy="58177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38C11B-F2DD-AFAC-04F7-0232EC42C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8" y="1889626"/>
            <a:ext cx="86326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4624A7-96F1-2D61-FE04-C1B5CCF51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42" y="1544493"/>
            <a:ext cx="7102699" cy="43513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A99015-E07A-6E2C-94D2-E277FB62475B}"/>
              </a:ext>
            </a:extLst>
          </p:cNvPr>
          <p:cNvSpPr txBox="1"/>
          <p:nvPr/>
        </p:nvSpPr>
        <p:spPr>
          <a:xfrm>
            <a:off x="1595628" y="6014703"/>
            <a:ext cx="5660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https://www.ptcog.ch/index.php/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patient-statistics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Accessed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line 06/09/22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CCD5F6-6D76-3633-84DD-74F9AE7A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09678"/>
            <a:ext cx="8668512" cy="1325563"/>
          </a:xfrm>
        </p:spPr>
        <p:txBody>
          <a:bodyPr/>
          <a:lstStyle/>
          <a:p>
            <a:r>
              <a:rPr lang="it-IT" dirty="0"/>
              <a:t>Hadrontherapy: </a:t>
            </a:r>
            <a:r>
              <a:rPr lang="it-IT" dirty="0" err="1"/>
              <a:t>protons</a:t>
            </a:r>
            <a:r>
              <a:rPr lang="it-IT" dirty="0"/>
              <a:t> vs. </a:t>
            </a:r>
            <a:r>
              <a:rPr lang="it-IT" baseline="30000" dirty="0"/>
              <a:t>12</a:t>
            </a:r>
            <a:r>
              <a:rPr lang="it-IT" dirty="0"/>
              <a:t>C </a:t>
            </a:r>
            <a:r>
              <a:rPr lang="it-IT" dirty="0" err="1"/>
              <a:t>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308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833" y="206710"/>
            <a:ext cx="8634334" cy="727950"/>
          </a:xfrm>
        </p:spPr>
        <p:txBody>
          <a:bodyPr>
            <a:noAutofit/>
          </a:bodyPr>
          <a:lstStyle/>
          <a:p>
            <a:r>
              <a:rPr lang="en-US" sz="3600" dirty="0"/>
              <a:t>Deploying locally complex DNA damage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21955" r="49624" b="63163"/>
          <a:stretch/>
        </p:blipFill>
        <p:spPr>
          <a:xfrm>
            <a:off x="7254" y="1880249"/>
            <a:ext cx="4707938" cy="2212066"/>
          </a:xfrm>
          <a:prstGeom prst="rect">
            <a:avLst/>
          </a:prstGeom>
        </p:spPr>
      </p:pic>
      <p:pic>
        <p:nvPicPr>
          <p:cNvPr id="6" name="Segnaposto contenuto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6" b="17321"/>
          <a:stretch/>
        </p:blipFill>
        <p:spPr>
          <a:xfrm>
            <a:off x="4437089" y="1699881"/>
            <a:ext cx="4576566" cy="4277405"/>
          </a:xfrm>
          <a:prstGeom prst="rect">
            <a:avLst/>
          </a:prstGeom>
        </p:spPr>
      </p:pic>
      <p:pic>
        <p:nvPicPr>
          <p:cNvPr id="8" name="Picture 1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8483" r="18375" b="49924"/>
          <a:stretch/>
        </p:blipFill>
        <p:spPr bwMode="auto">
          <a:xfrm>
            <a:off x="1641423" y="1285405"/>
            <a:ext cx="5861153" cy="5112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75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08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Proton-Boron Capture Therapy (PBCT) to enhance protontherapy effectiveness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560" y="1007071"/>
            <a:ext cx="5120880" cy="19160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3430" y="2816832"/>
            <a:ext cx="8957139" cy="3941882"/>
            <a:chOff x="44450" y="1276784"/>
            <a:chExt cx="8957139" cy="39418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" y="1276784"/>
              <a:ext cx="8957139" cy="3941882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1463680" y="4603222"/>
              <a:ext cx="1695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Incident proton energy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6A0D078D-B840-0CF5-B60F-20B24A403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8" y="1293080"/>
            <a:ext cx="7510923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686"/>
            <a:ext cx="7886700" cy="402129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experimental proof of PBCT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5FF4E21-27B5-6998-DA43-9C2054968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45" y="932712"/>
            <a:ext cx="7232904" cy="5719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531" y="1254220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Cirrone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Sci. Rep., 2018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74849" y="5058489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DMF</a:t>
            </a:r>
            <a:r>
              <a:rPr lang="en-GB" baseline="-250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=1.46 ± 0.12 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C05F4C4-44BB-D97E-783F-ACEEE2052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87" y="1254220"/>
            <a:ext cx="6254797" cy="47199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B5057DC-A0F1-51A4-67B8-9EF87E54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849" y="1610907"/>
            <a:ext cx="2572735" cy="32921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EF22AC-4142-EA7F-D35B-696C25A16575}"/>
              </a:ext>
            </a:extLst>
          </p:cNvPr>
          <p:cNvSpPr txBox="1"/>
          <p:nvPr/>
        </p:nvSpPr>
        <p:spPr>
          <a:xfrm>
            <a:off x="2322576" y="3398222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DMF</a:t>
            </a:r>
          </a:p>
        </p:txBody>
      </p:sp>
    </p:spTree>
    <p:extLst>
      <p:ext uri="{BB962C8B-B14F-4D97-AF65-F5344CB8AC3E}">
        <p14:creationId xmlns:p14="http://schemas.microsoft.com/office/powerpoint/2010/main" val="16356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3033</TotalTime>
  <Words>774</Words>
  <Application>Microsoft Office PowerPoint</Application>
  <PresentationFormat>Presentazione su schermo (4:3)</PresentationFormat>
  <Paragraphs>113</Paragraphs>
  <Slides>26</Slides>
  <Notes>7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맑은 고딕</vt:lpstr>
      <vt:lpstr>Arial</vt:lpstr>
      <vt:lpstr>Calibri</vt:lpstr>
      <vt:lpstr>Calibri Light</vt:lpstr>
      <vt:lpstr>Symbol</vt:lpstr>
      <vt:lpstr>Times New Roman</vt:lpstr>
      <vt:lpstr>Wingdings</vt:lpstr>
      <vt:lpstr>Tema di Office</vt:lpstr>
      <vt:lpstr>SPW 14.0 Graph</vt:lpstr>
      <vt:lpstr>The proton-boron fusion reaction as a new strategy to enhance protontherapy effectiveness  </vt:lpstr>
      <vt:lpstr>Premise</vt:lpstr>
      <vt:lpstr>Protontherapy</vt:lpstr>
      <vt:lpstr>Clinical proton RBE</vt:lpstr>
      <vt:lpstr>Overcoming tumour radioresistance</vt:lpstr>
      <vt:lpstr>Hadrontherapy: protons vs. 12C ions</vt:lpstr>
      <vt:lpstr>Deploying locally complex DNA damage</vt:lpstr>
      <vt:lpstr>Proton-Boron Capture Therapy (PBCT) to enhance protontherapy effectiveness</vt:lpstr>
      <vt:lpstr>First experimental proof of PBCT</vt:lpstr>
      <vt:lpstr>Dependence of PBCT on proton energy-1</vt:lpstr>
      <vt:lpstr>Dependence of PBCT on proton energy-2</vt:lpstr>
      <vt:lpstr>Are pB fusion high-LET a-particles that make PBCT work?</vt:lpstr>
      <vt:lpstr>Total aberration yield: FISH analysis</vt:lpstr>
      <vt:lpstr>Complex chromosome aberration frequency: mFISH analysis</vt:lpstr>
      <vt:lpstr>High-energy clinical proton beams: CNAO</vt:lpstr>
      <vt:lpstr>Damage complexity along CNAO SOBP-1</vt:lpstr>
      <vt:lpstr>Damage complexity along CNAO SOBP-2</vt:lpstr>
      <vt:lpstr>From BSH to BPA</vt:lpstr>
      <vt:lpstr>Premature senescence induced by pB reaction</vt:lpstr>
      <vt:lpstr> Evidence for bystander effect contributing to PBCT</vt:lpstr>
      <vt:lpstr>Low-energy (～700 keV) monochromatic proton beam irradiations   </vt:lpstr>
      <vt:lpstr>The NEPTUNE network (Nuclear process-driven Enhancement of Proton Therapy UNravEled)</vt:lpstr>
      <vt:lpstr>Conclusions</vt:lpstr>
      <vt:lpstr>Acknowledgments</vt:lpstr>
      <vt:lpstr>Presentazione standard di PowerPoint</vt:lpstr>
      <vt:lpstr>Proton radiobiology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Enhancement of clinical proton biological effectiveness by means of proton-boron fusion reaction</dc:title>
  <dc:creator>lorenzo</dc:creator>
  <cp:lastModifiedBy>LORENZO MANTI</cp:lastModifiedBy>
  <cp:revision>144</cp:revision>
  <dcterms:created xsi:type="dcterms:W3CDTF">2017-09-05T13:17:20Z</dcterms:created>
  <dcterms:modified xsi:type="dcterms:W3CDTF">2022-09-08T09:08:08Z</dcterms:modified>
</cp:coreProperties>
</file>