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374" r:id="rId5"/>
    <p:sldId id="404" r:id="rId6"/>
    <p:sldId id="392" r:id="rId7"/>
    <p:sldId id="377" r:id="rId8"/>
    <p:sldId id="408" r:id="rId9"/>
    <p:sldId id="393" r:id="rId10"/>
    <p:sldId id="410" r:id="rId11"/>
    <p:sldId id="411" r:id="rId12"/>
    <p:sldId id="412" r:id="rId13"/>
    <p:sldId id="416" r:id="rId14"/>
    <p:sldId id="413" r:id="rId15"/>
    <p:sldId id="414" r:id="rId16"/>
    <p:sldId id="419" r:id="rId17"/>
    <p:sldId id="415" r:id="rId18"/>
    <p:sldId id="402" r:id="rId19"/>
    <p:sldId id="418" r:id="rId20"/>
    <p:sldId id="417" r:id="rId2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9518D9F7-D91B-46C5-B4F2-BCD9C2D0DF36}">
          <p14:sldIdLst>
            <p14:sldId id="374"/>
            <p14:sldId id="404"/>
            <p14:sldId id="392"/>
            <p14:sldId id="377"/>
            <p14:sldId id="408"/>
            <p14:sldId id="393"/>
            <p14:sldId id="410"/>
            <p14:sldId id="411"/>
            <p14:sldId id="412"/>
            <p14:sldId id="416"/>
            <p14:sldId id="413"/>
            <p14:sldId id="414"/>
            <p14:sldId id="419"/>
            <p14:sldId id="415"/>
            <p14:sldId id="402"/>
            <p14:sldId id="418"/>
            <p14:sldId id="417"/>
          </p14:sldIdLst>
        </p14:section>
      </p14:sectionLst>
    </p:ex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CD970CA-FF43-016A-21C2-0BC5101C1BF9}" name="martina salvadori" initials="ms" userId="martina salvador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65"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C8C8"/>
    <a:srgbClr val="E3E3E3"/>
    <a:srgbClr val="94B2D6"/>
    <a:srgbClr val="00FF00"/>
    <a:srgbClr val="F5A700"/>
    <a:srgbClr val="FFFFFF"/>
    <a:srgbClr val="4F81BD"/>
    <a:srgbClr val="E9EDF4"/>
    <a:srgbClr val="D0D8E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96357" autoAdjust="0"/>
  </p:normalViewPr>
  <p:slideViewPr>
    <p:cSldViewPr snapToGrid="0">
      <p:cViewPr varScale="1">
        <p:scale>
          <a:sx n="63" d="100"/>
          <a:sy n="63" d="100"/>
        </p:scale>
        <p:origin x="1064" y="48"/>
      </p:cViewPr>
      <p:guideLst>
        <p:guide pos="360"/>
        <p:guide pos="7392"/>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88" d="100"/>
          <a:sy n="88" d="100"/>
        </p:scale>
        <p:origin x="379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02317D-2C04-42D6-AAF3-986A70D9BBDE}" type="datetime1">
              <a:rPr lang="it-IT" smtClean="0"/>
              <a:t>08/09/2022</a:t>
            </a:fld>
            <a:endParaRPr lang="it-IT" dirty="0"/>
          </a:p>
        </p:txBody>
      </p:sp>
      <p:sp>
        <p:nvSpPr>
          <p:cNvPr id="4" name="Segnaposto piè di pagina 3">
            <a:extLst>
              <a:ext uri="{FF2B5EF4-FFF2-40B4-BE49-F238E27FC236}">
                <a16:creationId xmlns=""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61E857-36B8-43F1-9D87-FE508167BCE3}" type="slidenum">
              <a:rPr lang="it-IT" smtClean="0"/>
              <a:t>‹N›</a:t>
            </a:fld>
            <a:endParaRPr lang="it-IT"/>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0C929-C411-4018-9CFF-8790CC498C57}" type="datetime1">
              <a:rPr lang="it-IT" smtClean="0"/>
              <a:pPr/>
              <a:t>08/09/2022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lo stile del titolo</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CFAAAB6-A2C6-4A85-A3A1-98EFBA61C967}" type="slidenum">
              <a:rPr lang="it-IT" noProof="0" smtClean="0"/>
              <a:t>‹N›</a:t>
            </a:fld>
            <a:endParaRPr lang="it-IT" noProof="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rtl="0"/>
            <a:fld id="{BCFAAAB6-A2C6-4A85-A3A1-98EFBA61C967}" type="slidenum">
              <a:rPr lang="it-IT" noProof="0" smtClean="0"/>
              <a:t>2</a:t>
            </a:fld>
            <a:endParaRPr lang="it-IT" noProof="0"/>
          </a:p>
        </p:txBody>
      </p:sp>
    </p:spTree>
    <p:extLst>
      <p:ext uri="{BB962C8B-B14F-4D97-AF65-F5344CB8AC3E}">
        <p14:creationId xmlns:p14="http://schemas.microsoft.com/office/powerpoint/2010/main" val="210410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CA" dirty="0"/>
          </a:p>
        </p:txBody>
      </p:sp>
      <p:sp>
        <p:nvSpPr>
          <p:cNvPr id="4" name="Segnaposto numero diapositiva 3"/>
          <p:cNvSpPr>
            <a:spLocks noGrp="1"/>
          </p:cNvSpPr>
          <p:nvPr>
            <p:ph type="sldNum" sz="quarter" idx="5"/>
          </p:nvPr>
        </p:nvSpPr>
        <p:spPr/>
        <p:txBody>
          <a:bodyPr/>
          <a:lstStyle/>
          <a:p>
            <a:pPr rtl="0"/>
            <a:fld id="{BCFAAAB6-A2C6-4A85-A3A1-98EFBA61C967}" type="slidenum">
              <a:rPr lang="it-IT" noProof="0" smtClean="0"/>
              <a:t>4</a:t>
            </a:fld>
            <a:endParaRPr lang="it-IT" noProof="0"/>
          </a:p>
        </p:txBody>
      </p:sp>
    </p:spTree>
    <p:extLst>
      <p:ext uri="{BB962C8B-B14F-4D97-AF65-F5344CB8AC3E}">
        <p14:creationId xmlns:p14="http://schemas.microsoft.com/office/powerpoint/2010/main" val="61208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7A67DBE-D3BB-F74E-84C1-4CEDFE4037FA}" type="slidenum">
              <a:rPr lang="it-IT" smtClean="0"/>
              <a:t>17</a:t>
            </a:fld>
            <a:endParaRPr lang="it-IT"/>
          </a:p>
        </p:txBody>
      </p:sp>
    </p:spTree>
    <p:extLst>
      <p:ext uri="{BB962C8B-B14F-4D97-AF65-F5344CB8AC3E}">
        <p14:creationId xmlns:p14="http://schemas.microsoft.com/office/powerpoint/2010/main" val="3440455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i chiusura">
    <p:spTree>
      <p:nvGrpSpPr>
        <p:cNvPr id="1" name=""/>
        <p:cNvGrpSpPr/>
        <p:nvPr/>
      </p:nvGrpSpPr>
      <p:grpSpPr>
        <a:xfrm>
          <a:off x="0" y="0"/>
          <a:ext cx="0" cy="0"/>
          <a:chOff x="0" y="0"/>
          <a:chExt cx="0" cy="0"/>
        </a:xfrm>
      </p:grpSpPr>
      <p:sp>
        <p:nvSpPr>
          <p:cNvPr id="2" name="Ovale 1"/>
          <p:cNvSpPr/>
          <p:nvPr userDrawn="1"/>
        </p:nvSpPr>
        <p:spPr>
          <a:xfrm>
            <a:off x="4116635" y="755564"/>
            <a:ext cx="4320000" cy="4320000"/>
          </a:xfrm>
          <a:prstGeom prst="ellipse">
            <a:avLst/>
          </a:prstGeom>
          <a:solidFill>
            <a:srgbClr val="00488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8" name="Rettangolo 7"/>
          <p:cNvSpPr/>
          <p:nvPr userDrawn="1"/>
        </p:nvSpPr>
        <p:spPr>
          <a:xfrm>
            <a:off x="0" y="3295533"/>
            <a:ext cx="12192000" cy="90989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2" name="Segnaposto testo 11"/>
          <p:cNvSpPr>
            <a:spLocks noGrp="1"/>
          </p:cNvSpPr>
          <p:nvPr>
            <p:ph type="body" sz="quarter" idx="10" hasCustomPrompt="1"/>
          </p:nvPr>
        </p:nvSpPr>
        <p:spPr>
          <a:xfrm>
            <a:off x="3809771" y="1716931"/>
            <a:ext cx="4933728" cy="1567608"/>
          </a:xfrm>
          <a:ln>
            <a:noFill/>
          </a:ln>
        </p:spPr>
        <p:txBody>
          <a:bodyPr anchor="b" anchorCtr="1"/>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dirty="0"/>
              <a:t>Autore e </a:t>
            </a:r>
          </a:p>
          <a:p>
            <a:pPr lvl="0"/>
            <a:r>
              <a:rPr lang="it-IT"/>
              <a:t>contatti</a:t>
            </a:r>
            <a:endParaRPr lang="it-IT" dirty="0"/>
          </a:p>
        </p:txBody>
      </p:sp>
      <p:pic>
        <p:nvPicPr>
          <p:cNvPr id="3" name="Immagine 2"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71901"/>
            <a:ext cx="12192000" cy="772160"/>
          </a:xfrm>
          <a:prstGeom prst="rect">
            <a:avLst/>
          </a:prstGeom>
        </p:spPr>
      </p:pic>
      <p:sp>
        <p:nvSpPr>
          <p:cNvPr id="9" name="Segnaposto piè di pagina 4"/>
          <p:cNvSpPr>
            <a:spLocks noGrp="1"/>
          </p:cNvSpPr>
          <p:nvPr>
            <p:ph type="ftr" sz="quarter" idx="3"/>
          </p:nvPr>
        </p:nvSpPr>
        <p:spPr>
          <a:xfrm>
            <a:off x="1969843" y="6356351"/>
            <a:ext cx="8800933"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it-IT"/>
              <a:t>Titolo della presentazione - luogo - data (piè pagina - vedi istruzioni per visualizzazione in tutta la presentazione)</a:t>
            </a:r>
            <a:endParaRPr lang="it-IT" dirty="0"/>
          </a:p>
        </p:txBody>
      </p:sp>
    </p:spTree>
    <p:extLst>
      <p:ext uri="{BB962C8B-B14F-4D97-AF65-F5344CB8AC3E}">
        <p14:creationId xmlns:p14="http://schemas.microsoft.com/office/powerpoint/2010/main" val="73110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ENEA">
    <p:spTree>
      <p:nvGrpSpPr>
        <p:cNvPr id="1" name=""/>
        <p:cNvGrpSpPr/>
        <p:nvPr/>
      </p:nvGrpSpPr>
      <p:grpSpPr>
        <a:xfrm>
          <a:off x="0" y="0"/>
          <a:ext cx="0" cy="0"/>
          <a:chOff x="0" y="0"/>
          <a:chExt cx="0" cy="0"/>
        </a:xfrm>
      </p:grpSpPr>
      <p:sp>
        <p:nvSpPr>
          <p:cNvPr id="7" name="Rettangolo 6"/>
          <p:cNvSpPr/>
          <p:nvPr userDrawn="1"/>
        </p:nvSpPr>
        <p:spPr>
          <a:xfrm>
            <a:off x="0" y="1"/>
            <a:ext cx="12192000" cy="105107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 name="Titolo 1"/>
          <p:cNvSpPr>
            <a:spLocks noGrp="1"/>
          </p:cNvSpPr>
          <p:nvPr>
            <p:ph type="title" hasCustomPrompt="1"/>
          </p:nvPr>
        </p:nvSpPr>
        <p:spPr>
          <a:xfrm>
            <a:off x="551219" y="237117"/>
            <a:ext cx="10972800" cy="533480"/>
          </a:xfrm>
        </p:spPr>
        <p:txBody>
          <a:bodyPr/>
          <a:lstStyle>
            <a:lvl1pPr>
              <a:defRPr sz="3467">
                <a:solidFill>
                  <a:srgbClr val="FFFFFF"/>
                </a:solidFill>
              </a:defRPr>
            </a:lvl1pPr>
          </a:lstStyle>
          <a:p>
            <a:r>
              <a:rPr lang="it-IT" dirty="0"/>
              <a:t>Titolo della slide – </a:t>
            </a:r>
            <a:r>
              <a:rPr lang="it-IT" dirty="0" err="1"/>
              <a:t>Arial</a:t>
            </a:r>
            <a:r>
              <a:rPr lang="it-IT" dirty="0"/>
              <a:t> 26pt </a:t>
            </a:r>
          </a:p>
        </p:txBody>
      </p:sp>
    </p:spTree>
    <p:extLst>
      <p:ext uri="{BB962C8B-B14F-4D97-AF65-F5344CB8AC3E}">
        <p14:creationId xmlns:p14="http://schemas.microsoft.com/office/powerpoint/2010/main" val="140956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iniziale">
    <p:bg>
      <p:bgPr>
        <a:solidFill>
          <a:schemeClr val="bg1"/>
        </a:solidFill>
        <a:effectLst/>
      </p:bgPr>
    </p:bg>
    <p:spTree>
      <p:nvGrpSpPr>
        <p:cNvPr id="1" name=""/>
        <p:cNvGrpSpPr/>
        <p:nvPr/>
      </p:nvGrpSpPr>
      <p:grpSpPr>
        <a:xfrm>
          <a:off x="0" y="0"/>
          <a:ext cx="0" cy="0"/>
          <a:chOff x="0" y="0"/>
          <a:chExt cx="0" cy="0"/>
        </a:xfrm>
      </p:grpSpPr>
      <p:sp>
        <p:nvSpPr>
          <p:cNvPr id="12" name="Rettangolo 11"/>
          <p:cNvSpPr/>
          <p:nvPr userDrawn="1"/>
        </p:nvSpPr>
        <p:spPr>
          <a:xfrm>
            <a:off x="1163" y="1730108"/>
            <a:ext cx="12221195" cy="3745555"/>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4" name="Rettangolo 13"/>
          <p:cNvSpPr/>
          <p:nvPr userDrawn="1"/>
        </p:nvSpPr>
        <p:spPr>
          <a:xfrm>
            <a:off x="0" y="6572392"/>
            <a:ext cx="12221195" cy="305011"/>
          </a:xfrm>
          <a:prstGeom prst="rect">
            <a:avLst/>
          </a:prstGeom>
          <a:solidFill>
            <a:srgbClr val="2D7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1" name="Rettangolo 20"/>
          <p:cNvSpPr/>
          <p:nvPr userDrawn="1"/>
        </p:nvSpPr>
        <p:spPr>
          <a:xfrm>
            <a:off x="1163" y="4717563"/>
            <a:ext cx="12221195" cy="1066408"/>
          </a:xfrm>
          <a:prstGeom prst="rect">
            <a:avLst/>
          </a:prstGeom>
          <a:solidFill>
            <a:srgbClr val="0048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7" name="Rettangolo 6"/>
          <p:cNvSpPr/>
          <p:nvPr userDrawn="1"/>
        </p:nvSpPr>
        <p:spPr>
          <a:xfrm>
            <a:off x="0" y="0"/>
            <a:ext cx="12192000" cy="1740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3" name="Sottotitolo 2"/>
          <p:cNvSpPr>
            <a:spLocks noGrp="1"/>
          </p:cNvSpPr>
          <p:nvPr userDrawn="1">
            <p:ph type="subTitle" idx="1" hasCustomPrompt="1"/>
          </p:nvPr>
        </p:nvSpPr>
        <p:spPr>
          <a:xfrm>
            <a:off x="685780" y="3152003"/>
            <a:ext cx="11254425" cy="574516"/>
          </a:xfrm>
        </p:spPr>
        <p:txBody>
          <a:bodyPr wrap="square" lIns="0" tIns="0" bIns="0">
            <a:spAutoFit/>
          </a:bodyPr>
          <a:lstStyle>
            <a:lvl1pPr marL="0" indent="0" algn="l">
              <a:buNone/>
              <a:defRPr sz="3733" b="0" i="0" baseline="0">
                <a:ln>
                  <a:noFill/>
                </a:ln>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Sottotitolo della presentazione – </a:t>
            </a:r>
            <a:r>
              <a:rPr lang="it-IT" dirty="0" err="1"/>
              <a:t>Arial</a:t>
            </a:r>
            <a:r>
              <a:rPr lang="it-IT" dirty="0"/>
              <a:t> 30pt</a:t>
            </a:r>
          </a:p>
        </p:txBody>
      </p:sp>
      <p:sp>
        <p:nvSpPr>
          <p:cNvPr id="5" name="Segnaposto testo 4"/>
          <p:cNvSpPr>
            <a:spLocks noGrp="1"/>
          </p:cNvSpPr>
          <p:nvPr userDrawn="1">
            <p:ph type="body" sz="quarter" idx="10" hasCustomPrompt="1"/>
          </p:nvPr>
        </p:nvSpPr>
        <p:spPr>
          <a:xfrm>
            <a:off x="685779" y="5149831"/>
            <a:ext cx="11254424" cy="461665"/>
          </a:xfrm>
        </p:spPr>
        <p:txBody>
          <a:bodyPr wrap="square" lIns="0">
            <a:spAutoFit/>
          </a:bodyPr>
          <a:lstStyle>
            <a:lvl1pPr marL="0" indent="0" algn="l">
              <a:spcBef>
                <a:spcPts val="0"/>
              </a:spcBef>
              <a:buNone/>
              <a:defRPr sz="2400" b="1" i="0" baseline="0">
                <a:solidFill>
                  <a:schemeClr val="bg1"/>
                </a:solidFill>
                <a:latin typeface="+mj-lt"/>
              </a:defRPr>
            </a:lvl1pPr>
            <a:lvl2pPr algn="l">
              <a:spcBef>
                <a:spcPts val="0"/>
              </a:spcBef>
              <a:defRPr sz="2400" b="1" i="0" baseline="0">
                <a:solidFill>
                  <a:schemeClr val="bg1"/>
                </a:solidFill>
                <a:latin typeface="+mj-lt"/>
              </a:defRPr>
            </a:lvl2pPr>
            <a:lvl3pPr algn="l">
              <a:spcBef>
                <a:spcPts val="0"/>
              </a:spcBef>
              <a:defRPr sz="2400" b="1" i="0" baseline="0">
                <a:solidFill>
                  <a:schemeClr val="bg1"/>
                </a:solidFill>
                <a:latin typeface="+mj-lt"/>
              </a:defRPr>
            </a:lvl3pPr>
            <a:lvl4pPr algn="l">
              <a:spcBef>
                <a:spcPts val="0"/>
              </a:spcBef>
              <a:defRPr sz="2400" b="1" i="0" baseline="0">
                <a:solidFill>
                  <a:schemeClr val="bg1"/>
                </a:solidFill>
                <a:latin typeface="+mj-lt"/>
              </a:defRPr>
            </a:lvl4pPr>
            <a:lvl5pPr algn="l">
              <a:spcBef>
                <a:spcPts val="0"/>
              </a:spcBef>
              <a:defRPr sz="2400" b="1" i="0" baseline="0">
                <a:solidFill>
                  <a:schemeClr val="bg1"/>
                </a:solidFill>
                <a:latin typeface="+mj-lt"/>
              </a:defRPr>
            </a:lvl5pPr>
          </a:lstStyle>
          <a:p>
            <a:pPr lvl="0"/>
            <a:r>
              <a:rPr lang="it-IT" dirty="0"/>
              <a:t>Autore Dipartimento/Unità – </a:t>
            </a:r>
            <a:r>
              <a:rPr lang="it-IT" dirty="0" err="1"/>
              <a:t>Arial</a:t>
            </a:r>
            <a:r>
              <a:rPr lang="it-IT" dirty="0"/>
              <a:t> 18 </a:t>
            </a:r>
            <a:r>
              <a:rPr lang="it-IT" dirty="0" err="1"/>
              <a:t>pt</a:t>
            </a:r>
            <a:endParaRPr lang="it-IT" dirty="0"/>
          </a:p>
        </p:txBody>
      </p:sp>
      <p:sp>
        <p:nvSpPr>
          <p:cNvPr id="9" name="Titolo 8"/>
          <p:cNvSpPr>
            <a:spLocks noGrp="1"/>
          </p:cNvSpPr>
          <p:nvPr userDrawn="1">
            <p:ph type="title" hasCustomPrompt="1"/>
          </p:nvPr>
        </p:nvSpPr>
        <p:spPr>
          <a:xfrm>
            <a:off x="685780" y="2146335"/>
            <a:ext cx="11254425" cy="656591"/>
          </a:xfrm>
        </p:spPr>
        <p:txBody>
          <a:bodyPr lIns="0"/>
          <a:lstStyle>
            <a:lvl1pPr>
              <a:defRPr sz="4267" baseline="0">
                <a:ln>
                  <a:noFill/>
                </a:ln>
                <a:solidFill>
                  <a:schemeClr val="bg1"/>
                </a:solidFill>
              </a:defRPr>
            </a:lvl1pPr>
          </a:lstStyle>
          <a:p>
            <a:r>
              <a:rPr lang="it-IT" dirty="0"/>
              <a:t>Titolo della presentazione – </a:t>
            </a:r>
            <a:r>
              <a:rPr lang="it-IT" dirty="0" err="1"/>
              <a:t>Arial</a:t>
            </a:r>
            <a:r>
              <a:rPr lang="it-IT" dirty="0"/>
              <a:t> 30pt</a:t>
            </a:r>
          </a:p>
        </p:txBody>
      </p:sp>
      <p:pic>
        <p:nvPicPr>
          <p:cNvPr id="6" name="Immagine 5" descr="LogoENEAVettorialeneroVertica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06" y="311596"/>
            <a:ext cx="3324972" cy="1013022"/>
          </a:xfrm>
          <a:prstGeom prst="rect">
            <a:avLst/>
          </a:prstGeom>
        </p:spPr>
      </p:pic>
      <p:pic>
        <p:nvPicPr>
          <p:cNvPr id="2" name="Immagine 1" descr="BANN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05959"/>
            <a:ext cx="12192000" cy="772160"/>
          </a:xfrm>
          <a:prstGeom prst="rect">
            <a:avLst/>
          </a:prstGeom>
        </p:spPr>
      </p:pic>
      <p:sp>
        <p:nvSpPr>
          <p:cNvPr id="10" name="Segnaposto testo 9"/>
          <p:cNvSpPr>
            <a:spLocks noGrp="1"/>
          </p:cNvSpPr>
          <p:nvPr>
            <p:ph type="body" sz="quarter" idx="11" hasCustomPrompt="1"/>
          </p:nvPr>
        </p:nvSpPr>
        <p:spPr>
          <a:xfrm>
            <a:off x="685800" y="4214797"/>
            <a:ext cx="11254317" cy="502766"/>
          </a:xfrm>
        </p:spPr>
        <p:txBody>
          <a:bodyPr wrap="square" lIns="0" anchor="t" anchorCtr="0">
            <a:spAutoFit/>
          </a:bodyPr>
          <a:lstStyle>
            <a:lvl1pPr marL="0" indent="0">
              <a:buNone/>
              <a:defRPr sz="2667" i="1" baseline="0">
                <a:solidFill>
                  <a:schemeClr val="bg1"/>
                </a:solidFill>
              </a:defRPr>
            </a:lvl1pPr>
            <a:lvl2pPr>
              <a:defRPr sz="2400" i="1">
                <a:solidFill>
                  <a:schemeClr val="bg1"/>
                </a:solidFill>
              </a:defRPr>
            </a:lvl2pPr>
            <a:lvl3pPr>
              <a:defRPr sz="2400" i="1">
                <a:solidFill>
                  <a:schemeClr val="bg1"/>
                </a:solidFill>
              </a:defRPr>
            </a:lvl3pPr>
            <a:lvl4pPr>
              <a:defRPr sz="2400" i="1">
                <a:solidFill>
                  <a:schemeClr val="bg1"/>
                </a:solidFill>
              </a:defRPr>
            </a:lvl4pPr>
            <a:lvl5pPr>
              <a:defRPr sz="2400" i="1">
                <a:solidFill>
                  <a:schemeClr val="bg1"/>
                </a:solidFill>
              </a:defRPr>
            </a:lvl5pPr>
          </a:lstStyle>
          <a:p>
            <a:pPr lvl="0"/>
            <a:r>
              <a:rPr lang="it-IT" dirty="0"/>
              <a:t>Luogo e data – </a:t>
            </a:r>
            <a:r>
              <a:rPr lang="it-IT" dirty="0" err="1"/>
              <a:t>Arial</a:t>
            </a:r>
            <a:r>
              <a:rPr lang="it-IT" dirty="0"/>
              <a:t> 20pt </a:t>
            </a:r>
          </a:p>
        </p:txBody>
      </p:sp>
    </p:spTree>
    <p:extLst>
      <p:ext uri="{BB962C8B-B14F-4D97-AF65-F5344CB8AC3E}">
        <p14:creationId xmlns:p14="http://schemas.microsoft.com/office/powerpoint/2010/main" val="9949710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51219" y="446138"/>
            <a:ext cx="10972800" cy="400110"/>
          </a:xfrm>
          <a:prstGeom prst="rect">
            <a:avLst/>
          </a:prstGeom>
        </p:spPr>
        <p:txBody>
          <a:bodyPr vert="horz" wrap="square" lIns="91440" tIns="0" rIns="91440" bIns="0" rtlCol="0" anchor="ctr" anchorCtr="0">
            <a:spAutoFit/>
          </a:bodyPr>
          <a:lstStyle/>
          <a:p>
            <a:r>
              <a:rPr lang="it-IT" dirty="0"/>
              <a:t>Titolo</a:t>
            </a:r>
          </a:p>
        </p:txBody>
      </p:sp>
      <p:sp>
        <p:nvSpPr>
          <p:cNvPr id="3" name="Segnaposto testo 2"/>
          <p:cNvSpPr>
            <a:spLocks noGrp="1"/>
          </p:cNvSpPr>
          <p:nvPr>
            <p:ph type="body" idx="1"/>
          </p:nvPr>
        </p:nvSpPr>
        <p:spPr>
          <a:xfrm>
            <a:off x="551219" y="1058818"/>
            <a:ext cx="10972800" cy="1877437"/>
          </a:xfrm>
          <a:prstGeom prst="rect">
            <a:avLst/>
          </a:prstGeom>
        </p:spPr>
        <p:txBody>
          <a:bodyPr vert="horz" wrap="square" lIns="91440" tIns="45720" rIns="91440" bIns="45720" rtlCol="0">
            <a:sp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4"/>
          </p:nvPr>
        </p:nvSpPr>
        <p:spPr>
          <a:xfrm>
            <a:off x="10851413" y="6356352"/>
            <a:ext cx="730987"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2C7C199-0D0D-7840-A88D-785280B31CF7}" type="slidenum">
              <a:rPr lang="it-IT" smtClean="0"/>
              <a:t>‹N›</a:t>
            </a:fld>
            <a:endParaRPr lang="it-IT"/>
          </a:p>
        </p:txBody>
      </p:sp>
      <p:pic>
        <p:nvPicPr>
          <p:cNvPr id="4" name="Immagine 3" descr="LogoEN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6345963"/>
            <a:ext cx="1248752" cy="375515"/>
          </a:xfrm>
          <a:prstGeom prst="rect">
            <a:avLst/>
          </a:prstGeom>
        </p:spPr>
      </p:pic>
      <p:sp>
        <p:nvSpPr>
          <p:cNvPr id="5" name="Segnaposto piè di pagina 4"/>
          <p:cNvSpPr>
            <a:spLocks noGrp="1"/>
          </p:cNvSpPr>
          <p:nvPr>
            <p:ph type="ftr" sz="quarter" idx="3"/>
          </p:nvPr>
        </p:nvSpPr>
        <p:spPr>
          <a:xfrm>
            <a:off x="1969843" y="6356351"/>
            <a:ext cx="8800933"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it-IT"/>
              <a:t>Titolo della presentazione - luogo - data (piè pagina - vedi istruzioni per visualizzazione in tutta la presentazione)</a:t>
            </a:r>
            <a:endParaRPr lang="it-IT" dirty="0"/>
          </a:p>
        </p:txBody>
      </p:sp>
    </p:spTree>
    <p:extLst>
      <p:ext uri="{BB962C8B-B14F-4D97-AF65-F5344CB8AC3E}">
        <p14:creationId xmlns:p14="http://schemas.microsoft.com/office/powerpoint/2010/main" val="364881328"/>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49" r:id="rId3"/>
  </p:sldLayoutIdLst>
  <p:hf hdr="0" dt="0"/>
  <p:txStyles>
    <p:titleStyle>
      <a:lvl1pPr algn="l" defTabSz="4572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image" Target="../media/image44.pn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17.svg"/><Relationship Id="rId1" Type="http://schemas.openxmlformats.org/officeDocument/2006/relationships/slideLayout" Target="../slideLayouts/slideLayout2.xml"/><Relationship Id="rId11" Type="http://schemas.openxmlformats.org/officeDocument/2006/relationships/image" Target="../media/image400.png"/><Relationship Id="rId15" Type="http://schemas.openxmlformats.org/officeDocument/2006/relationships/image" Target="../media/image12.png"/><Relationship Id="rId9" Type="http://schemas.openxmlformats.org/officeDocument/2006/relationships/image" Target="../media/image36.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9.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0.png"/><Relationship Id="rId4" Type="http://schemas.openxmlformats.org/officeDocument/2006/relationships/image" Target="../media/image32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20.png"/><Relationship Id="rId7"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2.png"/><Relationship Id="rId10" Type="http://schemas.openxmlformats.org/officeDocument/2006/relationships/image" Target="../media/image17.svg"/><Relationship Id="rId4" Type="http://schemas.openxmlformats.org/officeDocument/2006/relationships/image" Target="../media/image3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2" y="2875836"/>
            <a:ext cx="12192000" cy="2689967"/>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it-IT" sz="1600" b="1" dirty="0">
                <a:solidFill>
                  <a:schemeClr val="bg1"/>
                </a:solidFill>
              </a:rPr>
              <a:t>M. Scisciò</a:t>
            </a:r>
            <a:r>
              <a:rPr lang="it-IT" sz="1600" b="1" baseline="30000" dirty="0">
                <a:solidFill>
                  <a:schemeClr val="bg1"/>
                </a:solidFill>
              </a:rPr>
              <a:t>1</a:t>
            </a:r>
            <a:r>
              <a:rPr lang="it-IT" sz="1600" b="1" dirty="0">
                <a:solidFill>
                  <a:schemeClr val="bg1"/>
                </a:solidFill>
              </a:rPr>
              <a:t>, G. Di Giorgio</a:t>
            </a:r>
            <a:r>
              <a:rPr lang="it-IT" sz="1600" b="1" baseline="30000" dirty="0">
                <a:solidFill>
                  <a:schemeClr val="bg1"/>
                </a:solidFill>
              </a:rPr>
              <a:t>1</a:t>
            </a:r>
            <a:r>
              <a:rPr lang="it-IT" sz="1600" b="1" dirty="0">
                <a:solidFill>
                  <a:schemeClr val="bg1"/>
                </a:solidFill>
              </a:rPr>
              <a:t>, P.L. Andreoli</a:t>
            </a:r>
            <a:r>
              <a:rPr lang="it-IT" sz="1600" b="1" baseline="30000" dirty="0">
                <a:solidFill>
                  <a:schemeClr val="bg1"/>
                </a:solidFill>
              </a:rPr>
              <a:t>1</a:t>
            </a:r>
            <a:r>
              <a:rPr lang="it-IT" sz="1600" b="1" dirty="0">
                <a:solidFill>
                  <a:schemeClr val="bg1"/>
                </a:solidFill>
              </a:rPr>
              <a:t>, M. Cipriani</a:t>
            </a:r>
            <a:r>
              <a:rPr lang="it-IT" sz="1600" b="1" baseline="30000" dirty="0">
                <a:solidFill>
                  <a:schemeClr val="bg1"/>
                </a:solidFill>
              </a:rPr>
              <a:t>1</a:t>
            </a:r>
            <a:r>
              <a:rPr lang="it-IT" sz="1600" b="1" dirty="0">
                <a:solidFill>
                  <a:schemeClr val="bg1"/>
                </a:solidFill>
              </a:rPr>
              <a:t>, G. Cristofari</a:t>
            </a:r>
            <a:r>
              <a:rPr lang="it-IT" sz="1600" b="1" baseline="30000" dirty="0">
                <a:solidFill>
                  <a:schemeClr val="bg1"/>
                </a:solidFill>
              </a:rPr>
              <a:t>1</a:t>
            </a:r>
            <a:r>
              <a:rPr lang="it-IT" sz="1600" b="1" dirty="0">
                <a:solidFill>
                  <a:schemeClr val="bg1"/>
                </a:solidFill>
              </a:rPr>
              <a:t>, R. De Angelis</a:t>
            </a:r>
            <a:r>
              <a:rPr lang="it-IT" sz="1600" b="1" baseline="30000" dirty="0">
                <a:solidFill>
                  <a:schemeClr val="bg1"/>
                </a:solidFill>
              </a:rPr>
              <a:t>1</a:t>
            </a:r>
            <a:r>
              <a:rPr lang="it-IT" sz="1600" b="1" dirty="0">
                <a:solidFill>
                  <a:schemeClr val="bg1"/>
                </a:solidFill>
              </a:rPr>
              <a:t>, M. Salvadori</a:t>
            </a:r>
            <a:r>
              <a:rPr lang="it-IT" sz="1600" b="1" baseline="30000" dirty="0">
                <a:solidFill>
                  <a:schemeClr val="bg1"/>
                </a:solidFill>
              </a:rPr>
              <a:t>1</a:t>
            </a:r>
            <a:r>
              <a:rPr lang="it-IT" sz="1600" b="1" dirty="0">
                <a:solidFill>
                  <a:schemeClr val="bg1"/>
                </a:solidFill>
              </a:rPr>
              <a:t>, G. A. P. Cirrone</a:t>
            </a:r>
            <a:r>
              <a:rPr lang="it-IT" sz="1600" b="1" baseline="30000" dirty="0">
                <a:solidFill>
                  <a:schemeClr val="bg1"/>
                </a:solidFill>
              </a:rPr>
              <a:t>2</a:t>
            </a:r>
            <a:r>
              <a:rPr lang="it-IT" sz="1600" b="1" dirty="0">
                <a:solidFill>
                  <a:schemeClr val="bg1"/>
                </a:solidFill>
              </a:rPr>
              <a:t>, L. Giuffrida</a:t>
            </a:r>
            <a:r>
              <a:rPr lang="it-IT" sz="1600" b="1" baseline="30000" dirty="0">
                <a:solidFill>
                  <a:schemeClr val="bg1"/>
                </a:solidFill>
              </a:rPr>
              <a:t>3</a:t>
            </a:r>
            <a:r>
              <a:rPr lang="it-IT" sz="1600" b="1" dirty="0">
                <a:solidFill>
                  <a:schemeClr val="bg1"/>
                </a:solidFill>
              </a:rPr>
              <a:t>, D. Margarone</a:t>
            </a:r>
            <a:r>
              <a:rPr lang="it-IT" sz="1600" b="1" baseline="30000" dirty="0">
                <a:solidFill>
                  <a:schemeClr val="bg1"/>
                </a:solidFill>
              </a:rPr>
              <a:t>3,4</a:t>
            </a:r>
            <a:r>
              <a:rPr lang="it-IT" sz="1600" b="1" dirty="0">
                <a:solidFill>
                  <a:schemeClr val="bg1"/>
                </a:solidFill>
              </a:rPr>
              <a:t>, G. Milluzzo</a:t>
            </a:r>
            <a:r>
              <a:rPr lang="it-IT" sz="1600" b="1" baseline="30000" dirty="0">
                <a:solidFill>
                  <a:schemeClr val="bg1"/>
                </a:solidFill>
              </a:rPr>
              <a:t>2</a:t>
            </a:r>
            <a:r>
              <a:rPr lang="it-IT" sz="1600" b="1" dirty="0">
                <a:solidFill>
                  <a:schemeClr val="bg1"/>
                </a:solidFill>
              </a:rPr>
              <a:t>, G. Petringa</a:t>
            </a:r>
            <a:r>
              <a:rPr lang="it-IT" sz="1600" b="1" baseline="30000" dirty="0">
                <a:solidFill>
                  <a:schemeClr val="bg1"/>
                </a:solidFill>
              </a:rPr>
              <a:t>2</a:t>
            </a:r>
            <a:r>
              <a:rPr lang="it-IT" sz="1600" b="1" dirty="0">
                <a:solidFill>
                  <a:schemeClr val="bg1"/>
                </a:solidFill>
              </a:rPr>
              <a:t> &amp; </a:t>
            </a:r>
            <a:r>
              <a:rPr lang="it-IT" sz="1600" b="1" u="sng" dirty="0">
                <a:solidFill>
                  <a:schemeClr val="bg1"/>
                </a:solidFill>
              </a:rPr>
              <a:t>F. Consoli</a:t>
            </a:r>
            <a:r>
              <a:rPr lang="it-IT" sz="1600" b="1" u="sng" baseline="30000" dirty="0">
                <a:solidFill>
                  <a:schemeClr val="bg1"/>
                </a:solidFill>
              </a:rPr>
              <a:t>1</a:t>
            </a:r>
          </a:p>
          <a:p>
            <a:pPr algn="ctr"/>
            <a:endParaRPr lang="it-IT" sz="1200" b="1" u="sng" dirty="0">
              <a:solidFill>
                <a:schemeClr val="bg1"/>
              </a:solidFill>
            </a:endParaRPr>
          </a:p>
          <a:p>
            <a:pPr algn="ctr"/>
            <a:r>
              <a:rPr lang="it-IT" sz="1400" i="1" baseline="30000" dirty="0">
                <a:solidFill>
                  <a:schemeClr val="bg1"/>
                </a:solidFill>
              </a:rPr>
              <a:t>1</a:t>
            </a:r>
            <a:r>
              <a:rPr lang="it-IT" sz="1400" i="1" dirty="0">
                <a:solidFill>
                  <a:schemeClr val="bg1"/>
                </a:solidFill>
              </a:rPr>
              <a:t>ENEA, Fusion and </a:t>
            </a:r>
            <a:r>
              <a:rPr lang="it-IT" sz="1400" i="1" dirty="0" err="1">
                <a:solidFill>
                  <a:schemeClr val="bg1"/>
                </a:solidFill>
              </a:rPr>
              <a:t>Nuclear</a:t>
            </a:r>
            <a:r>
              <a:rPr lang="it-IT" sz="1400" i="1" dirty="0">
                <a:solidFill>
                  <a:schemeClr val="bg1"/>
                </a:solidFill>
              </a:rPr>
              <a:t> </a:t>
            </a:r>
            <a:r>
              <a:rPr lang="it-IT" sz="1400" i="1" dirty="0" err="1">
                <a:solidFill>
                  <a:schemeClr val="bg1"/>
                </a:solidFill>
              </a:rPr>
              <a:t>Safety</a:t>
            </a:r>
            <a:r>
              <a:rPr lang="it-IT" sz="1400" i="1" dirty="0">
                <a:solidFill>
                  <a:schemeClr val="bg1"/>
                </a:solidFill>
              </a:rPr>
              <a:t> Department - C. R. Frascati, 00044 Frascati, </a:t>
            </a:r>
            <a:r>
              <a:rPr lang="it-IT" sz="1400" i="1" dirty="0" err="1">
                <a:solidFill>
                  <a:schemeClr val="bg1"/>
                </a:solidFill>
              </a:rPr>
              <a:t>Italy</a:t>
            </a:r>
            <a:endParaRPr lang="it-IT" sz="1400" i="1" dirty="0">
              <a:solidFill>
                <a:schemeClr val="bg1"/>
              </a:solidFill>
            </a:endParaRPr>
          </a:p>
          <a:p>
            <a:pPr algn="ctr"/>
            <a:r>
              <a:rPr lang="it-IT" sz="1400" baseline="30000" dirty="0">
                <a:solidFill>
                  <a:schemeClr val="bg1"/>
                </a:solidFill>
                <a:effectLst/>
                <a:ea typeface="Calibri" panose="020F0502020204030204" pitchFamily="34" charset="0"/>
              </a:rPr>
              <a:t>2</a:t>
            </a:r>
            <a:r>
              <a:rPr lang="it-IT" sz="1400" dirty="0">
                <a:solidFill>
                  <a:schemeClr val="bg1"/>
                </a:solidFill>
                <a:effectLst/>
                <a:ea typeface="Calibri" panose="020F0502020204030204" pitchFamily="34" charset="0"/>
              </a:rPr>
              <a:t>Laboratori Nazionali del Sud, Istituto Nazionale di Fisica Nucleare (LNS-INFN), 95125 Catania, </a:t>
            </a:r>
            <a:r>
              <a:rPr lang="it-IT" sz="1400" dirty="0" err="1">
                <a:solidFill>
                  <a:schemeClr val="bg1"/>
                </a:solidFill>
                <a:effectLst/>
                <a:ea typeface="Calibri" panose="020F0502020204030204" pitchFamily="34" charset="0"/>
              </a:rPr>
              <a:t>Italy</a:t>
            </a:r>
            <a:endParaRPr lang="it-IT" sz="1400" dirty="0">
              <a:solidFill>
                <a:schemeClr val="bg1"/>
              </a:solidFill>
              <a:effectLst/>
              <a:ea typeface="Calibri" panose="020F0502020204030204" pitchFamily="34" charset="0"/>
            </a:endParaRPr>
          </a:p>
          <a:p>
            <a:pPr algn="ctr"/>
            <a:r>
              <a:rPr lang="en-CA" sz="1400" baseline="30000" dirty="0">
                <a:solidFill>
                  <a:schemeClr val="bg1"/>
                </a:solidFill>
                <a:effectLst/>
                <a:ea typeface="Calibri" panose="020F0502020204030204" pitchFamily="34" charset="0"/>
              </a:rPr>
              <a:t>3</a:t>
            </a:r>
            <a:r>
              <a:rPr lang="en-CA" sz="1400" dirty="0">
                <a:solidFill>
                  <a:schemeClr val="bg1"/>
                </a:solidFill>
                <a:effectLst/>
                <a:ea typeface="Calibri" panose="020F0502020204030204" pitchFamily="34" charset="0"/>
              </a:rPr>
              <a:t>ELI Beamlines, Institute of Physics of the Czech Academy of Sciences, 25241 </a:t>
            </a:r>
            <a:r>
              <a:rPr lang="en-CA" sz="1400" dirty="0" err="1">
                <a:solidFill>
                  <a:schemeClr val="bg1"/>
                </a:solidFill>
                <a:effectLst/>
                <a:ea typeface="Calibri" panose="020F0502020204030204" pitchFamily="34" charset="0"/>
              </a:rPr>
              <a:t>Dolni</a:t>
            </a:r>
            <a:r>
              <a:rPr lang="en-CA" sz="1400" dirty="0">
                <a:solidFill>
                  <a:schemeClr val="bg1"/>
                </a:solidFill>
                <a:effectLst/>
                <a:ea typeface="Calibri" panose="020F0502020204030204" pitchFamily="34" charset="0"/>
              </a:rPr>
              <a:t> </a:t>
            </a:r>
            <a:r>
              <a:rPr lang="en-CA" sz="1400" dirty="0" err="1">
                <a:solidFill>
                  <a:schemeClr val="bg1"/>
                </a:solidFill>
                <a:effectLst/>
                <a:ea typeface="Calibri" panose="020F0502020204030204" pitchFamily="34" charset="0"/>
              </a:rPr>
              <a:t>Brezany</a:t>
            </a:r>
            <a:r>
              <a:rPr lang="en-CA" sz="1400" dirty="0">
                <a:solidFill>
                  <a:schemeClr val="bg1"/>
                </a:solidFill>
                <a:effectLst/>
                <a:ea typeface="Calibri" panose="020F0502020204030204" pitchFamily="34" charset="0"/>
              </a:rPr>
              <a:t>, Czech Republic</a:t>
            </a:r>
            <a:endParaRPr lang="it-IT" sz="1400" dirty="0">
              <a:solidFill>
                <a:schemeClr val="bg1"/>
              </a:solidFill>
              <a:effectLst/>
              <a:ea typeface="Calibri" panose="020F0502020204030204" pitchFamily="34" charset="0"/>
            </a:endParaRPr>
          </a:p>
          <a:p>
            <a:pPr algn="ctr"/>
            <a:r>
              <a:rPr lang="en-CA" sz="1400" baseline="30000" dirty="0">
                <a:solidFill>
                  <a:schemeClr val="bg1"/>
                </a:solidFill>
                <a:effectLst/>
                <a:ea typeface="Calibri" panose="020F0502020204030204" pitchFamily="34" charset="0"/>
              </a:rPr>
              <a:t>4</a:t>
            </a:r>
            <a:r>
              <a:rPr lang="en-CA" sz="1400" dirty="0">
                <a:solidFill>
                  <a:schemeClr val="bg1"/>
                </a:solidFill>
                <a:effectLst/>
                <a:ea typeface="Calibri" panose="020F0502020204030204" pitchFamily="34" charset="0"/>
              </a:rPr>
              <a:t>Queen's University Belfast, School of Mathematics and Physics, </a:t>
            </a:r>
            <a:r>
              <a:rPr lang="en-GB" sz="1400" dirty="0">
                <a:solidFill>
                  <a:schemeClr val="bg1"/>
                </a:solidFill>
                <a:effectLst/>
                <a:ea typeface="Calibri" panose="020F0502020204030204" pitchFamily="34" charset="0"/>
              </a:rPr>
              <a:t>BT7 1NN</a:t>
            </a:r>
            <a:r>
              <a:rPr lang="en-CA" sz="1400" dirty="0">
                <a:solidFill>
                  <a:schemeClr val="bg1"/>
                </a:solidFill>
                <a:effectLst/>
                <a:ea typeface="Calibri" panose="020F0502020204030204" pitchFamily="34" charset="0"/>
              </a:rPr>
              <a:t> Belfast, United Kingdom</a:t>
            </a:r>
            <a:r>
              <a:rPr lang="en-CA" sz="1800" dirty="0">
                <a:effectLst/>
                <a:latin typeface="Times New Roman" panose="02020603050405020304" pitchFamily="18" charset="0"/>
                <a:ea typeface="Calibri" panose="020F0502020204030204" pitchFamily="34" charset="0"/>
              </a:rPr>
              <a:t/>
            </a:r>
            <a:br>
              <a:rPr lang="en-CA" sz="1800" dirty="0">
                <a:effectLst/>
                <a:latin typeface="Times New Roman" panose="02020603050405020304" pitchFamily="18" charset="0"/>
                <a:ea typeface="Calibri" panose="020F0502020204030204" pitchFamily="34" charset="0"/>
              </a:rPr>
            </a:br>
            <a:endParaRPr lang="it-IT" sz="1800" dirty="0">
              <a:effectLst/>
              <a:latin typeface="Times New Roman" panose="02020603050405020304" pitchFamily="18" charset="0"/>
              <a:ea typeface="Calibri" panose="020F0502020204030204" pitchFamily="34" charset="0"/>
            </a:endParaRPr>
          </a:p>
          <a:p>
            <a:pPr algn="ctr"/>
            <a:endParaRPr lang="it-IT" sz="1600" i="1" dirty="0">
              <a:solidFill>
                <a:schemeClr val="bg1"/>
              </a:solidFill>
            </a:endParaRPr>
          </a:p>
          <a:p>
            <a:pPr algn="ctr"/>
            <a:endParaRPr lang="it-IT" sz="1800" b="1" dirty="0">
              <a:solidFill>
                <a:schemeClr val="bg1"/>
              </a:solidFill>
            </a:endParaRPr>
          </a:p>
        </p:txBody>
      </p:sp>
      <p:sp>
        <p:nvSpPr>
          <p:cNvPr id="4" name="Titolo 3"/>
          <p:cNvSpPr>
            <a:spLocks noGrp="1"/>
          </p:cNvSpPr>
          <p:nvPr>
            <p:ph type="title"/>
          </p:nvPr>
        </p:nvSpPr>
        <p:spPr>
          <a:xfrm>
            <a:off x="400049" y="1742200"/>
            <a:ext cx="11391900" cy="861774"/>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800" b="0" dirty="0">
                <a:solidFill>
                  <a:schemeClr val="bg1"/>
                </a:solidFill>
              </a:rPr>
              <a:t>High sensitivity Thomson spectrometry in experiments of laser-driven low-rate neutron-less fusion reactions</a:t>
            </a:r>
            <a:endParaRPr lang="en-US" sz="2800" dirty="0">
              <a:solidFill>
                <a:schemeClr val="bg1"/>
              </a:solidFill>
            </a:endParaRPr>
          </a:p>
        </p:txBody>
      </p:sp>
      <p:sp>
        <p:nvSpPr>
          <p:cNvPr id="8" name="Sottotitolo 1">
            <a:extLst>
              <a:ext uri="{FF2B5EF4-FFF2-40B4-BE49-F238E27FC236}">
                <a16:creationId xmlns="" xmlns:a16="http://schemas.microsoft.com/office/drawing/2014/main" id="{2055E844-429D-43D7-B0AE-C25B7449E69F}"/>
              </a:ext>
            </a:extLst>
          </p:cNvPr>
          <p:cNvSpPr txBox="1">
            <a:spLocks/>
          </p:cNvSpPr>
          <p:nvPr/>
        </p:nvSpPr>
        <p:spPr>
          <a:xfrm>
            <a:off x="8624" y="4806916"/>
            <a:ext cx="12192001" cy="941796"/>
          </a:xfrm>
          <a:prstGeom prst="rect">
            <a:avLst/>
          </a:prstGeom>
        </p:spPr>
        <p:txBody>
          <a:bodyPr vert="horz" wrap="square" lIns="0" tIns="0" rIns="91440" bIns="0" rtlCol="0">
            <a:spAutoFit/>
          </a:bodyPr>
          <a:lstStyle>
            <a:defPPr>
              <a:defRPr lang="it-IT"/>
            </a:defPPr>
            <a:lvl1pPr marL="0" indent="0" algn="l" defTabSz="609585" rtl="0" eaLnBrk="1" latinLnBrk="0" hangingPunct="1">
              <a:spcBef>
                <a:spcPct val="20000"/>
              </a:spcBef>
              <a:buFont typeface="Arial"/>
              <a:buNone/>
              <a:defRPr sz="2400" b="0" i="0" kern="1200" baseline="0">
                <a:ln>
                  <a:noFill/>
                </a:ln>
                <a:solidFill>
                  <a:schemeClr val="tx1"/>
                </a:solidFill>
                <a:latin typeface="+mn-lt"/>
                <a:ea typeface="+mn-ea"/>
                <a:cs typeface="+mn-cs"/>
              </a:defRPr>
            </a:lvl1pPr>
            <a:lvl2pPr marL="609585" indent="0" algn="l" defTabSz="609585" rtl="0" eaLnBrk="1" latinLnBrk="0" hangingPunct="1">
              <a:spcBef>
                <a:spcPct val="20000"/>
              </a:spcBef>
              <a:buFont typeface="Arial"/>
              <a:buNone/>
              <a:defRPr sz="2400"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2400"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400"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400" kern="1200">
                <a:solidFill>
                  <a:schemeClr val="tx1"/>
                </a:solidFill>
                <a:latin typeface="+mn-lt"/>
                <a:ea typeface="+mn-ea"/>
                <a:cs typeface="+mn-cs"/>
              </a:defRPr>
            </a:lvl5pPr>
            <a:lvl6pPr marL="3047924" indent="0" algn="l" defTabSz="609585" rtl="0" eaLnBrk="1" latinLnBrk="0" hangingPunct="1">
              <a:spcBef>
                <a:spcPct val="20000"/>
              </a:spcBef>
              <a:buFont typeface="Arial"/>
              <a:buNone/>
              <a:defRPr sz="2400" kern="1200">
                <a:solidFill>
                  <a:schemeClr val="tx1"/>
                </a:solidFill>
                <a:latin typeface="+mn-lt"/>
                <a:ea typeface="+mn-ea"/>
                <a:cs typeface="+mn-cs"/>
              </a:defRPr>
            </a:lvl6pPr>
            <a:lvl7pPr marL="3657509" indent="0" algn="l" defTabSz="609585" rtl="0" eaLnBrk="1" latinLnBrk="0" hangingPunct="1">
              <a:spcBef>
                <a:spcPct val="20000"/>
              </a:spcBef>
              <a:buFont typeface="Arial"/>
              <a:buNone/>
              <a:defRPr sz="2400" kern="1200">
                <a:solidFill>
                  <a:schemeClr val="tx1"/>
                </a:solidFill>
                <a:latin typeface="+mn-lt"/>
                <a:ea typeface="+mn-ea"/>
                <a:cs typeface="+mn-cs"/>
              </a:defRPr>
            </a:lvl7pPr>
            <a:lvl8pPr marL="4267093" indent="0" algn="l" defTabSz="609585" rtl="0" eaLnBrk="1" latinLnBrk="0" hangingPunct="1">
              <a:spcBef>
                <a:spcPct val="20000"/>
              </a:spcBef>
              <a:buFont typeface="Arial"/>
              <a:buNone/>
              <a:defRPr sz="2400" kern="1200">
                <a:solidFill>
                  <a:schemeClr val="tx1"/>
                </a:solidFill>
                <a:latin typeface="+mn-lt"/>
                <a:ea typeface="+mn-ea"/>
                <a:cs typeface="+mn-cs"/>
              </a:defRPr>
            </a:lvl8pPr>
            <a:lvl9pPr marL="4876678" indent="0" algn="l" defTabSz="609585" rtl="0" eaLnBrk="1" latinLnBrk="0" hangingPunct="1">
              <a:spcBef>
                <a:spcPct val="20000"/>
              </a:spcBef>
              <a:buFont typeface="Arial"/>
              <a:buNone/>
              <a:defRPr sz="2400" kern="1200">
                <a:solidFill>
                  <a:schemeClr val="tx1"/>
                </a:solidFill>
                <a:latin typeface="+mn-lt"/>
                <a:ea typeface="+mn-ea"/>
                <a:cs typeface="+mn-cs"/>
              </a:defRPr>
            </a:lvl9pPr>
          </a:lstStyle>
          <a:p>
            <a:pPr algn="ctr"/>
            <a:r>
              <a:rPr lang="en-US" sz="1800" dirty="0">
                <a:solidFill>
                  <a:schemeClr val="bg1"/>
                </a:solidFill>
              </a:rPr>
              <a:t>2</a:t>
            </a:r>
            <a:r>
              <a:rPr lang="en-US" sz="1800" baseline="30000" dirty="0">
                <a:solidFill>
                  <a:schemeClr val="bg1"/>
                </a:solidFill>
              </a:rPr>
              <a:t>nd</a:t>
            </a:r>
            <a:r>
              <a:rPr lang="en-US" sz="1800" dirty="0">
                <a:solidFill>
                  <a:schemeClr val="bg1"/>
                </a:solidFill>
              </a:rPr>
              <a:t> International Workshop on Proton-Boron Fusion</a:t>
            </a:r>
          </a:p>
          <a:p>
            <a:pPr algn="ctr"/>
            <a:r>
              <a:rPr lang="en-US" sz="1800" dirty="0">
                <a:solidFill>
                  <a:schemeClr val="bg1"/>
                </a:solidFill>
              </a:rPr>
              <a:t>Sept. 5-8, 2022</a:t>
            </a:r>
          </a:p>
          <a:p>
            <a:pPr algn="ctr"/>
            <a:r>
              <a:rPr lang="en-US" sz="1800" dirty="0">
                <a:solidFill>
                  <a:schemeClr val="bg1"/>
                </a:solidFill>
              </a:rPr>
              <a:t>Catania, Italy</a:t>
            </a:r>
          </a:p>
        </p:txBody>
      </p:sp>
    </p:spTree>
    <p:extLst>
      <p:ext uri="{BB962C8B-B14F-4D97-AF65-F5344CB8AC3E}">
        <p14:creationId xmlns:p14="http://schemas.microsoft.com/office/powerpoint/2010/main" val="1682330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62666"/>
            <a:ext cx="12192001" cy="1107996"/>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Analysis on the </a:t>
            </a:r>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signal</a:t>
            </a:r>
            <a:r>
              <a:rPr lang="it-IT" sz="3600" b="0" dirty="0">
                <a:solidFill>
                  <a:schemeClr val="bg1"/>
                </a:solidFill>
                <a:ea typeface="+mj-ea"/>
                <a:cs typeface="+mj-cs"/>
              </a:rPr>
              <a:t> and background </a:t>
            </a:r>
            <a:r>
              <a:rPr lang="it-IT" sz="3600" b="0" dirty="0" err="1">
                <a:solidFill>
                  <a:schemeClr val="bg1"/>
                </a:solidFill>
                <a:ea typeface="+mj-ea"/>
                <a:cs typeface="+mj-cs"/>
              </a:rPr>
              <a:t>noise</a:t>
            </a:r>
            <a:r>
              <a:rPr lang="it-IT" sz="3600" b="0" dirty="0">
                <a:solidFill>
                  <a:schemeClr val="bg1"/>
                </a:solidFill>
                <a:ea typeface="+mj-ea"/>
                <a:cs typeface="+mj-cs"/>
              </a:rPr>
              <a:t> </a:t>
            </a:r>
            <a:r>
              <a:rPr lang="it-IT" sz="3600" b="0" dirty="0" err="1">
                <a:solidFill>
                  <a:schemeClr val="bg1"/>
                </a:solidFill>
                <a:ea typeface="+mj-ea"/>
                <a:cs typeface="+mj-cs"/>
              </a:rPr>
              <a:t>level</a:t>
            </a:r>
            <a:endParaRPr lang="it-IT" sz="3600" dirty="0">
              <a:solidFill>
                <a:schemeClr val="bg1"/>
              </a:solidFill>
            </a:endParaRPr>
          </a:p>
        </p:txBody>
      </p:sp>
      <p:sp>
        <p:nvSpPr>
          <p:cNvPr id="14" name="Rettangolo 13">
            <a:extLst>
              <a:ext uri="{FF2B5EF4-FFF2-40B4-BE49-F238E27FC236}">
                <a16:creationId xmlns="" xmlns:a16="http://schemas.microsoft.com/office/drawing/2014/main" id="{11663332-C064-1284-6B4F-99D5E5E53EF3}"/>
              </a:ext>
            </a:extLst>
          </p:cNvPr>
          <p:cNvSpPr/>
          <p:nvPr/>
        </p:nvSpPr>
        <p:spPr>
          <a:xfrm rot="16200000">
            <a:off x="4626618" y="5422855"/>
            <a:ext cx="1679144" cy="25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endParaRPr>
          </a:p>
        </p:txBody>
      </p:sp>
      <p:grpSp>
        <p:nvGrpSpPr>
          <p:cNvPr id="35" name="Gruppo 34">
            <a:extLst>
              <a:ext uri="{FF2B5EF4-FFF2-40B4-BE49-F238E27FC236}">
                <a16:creationId xmlns="" xmlns:a16="http://schemas.microsoft.com/office/drawing/2014/main" id="{5E962D8A-7BA1-5CDC-EFC1-9A6E894E9AB1}"/>
              </a:ext>
            </a:extLst>
          </p:cNvPr>
          <p:cNvGrpSpPr/>
          <p:nvPr/>
        </p:nvGrpSpPr>
        <p:grpSpPr>
          <a:xfrm>
            <a:off x="675962" y="2050601"/>
            <a:ext cx="4931846" cy="3664464"/>
            <a:chOff x="10778242" y="2088183"/>
            <a:chExt cx="4931846" cy="3664464"/>
          </a:xfrm>
        </p:grpSpPr>
        <p:grpSp>
          <p:nvGrpSpPr>
            <p:cNvPr id="24" name="Gruppo 23">
              <a:extLst>
                <a:ext uri="{FF2B5EF4-FFF2-40B4-BE49-F238E27FC236}">
                  <a16:creationId xmlns="" xmlns:a16="http://schemas.microsoft.com/office/drawing/2014/main" id="{C52780DB-090A-9D3F-08C2-5EE2CA12005F}"/>
                </a:ext>
              </a:extLst>
            </p:cNvPr>
            <p:cNvGrpSpPr/>
            <p:nvPr/>
          </p:nvGrpSpPr>
          <p:grpSpPr>
            <a:xfrm>
              <a:off x="10778242" y="2088183"/>
              <a:ext cx="4931846" cy="3664464"/>
              <a:chOff x="5206855" y="619067"/>
              <a:chExt cx="4931846" cy="3664464"/>
            </a:xfrm>
          </p:grpSpPr>
          <p:pic>
            <p:nvPicPr>
              <p:cNvPr id="3" name="Immagine 2">
                <a:extLst>
                  <a:ext uri="{FF2B5EF4-FFF2-40B4-BE49-F238E27FC236}">
                    <a16:creationId xmlns="" xmlns:a16="http://schemas.microsoft.com/office/drawing/2014/main" id="{8B699731-C405-D9E1-9BA4-F80BA26ECD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095" y="619067"/>
                <a:ext cx="4926606" cy="3664464"/>
              </a:xfrm>
              <a:prstGeom prst="rect">
                <a:avLst/>
              </a:prstGeom>
            </p:spPr>
          </p:pic>
          <p:sp>
            <p:nvSpPr>
              <p:cNvPr id="11" name="Rettangolo 10">
                <a:extLst>
                  <a:ext uri="{FF2B5EF4-FFF2-40B4-BE49-F238E27FC236}">
                    <a16:creationId xmlns="" xmlns:a16="http://schemas.microsoft.com/office/drawing/2014/main" id="{25175A80-CC89-4C14-0002-A9CEAE76BB03}"/>
                  </a:ext>
                </a:extLst>
              </p:cNvPr>
              <p:cNvSpPr/>
              <p:nvPr/>
            </p:nvSpPr>
            <p:spPr>
              <a:xfrm rot="16200000">
                <a:off x="4144886" y="2012197"/>
                <a:ext cx="2481802" cy="35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Integrated PSL values</a:t>
                </a:r>
              </a:p>
            </p:txBody>
          </p:sp>
          <mc:AlternateContent xmlns:mc="http://schemas.openxmlformats.org/markup-compatibility/2006" xmlns:a14="http://schemas.microsoft.com/office/drawing/2010/main">
            <mc:Choice Requires="a14">
              <p:sp>
                <p:nvSpPr>
                  <p:cNvPr id="19" name="Rettangolo 18">
                    <a:extLst>
                      <a:ext uri="{FF2B5EF4-FFF2-40B4-BE49-F238E27FC236}">
                        <a16:creationId xmlns="" xmlns:a16="http://schemas.microsoft.com/office/drawing/2014/main" id="{03F0C140-E574-8A32-1CF7-DBBEC9EC235E}"/>
                      </a:ext>
                    </a:extLst>
                  </p:cNvPr>
                  <p:cNvSpPr/>
                  <p:nvPr/>
                </p:nvSpPr>
                <p:spPr>
                  <a:xfrm>
                    <a:off x="8706269" y="1081211"/>
                    <a:ext cx="729466" cy="5413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400" b="0" i="1" smtClean="0">
                                  <a:solidFill>
                                    <a:srgbClr val="DC7800"/>
                                  </a:solidFill>
                                  <a:latin typeface="Cambria Math" panose="02040503050406030204" pitchFamily="18" charset="0"/>
                                </a:rPr>
                              </m:ctrlPr>
                            </m:sSubPr>
                            <m:e>
                              <m:r>
                                <a:rPr lang="it-IT" sz="1400" b="0" i="1" smtClean="0">
                                  <a:solidFill>
                                    <a:srgbClr val="DC7800"/>
                                  </a:solidFill>
                                  <a:latin typeface="Cambria Math" panose="02040503050406030204" pitchFamily="18" charset="0"/>
                                </a:rPr>
                                <m:t>𝑆</m:t>
                              </m:r>
                            </m:e>
                            <m:sub>
                              <m:d>
                                <m:dPr>
                                  <m:begChr m:val="⟨"/>
                                  <m:endChr m:val="⟩"/>
                                  <m:ctrlPr>
                                    <a:rPr lang="it-IT" sz="1400" b="0" i="1" smtClean="0">
                                      <a:solidFill>
                                        <a:srgbClr val="DC7800"/>
                                      </a:solidFill>
                                      <a:latin typeface="Cambria Math" panose="02040503050406030204" pitchFamily="18" charset="0"/>
                                    </a:rPr>
                                  </m:ctrlPr>
                                </m:dPr>
                                <m:e>
                                  <m:sSub>
                                    <m:sSubPr>
                                      <m:ctrlPr>
                                        <a:rPr lang="it-IT" sz="1400" b="0" i="1" smtClean="0">
                                          <a:solidFill>
                                            <a:srgbClr val="DC7800"/>
                                          </a:solidFill>
                                          <a:latin typeface="Cambria Math" panose="02040503050406030204" pitchFamily="18" charset="0"/>
                                        </a:rPr>
                                      </m:ctrlPr>
                                    </m:sSubPr>
                                    <m:e>
                                      <m:r>
                                        <a:rPr lang="it-IT" sz="1400" b="0" i="1" smtClean="0">
                                          <a:solidFill>
                                            <a:srgbClr val="DC7800"/>
                                          </a:solidFill>
                                          <a:latin typeface="Cambria Math" panose="02040503050406030204" pitchFamily="18" charset="0"/>
                                        </a:rPr>
                                        <m:t>𝐸</m:t>
                                      </m:r>
                                    </m:e>
                                    <m:sub>
                                      <m:r>
                                        <a:rPr lang="it-IT" sz="1400" b="0" i="1" smtClean="0">
                                          <a:solidFill>
                                            <a:srgbClr val="DC7800"/>
                                          </a:solidFill>
                                          <a:latin typeface="Cambria Math" panose="02040503050406030204" pitchFamily="18" charset="0"/>
                                        </a:rPr>
                                        <m:t>𝑖</m:t>
                                      </m:r>
                                    </m:sub>
                                  </m:sSub>
                                </m:e>
                              </m:d>
                            </m:sub>
                          </m:sSub>
                        </m:oMath>
                      </m:oMathPara>
                    </a14:m>
                    <a:endParaRPr lang="en-CA" sz="1400" dirty="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𝐵𝐺</m:t>
                              </m:r>
                            </m:e>
                            <m:sub>
                              <m:d>
                                <m:dPr>
                                  <m:begChr m:val="⟨"/>
                                  <m:endChr m:val="⟩"/>
                                  <m:ctrlPr>
                                    <a:rPr lang="it-IT" sz="1400" b="0" i="1" smtClean="0">
                                      <a:solidFill>
                                        <a:schemeClr val="tx1"/>
                                      </a:solidFill>
                                      <a:latin typeface="Cambria Math" panose="02040503050406030204" pitchFamily="18" charset="0"/>
                                    </a:rPr>
                                  </m:ctrlPr>
                                </m:dPr>
                                <m:e>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𝐸</m:t>
                                      </m:r>
                                    </m:e>
                                    <m:sub>
                                      <m:r>
                                        <a:rPr lang="it-IT" sz="1400" b="0" i="1" smtClean="0">
                                          <a:solidFill>
                                            <a:schemeClr val="tx1"/>
                                          </a:solidFill>
                                          <a:latin typeface="Cambria Math" panose="02040503050406030204" pitchFamily="18" charset="0"/>
                                        </a:rPr>
                                        <m:t>𝑖</m:t>
                                      </m:r>
                                    </m:sub>
                                  </m:sSub>
                                </m:e>
                              </m:d>
                            </m:sub>
                          </m:sSub>
                        </m:oMath>
                      </m:oMathPara>
                    </a14:m>
                    <a:endParaRPr lang="en-CA" sz="1400" dirty="0">
                      <a:solidFill>
                        <a:schemeClr val="tx1"/>
                      </a:solidFill>
                    </a:endParaRPr>
                  </a:p>
                </p:txBody>
              </p:sp>
            </mc:Choice>
            <mc:Fallback xmlns="">
              <p:sp>
                <p:nvSpPr>
                  <p:cNvPr id="19" name="Rettangolo 18">
                    <a:extLst>
                      <a:ext uri="{FF2B5EF4-FFF2-40B4-BE49-F238E27FC236}">
                        <a16:creationId xmlns:a16="http://schemas.microsoft.com/office/drawing/2014/main" id="{03F0C140-E574-8A32-1CF7-DBBEC9EC235E}"/>
                      </a:ext>
                    </a:extLst>
                  </p:cNvPr>
                  <p:cNvSpPr>
                    <a:spLocks noRot="1" noChangeAspect="1" noMove="1" noResize="1" noEditPoints="1" noAdjustHandles="1" noChangeArrowheads="1" noChangeShapeType="1" noTextEdit="1"/>
                  </p:cNvSpPr>
                  <p:nvPr/>
                </p:nvSpPr>
                <p:spPr>
                  <a:xfrm>
                    <a:off x="8706269" y="1081211"/>
                    <a:ext cx="729466" cy="541382"/>
                  </a:xfrm>
                  <a:prstGeom prst="rect">
                    <a:avLst/>
                  </a:prstGeom>
                  <a:blipFill>
                    <a:blip r:embed="rId8"/>
                    <a:stretch>
                      <a:fillRect/>
                    </a:stretch>
                  </a:blipFill>
                  <a:ln>
                    <a:solidFill>
                      <a:schemeClr val="tx1"/>
                    </a:solidFill>
                  </a:ln>
                </p:spPr>
                <p:txBody>
                  <a:bodyPr/>
                  <a:lstStyle/>
                  <a:p>
                    <a:r>
                      <a:rPr lang="en-CA">
                        <a:noFill/>
                      </a:rPr>
                      <a:t> </a:t>
                    </a:r>
                  </a:p>
                </p:txBody>
              </p:sp>
            </mc:Fallback>
          </mc:AlternateContent>
        </p:grpSp>
        <p:sp>
          <p:nvSpPr>
            <p:cNvPr id="32" name="Rettangolo 31">
              <a:extLst>
                <a:ext uri="{FF2B5EF4-FFF2-40B4-BE49-F238E27FC236}">
                  <a16:creationId xmlns="" xmlns:a16="http://schemas.microsoft.com/office/drawing/2014/main" id="{DCAE2C01-44FA-73A1-59FE-FC6AB901A3C6}"/>
                </a:ext>
              </a:extLst>
            </p:cNvPr>
            <p:cNvSpPr/>
            <p:nvPr/>
          </p:nvSpPr>
          <p:spPr>
            <a:xfrm>
              <a:off x="11924351" y="5643318"/>
              <a:ext cx="295085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Alpha particles energy [MeV]</a:t>
              </a:r>
            </a:p>
          </p:txBody>
        </p:sp>
      </p:grpSp>
      <p:grpSp>
        <p:nvGrpSpPr>
          <p:cNvPr id="38" name="Gruppo 37">
            <a:extLst>
              <a:ext uri="{FF2B5EF4-FFF2-40B4-BE49-F238E27FC236}">
                <a16:creationId xmlns="" xmlns:a16="http://schemas.microsoft.com/office/drawing/2014/main" id="{1BF8E667-D312-FF88-593D-6BFDC57F1BDC}"/>
              </a:ext>
            </a:extLst>
          </p:cNvPr>
          <p:cNvGrpSpPr/>
          <p:nvPr/>
        </p:nvGrpSpPr>
        <p:grpSpPr>
          <a:xfrm>
            <a:off x="6121457" y="2071058"/>
            <a:ext cx="4931847" cy="3644007"/>
            <a:chOff x="5206854" y="4114691"/>
            <a:chExt cx="4931847" cy="3644007"/>
          </a:xfrm>
        </p:grpSpPr>
        <p:pic>
          <p:nvPicPr>
            <p:cNvPr id="5" name="Immagine 4">
              <a:extLst>
                <a:ext uri="{FF2B5EF4-FFF2-40B4-BE49-F238E27FC236}">
                  <a16:creationId xmlns="" xmlns:a16="http://schemas.microsoft.com/office/drawing/2014/main" id="{A61F3130-6A41-539D-970F-A84361A2AC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6854" y="4114691"/>
              <a:ext cx="4931847" cy="3642952"/>
            </a:xfrm>
            <a:prstGeom prst="rect">
              <a:avLst/>
            </a:prstGeom>
          </p:spPr>
        </p:pic>
        <p:sp>
          <p:nvSpPr>
            <p:cNvPr id="7" name="Rettangolo 6">
              <a:extLst>
                <a:ext uri="{FF2B5EF4-FFF2-40B4-BE49-F238E27FC236}">
                  <a16:creationId xmlns="" xmlns:a16="http://schemas.microsoft.com/office/drawing/2014/main" id="{756836DF-4F40-48D2-1241-E45AE306AB19}"/>
                </a:ext>
              </a:extLst>
            </p:cNvPr>
            <p:cNvSpPr/>
            <p:nvPr/>
          </p:nvSpPr>
          <p:spPr>
            <a:xfrm>
              <a:off x="6454516" y="7712979"/>
              <a:ext cx="295085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Alpha particles energy [MeV]</a:t>
              </a:r>
            </a:p>
          </p:txBody>
        </p:sp>
        <mc:AlternateContent xmlns:mc="http://schemas.openxmlformats.org/markup-compatibility/2006" xmlns:a14="http://schemas.microsoft.com/office/drawing/2010/main">
          <mc:Choice Requires="a14">
            <p:sp>
              <p:nvSpPr>
                <p:cNvPr id="16" name="Rettangolo 15">
                  <a:extLst>
                    <a:ext uri="{FF2B5EF4-FFF2-40B4-BE49-F238E27FC236}">
                      <a16:creationId xmlns="" xmlns:a16="http://schemas.microsoft.com/office/drawing/2014/main" id="{FFA8EE40-9A72-8284-5F80-5B69FC821D97}"/>
                    </a:ext>
                  </a:extLst>
                </p:cNvPr>
                <p:cNvSpPr/>
                <p:nvPr/>
              </p:nvSpPr>
              <p:spPr>
                <a:xfrm rot="16200000">
                  <a:off x="4569368" y="5577978"/>
                  <a:ext cx="1679144" cy="25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𝑆𝐵𝑅</m:t>
                            </m:r>
                          </m:e>
                          <m:sub>
                            <m:d>
                              <m:dPr>
                                <m:begChr m:val="⟨"/>
                                <m:endChr m:val="⟩"/>
                                <m:ctrlPr>
                                  <a:rPr lang="it-IT" sz="1600" b="0" i="1" smtClean="0">
                                    <a:solidFill>
                                      <a:schemeClr val="tx1"/>
                                    </a:solidFill>
                                    <a:latin typeface="Cambria Math" panose="02040503050406030204" pitchFamily="18" charset="0"/>
                                  </a:rPr>
                                </m:ctrlPr>
                              </m:dPr>
                              <m:e>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𝑖</m:t>
                                    </m:r>
                                  </m:sub>
                                </m:sSub>
                              </m:e>
                            </m:d>
                          </m:sub>
                        </m:sSub>
                      </m:oMath>
                    </m:oMathPara>
                  </a14:m>
                  <a:endParaRPr lang="en-CA" sz="1600" dirty="0">
                    <a:solidFill>
                      <a:schemeClr val="tx1"/>
                    </a:solidFill>
                  </a:endParaRPr>
                </a:p>
              </p:txBody>
            </p:sp>
          </mc:Choice>
          <mc:Fallback xmlns="">
            <p:sp>
              <p:nvSpPr>
                <p:cNvPr id="16" name="Rettangolo 15">
                  <a:extLst>
                    <a:ext uri="{FF2B5EF4-FFF2-40B4-BE49-F238E27FC236}">
                      <a16:creationId xmlns:a16="http://schemas.microsoft.com/office/drawing/2014/main" id="{FFA8EE40-9A72-8284-5F80-5B69FC821D97}"/>
                    </a:ext>
                  </a:extLst>
                </p:cNvPr>
                <p:cNvSpPr>
                  <a:spLocks noRot="1" noChangeAspect="1" noMove="1" noResize="1" noEditPoints="1" noAdjustHandles="1" noChangeArrowheads="1" noChangeShapeType="1" noTextEdit="1"/>
                </p:cNvSpPr>
                <p:nvPr/>
              </p:nvSpPr>
              <p:spPr>
                <a:xfrm rot="16200000">
                  <a:off x="4569368" y="5577978"/>
                  <a:ext cx="1679144" cy="259741"/>
                </a:xfrm>
                <a:prstGeom prst="rect">
                  <a:avLst/>
                </a:prstGeom>
                <a:blipFill>
                  <a:blip r:embed="rId11"/>
                  <a:stretch>
                    <a:fillRect r="-12766"/>
                  </a:stretch>
                </a:blipFill>
                <a:ln>
                  <a:solidFill>
                    <a:schemeClr val="bg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Rettangolo 35">
                  <a:extLst>
                    <a:ext uri="{FF2B5EF4-FFF2-40B4-BE49-F238E27FC236}">
                      <a16:creationId xmlns="" xmlns:a16="http://schemas.microsoft.com/office/drawing/2014/main" id="{CF3BE772-C8C8-6DC2-C0DE-CFED8015B5EE}"/>
                    </a:ext>
                  </a:extLst>
                </p:cNvPr>
                <p:cNvSpPr/>
                <p:nvPr/>
              </p:nvSpPr>
              <p:spPr>
                <a:xfrm>
                  <a:off x="5948325" y="4509886"/>
                  <a:ext cx="1781074" cy="6150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𝑆𝐵𝑅</m:t>
                            </m:r>
                          </m:e>
                          <m:sub>
                            <m:d>
                              <m:dPr>
                                <m:begChr m:val="⟨"/>
                                <m:endChr m:val="⟩"/>
                                <m:ctrlPr>
                                  <a:rPr lang="it-IT" sz="1600" b="0" i="1" smtClean="0">
                                    <a:solidFill>
                                      <a:schemeClr val="tx1"/>
                                    </a:solidFill>
                                    <a:latin typeface="Cambria Math" panose="02040503050406030204" pitchFamily="18" charset="0"/>
                                  </a:rPr>
                                </m:ctrlPr>
                              </m:dPr>
                              <m:e>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𝑖</m:t>
                                    </m:r>
                                  </m:sub>
                                </m:sSub>
                              </m:e>
                            </m:d>
                          </m:sub>
                        </m:sSub>
                        <m:r>
                          <a:rPr lang="it-IT" sz="1600" b="0" i="1" smtClean="0">
                            <a:solidFill>
                              <a:schemeClr val="tx1"/>
                            </a:solidFill>
                            <a:latin typeface="Cambria Math" panose="02040503050406030204" pitchFamily="18" charset="0"/>
                          </a:rPr>
                          <m:t>=</m:t>
                        </m:r>
                        <m:f>
                          <m:fPr>
                            <m:ctrlPr>
                              <a:rPr lang="it-IT" sz="1600" b="0" i="1" smtClean="0">
                                <a:solidFill>
                                  <a:schemeClr val="tx1"/>
                                </a:solidFill>
                                <a:latin typeface="Cambria Math" panose="02040503050406030204" pitchFamily="18" charset="0"/>
                              </a:rPr>
                            </m:ctrlPr>
                          </m:fPr>
                          <m:num>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𝑆</m:t>
                                </m:r>
                              </m:e>
                              <m:sub>
                                <m:d>
                                  <m:dPr>
                                    <m:begChr m:val="⟨"/>
                                    <m:endChr m:val="⟩"/>
                                    <m:ctrlPr>
                                      <a:rPr lang="it-IT" sz="1600" i="1">
                                        <a:solidFill>
                                          <a:schemeClr val="tx1"/>
                                        </a:solidFill>
                                        <a:latin typeface="Cambria Math" panose="02040503050406030204" pitchFamily="18" charset="0"/>
                                      </a:rPr>
                                    </m:ctrlPr>
                                  </m:dPr>
                                  <m:e>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𝐸</m:t>
                                        </m:r>
                                      </m:e>
                                      <m:sub>
                                        <m:r>
                                          <a:rPr lang="it-IT" sz="1600" i="1">
                                            <a:solidFill>
                                              <a:schemeClr val="tx1"/>
                                            </a:solidFill>
                                            <a:latin typeface="Cambria Math" panose="02040503050406030204" pitchFamily="18" charset="0"/>
                                          </a:rPr>
                                          <m:t>𝑖</m:t>
                                        </m:r>
                                      </m:sub>
                                    </m:sSub>
                                  </m:e>
                                </m:d>
                              </m:sub>
                            </m:sSub>
                          </m:num>
                          <m:den>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𝐵𝐺</m:t>
                                </m:r>
                              </m:e>
                              <m:sub>
                                <m:d>
                                  <m:dPr>
                                    <m:begChr m:val="⟨"/>
                                    <m:endChr m:val="⟩"/>
                                    <m:ctrlPr>
                                      <a:rPr lang="it-IT" sz="1600" i="1">
                                        <a:solidFill>
                                          <a:schemeClr val="tx1"/>
                                        </a:solidFill>
                                        <a:latin typeface="Cambria Math" panose="02040503050406030204" pitchFamily="18" charset="0"/>
                                      </a:rPr>
                                    </m:ctrlPr>
                                  </m:dPr>
                                  <m:e>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𝐸</m:t>
                                        </m:r>
                                      </m:e>
                                      <m:sub>
                                        <m:r>
                                          <a:rPr lang="it-IT" sz="1600" i="1">
                                            <a:solidFill>
                                              <a:schemeClr val="tx1"/>
                                            </a:solidFill>
                                            <a:latin typeface="Cambria Math" panose="02040503050406030204" pitchFamily="18" charset="0"/>
                                          </a:rPr>
                                          <m:t>𝑖</m:t>
                                        </m:r>
                                      </m:sub>
                                    </m:sSub>
                                  </m:e>
                                </m:d>
                              </m:sub>
                            </m:sSub>
                          </m:den>
                        </m:f>
                      </m:oMath>
                    </m:oMathPara>
                  </a14:m>
                  <a:endParaRPr lang="en-CA" sz="1600" dirty="0">
                    <a:solidFill>
                      <a:schemeClr val="tx1"/>
                    </a:solidFill>
                  </a:endParaRPr>
                </a:p>
              </p:txBody>
            </p:sp>
          </mc:Choice>
          <mc:Fallback xmlns="">
            <p:sp>
              <p:nvSpPr>
                <p:cNvPr id="36" name="Rettangolo 35">
                  <a:extLst>
                    <a:ext uri="{FF2B5EF4-FFF2-40B4-BE49-F238E27FC236}">
                      <a16:creationId xmlns:a16="http://schemas.microsoft.com/office/drawing/2014/main" id="{CF3BE772-C8C8-6DC2-C0DE-CFED8015B5EE}"/>
                    </a:ext>
                  </a:extLst>
                </p:cNvPr>
                <p:cNvSpPr>
                  <a:spLocks noRot="1" noChangeAspect="1" noMove="1" noResize="1" noEditPoints="1" noAdjustHandles="1" noChangeArrowheads="1" noChangeShapeType="1" noTextEdit="1"/>
                </p:cNvSpPr>
                <p:nvPr/>
              </p:nvSpPr>
              <p:spPr>
                <a:xfrm>
                  <a:off x="5948325" y="4509886"/>
                  <a:ext cx="1781074" cy="615066"/>
                </a:xfrm>
                <a:prstGeom prst="rect">
                  <a:avLst/>
                </a:prstGeom>
                <a:blipFill>
                  <a:blip r:embed="rId12"/>
                  <a:stretch>
                    <a:fillRect/>
                  </a:stretch>
                </a:blipFill>
                <a:ln>
                  <a:solidFill>
                    <a:schemeClr val="tx1"/>
                  </a:solidFill>
                </a:ln>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0B619643-47B2-9097-0DC8-82CE636D4EB7}"/>
                  </a:ext>
                </a:extLst>
              </p:cNvPr>
              <p:cNvSpPr txBox="1"/>
              <p:nvPr/>
            </p:nvSpPr>
            <p:spPr>
              <a:xfrm>
                <a:off x="1030375" y="1394452"/>
                <a:ext cx="11280912" cy="836576"/>
              </a:xfrm>
              <a:prstGeom prst="rect">
                <a:avLst/>
              </a:prstGeom>
            </p:spPr>
            <p:txBody>
              <a:bodyPr vert="horz" wrap="square" lIns="91440" tIns="0" rIns="91440" bIns="0" rtlCol="0">
                <a:spAutoFit/>
              </a:bodyPr>
              <a:lstStyle/>
              <a:p>
                <a:r>
                  <a:rPr lang="it-IT" dirty="0">
                    <a:ea typeface="Times New Roman" panose="02020603050405020304" pitchFamily="18" charset="0"/>
                    <a:cs typeface="Times New Roman" panose="02020603050405020304" pitchFamily="18" charset="0"/>
                  </a:rPr>
                  <a:t>Signal-to-background-ratio </a:t>
                </a:r>
                <a14:m>
                  <m:oMath xmlns:m="http://schemas.openxmlformats.org/officeDocument/2006/math">
                    <m:sSub>
                      <m:sSubPr>
                        <m:ctrlPr>
                          <a:rPr lang="it-IT" b="1" i="1">
                            <a:latin typeface="Cambria Math" panose="02040503050406030204" pitchFamily="18" charset="0"/>
                          </a:rPr>
                        </m:ctrlPr>
                      </m:sSubPr>
                      <m:e>
                        <m:r>
                          <a:rPr lang="it-IT" b="1" i="1">
                            <a:latin typeface="Cambria Math" panose="02040503050406030204" pitchFamily="18" charset="0"/>
                          </a:rPr>
                          <m:t>𝑺𝑩𝑹</m:t>
                        </m:r>
                      </m:e>
                      <m:sub>
                        <m:d>
                          <m:dPr>
                            <m:begChr m:val="⟨"/>
                            <m:endChr m:val="⟩"/>
                            <m:ctrlPr>
                              <a:rPr lang="it-IT" b="1" i="1">
                                <a:latin typeface="Cambria Math" panose="02040503050406030204" pitchFamily="18" charset="0"/>
                              </a:rPr>
                            </m:ctrlPr>
                          </m:dPr>
                          <m:e>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a:latin typeface="Cambria Math" panose="02040503050406030204" pitchFamily="18" charset="0"/>
                                  </a:rPr>
                                  <m:t>𝒊</m:t>
                                </m:r>
                              </m:sub>
                            </m:sSub>
                          </m:e>
                        </m:d>
                      </m:sub>
                    </m:sSub>
                    <m:r>
                      <a:rPr lang="it-IT" b="1" i="1">
                        <a:latin typeface="Cambria Math" panose="02040503050406030204" pitchFamily="18" charset="0"/>
                      </a:rPr>
                      <m:t>=</m:t>
                    </m:r>
                    <m:f>
                      <m:fPr>
                        <m:ctrlPr>
                          <a:rPr lang="it-IT" b="1" i="1">
                            <a:latin typeface="Cambria Math" panose="02040503050406030204" pitchFamily="18" charset="0"/>
                          </a:rPr>
                        </m:ctrlPr>
                      </m:fPr>
                      <m:num>
                        <m:sSub>
                          <m:sSubPr>
                            <m:ctrlPr>
                              <a:rPr lang="it-IT" b="1" i="1">
                                <a:latin typeface="Cambria Math" panose="02040503050406030204" pitchFamily="18" charset="0"/>
                              </a:rPr>
                            </m:ctrlPr>
                          </m:sSubPr>
                          <m:e>
                            <m:r>
                              <a:rPr lang="it-IT" b="1" i="1">
                                <a:latin typeface="Cambria Math" panose="02040503050406030204" pitchFamily="18" charset="0"/>
                              </a:rPr>
                              <m:t>𝑺</m:t>
                            </m:r>
                          </m:e>
                          <m:sub>
                            <m:d>
                              <m:dPr>
                                <m:begChr m:val="⟨"/>
                                <m:endChr m:val="⟩"/>
                                <m:ctrlPr>
                                  <a:rPr lang="it-IT" b="1" i="1">
                                    <a:latin typeface="Cambria Math" panose="02040503050406030204" pitchFamily="18" charset="0"/>
                                  </a:rPr>
                                </m:ctrlPr>
                              </m:dPr>
                              <m:e>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a:latin typeface="Cambria Math" panose="02040503050406030204" pitchFamily="18" charset="0"/>
                                      </a:rPr>
                                      <m:t>𝒊</m:t>
                                    </m:r>
                                  </m:sub>
                                </m:sSub>
                              </m:e>
                            </m:d>
                          </m:sub>
                        </m:sSub>
                      </m:num>
                      <m:den>
                        <m:sSub>
                          <m:sSubPr>
                            <m:ctrlPr>
                              <a:rPr lang="it-IT" b="1" i="1">
                                <a:latin typeface="Cambria Math" panose="02040503050406030204" pitchFamily="18" charset="0"/>
                              </a:rPr>
                            </m:ctrlPr>
                          </m:sSubPr>
                          <m:e>
                            <m:r>
                              <a:rPr lang="it-IT" b="1" i="1">
                                <a:latin typeface="Cambria Math" panose="02040503050406030204" pitchFamily="18" charset="0"/>
                              </a:rPr>
                              <m:t>𝑩𝑮</m:t>
                            </m:r>
                          </m:e>
                          <m:sub>
                            <m:d>
                              <m:dPr>
                                <m:begChr m:val="⟨"/>
                                <m:endChr m:val="⟩"/>
                                <m:ctrlPr>
                                  <a:rPr lang="it-IT" b="1" i="1">
                                    <a:latin typeface="Cambria Math" panose="02040503050406030204" pitchFamily="18" charset="0"/>
                                  </a:rPr>
                                </m:ctrlPr>
                              </m:dPr>
                              <m:e>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a:latin typeface="Cambria Math" panose="02040503050406030204" pitchFamily="18" charset="0"/>
                                      </a:rPr>
                                      <m:t>𝒊</m:t>
                                    </m:r>
                                  </m:sub>
                                </m:sSub>
                              </m:e>
                            </m:d>
                          </m:sub>
                        </m:sSub>
                      </m:den>
                    </m:f>
                  </m:oMath>
                </a14:m>
                <a:r>
                  <a:rPr lang="it-IT" dirty="0">
                    <a:ea typeface="Times New Roman" panose="02020603050405020304" pitchFamily="18" charset="0"/>
                    <a:cs typeface="Times New Roman" panose="02020603050405020304" pitchFamily="18" charset="0"/>
                  </a:rPr>
                  <a:t>  for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𝐴</m:t>
                        </m:r>
                      </m:num>
                      <m:den>
                        <m:r>
                          <a:rPr lang="en-US" i="1">
                            <a:latin typeface="Cambria Math" panose="02040503050406030204" pitchFamily="18" charset="0"/>
                          </a:rPr>
                          <m:t>𝑍</m:t>
                        </m:r>
                      </m:den>
                    </m:f>
                    <m:r>
                      <a:rPr lang="it-IT">
                        <a:latin typeface="Cambria Math" panose="02040503050406030204" pitchFamily="18" charset="0"/>
                      </a:rPr>
                      <m:t>=</m:t>
                    </m:r>
                    <m:r>
                      <a:rPr lang="it-IT" b="0" i="0" smtClean="0">
                        <a:latin typeface="Cambria Math" panose="02040503050406030204" pitchFamily="18" charset="0"/>
                      </a:rPr>
                      <m:t>2</m:t>
                    </m:r>
                  </m:oMath>
                </a14:m>
                <a:r>
                  <a:rPr lang="it-IT" dirty="0">
                    <a:ea typeface="Times New Roman" panose="02020603050405020304" pitchFamily="18" charset="0"/>
                    <a:cs typeface="Times New Roman" panose="02020603050405020304" pitchFamily="18" charset="0"/>
                  </a:rPr>
                  <a:t>  trace </a:t>
                </a:r>
                <a:r>
                  <a:rPr lang="it-IT" b="1" dirty="0">
                    <a:ea typeface="Times New Roman" panose="02020603050405020304" pitchFamily="18" charset="0"/>
                    <a:cs typeface="Times New Roman" panose="02020603050405020304" pitchFamily="18" charset="0"/>
                  </a:rPr>
                  <a:t>(in case of </a:t>
                </a:r>
                <a:r>
                  <a:rPr lang="it-IT" b="1" dirty="0" err="1">
                    <a:ea typeface="Times New Roman" panose="02020603050405020304" pitchFamily="18" charset="0"/>
                    <a:cs typeface="Times New Roman" panose="02020603050405020304" pitchFamily="18" charset="0"/>
                  </a:rPr>
                  <a:t>signal</a:t>
                </a:r>
                <a:r>
                  <a:rPr lang="it-IT" b="1" dirty="0">
                    <a:ea typeface="Times New Roman" panose="02020603050405020304" pitchFamily="18" charset="0"/>
                    <a:cs typeface="Times New Roman" panose="02020603050405020304" pitchFamily="18" charset="0"/>
                  </a:rPr>
                  <a:t> </a:t>
                </a:r>
                <a:r>
                  <a:rPr lang="it-IT" b="1" dirty="0" err="1">
                    <a:ea typeface="Times New Roman" panose="02020603050405020304" pitchFamily="18" charset="0"/>
                    <a:cs typeface="Times New Roman" panose="02020603050405020304" pitchFamily="18" charset="0"/>
                  </a:rPr>
                  <a:t>generated</a:t>
                </a:r>
                <a:r>
                  <a:rPr lang="it-IT" b="1" dirty="0">
                    <a:ea typeface="Times New Roman" panose="02020603050405020304" pitchFamily="18" charset="0"/>
                    <a:cs typeface="Times New Roman" panose="02020603050405020304" pitchFamily="18" charset="0"/>
                  </a:rPr>
                  <a:t> by </a:t>
                </a:r>
                <a14:m>
                  <m:oMath xmlns:m="http://schemas.openxmlformats.org/officeDocument/2006/math">
                    <m:r>
                      <a:rPr lang="it-IT" b="1" i="1" smtClean="0">
                        <a:latin typeface="Cambria Math" panose="02040503050406030204" pitchFamily="18" charset="0"/>
                        <a:ea typeface="Times New Roman" panose="02020603050405020304" pitchFamily="18" charset="0"/>
                        <a:cs typeface="Times New Roman" panose="02020603050405020304" pitchFamily="18" charset="0"/>
                      </a:rPr>
                      <m:t>𝜶</m:t>
                    </m:r>
                  </m:oMath>
                </a14:m>
                <a:r>
                  <a:rPr lang="it-IT" b="1" dirty="0">
                    <a:ea typeface="Times New Roman" panose="02020603050405020304" pitchFamily="18" charset="0"/>
                    <a:cs typeface="Times New Roman" panose="02020603050405020304" pitchFamily="18" charset="0"/>
                  </a:rPr>
                  <a:t> particles)</a:t>
                </a:r>
                <a:endParaRPr lang="en-GB" b="1"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2" name="CasellaDiTesto 1">
                <a:extLst>
                  <a:ext uri="{FF2B5EF4-FFF2-40B4-BE49-F238E27FC236}">
                    <a16:creationId xmlns:a16="http://schemas.microsoft.com/office/drawing/2014/main" id="{0B619643-47B2-9097-0DC8-82CE636D4EB7}"/>
                  </a:ext>
                </a:extLst>
              </p:cNvPr>
              <p:cNvSpPr txBox="1">
                <a:spLocks noRot="1" noChangeAspect="1" noMove="1" noResize="1" noEditPoints="1" noAdjustHandles="1" noChangeArrowheads="1" noChangeShapeType="1" noTextEdit="1"/>
              </p:cNvSpPr>
              <p:nvPr/>
            </p:nvSpPr>
            <p:spPr>
              <a:xfrm>
                <a:off x="1030375" y="1394452"/>
                <a:ext cx="11280912" cy="836576"/>
              </a:xfrm>
              <a:prstGeom prst="rect">
                <a:avLst/>
              </a:prstGeom>
              <a:blipFill>
                <a:blip r:embed="rId13"/>
                <a:stretch>
                  <a:fillRect l="-43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 name="CasellaDiTesto 3">
                <a:extLst>
                  <a:ext uri="{FF2B5EF4-FFF2-40B4-BE49-F238E27FC236}">
                    <a16:creationId xmlns="" xmlns:a16="http://schemas.microsoft.com/office/drawing/2014/main" id="{15B78BCE-3383-E072-D258-87D16BA47C0B}"/>
                  </a:ext>
                </a:extLst>
              </p:cNvPr>
              <p:cNvSpPr txBox="1"/>
              <p:nvPr/>
            </p:nvSpPr>
            <p:spPr>
              <a:xfrm>
                <a:off x="3679439" y="6042122"/>
                <a:ext cx="4833121" cy="553998"/>
              </a:xfrm>
              <a:prstGeom prst="rect">
                <a:avLst/>
              </a:prstGeom>
              <a:ln>
                <a:solidFill>
                  <a:srgbClr val="C00000"/>
                </a:solidFill>
              </a:ln>
            </p:spPr>
            <p:txBody>
              <a:bodyPr vert="horz" wrap="square" lIns="91440" tIns="0" rIns="91440" bIns="0" rtlCol="0">
                <a:spAutoFit/>
              </a:bodyPr>
              <a:lstStyle/>
              <a:p>
                <a:r>
                  <a:rPr lang="it-IT" sz="1800" dirty="0">
                    <a:solidFill>
                      <a:srgbClr val="000000"/>
                    </a:solidFill>
                    <a:effectLst/>
                    <a:ea typeface="Times New Roman" panose="02020603050405020304" pitchFamily="18" charset="0"/>
                  </a:rPr>
                  <a:t>Energy range </a:t>
                </a:r>
                <a:r>
                  <a:rPr lang="en-GB" sz="1800" dirty="0">
                    <a:solidFill>
                      <a:srgbClr val="000000"/>
                    </a:solidFill>
                    <a:effectLst/>
                    <a:ea typeface="Times New Roman" panose="02020603050405020304" pitchFamily="18" charset="0"/>
                  </a:rPr>
                  <a:t>0.2-0.5 MeV</a:t>
                </a:r>
                <a:r>
                  <a:rPr lang="en-GB" dirty="0">
                    <a:solidFill>
                      <a:srgbClr val="000000"/>
                    </a:solidFill>
                    <a:ea typeface="Times New Roman" panose="02020603050405020304" pitchFamily="18" charset="0"/>
                  </a:rPr>
                  <a:t> : </a:t>
                </a:r>
                <a:r>
                  <a:rPr lang="en-GB" i="1" dirty="0">
                    <a:solidFill>
                      <a:srgbClr val="000000"/>
                    </a:solidFill>
                    <a:ea typeface="Times New Roman" panose="02020603050405020304" pitchFamily="18" charset="0"/>
                  </a:rPr>
                  <a:t>SBR</a:t>
                </a:r>
                <a:r>
                  <a:rPr lang="en-GB" dirty="0">
                    <a:solidFill>
                      <a:srgbClr val="000000"/>
                    </a:solidFill>
                    <a:ea typeface="Times New Roman" panose="02020603050405020304" pitchFamily="18" charset="0"/>
                  </a:rPr>
                  <a:t>&gt;2</a:t>
                </a:r>
              </a:p>
              <a:p>
                <a:r>
                  <a:rPr lang="en-GB" sz="1800" dirty="0">
                    <a:solidFill>
                      <a:srgbClr val="000000"/>
                    </a:solidFill>
                    <a:effectLst/>
                    <a:ea typeface="Times New Roman" panose="02020603050405020304" pitchFamily="18" charset="0"/>
                  </a:rPr>
                  <a:t>From 0.5 MeV up to </a:t>
                </a:r>
                <a14:m>
                  <m:oMath xmlns:m="http://schemas.openxmlformats.org/officeDocument/2006/math">
                    <m:sSub>
                      <m:sSubPr>
                        <m:ctrlPr>
                          <a:rPr lang="it-IT" b="0" i="1" smtClean="0">
                            <a:solidFill>
                              <a:srgbClr val="000000"/>
                            </a:solidFill>
                            <a:latin typeface="Cambria Math" panose="02040503050406030204" pitchFamily="18" charset="0"/>
                            <a:ea typeface="Times New Roman" panose="02020603050405020304" pitchFamily="18" charset="0"/>
                          </a:rPr>
                        </m:ctrlPr>
                      </m:sSubPr>
                      <m:e>
                        <m:r>
                          <a:rPr lang="it-IT" b="0" i="1" smtClean="0">
                            <a:solidFill>
                              <a:srgbClr val="000000"/>
                            </a:solidFill>
                            <a:latin typeface="Cambria Math" panose="02040503050406030204" pitchFamily="18" charset="0"/>
                            <a:ea typeface="Times New Roman" panose="02020603050405020304" pitchFamily="18" charset="0"/>
                          </a:rPr>
                          <m:t>𝐸</m:t>
                        </m:r>
                      </m:e>
                      <m:sub>
                        <m:r>
                          <a:rPr lang="it-IT" b="0" i="1" smtClean="0">
                            <a:solidFill>
                              <a:srgbClr val="000000"/>
                            </a:solidFill>
                            <a:latin typeface="Cambria Math" panose="02040503050406030204" pitchFamily="18" charset="0"/>
                            <a:ea typeface="Times New Roman" panose="02020603050405020304" pitchFamily="18" charset="0"/>
                          </a:rPr>
                          <m:t>𝑚𝑎𝑥</m:t>
                        </m:r>
                      </m:sub>
                    </m:sSub>
                  </m:oMath>
                </a14:m>
                <a:r>
                  <a:rPr lang="en-GB" sz="1800" dirty="0">
                    <a:solidFill>
                      <a:srgbClr val="000000"/>
                    </a:solidFill>
                    <a:effectLst/>
                    <a:ea typeface="Times New Roman" panose="02020603050405020304" pitchFamily="18" charset="0"/>
                  </a:rPr>
                  <a:t>= </a:t>
                </a:r>
                <a:r>
                  <a:rPr lang="en-GB" dirty="0">
                    <a:solidFill>
                      <a:srgbClr val="000000"/>
                    </a:solidFill>
                    <a:ea typeface="Times New Roman" panose="02020603050405020304" pitchFamily="18" charset="0"/>
                  </a:rPr>
                  <a:t>2.4</a:t>
                </a:r>
                <a:r>
                  <a:rPr lang="en-GB" sz="1800" dirty="0">
                    <a:solidFill>
                      <a:srgbClr val="000000"/>
                    </a:solidFill>
                    <a:effectLst/>
                    <a:ea typeface="Times New Roman" panose="02020603050405020304" pitchFamily="18" charset="0"/>
                  </a:rPr>
                  <a:t> MeV : </a:t>
                </a:r>
                <a:r>
                  <a:rPr lang="en-GB" sz="1800" i="1" dirty="0">
                    <a:solidFill>
                      <a:srgbClr val="000000"/>
                    </a:solidFill>
                    <a:effectLst/>
                    <a:ea typeface="Times New Roman" panose="02020603050405020304" pitchFamily="18" charset="0"/>
                  </a:rPr>
                  <a:t>SBR</a:t>
                </a:r>
                <a:r>
                  <a:rPr lang="en-GB" sz="1800" dirty="0">
                    <a:solidFill>
                      <a:srgbClr val="000000"/>
                    </a:solidFill>
                    <a:effectLst/>
                    <a:ea typeface="Times New Roman" panose="02020603050405020304" pitchFamily="18" charset="0"/>
                  </a:rPr>
                  <a:t>&gt;3</a:t>
                </a:r>
              </a:p>
            </p:txBody>
          </p:sp>
        </mc:Choice>
        <mc:Fallback xmlns="">
          <p:sp>
            <p:nvSpPr>
              <p:cNvPr id="4" name="CasellaDiTesto 3">
                <a:extLst>
                  <a:ext uri="{FF2B5EF4-FFF2-40B4-BE49-F238E27FC236}">
                    <a16:creationId xmlns:a16="http://schemas.microsoft.com/office/drawing/2014/main" id="{15B78BCE-3383-E072-D258-87D16BA47C0B}"/>
                  </a:ext>
                </a:extLst>
              </p:cNvPr>
              <p:cNvSpPr txBox="1">
                <a:spLocks noRot="1" noChangeAspect="1" noMove="1" noResize="1" noEditPoints="1" noAdjustHandles="1" noChangeArrowheads="1" noChangeShapeType="1" noTextEdit="1"/>
              </p:cNvSpPr>
              <p:nvPr/>
            </p:nvSpPr>
            <p:spPr>
              <a:xfrm>
                <a:off x="3679439" y="6042122"/>
                <a:ext cx="4833121" cy="553998"/>
              </a:xfrm>
              <a:prstGeom prst="rect">
                <a:avLst/>
              </a:prstGeom>
              <a:blipFill>
                <a:blip r:embed="rId14"/>
                <a:stretch>
                  <a:fillRect l="-1008" t="-12903" b="-23656"/>
                </a:stretch>
              </a:blipFill>
              <a:ln>
                <a:solidFill>
                  <a:srgbClr val="C00000"/>
                </a:solidFill>
              </a:ln>
            </p:spPr>
            <p:txBody>
              <a:bodyPr/>
              <a:lstStyle/>
              <a:p>
                <a:r>
                  <a:rPr lang="en-CA">
                    <a:noFill/>
                  </a:rPr>
                  <a:t> </a:t>
                </a:r>
              </a:p>
            </p:txBody>
          </p:sp>
        </mc:Fallback>
      </mc:AlternateContent>
      <p:pic>
        <p:nvPicPr>
          <p:cNvPr id="6" name="Elemento grafico 5" descr="Freccia a destra contorno">
            <a:extLst>
              <a:ext uri="{FF2B5EF4-FFF2-40B4-BE49-F238E27FC236}">
                <a16:creationId xmlns="" xmlns:a16="http://schemas.microsoft.com/office/drawing/2014/main" id="{D8D9BCA5-0E62-534B-26CB-15758D1663A3}"/>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5467785" y="3603706"/>
            <a:ext cx="558254" cy="558254"/>
          </a:xfrm>
          <a:prstGeom prst="rect">
            <a:avLst/>
          </a:prstGeom>
        </p:spPr>
      </p:pic>
    </p:spTree>
    <p:extLst>
      <p:ext uri="{BB962C8B-B14F-4D97-AF65-F5344CB8AC3E}">
        <p14:creationId xmlns:p14="http://schemas.microsoft.com/office/powerpoint/2010/main" val="1612834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98051"/>
                <a:ext cx="11280913" cy="786562"/>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Obtained </a:t>
                </a:r>
                <a:r>
                  <a:rPr lang="it-IT" sz="3600" b="0" dirty="0" err="1">
                    <a:solidFill>
                      <a:schemeClr val="bg1"/>
                    </a:solidFill>
                    <a:ea typeface="+mj-ea"/>
                    <a:cs typeface="+mj-cs"/>
                  </a:rPr>
                  <a:t>spectrum</a:t>
                </a:r>
                <a:r>
                  <a:rPr lang="it-IT" sz="3600" b="0" dirty="0">
                    <a:solidFill>
                      <a:schemeClr val="bg1"/>
                    </a:solidFill>
                    <a:ea typeface="+mj-ea"/>
                    <a:cs typeface="+mj-cs"/>
                  </a:rPr>
                  <a:t> for the  </a:t>
                </a:r>
                <a14:m>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i="1">
                            <a:solidFill>
                              <a:schemeClr val="bg1"/>
                            </a:solidFill>
                            <a:latin typeface="Cambria Math" panose="02040503050406030204" pitchFamily="18" charset="0"/>
                          </a:rPr>
                          <m:t>𝐴</m:t>
                        </m:r>
                      </m:num>
                      <m:den>
                        <m:r>
                          <a:rPr lang="en-US" sz="3600" i="1">
                            <a:solidFill>
                              <a:schemeClr val="bg1"/>
                            </a:solidFill>
                            <a:latin typeface="Cambria Math" panose="02040503050406030204" pitchFamily="18" charset="0"/>
                          </a:rPr>
                          <m:t>𝑍</m:t>
                        </m:r>
                      </m:den>
                    </m:f>
                    <m:r>
                      <a:rPr lang="it-IT" sz="3600">
                        <a:solidFill>
                          <a:schemeClr val="bg1"/>
                        </a:solidFill>
                        <a:latin typeface="Cambria Math" panose="02040503050406030204" pitchFamily="18" charset="0"/>
                      </a:rPr>
                      <m:t>=</m:t>
                    </m:r>
                    <m:r>
                      <a:rPr lang="it-IT" sz="3600" b="0" i="0" smtClean="0">
                        <a:solidFill>
                          <a:schemeClr val="bg1"/>
                        </a:solidFill>
                        <a:latin typeface="Cambria Math" panose="02040503050406030204" pitchFamily="18" charset="0"/>
                      </a:rPr>
                      <m:t>1</m:t>
                    </m:r>
                  </m:oMath>
                </a14:m>
                <a:r>
                  <a:rPr lang="it-IT" sz="3600" b="0" dirty="0">
                    <a:solidFill>
                      <a:schemeClr val="bg1"/>
                    </a:solidFill>
                    <a:ea typeface="+mj-ea"/>
                    <a:cs typeface="+mj-cs"/>
                  </a:rPr>
                  <a:t>  trace</a:t>
                </a:r>
                <a:endParaRPr lang="it-IT" sz="3600" dirty="0">
                  <a:solidFill>
                    <a:schemeClr val="bg1"/>
                  </a:solidFill>
                </a:endParaRPr>
              </a:p>
            </p:txBody>
          </p:sp>
        </mc:Choice>
        <mc:Fallback xmlns="">
          <p:sp>
            <p:nvSpPr>
              <p:cNvPr id="26" name="Titolo 1">
                <a:extLst>
                  <a:ext uri="{FF2B5EF4-FFF2-40B4-BE49-F238E27FC236}">
                    <a16:creationId xmlns:a16="http://schemas.microsoft.com/office/drawing/2014/main" id="{9D1E3726-82A6-4B9B-9F5B-3319D328633E}"/>
                  </a:ext>
                </a:extLst>
              </p:cNvPr>
              <p:cNvSpPr>
                <a:spLocks noGrp="1" noRot="1" noChangeAspect="1" noMove="1" noResize="1" noEditPoints="1" noAdjustHandles="1" noChangeArrowheads="1" noChangeShapeType="1" noTextEdit="1"/>
              </p:cNvSpPr>
              <p:nvPr>
                <p:ph type="title"/>
              </p:nvPr>
            </p:nvSpPr>
            <p:spPr>
              <a:xfrm>
                <a:off x="-1" y="98051"/>
                <a:ext cx="11280913" cy="786562"/>
              </a:xfrm>
              <a:blipFill>
                <a:blip r:embed="rId2"/>
                <a:stretch>
                  <a:fillRect l="-1621" t="-3876" b="-18605"/>
                </a:stretch>
              </a:blipFill>
            </p:spPr>
            <p:txBody>
              <a:bodyPr/>
              <a:lstStyle/>
              <a:p>
                <a:r>
                  <a:rPr lang="en-CA">
                    <a:noFill/>
                  </a:rPr>
                  <a:t> </a:t>
                </a:r>
              </a:p>
            </p:txBody>
          </p:sp>
        </mc:Fallback>
      </mc:AlternateContent>
      <p:sp>
        <p:nvSpPr>
          <p:cNvPr id="3" name="CasellaDiTesto 2">
            <a:extLst>
              <a:ext uri="{FF2B5EF4-FFF2-40B4-BE49-F238E27FC236}">
                <a16:creationId xmlns="" xmlns:a16="http://schemas.microsoft.com/office/drawing/2014/main" id="{DC240082-0345-94C1-3065-608C2A908120}"/>
              </a:ext>
            </a:extLst>
          </p:cNvPr>
          <p:cNvSpPr txBox="1"/>
          <p:nvPr/>
        </p:nvSpPr>
        <p:spPr>
          <a:xfrm>
            <a:off x="5114260" y="5806997"/>
            <a:ext cx="7123816" cy="984885"/>
          </a:xfrm>
          <a:prstGeom prst="rect">
            <a:avLst/>
          </a:prstGeom>
        </p:spPr>
        <p:txBody>
          <a:bodyPr vert="horz" wrap="square" lIns="0" tIns="0" rIns="0" bIns="0" rtlCol="0">
            <a:spAutoFit/>
          </a:bodyPr>
          <a:lstStyle/>
          <a:p>
            <a:r>
              <a:rPr lang="en-US" sz="1600" dirty="0">
                <a:solidFill>
                  <a:schemeClr val="tx1"/>
                </a:solidFill>
              </a:rPr>
              <a:t>Calibration data for TR IPs are available only for energies above 350 keV (red) </a:t>
            </a:r>
          </a:p>
          <a:p>
            <a:r>
              <a:rPr lang="en-US" sz="1600" i="1" dirty="0">
                <a:solidFill>
                  <a:schemeClr val="tx1"/>
                </a:solidFill>
              </a:rPr>
              <a:t>[T. Bonnet et al., Review of Scientific Instruments 84, 013508 (2012)] </a:t>
            </a:r>
          </a:p>
          <a:p>
            <a:endParaRPr lang="en-US" sz="1600" i="1" dirty="0">
              <a:solidFill>
                <a:schemeClr val="tx1"/>
              </a:solidFill>
            </a:endParaRPr>
          </a:p>
          <a:p>
            <a:r>
              <a:rPr lang="en-US" sz="1600" dirty="0">
                <a:solidFill>
                  <a:schemeClr val="tx1"/>
                </a:solidFill>
              </a:rPr>
              <a:t>For lower energies (black), a linear response was used.</a:t>
            </a:r>
          </a:p>
        </p:txBody>
      </p:sp>
      <p:grpSp>
        <p:nvGrpSpPr>
          <p:cNvPr id="6" name="Gruppo 5">
            <a:extLst>
              <a:ext uri="{FF2B5EF4-FFF2-40B4-BE49-F238E27FC236}">
                <a16:creationId xmlns="" xmlns:a16="http://schemas.microsoft.com/office/drawing/2014/main" id="{1FB8665D-BC09-0B9A-63FA-371961DC7696}"/>
              </a:ext>
            </a:extLst>
          </p:cNvPr>
          <p:cNvGrpSpPr/>
          <p:nvPr/>
        </p:nvGrpSpPr>
        <p:grpSpPr>
          <a:xfrm>
            <a:off x="906974" y="1169255"/>
            <a:ext cx="10608045" cy="4516841"/>
            <a:chOff x="1180120" y="1499793"/>
            <a:chExt cx="9831759" cy="4186303"/>
          </a:xfrm>
        </p:grpSpPr>
        <p:pic>
          <p:nvPicPr>
            <p:cNvPr id="2" name="Immagine 1">
              <a:extLst>
                <a:ext uri="{FF2B5EF4-FFF2-40B4-BE49-F238E27FC236}">
                  <a16:creationId xmlns="" xmlns:a16="http://schemas.microsoft.com/office/drawing/2014/main" id="{6A095A6D-5B48-6CED-107B-600DD20F6179}"/>
                </a:ext>
              </a:extLst>
            </p:cNvPr>
            <p:cNvPicPr>
              <a:picLocks noChangeAspect="1"/>
            </p:cNvPicPr>
            <p:nvPr/>
          </p:nvPicPr>
          <p:blipFill>
            <a:blip r:embed="rId3"/>
            <a:stretch>
              <a:fillRect/>
            </a:stretch>
          </p:blipFill>
          <p:spPr>
            <a:xfrm>
              <a:off x="1180120" y="1499793"/>
              <a:ext cx="9831759" cy="4186303"/>
            </a:xfrm>
            <a:prstGeom prst="rect">
              <a:avLst/>
            </a:prstGeom>
          </p:spPr>
        </p:pic>
        <p:sp>
          <p:nvSpPr>
            <p:cNvPr id="4" name="Rettangolo 3">
              <a:extLst>
                <a:ext uri="{FF2B5EF4-FFF2-40B4-BE49-F238E27FC236}">
                  <a16:creationId xmlns="" xmlns:a16="http://schemas.microsoft.com/office/drawing/2014/main" id="{AD406382-8B33-513F-CF94-C2C29F417946}"/>
                </a:ext>
              </a:extLst>
            </p:cNvPr>
            <p:cNvSpPr/>
            <p:nvPr/>
          </p:nvSpPr>
          <p:spPr>
            <a:xfrm>
              <a:off x="1180120" y="1499793"/>
              <a:ext cx="381264" cy="5540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ttangolo 4">
              <a:extLst>
                <a:ext uri="{FF2B5EF4-FFF2-40B4-BE49-F238E27FC236}">
                  <a16:creationId xmlns="" xmlns:a16="http://schemas.microsoft.com/office/drawing/2014/main" id="{19EBBBBD-4020-BDFE-9C19-C412158F3444}"/>
                </a:ext>
              </a:extLst>
            </p:cNvPr>
            <p:cNvSpPr/>
            <p:nvPr/>
          </p:nvSpPr>
          <p:spPr>
            <a:xfrm>
              <a:off x="5808641" y="1499793"/>
              <a:ext cx="381264" cy="5540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7" name="CasellaDiTesto 6">
            <a:extLst>
              <a:ext uri="{FF2B5EF4-FFF2-40B4-BE49-F238E27FC236}">
                <a16:creationId xmlns="" xmlns:a16="http://schemas.microsoft.com/office/drawing/2014/main" id="{9FCA9075-3365-1AC5-16D4-B279048D9596}"/>
              </a:ext>
            </a:extLst>
          </p:cNvPr>
          <p:cNvSpPr txBox="1"/>
          <p:nvPr/>
        </p:nvSpPr>
        <p:spPr>
          <a:xfrm>
            <a:off x="2707742" y="1267078"/>
            <a:ext cx="1782539" cy="276999"/>
          </a:xfrm>
          <a:prstGeom prst="rect">
            <a:avLst/>
          </a:prstGeom>
        </p:spPr>
        <p:txBody>
          <a:bodyPr vert="horz" wrap="none" lIns="0" tIns="0" rIns="0" bIns="0" rtlCol="0">
            <a:spAutoFit/>
          </a:bodyPr>
          <a:lstStyle/>
          <a:p>
            <a:r>
              <a:rPr lang="en-US" dirty="0">
                <a:solidFill>
                  <a:schemeClr val="tx1"/>
                </a:solidFill>
              </a:rPr>
              <a:t>Particle spectrum</a:t>
            </a:r>
          </a:p>
        </p:txBody>
      </p:sp>
      <p:sp>
        <p:nvSpPr>
          <p:cNvPr id="8" name="CasellaDiTesto 7">
            <a:extLst>
              <a:ext uri="{FF2B5EF4-FFF2-40B4-BE49-F238E27FC236}">
                <a16:creationId xmlns="" xmlns:a16="http://schemas.microsoft.com/office/drawing/2014/main" id="{C754DFBF-F6A3-6DBF-4927-5554B4C54D21}"/>
              </a:ext>
            </a:extLst>
          </p:cNvPr>
          <p:cNvSpPr txBox="1"/>
          <p:nvPr/>
        </p:nvSpPr>
        <p:spPr>
          <a:xfrm>
            <a:off x="6888605" y="1246529"/>
            <a:ext cx="3881512" cy="276999"/>
          </a:xfrm>
          <a:prstGeom prst="rect">
            <a:avLst/>
          </a:prstGeom>
        </p:spPr>
        <p:txBody>
          <a:bodyPr vert="horz" wrap="none" lIns="0" tIns="0" rIns="0" bIns="0" rtlCol="0">
            <a:spAutoFit/>
          </a:bodyPr>
          <a:lstStyle/>
          <a:p>
            <a:r>
              <a:rPr lang="en-US" dirty="0">
                <a:solidFill>
                  <a:schemeClr val="tx1"/>
                </a:solidFill>
              </a:rPr>
              <a:t>Used calibration curve for TR type IPs</a:t>
            </a:r>
          </a:p>
        </p:txBody>
      </p:sp>
      <mc:AlternateContent xmlns:mc="http://schemas.openxmlformats.org/markup-compatibility/2006" xmlns:a14="http://schemas.microsoft.com/office/drawing/2010/main">
        <mc:Choice Requires="a14">
          <p:sp>
            <p:nvSpPr>
              <p:cNvPr id="9" name="CasellaDiTesto 8">
                <a:extLst>
                  <a:ext uri="{FF2B5EF4-FFF2-40B4-BE49-F238E27FC236}">
                    <a16:creationId xmlns="" xmlns:a16="http://schemas.microsoft.com/office/drawing/2014/main" id="{60A975C4-326A-BFF4-2F6C-1A8D3543186A}"/>
                  </a:ext>
                </a:extLst>
              </p:cNvPr>
              <p:cNvSpPr txBox="1"/>
              <p:nvPr/>
            </p:nvSpPr>
            <p:spPr>
              <a:xfrm>
                <a:off x="2187924" y="6040969"/>
                <a:ext cx="2692410" cy="796693"/>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f>
                        <m:fPr>
                          <m:ctrlPr>
                            <a:rPr lang="it-IT" sz="1600" i="1" smtClean="0">
                              <a:latin typeface="Cambria Math" panose="02040503050406030204" pitchFamily="18" charset="0"/>
                            </a:rPr>
                          </m:ctrlPr>
                        </m:fPr>
                        <m:num>
                          <m:sSubSup>
                            <m:sSubSupPr>
                              <m:ctrlPr>
                                <a:rPr lang="it-IT" sz="1600" i="1" smtClean="0">
                                  <a:latin typeface="Cambria Math" panose="02040503050406030204" pitchFamily="18" charset="0"/>
                                </a:rPr>
                              </m:ctrlPr>
                            </m:sSubSupPr>
                            <m:e>
                              <m:r>
                                <a:rPr lang="it-IT" sz="1600" b="0" i="1" smtClean="0">
                                  <a:latin typeface="Cambria Math" panose="02040503050406030204" pitchFamily="18" charset="0"/>
                                </a:rPr>
                                <m:t>𝐸</m:t>
                              </m:r>
                            </m:e>
                            <m:sub>
                              <m:r>
                                <a:rPr lang="it-IT" sz="1600" b="0" i="1" smtClean="0">
                                  <a:latin typeface="Cambria Math" panose="02040503050406030204" pitchFamily="18" charset="0"/>
                                </a:rPr>
                                <m:t>𝑝</m:t>
                              </m:r>
                              <m:r>
                                <a:rPr lang="it-IT" sz="1600" b="0" i="1" smtClean="0">
                                  <a:latin typeface="Cambria Math" panose="02040503050406030204" pitchFamily="18" charset="0"/>
                                </a:rPr>
                                <m:t>+</m:t>
                              </m:r>
                            </m:sub>
                            <m:sup>
                              <m:r>
                                <a:rPr lang="it-IT" sz="1600" b="0" i="1" smtClean="0">
                                  <a:latin typeface="Cambria Math" panose="02040503050406030204" pitchFamily="18" charset="0"/>
                                </a:rPr>
                                <m:t>𝑡𝑜𝑡𝑎𝑙</m:t>
                              </m:r>
                            </m:sup>
                          </m:sSubSup>
                          <m:r>
                            <a:rPr lang="it-IT" sz="1600" b="0" i="1" smtClean="0">
                              <a:latin typeface="Cambria Math" panose="02040503050406030204" pitchFamily="18" charset="0"/>
                            </a:rPr>
                            <m:t> </m:t>
                          </m:r>
                        </m:num>
                        <m:den>
                          <m:sSub>
                            <m:sSubPr>
                              <m:ctrlPr>
                                <a:rPr lang="it-IT" sz="1600" i="1">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𝑙𝑎𝑠𝑒𝑟</m:t>
                              </m:r>
                            </m:sub>
                          </m:sSub>
                        </m:den>
                      </m:f>
                      <m:r>
                        <a:rPr lang="it-IT" sz="1600" b="0" i="1" smtClean="0">
                          <a:latin typeface="Cambria Math" panose="02040503050406030204" pitchFamily="18" charset="0"/>
                        </a:rPr>
                        <m:t>=</m:t>
                      </m:r>
                      <m:f>
                        <m:fPr>
                          <m:ctrlPr>
                            <a:rPr lang="it-IT" sz="1600" i="1" smtClean="0">
                              <a:latin typeface="Cambria Math" panose="02040503050406030204" pitchFamily="18" charset="0"/>
                            </a:rPr>
                          </m:ctrlPr>
                        </m:fPr>
                        <m:num>
                          <m:r>
                            <a:rPr lang="it-IT" sz="1600" b="0" i="1" smtClean="0">
                              <a:latin typeface="Cambria Math" panose="02040503050406030204" pitchFamily="18" charset="0"/>
                            </a:rPr>
                            <m:t>5.79 </m:t>
                          </m:r>
                          <m:r>
                            <a:rPr lang="it-IT" sz="1600" b="0" i="1" smtClean="0">
                              <a:latin typeface="Cambria Math" panose="02040503050406030204" pitchFamily="18" charset="0"/>
                            </a:rPr>
                            <m:t>𝐽</m:t>
                          </m:r>
                        </m:num>
                        <m:den>
                          <m:r>
                            <a:rPr lang="it-IT" sz="1600" b="0" i="1" smtClean="0">
                              <a:latin typeface="Cambria Math" panose="02040503050406030204" pitchFamily="18" charset="0"/>
                            </a:rPr>
                            <m:t>661 </m:t>
                          </m:r>
                          <m:r>
                            <a:rPr lang="it-IT" sz="1600" b="0" i="1" smtClean="0">
                              <a:latin typeface="Cambria Math" panose="02040503050406030204" pitchFamily="18" charset="0"/>
                            </a:rPr>
                            <m:t>𝐽</m:t>
                          </m:r>
                        </m:den>
                      </m:f>
                      <m:r>
                        <a:rPr lang="it-IT" sz="1600" b="0" i="1" smtClean="0">
                          <a:latin typeface="Cambria Math" panose="02040503050406030204" pitchFamily="18" charset="0"/>
                        </a:rPr>
                        <m:t>≈8.7⋅</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−3</m:t>
                          </m:r>
                        </m:sup>
                      </m:sSup>
                    </m:oMath>
                  </m:oMathPara>
                </a14:m>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9" name="CasellaDiTesto 8">
                <a:extLst>
                  <a:ext uri="{FF2B5EF4-FFF2-40B4-BE49-F238E27FC236}">
                    <a16:creationId xmlns:a16="http://schemas.microsoft.com/office/drawing/2014/main" id="{60A975C4-326A-BFF4-2F6C-1A8D3543186A}"/>
                  </a:ext>
                </a:extLst>
              </p:cNvPr>
              <p:cNvSpPr txBox="1">
                <a:spLocks noRot="1" noChangeAspect="1" noMove="1" noResize="1" noEditPoints="1" noAdjustHandles="1" noChangeArrowheads="1" noChangeShapeType="1" noTextEdit="1"/>
              </p:cNvSpPr>
              <p:nvPr/>
            </p:nvSpPr>
            <p:spPr>
              <a:xfrm>
                <a:off x="2187924" y="6040969"/>
                <a:ext cx="2692410" cy="796693"/>
              </a:xfrm>
              <a:prstGeom prst="rect">
                <a:avLst/>
              </a:prstGeom>
              <a:blipFill>
                <a:blip r:embed="rId4"/>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2165560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98051"/>
                <a:ext cx="11280913" cy="786562"/>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spectrum</a:t>
                </a:r>
                <a:r>
                  <a:rPr lang="it-IT" sz="3600" b="0" dirty="0">
                    <a:solidFill>
                      <a:schemeClr val="bg1"/>
                    </a:solidFill>
                    <a:ea typeface="+mj-ea"/>
                    <a:cs typeface="+mj-cs"/>
                  </a:rPr>
                  <a:t> for the  </a:t>
                </a:r>
                <a14:m>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i="1">
                            <a:solidFill>
                              <a:schemeClr val="bg1"/>
                            </a:solidFill>
                            <a:latin typeface="Cambria Math" panose="02040503050406030204" pitchFamily="18" charset="0"/>
                          </a:rPr>
                          <m:t>𝐴</m:t>
                        </m:r>
                      </m:num>
                      <m:den>
                        <m:r>
                          <a:rPr lang="en-US" sz="3600" i="1">
                            <a:solidFill>
                              <a:schemeClr val="bg1"/>
                            </a:solidFill>
                            <a:latin typeface="Cambria Math" panose="02040503050406030204" pitchFamily="18" charset="0"/>
                          </a:rPr>
                          <m:t>𝑍</m:t>
                        </m:r>
                      </m:den>
                    </m:f>
                    <m:r>
                      <a:rPr lang="it-IT" sz="3600">
                        <a:solidFill>
                          <a:schemeClr val="bg1"/>
                        </a:solidFill>
                        <a:latin typeface="Cambria Math" panose="02040503050406030204" pitchFamily="18" charset="0"/>
                      </a:rPr>
                      <m:t>=</m:t>
                    </m:r>
                    <m:r>
                      <a:rPr lang="it-IT" sz="3600" b="0" i="0" smtClean="0">
                        <a:solidFill>
                          <a:schemeClr val="bg1"/>
                        </a:solidFill>
                        <a:latin typeface="Cambria Math" panose="02040503050406030204" pitchFamily="18" charset="0"/>
                      </a:rPr>
                      <m:t>2</m:t>
                    </m:r>
                  </m:oMath>
                </a14:m>
                <a:r>
                  <a:rPr lang="it-IT" sz="3600" b="0" dirty="0">
                    <a:solidFill>
                      <a:schemeClr val="bg1"/>
                    </a:solidFill>
                    <a:ea typeface="+mj-ea"/>
                    <a:cs typeface="+mj-cs"/>
                  </a:rPr>
                  <a:t>  trace</a:t>
                </a:r>
                <a:endParaRPr lang="it-IT" sz="3600" dirty="0">
                  <a:solidFill>
                    <a:schemeClr val="bg1"/>
                  </a:solidFill>
                </a:endParaRPr>
              </a:p>
            </p:txBody>
          </p:sp>
        </mc:Choice>
        <mc:Fallback xmlns="">
          <p:sp>
            <p:nvSpPr>
              <p:cNvPr id="26" name="Titolo 1">
                <a:extLst>
                  <a:ext uri="{FF2B5EF4-FFF2-40B4-BE49-F238E27FC236}">
                    <a16:creationId xmlns:a16="http://schemas.microsoft.com/office/drawing/2014/main" id="{9D1E3726-82A6-4B9B-9F5B-3319D328633E}"/>
                  </a:ext>
                </a:extLst>
              </p:cNvPr>
              <p:cNvSpPr>
                <a:spLocks noGrp="1" noRot="1" noChangeAspect="1" noMove="1" noResize="1" noEditPoints="1" noAdjustHandles="1" noChangeArrowheads="1" noChangeShapeType="1" noTextEdit="1"/>
              </p:cNvSpPr>
              <p:nvPr>
                <p:ph type="title"/>
              </p:nvPr>
            </p:nvSpPr>
            <p:spPr>
              <a:xfrm>
                <a:off x="-1" y="98051"/>
                <a:ext cx="11280913" cy="786562"/>
              </a:xfrm>
              <a:blipFill>
                <a:blip r:embed="rId2"/>
                <a:stretch>
                  <a:fillRect l="-1621" t="-3876" b="-1860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AFE957D6-9C27-2841-ED95-1FF3E12DA3BA}"/>
                  </a:ext>
                </a:extLst>
              </p:cNvPr>
              <p:cNvSpPr txBox="1"/>
              <p:nvPr/>
            </p:nvSpPr>
            <p:spPr>
              <a:xfrm>
                <a:off x="144969" y="1094355"/>
                <a:ext cx="2736454" cy="2954655"/>
              </a:xfrm>
              <a:prstGeom prst="rect">
                <a:avLst/>
              </a:prstGeom>
            </p:spPr>
            <p:txBody>
              <a:bodyPr vert="horz" wrap="square" lIns="0" tIns="0" rIns="0" bIns="0" rtlCol="0">
                <a:spAutoFit/>
              </a:bodyPr>
              <a:lstStyle/>
              <a:p>
                <a:r>
                  <a:rPr lang="en-US" sz="1600" dirty="0">
                    <a:solidFill>
                      <a:schemeClr val="tx1"/>
                    </a:solidFill>
                  </a:rPr>
                  <a:t>Case where the signal is generated by </a:t>
                </a:r>
                <a14:m>
                  <m:oMath xmlns:m="http://schemas.openxmlformats.org/officeDocument/2006/math">
                    <m:r>
                      <a:rPr lang="it-IT" sz="1600" b="0" i="1" smtClean="0">
                        <a:solidFill>
                          <a:schemeClr val="tx1"/>
                        </a:solidFill>
                        <a:latin typeface="Cambria Math" panose="02040503050406030204" pitchFamily="18" charset="0"/>
                      </a:rPr>
                      <m:t>𝛼</m:t>
                    </m:r>
                    <m:r>
                      <a:rPr lang="it-IT" sz="1600" b="0" i="0" smtClean="0">
                        <a:solidFill>
                          <a:schemeClr val="tx1"/>
                        </a:solidFill>
                        <a:latin typeface="Cambria Math" panose="02040503050406030204" pitchFamily="18" charset="0"/>
                      </a:rPr>
                      <m:t>−</m:t>
                    </m:r>
                  </m:oMath>
                </a14:m>
                <a:r>
                  <a:rPr lang="en-US" sz="1600" dirty="0">
                    <a:solidFill>
                      <a:schemeClr val="tx1"/>
                    </a:solidFill>
                  </a:rPr>
                  <a:t>particles only</a:t>
                </a:r>
                <a:r>
                  <a:rPr lang="en-US" sz="1600" dirty="0"/>
                  <a:t>.</a:t>
                </a:r>
              </a:p>
              <a:p>
                <a:endParaRPr lang="en-US" sz="1600" dirty="0">
                  <a:solidFill>
                    <a:schemeClr val="tx1"/>
                  </a:solidFill>
                </a:endParaRPr>
              </a:p>
              <a:p>
                <a:r>
                  <a:rPr lang="it-IT" sz="1600" dirty="0">
                    <a:solidFill>
                      <a:schemeClr val="tx1"/>
                    </a:solidFill>
                  </a:rPr>
                  <a:t>Calibration of TR </a:t>
                </a:r>
                <a:r>
                  <a:rPr lang="it-IT" sz="1600" dirty="0" err="1">
                    <a:solidFill>
                      <a:schemeClr val="tx1"/>
                    </a:solidFill>
                  </a:rPr>
                  <a:t>type</a:t>
                </a:r>
                <a:r>
                  <a:rPr lang="it-IT" sz="1600" dirty="0">
                    <a:solidFill>
                      <a:schemeClr val="tx1"/>
                    </a:solidFill>
                  </a:rPr>
                  <a:t> </a:t>
                </a:r>
                <a:r>
                  <a:rPr lang="it-IT" sz="1600" dirty="0" err="1">
                    <a:solidFill>
                      <a:schemeClr val="tx1"/>
                    </a:solidFill>
                  </a:rPr>
                  <a:t>IPs</a:t>
                </a:r>
                <a:r>
                  <a:rPr lang="it-IT" sz="1600" dirty="0">
                    <a:solidFill>
                      <a:schemeClr val="tx1"/>
                    </a:solidFill>
                  </a:rPr>
                  <a:t> </a:t>
                </a:r>
                <a:r>
                  <a:rPr lang="it-IT" sz="1600">
                    <a:solidFill>
                      <a:schemeClr val="tx1"/>
                    </a:solidFill>
                  </a:rPr>
                  <a:t>available</a:t>
                </a:r>
                <a:r>
                  <a:rPr lang="it-IT" sz="1600" dirty="0">
                    <a:solidFill>
                      <a:schemeClr val="tx1"/>
                    </a:solidFill>
                  </a:rPr>
                  <a:t> </a:t>
                </a:r>
                <a:r>
                  <a:rPr lang="it-IT" sz="1600" dirty="0" err="1">
                    <a:solidFill>
                      <a:schemeClr val="tx1"/>
                    </a:solidFill>
                  </a:rPr>
                  <a:t>only</a:t>
                </a:r>
                <a:r>
                  <a:rPr lang="it-IT" sz="1600" dirty="0">
                    <a:solidFill>
                      <a:schemeClr val="tx1"/>
                    </a:solidFill>
                  </a:rPr>
                  <a:t> for </a:t>
                </a:r>
                <a14:m>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𝛼</m:t>
                        </m:r>
                      </m:sub>
                    </m:sSub>
                  </m:oMath>
                </a14:m>
                <a:r>
                  <a:rPr lang="en-US" sz="1600" dirty="0">
                    <a:solidFill>
                      <a:schemeClr val="tx1"/>
                    </a:solidFill>
                  </a:rPr>
                  <a:t>&gt;800 keV</a:t>
                </a:r>
                <a:r>
                  <a:rPr lang="en-US" sz="1600" dirty="0"/>
                  <a:t>: C. G. Freeman et al., Review of Scientific Instrument 79, 073301 (2011).</a:t>
                </a:r>
              </a:p>
              <a:p>
                <a:r>
                  <a:rPr lang="en-US" sz="1600" dirty="0">
                    <a:solidFill>
                      <a:schemeClr val="tx1"/>
                    </a:solidFill>
                  </a:rPr>
                  <a:t>For lower energies a linear </a:t>
                </a:r>
                <a:r>
                  <a:rPr lang="en-US" sz="1600" dirty="0"/>
                  <a:t>response was used.</a:t>
                </a:r>
                <a:endParaRPr lang="en-US" sz="1600" dirty="0">
                  <a:solidFill>
                    <a:schemeClr val="tx1"/>
                  </a:solidFill>
                </a:endParaRPr>
              </a:p>
              <a:p>
                <a:endParaRPr lang="en-US" sz="1600" dirty="0">
                  <a:solidFill>
                    <a:schemeClr val="tx1"/>
                  </a:solidFill>
                </a:endParaRPr>
              </a:p>
            </p:txBody>
          </p:sp>
        </mc:Choice>
        <mc:Fallback xmlns="">
          <p:sp>
            <p:nvSpPr>
              <p:cNvPr id="2" name="CasellaDiTesto 1">
                <a:extLst>
                  <a:ext uri="{FF2B5EF4-FFF2-40B4-BE49-F238E27FC236}">
                    <a16:creationId xmlns:a16="http://schemas.microsoft.com/office/drawing/2014/main" id="{AFE957D6-9C27-2841-ED95-1FF3E12DA3BA}"/>
                  </a:ext>
                </a:extLst>
              </p:cNvPr>
              <p:cNvSpPr txBox="1">
                <a:spLocks noRot="1" noChangeAspect="1" noMove="1" noResize="1" noEditPoints="1" noAdjustHandles="1" noChangeArrowheads="1" noChangeShapeType="1" noTextEdit="1"/>
              </p:cNvSpPr>
              <p:nvPr/>
            </p:nvSpPr>
            <p:spPr>
              <a:xfrm>
                <a:off x="144969" y="1094355"/>
                <a:ext cx="2736454" cy="2954655"/>
              </a:xfrm>
              <a:prstGeom prst="rect">
                <a:avLst/>
              </a:prstGeom>
              <a:blipFill>
                <a:blip r:embed="rId3"/>
                <a:stretch>
                  <a:fillRect l="-4677" t="-2273" r="-5791"/>
                </a:stretch>
              </a:blipFill>
            </p:spPr>
            <p:txBody>
              <a:bodyPr/>
              <a:lstStyle/>
              <a:p>
                <a:r>
                  <a:rPr lang="en-CA">
                    <a:noFill/>
                  </a:rPr>
                  <a:t> </a:t>
                </a:r>
              </a:p>
            </p:txBody>
          </p:sp>
        </mc:Fallback>
      </mc:AlternateContent>
      <p:grpSp>
        <p:nvGrpSpPr>
          <p:cNvPr id="8" name="Gruppo 7">
            <a:extLst>
              <a:ext uri="{FF2B5EF4-FFF2-40B4-BE49-F238E27FC236}">
                <a16:creationId xmlns="" xmlns:a16="http://schemas.microsoft.com/office/drawing/2014/main" id="{5661345D-76C3-A59B-D37D-81795EBAF4F7}"/>
              </a:ext>
            </a:extLst>
          </p:cNvPr>
          <p:cNvGrpSpPr/>
          <p:nvPr/>
        </p:nvGrpSpPr>
        <p:grpSpPr>
          <a:xfrm>
            <a:off x="2974890" y="994644"/>
            <a:ext cx="7423621" cy="5905396"/>
            <a:chOff x="2484095" y="1073973"/>
            <a:chExt cx="7284231" cy="5794513"/>
          </a:xfrm>
        </p:grpSpPr>
        <p:pic>
          <p:nvPicPr>
            <p:cNvPr id="3" name="Immagine 2">
              <a:extLst>
                <a:ext uri="{FF2B5EF4-FFF2-40B4-BE49-F238E27FC236}">
                  <a16:creationId xmlns="" xmlns:a16="http://schemas.microsoft.com/office/drawing/2014/main" id="{A400BB2C-335F-8B7E-42EB-780B99F9DE3E}"/>
                </a:ext>
              </a:extLst>
            </p:cNvPr>
            <p:cNvPicPr>
              <a:picLocks noChangeAspect="1"/>
            </p:cNvPicPr>
            <p:nvPr/>
          </p:nvPicPr>
          <p:blipFill>
            <a:blip r:embed="rId4"/>
            <a:stretch>
              <a:fillRect/>
            </a:stretch>
          </p:blipFill>
          <p:spPr>
            <a:xfrm>
              <a:off x="2553668" y="1073973"/>
              <a:ext cx="7214658" cy="5794513"/>
            </a:xfrm>
            <a:prstGeom prst="rect">
              <a:avLst/>
            </a:prstGeom>
          </p:spPr>
        </p:pic>
        <p:sp>
          <p:nvSpPr>
            <p:cNvPr id="4" name="Rettangolo 3">
              <a:extLst>
                <a:ext uri="{FF2B5EF4-FFF2-40B4-BE49-F238E27FC236}">
                  <a16:creationId xmlns="" xmlns:a16="http://schemas.microsoft.com/office/drawing/2014/main" id="{450B93F5-A68A-A75F-71B2-1E665A383C35}"/>
                </a:ext>
              </a:extLst>
            </p:cNvPr>
            <p:cNvSpPr/>
            <p:nvPr/>
          </p:nvSpPr>
          <p:spPr>
            <a:xfrm>
              <a:off x="2553668" y="3808512"/>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ttangolo 4">
              <a:extLst>
                <a:ext uri="{FF2B5EF4-FFF2-40B4-BE49-F238E27FC236}">
                  <a16:creationId xmlns="" xmlns:a16="http://schemas.microsoft.com/office/drawing/2014/main" id="{794219D9-E280-C55E-18D4-15D6842CBC7F}"/>
                </a:ext>
              </a:extLst>
            </p:cNvPr>
            <p:cNvSpPr/>
            <p:nvPr/>
          </p:nvSpPr>
          <p:spPr>
            <a:xfrm>
              <a:off x="6005622" y="3798023"/>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Rettangolo 5">
              <a:extLst>
                <a:ext uri="{FF2B5EF4-FFF2-40B4-BE49-F238E27FC236}">
                  <a16:creationId xmlns="" xmlns:a16="http://schemas.microsoft.com/office/drawing/2014/main" id="{1FAA05C3-F4CE-DEFB-5A69-CB180612C7F7}"/>
                </a:ext>
              </a:extLst>
            </p:cNvPr>
            <p:cNvSpPr/>
            <p:nvPr/>
          </p:nvSpPr>
          <p:spPr>
            <a:xfrm>
              <a:off x="6005622" y="1146092"/>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7" name="Rettangolo 6">
              <a:extLst>
                <a:ext uri="{FF2B5EF4-FFF2-40B4-BE49-F238E27FC236}">
                  <a16:creationId xmlns="" xmlns:a16="http://schemas.microsoft.com/office/drawing/2014/main" id="{966BA5BD-32E7-1233-BE54-7318C38DEB22}"/>
                </a:ext>
              </a:extLst>
            </p:cNvPr>
            <p:cNvSpPr/>
            <p:nvPr/>
          </p:nvSpPr>
          <p:spPr>
            <a:xfrm>
              <a:off x="2484095" y="1151033"/>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9" name="CasellaDiTesto 8">
            <a:extLst>
              <a:ext uri="{FF2B5EF4-FFF2-40B4-BE49-F238E27FC236}">
                <a16:creationId xmlns="" xmlns:a16="http://schemas.microsoft.com/office/drawing/2014/main" id="{7BE2C391-2243-2327-84C5-D42885139239}"/>
              </a:ext>
            </a:extLst>
          </p:cNvPr>
          <p:cNvSpPr txBox="1"/>
          <p:nvPr/>
        </p:nvSpPr>
        <p:spPr>
          <a:xfrm>
            <a:off x="144969" y="4288662"/>
            <a:ext cx="2736454" cy="2215991"/>
          </a:xfrm>
          <a:prstGeom prst="rect">
            <a:avLst/>
          </a:prstGeom>
        </p:spPr>
        <p:txBody>
          <a:bodyPr vert="horz" wrap="square" lIns="0" tIns="0" rIns="0" bIns="0" rtlCol="0">
            <a:spAutoFit/>
          </a:bodyPr>
          <a:lstStyle/>
          <a:p>
            <a:r>
              <a:rPr lang="en-US" sz="1600" dirty="0">
                <a:solidFill>
                  <a:schemeClr val="tx1"/>
                </a:solidFill>
              </a:rPr>
              <a:t>Case where the signal is generated by C</a:t>
            </a:r>
            <a:r>
              <a:rPr lang="en-US" sz="1600" baseline="30000" dirty="0">
                <a:solidFill>
                  <a:schemeClr val="tx1"/>
                </a:solidFill>
              </a:rPr>
              <a:t>+6</a:t>
            </a:r>
            <a:r>
              <a:rPr lang="en-US" sz="1600" dirty="0">
                <a:solidFill>
                  <a:schemeClr val="tx1"/>
                </a:solidFill>
              </a:rPr>
              <a:t> ions only.</a:t>
            </a:r>
          </a:p>
          <a:p>
            <a:endParaRPr lang="en-US" sz="1600" dirty="0">
              <a:solidFill>
                <a:schemeClr val="tx1"/>
              </a:solidFill>
            </a:endParaRPr>
          </a:p>
          <a:p>
            <a:r>
              <a:rPr lang="it-IT" sz="1600" dirty="0">
                <a:solidFill>
                  <a:schemeClr val="tx1"/>
                </a:solidFill>
              </a:rPr>
              <a:t>Calibration of TR </a:t>
            </a:r>
            <a:r>
              <a:rPr lang="it-IT" sz="1600" dirty="0" err="1">
                <a:solidFill>
                  <a:schemeClr val="tx1"/>
                </a:solidFill>
              </a:rPr>
              <a:t>type</a:t>
            </a:r>
            <a:r>
              <a:rPr lang="it-IT" sz="1600" dirty="0">
                <a:solidFill>
                  <a:schemeClr val="tx1"/>
                </a:solidFill>
              </a:rPr>
              <a:t> </a:t>
            </a:r>
            <a:r>
              <a:rPr lang="it-IT" sz="1600" dirty="0" err="1">
                <a:solidFill>
                  <a:schemeClr val="tx1"/>
                </a:solidFill>
              </a:rPr>
              <a:t>IPs</a:t>
            </a:r>
            <a:r>
              <a:rPr lang="it-IT" sz="1600" dirty="0">
                <a:solidFill>
                  <a:schemeClr val="tx1"/>
                </a:solidFill>
              </a:rPr>
              <a:t> </a:t>
            </a:r>
            <a:r>
              <a:rPr lang="it-IT" sz="1600" dirty="0" err="1">
                <a:solidFill>
                  <a:schemeClr val="tx1"/>
                </a:solidFill>
              </a:rPr>
              <a:t>is</a:t>
            </a:r>
            <a:r>
              <a:rPr lang="it-IT" sz="1600" dirty="0">
                <a:solidFill>
                  <a:schemeClr val="tx1"/>
                </a:solidFill>
              </a:rPr>
              <a:t> a </a:t>
            </a:r>
            <a:r>
              <a:rPr lang="it-IT" sz="1600" dirty="0" err="1">
                <a:solidFill>
                  <a:schemeClr val="tx1"/>
                </a:solidFill>
              </a:rPr>
              <a:t>polynomial</a:t>
            </a:r>
            <a:r>
              <a:rPr lang="it-IT" sz="1600" dirty="0">
                <a:solidFill>
                  <a:schemeClr val="tx1"/>
                </a:solidFill>
              </a:rPr>
              <a:t> </a:t>
            </a:r>
            <a:r>
              <a:rPr lang="it-IT" sz="1600" dirty="0" err="1">
                <a:solidFill>
                  <a:schemeClr val="tx1"/>
                </a:solidFill>
              </a:rPr>
              <a:t>fit</a:t>
            </a:r>
            <a:r>
              <a:rPr lang="it-IT" sz="1600" dirty="0">
                <a:solidFill>
                  <a:schemeClr val="tx1"/>
                </a:solidFill>
              </a:rPr>
              <a:t> of </a:t>
            </a:r>
            <a:r>
              <a:rPr lang="it-IT" sz="1600" dirty="0" err="1">
                <a:solidFill>
                  <a:schemeClr val="tx1"/>
                </a:solidFill>
              </a:rPr>
              <a:t>exp</a:t>
            </a:r>
            <a:r>
              <a:rPr lang="it-IT" sz="1600" dirty="0">
                <a:solidFill>
                  <a:schemeClr val="tx1"/>
                </a:solidFill>
              </a:rPr>
              <a:t>. </a:t>
            </a:r>
            <a:r>
              <a:rPr lang="it-IT" sz="1600" dirty="0"/>
              <a:t>d</a:t>
            </a:r>
            <a:r>
              <a:rPr lang="it-IT" sz="1600" dirty="0">
                <a:solidFill>
                  <a:schemeClr val="tx1"/>
                </a:solidFill>
              </a:rPr>
              <a:t>ata in </a:t>
            </a:r>
            <a:r>
              <a:rPr lang="en-GB" sz="1600" dirty="0"/>
              <a:t>D. </a:t>
            </a:r>
            <a:r>
              <a:rPr lang="en-GB" sz="1600" dirty="0" err="1"/>
              <a:t>Doria</a:t>
            </a:r>
            <a:r>
              <a:rPr lang="en-GB" sz="1600" dirty="0"/>
              <a:t> et al., </a:t>
            </a:r>
            <a:r>
              <a:rPr lang="en-GB" sz="1600" i="1" dirty="0"/>
              <a:t>Review of Scientific Instruments </a:t>
            </a:r>
            <a:r>
              <a:rPr lang="en-GB" sz="1600" dirty="0"/>
              <a:t>86, 123302 (2015)</a:t>
            </a:r>
            <a:endParaRPr lang="en-US" sz="1600" dirty="0">
              <a:solidFill>
                <a:schemeClr val="tx1"/>
              </a:solidFill>
            </a:endParaRPr>
          </a:p>
          <a:p>
            <a:endParaRPr lang="en-US" sz="1600" dirty="0">
              <a:solidFill>
                <a:schemeClr val="tx1"/>
              </a:solidFill>
            </a:endParaRPr>
          </a:p>
        </p:txBody>
      </p:sp>
      <p:cxnSp>
        <p:nvCxnSpPr>
          <p:cNvPr id="13" name="Connettore diritto 12">
            <a:extLst>
              <a:ext uri="{FF2B5EF4-FFF2-40B4-BE49-F238E27FC236}">
                <a16:creationId xmlns="" xmlns:a16="http://schemas.microsoft.com/office/drawing/2014/main" id="{167C7704-5112-1409-8D6B-D2CD1CA8F21A}"/>
              </a:ext>
            </a:extLst>
          </p:cNvPr>
          <p:cNvCxnSpPr>
            <a:cxnSpLocks/>
          </p:cNvCxnSpPr>
          <p:nvPr/>
        </p:nvCxnSpPr>
        <p:spPr>
          <a:xfrm>
            <a:off x="144969" y="3992010"/>
            <a:ext cx="11902062" cy="0"/>
          </a:xfrm>
          <a:prstGeom prst="line">
            <a:avLst/>
          </a:prstGeom>
          <a:ln w="1905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 xmlns:a16="http://schemas.microsoft.com/office/drawing/2014/main" id="{B624BE96-3BB5-B3A7-4A12-D433A1CFE7BA}"/>
                  </a:ext>
                </a:extLst>
              </p:cNvPr>
              <p:cNvSpPr txBox="1"/>
              <p:nvPr/>
            </p:nvSpPr>
            <p:spPr>
              <a:xfrm>
                <a:off x="10286869" y="2466431"/>
                <a:ext cx="1871804" cy="1282274"/>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f>
                        <m:fPr>
                          <m:ctrlPr>
                            <a:rPr lang="it-IT" sz="1600" i="1" smtClean="0">
                              <a:latin typeface="Cambria Math" panose="02040503050406030204" pitchFamily="18" charset="0"/>
                            </a:rPr>
                          </m:ctrlPr>
                        </m:fPr>
                        <m:num>
                          <m:sSubSup>
                            <m:sSubSupPr>
                              <m:ctrlPr>
                                <a:rPr lang="it-IT" sz="1600" i="1" smtClean="0">
                                  <a:latin typeface="Cambria Math" panose="02040503050406030204" pitchFamily="18" charset="0"/>
                                </a:rPr>
                              </m:ctrlPr>
                            </m:sSubSupPr>
                            <m:e>
                              <m:r>
                                <a:rPr lang="it-IT" sz="1600" b="0" i="1" smtClean="0">
                                  <a:latin typeface="Cambria Math" panose="02040503050406030204" pitchFamily="18" charset="0"/>
                                </a:rPr>
                                <m:t>𝐸</m:t>
                              </m:r>
                            </m:e>
                            <m:sub>
                              <m:r>
                                <a:rPr lang="it-IT" sz="1600" b="0" i="1" smtClean="0">
                                  <a:latin typeface="Cambria Math" panose="02040503050406030204" pitchFamily="18" charset="0"/>
                                </a:rPr>
                                <m:t>𝛼</m:t>
                              </m:r>
                            </m:sub>
                            <m:sup>
                              <m:r>
                                <a:rPr lang="it-IT" sz="1600" b="0" i="1" smtClean="0">
                                  <a:latin typeface="Cambria Math" panose="02040503050406030204" pitchFamily="18" charset="0"/>
                                </a:rPr>
                                <m:t>𝑡𝑜𝑡𝑎𝑙</m:t>
                              </m:r>
                            </m:sup>
                          </m:sSubSup>
                          <m:r>
                            <a:rPr lang="it-IT" sz="1600" b="0" i="1" smtClean="0">
                              <a:latin typeface="Cambria Math" panose="02040503050406030204" pitchFamily="18" charset="0"/>
                            </a:rPr>
                            <m:t> </m:t>
                          </m:r>
                        </m:num>
                        <m:den>
                          <m:sSub>
                            <m:sSubPr>
                              <m:ctrlPr>
                                <a:rPr lang="it-IT" sz="1600" i="1">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𝑙𝑎𝑠𝑒𝑟</m:t>
                              </m:r>
                            </m:sub>
                          </m:sSub>
                        </m:den>
                      </m:f>
                      <m:r>
                        <a:rPr lang="it-IT" sz="1600" b="0" i="1" smtClean="0">
                          <a:latin typeface="Cambria Math" panose="02040503050406030204" pitchFamily="18" charset="0"/>
                        </a:rPr>
                        <m:t>=</m:t>
                      </m:r>
                      <m:f>
                        <m:fPr>
                          <m:ctrlPr>
                            <a:rPr lang="it-IT" sz="1600" i="1" smtClean="0">
                              <a:latin typeface="Cambria Math" panose="02040503050406030204" pitchFamily="18" charset="0"/>
                            </a:rPr>
                          </m:ctrlPr>
                        </m:fPr>
                        <m:num>
                          <m:r>
                            <a:rPr lang="it-IT" sz="1600" b="0" i="1" smtClean="0">
                              <a:latin typeface="Cambria Math" panose="02040503050406030204" pitchFamily="18" charset="0"/>
                            </a:rPr>
                            <m:t>0.03 </m:t>
                          </m:r>
                          <m:r>
                            <a:rPr lang="it-IT" sz="1600" b="0" i="1" smtClean="0">
                              <a:latin typeface="Cambria Math" panose="02040503050406030204" pitchFamily="18" charset="0"/>
                            </a:rPr>
                            <m:t>𝐽</m:t>
                          </m:r>
                        </m:num>
                        <m:den>
                          <m:r>
                            <a:rPr lang="it-IT" sz="1600" b="0" i="1" smtClean="0">
                              <a:latin typeface="Cambria Math" panose="02040503050406030204" pitchFamily="18" charset="0"/>
                            </a:rPr>
                            <m:t>661 </m:t>
                          </m:r>
                          <m:r>
                            <a:rPr lang="it-IT" sz="1600" b="0" i="1" smtClean="0">
                              <a:latin typeface="Cambria Math" panose="02040503050406030204" pitchFamily="18" charset="0"/>
                            </a:rPr>
                            <m:t>𝐽</m:t>
                          </m:r>
                        </m:den>
                      </m:f>
                    </m:oMath>
                  </m:oMathPara>
                </a14:m>
                <a:endParaRPr lang="it-IT" sz="1600" i="1" dirty="0">
                  <a:latin typeface="Cambria Math" panose="02040503050406030204" pitchFamily="18" charset="0"/>
                </a:endParaRPr>
              </a:p>
              <a:p>
                <a:endParaRPr lang="it-IT"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≈4.5⋅</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−5</m:t>
                          </m:r>
                        </m:sup>
                      </m:sSup>
                    </m:oMath>
                  </m:oMathPara>
                </a14:m>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0" name="CasellaDiTesto 9">
                <a:extLst>
                  <a:ext uri="{FF2B5EF4-FFF2-40B4-BE49-F238E27FC236}">
                    <a16:creationId xmlns:a16="http://schemas.microsoft.com/office/drawing/2014/main" id="{B624BE96-3BB5-B3A7-4A12-D433A1CFE7BA}"/>
                  </a:ext>
                </a:extLst>
              </p:cNvPr>
              <p:cNvSpPr txBox="1">
                <a:spLocks noRot="1" noChangeAspect="1" noMove="1" noResize="1" noEditPoints="1" noAdjustHandles="1" noChangeArrowheads="1" noChangeShapeType="1" noTextEdit="1"/>
              </p:cNvSpPr>
              <p:nvPr/>
            </p:nvSpPr>
            <p:spPr>
              <a:xfrm>
                <a:off x="10286869" y="2466431"/>
                <a:ext cx="1871804" cy="1282274"/>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 xmlns:a16="http://schemas.microsoft.com/office/drawing/2014/main" id="{6D12BD6E-324D-682F-F613-D580455BF918}"/>
                  </a:ext>
                </a:extLst>
              </p:cNvPr>
              <p:cNvSpPr txBox="1"/>
              <p:nvPr/>
            </p:nvSpPr>
            <p:spPr>
              <a:xfrm>
                <a:off x="10286869" y="5463797"/>
                <a:ext cx="1871804" cy="1323760"/>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f>
                        <m:fPr>
                          <m:ctrlPr>
                            <a:rPr lang="it-IT" sz="1600" i="1" smtClean="0">
                              <a:latin typeface="Cambria Math" panose="02040503050406030204" pitchFamily="18" charset="0"/>
                            </a:rPr>
                          </m:ctrlPr>
                        </m:fPr>
                        <m:num>
                          <m:sSubSup>
                            <m:sSubSupPr>
                              <m:ctrlPr>
                                <a:rPr lang="it-IT" sz="1600" i="1" smtClean="0">
                                  <a:latin typeface="Cambria Math" panose="02040503050406030204" pitchFamily="18" charset="0"/>
                                </a:rPr>
                              </m:ctrlPr>
                            </m:sSubSupPr>
                            <m:e>
                              <m:r>
                                <a:rPr lang="it-IT" sz="1600" b="0" i="1" smtClean="0">
                                  <a:latin typeface="Cambria Math" panose="02040503050406030204" pitchFamily="18" charset="0"/>
                                </a:rPr>
                                <m:t>𝐸</m:t>
                              </m:r>
                            </m:e>
                            <m:sub>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𝐶</m:t>
                                  </m:r>
                                </m:e>
                                <m:sup>
                                  <m:r>
                                    <a:rPr lang="it-IT" sz="1600" b="0" i="1" smtClean="0">
                                      <a:latin typeface="Cambria Math" panose="02040503050406030204" pitchFamily="18" charset="0"/>
                                    </a:rPr>
                                    <m:t>+6</m:t>
                                  </m:r>
                                </m:sup>
                              </m:sSup>
                            </m:sub>
                            <m:sup>
                              <m:r>
                                <a:rPr lang="it-IT" sz="1600" b="0" i="1" smtClean="0">
                                  <a:latin typeface="Cambria Math" panose="02040503050406030204" pitchFamily="18" charset="0"/>
                                </a:rPr>
                                <m:t>𝑡𝑜𝑡𝑎𝑙</m:t>
                              </m:r>
                            </m:sup>
                          </m:sSubSup>
                          <m:r>
                            <a:rPr lang="it-IT" sz="1600" b="0" i="1" smtClean="0">
                              <a:latin typeface="Cambria Math" panose="02040503050406030204" pitchFamily="18" charset="0"/>
                            </a:rPr>
                            <m:t> </m:t>
                          </m:r>
                        </m:num>
                        <m:den>
                          <m:sSub>
                            <m:sSubPr>
                              <m:ctrlPr>
                                <a:rPr lang="it-IT" sz="1600" i="1">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𝑙𝑎𝑠𝑒𝑟</m:t>
                              </m:r>
                            </m:sub>
                          </m:sSub>
                        </m:den>
                      </m:f>
                      <m:r>
                        <a:rPr lang="it-IT" sz="1600" b="0" i="1" smtClean="0">
                          <a:latin typeface="Cambria Math" panose="02040503050406030204" pitchFamily="18" charset="0"/>
                        </a:rPr>
                        <m:t>=</m:t>
                      </m:r>
                      <m:f>
                        <m:fPr>
                          <m:ctrlPr>
                            <a:rPr lang="it-IT" sz="1600" i="1" smtClean="0">
                              <a:latin typeface="Cambria Math" panose="02040503050406030204" pitchFamily="18" charset="0"/>
                            </a:rPr>
                          </m:ctrlPr>
                        </m:fPr>
                        <m:num>
                          <m:r>
                            <a:rPr lang="it-IT" sz="1600" b="0" i="1" smtClean="0">
                              <a:latin typeface="Cambria Math" panose="02040503050406030204" pitchFamily="18" charset="0"/>
                            </a:rPr>
                            <m:t>0.25 </m:t>
                          </m:r>
                          <m:r>
                            <a:rPr lang="it-IT" sz="1600" b="0" i="1" smtClean="0">
                              <a:latin typeface="Cambria Math" panose="02040503050406030204" pitchFamily="18" charset="0"/>
                            </a:rPr>
                            <m:t>𝐽</m:t>
                          </m:r>
                        </m:num>
                        <m:den>
                          <m:r>
                            <a:rPr lang="it-IT" sz="1600" b="0" i="1" smtClean="0">
                              <a:latin typeface="Cambria Math" panose="02040503050406030204" pitchFamily="18" charset="0"/>
                            </a:rPr>
                            <m:t>661 </m:t>
                          </m:r>
                          <m:r>
                            <a:rPr lang="it-IT" sz="1600" b="0" i="1" smtClean="0">
                              <a:latin typeface="Cambria Math" panose="02040503050406030204" pitchFamily="18" charset="0"/>
                            </a:rPr>
                            <m:t>𝐽</m:t>
                          </m:r>
                        </m:den>
                      </m:f>
                    </m:oMath>
                  </m:oMathPara>
                </a14:m>
                <a:endParaRPr lang="it-IT" sz="1600" i="1" dirty="0">
                  <a:latin typeface="Cambria Math" panose="02040503050406030204" pitchFamily="18" charset="0"/>
                </a:endParaRPr>
              </a:p>
              <a:p>
                <a:endParaRPr lang="it-IT"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≈3.7⋅</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−4</m:t>
                          </m:r>
                        </m:sup>
                      </m:sSup>
                    </m:oMath>
                  </m:oMathPara>
                </a14:m>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1" name="CasellaDiTesto 10">
                <a:extLst>
                  <a:ext uri="{FF2B5EF4-FFF2-40B4-BE49-F238E27FC236}">
                    <a16:creationId xmlns:a16="http://schemas.microsoft.com/office/drawing/2014/main" id="{6D12BD6E-324D-682F-F613-D580455BF918}"/>
                  </a:ext>
                </a:extLst>
              </p:cNvPr>
              <p:cNvSpPr txBox="1">
                <a:spLocks noRot="1" noChangeAspect="1" noMove="1" noResize="1" noEditPoints="1" noAdjustHandles="1" noChangeArrowheads="1" noChangeShapeType="1" noTextEdit="1"/>
              </p:cNvSpPr>
              <p:nvPr/>
            </p:nvSpPr>
            <p:spPr>
              <a:xfrm>
                <a:off x="10286869" y="5463797"/>
                <a:ext cx="1871804" cy="1323760"/>
              </a:xfrm>
              <a:prstGeom prst="rect">
                <a:avLst/>
              </a:prstGeom>
              <a:blipFill>
                <a:blip r:embed="rId6"/>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11452916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98051"/>
                <a:ext cx="11280913" cy="786562"/>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spectrum</a:t>
                </a:r>
                <a:r>
                  <a:rPr lang="it-IT" sz="3600" b="0" dirty="0">
                    <a:solidFill>
                      <a:schemeClr val="bg1"/>
                    </a:solidFill>
                    <a:ea typeface="+mj-ea"/>
                    <a:cs typeface="+mj-cs"/>
                  </a:rPr>
                  <a:t> for the  </a:t>
                </a:r>
                <a14:m>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i="1">
                            <a:solidFill>
                              <a:schemeClr val="bg1"/>
                            </a:solidFill>
                            <a:latin typeface="Cambria Math" panose="02040503050406030204" pitchFamily="18" charset="0"/>
                          </a:rPr>
                          <m:t>𝐴</m:t>
                        </m:r>
                      </m:num>
                      <m:den>
                        <m:r>
                          <a:rPr lang="en-US" sz="3600" i="1">
                            <a:solidFill>
                              <a:schemeClr val="bg1"/>
                            </a:solidFill>
                            <a:latin typeface="Cambria Math" panose="02040503050406030204" pitchFamily="18" charset="0"/>
                          </a:rPr>
                          <m:t>𝑍</m:t>
                        </m:r>
                      </m:den>
                    </m:f>
                    <m:r>
                      <a:rPr lang="it-IT" sz="3600">
                        <a:solidFill>
                          <a:schemeClr val="bg1"/>
                        </a:solidFill>
                        <a:latin typeface="Cambria Math" panose="02040503050406030204" pitchFamily="18" charset="0"/>
                      </a:rPr>
                      <m:t>=</m:t>
                    </m:r>
                    <m:r>
                      <a:rPr lang="it-IT" sz="3600" b="0" i="0" smtClean="0">
                        <a:solidFill>
                          <a:schemeClr val="bg1"/>
                        </a:solidFill>
                        <a:latin typeface="Cambria Math" panose="02040503050406030204" pitchFamily="18" charset="0"/>
                      </a:rPr>
                      <m:t>2</m:t>
                    </m:r>
                  </m:oMath>
                </a14:m>
                <a:r>
                  <a:rPr lang="it-IT" sz="3600" b="0" dirty="0">
                    <a:solidFill>
                      <a:schemeClr val="bg1"/>
                    </a:solidFill>
                    <a:ea typeface="+mj-ea"/>
                    <a:cs typeface="+mj-cs"/>
                  </a:rPr>
                  <a:t>  trace</a:t>
                </a:r>
                <a:endParaRPr lang="it-IT" sz="3600" dirty="0">
                  <a:solidFill>
                    <a:schemeClr val="bg1"/>
                  </a:solidFill>
                </a:endParaRPr>
              </a:p>
            </p:txBody>
          </p:sp>
        </mc:Choice>
        <mc:Fallback xmlns="">
          <p:sp>
            <p:nvSpPr>
              <p:cNvPr id="26" name="Titolo 1">
                <a:extLst>
                  <a:ext uri="{FF2B5EF4-FFF2-40B4-BE49-F238E27FC236}">
                    <a16:creationId xmlns:a16="http://schemas.microsoft.com/office/drawing/2014/main" id="{9D1E3726-82A6-4B9B-9F5B-3319D328633E}"/>
                  </a:ext>
                </a:extLst>
              </p:cNvPr>
              <p:cNvSpPr>
                <a:spLocks noGrp="1" noRot="1" noChangeAspect="1" noMove="1" noResize="1" noEditPoints="1" noAdjustHandles="1" noChangeArrowheads="1" noChangeShapeType="1" noTextEdit="1"/>
              </p:cNvSpPr>
              <p:nvPr>
                <p:ph type="title"/>
              </p:nvPr>
            </p:nvSpPr>
            <p:spPr>
              <a:xfrm>
                <a:off x="-1" y="98051"/>
                <a:ext cx="11280913" cy="786562"/>
              </a:xfrm>
              <a:blipFill>
                <a:blip r:embed="rId2"/>
                <a:stretch>
                  <a:fillRect l="-1621" t="-3876" b="-1860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AFE957D6-9C27-2841-ED95-1FF3E12DA3BA}"/>
                  </a:ext>
                </a:extLst>
              </p:cNvPr>
              <p:cNvSpPr txBox="1"/>
              <p:nvPr/>
            </p:nvSpPr>
            <p:spPr>
              <a:xfrm>
                <a:off x="144969" y="1094355"/>
                <a:ext cx="2736454" cy="2954655"/>
              </a:xfrm>
              <a:prstGeom prst="rect">
                <a:avLst/>
              </a:prstGeom>
            </p:spPr>
            <p:txBody>
              <a:bodyPr vert="horz" wrap="square" lIns="0" tIns="0" rIns="0" bIns="0" rtlCol="0">
                <a:spAutoFit/>
              </a:bodyPr>
              <a:lstStyle/>
              <a:p>
                <a:r>
                  <a:rPr lang="en-US" sz="1600" dirty="0">
                    <a:solidFill>
                      <a:schemeClr val="tx1"/>
                    </a:solidFill>
                  </a:rPr>
                  <a:t>Case where the signal is generated by </a:t>
                </a:r>
                <a14:m>
                  <m:oMath xmlns:m="http://schemas.openxmlformats.org/officeDocument/2006/math">
                    <m:r>
                      <a:rPr lang="it-IT" sz="1600" b="0" i="1" smtClean="0">
                        <a:solidFill>
                          <a:schemeClr val="tx1"/>
                        </a:solidFill>
                        <a:latin typeface="Cambria Math" panose="02040503050406030204" pitchFamily="18" charset="0"/>
                      </a:rPr>
                      <m:t>𝛼</m:t>
                    </m:r>
                    <m:r>
                      <a:rPr lang="it-IT" sz="1600" b="0" i="0" smtClean="0">
                        <a:solidFill>
                          <a:schemeClr val="tx1"/>
                        </a:solidFill>
                        <a:latin typeface="Cambria Math" panose="02040503050406030204" pitchFamily="18" charset="0"/>
                      </a:rPr>
                      <m:t>−</m:t>
                    </m:r>
                  </m:oMath>
                </a14:m>
                <a:r>
                  <a:rPr lang="en-US" sz="1600" dirty="0">
                    <a:solidFill>
                      <a:schemeClr val="tx1"/>
                    </a:solidFill>
                  </a:rPr>
                  <a:t>particles only</a:t>
                </a:r>
                <a:r>
                  <a:rPr lang="en-US" sz="1600" dirty="0"/>
                  <a:t>.</a:t>
                </a:r>
              </a:p>
              <a:p>
                <a:endParaRPr lang="en-US" sz="1600" dirty="0">
                  <a:solidFill>
                    <a:schemeClr val="tx1"/>
                  </a:solidFill>
                </a:endParaRPr>
              </a:p>
              <a:p>
                <a:r>
                  <a:rPr lang="it-IT" sz="1600" dirty="0">
                    <a:solidFill>
                      <a:schemeClr val="tx1"/>
                    </a:solidFill>
                  </a:rPr>
                  <a:t>Calibration of TR </a:t>
                </a:r>
                <a:r>
                  <a:rPr lang="it-IT" sz="1600" dirty="0" err="1">
                    <a:solidFill>
                      <a:schemeClr val="tx1"/>
                    </a:solidFill>
                  </a:rPr>
                  <a:t>type</a:t>
                </a:r>
                <a:r>
                  <a:rPr lang="it-IT" sz="1600" dirty="0">
                    <a:solidFill>
                      <a:schemeClr val="tx1"/>
                    </a:solidFill>
                  </a:rPr>
                  <a:t> </a:t>
                </a:r>
                <a:r>
                  <a:rPr lang="it-IT" sz="1600" dirty="0" err="1">
                    <a:solidFill>
                      <a:schemeClr val="tx1"/>
                    </a:solidFill>
                  </a:rPr>
                  <a:t>IPs</a:t>
                </a:r>
                <a:r>
                  <a:rPr lang="it-IT" sz="1600" dirty="0">
                    <a:solidFill>
                      <a:schemeClr val="tx1"/>
                    </a:solidFill>
                  </a:rPr>
                  <a:t> </a:t>
                </a:r>
                <a:r>
                  <a:rPr lang="it-IT" sz="1600" dirty="0" err="1">
                    <a:solidFill>
                      <a:schemeClr val="tx1"/>
                    </a:solidFill>
                  </a:rPr>
                  <a:t>available</a:t>
                </a:r>
                <a:r>
                  <a:rPr lang="it-IT" sz="1600" dirty="0">
                    <a:solidFill>
                      <a:schemeClr val="tx1"/>
                    </a:solidFill>
                  </a:rPr>
                  <a:t> </a:t>
                </a:r>
                <a:r>
                  <a:rPr lang="it-IT" sz="1600" dirty="0" err="1">
                    <a:solidFill>
                      <a:schemeClr val="tx1"/>
                    </a:solidFill>
                  </a:rPr>
                  <a:t>only</a:t>
                </a:r>
                <a:r>
                  <a:rPr lang="it-IT" sz="1600" dirty="0">
                    <a:solidFill>
                      <a:schemeClr val="tx1"/>
                    </a:solidFill>
                  </a:rPr>
                  <a:t> for </a:t>
                </a:r>
                <a14:m>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𝛼</m:t>
                        </m:r>
                      </m:sub>
                    </m:sSub>
                  </m:oMath>
                </a14:m>
                <a:r>
                  <a:rPr lang="en-US" sz="1600" dirty="0">
                    <a:solidFill>
                      <a:schemeClr val="tx1"/>
                    </a:solidFill>
                  </a:rPr>
                  <a:t>&gt;800 keV</a:t>
                </a:r>
                <a:r>
                  <a:rPr lang="en-US" sz="1600" dirty="0"/>
                  <a:t>: C. G. Freeman et al., Review of Scientific Instrument 79, 073301 (2011).</a:t>
                </a:r>
              </a:p>
              <a:p>
                <a:r>
                  <a:rPr lang="en-US" sz="1600" dirty="0">
                    <a:solidFill>
                      <a:schemeClr val="tx1"/>
                    </a:solidFill>
                  </a:rPr>
                  <a:t>For lower energies a linear </a:t>
                </a:r>
                <a:r>
                  <a:rPr lang="en-US" sz="1600" dirty="0"/>
                  <a:t>response was used.</a:t>
                </a:r>
                <a:endParaRPr lang="en-US" sz="1600" dirty="0">
                  <a:solidFill>
                    <a:schemeClr val="tx1"/>
                  </a:solidFill>
                </a:endParaRPr>
              </a:p>
              <a:p>
                <a:endParaRPr lang="en-US" sz="1600" dirty="0">
                  <a:solidFill>
                    <a:schemeClr val="tx1"/>
                  </a:solidFill>
                </a:endParaRPr>
              </a:p>
            </p:txBody>
          </p:sp>
        </mc:Choice>
        <mc:Fallback xmlns="">
          <p:sp>
            <p:nvSpPr>
              <p:cNvPr id="2" name="CasellaDiTesto 1">
                <a:extLst>
                  <a:ext uri="{FF2B5EF4-FFF2-40B4-BE49-F238E27FC236}">
                    <a16:creationId xmlns:a16="http://schemas.microsoft.com/office/drawing/2014/main" id="{AFE957D6-9C27-2841-ED95-1FF3E12DA3BA}"/>
                  </a:ext>
                </a:extLst>
              </p:cNvPr>
              <p:cNvSpPr txBox="1">
                <a:spLocks noRot="1" noChangeAspect="1" noMove="1" noResize="1" noEditPoints="1" noAdjustHandles="1" noChangeArrowheads="1" noChangeShapeType="1" noTextEdit="1"/>
              </p:cNvSpPr>
              <p:nvPr/>
            </p:nvSpPr>
            <p:spPr>
              <a:xfrm>
                <a:off x="144969" y="1094355"/>
                <a:ext cx="2736454" cy="2954655"/>
              </a:xfrm>
              <a:prstGeom prst="rect">
                <a:avLst/>
              </a:prstGeom>
              <a:blipFill>
                <a:blip r:embed="rId3"/>
                <a:stretch>
                  <a:fillRect l="-4677" t="-2273" r="-5791"/>
                </a:stretch>
              </a:blipFill>
            </p:spPr>
            <p:txBody>
              <a:bodyPr/>
              <a:lstStyle/>
              <a:p>
                <a:r>
                  <a:rPr lang="en-CA">
                    <a:noFill/>
                  </a:rPr>
                  <a:t> </a:t>
                </a:r>
              </a:p>
            </p:txBody>
          </p:sp>
        </mc:Fallback>
      </mc:AlternateContent>
      <p:grpSp>
        <p:nvGrpSpPr>
          <p:cNvPr id="8" name="Gruppo 7">
            <a:extLst>
              <a:ext uri="{FF2B5EF4-FFF2-40B4-BE49-F238E27FC236}">
                <a16:creationId xmlns="" xmlns:a16="http://schemas.microsoft.com/office/drawing/2014/main" id="{5661345D-76C3-A59B-D37D-81795EBAF4F7}"/>
              </a:ext>
            </a:extLst>
          </p:cNvPr>
          <p:cNvGrpSpPr/>
          <p:nvPr/>
        </p:nvGrpSpPr>
        <p:grpSpPr>
          <a:xfrm>
            <a:off x="2974890" y="994644"/>
            <a:ext cx="7423621" cy="5905396"/>
            <a:chOff x="2484095" y="1073973"/>
            <a:chExt cx="7284231" cy="5794513"/>
          </a:xfrm>
        </p:grpSpPr>
        <p:pic>
          <p:nvPicPr>
            <p:cNvPr id="3" name="Immagine 2">
              <a:extLst>
                <a:ext uri="{FF2B5EF4-FFF2-40B4-BE49-F238E27FC236}">
                  <a16:creationId xmlns="" xmlns:a16="http://schemas.microsoft.com/office/drawing/2014/main" id="{A400BB2C-335F-8B7E-42EB-780B99F9DE3E}"/>
                </a:ext>
              </a:extLst>
            </p:cNvPr>
            <p:cNvPicPr>
              <a:picLocks noChangeAspect="1"/>
            </p:cNvPicPr>
            <p:nvPr/>
          </p:nvPicPr>
          <p:blipFill>
            <a:blip r:embed="rId4"/>
            <a:stretch>
              <a:fillRect/>
            </a:stretch>
          </p:blipFill>
          <p:spPr>
            <a:xfrm>
              <a:off x="2553668" y="1073973"/>
              <a:ext cx="7214658" cy="5794513"/>
            </a:xfrm>
            <a:prstGeom prst="rect">
              <a:avLst/>
            </a:prstGeom>
          </p:spPr>
        </p:pic>
        <p:sp>
          <p:nvSpPr>
            <p:cNvPr id="4" name="Rettangolo 3">
              <a:extLst>
                <a:ext uri="{FF2B5EF4-FFF2-40B4-BE49-F238E27FC236}">
                  <a16:creationId xmlns="" xmlns:a16="http://schemas.microsoft.com/office/drawing/2014/main" id="{450B93F5-A68A-A75F-71B2-1E665A383C35}"/>
                </a:ext>
              </a:extLst>
            </p:cNvPr>
            <p:cNvSpPr/>
            <p:nvPr/>
          </p:nvSpPr>
          <p:spPr>
            <a:xfrm>
              <a:off x="2553668" y="3808512"/>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ttangolo 4">
              <a:extLst>
                <a:ext uri="{FF2B5EF4-FFF2-40B4-BE49-F238E27FC236}">
                  <a16:creationId xmlns="" xmlns:a16="http://schemas.microsoft.com/office/drawing/2014/main" id="{794219D9-E280-C55E-18D4-15D6842CBC7F}"/>
                </a:ext>
              </a:extLst>
            </p:cNvPr>
            <p:cNvSpPr/>
            <p:nvPr/>
          </p:nvSpPr>
          <p:spPr>
            <a:xfrm>
              <a:off x="6005622" y="3798023"/>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Rettangolo 5">
              <a:extLst>
                <a:ext uri="{FF2B5EF4-FFF2-40B4-BE49-F238E27FC236}">
                  <a16:creationId xmlns="" xmlns:a16="http://schemas.microsoft.com/office/drawing/2014/main" id="{1FAA05C3-F4CE-DEFB-5A69-CB180612C7F7}"/>
                </a:ext>
              </a:extLst>
            </p:cNvPr>
            <p:cNvSpPr/>
            <p:nvPr/>
          </p:nvSpPr>
          <p:spPr>
            <a:xfrm>
              <a:off x="6005622" y="1146092"/>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7" name="Rettangolo 6">
              <a:extLst>
                <a:ext uri="{FF2B5EF4-FFF2-40B4-BE49-F238E27FC236}">
                  <a16:creationId xmlns="" xmlns:a16="http://schemas.microsoft.com/office/drawing/2014/main" id="{966BA5BD-32E7-1233-BE54-7318C38DEB22}"/>
                </a:ext>
              </a:extLst>
            </p:cNvPr>
            <p:cNvSpPr/>
            <p:nvPr/>
          </p:nvSpPr>
          <p:spPr>
            <a:xfrm>
              <a:off x="2484095" y="1151033"/>
              <a:ext cx="310750" cy="325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9" name="CasellaDiTesto 8">
            <a:extLst>
              <a:ext uri="{FF2B5EF4-FFF2-40B4-BE49-F238E27FC236}">
                <a16:creationId xmlns="" xmlns:a16="http://schemas.microsoft.com/office/drawing/2014/main" id="{7BE2C391-2243-2327-84C5-D42885139239}"/>
              </a:ext>
            </a:extLst>
          </p:cNvPr>
          <p:cNvSpPr txBox="1"/>
          <p:nvPr/>
        </p:nvSpPr>
        <p:spPr>
          <a:xfrm>
            <a:off x="144969" y="4288662"/>
            <a:ext cx="2736454" cy="2215991"/>
          </a:xfrm>
          <a:prstGeom prst="rect">
            <a:avLst/>
          </a:prstGeom>
        </p:spPr>
        <p:txBody>
          <a:bodyPr vert="horz" wrap="square" lIns="0" tIns="0" rIns="0" bIns="0" rtlCol="0">
            <a:spAutoFit/>
          </a:bodyPr>
          <a:lstStyle/>
          <a:p>
            <a:r>
              <a:rPr lang="en-US" sz="1600" dirty="0">
                <a:solidFill>
                  <a:schemeClr val="tx1"/>
                </a:solidFill>
              </a:rPr>
              <a:t>Case where the signal is generated by C</a:t>
            </a:r>
            <a:r>
              <a:rPr lang="en-US" sz="1600" baseline="30000" dirty="0">
                <a:solidFill>
                  <a:schemeClr val="tx1"/>
                </a:solidFill>
              </a:rPr>
              <a:t>+6</a:t>
            </a:r>
            <a:r>
              <a:rPr lang="en-US" sz="1600" dirty="0">
                <a:solidFill>
                  <a:schemeClr val="tx1"/>
                </a:solidFill>
              </a:rPr>
              <a:t> ions only.</a:t>
            </a:r>
          </a:p>
          <a:p>
            <a:endParaRPr lang="en-US" sz="1600" dirty="0">
              <a:solidFill>
                <a:schemeClr val="tx1"/>
              </a:solidFill>
            </a:endParaRPr>
          </a:p>
          <a:p>
            <a:r>
              <a:rPr lang="it-IT" sz="1600" dirty="0">
                <a:solidFill>
                  <a:schemeClr val="tx1"/>
                </a:solidFill>
              </a:rPr>
              <a:t>Calibration of TR </a:t>
            </a:r>
            <a:r>
              <a:rPr lang="it-IT" sz="1600" dirty="0" err="1">
                <a:solidFill>
                  <a:schemeClr val="tx1"/>
                </a:solidFill>
              </a:rPr>
              <a:t>type</a:t>
            </a:r>
            <a:r>
              <a:rPr lang="it-IT" sz="1600" dirty="0">
                <a:solidFill>
                  <a:schemeClr val="tx1"/>
                </a:solidFill>
              </a:rPr>
              <a:t> </a:t>
            </a:r>
            <a:r>
              <a:rPr lang="it-IT" sz="1600" dirty="0" err="1">
                <a:solidFill>
                  <a:schemeClr val="tx1"/>
                </a:solidFill>
              </a:rPr>
              <a:t>IPs</a:t>
            </a:r>
            <a:r>
              <a:rPr lang="it-IT" sz="1600" dirty="0">
                <a:solidFill>
                  <a:schemeClr val="tx1"/>
                </a:solidFill>
              </a:rPr>
              <a:t> </a:t>
            </a:r>
            <a:r>
              <a:rPr lang="it-IT" sz="1600" dirty="0" err="1">
                <a:solidFill>
                  <a:schemeClr val="tx1"/>
                </a:solidFill>
              </a:rPr>
              <a:t>is</a:t>
            </a:r>
            <a:r>
              <a:rPr lang="it-IT" sz="1600" dirty="0">
                <a:solidFill>
                  <a:schemeClr val="tx1"/>
                </a:solidFill>
              </a:rPr>
              <a:t> a </a:t>
            </a:r>
            <a:r>
              <a:rPr lang="it-IT" sz="1600" dirty="0" err="1">
                <a:solidFill>
                  <a:schemeClr val="tx1"/>
                </a:solidFill>
              </a:rPr>
              <a:t>polynomial</a:t>
            </a:r>
            <a:r>
              <a:rPr lang="it-IT" sz="1600" dirty="0">
                <a:solidFill>
                  <a:schemeClr val="tx1"/>
                </a:solidFill>
              </a:rPr>
              <a:t> </a:t>
            </a:r>
            <a:r>
              <a:rPr lang="it-IT" sz="1600" dirty="0" err="1">
                <a:solidFill>
                  <a:schemeClr val="tx1"/>
                </a:solidFill>
              </a:rPr>
              <a:t>fit</a:t>
            </a:r>
            <a:r>
              <a:rPr lang="it-IT" sz="1600" dirty="0">
                <a:solidFill>
                  <a:schemeClr val="tx1"/>
                </a:solidFill>
              </a:rPr>
              <a:t> of </a:t>
            </a:r>
            <a:r>
              <a:rPr lang="it-IT" sz="1600" dirty="0" err="1">
                <a:solidFill>
                  <a:schemeClr val="tx1"/>
                </a:solidFill>
              </a:rPr>
              <a:t>exp</a:t>
            </a:r>
            <a:r>
              <a:rPr lang="it-IT" sz="1600" dirty="0">
                <a:solidFill>
                  <a:schemeClr val="tx1"/>
                </a:solidFill>
              </a:rPr>
              <a:t>. </a:t>
            </a:r>
            <a:r>
              <a:rPr lang="it-IT" sz="1600" dirty="0"/>
              <a:t>d</a:t>
            </a:r>
            <a:r>
              <a:rPr lang="it-IT" sz="1600" dirty="0">
                <a:solidFill>
                  <a:schemeClr val="tx1"/>
                </a:solidFill>
              </a:rPr>
              <a:t>ata in </a:t>
            </a:r>
            <a:r>
              <a:rPr lang="en-GB" sz="1600" dirty="0"/>
              <a:t>D. </a:t>
            </a:r>
            <a:r>
              <a:rPr lang="en-GB" sz="1600" dirty="0" err="1"/>
              <a:t>Doria</a:t>
            </a:r>
            <a:r>
              <a:rPr lang="en-GB" sz="1600" dirty="0"/>
              <a:t> et al., </a:t>
            </a:r>
            <a:r>
              <a:rPr lang="en-GB" sz="1600" i="1" dirty="0"/>
              <a:t>Review of Scientific Instruments </a:t>
            </a:r>
            <a:r>
              <a:rPr lang="en-GB" sz="1600" dirty="0"/>
              <a:t>86, 123302 (2015)</a:t>
            </a:r>
            <a:endParaRPr lang="en-US" sz="1600" dirty="0">
              <a:solidFill>
                <a:schemeClr val="tx1"/>
              </a:solidFill>
            </a:endParaRPr>
          </a:p>
          <a:p>
            <a:endParaRPr lang="en-US" sz="1600" dirty="0">
              <a:solidFill>
                <a:schemeClr val="tx1"/>
              </a:solidFill>
            </a:endParaRPr>
          </a:p>
        </p:txBody>
      </p:sp>
      <p:cxnSp>
        <p:nvCxnSpPr>
          <p:cNvPr id="13" name="Connettore diritto 12">
            <a:extLst>
              <a:ext uri="{FF2B5EF4-FFF2-40B4-BE49-F238E27FC236}">
                <a16:creationId xmlns="" xmlns:a16="http://schemas.microsoft.com/office/drawing/2014/main" id="{167C7704-5112-1409-8D6B-D2CD1CA8F21A}"/>
              </a:ext>
            </a:extLst>
          </p:cNvPr>
          <p:cNvCxnSpPr>
            <a:cxnSpLocks/>
          </p:cNvCxnSpPr>
          <p:nvPr/>
        </p:nvCxnSpPr>
        <p:spPr>
          <a:xfrm>
            <a:off x="144969" y="3992010"/>
            <a:ext cx="11902062" cy="0"/>
          </a:xfrm>
          <a:prstGeom prst="line">
            <a:avLst/>
          </a:prstGeom>
          <a:ln w="19050"/>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0" name="CasellaDiTesto 9">
                <a:extLst>
                  <a:ext uri="{FF2B5EF4-FFF2-40B4-BE49-F238E27FC236}">
                    <a16:creationId xmlns="" xmlns:a16="http://schemas.microsoft.com/office/drawing/2014/main" id="{B624BE96-3BB5-B3A7-4A12-D433A1CFE7BA}"/>
                  </a:ext>
                </a:extLst>
              </p:cNvPr>
              <p:cNvSpPr txBox="1"/>
              <p:nvPr/>
            </p:nvSpPr>
            <p:spPr>
              <a:xfrm>
                <a:off x="10286869" y="2466431"/>
                <a:ext cx="1871804" cy="1282274"/>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f>
                        <m:fPr>
                          <m:ctrlPr>
                            <a:rPr lang="it-IT" sz="1600" i="1" smtClean="0">
                              <a:latin typeface="Cambria Math" panose="02040503050406030204" pitchFamily="18" charset="0"/>
                            </a:rPr>
                          </m:ctrlPr>
                        </m:fPr>
                        <m:num>
                          <m:sSubSup>
                            <m:sSubSupPr>
                              <m:ctrlPr>
                                <a:rPr lang="it-IT" sz="1600" i="1" smtClean="0">
                                  <a:latin typeface="Cambria Math" panose="02040503050406030204" pitchFamily="18" charset="0"/>
                                </a:rPr>
                              </m:ctrlPr>
                            </m:sSubSupPr>
                            <m:e>
                              <m:r>
                                <a:rPr lang="it-IT" sz="1600" b="0" i="1" smtClean="0">
                                  <a:latin typeface="Cambria Math" panose="02040503050406030204" pitchFamily="18" charset="0"/>
                                </a:rPr>
                                <m:t>𝐸</m:t>
                              </m:r>
                            </m:e>
                            <m:sub>
                              <m:r>
                                <a:rPr lang="it-IT" sz="1600" b="0" i="1" smtClean="0">
                                  <a:latin typeface="Cambria Math" panose="02040503050406030204" pitchFamily="18" charset="0"/>
                                </a:rPr>
                                <m:t>𝛼</m:t>
                              </m:r>
                            </m:sub>
                            <m:sup>
                              <m:r>
                                <a:rPr lang="it-IT" sz="1600" b="0" i="1" smtClean="0">
                                  <a:latin typeface="Cambria Math" panose="02040503050406030204" pitchFamily="18" charset="0"/>
                                </a:rPr>
                                <m:t>𝑡𝑜𝑡𝑎𝑙</m:t>
                              </m:r>
                            </m:sup>
                          </m:sSubSup>
                          <m:r>
                            <a:rPr lang="it-IT" sz="1600" b="0" i="1" smtClean="0">
                              <a:latin typeface="Cambria Math" panose="02040503050406030204" pitchFamily="18" charset="0"/>
                            </a:rPr>
                            <m:t> </m:t>
                          </m:r>
                        </m:num>
                        <m:den>
                          <m:sSub>
                            <m:sSubPr>
                              <m:ctrlPr>
                                <a:rPr lang="it-IT" sz="1600" i="1">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𝑙𝑎𝑠𝑒𝑟</m:t>
                              </m:r>
                            </m:sub>
                          </m:sSub>
                        </m:den>
                      </m:f>
                      <m:r>
                        <a:rPr lang="it-IT" sz="1600" b="0" i="1" smtClean="0">
                          <a:latin typeface="Cambria Math" panose="02040503050406030204" pitchFamily="18" charset="0"/>
                        </a:rPr>
                        <m:t>=</m:t>
                      </m:r>
                      <m:f>
                        <m:fPr>
                          <m:ctrlPr>
                            <a:rPr lang="it-IT" sz="1600" i="1" smtClean="0">
                              <a:latin typeface="Cambria Math" panose="02040503050406030204" pitchFamily="18" charset="0"/>
                            </a:rPr>
                          </m:ctrlPr>
                        </m:fPr>
                        <m:num>
                          <m:r>
                            <a:rPr lang="it-IT" sz="1600" b="0" i="1" smtClean="0">
                              <a:latin typeface="Cambria Math" panose="02040503050406030204" pitchFamily="18" charset="0"/>
                            </a:rPr>
                            <m:t>0.03 </m:t>
                          </m:r>
                          <m:r>
                            <a:rPr lang="it-IT" sz="1600" b="0" i="1" smtClean="0">
                              <a:latin typeface="Cambria Math" panose="02040503050406030204" pitchFamily="18" charset="0"/>
                            </a:rPr>
                            <m:t>𝐽</m:t>
                          </m:r>
                        </m:num>
                        <m:den>
                          <m:r>
                            <a:rPr lang="it-IT" sz="1600" b="0" i="1" smtClean="0">
                              <a:latin typeface="Cambria Math" panose="02040503050406030204" pitchFamily="18" charset="0"/>
                            </a:rPr>
                            <m:t>661 </m:t>
                          </m:r>
                          <m:r>
                            <a:rPr lang="it-IT" sz="1600" b="0" i="1" smtClean="0">
                              <a:latin typeface="Cambria Math" panose="02040503050406030204" pitchFamily="18" charset="0"/>
                            </a:rPr>
                            <m:t>𝐽</m:t>
                          </m:r>
                        </m:den>
                      </m:f>
                    </m:oMath>
                  </m:oMathPara>
                </a14:m>
                <a:endParaRPr lang="it-IT" sz="1600" i="1" dirty="0">
                  <a:latin typeface="Cambria Math" panose="02040503050406030204" pitchFamily="18" charset="0"/>
                </a:endParaRPr>
              </a:p>
              <a:p>
                <a:endParaRPr lang="it-IT"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≈4.5⋅</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−5</m:t>
                          </m:r>
                        </m:sup>
                      </m:sSup>
                    </m:oMath>
                  </m:oMathPara>
                </a14:m>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0" name="CasellaDiTesto 9">
                <a:extLst>
                  <a:ext uri="{FF2B5EF4-FFF2-40B4-BE49-F238E27FC236}">
                    <a16:creationId xmlns:a16="http://schemas.microsoft.com/office/drawing/2014/main" id="{B624BE96-3BB5-B3A7-4A12-D433A1CFE7BA}"/>
                  </a:ext>
                </a:extLst>
              </p:cNvPr>
              <p:cNvSpPr txBox="1">
                <a:spLocks noRot="1" noChangeAspect="1" noMove="1" noResize="1" noEditPoints="1" noAdjustHandles="1" noChangeArrowheads="1" noChangeShapeType="1" noTextEdit="1"/>
              </p:cNvSpPr>
              <p:nvPr/>
            </p:nvSpPr>
            <p:spPr>
              <a:xfrm>
                <a:off x="10286869" y="2466431"/>
                <a:ext cx="1871804" cy="1282274"/>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 xmlns:a16="http://schemas.microsoft.com/office/drawing/2014/main" id="{6D12BD6E-324D-682F-F613-D580455BF918}"/>
                  </a:ext>
                </a:extLst>
              </p:cNvPr>
              <p:cNvSpPr txBox="1"/>
              <p:nvPr/>
            </p:nvSpPr>
            <p:spPr>
              <a:xfrm>
                <a:off x="10286869" y="5463797"/>
                <a:ext cx="1871804" cy="1323760"/>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f>
                        <m:fPr>
                          <m:ctrlPr>
                            <a:rPr lang="it-IT" sz="1600" i="1" smtClean="0">
                              <a:latin typeface="Cambria Math" panose="02040503050406030204" pitchFamily="18" charset="0"/>
                            </a:rPr>
                          </m:ctrlPr>
                        </m:fPr>
                        <m:num>
                          <m:sSubSup>
                            <m:sSubSupPr>
                              <m:ctrlPr>
                                <a:rPr lang="it-IT" sz="1600" i="1" smtClean="0">
                                  <a:latin typeface="Cambria Math" panose="02040503050406030204" pitchFamily="18" charset="0"/>
                                </a:rPr>
                              </m:ctrlPr>
                            </m:sSubSupPr>
                            <m:e>
                              <m:r>
                                <a:rPr lang="it-IT" sz="1600" b="0" i="1" smtClean="0">
                                  <a:latin typeface="Cambria Math" panose="02040503050406030204" pitchFamily="18" charset="0"/>
                                </a:rPr>
                                <m:t>𝐸</m:t>
                              </m:r>
                            </m:e>
                            <m:sub>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𝐶</m:t>
                                  </m:r>
                                </m:e>
                                <m:sup>
                                  <m:r>
                                    <a:rPr lang="it-IT" sz="1600" b="0" i="1" smtClean="0">
                                      <a:latin typeface="Cambria Math" panose="02040503050406030204" pitchFamily="18" charset="0"/>
                                    </a:rPr>
                                    <m:t>+6</m:t>
                                  </m:r>
                                </m:sup>
                              </m:sSup>
                            </m:sub>
                            <m:sup>
                              <m:r>
                                <a:rPr lang="it-IT" sz="1600" b="0" i="1" smtClean="0">
                                  <a:latin typeface="Cambria Math" panose="02040503050406030204" pitchFamily="18" charset="0"/>
                                </a:rPr>
                                <m:t>𝑡𝑜𝑡𝑎𝑙</m:t>
                              </m:r>
                            </m:sup>
                          </m:sSubSup>
                          <m:r>
                            <a:rPr lang="it-IT" sz="1600" b="0" i="1" smtClean="0">
                              <a:latin typeface="Cambria Math" panose="02040503050406030204" pitchFamily="18" charset="0"/>
                            </a:rPr>
                            <m:t> </m:t>
                          </m:r>
                        </m:num>
                        <m:den>
                          <m:sSub>
                            <m:sSubPr>
                              <m:ctrlPr>
                                <a:rPr lang="it-IT" sz="1600" i="1">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rPr>
                                <m:t>𝑙𝑎𝑠𝑒𝑟</m:t>
                              </m:r>
                            </m:sub>
                          </m:sSub>
                        </m:den>
                      </m:f>
                      <m:r>
                        <a:rPr lang="it-IT" sz="1600" b="0" i="1" smtClean="0">
                          <a:latin typeface="Cambria Math" panose="02040503050406030204" pitchFamily="18" charset="0"/>
                        </a:rPr>
                        <m:t>=</m:t>
                      </m:r>
                      <m:f>
                        <m:fPr>
                          <m:ctrlPr>
                            <a:rPr lang="it-IT" sz="1600" i="1" smtClean="0">
                              <a:latin typeface="Cambria Math" panose="02040503050406030204" pitchFamily="18" charset="0"/>
                            </a:rPr>
                          </m:ctrlPr>
                        </m:fPr>
                        <m:num>
                          <m:r>
                            <a:rPr lang="it-IT" sz="1600" b="0" i="1" smtClean="0">
                              <a:latin typeface="Cambria Math" panose="02040503050406030204" pitchFamily="18" charset="0"/>
                            </a:rPr>
                            <m:t>0.25 </m:t>
                          </m:r>
                          <m:r>
                            <a:rPr lang="it-IT" sz="1600" b="0" i="1" smtClean="0">
                              <a:latin typeface="Cambria Math" panose="02040503050406030204" pitchFamily="18" charset="0"/>
                            </a:rPr>
                            <m:t>𝐽</m:t>
                          </m:r>
                        </m:num>
                        <m:den>
                          <m:r>
                            <a:rPr lang="it-IT" sz="1600" b="0" i="1" smtClean="0">
                              <a:latin typeface="Cambria Math" panose="02040503050406030204" pitchFamily="18" charset="0"/>
                            </a:rPr>
                            <m:t>661 </m:t>
                          </m:r>
                          <m:r>
                            <a:rPr lang="it-IT" sz="1600" b="0" i="1" smtClean="0">
                              <a:latin typeface="Cambria Math" panose="02040503050406030204" pitchFamily="18" charset="0"/>
                            </a:rPr>
                            <m:t>𝐽</m:t>
                          </m:r>
                        </m:den>
                      </m:f>
                    </m:oMath>
                  </m:oMathPara>
                </a14:m>
                <a:endParaRPr lang="it-IT" sz="1600" i="1" dirty="0">
                  <a:latin typeface="Cambria Math" panose="02040503050406030204" pitchFamily="18" charset="0"/>
                </a:endParaRPr>
              </a:p>
              <a:p>
                <a:endParaRPr lang="it-IT"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1600" b="0" i="1" smtClean="0">
                          <a:latin typeface="Cambria Math" panose="02040503050406030204" pitchFamily="18" charset="0"/>
                        </a:rPr>
                        <m:t>≈3.7⋅</m:t>
                      </m:r>
                      <m:sSup>
                        <m:sSupPr>
                          <m:ctrlPr>
                            <a:rPr lang="it-IT" sz="1600" b="0" i="1" smtClean="0">
                              <a:latin typeface="Cambria Math" panose="02040503050406030204" pitchFamily="18" charset="0"/>
                            </a:rPr>
                          </m:ctrlPr>
                        </m:sSupPr>
                        <m:e>
                          <m:r>
                            <a:rPr lang="it-IT" sz="1600" b="0" i="1" smtClean="0">
                              <a:latin typeface="Cambria Math" panose="02040503050406030204" pitchFamily="18" charset="0"/>
                            </a:rPr>
                            <m:t>10</m:t>
                          </m:r>
                        </m:e>
                        <m:sup>
                          <m:r>
                            <a:rPr lang="it-IT" sz="1600" b="0" i="1" smtClean="0">
                              <a:latin typeface="Cambria Math" panose="02040503050406030204" pitchFamily="18" charset="0"/>
                            </a:rPr>
                            <m:t>−4</m:t>
                          </m:r>
                        </m:sup>
                      </m:sSup>
                    </m:oMath>
                  </m:oMathPara>
                </a14:m>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1" name="CasellaDiTesto 10">
                <a:extLst>
                  <a:ext uri="{FF2B5EF4-FFF2-40B4-BE49-F238E27FC236}">
                    <a16:creationId xmlns:a16="http://schemas.microsoft.com/office/drawing/2014/main" id="{6D12BD6E-324D-682F-F613-D580455BF918}"/>
                  </a:ext>
                </a:extLst>
              </p:cNvPr>
              <p:cNvSpPr txBox="1">
                <a:spLocks noRot="1" noChangeAspect="1" noMove="1" noResize="1" noEditPoints="1" noAdjustHandles="1" noChangeArrowheads="1" noChangeShapeType="1" noTextEdit="1"/>
              </p:cNvSpPr>
              <p:nvPr/>
            </p:nvSpPr>
            <p:spPr>
              <a:xfrm>
                <a:off x="10286869" y="5463797"/>
                <a:ext cx="1871804" cy="1323760"/>
              </a:xfrm>
              <a:prstGeom prst="rect">
                <a:avLst/>
              </a:prstGeom>
              <a:blipFill>
                <a:blip r:embed="rId6"/>
                <a:stretch>
                  <a:fillRect/>
                </a:stretch>
              </a:blipFill>
            </p:spPr>
            <p:txBody>
              <a:bodyPr/>
              <a:lstStyle/>
              <a:p>
                <a:r>
                  <a:rPr lang="en-CA">
                    <a:noFill/>
                  </a:rPr>
                  <a:t> </a:t>
                </a:r>
              </a:p>
            </p:txBody>
          </p:sp>
        </mc:Fallback>
      </mc:AlternateContent>
      <p:sp>
        <p:nvSpPr>
          <p:cNvPr id="12" name="Rettangolo 11"/>
          <p:cNvSpPr/>
          <p:nvPr/>
        </p:nvSpPr>
        <p:spPr>
          <a:xfrm>
            <a:off x="10152718" y="1144937"/>
            <a:ext cx="2429384" cy="1077218"/>
          </a:xfrm>
          <a:prstGeom prst="rect">
            <a:avLst/>
          </a:prstGeom>
        </p:spPr>
        <p:txBody>
          <a:bodyPr wrap="square">
            <a:spAutoFit/>
          </a:bodyPr>
          <a:lstStyle/>
          <a:p>
            <a:r>
              <a:rPr lang="it-IT" sz="1600" dirty="0" err="1" smtClean="0">
                <a:solidFill>
                  <a:srgbClr val="FF0000"/>
                </a:solidFill>
              </a:rPr>
              <a:t>This</a:t>
            </a:r>
            <a:r>
              <a:rPr lang="it-IT" sz="1600" dirty="0" smtClean="0">
                <a:solidFill>
                  <a:srgbClr val="FF0000"/>
                </a:solidFill>
              </a:rPr>
              <a:t> </a:t>
            </a:r>
            <a:r>
              <a:rPr lang="it-IT" sz="1600" dirty="0" err="1" smtClean="0">
                <a:solidFill>
                  <a:srgbClr val="FF0000"/>
                </a:solidFill>
              </a:rPr>
              <a:t>is</a:t>
            </a:r>
            <a:r>
              <a:rPr lang="it-IT" sz="1600" dirty="0" smtClean="0">
                <a:solidFill>
                  <a:srgbClr val="FF0000"/>
                </a:solidFill>
              </a:rPr>
              <a:t> for </a:t>
            </a:r>
            <a:r>
              <a:rPr lang="it-IT" sz="1600" dirty="0" err="1" smtClean="0">
                <a:solidFill>
                  <a:srgbClr val="FF0000"/>
                </a:solidFill>
              </a:rPr>
              <a:t>particle</a:t>
            </a:r>
            <a:r>
              <a:rPr lang="it-IT" sz="1600" dirty="0" smtClean="0">
                <a:solidFill>
                  <a:srgbClr val="FF0000"/>
                </a:solidFill>
              </a:rPr>
              <a:t> </a:t>
            </a:r>
            <a:r>
              <a:rPr lang="it-IT" sz="1600" dirty="0" err="1" smtClean="0">
                <a:solidFill>
                  <a:srgbClr val="FF0000"/>
                </a:solidFill>
              </a:rPr>
              <a:t>detected</a:t>
            </a:r>
            <a:r>
              <a:rPr lang="it-IT" sz="1600" dirty="0" smtClean="0">
                <a:solidFill>
                  <a:srgbClr val="FF0000"/>
                </a:solidFill>
              </a:rPr>
              <a:t> </a:t>
            </a:r>
            <a:r>
              <a:rPr lang="it-IT" sz="1600" dirty="0" err="1" smtClean="0">
                <a:solidFill>
                  <a:srgbClr val="FF0000"/>
                </a:solidFill>
              </a:rPr>
              <a:t>outside</a:t>
            </a:r>
            <a:r>
              <a:rPr lang="it-IT" sz="1600" dirty="0" smtClean="0">
                <a:solidFill>
                  <a:srgbClr val="FF0000"/>
                </a:solidFill>
              </a:rPr>
              <a:t> plasma. </a:t>
            </a:r>
            <a:r>
              <a:rPr lang="it-IT" sz="1600" dirty="0" err="1" smtClean="0">
                <a:solidFill>
                  <a:srgbClr val="FF0000"/>
                </a:solidFill>
              </a:rPr>
              <a:t>What</a:t>
            </a:r>
            <a:r>
              <a:rPr lang="it-IT" sz="1600" dirty="0" smtClean="0">
                <a:solidFill>
                  <a:srgbClr val="FF0000"/>
                </a:solidFill>
              </a:rPr>
              <a:t> </a:t>
            </a:r>
            <a:r>
              <a:rPr lang="it-IT" sz="1600" dirty="0" err="1" smtClean="0">
                <a:solidFill>
                  <a:srgbClr val="FF0000"/>
                </a:solidFill>
              </a:rPr>
              <a:t>was</a:t>
            </a:r>
            <a:r>
              <a:rPr lang="it-IT" sz="1600" dirty="0" smtClean="0">
                <a:solidFill>
                  <a:srgbClr val="FF0000"/>
                </a:solidFill>
              </a:rPr>
              <a:t> inside?</a:t>
            </a:r>
            <a:endParaRPr lang="en-US" sz="1600" dirty="0">
              <a:solidFill>
                <a:srgbClr val="FF0000"/>
              </a:solidFill>
            </a:endParaRPr>
          </a:p>
        </p:txBody>
      </p:sp>
      <p:sp>
        <p:nvSpPr>
          <p:cNvPr id="15" name="Rettangolo 14"/>
          <p:cNvSpPr/>
          <p:nvPr/>
        </p:nvSpPr>
        <p:spPr>
          <a:xfrm>
            <a:off x="10275615" y="4160553"/>
            <a:ext cx="2429384" cy="1077218"/>
          </a:xfrm>
          <a:prstGeom prst="rect">
            <a:avLst/>
          </a:prstGeom>
        </p:spPr>
        <p:txBody>
          <a:bodyPr wrap="square">
            <a:spAutoFit/>
          </a:bodyPr>
          <a:lstStyle/>
          <a:p>
            <a:r>
              <a:rPr lang="it-IT" sz="1600" dirty="0" err="1" smtClean="0">
                <a:solidFill>
                  <a:srgbClr val="FF0000"/>
                </a:solidFill>
              </a:rPr>
              <a:t>This</a:t>
            </a:r>
            <a:r>
              <a:rPr lang="it-IT" sz="1600" dirty="0" smtClean="0">
                <a:solidFill>
                  <a:srgbClr val="FF0000"/>
                </a:solidFill>
              </a:rPr>
              <a:t> </a:t>
            </a:r>
            <a:r>
              <a:rPr lang="it-IT" sz="1600" dirty="0" err="1" smtClean="0">
                <a:solidFill>
                  <a:srgbClr val="FF0000"/>
                </a:solidFill>
              </a:rPr>
              <a:t>is</a:t>
            </a:r>
            <a:r>
              <a:rPr lang="it-IT" sz="1600" dirty="0" smtClean="0">
                <a:solidFill>
                  <a:srgbClr val="FF0000"/>
                </a:solidFill>
              </a:rPr>
              <a:t> for </a:t>
            </a:r>
            <a:r>
              <a:rPr lang="it-IT" sz="1600" dirty="0" err="1" smtClean="0">
                <a:solidFill>
                  <a:srgbClr val="FF0000"/>
                </a:solidFill>
              </a:rPr>
              <a:t>particle</a:t>
            </a:r>
            <a:r>
              <a:rPr lang="it-IT" sz="1600" dirty="0" smtClean="0">
                <a:solidFill>
                  <a:srgbClr val="FF0000"/>
                </a:solidFill>
              </a:rPr>
              <a:t> </a:t>
            </a:r>
            <a:r>
              <a:rPr lang="it-IT" sz="1600" dirty="0" err="1" smtClean="0">
                <a:solidFill>
                  <a:srgbClr val="FF0000"/>
                </a:solidFill>
              </a:rPr>
              <a:t>detected</a:t>
            </a:r>
            <a:r>
              <a:rPr lang="it-IT" sz="1600" dirty="0" smtClean="0">
                <a:solidFill>
                  <a:srgbClr val="FF0000"/>
                </a:solidFill>
              </a:rPr>
              <a:t> </a:t>
            </a:r>
            <a:r>
              <a:rPr lang="it-IT" sz="1600" dirty="0" err="1" smtClean="0">
                <a:solidFill>
                  <a:srgbClr val="FF0000"/>
                </a:solidFill>
              </a:rPr>
              <a:t>outside</a:t>
            </a:r>
            <a:r>
              <a:rPr lang="it-IT" sz="1600" dirty="0" smtClean="0">
                <a:solidFill>
                  <a:srgbClr val="FF0000"/>
                </a:solidFill>
              </a:rPr>
              <a:t> plasma. </a:t>
            </a:r>
            <a:r>
              <a:rPr lang="it-IT" sz="1600" dirty="0" err="1" smtClean="0">
                <a:solidFill>
                  <a:srgbClr val="FF0000"/>
                </a:solidFill>
              </a:rPr>
              <a:t>What</a:t>
            </a:r>
            <a:r>
              <a:rPr lang="it-IT" sz="1600" dirty="0" smtClean="0">
                <a:solidFill>
                  <a:srgbClr val="FF0000"/>
                </a:solidFill>
              </a:rPr>
              <a:t> </a:t>
            </a:r>
            <a:r>
              <a:rPr lang="it-IT" sz="1600" dirty="0" err="1" smtClean="0">
                <a:solidFill>
                  <a:srgbClr val="FF0000"/>
                </a:solidFill>
              </a:rPr>
              <a:t>was</a:t>
            </a:r>
            <a:r>
              <a:rPr lang="it-IT" sz="1600" dirty="0" smtClean="0">
                <a:solidFill>
                  <a:srgbClr val="FF0000"/>
                </a:solidFill>
              </a:rPr>
              <a:t> inside?</a:t>
            </a:r>
            <a:endParaRPr lang="en-US" sz="1600" dirty="0">
              <a:solidFill>
                <a:srgbClr val="FF0000"/>
              </a:solidFill>
            </a:endParaRPr>
          </a:p>
        </p:txBody>
      </p:sp>
    </p:spTree>
    <p:extLst>
      <p:ext uri="{BB962C8B-B14F-4D97-AF65-F5344CB8AC3E}">
        <p14:creationId xmlns:p14="http://schemas.microsoft.com/office/powerpoint/2010/main" val="41451232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214333"/>
            <a:ext cx="11280913"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spectra</a:t>
            </a:r>
            <a:r>
              <a:rPr lang="it-IT" sz="3600" b="0" dirty="0">
                <a:solidFill>
                  <a:schemeClr val="bg1"/>
                </a:solidFill>
                <a:ea typeface="+mj-ea"/>
                <a:cs typeface="+mj-cs"/>
              </a:rPr>
              <a:t> for a </a:t>
            </a:r>
            <a:r>
              <a:rPr lang="it-IT" sz="3600" b="0" dirty="0" err="1">
                <a:solidFill>
                  <a:schemeClr val="bg1"/>
                </a:solidFill>
                <a:ea typeface="+mj-ea"/>
                <a:cs typeface="+mj-cs"/>
              </a:rPr>
              <a:t>pair</a:t>
            </a:r>
            <a:r>
              <a:rPr lang="it-IT" sz="3600" b="0" dirty="0">
                <a:solidFill>
                  <a:schemeClr val="bg1"/>
                </a:solidFill>
                <a:ea typeface="+mj-ea"/>
                <a:cs typeface="+mj-cs"/>
              </a:rPr>
              <a:t> of </a:t>
            </a:r>
            <a:r>
              <a:rPr lang="it-IT" sz="3600" b="0" dirty="0" err="1">
                <a:solidFill>
                  <a:schemeClr val="bg1"/>
                </a:solidFill>
                <a:ea typeface="+mj-ea"/>
                <a:cs typeface="+mj-cs"/>
              </a:rPr>
              <a:t>similar</a:t>
            </a:r>
            <a:r>
              <a:rPr lang="it-IT" sz="3600" b="0" dirty="0">
                <a:solidFill>
                  <a:schemeClr val="bg1"/>
                </a:solidFill>
                <a:ea typeface="+mj-ea"/>
                <a:cs typeface="+mj-cs"/>
              </a:rPr>
              <a:t> shots</a:t>
            </a:r>
            <a:endParaRPr lang="it-IT" sz="3600" dirty="0">
              <a:solidFill>
                <a:schemeClr val="bg1"/>
              </a:solidFill>
            </a:endParaRPr>
          </a:p>
        </p:txBody>
      </p:sp>
      <p:pic>
        <p:nvPicPr>
          <p:cNvPr id="2" name="Immagine 1">
            <a:extLst>
              <a:ext uri="{FF2B5EF4-FFF2-40B4-BE49-F238E27FC236}">
                <a16:creationId xmlns="" xmlns:a16="http://schemas.microsoft.com/office/drawing/2014/main" id="{FAE44908-D012-74B4-6631-16ECA3CDB2B9}"/>
              </a:ext>
            </a:extLst>
          </p:cNvPr>
          <p:cNvPicPr>
            <a:picLocks noChangeAspect="1"/>
          </p:cNvPicPr>
          <p:nvPr/>
        </p:nvPicPr>
        <p:blipFill rotWithShape="1">
          <a:blip r:embed="rId2"/>
          <a:srcRect b="66060"/>
          <a:stretch/>
        </p:blipFill>
        <p:spPr>
          <a:xfrm>
            <a:off x="-1" y="2856965"/>
            <a:ext cx="6004979" cy="2839208"/>
          </a:xfrm>
          <a:prstGeom prst="rect">
            <a:avLst/>
          </a:prstGeom>
        </p:spPr>
      </p:pic>
      <p:pic>
        <p:nvPicPr>
          <p:cNvPr id="4" name="Immagine 3">
            <a:extLst>
              <a:ext uri="{FF2B5EF4-FFF2-40B4-BE49-F238E27FC236}">
                <a16:creationId xmlns="" xmlns:a16="http://schemas.microsoft.com/office/drawing/2014/main" id="{AA67944A-EB37-24A4-50EC-892997D82991}"/>
              </a:ext>
            </a:extLst>
          </p:cNvPr>
          <p:cNvPicPr>
            <a:picLocks noChangeAspect="1"/>
          </p:cNvPicPr>
          <p:nvPr/>
        </p:nvPicPr>
        <p:blipFill rotWithShape="1">
          <a:blip r:embed="rId2"/>
          <a:srcRect t="35051" b="34254"/>
          <a:stretch/>
        </p:blipFill>
        <p:spPr>
          <a:xfrm>
            <a:off x="6302634" y="1441665"/>
            <a:ext cx="5773193" cy="2468676"/>
          </a:xfrm>
          <a:prstGeom prst="rect">
            <a:avLst/>
          </a:prstGeom>
        </p:spPr>
      </p:pic>
      <mc:AlternateContent xmlns:mc="http://schemas.openxmlformats.org/markup-compatibility/2006" xmlns:a14="http://schemas.microsoft.com/office/drawing/2010/main">
        <mc:Choice Requires="a14">
          <p:sp>
            <p:nvSpPr>
              <p:cNvPr id="3" name="CasellaDiTesto 2">
                <a:extLst>
                  <a:ext uri="{FF2B5EF4-FFF2-40B4-BE49-F238E27FC236}">
                    <a16:creationId xmlns="" xmlns:a16="http://schemas.microsoft.com/office/drawing/2014/main" id="{DC878B85-B8FA-C97B-616E-EFB218C7864E}"/>
                  </a:ext>
                </a:extLst>
              </p:cNvPr>
              <p:cNvSpPr txBox="1"/>
              <p:nvPr/>
            </p:nvSpPr>
            <p:spPr>
              <a:xfrm>
                <a:off x="533852" y="1209969"/>
                <a:ext cx="11815248" cy="1107996"/>
              </a:xfrm>
              <a:prstGeom prst="rect">
                <a:avLst/>
              </a:prstGeom>
            </p:spPr>
            <p:txBody>
              <a:bodyPr vert="horz" wrap="square" lIns="0" tIns="0" rIns="0" bIns="0" rtlCol="0">
                <a:spAutoFit/>
              </a:bodyPr>
              <a:lstStyle/>
              <a:p>
                <a:r>
                  <a:rPr lang="it-IT" dirty="0">
                    <a:solidFill>
                      <a:schemeClr val="tx1"/>
                    </a:solidFill>
                  </a:rPr>
                  <a:t>Comparison of </a:t>
                </a:r>
                <a:r>
                  <a:rPr lang="it-IT" dirty="0" err="1">
                    <a:solidFill>
                      <a:schemeClr val="tx1"/>
                    </a:solidFill>
                  </a:rPr>
                  <a:t>two</a:t>
                </a:r>
                <a:r>
                  <a:rPr lang="it-IT" dirty="0">
                    <a:solidFill>
                      <a:schemeClr val="tx1"/>
                    </a:solidFill>
                  </a:rPr>
                  <a:t> shots with the </a:t>
                </a:r>
                <a:r>
                  <a:rPr lang="it-IT" dirty="0" err="1">
                    <a:solidFill>
                      <a:schemeClr val="tx1"/>
                    </a:solidFill>
                  </a:rPr>
                  <a:t>same</a:t>
                </a:r>
                <a:r>
                  <a:rPr lang="it-IT" dirty="0">
                    <a:solidFill>
                      <a:schemeClr val="tx1"/>
                    </a:solidFill>
                  </a:rPr>
                  <a:t> </a:t>
                </a:r>
                <a:r>
                  <a:rPr lang="it-IT" dirty="0" err="1">
                    <a:solidFill>
                      <a:schemeClr val="tx1"/>
                    </a:solidFill>
                  </a:rPr>
                  <a:t>exp</a:t>
                </a:r>
                <a:r>
                  <a:rPr lang="it-IT" dirty="0">
                    <a:solidFill>
                      <a:schemeClr val="tx1"/>
                    </a:solidFill>
                  </a:rPr>
                  <a:t>. setup.</a:t>
                </a:r>
              </a:p>
              <a:p>
                <a:r>
                  <a:rPr lang="it-IT" dirty="0"/>
                  <a:t>Shot #56025 -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𝑙𝑎𝑠𝑒𝑟</m:t>
                        </m:r>
                        <m:r>
                          <a:rPr lang="it-IT" b="0" i="1" smtClean="0">
                            <a:latin typeface="Cambria Math" panose="02040503050406030204" pitchFamily="18" charset="0"/>
                          </a:rPr>
                          <m:t> </m:t>
                        </m:r>
                      </m:sub>
                    </m:sSub>
                    <m:r>
                      <a:rPr lang="it-IT" b="0" i="1" smtClean="0">
                        <a:latin typeface="Cambria Math" panose="02040503050406030204" pitchFamily="18" charset="0"/>
                      </a:rPr>
                      <m:t>=686 </m:t>
                    </m:r>
                    <m:r>
                      <a:rPr lang="it-IT" b="0" i="1" smtClean="0">
                        <a:latin typeface="Cambria Math" panose="02040503050406030204" pitchFamily="18" charset="0"/>
                      </a:rPr>
                      <m:t>𝐽</m:t>
                    </m:r>
                  </m:oMath>
                </a14:m>
                <a:endParaRPr lang="it-IT" b="0" dirty="0"/>
              </a:p>
              <a:p>
                <a:r>
                  <a:rPr lang="it-IT" dirty="0"/>
                  <a:t>Shot #56027 -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𝐸</m:t>
                        </m:r>
                      </m:e>
                      <m:sub>
                        <m:r>
                          <a:rPr lang="it-IT" b="0" i="1" smtClean="0">
                            <a:latin typeface="Cambria Math" panose="02040503050406030204" pitchFamily="18" charset="0"/>
                          </a:rPr>
                          <m:t>𝑙𝑎𝑠𝑒𝑟</m:t>
                        </m:r>
                        <m:r>
                          <a:rPr lang="it-IT" b="0" i="1" smtClean="0">
                            <a:latin typeface="Cambria Math" panose="02040503050406030204" pitchFamily="18" charset="0"/>
                          </a:rPr>
                          <m:t> </m:t>
                        </m:r>
                      </m:sub>
                    </m:sSub>
                    <m:r>
                      <a:rPr lang="it-IT" b="0" i="1" smtClean="0">
                        <a:latin typeface="Cambria Math" panose="02040503050406030204" pitchFamily="18" charset="0"/>
                      </a:rPr>
                      <m:t>=661 </m:t>
                    </m:r>
                    <m:r>
                      <a:rPr lang="it-IT" b="0" i="1" smtClean="0">
                        <a:latin typeface="Cambria Math" panose="02040503050406030204" pitchFamily="18" charset="0"/>
                      </a:rPr>
                      <m:t>𝐽</m:t>
                    </m:r>
                  </m:oMath>
                </a14:m>
                <a:endParaRPr lang="en-US" dirty="0">
                  <a:solidFill>
                    <a:schemeClr val="tx1"/>
                  </a:solidFill>
                </a:endParaRPr>
              </a:p>
              <a:p>
                <a:endParaRPr lang="en-US" dirty="0">
                  <a:solidFill>
                    <a:schemeClr val="tx1"/>
                  </a:solidFill>
                </a:endParaRPr>
              </a:p>
            </p:txBody>
          </p:sp>
        </mc:Choice>
        <mc:Fallback xmlns="">
          <p:sp>
            <p:nvSpPr>
              <p:cNvPr id="3" name="CasellaDiTesto 2">
                <a:extLst>
                  <a:ext uri="{FF2B5EF4-FFF2-40B4-BE49-F238E27FC236}">
                    <a16:creationId xmlns:a16="http://schemas.microsoft.com/office/drawing/2014/main" id="{DC878B85-B8FA-C97B-616E-EFB218C7864E}"/>
                  </a:ext>
                </a:extLst>
              </p:cNvPr>
              <p:cNvSpPr txBox="1">
                <a:spLocks noRot="1" noChangeAspect="1" noMove="1" noResize="1" noEditPoints="1" noAdjustHandles="1" noChangeArrowheads="1" noChangeShapeType="1" noTextEdit="1"/>
              </p:cNvSpPr>
              <p:nvPr/>
            </p:nvSpPr>
            <p:spPr>
              <a:xfrm>
                <a:off x="533852" y="1209969"/>
                <a:ext cx="11815248" cy="1107996"/>
              </a:xfrm>
              <a:prstGeom prst="rect">
                <a:avLst/>
              </a:prstGeom>
              <a:blipFill>
                <a:blip r:embed="rId3"/>
                <a:stretch>
                  <a:fillRect l="-1238" t="-714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 xmlns:a16="http://schemas.microsoft.com/office/drawing/2014/main" id="{E30C650B-5619-377B-6C4B-A36EF64CE204}"/>
                  </a:ext>
                </a:extLst>
              </p:cNvPr>
              <p:cNvSpPr txBox="1"/>
              <p:nvPr/>
            </p:nvSpPr>
            <p:spPr>
              <a:xfrm>
                <a:off x="1604184" y="2676003"/>
                <a:ext cx="4285183" cy="349583"/>
              </a:xfrm>
              <a:prstGeom prst="rect">
                <a:avLst/>
              </a:prstGeom>
            </p:spPr>
            <p:txBody>
              <a:bodyPr vert="horz" wrap="square" lIns="91440" tIns="0" rIns="91440" bIns="0" rtlCol="0">
                <a:spAutoFit/>
              </a:bodyPr>
              <a:lstStyle/>
              <a:p>
                <a:r>
                  <a:rPr lang="it-IT" sz="1600" b="0" dirty="0" err="1">
                    <a:ea typeface="Times New Roman" panose="02020603050405020304" pitchFamily="18" charset="0"/>
                    <a:cs typeface="Times New Roman" panose="02020603050405020304" pitchFamily="18" charset="0"/>
                  </a:rPr>
                  <a:t>Spectra</a:t>
                </a:r>
                <a:r>
                  <a:rPr lang="it-IT" sz="1600" b="0" dirty="0">
                    <a:ea typeface="Times New Roman" panose="02020603050405020304" pitchFamily="18" charset="0"/>
                    <a:cs typeface="Times New Roman" panose="02020603050405020304" pitchFamily="18" charset="0"/>
                  </a:rPr>
                  <a:t> for the </a:t>
                </a:r>
                <a14:m>
                  <m:oMath xmlns:m="http://schemas.openxmlformats.org/officeDocument/2006/math">
                    <m:f>
                      <m:fPr>
                        <m:ctrlPr>
                          <a:rPr lang="en-US" sz="1600" i="1" smtClean="0">
                            <a:latin typeface="Cambria Math" panose="02040503050406030204" pitchFamily="18" charset="0"/>
                          </a:rPr>
                        </m:ctrlPr>
                      </m:fPr>
                      <m:num>
                        <m:r>
                          <a:rPr lang="en-US" sz="1600" i="1">
                            <a:latin typeface="Cambria Math" panose="02040503050406030204" pitchFamily="18" charset="0"/>
                          </a:rPr>
                          <m:t>𝐴</m:t>
                        </m:r>
                      </m:num>
                      <m:den>
                        <m:r>
                          <a:rPr lang="en-US" sz="1600" i="1">
                            <a:latin typeface="Cambria Math" panose="02040503050406030204" pitchFamily="18" charset="0"/>
                          </a:rPr>
                          <m:t>𝑍</m:t>
                        </m:r>
                      </m:den>
                    </m:f>
                    <m:r>
                      <a:rPr lang="it-IT" sz="1600">
                        <a:latin typeface="Cambria Math" panose="02040503050406030204" pitchFamily="18" charset="0"/>
                      </a:rPr>
                      <m:t>=</m:t>
                    </m:r>
                    <m:r>
                      <a:rPr lang="it-IT" sz="1600" b="0" i="0" smtClean="0">
                        <a:latin typeface="Cambria Math" panose="02040503050406030204" pitchFamily="18" charset="0"/>
                      </a:rPr>
                      <m:t>1</m:t>
                    </m:r>
                  </m:oMath>
                </a14:m>
                <a:r>
                  <a:rPr lang="it-IT" sz="1600" b="0" dirty="0">
                    <a:ea typeface="Times New Roman" panose="02020603050405020304" pitchFamily="18" charset="0"/>
                    <a:cs typeface="Times New Roman" panose="02020603050405020304" pitchFamily="18" charset="0"/>
                  </a:rPr>
                  <a:t> trace (</a:t>
                </a:r>
                <a:r>
                  <a:rPr lang="it-IT" sz="1600" b="0" dirty="0" err="1">
                    <a:ea typeface="Times New Roman" panose="02020603050405020304" pitchFamily="18" charset="0"/>
                    <a:cs typeface="Times New Roman" panose="02020603050405020304" pitchFamily="18" charset="0"/>
                  </a:rPr>
                  <a:t>protons</a:t>
                </a:r>
                <a:r>
                  <a:rPr lang="it-IT" sz="1600" b="0" dirty="0">
                    <a:ea typeface="Times New Roman" panose="02020603050405020304" pitchFamily="18" charset="0"/>
                    <a:cs typeface="Times New Roman" panose="02020603050405020304" pitchFamily="18" charset="0"/>
                  </a:rPr>
                  <a:t>)</a:t>
                </a:r>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5" name="CasellaDiTesto 4">
                <a:extLst>
                  <a:ext uri="{FF2B5EF4-FFF2-40B4-BE49-F238E27FC236}">
                    <a16:creationId xmlns:a16="http://schemas.microsoft.com/office/drawing/2014/main" id="{E30C650B-5619-377B-6C4B-A36EF64CE204}"/>
                  </a:ext>
                </a:extLst>
              </p:cNvPr>
              <p:cNvSpPr txBox="1">
                <a:spLocks noRot="1" noChangeAspect="1" noMove="1" noResize="1" noEditPoints="1" noAdjustHandles="1" noChangeArrowheads="1" noChangeShapeType="1" noTextEdit="1"/>
              </p:cNvSpPr>
              <p:nvPr/>
            </p:nvSpPr>
            <p:spPr>
              <a:xfrm>
                <a:off x="1604184" y="2676003"/>
                <a:ext cx="4285183" cy="349583"/>
              </a:xfrm>
              <a:prstGeom prst="rect">
                <a:avLst/>
              </a:prstGeom>
              <a:blipFill>
                <a:blip r:embed="rId4"/>
                <a:stretch>
                  <a:fillRect l="-711" t="-5263" b="-19298"/>
                </a:stretch>
              </a:blipFill>
            </p:spPr>
            <p:txBody>
              <a:bodyPr/>
              <a:lstStyle/>
              <a:p>
                <a:r>
                  <a:rPr lang="en-CA">
                    <a:noFill/>
                  </a:rPr>
                  <a:t> </a:t>
                </a:r>
              </a:p>
            </p:txBody>
          </p:sp>
        </mc:Fallback>
      </mc:AlternateContent>
      <p:sp>
        <p:nvSpPr>
          <p:cNvPr id="6" name="Rettangolo 5">
            <a:extLst>
              <a:ext uri="{FF2B5EF4-FFF2-40B4-BE49-F238E27FC236}">
                <a16:creationId xmlns="" xmlns:a16="http://schemas.microsoft.com/office/drawing/2014/main" id="{92BBF4A5-6AFD-C641-73A8-E6E28ED9DBF6}"/>
              </a:ext>
            </a:extLst>
          </p:cNvPr>
          <p:cNvSpPr/>
          <p:nvPr/>
        </p:nvSpPr>
        <p:spPr>
          <a:xfrm>
            <a:off x="73435" y="2824272"/>
            <a:ext cx="316696" cy="33166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pic>
        <p:nvPicPr>
          <p:cNvPr id="7" name="Immagine 6">
            <a:extLst>
              <a:ext uri="{FF2B5EF4-FFF2-40B4-BE49-F238E27FC236}">
                <a16:creationId xmlns="" xmlns:a16="http://schemas.microsoft.com/office/drawing/2014/main" id="{4AA8421F-26AA-88AC-20B3-F19CBFE724CF}"/>
              </a:ext>
            </a:extLst>
          </p:cNvPr>
          <p:cNvPicPr>
            <a:picLocks noChangeAspect="1"/>
          </p:cNvPicPr>
          <p:nvPr/>
        </p:nvPicPr>
        <p:blipFill rotWithShape="1">
          <a:blip r:embed="rId2"/>
          <a:srcRect t="67380" b="1924"/>
          <a:stretch/>
        </p:blipFill>
        <p:spPr>
          <a:xfrm>
            <a:off x="6302633" y="4350396"/>
            <a:ext cx="5773193" cy="2468676"/>
          </a:xfrm>
          <a:prstGeom prst="rect">
            <a:avLst/>
          </a:prstGeom>
        </p:spPr>
      </p:pic>
      <p:sp>
        <p:nvSpPr>
          <p:cNvPr id="8" name="Rettangolo 7">
            <a:extLst>
              <a:ext uri="{FF2B5EF4-FFF2-40B4-BE49-F238E27FC236}">
                <a16:creationId xmlns="" xmlns:a16="http://schemas.microsoft.com/office/drawing/2014/main" id="{7BA711A3-B1ED-856F-4068-60AE5A297E7E}"/>
              </a:ext>
            </a:extLst>
          </p:cNvPr>
          <p:cNvSpPr/>
          <p:nvPr/>
        </p:nvSpPr>
        <p:spPr>
          <a:xfrm>
            <a:off x="6605613" y="4246153"/>
            <a:ext cx="316696" cy="33166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9" name="Rettangolo 8">
            <a:extLst>
              <a:ext uri="{FF2B5EF4-FFF2-40B4-BE49-F238E27FC236}">
                <a16:creationId xmlns="" xmlns:a16="http://schemas.microsoft.com/office/drawing/2014/main" id="{34BAB2D4-2BEC-DDEA-67C9-4D19AECCBC3D}"/>
              </a:ext>
            </a:extLst>
          </p:cNvPr>
          <p:cNvSpPr/>
          <p:nvPr/>
        </p:nvSpPr>
        <p:spPr>
          <a:xfrm>
            <a:off x="6557086" y="1277784"/>
            <a:ext cx="316696" cy="331665"/>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 xmlns:a16="http://schemas.microsoft.com/office/drawing/2014/main" id="{51854E93-8FD6-731C-D71E-F9C2875D9D16}"/>
                  </a:ext>
                </a:extLst>
              </p:cNvPr>
              <p:cNvSpPr txBox="1"/>
              <p:nvPr/>
            </p:nvSpPr>
            <p:spPr>
              <a:xfrm>
                <a:off x="7790643" y="1080729"/>
                <a:ext cx="4285183" cy="349583"/>
              </a:xfrm>
              <a:prstGeom prst="rect">
                <a:avLst/>
              </a:prstGeom>
            </p:spPr>
            <p:txBody>
              <a:bodyPr vert="horz" wrap="square" lIns="91440" tIns="0" rIns="91440" bIns="0" rtlCol="0">
                <a:spAutoFit/>
              </a:bodyPr>
              <a:lstStyle/>
              <a:p>
                <a:r>
                  <a:rPr lang="it-IT" sz="1600" b="0" dirty="0">
                    <a:ea typeface="Times New Roman" panose="02020603050405020304" pitchFamily="18" charset="0"/>
                    <a:cs typeface="Times New Roman" panose="02020603050405020304" pitchFamily="18" charset="0"/>
                  </a:rPr>
                  <a:t>Spectra for the </a:t>
                </a:r>
                <a14:m>
                  <m:oMath xmlns:m="http://schemas.openxmlformats.org/officeDocument/2006/math">
                    <m:f>
                      <m:fPr>
                        <m:ctrlPr>
                          <a:rPr lang="en-US" sz="1600" i="1" smtClean="0">
                            <a:latin typeface="Cambria Math" panose="02040503050406030204" pitchFamily="18" charset="0"/>
                          </a:rPr>
                        </m:ctrlPr>
                      </m:fPr>
                      <m:num>
                        <m:r>
                          <a:rPr lang="en-US" sz="1600" i="1">
                            <a:latin typeface="Cambria Math" panose="02040503050406030204" pitchFamily="18" charset="0"/>
                          </a:rPr>
                          <m:t>𝐴</m:t>
                        </m:r>
                      </m:num>
                      <m:den>
                        <m:r>
                          <a:rPr lang="en-US" sz="1600" i="1">
                            <a:latin typeface="Cambria Math" panose="02040503050406030204" pitchFamily="18" charset="0"/>
                          </a:rPr>
                          <m:t>𝑍</m:t>
                        </m:r>
                      </m:den>
                    </m:f>
                    <m:r>
                      <a:rPr lang="it-IT" sz="1600">
                        <a:latin typeface="Cambria Math" panose="02040503050406030204" pitchFamily="18" charset="0"/>
                      </a:rPr>
                      <m:t>=</m:t>
                    </m:r>
                    <m:r>
                      <a:rPr lang="it-IT" sz="1600" b="0" i="0" smtClean="0">
                        <a:latin typeface="Cambria Math" panose="02040503050406030204" pitchFamily="18" charset="0"/>
                      </a:rPr>
                      <m:t>2</m:t>
                    </m:r>
                  </m:oMath>
                </a14:m>
                <a:r>
                  <a:rPr lang="it-IT" sz="1600" b="0" dirty="0">
                    <a:ea typeface="Times New Roman" panose="02020603050405020304" pitchFamily="18" charset="0"/>
                    <a:cs typeface="Times New Roman" panose="02020603050405020304" pitchFamily="18" charset="0"/>
                  </a:rPr>
                  <a:t>  trace (</a:t>
                </a:r>
                <a:r>
                  <a:rPr lang="it-IT" sz="1600" b="0" dirty="0" err="1">
                    <a:ea typeface="Times New Roman" panose="02020603050405020304" pitchFamily="18" charset="0"/>
                    <a:cs typeface="Times New Roman" panose="02020603050405020304" pitchFamily="18" charset="0"/>
                  </a:rPr>
                  <a:t>alphas</a:t>
                </a:r>
                <a:r>
                  <a:rPr lang="it-IT" sz="1600" b="0" dirty="0">
                    <a:ea typeface="Times New Roman" panose="02020603050405020304" pitchFamily="18" charset="0"/>
                    <a:cs typeface="Times New Roman" panose="02020603050405020304" pitchFamily="18" charset="0"/>
                  </a:rPr>
                  <a:t>)</a:t>
                </a:r>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0" name="CasellaDiTesto 9">
                <a:extLst>
                  <a:ext uri="{FF2B5EF4-FFF2-40B4-BE49-F238E27FC236}">
                    <a16:creationId xmlns:a16="http://schemas.microsoft.com/office/drawing/2014/main" id="{51854E93-8FD6-731C-D71E-F9C2875D9D16}"/>
                  </a:ext>
                </a:extLst>
              </p:cNvPr>
              <p:cNvSpPr txBox="1">
                <a:spLocks noRot="1" noChangeAspect="1" noMove="1" noResize="1" noEditPoints="1" noAdjustHandles="1" noChangeArrowheads="1" noChangeShapeType="1" noTextEdit="1"/>
              </p:cNvSpPr>
              <p:nvPr/>
            </p:nvSpPr>
            <p:spPr>
              <a:xfrm>
                <a:off x="7790643" y="1080729"/>
                <a:ext cx="4285183" cy="349583"/>
              </a:xfrm>
              <a:prstGeom prst="rect">
                <a:avLst/>
              </a:prstGeom>
              <a:blipFill>
                <a:blip r:embed="rId5"/>
                <a:stretch>
                  <a:fillRect l="-853" t="-3448" b="-1896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CasellaDiTesto 10">
                <a:extLst>
                  <a:ext uri="{FF2B5EF4-FFF2-40B4-BE49-F238E27FC236}">
                    <a16:creationId xmlns="" xmlns:a16="http://schemas.microsoft.com/office/drawing/2014/main" id="{749D6C51-DDFE-F488-C97E-2B98286DCCF1}"/>
                  </a:ext>
                </a:extLst>
              </p:cNvPr>
              <p:cNvSpPr txBox="1"/>
              <p:nvPr/>
            </p:nvSpPr>
            <p:spPr>
              <a:xfrm>
                <a:off x="7522944" y="4045602"/>
                <a:ext cx="4285183" cy="349583"/>
              </a:xfrm>
              <a:prstGeom prst="rect">
                <a:avLst/>
              </a:prstGeom>
            </p:spPr>
            <p:txBody>
              <a:bodyPr vert="horz" wrap="square" lIns="91440" tIns="0" rIns="91440" bIns="0" rtlCol="0">
                <a:spAutoFit/>
              </a:bodyPr>
              <a:lstStyle/>
              <a:p>
                <a:r>
                  <a:rPr lang="it-IT" sz="1600" b="0" dirty="0" err="1">
                    <a:ea typeface="Times New Roman" panose="02020603050405020304" pitchFamily="18" charset="0"/>
                    <a:cs typeface="Times New Roman" panose="02020603050405020304" pitchFamily="18" charset="0"/>
                  </a:rPr>
                  <a:t>Spectra</a:t>
                </a:r>
                <a:r>
                  <a:rPr lang="it-IT" sz="1600" b="0" dirty="0">
                    <a:ea typeface="Times New Roman" panose="02020603050405020304" pitchFamily="18" charset="0"/>
                    <a:cs typeface="Times New Roman" panose="02020603050405020304" pitchFamily="18" charset="0"/>
                  </a:rPr>
                  <a:t> for the </a:t>
                </a:r>
                <a14:m>
                  <m:oMath xmlns:m="http://schemas.openxmlformats.org/officeDocument/2006/math">
                    <m:f>
                      <m:fPr>
                        <m:ctrlPr>
                          <a:rPr lang="en-US" sz="1600" i="1" smtClean="0">
                            <a:latin typeface="Cambria Math" panose="02040503050406030204" pitchFamily="18" charset="0"/>
                          </a:rPr>
                        </m:ctrlPr>
                      </m:fPr>
                      <m:num>
                        <m:r>
                          <a:rPr lang="en-US" sz="1600" i="1">
                            <a:latin typeface="Cambria Math" panose="02040503050406030204" pitchFamily="18" charset="0"/>
                          </a:rPr>
                          <m:t>𝐴</m:t>
                        </m:r>
                      </m:num>
                      <m:den>
                        <m:r>
                          <a:rPr lang="en-US" sz="1600" i="1">
                            <a:latin typeface="Cambria Math" panose="02040503050406030204" pitchFamily="18" charset="0"/>
                          </a:rPr>
                          <m:t>𝑍</m:t>
                        </m:r>
                      </m:den>
                    </m:f>
                    <m:r>
                      <a:rPr lang="it-IT" sz="1600">
                        <a:latin typeface="Cambria Math" panose="02040503050406030204" pitchFamily="18" charset="0"/>
                      </a:rPr>
                      <m:t>=</m:t>
                    </m:r>
                    <m:r>
                      <a:rPr lang="it-IT" sz="1600" b="0" i="0" smtClean="0">
                        <a:latin typeface="Cambria Math" panose="02040503050406030204" pitchFamily="18" charset="0"/>
                      </a:rPr>
                      <m:t>2</m:t>
                    </m:r>
                  </m:oMath>
                </a14:m>
                <a:r>
                  <a:rPr lang="it-IT" sz="1600" b="0" dirty="0">
                    <a:ea typeface="Times New Roman" panose="02020603050405020304" pitchFamily="18" charset="0"/>
                    <a:cs typeface="Times New Roman" panose="02020603050405020304" pitchFamily="18" charset="0"/>
                  </a:rPr>
                  <a:t> trace (C</a:t>
                </a:r>
                <a:r>
                  <a:rPr lang="it-IT" sz="1600" b="0" baseline="30000" dirty="0">
                    <a:ea typeface="Times New Roman" panose="02020603050405020304" pitchFamily="18" charset="0"/>
                    <a:cs typeface="Times New Roman" panose="02020603050405020304" pitchFamily="18" charset="0"/>
                  </a:rPr>
                  <a:t>+6 </a:t>
                </a:r>
                <a:r>
                  <a:rPr lang="it-IT" sz="1600" b="0" dirty="0" err="1">
                    <a:ea typeface="Times New Roman" panose="02020603050405020304" pitchFamily="18" charset="0"/>
                    <a:cs typeface="Times New Roman" panose="02020603050405020304" pitchFamily="18" charset="0"/>
                  </a:rPr>
                  <a:t>ions</a:t>
                </a:r>
                <a:r>
                  <a:rPr lang="it-IT" sz="1600" b="0" dirty="0">
                    <a:ea typeface="Times New Roman" panose="02020603050405020304" pitchFamily="18" charset="0"/>
                    <a:cs typeface="Times New Roman" panose="02020603050405020304" pitchFamily="18" charset="0"/>
                  </a:rPr>
                  <a:t>)</a:t>
                </a:r>
                <a:endParaRPr lang="en-GB" sz="1600"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1" name="CasellaDiTesto 10">
                <a:extLst>
                  <a:ext uri="{FF2B5EF4-FFF2-40B4-BE49-F238E27FC236}">
                    <a16:creationId xmlns:a16="http://schemas.microsoft.com/office/drawing/2014/main" id="{749D6C51-DDFE-F488-C97E-2B98286DCCF1}"/>
                  </a:ext>
                </a:extLst>
              </p:cNvPr>
              <p:cNvSpPr txBox="1">
                <a:spLocks noRot="1" noChangeAspect="1" noMove="1" noResize="1" noEditPoints="1" noAdjustHandles="1" noChangeArrowheads="1" noChangeShapeType="1" noTextEdit="1"/>
              </p:cNvSpPr>
              <p:nvPr/>
            </p:nvSpPr>
            <p:spPr>
              <a:xfrm>
                <a:off x="7522944" y="4045602"/>
                <a:ext cx="4285183" cy="349583"/>
              </a:xfrm>
              <a:prstGeom prst="rect">
                <a:avLst/>
              </a:prstGeom>
              <a:blipFill>
                <a:blip r:embed="rId6"/>
                <a:stretch>
                  <a:fillRect l="-711" t="-5263" b="-19298"/>
                </a:stretch>
              </a:blipFill>
            </p:spPr>
            <p:txBody>
              <a:bodyPr/>
              <a:lstStyle/>
              <a:p>
                <a:r>
                  <a:rPr lang="en-CA">
                    <a:noFill/>
                  </a:rPr>
                  <a:t> </a:t>
                </a:r>
              </a:p>
            </p:txBody>
          </p:sp>
        </mc:Fallback>
      </mc:AlternateContent>
    </p:spTree>
    <p:extLst>
      <p:ext uri="{BB962C8B-B14F-4D97-AF65-F5344CB8AC3E}">
        <p14:creationId xmlns:p14="http://schemas.microsoft.com/office/powerpoint/2010/main" val="3321675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0" y="214333"/>
            <a:ext cx="10972800"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err="1">
                <a:solidFill>
                  <a:schemeClr val="bg1"/>
                </a:solidFill>
                <a:ea typeface="+mj-ea"/>
                <a:cs typeface="+mj-cs"/>
              </a:rPr>
              <a:t>Summary</a:t>
            </a:r>
            <a:r>
              <a:rPr lang="it-IT" sz="3600" b="0" dirty="0">
                <a:solidFill>
                  <a:schemeClr val="bg1"/>
                </a:solidFill>
                <a:ea typeface="+mj-ea"/>
                <a:cs typeface="+mj-cs"/>
              </a:rPr>
              <a:t> and </a:t>
            </a:r>
            <a:r>
              <a:rPr lang="it-IT" sz="3600" b="0" dirty="0" err="1">
                <a:solidFill>
                  <a:schemeClr val="bg1"/>
                </a:solidFill>
                <a:ea typeface="+mj-ea"/>
                <a:cs typeface="+mj-cs"/>
              </a:rPr>
              <a:t>remarks</a:t>
            </a:r>
            <a:endParaRPr lang="it-IT" sz="3600" dirty="0">
              <a:solidFill>
                <a:schemeClr val="bg1"/>
              </a:solidFill>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61E9E8F8-590E-4D09-9A7D-98521BD29DAB}"/>
                  </a:ext>
                </a:extLst>
              </p:cNvPr>
              <p:cNvSpPr txBox="1"/>
              <p:nvPr/>
            </p:nvSpPr>
            <p:spPr>
              <a:xfrm>
                <a:off x="173900" y="1249233"/>
                <a:ext cx="11946213" cy="5320303"/>
              </a:xfrm>
              <a:prstGeom prst="rect">
                <a:avLst/>
              </a:prstGeom>
            </p:spPr>
            <p:txBody>
              <a:bodyPr vert="horz" wrap="square" lIns="91440" tIns="0" rIns="91440" bIns="0" rtlCol="0">
                <a:spAutoFit/>
              </a:bodyPr>
              <a:lstStyle/>
              <a:p>
                <a:pPr algn="just"/>
                <a:r>
                  <a:rPr lang="en-US" sz="1600" b="1" dirty="0"/>
                  <a:t>The ENEA Thomson Spectrometer successfully implemented in a p-B fusion experiment:</a:t>
                </a:r>
              </a:p>
              <a:p>
                <a:pPr defTabSz="4176431" fontAlgn="auto">
                  <a:spcBef>
                    <a:spcPts val="0"/>
                  </a:spcBef>
                  <a:spcAft>
                    <a:spcPts val="0"/>
                  </a:spcAft>
                  <a:defRPr/>
                </a:pPr>
                <a:endParaRPr lang="it-IT" sz="1600" b="1" dirty="0">
                  <a:solidFill>
                    <a:srgbClr val="FF0000"/>
                  </a:solidFill>
                  <a:latin typeface="+mj-lt"/>
                </a:endParaRPr>
              </a:p>
              <a:p>
                <a:pPr marL="171450" indent="-171450" defTabSz="4176431" fontAlgn="auto">
                  <a:spcBef>
                    <a:spcPts val="0"/>
                  </a:spcBef>
                  <a:spcAft>
                    <a:spcPts val="0"/>
                  </a:spcAft>
                  <a:buFont typeface="Wingdings" panose="05000000000000000000" pitchFamily="2" charset="2"/>
                  <a:buChar char="ü"/>
                  <a:defRPr/>
                </a:pPr>
                <a:r>
                  <a:rPr lang="it-IT" sz="1600" dirty="0" err="1">
                    <a:solidFill>
                      <a:srgbClr val="00B050"/>
                    </a:solidFill>
                    <a:latin typeface="+mj-lt"/>
                  </a:rPr>
                  <a:t>Implementation</a:t>
                </a:r>
                <a:r>
                  <a:rPr lang="it-IT" sz="1600" dirty="0">
                    <a:solidFill>
                      <a:srgbClr val="00B050"/>
                    </a:solidFill>
                    <a:latin typeface="+mj-lt"/>
                  </a:rPr>
                  <a:t> </a:t>
                </a:r>
                <a:r>
                  <a:rPr lang="it-IT" sz="1600" dirty="0" err="1">
                    <a:solidFill>
                      <a:srgbClr val="00B050"/>
                    </a:solidFill>
                    <a:latin typeface="+mj-lt"/>
                  </a:rPr>
                  <a:t>at</a:t>
                </a:r>
                <a:r>
                  <a:rPr lang="it-IT" sz="1600" dirty="0">
                    <a:solidFill>
                      <a:srgbClr val="00B050"/>
                    </a:solidFill>
                    <a:latin typeface="+mj-lt"/>
                  </a:rPr>
                  <a:t> close </a:t>
                </a:r>
                <a:r>
                  <a:rPr lang="it-IT" sz="1600" dirty="0" err="1">
                    <a:solidFill>
                      <a:srgbClr val="00B050"/>
                    </a:solidFill>
                    <a:latin typeface="+mj-lt"/>
                  </a:rPr>
                  <a:t>distance</a:t>
                </a:r>
                <a:r>
                  <a:rPr lang="it-IT" sz="1600" dirty="0">
                    <a:solidFill>
                      <a:srgbClr val="00B050"/>
                    </a:solidFill>
                    <a:latin typeface="+mj-lt"/>
                  </a:rPr>
                  <a:t> to the target (d=367 mm)</a:t>
                </a:r>
              </a:p>
              <a:p>
                <a:pPr marL="171450" indent="-171450" defTabSz="4176431" fontAlgn="auto">
                  <a:spcBef>
                    <a:spcPts val="0"/>
                  </a:spcBef>
                  <a:spcAft>
                    <a:spcPts val="0"/>
                  </a:spcAft>
                  <a:buFont typeface="Wingdings" panose="05000000000000000000" pitchFamily="2" charset="2"/>
                  <a:buChar char="ü"/>
                  <a:defRPr/>
                </a:pPr>
                <a:endParaRPr lang="it-IT" sz="1600" dirty="0">
                  <a:solidFill>
                    <a:srgbClr val="00B050"/>
                  </a:solidFill>
                  <a:latin typeface="+mj-lt"/>
                </a:endParaRPr>
              </a:p>
              <a:p>
                <a:pPr marL="171450" indent="-171450" defTabSz="4176431">
                  <a:buFont typeface="Wingdings" panose="05000000000000000000" pitchFamily="2" charset="2"/>
                  <a:buChar char="ü"/>
                  <a:defRPr/>
                </a:pPr>
                <a:r>
                  <a:rPr lang="it-IT" sz="1600" dirty="0">
                    <a:solidFill>
                      <a:srgbClr val="00B050"/>
                    </a:solidFill>
                    <a:latin typeface="+mj-lt"/>
                  </a:rPr>
                  <a:t>Good EMP </a:t>
                </a:r>
                <a:r>
                  <a:rPr lang="it-IT" sz="1600" dirty="0" err="1">
                    <a:solidFill>
                      <a:srgbClr val="00B050"/>
                    </a:solidFill>
                    <a:latin typeface="+mj-lt"/>
                  </a:rPr>
                  <a:t>shielding</a:t>
                </a:r>
                <a:r>
                  <a:rPr lang="it-IT" sz="1600" dirty="0">
                    <a:solidFill>
                      <a:srgbClr val="00B050"/>
                    </a:solidFill>
                    <a:latin typeface="+mj-lt"/>
                  </a:rPr>
                  <a:t> (non </a:t>
                </a:r>
                <a:r>
                  <a:rPr lang="it-IT" sz="1600" dirty="0" err="1">
                    <a:solidFill>
                      <a:srgbClr val="00B050"/>
                    </a:solidFill>
                    <a:latin typeface="+mj-lt"/>
                  </a:rPr>
                  <a:t>oscillating</a:t>
                </a:r>
                <a:r>
                  <a:rPr lang="it-IT" sz="1600" dirty="0">
                    <a:solidFill>
                      <a:srgbClr val="00B050"/>
                    </a:solidFill>
                    <a:latin typeface="+mj-lt"/>
                  </a:rPr>
                  <a:t> </a:t>
                </a:r>
                <a:r>
                  <a:rPr lang="it-IT" sz="1600" dirty="0" err="1">
                    <a:solidFill>
                      <a:srgbClr val="00B050"/>
                    </a:solidFill>
                    <a:latin typeface="+mj-lt"/>
                  </a:rPr>
                  <a:t>traces</a:t>
                </a:r>
                <a:r>
                  <a:rPr lang="it-IT" sz="1600" dirty="0">
                    <a:solidFill>
                      <a:srgbClr val="00B050"/>
                    </a:solidFill>
                    <a:latin typeface="+mj-lt"/>
                  </a:rPr>
                  <a:t>)</a:t>
                </a:r>
              </a:p>
              <a:p>
                <a:pPr marL="171450" indent="-171450" defTabSz="4176431">
                  <a:buFont typeface="Wingdings" panose="05000000000000000000" pitchFamily="2" charset="2"/>
                  <a:buChar char="ü"/>
                  <a:defRPr/>
                </a:pPr>
                <a:endParaRPr lang="it-IT" sz="1600" dirty="0">
                  <a:solidFill>
                    <a:srgbClr val="00B050"/>
                  </a:solidFill>
                  <a:latin typeface="+mj-lt"/>
                </a:endParaRPr>
              </a:p>
              <a:p>
                <a:pPr marL="171450" indent="-171450" defTabSz="4176431">
                  <a:buFont typeface="Wingdings" panose="05000000000000000000" pitchFamily="2" charset="2"/>
                  <a:buChar char="ü"/>
                  <a:defRPr/>
                </a:pPr>
                <a:r>
                  <a:rPr lang="it-IT" sz="1600" dirty="0" err="1" smtClean="0">
                    <a:solidFill>
                      <a:srgbClr val="00B050"/>
                    </a:solidFill>
                    <a:latin typeface="+mj-lt"/>
                  </a:rPr>
                  <a:t>Signal</a:t>
                </a:r>
                <a:r>
                  <a:rPr lang="it-IT" sz="1600" dirty="0" smtClean="0">
                    <a:solidFill>
                      <a:srgbClr val="00B050"/>
                    </a:solidFill>
                    <a:latin typeface="+mj-lt"/>
                  </a:rPr>
                  <a:t>-to-background </a:t>
                </a:r>
                <a:r>
                  <a:rPr lang="it-IT" sz="1600" dirty="0" err="1">
                    <a:solidFill>
                      <a:srgbClr val="00B050"/>
                    </a:solidFill>
                    <a:latin typeface="+mj-lt"/>
                  </a:rPr>
                  <a:t>ration</a:t>
                </a:r>
                <a:r>
                  <a:rPr lang="it-IT" sz="1600" dirty="0">
                    <a:solidFill>
                      <a:srgbClr val="00B050"/>
                    </a:solidFill>
                    <a:latin typeface="+mj-lt"/>
                  </a:rPr>
                  <a:t> </a:t>
                </a:r>
                <a:r>
                  <a:rPr lang="it-IT" sz="1600" dirty="0" err="1">
                    <a:solidFill>
                      <a:srgbClr val="00B050"/>
                    </a:solidFill>
                    <a:latin typeface="+mj-lt"/>
                  </a:rPr>
                  <a:t>proves</a:t>
                </a:r>
                <a:r>
                  <a:rPr lang="it-IT" sz="1600" dirty="0">
                    <a:solidFill>
                      <a:srgbClr val="00B050"/>
                    </a:solidFill>
                    <a:latin typeface="+mj-lt"/>
                  </a:rPr>
                  <a:t> good </a:t>
                </a:r>
                <a:r>
                  <a:rPr lang="it-IT" sz="1600" dirty="0" err="1">
                    <a:solidFill>
                      <a:srgbClr val="00B050"/>
                    </a:solidFill>
                    <a:latin typeface="+mj-lt"/>
                  </a:rPr>
                  <a:t>shielding</a:t>
                </a:r>
                <a:r>
                  <a:rPr lang="it-IT" sz="1600" dirty="0">
                    <a:solidFill>
                      <a:srgbClr val="00B050"/>
                    </a:solidFill>
                    <a:latin typeface="+mj-lt"/>
                  </a:rPr>
                  <a:t> </a:t>
                </a:r>
                <a:r>
                  <a:rPr lang="it-IT" sz="1600" dirty="0" err="1">
                    <a:solidFill>
                      <a:srgbClr val="00B050"/>
                    </a:solidFill>
                    <a:latin typeface="+mj-lt"/>
                  </a:rPr>
                  <a:t>against</a:t>
                </a:r>
                <a:r>
                  <a:rPr lang="it-IT" sz="1600" dirty="0">
                    <a:solidFill>
                      <a:srgbClr val="00B050"/>
                    </a:solidFill>
                    <a:latin typeface="+mj-lt"/>
                  </a:rPr>
                  <a:t> </a:t>
                </a:r>
                <a:r>
                  <a:rPr lang="it-IT" sz="1600" dirty="0" err="1">
                    <a:solidFill>
                      <a:srgbClr val="00B050"/>
                    </a:solidFill>
                    <a:latin typeface="+mj-lt"/>
                  </a:rPr>
                  <a:t>ionizing</a:t>
                </a:r>
                <a:r>
                  <a:rPr lang="it-IT" sz="1600" dirty="0">
                    <a:solidFill>
                      <a:srgbClr val="00B050"/>
                    </a:solidFill>
                    <a:latin typeface="+mj-lt"/>
                  </a:rPr>
                  <a:t> </a:t>
                </a:r>
                <a:r>
                  <a:rPr lang="it-IT" sz="1600" dirty="0" err="1">
                    <a:solidFill>
                      <a:srgbClr val="00B050"/>
                    </a:solidFill>
                    <a:latin typeface="+mj-lt"/>
                  </a:rPr>
                  <a:t>radiation</a:t>
                </a:r>
                <a:r>
                  <a:rPr lang="it-IT" sz="1600" dirty="0">
                    <a:solidFill>
                      <a:srgbClr val="00B050"/>
                    </a:solidFill>
                    <a:latin typeface="+mj-lt"/>
                  </a:rPr>
                  <a:t> </a:t>
                </a:r>
                <a:r>
                  <a:rPr lang="it-IT" sz="1600" dirty="0" smtClean="0">
                    <a:solidFill>
                      <a:srgbClr val="00B050"/>
                    </a:solidFill>
                    <a:latin typeface="+mj-lt"/>
                  </a:rPr>
                  <a:t>(</a:t>
                </a:r>
                <a:r>
                  <a:rPr lang="it-IT" sz="1600" dirty="0" err="1" smtClean="0">
                    <a:solidFill>
                      <a:srgbClr val="00B050"/>
                    </a:solidFill>
                    <a:latin typeface="+mj-lt"/>
                  </a:rPr>
                  <a:t>outside&amp;inside</a:t>
                </a:r>
                <a:r>
                  <a:rPr lang="it-IT" sz="1600" dirty="0" smtClean="0">
                    <a:solidFill>
                      <a:srgbClr val="00B050"/>
                    </a:solidFill>
                    <a:latin typeface="+mj-lt"/>
                  </a:rPr>
                  <a:t>) and </a:t>
                </a:r>
                <a:r>
                  <a:rPr lang="it-IT" sz="1600" dirty="0" err="1">
                    <a:solidFill>
                      <a:srgbClr val="00B050"/>
                    </a:solidFill>
                    <a:latin typeface="+mj-lt"/>
                  </a:rPr>
                  <a:t>particle</a:t>
                </a:r>
                <a:r>
                  <a:rPr lang="it-IT" sz="1600" dirty="0">
                    <a:solidFill>
                      <a:srgbClr val="00B050"/>
                    </a:solidFill>
                    <a:latin typeface="+mj-lt"/>
                  </a:rPr>
                  <a:t> </a:t>
                </a:r>
                <a:r>
                  <a:rPr lang="it-IT" sz="1600" dirty="0" err="1">
                    <a:solidFill>
                      <a:srgbClr val="00B050"/>
                    </a:solidFill>
                    <a:latin typeface="+mj-lt"/>
                  </a:rPr>
                  <a:t>noise</a:t>
                </a:r>
                <a:endParaRPr lang="it-IT" sz="1600" dirty="0">
                  <a:solidFill>
                    <a:srgbClr val="00B050"/>
                  </a:solidFill>
                  <a:latin typeface="+mj-lt"/>
                </a:endParaRPr>
              </a:p>
              <a:p>
                <a:pPr marL="171450" indent="-171450" defTabSz="4176431">
                  <a:buFont typeface="Wingdings" panose="05000000000000000000" pitchFamily="2" charset="2"/>
                  <a:buChar char="ü"/>
                  <a:defRPr/>
                </a:pPr>
                <a:endParaRPr lang="en-CA" sz="1600" dirty="0">
                  <a:solidFill>
                    <a:srgbClr val="00B050"/>
                  </a:solidFill>
                  <a:latin typeface="+mj-lt"/>
                </a:endParaRPr>
              </a:p>
              <a:p>
                <a:pPr marL="171450" indent="-171450" defTabSz="4176431">
                  <a:buFont typeface="Wingdings" panose="05000000000000000000" pitchFamily="2" charset="2"/>
                  <a:buChar char="ü"/>
                  <a:defRPr/>
                </a:pPr>
                <a:r>
                  <a:rPr lang="it-IT" sz="1600" dirty="0">
                    <a:solidFill>
                      <a:srgbClr val="00B050"/>
                    </a:solidFill>
                    <a:latin typeface="+mj-lt"/>
                  </a:rPr>
                  <a:t>Analysis of the </a:t>
                </a:r>
                <a14:m>
                  <m:oMath xmlns:m="http://schemas.openxmlformats.org/officeDocument/2006/math">
                    <m:f>
                      <m:fPr>
                        <m:ctrlPr>
                          <a:rPr lang="en-US" sz="1600" i="1" smtClean="0">
                            <a:solidFill>
                              <a:srgbClr val="00B050"/>
                            </a:solidFill>
                            <a:latin typeface="Cambria Math" panose="02040503050406030204" pitchFamily="18" charset="0"/>
                          </a:rPr>
                        </m:ctrlPr>
                      </m:fPr>
                      <m:num>
                        <m:r>
                          <a:rPr lang="en-US" sz="1600" i="1">
                            <a:solidFill>
                              <a:srgbClr val="00B050"/>
                            </a:solidFill>
                            <a:latin typeface="Cambria Math" panose="02040503050406030204" pitchFamily="18" charset="0"/>
                          </a:rPr>
                          <m:t>𝐴</m:t>
                        </m:r>
                      </m:num>
                      <m:den>
                        <m:r>
                          <a:rPr lang="en-US" sz="1600" i="1">
                            <a:solidFill>
                              <a:srgbClr val="00B050"/>
                            </a:solidFill>
                            <a:latin typeface="Cambria Math" panose="02040503050406030204" pitchFamily="18" charset="0"/>
                          </a:rPr>
                          <m:t>𝑍</m:t>
                        </m:r>
                      </m:den>
                    </m:f>
                    <m:r>
                      <a:rPr lang="it-IT" sz="1600">
                        <a:solidFill>
                          <a:srgbClr val="00B050"/>
                        </a:solidFill>
                        <a:latin typeface="Cambria Math" panose="02040503050406030204" pitchFamily="18" charset="0"/>
                      </a:rPr>
                      <m:t>=</m:t>
                    </m:r>
                    <m:r>
                      <a:rPr lang="it-IT" sz="1600" b="0" i="0" smtClean="0">
                        <a:solidFill>
                          <a:srgbClr val="00B050"/>
                        </a:solidFill>
                        <a:latin typeface="Cambria Math" panose="02040503050406030204" pitchFamily="18" charset="0"/>
                      </a:rPr>
                      <m:t>1</m:t>
                    </m:r>
                  </m:oMath>
                </a14:m>
                <a:r>
                  <a:rPr lang="it-IT" sz="1600" dirty="0">
                    <a:solidFill>
                      <a:srgbClr val="00B050"/>
                    </a:solidFill>
                    <a:latin typeface="+mj-lt"/>
                  </a:rPr>
                  <a:t>  and  </a:t>
                </a:r>
                <a14:m>
                  <m:oMath xmlns:m="http://schemas.openxmlformats.org/officeDocument/2006/math">
                    <m:f>
                      <m:fPr>
                        <m:ctrlPr>
                          <a:rPr lang="en-US" sz="1600" i="1">
                            <a:solidFill>
                              <a:srgbClr val="00B050"/>
                            </a:solidFill>
                            <a:latin typeface="Cambria Math" panose="02040503050406030204" pitchFamily="18" charset="0"/>
                          </a:rPr>
                        </m:ctrlPr>
                      </m:fPr>
                      <m:num>
                        <m:r>
                          <a:rPr lang="en-US" sz="1600" i="1">
                            <a:solidFill>
                              <a:srgbClr val="00B050"/>
                            </a:solidFill>
                            <a:latin typeface="Cambria Math" panose="02040503050406030204" pitchFamily="18" charset="0"/>
                          </a:rPr>
                          <m:t>𝐴</m:t>
                        </m:r>
                      </m:num>
                      <m:den>
                        <m:r>
                          <a:rPr lang="en-US" sz="1600" i="1">
                            <a:solidFill>
                              <a:srgbClr val="00B050"/>
                            </a:solidFill>
                            <a:latin typeface="Cambria Math" panose="02040503050406030204" pitchFamily="18" charset="0"/>
                          </a:rPr>
                          <m:t>𝑍</m:t>
                        </m:r>
                      </m:den>
                    </m:f>
                    <m:r>
                      <a:rPr lang="it-IT" sz="1600">
                        <a:solidFill>
                          <a:srgbClr val="00B050"/>
                        </a:solidFill>
                        <a:latin typeface="Cambria Math" panose="02040503050406030204" pitchFamily="18" charset="0"/>
                      </a:rPr>
                      <m:t>=2</m:t>
                    </m:r>
                  </m:oMath>
                </a14:m>
                <a:r>
                  <a:rPr lang="it-IT" sz="1600" dirty="0">
                    <a:solidFill>
                      <a:srgbClr val="00B050"/>
                    </a:solidFill>
                    <a:latin typeface="+mj-lt"/>
                  </a:rPr>
                  <a:t> </a:t>
                </a:r>
                <a:r>
                  <a:rPr lang="it-IT" sz="1600" dirty="0" err="1">
                    <a:solidFill>
                      <a:srgbClr val="00B050"/>
                    </a:solidFill>
                    <a:latin typeface="+mj-lt"/>
                  </a:rPr>
                  <a:t>traces</a:t>
                </a:r>
                <a:r>
                  <a:rPr lang="it-IT" sz="1600" dirty="0">
                    <a:solidFill>
                      <a:srgbClr val="00B050"/>
                    </a:solidFill>
                    <a:latin typeface="+mj-lt"/>
                  </a:rPr>
                  <a:t> and </a:t>
                </a:r>
                <a:r>
                  <a:rPr lang="it-IT" sz="1600" dirty="0" err="1">
                    <a:solidFill>
                      <a:srgbClr val="00B050"/>
                    </a:solidFill>
                    <a:latin typeface="+mj-lt"/>
                  </a:rPr>
                  <a:t>evaluation</a:t>
                </a:r>
                <a:r>
                  <a:rPr lang="it-IT" sz="1600" dirty="0">
                    <a:solidFill>
                      <a:srgbClr val="00B050"/>
                    </a:solidFill>
                    <a:latin typeface="+mj-lt"/>
                  </a:rPr>
                  <a:t> of the </a:t>
                </a:r>
                <a:r>
                  <a:rPr lang="it-IT" sz="1600" dirty="0" err="1">
                    <a:solidFill>
                      <a:srgbClr val="00B050"/>
                    </a:solidFill>
                    <a:latin typeface="+mj-lt"/>
                  </a:rPr>
                  <a:t>obtained</a:t>
                </a:r>
                <a:r>
                  <a:rPr lang="it-IT" sz="1600" dirty="0">
                    <a:solidFill>
                      <a:srgbClr val="00B050"/>
                    </a:solidFill>
                    <a:latin typeface="+mj-lt"/>
                  </a:rPr>
                  <a:t> </a:t>
                </a:r>
                <a:r>
                  <a:rPr lang="it-IT" sz="1600" dirty="0" err="1">
                    <a:solidFill>
                      <a:srgbClr val="00B050"/>
                    </a:solidFill>
                    <a:latin typeface="+mj-lt"/>
                  </a:rPr>
                  <a:t>particle</a:t>
                </a:r>
                <a:r>
                  <a:rPr lang="it-IT" sz="1600" dirty="0">
                    <a:solidFill>
                      <a:srgbClr val="00B050"/>
                    </a:solidFill>
                    <a:latin typeface="+mj-lt"/>
                  </a:rPr>
                  <a:t> </a:t>
                </a:r>
                <a:r>
                  <a:rPr lang="it-IT" sz="1600" dirty="0" err="1">
                    <a:solidFill>
                      <a:srgbClr val="00B050"/>
                    </a:solidFill>
                    <a:latin typeface="+mj-lt"/>
                  </a:rPr>
                  <a:t>spectra</a:t>
                </a:r>
                <a:endParaRPr lang="it-IT" sz="1600" dirty="0">
                  <a:solidFill>
                    <a:srgbClr val="00B050"/>
                  </a:solidFill>
                  <a:latin typeface="+mj-lt"/>
                </a:endParaRPr>
              </a:p>
              <a:p>
                <a:pPr marL="171450" indent="-171450" defTabSz="4176431">
                  <a:buFont typeface="Wingdings" panose="05000000000000000000" pitchFamily="2" charset="2"/>
                  <a:buChar char="ü"/>
                  <a:defRPr/>
                </a:pPr>
                <a:endParaRPr lang="it-IT" sz="1600" dirty="0">
                  <a:solidFill>
                    <a:srgbClr val="00B050"/>
                  </a:solidFill>
                  <a:latin typeface="+mj-lt"/>
                </a:endParaRPr>
              </a:p>
              <a:p>
                <a:pPr marL="171450" indent="-171450" defTabSz="4176431">
                  <a:buFont typeface="Wingdings" panose="05000000000000000000" pitchFamily="2" charset="2"/>
                  <a:buChar char="ü"/>
                  <a:defRPr/>
                </a:pPr>
                <a:r>
                  <a:rPr lang="it-IT" sz="1600" dirty="0" err="1">
                    <a:solidFill>
                      <a:srgbClr val="00B050"/>
                    </a:solidFill>
                    <a:latin typeface="+mj-lt"/>
                  </a:rPr>
                  <a:t>Results</a:t>
                </a:r>
                <a:r>
                  <a:rPr lang="it-IT" sz="1600" dirty="0">
                    <a:solidFill>
                      <a:srgbClr val="00B050"/>
                    </a:solidFill>
                    <a:latin typeface="+mj-lt"/>
                  </a:rPr>
                  <a:t> and </a:t>
                </a:r>
                <a:r>
                  <a:rPr lang="it-IT" sz="1600" dirty="0" err="1">
                    <a:solidFill>
                      <a:srgbClr val="00B050"/>
                    </a:solidFill>
                    <a:latin typeface="+mj-lt"/>
                  </a:rPr>
                  <a:t>analysis</a:t>
                </a:r>
                <a:r>
                  <a:rPr lang="it-IT" sz="1600" dirty="0">
                    <a:solidFill>
                      <a:srgbClr val="00B050"/>
                    </a:solidFill>
                    <a:latin typeface="+mj-lt"/>
                  </a:rPr>
                  <a:t> </a:t>
                </a:r>
                <a:r>
                  <a:rPr lang="it-IT" sz="1600" dirty="0" err="1">
                    <a:solidFill>
                      <a:srgbClr val="00B050"/>
                    </a:solidFill>
                    <a:latin typeface="+mj-lt"/>
                  </a:rPr>
                  <a:t>submitted</a:t>
                </a:r>
                <a:r>
                  <a:rPr lang="it-IT" sz="1600" dirty="0">
                    <a:solidFill>
                      <a:srgbClr val="00B050"/>
                    </a:solidFill>
                    <a:latin typeface="+mj-lt"/>
                  </a:rPr>
                  <a:t> to Laser and </a:t>
                </a:r>
                <a:r>
                  <a:rPr lang="it-IT" sz="1600" dirty="0" err="1">
                    <a:solidFill>
                      <a:srgbClr val="00B050"/>
                    </a:solidFill>
                    <a:latin typeface="+mj-lt"/>
                  </a:rPr>
                  <a:t>Particle</a:t>
                </a:r>
                <a:r>
                  <a:rPr lang="it-IT" sz="1600" dirty="0">
                    <a:solidFill>
                      <a:srgbClr val="00B050"/>
                    </a:solidFill>
                    <a:latin typeface="+mj-lt"/>
                  </a:rPr>
                  <a:t> </a:t>
                </a:r>
                <a:r>
                  <a:rPr lang="it-IT" sz="1600" dirty="0" err="1">
                    <a:solidFill>
                      <a:srgbClr val="00B050"/>
                    </a:solidFill>
                    <a:latin typeface="+mj-lt"/>
                  </a:rPr>
                  <a:t>Beams</a:t>
                </a:r>
                <a:r>
                  <a:rPr lang="it-IT" sz="1600" dirty="0">
                    <a:solidFill>
                      <a:srgbClr val="00B050"/>
                    </a:solidFill>
                    <a:latin typeface="+mj-lt"/>
                  </a:rPr>
                  <a:t> special </a:t>
                </a:r>
                <a:r>
                  <a:rPr lang="it-IT" sz="1600" dirty="0" err="1">
                    <a:solidFill>
                      <a:srgbClr val="00B050"/>
                    </a:solidFill>
                    <a:latin typeface="+mj-lt"/>
                  </a:rPr>
                  <a:t>issue</a:t>
                </a:r>
                <a:r>
                  <a:rPr lang="it-IT" sz="1600" dirty="0">
                    <a:solidFill>
                      <a:srgbClr val="00B050"/>
                    </a:solidFill>
                    <a:latin typeface="+mj-lt"/>
                  </a:rPr>
                  <a:t> </a:t>
                </a:r>
                <a:r>
                  <a:rPr lang="en-US" sz="1600" i="1" dirty="0">
                    <a:solidFill>
                      <a:srgbClr val="00B050"/>
                    </a:solidFill>
                    <a:latin typeface="+mj-lt"/>
                  </a:rPr>
                  <a:t>Advances In the Study of Laser-Driven Proton-Boron Fusion</a:t>
                </a:r>
                <a:endParaRPr lang="it-IT" sz="1600" i="1" dirty="0">
                  <a:solidFill>
                    <a:srgbClr val="00B050"/>
                  </a:solidFill>
                  <a:latin typeface="+mj-lt"/>
                </a:endParaRPr>
              </a:p>
              <a:p>
                <a:pPr marL="171450" indent="-171450" defTabSz="4176431" fontAlgn="auto">
                  <a:spcBef>
                    <a:spcPts val="0"/>
                  </a:spcBef>
                  <a:spcAft>
                    <a:spcPts val="0"/>
                  </a:spcAft>
                  <a:buFont typeface="Wingdings" panose="05000000000000000000" pitchFamily="2" charset="2"/>
                  <a:buChar char="ü"/>
                  <a:defRPr/>
                </a:pPr>
                <a:endParaRPr lang="it-IT" sz="1600" b="1" dirty="0">
                  <a:solidFill>
                    <a:srgbClr val="FF0000"/>
                  </a:solidFill>
                  <a:latin typeface="+mj-lt"/>
                </a:endParaRPr>
              </a:p>
              <a:p>
                <a:pPr defTabSz="4176431" fontAlgn="auto">
                  <a:spcBef>
                    <a:spcPts val="0"/>
                  </a:spcBef>
                  <a:spcAft>
                    <a:spcPts val="0"/>
                  </a:spcAft>
                  <a:defRPr/>
                </a:pPr>
                <a:endParaRPr lang="it-IT" sz="1600" b="1" dirty="0">
                  <a:solidFill>
                    <a:srgbClr val="FF0000"/>
                  </a:solidFill>
                  <a:latin typeface="+mj-lt"/>
                </a:endParaRPr>
              </a:p>
              <a:p>
                <a:pPr defTabSz="4176431" fontAlgn="auto">
                  <a:spcBef>
                    <a:spcPts val="0"/>
                  </a:spcBef>
                  <a:spcAft>
                    <a:spcPts val="0"/>
                  </a:spcAft>
                  <a:defRPr/>
                </a:pPr>
                <a:r>
                  <a:rPr lang="it-IT" sz="1600" b="1" dirty="0">
                    <a:latin typeface="+mj-lt"/>
                  </a:rPr>
                  <a:t>O</a:t>
                </a:r>
                <a:r>
                  <a:rPr lang="it-IT" sz="1600" b="1" dirty="0">
                    <a:solidFill>
                      <a:schemeClr val="tx1"/>
                    </a:solidFill>
                    <a:latin typeface="+mj-lt"/>
                  </a:rPr>
                  <a:t>pen / work-in-progress </a:t>
                </a:r>
                <a:r>
                  <a:rPr lang="it-IT" sz="1600" b="1" dirty="0" err="1">
                    <a:solidFill>
                      <a:schemeClr val="tx1"/>
                    </a:solidFill>
                    <a:latin typeface="+mj-lt"/>
                  </a:rPr>
                  <a:t>issues</a:t>
                </a:r>
                <a:r>
                  <a:rPr lang="it-IT" sz="1600" b="1" dirty="0">
                    <a:solidFill>
                      <a:schemeClr val="tx1"/>
                    </a:solidFill>
                    <a:latin typeface="+mj-lt"/>
                  </a:rPr>
                  <a:t>:</a:t>
                </a:r>
              </a:p>
              <a:p>
                <a:pPr defTabSz="4176431" fontAlgn="auto">
                  <a:spcBef>
                    <a:spcPts val="0"/>
                  </a:spcBef>
                  <a:spcAft>
                    <a:spcPts val="0"/>
                  </a:spcAft>
                  <a:defRPr/>
                </a:pPr>
                <a:endParaRPr lang="it-IT" sz="1600" b="1" dirty="0">
                  <a:latin typeface="+mj-lt"/>
                </a:endParaRPr>
              </a:p>
              <a:p>
                <a:pPr marL="285750" indent="-285750" defTabSz="4176431" fontAlgn="auto">
                  <a:spcBef>
                    <a:spcPts val="0"/>
                  </a:spcBef>
                  <a:spcAft>
                    <a:spcPts val="0"/>
                  </a:spcAft>
                  <a:buFont typeface="Arial" panose="020B0604020202020204" pitchFamily="34" charset="0"/>
                  <a:buChar char="•"/>
                  <a:defRPr/>
                </a:pPr>
                <a:r>
                  <a:rPr lang="it-IT" sz="1600" dirty="0">
                    <a:solidFill>
                      <a:srgbClr val="F5A700"/>
                    </a:solidFill>
                    <a:latin typeface="+mj-lt"/>
                  </a:rPr>
                  <a:t>Imaging </a:t>
                </a:r>
                <a:r>
                  <a:rPr lang="it-IT" sz="1600" dirty="0" err="1">
                    <a:solidFill>
                      <a:srgbClr val="F5A700"/>
                    </a:solidFill>
                    <a:latin typeface="+mj-lt"/>
                  </a:rPr>
                  <a:t>plate</a:t>
                </a:r>
                <a:r>
                  <a:rPr lang="it-IT" sz="1600" dirty="0">
                    <a:solidFill>
                      <a:srgbClr val="F5A700"/>
                    </a:solidFill>
                    <a:latin typeface="+mj-lt"/>
                  </a:rPr>
                  <a:t> </a:t>
                </a:r>
                <a:r>
                  <a:rPr lang="it-IT" sz="1600" dirty="0" err="1">
                    <a:solidFill>
                      <a:srgbClr val="F5A700"/>
                    </a:solidFill>
                    <a:latin typeface="+mj-lt"/>
                  </a:rPr>
                  <a:t>calibration</a:t>
                </a:r>
                <a:r>
                  <a:rPr lang="it-IT" sz="1600" dirty="0">
                    <a:solidFill>
                      <a:srgbClr val="F5A700"/>
                    </a:solidFill>
                    <a:latin typeface="+mj-lt"/>
                  </a:rPr>
                  <a:t> </a:t>
                </a:r>
                <a:r>
                  <a:rPr lang="it-IT" sz="1600" dirty="0" err="1">
                    <a:solidFill>
                      <a:srgbClr val="F5A700"/>
                    </a:solidFill>
                    <a:latin typeface="+mj-lt"/>
                  </a:rPr>
                  <a:t>is</a:t>
                </a:r>
                <a:r>
                  <a:rPr lang="it-IT" sz="1600" dirty="0">
                    <a:solidFill>
                      <a:srgbClr val="F5A700"/>
                    </a:solidFill>
                    <a:latin typeface="+mj-lt"/>
                  </a:rPr>
                  <a:t> </a:t>
                </a:r>
                <a:r>
                  <a:rPr lang="it-IT" sz="1600" dirty="0" err="1">
                    <a:solidFill>
                      <a:srgbClr val="F5A700"/>
                    </a:solidFill>
                    <a:latin typeface="+mj-lt"/>
                  </a:rPr>
                  <a:t>necessary</a:t>
                </a:r>
                <a:r>
                  <a:rPr lang="it-IT" sz="1600" dirty="0">
                    <a:solidFill>
                      <a:srgbClr val="F5A700"/>
                    </a:solidFill>
                    <a:latin typeface="+mj-lt"/>
                  </a:rPr>
                  <a:t> for </a:t>
                </a:r>
                <a:r>
                  <a:rPr lang="it-IT" sz="1600" dirty="0" err="1">
                    <a:solidFill>
                      <a:srgbClr val="F5A700"/>
                    </a:solidFill>
                    <a:latin typeface="+mj-lt"/>
                  </a:rPr>
                  <a:t>particles</a:t>
                </a:r>
                <a:r>
                  <a:rPr lang="it-IT" sz="1600" dirty="0">
                    <a:solidFill>
                      <a:srgbClr val="F5A700"/>
                    </a:solidFill>
                    <a:latin typeface="+mj-lt"/>
                  </a:rPr>
                  <a:t> </a:t>
                </a:r>
                <a:r>
                  <a:rPr lang="it-IT" sz="1600" dirty="0" err="1">
                    <a:solidFill>
                      <a:srgbClr val="F5A700"/>
                    </a:solidFill>
                    <a:latin typeface="+mj-lt"/>
                  </a:rPr>
                  <a:t>at</a:t>
                </a:r>
                <a:r>
                  <a:rPr lang="it-IT" sz="1600" dirty="0">
                    <a:solidFill>
                      <a:srgbClr val="F5A700"/>
                    </a:solidFill>
                    <a:latin typeface="+mj-lt"/>
                  </a:rPr>
                  <a:t> low energies</a:t>
                </a:r>
              </a:p>
              <a:p>
                <a:pPr marL="285750" indent="-285750" defTabSz="4176431" fontAlgn="auto">
                  <a:spcBef>
                    <a:spcPts val="0"/>
                  </a:spcBef>
                  <a:spcAft>
                    <a:spcPts val="0"/>
                  </a:spcAft>
                  <a:buFont typeface="Arial" panose="020B0604020202020204" pitchFamily="34" charset="0"/>
                  <a:buChar char="•"/>
                  <a:defRPr/>
                </a:pPr>
                <a:endParaRPr lang="it-IT" sz="1600" dirty="0">
                  <a:solidFill>
                    <a:srgbClr val="F5A700"/>
                  </a:solidFill>
                  <a:latin typeface="+mj-lt"/>
                </a:endParaRPr>
              </a:p>
              <a:p>
                <a:pPr marL="285750" indent="-285750" defTabSz="4176431" fontAlgn="auto">
                  <a:spcBef>
                    <a:spcPts val="0"/>
                  </a:spcBef>
                  <a:spcAft>
                    <a:spcPts val="0"/>
                  </a:spcAft>
                  <a:buFont typeface="Arial" panose="020B0604020202020204" pitchFamily="34" charset="0"/>
                  <a:buChar char="•"/>
                  <a:defRPr/>
                </a:pPr>
                <a:r>
                  <a:rPr lang="it-IT" sz="1600" dirty="0">
                    <a:solidFill>
                      <a:srgbClr val="F5A700"/>
                    </a:solidFill>
                    <a:latin typeface="+mj-lt"/>
                  </a:rPr>
                  <a:t>The </a:t>
                </a:r>
                <a:r>
                  <a:rPr lang="it-IT" sz="1600" dirty="0" err="1">
                    <a:solidFill>
                      <a:srgbClr val="F5A700"/>
                    </a:solidFill>
                    <a:latin typeface="+mj-lt"/>
                  </a:rPr>
                  <a:t>distinction</a:t>
                </a:r>
                <a:r>
                  <a:rPr lang="it-IT" sz="1600" dirty="0">
                    <a:solidFill>
                      <a:srgbClr val="F5A700"/>
                    </a:solidFill>
                    <a:latin typeface="+mj-lt"/>
                  </a:rPr>
                  <a:t> of </a:t>
                </a:r>
                <a14:m>
                  <m:oMath xmlns:m="http://schemas.openxmlformats.org/officeDocument/2006/math">
                    <m:r>
                      <a:rPr lang="it-IT" sz="1600" b="0" i="1" smtClean="0">
                        <a:solidFill>
                          <a:srgbClr val="F5A700"/>
                        </a:solidFill>
                        <a:latin typeface="Cambria Math" panose="02040503050406030204" pitchFamily="18" charset="0"/>
                      </a:rPr>
                      <m:t>𝛼</m:t>
                    </m:r>
                  </m:oMath>
                </a14:m>
                <a:r>
                  <a:rPr lang="it-IT" sz="1600" dirty="0">
                    <a:solidFill>
                      <a:srgbClr val="F5A700"/>
                    </a:solidFill>
                    <a:latin typeface="+mj-lt"/>
                  </a:rPr>
                  <a:t>-</a:t>
                </a:r>
                <a:r>
                  <a:rPr lang="it-IT" sz="1600" dirty="0" err="1">
                    <a:solidFill>
                      <a:srgbClr val="F5A700"/>
                    </a:solidFill>
                    <a:latin typeface="+mj-lt"/>
                  </a:rPr>
                  <a:t>particles</a:t>
                </a:r>
                <a:r>
                  <a:rPr lang="it-IT" sz="1600" dirty="0">
                    <a:solidFill>
                      <a:srgbClr val="F5A700"/>
                    </a:solidFill>
                    <a:latin typeface="+mj-lt"/>
                  </a:rPr>
                  <a:t> from </a:t>
                </a:r>
                <a:r>
                  <a:rPr lang="it-IT" sz="1600" dirty="0" err="1">
                    <a:solidFill>
                      <a:srgbClr val="F5A700"/>
                    </a:solidFill>
                    <a:latin typeface="+mj-lt"/>
                  </a:rPr>
                  <a:t>other</a:t>
                </a:r>
                <a:r>
                  <a:rPr lang="it-IT" sz="1600" dirty="0">
                    <a:solidFill>
                      <a:srgbClr val="F5A700"/>
                    </a:solidFill>
                    <a:latin typeface="+mj-lt"/>
                  </a:rPr>
                  <a:t> </a:t>
                </a:r>
                <a:r>
                  <a:rPr lang="it-IT" sz="1600" dirty="0" err="1">
                    <a:solidFill>
                      <a:srgbClr val="F5A700"/>
                    </a:solidFill>
                    <a:latin typeface="+mj-lt"/>
                  </a:rPr>
                  <a:t>ions</a:t>
                </a:r>
                <a:r>
                  <a:rPr lang="it-IT" sz="1600" dirty="0">
                    <a:solidFill>
                      <a:srgbClr val="F5A700"/>
                    </a:solidFill>
                    <a:latin typeface="+mj-lt"/>
                  </a:rPr>
                  <a:t> </a:t>
                </a:r>
                <a:r>
                  <a:rPr lang="it-IT" sz="1600" dirty="0" err="1">
                    <a:solidFill>
                      <a:srgbClr val="F5A700"/>
                    </a:solidFill>
                    <a:latin typeface="+mj-lt"/>
                  </a:rPr>
                  <a:t>requires</a:t>
                </a:r>
                <a:r>
                  <a:rPr lang="it-IT" sz="1600" dirty="0">
                    <a:solidFill>
                      <a:srgbClr val="F5A700"/>
                    </a:solidFill>
                    <a:latin typeface="+mj-lt"/>
                  </a:rPr>
                  <a:t> </a:t>
                </a:r>
                <a:r>
                  <a:rPr lang="it-IT" sz="1600" dirty="0" err="1">
                    <a:solidFill>
                      <a:srgbClr val="F5A700"/>
                    </a:solidFill>
                    <a:latin typeface="+mj-lt"/>
                  </a:rPr>
                  <a:t>additional</a:t>
                </a:r>
                <a:r>
                  <a:rPr lang="it-IT" sz="1600" dirty="0">
                    <a:solidFill>
                      <a:srgbClr val="F5A700"/>
                    </a:solidFill>
                    <a:latin typeface="+mj-lt"/>
                  </a:rPr>
                  <a:t> techniques (e.g. CR-39 detectors, </a:t>
                </a:r>
                <a:r>
                  <a:rPr lang="it-IT" sz="1600" dirty="0" err="1">
                    <a:solidFill>
                      <a:srgbClr val="F5A700"/>
                    </a:solidFill>
                    <a:latin typeface="+mj-lt"/>
                  </a:rPr>
                  <a:t>differential</a:t>
                </a:r>
                <a:r>
                  <a:rPr lang="it-IT" sz="1600" dirty="0">
                    <a:solidFill>
                      <a:srgbClr val="F5A700"/>
                    </a:solidFill>
                    <a:latin typeface="+mj-lt"/>
                  </a:rPr>
                  <a:t> filtering system)</a:t>
                </a:r>
              </a:p>
              <a:p>
                <a:pPr marL="285750" indent="-285750" algn="just">
                  <a:buFont typeface="Arial" panose="020B0604020202020204" pitchFamily="34" charset="0"/>
                  <a:buChar char="•"/>
                </a:pPr>
                <a:endParaRPr lang="it-IT" sz="1600" dirty="0"/>
              </a:p>
              <a:p>
                <a:pPr algn="just"/>
                <a:endParaRPr lang="it-IT" sz="1600" dirty="0"/>
              </a:p>
            </p:txBody>
          </p:sp>
        </mc:Choice>
        <mc:Fallback xmlns="">
          <p:sp>
            <p:nvSpPr>
              <p:cNvPr id="2" name="CasellaDiTesto 1">
                <a:extLst>
                  <a:ext uri="{FF2B5EF4-FFF2-40B4-BE49-F238E27FC236}">
                    <a16:creationId xmlns:a16="http://schemas.microsoft.com/office/drawing/2014/main" xmlns:a14="http://schemas.microsoft.com/office/drawing/2010/main" xmlns="" id="{61E9E8F8-590E-4D09-9A7D-98521BD29DAB}"/>
                  </a:ext>
                </a:extLst>
              </p:cNvPr>
              <p:cNvSpPr txBox="1">
                <a:spLocks noRot="1" noChangeAspect="1" noMove="1" noResize="1" noEditPoints="1" noAdjustHandles="1" noChangeArrowheads="1" noChangeShapeType="1" noTextEdit="1"/>
              </p:cNvSpPr>
              <p:nvPr/>
            </p:nvSpPr>
            <p:spPr>
              <a:xfrm>
                <a:off x="173900" y="1249233"/>
                <a:ext cx="11946213" cy="5320303"/>
              </a:xfrm>
              <a:prstGeom prst="rect">
                <a:avLst/>
              </a:prstGeom>
              <a:blipFill rotWithShape="0">
                <a:blip r:embed="rId2"/>
                <a:stretch>
                  <a:fillRect l="-306" t="-1260"/>
                </a:stretch>
              </a:blipFill>
            </p:spPr>
            <p:txBody>
              <a:bodyPr/>
              <a:lstStyle/>
              <a:p>
                <a:r>
                  <a:rPr lang="en-GB">
                    <a:noFill/>
                  </a:rPr>
                  <a:t> </a:t>
                </a:r>
              </a:p>
            </p:txBody>
          </p:sp>
        </mc:Fallback>
      </mc:AlternateContent>
    </p:spTree>
    <p:extLst>
      <p:ext uri="{BB962C8B-B14F-4D97-AF65-F5344CB8AC3E}">
        <p14:creationId xmlns:p14="http://schemas.microsoft.com/office/powerpoint/2010/main" val="3991979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0" y="214333"/>
            <a:ext cx="10972800"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CA" sz="3600" b="0" dirty="0" err="1">
                <a:solidFill>
                  <a:schemeClr val="bg1"/>
                </a:solidFill>
                <a:ea typeface="+mj-ea"/>
                <a:cs typeface="+mj-cs"/>
              </a:rPr>
              <a:t>Acknoledgment</a:t>
            </a:r>
            <a:endParaRPr lang="en-CA" sz="3600" dirty="0">
              <a:solidFill>
                <a:schemeClr val="bg1"/>
              </a:solidFill>
            </a:endParaRPr>
          </a:p>
        </p:txBody>
      </p:sp>
      <p:grpSp>
        <p:nvGrpSpPr>
          <p:cNvPr id="9" name="Gruppo 8">
            <a:extLst>
              <a:ext uri="{FF2B5EF4-FFF2-40B4-BE49-F238E27FC236}">
                <a16:creationId xmlns="" xmlns:a16="http://schemas.microsoft.com/office/drawing/2014/main" id="{D6D272DB-30DB-3677-94B9-FF146A3EE8B1}"/>
              </a:ext>
            </a:extLst>
          </p:cNvPr>
          <p:cNvGrpSpPr/>
          <p:nvPr/>
        </p:nvGrpSpPr>
        <p:grpSpPr>
          <a:xfrm>
            <a:off x="-1" y="2432241"/>
            <a:ext cx="12192001" cy="2677491"/>
            <a:chOff x="-1" y="2432241"/>
            <a:chExt cx="12192001" cy="2677491"/>
          </a:xfrm>
        </p:grpSpPr>
        <p:sp>
          <p:nvSpPr>
            <p:cNvPr id="8" name="Rettangolo 7">
              <a:extLst>
                <a:ext uri="{FF2B5EF4-FFF2-40B4-BE49-F238E27FC236}">
                  <a16:creationId xmlns="" xmlns:a16="http://schemas.microsoft.com/office/drawing/2014/main" id="{D0C8E50E-BFC6-F656-EB23-B94CFFA5501D}"/>
                </a:ext>
              </a:extLst>
            </p:cNvPr>
            <p:cNvSpPr/>
            <p:nvPr/>
          </p:nvSpPr>
          <p:spPr>
            <a:xfrm>
              <a:off x="-1" y="2432241"/>
              <a:ext cx="12191999" cy="1094057"/>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3" name="Gruppo 2">
              <a:extLst>
                <a:ext uri="{FF2B5EF4-FFF2-40B4-BE49-F238E27FC236}">
                  <a16:creationId xmlns="" xmlns:a16="http://schemas.microsoft.com/office/drawing/2014/main" id="{0CC8E015-431F-DA04-FBFA-D23AC88D4199}"/>
                </a:ext>
              </a:extLst>
            </p:cNvPr>
            <p:cNvGrpSpPr/>
            <p:nvPr/>
          </p:nvGrpSpPr>
          <p:grpSpPr>
            <a:xfrm>
              <a:off x="2406890" y="2432241"/>
              <a:ext cx="7378220" cy="1095007"/>
              <a:chOff x="0" y="983412"/>
              <a:chExt cx="4940260" cy="733188"/>
            </a:xfrm>
          </p:grpSpPr>
          <p:pic>
            <p:nvPicPr>
              <p:cNvPr id="4" name="Immagine 1">
                <a:extLst>
                  <a:ext uri="{FF2B5EF4-FFF2-40B4-BE49-F238E27FC236}">
                    <a16:creationId xmlns="" xmlns:a16="http://schemas.microsoft.com/office/drawing/2014/main" id="{EF914446-03C5-EC37-E9B1-C29CF072BF67}"/>
                  </a:ext>
                </a:extLst>
              </p:cNvPr>
              <p:cNvPicPr>
                <a:picLocks noChangeAspect="1"/>
              </p:cNvPicPr>
              <p:nvPr/>
            </p:nvPicPr>
            <p:blipFill rotWithShape="1">
              <a:blip r:embed="rId2">
                <a:extLst>
                  <a:ext uri="{28A0092B-C50C-407E-A947-70E740481C1C}">
                    <a14:useLocalDpi xmlns:a14="http://schemas.microsoft.com/office/drawing/2010/main" val="0"/>
                  </a:ext>
                </a:extLst>
              </a:blip>
              <a:srcRect r="70168"/>
              <a:stretch/>
            </p:blipFill>
            <p:spPr bwMode="auto">
              <a:xfrm>
                <a:off x="0" y="983412"/>
                <a:ext cx="3933645" cy="73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 xmlns:a16="http://schemas.microsoft.com/office/drawing/2014/main" id="{75074663-5E8B-3602-2B20-DF266A5ED3DB}"/>
                  </a:ext>
                </a:extLst>
              </p:cNvPr>
              <p:cNvPicPr>
                <a:picLocks noChangeAspect="1"/>
              </p:cNvPicPr>
              <p:nvPr/>
            </p:nvPicPr>
            <p:blipFill rotWithShape="1">
              <a:blip r:embed="rId2">
                <a:extLst>
                  <a:ext uri="{28A0092B-C50C-407E-A947-70E740481C1C}">
                    <a14:useLocalDpi xmlns:a14="http://schemas.microsoft.com/office/drawing/2010/main" val="0"/>
                  </a:ext>
                </a:extLst>
              </a:blip>
              <a:srcRect l="92267"/>
              <a:stretch/>
            </p:blipFill>
            <p:spPr bwMode="auto">
              <a:xfrm>
                <a:off x="3920551" y="984048"/>
                <a:ext cx="1019709" cy="73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ttangolo 6">
              <a:extLst>
                <a:ext uri="{FF2B5EF4-FFF2-40B4-BE49-F238E27FC236}">
                  <a16:creationId xmlns="" xmlns:a16="http://schemas.microsoft.com/office/drawing/2014/main" id="{6BFF999A-BF28-39E6-68CC-9610659D892C}"/>
                </a:ext>
              </a:extLst>
            </p:cNvPr>
            <p:cNvSpPr/>
            <p:nvPr/>
          </p:nvSpPr>
          <p:spPr>
            <a:xfrm>
              <a:off x="0" y="3527248"/>
              <a:ext cx="12192000" cy="1582484"/>
            </a:xfrm>
            <a:prstGeom prst="rect">
              <a:avLst/>
            </a:prstGeom>
            <a:solidFill>
              <a:srgbClr val="E3E3E3"/>
            </a:solidFill>
          </p:spPr>
          <p:txBody>
            <a:bodyPr wrap="square">
              <a:spAutoFit/>
            </a:bodyPr>
            <a:lstStyle/>
            <a:p>
              <a:pPr marL="0" marR="0" lvl="0" indent="0" algn="ctr" defTabSz="4572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work has been carried out within the framework of the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EUROfusion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Consortium, funded by the European Union via the Euratom Research and Training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Programme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(Grant Agreement No 101052200 —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EUROfusion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Views and opinions expressed are however those of the author(s) only and do not necessarily reflect those of the European Union or the European Commission. Neither the European Union nor the European Commission can be held responsible for them. The involved teams have operated within the framework of the Enabling Research Project: ENR-IFE.01.CEA “Advancing shock ignition for direct-drive inertial fusion”</a:t>
              </a:r>
            </a:p>
            <a:p>
              <a:pPr marL="0" marR="0" lvl="0" indent="0" algn="ctr" defTabSz="457200" rtl="0" eaLnBrk="1" fontAlgn="auto" latinLnBrk="0" hangingPunct="1">
                <a:lnSpc>
                  <a:spcPct val="100000"/>
                </a:lnSpc>
                <a:spcBef>
                  <a:spcPts val="10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1911038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 xmlns:a16="http://schemas.microsoft.com/office/drawing/2014/main" id="{A6EC8E6E-3B3F-3A14-FFB2-0A714AC20BF2}"/>
              </a:ext>
            </a:extLst>
          </p:cNvPr>
          <p:cNvSpPr txBox="1"/>
          <p:nvPr/>
        </p:nvSpPr>
        <p:spPr>
          <a:xfrm>
            <a:off x="4629940" y="1389516"/>
            <a:ext cx="3371436" cy="984885"/>
          </a:xfrm>
          <a:prstGeom prst="rect">
            <a:avLst/>
          </a:prstGeom>
        </p:spPr>
        <p:txBody>
          <a:bodyPr vert="horz" wrap="none" lIns="91440" tIns="0" rIns="91440" bIns="0" rtlCol="0">
            <a:spAutoFit/>
          </a:bodyPr>
          <a:lstStyle/>
          <a:p>
            <a:pPr algn="ctr"/>
            <a:r>
              <a:rPr lang="en-US" sz="3200" dirty="0">
                <a:solidFill>
                  <a:schemeClr val="bg1"/>
                </a:solidFill>
              </a:rPr>
              <a:t>Thank you </a:t>
            </a:r>
          </a:p>
          <a:p>
            <a:pPr algn="ctr"/>
            <a:r>
              <a:rPr lang="en-US" sz="3200" dirty="0">
                <a:solidFill>
                  <a:schemeClr val="bg1"/>
                </a:solidFill>
              </a:rPr>
              <a:t>for your attention!</a:t>
            </a:r>
          </a:p>
        </p:txBody>
      </p:sp>
      <p:sp>
        <p:nvSpPr>
          <p:cNvPr id="12" name="Rettangolo 154">
            <a:extLst>
              <a:ext uri="{FF2B5EF4-FFF2-40B4-BE49-F238E27FC236}">
                <a16:creationId xmlns="" xmlns:a16="http://schemas.microsoft.com/office/drawing/2014/main" id="{37DCCDD3-3ABA-AB2E-9056-A9BFBD390264}"/>
              </a:ext>
            </a:extLst>
          </p:cNvPr>
          <p:cNvSpPr/>
          <p:nvPr/>
        </p:nvSpPr>
        <p:spPr bwMode="auto">
          <a:xfrm>
            <a:off x="4187148" y="2601247"/>
            <a:ext cx="4145969" cy="655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defTabSz="4176431" fontAlgn="auto">
              <a:spcBef>
                <a:spcPts val="0"/>
              </a:spcBef>
              <a:spcAft>
                <a:spcPts val="0"/>
              </a:spcAft>
              <a:defRPr/>
            </a:pPr>
            <a:endParaRPr lang="it-IT" sz="1200" b="1" i="1" dirty="0">
              <a:solidFill>
                <a:schemeClr val="bg1"/>
              </a:solidFill>
              <a:latin typeface="+mj-lt"/>
            </a:endParaRPr>
          </a:p>
          <a:p>
            <a:pPr algn="ctr" defTabSz="4176431" fontAlgn="auto">
              <a:spcBef>
                <a:spcPts val="0"/>
              </a:spcBef>
              <a:spcAft>
                <a:spcPts val="0"/>
              </a:spcAft>
              <a:defRPr/>
            </a:pPr>
            <a:r>
              <a:rPr lang="it-IT" sz="1200" b="1" i="1" dirty="0">
                <a:solidFill>
                  <a:schemeClr val="bg1"/>
                </a:solidFill>
                <a:latin typeface="+mj-lt"/>
              </a:rPr>
              <a:t>Massimiliano </a:t>
            </a:r>
            <a:r>
              <a:rPr lang="it-IT" sz="1200" b="1" i="1" dirty="0" err="1">
                <a:solidFill>
                  <a:schemeClr val="bg1"/>
                </a:solidFill>
                <a:latin typeface="+mj-lt"/>
              </a:rPr>
              <a:t>Scisciò</a:t>
            </a:r>
            <a:r>
              <a:rPr lang="it-IT" sz="1200" b="1" i="1" dirty="0">
                <a:solidFill>
                  <a:schemeClr val="bg1"/>
                </a:solidFill>
                <a:latin typeface="+mj-lt"/>
              </a:rPr>
              <a:t> - massimiliano.sciscio@enea.it</a:t>
            </a:r>
          </a:p>
          <a:p>
            <a:pPr algn="ctr" defTabSz="4176431" fontAlgn="auto">
              <a:spcBef>
                <a:spcPts val="0"/>
              </a:spcBef>
              <a:spcAft>
                <a:spcPts val="0"/>
              </a:spcAft>
              <a:defRPr/>
            </a:pPr>
            <a:r>
              <a:rPr lang="it-IT" sz="1200" b="1" i="1" dirty="0">
                <a:solidFill>
                  <a:schemeClr val="bg1"/>
                </a:solidFill>
                <a:latin typeface="+mj-lt"/>
              </a:rPr>
              <a:t>Fabrizio Consoli - fabrizio.consoli@enea.it</a:t>
            </a:r>
            <a:endParaRPr lang="fr-FR" sz="1200" b="1" i="1" dirty="0">
              <a:solidFill>
                <a:schemeClr val="bg1"/>
              </a:solidFill>
              <a:latin typeface="+mj-lt"/>
            </a:endParaRPr>
          </a:p>
          <a:p>
            <a:pPr marL="171450" indent="-171450" defTabSz="4176431" fontAlgn="auto">
              <a:spcBef>
                <a:spcPts val="0"/>
              </a:spcBef>
              <a:spcAft>
                <a:spcPts val="0"/>
              </a:spcAft>
              <a:buFont typeface="Wingdings" panose="05000000000000000000" pitchFamily="2" charset="2"/>
              <a:buChar char="ü"/>
              <a:defRPr/>
            </a:pPr>
            <a:endParaRPr lang="it-IT" sz="1400" b="1" dirty="0">
              <a:solidFill>
                <a:schemeClr val="tx1"/>
              </a:solidFill>
              <a:latin typeface="+mj-lt"/>
            </a:endParaRPr>
          </a:p>
        </p:txBody>
      </p:sp>
    </p:spTree>
    <p:extLst>
      <p:ext uri="{BB962C8B-B14F-4D97-AF65-F5344CB8AC3E}">
        <p14:creationId xmlns:p14="http://schemas.microsoft.com/office/powerpoint/2010/main" val="3707408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76059"/>
            <a:ext cx="10972800"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baseline="30000" dirty="0">
                <a:solidFill>
                  <a:schemeClr val="bg1"/>
                </a:solidFill>
              </a:rPr>
              <a:t>11</a:t>
            </a:r>
            <a:r>
              <a:rPr lang="it-IT" sz="3600" b="0" dirty="0">
                <a:solidFill>
                  <a:schemeClr val="bg1"/>
                </a:solidFill>
              </a:rPr>
              <a:t>B(p,</a:t>
            </a:r>
            <a:r>
              <a:rPr lang="el-GR" sz="3600" b="0" dirty="0">
                <a:solidFill>
                  <a:schemeClr val="bg1"/>
                </a:solidFill>
              </a:rPr>
              <a:t>α</a:t>
            </a:r>
            <a:r>
              <a:rPr lang="it-IT" sz="3600" b="0" dirty="0">
                <a:solidFill>
                  <a:schemeClr val="bg1"/>
                </a:solidFill>
              </a:rPr>
              <a:t>)2</a:t>
            </a:r>
            <a:r>
              <a:rPr lang="el-GR" sz="3600" b="0" dirty="0">
                <a:solidFill>
                  <a:schemeClr val="bg1"/>
                </a:solidFill>
              </a:rPr>
              <a:t>α</a:t>
            </a:r>
            <a:r>
              <a:rPr lang="it-IT" sz="3600" b="0" dirty="0">
                <a:solidFill>
                  <a:schemeClr val="bg1"/>
                </a:solidFill>
              </a:rPr>
              <a:t> fusion reaction</a:t>
            </a:r>
            <a:endParaRPr lang="it-IT" sz="3600" dirty="0">
              <a:solidFill>
                <a:schemeClr val="bg1"/>
              </a:solidFill>
              <a:latin typeface="Avenir Next LT Pro Light" panose="020B0304020202020204" pitchFamily="34" charset="0"/>
            </a:endParaRPr>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 xmlns:a16="http://schemas.microsoft.com/office/drawing/2014/main" id="{491F9EEB-0A8B-420E-B5AC-DADFC509770C}"/>
                  </a:ext>
                </a:extLst>
              </p:cNvPr>
              <p:cNvSpPr txBox="1"/>
              <p:nvPr/>
            </p:nvSpPr>
            <p:spPr>
              <a:xfrm>
                <a:off x="397046" y="1266218"/>
                <a:ext cx="6472413" cy="283219"/>
              </a:xfrm>
              <a:prstGeom prst="rect">
                <a:avLst/>
              </a:prstGeom>
            </p:spPr>
            <p:txBody>
              <a:bodyPr vert="horz" wrap="none" lIns="0" tIns="0" rIns="0" bIns="0" rtlCol="0">
                <a:spAutoFit/>
              </a:bodyPr>
              <a:lstStyle/>
              <a:p>
                <a:r>
                  <a:rPr lang="it-IT" b="1" baseline="30000" dirty="0">
                    <a:solidFill>
                      <a:schemeClr val="tx1"/>
                    </a:solidFill>
                  </a:rPr>
                  <a:t>11</a:t>
                </a:r>
                <a:r>
                  <a:rPr lang="it-IT" b="1" dirty="0">
                    <a:solidFill>
                      <a:schemeClr val="tx1"/>
                    </a:solidFill>
                  </a:rPr>
                  <a:t>B(p,</a:t>
                </a:r>
                <a:r>
                  <a:rPr lang="el-GR" b="1" dirty="0">
                    <a:solidFill>
                      <a:schemeClr val="tx1"/>
                    </a:solidFill>
                  </a:rPr>
                  <a:t>α</a:t>
                </a:r>
                <a:r>
                  <a:rPr lang="it-IT" b="1" dirty="0">
                    <a:solidFill>
                      <a:schemeClr val="tx1"/>
                    </a:solidFill>
                  </a:rPr>
                  <a:t>)2</a:t>
                </a:r>
                <a:r>
                  <a:rPr lang="el-GR" b="1" dirty="0">
                    <a:solidFill>
                      <a:schemeClr val="tx1"/>
                    </a:solidFill>
                  </a:rPr>
                  <a:t>α </a:t>
                </a:r>
                <a:r>
                  <a:rPr lang="it-IT" b="1" dirty="0" err="1">
                    <a:solidFill>
                      <a:schemeClr val="tx1"/>
                    </a:solidFill>
                  </a:rPr>
                  <a:t>nuclear</a:t>
                </a:r>
                <a:r>
                  <a:rPr lang="it-IT" b="1" dirty="0">
                    <a:solidFill>
                      <a:schemeClr val="tx1"/>
                    </a:solidFill>
                  </a:rPr>
                  <a:t> fusion reaction: </a:t>
                </a:r>
                <a14:m>
                  <m:oMath xmlns:m="http://schemas.openxmlformats.org/officeDocument/2006/math">
                    <m:r>
                      <a:rPr lang="it-IT" b="1" i="1" smtClean="0">
                        <a:solidFill>
                          <a:schemeClr val="tx1"/>
                        </a:solidFill>
                        <a:latin typeface="Cambria Math" panose="02040503050406030204" pitchFamily="18" charset="0"/>
                      </a:rPr>
                      <m:t>𝒑</m:t>
                    </m:r>
                    <m:sSup>
                      <m:sSupPr>
                        <m:ctrlPr>
                          <a:rPr lang="it-IT" b="1" i="1" smtClean="0">
                            <a:solidFill>
                              <a:schemeClr val="tx1"/>
                            </a:solidFill>
                            <a:latin typeface="Cambria Math" panose="02040503050406030204" pitchFamily="18" charset="0"/>
                          </a:rPr>
                        </m:ctrlPr>
                      </m:sSupPr>
                      <m:e>
                        <m:r>
                          <a:rPr lang="it-IT" b="1" i="1" smtClean="0">
                            <a:solidFill>
                              <a:schemeClr val="tx1"/>
                            </a:solidFill>
                            <a:latin typeface="Cambria Math" panose="02040503050406030204" pitchFamily="18" charset="0"/>
                          </a:rPr>
                          <m:t>+ </m:t>
                        </m:r>
                      </m:e>
                      <m:sup>
                        <m:r>
                          <a:rPr lang="it-IT" b="1" i="1" smtClean="0">
                            <a:solidFill>
                              <a:schemeClr val="tx1"/>
                            </a:solidFill>
                            <a:latin typeface="Cambria Math" panose="02040503050406030204" pitchFamily="18" charset="0"/>
                          </a:rPr>
                          <m:t>𝟏𝟏</m:t>
                        </m:r>
                      </m:sup>
                    </m:sSup>
                    <m:r>
                      <a:rPr lang="it-IT" b="1" i="1" smtClean="0">
                        <a:solidFill>
                          <a:schemeClr val="tx1"/>
                        </a:solidFill>
                        <a:latin typeface="Cambria Math" panose="02040503050406030204" pitchFamily="18" charset="0"/>
                      </a:rPr>
                      <m:t>𝑩</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𝟑</m:t>
                    </m:r>
                    <m:r>
                      <a:rPr lang="it-IT" b="1" i="1" smtClean="0">
                        <a:solidFill>
                          <a:schemeClr val="tx1"/>
                        </a:solidFill>
                        <a:latin typeface="Cambria Math" panose="02040503050406030204" pitchFamily="18" charset="0"/>
                      </a:rPr>
                      <m:t>𝜶</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𝟖</m:t>
                    </m:r>
                    <m:r>
                      <a:rPr lang="it-IT" b="1" i="1" smtClean="0">
                        <a:solidFill>
                          <a:schemeClr val="tx1"/>
                        </a:solidFill>
                        <a:latin typeface="Cambria Math" panose="02040503050406030204" pitchFamily="18" charset="0"/>
                      </a:rPr>
                      <m:t>.</m:t>
                    </m:r>
                    <m:r>
                      <a:rPr lang="it-IT" b="1" i="1" smtClean="0">
                        <a:solidFill>
                          <a:schemeClr val="tx1"/>
                        </a:solidFill>
                        <a:latin typeface="Cambria Math" panose="02040503050406030204" pitchFamily="18" charset="0"/>
                      </a:rPr>
                      <m:t>𝟕</m:t>
                    </m:r>
                    <m:r>
                      <a:rPr lang="it-IT" b="1" i="1" smtClean="0">
                        <a:solidFill>
                          <a:schemeClr val="tx1"/>
                        </a:solidFill>
                        <a:latin typeface="Cambria Math" panose="02040503050406030204" pitchFamily="18" charset="0"/>
                      </a:rPr>
                      <m:t> </m:t>
                    </m:r>
                  </m:oMath>
                </a14:m>
                <a:r>
                  <a:rPr lang="en-US" b="1" dirty="0">
                    <a:solidFill>
                      <a:schemeClr val="tx1"/>
                    </a:solidFill>
                  </a:rPr>
                  <a:t>MeV</a:t>
                </a:r>
              </a:p>
            </p:txBody>
          </p:sp>
        </mc:Choice>
        <mc:Fallback xmlns="">
          <p:sp>
            <p:nvSpPr>
              <p:cNvPr id="8" name="CasellaDiTesto 7">
                <a:extLst>
                  <a:ext uri="{FF2B5EF4-FFF2-40B4-BE49-F238E27FC236}">
                    <a16:creationId xmlns:a16="http://schemas.microsoft.com/office/drawing/2014/main" id="{491F9EEB-0A8B-420E-B5AC-DADFC509770C}"/>
                  </a:ext>
                </a:extLst>
              </p:cNvPr>
              <p:cNvSpPr txBox="1">
                <a:spLocks noRot="1" noChangeAspect="1" noMove="1" noResize="1" noEditPoints="1" noAdjustHandles="1" noChangeArrowheads="1" noChangeShapeType="1" noTextEdit="1"/>
              </p:cNvSpPr>
              <p:nvPr/>
            </p:nvSpPr>
            <p:spPr>
              <a:xfrm>
                <a:off x="397046" y="1266218"/>
                <a:ext cx="6472413" cy="283219"/>
              </a:xfrm>
              <a:prstGeom prst="rect">
                <a:avLst/>
              </a:prstGeom>
              <a:blipFill>
                <a:blip r:embed="rId3"/>
                <a:stretch>
                  <a:fillRect l="-1412" t="-23913" r="-1507" b="-52174"/>
                </a:stretch>
              </a:blipFill>
            </p:spPr>
            <p:txBody>
              <a:bodyPr/>
              <a:lstStyle/>
              <a:p>
                <a:r>
                  <a:rPr lang="en-CA">
                    <a:noFill/>
                  </a:rPr>
                  <a:t> </a:t>
                </a:r>
              </a:p>
            </p:txBody>
          </p:sp>
        </mc:Fallback>
      </mc:AlternateContent>
      <p:sp>
        <p:nvSpPr>
          <p:cNvPr id="11" name="CasellaDiTesto 10">
            <a:extLst>
              <a:ext uri="{FF2B5EF4-FFF2-40B4-BE49-F238E27FC236}">
                <a16:creationId xmlns="" xmlns:a16="http://schemas.microsoft.com/office/drawing/2014/main" id="{D189695E-214D-41C9-B9C1-D3EDADD92EF4}"/>
              </a:ext>
            </a:extLst>
          </p:cNvPr>
          <p:cNvSpPr txBox="1"/>
          <p:nvPr/>
        </p:nvSpPr>
        <p:spPr>
          <a:xfrm>
            <a:off x="1275587" y="1788693"/>
            <a:ext cx="3914854" cy="738664"/>
          </a:xfrm>
          <a:prstGeom prst="rect">
            <a:avLst/>
          </a:prstGeom>
        </p:spPr>
        <p:txBody>
          <a:bodyPr vert="horz" wrap="none" lIns="91440" tIns="0" rIns="91440" bIns="0" rtlCol="0">
            <a:spAutoFit/>
          </a:bodyPr>
          <a:lstStyle/>
          <a:p>
            <a:pPr marL="285750" indent="-285750">
              <a:buFont typeface="Arial" panose="020B0604020202020204" pitchFamily="34" charset="0"/>
              <a:buChar char="•"/>
            </a:pPr>
            <a:r>
              <a:rPr lang="en-US" sz="1600" dirty="0"/>
              <a:t>No/few neutrons are produced</a:t>
            </a:r>
          </a:p>
          <a:p>
            <a:pPr marL="285750" indent="-285750">
              <a:buFont typeface="Arial" panose="020B0604020202020204" pitchFamily="34" charset="0"/>
              <a:buChar char="•"/>
            </a:pPr>
            <a:r>
              <a:rPr lang="en-US" sz="1600" dirty="0"/>
              <a:t>No need for radioactive reactant</a:t>
            </a:r>
          </a:p>
          <a:p>
            <a:pPr marL="285750" indent="-285750">
              <a:buFont typeface="Arial" panose="020B0604020202020204" pitchFamily="34" charset="0"/>
              <a:buChar char="•"/>
            </a:pPr>
            <a:r>
              <a:rPr lang="en-US" sz="1600" dirty="0"/>
              <a:t>Energetic alpha particles are obtained</a:t>
            </a:r>
          </a:p>
        </p:txBody>
      </p:sp>
      <p:sp>
        <p:nvSpPr>
          <p:cNvPr id="17" name="CasellaDiTesto 16">
            <a:extLst>
              <a:ext uri="{FF2B5EF4-FFF2-40B4-BE49-F238E27FC236}">
                <a16:creationId xmlns="" xmlns:a16="http://schemas.microsoft.com/office/drawing/2014/main" id="{032A0F8D-4942-4ABE-BEA0-D2F8C470929A}"/>
              </a:ext>
            </a:extLst>
          </p:cNvPr>
          <p:cNvSpPr txBox="1"/>
          <p:nvPr/>
        </p:nvSpPr>
        <p:spPr>
          <a:xfrm>
            <a:off x="600736" y="5496137"/>
            <a:ext cx="3851356" cy="738664"/>
          </a:xfrm>
          <a:prstGeom prst="rect">
            <a:avLst/>
          </a:prstGeom>
        </p:spPr>
        <p:txBody>
          <a:bodyPr vert="horz" wrap="square" lIns="91440" tIns="0" rIns="91440" bIns="0" rtlCol="0">
            <a:spAutoFit/>
          </a:bodyPr>
          <a:lstStyle/>
          <a:p>
            <a:r>
              <a:rPr lang="en-US" sz="1600" dirty="0"/>
              <a:t>Not only for energy production: </a:t>
            </a:r>
          </a:p>
          <a:p>
            <a:r>
              <a:rPr lang="en-US" sz="1600" dirty="0"/>
              <a:t>interest for both </a:t>
            </a:r>
            <a:r>
              <a:rPr lang="en-US" sz="1600" i="1" dirty="0">
                <a:solidFill>
                  <a:schemeClr val="accent6"/>
                </a:solidFill>
              </a:rPr>
              <a:t>medical applications </a:t>
            </a:r>
            <a:r>
              <a:rPr lang="en-US" sz="1600" dirty="0"/>
              <a:t>and </a:t>
            </a:r>
            <a:r>
              <a:rPr lang="en-US" sz="1600" i="1" dirty="0">
                <a:solidFill>
                  <a:schemeClr val="accent6"/>
                </a:solidFill>
              </a:rPr>
              <a:t>astrophysics research</a:t>
            </a:r>
          </a:p>
        </p:txBody>
      </p:sp>
      <p:sp>
        <p:nvSpPr>
          <p:cNvPr id="3" name="CasellaDiTesto 2">
            <a:extLst>
              <a:ext uri="{FF2B5EF4-FFF2-40B4-BE49-F238E27FC236}">
                <a16:creationId xmlns="" xmlns:a16="http://schemas.microsoft.com/office/drawing/2014/main" id="{7DACA89D-7938-4FD5-A549-929AC10F7959}"/>
              </a:ext>
            </a:extLst>
          </p:cNvPr>
          <p:cNvSpPr txBox="1"/>
          <p:nvPr/>
        </p:nvSpPr>
        <p:spPr>
          <a:xfrm>
            <a:off x="544021" y="2939785"/>
            <a:ext cx="4413388" cy="492443"/>
          </a:xfrm>
          <a:prstGeom prst="rect">
            <a:avLst/>
          </a:prstGeom>
        </p:spPr>
        <p:txBody>
          <a:bodyPr vert="horz" wrap="none" lIns="91440" tIns="0" rIns="91440" bIns="0" rtlCol="0">
            <a:spAutoFit/>
          </a:bodyPr>
          <a:lstStyle/>
          <a:p>
            <a:r>
              <a:rPr lang="en-US" sz="1600" dirty="0"/>
              <a:t>Fusion reaction initiated by high energy lasers,</a:t>
            </a:r>
          </a:p>
          <a:p>
            <a:r>
              <a:rPr lang="en-US" sz="1600" dirty="0"/>
              <a:t>two main schemes are adopted:</a:t>
            </a:r>
          </a:p>
        </p:txBody>
      </p:sp>
      <p:sp>
        <p:nvSpPr>
          <p:cNvPr id="14" name="Rettangolo 13">
            <a:extLst>
              <a:ext uri="{FF2B5EF4-FFF2-40B4-BE49-F238E27FC236}">
                <a16:creationId xmlns="" xmlns:a16="http://schemas.microsoft.com/office/drawing/2014/main" id="{74E99D04-8ACE-4D58-8DCB-55B7A2BF7035}"/>
              </a:ext>
            </a:extLst>
          </p:cNvPr>
          <p:cNvSpPr/>
          <p:nvPr/>
        </p:nvSpPr>
        <p:spPr>
          <a:xfrm>
            <a:off x="651633" y="3533140"/>
            <a:ext cx="2288791" cy="17291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ttangolo 14">
            <a:extLst>
              <a:ext uri="{FF2B5EF4-FFF2-40B4-BE49-F238E27FC236}">
                <a16:creationId xmlns="" xmlns:a16="http://schemas.microsoft.com/office/drawing/2014/main" id="{D135C0F3-A2D4-42EE-AF15-F68E534193E5}"/>
              </a:ext>
            </a:extLst>
          </p:cNvPr>
          <p:cNvSpPr/>
          <p:nvPr/>
        </p:nvSpPr>
        <p:spPr>
          <a:xfrm>
            <a:off x="3063139" y="3533140"/>
            <a:ext cx="2288791" cy="17291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sellaDiTesto 9">
            <a:extLst>
              <a:ext uri="{FF2B5EF4-FFF2-40B4-BE49-F238E27FC236}">
                <a16:creationId xmlns="" xmlns:a16="http://schemas.microsoft.com/office/drawing/2014/main" id="{08C3971C-1096-4E2B-907C-7CB69A17D3C1}"/>
              </a:ext>
            </a:extLst>
          </p:cNvPr>
          <p:cNvSpPr txBox="1"/>
          <p:nvPr/>
        </p:nvSpPr>
        <p:spPr>
          <a:xfrm flipH="1">
            <a:off x="1259772" y="3598435"/>
            <a:ext cx="1366164" cy="246221"/>
          </a:xfrm>
          <a:prstGeom prst="rect">
            <a:avLst/>
          </a:prstGeom>
        </p:spPr>
        <p:txBody>
          <a:bodyPr vert="horz" wrap="square" lIns="91440" tIns="0" rIns="91440" bIns="0" rtlCol="0">
            <a:spAutoFit/>
          </a:bodyPr>
          <a:lstStyle/>
          <a:p>
            <a:r>
              <a:rPr lang="en-US" sz="1600" dirty="0"/>
              <a:t>“In target”</a:t>
            </a:r>
          </a:p>
        </p:txBody>
      </p:sp>
      <p:sp>
        <p:nvSpPr>
          <p:cNvPr id="18" name="CasellaDiTesto 17">
            <a:extLst>
              <a:ext uri="{FF2B5EF4-FFF2-40B4-BE49-F238E27FC236}">
                <a16:creationId xmlns="" xmlns:a16="http://schemas.microsoft.com/office/drawing/2014/main" id="{D97E45CD-1F32-4AEF-BB58-22877938D6A1}"/>
              </a:ext>
            </a:extLst>
          </p:cNvPr>
          <p:cNvSpPr txBox="1"/>
          <p:nvPr/>
        </p:nvSpPr>
        <p:spPr>
          <a:xfrm flipH="1">
            <a:off x="3449672" y="3598419"/>
            <a:ext cx="1902258" cy="246221"/>
          </a:xfrm>
          <a:prstGeom prst="rect">
            <a:avLst/>
          </a:prstGeom>
        </p:spPr>
        <p:txBody>
          <a:bodyPr vert="horz" wrap="square" lIns="91440" tIns="0" rIns="91440" bIns="0" rtlCol="0">
            <a:spAutoFit/>
          </a:bodyPr>
          <a:lstStyle/>
          <a:p>
            <a:r>
              <a:rPr lang="en-US" sz="1600" dirty="0"/>
              <a:t>“pitcher-catcher”</a:t>
            </a:r>
          </a:p>
        </p:txBody>
      </p:sp>
      <p:pic>
        <p:nvPicPr>
          <p:cNvPr id="16" name="Immagine 15">
            <a:extLst>
              <a:ext uri="{FF2B5EF4-FFF2-40B4-BE49-F238E27FC236}">
                <a16:creationId xmlns="" xmlns:a16="http://schemas.microsoft.com/office/drawing/2014/main" id="{48DD4BDA-DB77-4774-A46B-9E9A8D56084B}"/>
              </a:ext>
            </a:extLst>
          </p:cNvPr>
          <p:cNvPicPr>
            <a:picLocks noChangeAspect="1"/>
          </p:cNvPicPr>
          <p:nvPr/>
        </p:nvPicPr>
        <p:blipFill>
          <a:blip r:embed="rId4"/>
          <a:stretch>
            <a:fillRect/>
          </a:stretch>
        </p:blipFill>
        <p:spPr>
          <a:xfrm>
            <a:off x="7255992" y="1357137"/>
            <a:ext cx="4098834" cy="2875242"/>
          </a:xfrm>
          <a:prstGeom prst="rect">
            <a:avLst/>
          </a:prstGeom>
        </p:spPr>
      </p:pic>
      <p:sp>
        <p:nvSpPr>
          <p:cNvPr id="19" name="CasellaDiTesto 18">
            <a:extLst>
              <a:ext uri="{FF2B5EF4-FFF2-40B4-BE49-F238E27FC236}">
                <a16:creationId xmlns="" xmlns:a16="http://schemas.microsoft.com/office/drawing/2014/main" id="{78CE157A-CA74-419D-9FFE-E3994BBA8F9E}"/>
              </a:ext>
            </a:extLst>
          </p:cNvPr>
          <p:cNvSpPr txBox="1"/>
          <p:nvPr/>
        </p:nvSpPr>
        <p:spPr>
          <a:xfrm>
            <a:off x="7903119" y="1169684"/>
            <a:ext cx="3414682" cy="307777"/>
          </a:xfrm>
          <a:prstGeom prst="rect">
            <a:avLst/>
          </a:prstGeom>
          <a:noFill/>
        </p:spPr>
        <p:txBody>
          <a:bodyPr wrap="square">
            <a:spAutoFit/>
          </a:bodyPr>
          <a:lstStyle/>
          <a:p>
            <a:r>
              <a:rPr lang="en-GB" sz="1400" dirty="0">
                <a:effectLst/>
                <a:latin typeface="Calibri" panose="020F0502020204030204" pitchFamily="34" charset="0"/>
                <a:ea typeface="Calibri" panose="020F0502020204030204" pitchFamily="34" charset="0"/>
              </a:rPr>
              <a:t>Kimura et al., Phys. Rev E </a:t>
            </a:r>
            <a:r>
              <a:rPr lang="en-GB" sz="1400" b="1" dirty="0">
                <a:effectLst/>
                <a:latin typeface="Calibri" panose="020F0502020204030204" pitchFamily="34" charset="0"/>
                <a:ea typeface="Calibri" panose="020F0502020204030204" pitchFamily="34" charset="0"/>
              </a:rPr>
              <a:t>79</a:t>
            </a:r>
            <a:r>
              <a:rPr lang="en-GB" sz="1400" dirty="0">
                <a:effectLst/>
                <a:latin typeface="Calibri" panose="020F0502020204030204" pitchFamily="34" charset="0"/>
                <a:ea typeface="Calibri" panose="020F0502020204030204" pitchFamily="34" charset="0"/>
              </a:rPr>
              <a:t>, 038401 (2009)</a:t>
            </a:r>
            <a:endParaRPr lang="en-US" sz="1400" dirty="0"/>
          </a:p>
        </p:txBody>
      </p:sp>
      <p:sp>
        <p:nvSpPr>
          <p:cNvPr id="21" name="CasellaDiTesto 20">
            <a:extLst>
              <a:ext uri="{FF2B5EF4-FFF2-40B4-BE49-F238E27FC236}">
                <a16:creationId xmlns="" xmlns:a16="http://schemas.microsoft.com/office/drawing/2014/main" id="{33CC7036-3EC9-4F41-836D-1B2A015B4D85}"/>
              </a:ext>
            </a:extLst>
          </p:cNvPr>
          <p:cNvSpPr txBox="1"/>
          <p:nvPr/>
        </p:nvSpPr>
        <p:spPr>
          <a:xfrm>
            <a:off x="6729003" y="4511252"/>
            <a:ext cx="4625823" cy="984885"/>
          </a:xfrm>
          <a:prstGeom prst="rect">
            <a:avLst/>
          </a:prstGeom>
          <a:ln>
            <a:solidFill>
              <a:srgbClr val="C00000"/>
            </a:solidFill>
          </a:ln>
        </p:spPr>
        <p:txBody>
          <a:bodyPr vert="horz" wrap="square" lIns="91440" tIns="0" rIns="91440" bIns="0" rtlCol="0">
            <a:spAutoFit/>
          </a:bodyPr>
          <a:lstStyle/>
          <a:p>
            <a:r>
              <a:rPr lang="en-US" sz="1600" dirty="0"/>
              <a:t>Nuclear fusion rates are determined by the produced alphas:</a:t>
            </a:r>
          </a:p>
          <a:p>
            <a:r>
              <a:rPr lang="en-US" sz="1600" dirty="0">
                <a:highlight>
                  <a:srgbClr val="FFFFFF"/>
                </a:highlight>
              </a:rPr>
              <a:t>needs for an effective way for the detection and characterization of the produced alpha particles.</a:t>
            </a:r>
          </a:p>
        </p:txBody>
      </p:sp>
      <p:pic>
        <p:nvPicPr>
          <p:cNvPr id="26" name="Elemento grafico 25">
            <a:extLst>
              <a:ext uri="{FF2B5EF4-FFF2-40B4-BE49-F238E27FC236}">
                <a16:creationId xmlns="" xmlns:a16="http://schemas.microsoft.com/office/drawing/2014/main" id="{FD09DBF6-F3FC-400F-B00E-A287A66D318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1374" y="3165729"/>
            <a:ext cx="2471990" cy="2265129"/>
          </a:xfrm>
          <a:prstGeom prst="rect">
            <a:avLst/>
          </a:prstGeom>
        </p:spPr>
      </p:pic>
      <p:pic>
        <p:nvPicPr>
          <p:cNvPr id="27" name="Elemento grafico 26">
            <a:extLst>
              <a:ext uri="{FF2B5EF4-FFF2-40B4-BE49-F238E27FC236}">
                <a16:creationId xmlns="" xmlns:a16="http://schemas.microsoft.com/office/drawing/2014/main" id="{7FF05349-AB15-4BB5-855A-79ACB29A054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50199" y="3934789"/>
            <a:ext cx="2319268" cy="1237342"/>
          </a:xfrm>
          <a:prstGeom prst="rect">
            <a:avLst/>
          </a:prstGeom>
        </p:spPr>
      </p:pic>
      <p:sp>
        <p:nvSpPr>
          <p:cNvPr id="28" name="CasellaDiTesto 27">
            <a:extLst>
              <a:ext uri="{FF2B5EF4-FFF2-40B4-BE49-F238E27FC236}">
                <a16:creationId xmlns="" xmlns:a16="http://schemas.microsoft.com/office/drawing/2014/main" id="{82A67EC2-7301-49B8-9F3D-5E5A525A4637}"/>
              </a:ext>
            </a:extLst>
          </p:cNvPr>
          <p:cNvSpPr txBox="1"/>
          <p:nvPr/>
        </p:nvSpPr>
        <p:spPr>
          <a:xfrm>
            <a:off x="7825420" y="6304002"/>
            <a:ext cx="4372992" cy="492443"/>
          </a:xfrm>
          <a:prstGeom prst="rect">
            <a:avLst/>
          </a:prstGeom>
        </p:spPr>
        <p:txBody>
          <a:bodyPr vert="horz" wrap="none" lIns="91440" tIns="0" rIns="91440" bIns="0" rtlCol="0">
            <a:spAutoFit/>
          </a:bodyPr>
          <a:lstStyle/>
          <a:p>
            <a:r>
              <a:rPr lang="en-US" sz="1600" dirty="0">
                <a:cs typeface="Calibri" panose="020F0502020204030204" pitchFamily="34" charset="0"/>
              </a:rPr>
              <a:t>F. Consoli et al. </a:t>
            </a:r>
            <a:r>
              <a:rPr lang="en-GB" sz="1600" i="1" dirty="0">
                <a:effectLst/>
                <a:ea typeface="Calibri" panose="020F0502020204030204" pitchFamily="34" charset="0"/>
                <a:cs typeface="Calibri" panose="020F0502020204030204" pitchFamily="34" charset="0"/>
              </a:rPr>
              <a:t>Front. Phys.</a:t>
            </a:r>
            <a:r>
              <a:rPr lang="en-GB" sz="1600" dirty="0">
                <a:effectLst/>
                <a:ea typeface="Calibri" panose="020F0502020204030204" pitchFamily="34" charset="0"/>
                <a:cs typeface="Calibri" panose="020F0502020204030204" pitchFamily="34" charset="0"/>
              </a:rPr>
              <a:t> </a:t>
            </a:r>
            <a:r>
              <a:rPr lang="en-GB" sz="1600" b="1" dirty="0">
                <a:effectLst/>
                <a:ea typeface="Calibri" panose="020F0502020204030204" pitchFamily="34" charset="0"/>
                <a:cs typeface="Calibri" panose="020F0502020204030204" pitchFamily="34" charset="0"/>
              </a:rPr>
              <a:t>8</a:t>
            </a:r>
            <a:r>
              <a:rPr lang="en-GB" sz="1600" dirty="0">
                <a:effectLst/>
                <a:ea typeface="Calibri" panose="020F0502020204030204" pitchFamily="34" charset="0"/>
                <a:cs typeface="Calibri" panose="020F0502020204030204" pitchFamily="34" charset="0"/>
              </a:rPr>
              <a:t>, (2020) 561492</a:t>
            </a:r>
          </a:p>
          <a:p>
            <a:r>
              <a:rPr lang="en-GB" sz="1600" dirty="0">
                <a:cs typeface="Calibri" panose="020F0502020204030204" pitchFamily="34" charset="0"/>
              </a:rPr>
              <a:t>P. </a:t>
            </a:r>
            <a:r>
              <a:rPr lang="en-GB" sz="1600" dirty="0" err="1">
                <a:cs typeface="Calibri" panose="020F0502020204030204" pitchFamily="34" charset="0"/>
              </a:rPr>
              <a:t>Cirrone</a:t>
            </a:r>
            <a:r>
              <a:rPr lang="en-GB" sz="1600" dirty="0">
                <a:cs typeface="Calibri" panose="020F0502020204030204" pitchFamily="34" charset="0"/>
              </a:rPr>
              <a:t> et al. </a:t>
            </a:r>
            <a:r>
              <a:rPr lang="en-GB" sz="1600" i="1" dirty="0">
                <a:cs typeface="Calibri" panose="020F0502020204030204" pitchFamily="34" charset="0"/>
              </a:rPr>
              <a:t>Sci. Rep.</a:t>
            </a:r>
            <a:r>
              <a:rPr lang="en-GB" sz="1600" dirty="0">
                <a:cs typeface="Calibri" panose="020F0502020204030204" pitchFamily="34" charset="0"/>
              </a:rPr>
              <a:t> </a:t>
            </a:r>
            <a:r>
              <a:rPr lang="en-GB" sz="1600" b="1" dirty="0">
                <a:cs typeface="Calibri" panose="020F0502020204030204" pitchFamily="34" charset="0"/>
              </a:rPr>
              <a:t>8 </a:t>
            </a:r>
            <a:r>
              <a:rPr lang="en-GB" sz="1600" dirty="0">
                <a:cs typeface="Calibri" panose="020F0502020204030204" pitchFamily="34" charset="0"/>
              </a:rPr>
              <a:t>(2018) 1141</a:t>
            </a:r>
            <a:endParaRPr lang="en-US" sz="1600" dirty="0">
              <a:cs typeface="Calibri" panose="020F0502020204030204" pitchFamily="34" charset="0"/>
            </a:endParaRPr>
          </a:p>
        </p:txBody>
      </p:sp>
    </p:spTree>
    <p:extLst>
      <p:ext uri="{BB962C8B-B14F-4D97-AF65-F5344CB8AC3E}">
        <p14:creationId xmlns:p14="http://schemas.microsoft.com/office/powerpoint/2010/main" val="2420191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e 10">
            <a:extLst>
              <a:ext uri="{FF2B5EF4-FFF2-40B4-BE49-F238E27FC236}">
                <a16:creationId xmlns="" xmlns:a16="http://schemas.microsoft.com/office/drawing/2014/main" id="{7327A71D-8A0F-AB85-0E02-CC938E7BB754}"/>
              </a:ext>
            </a:extLst>
          </p:cNvPr>
          <p:cNvSpPr/>
          <p:nvPr/>
        </p:nvSpPr>
        <p:spPr>
          <a:xfrm>
            <a:off x="6823476" y="1600199"/>
            <a:ext cx="2564295" cy="2564295"/>
          </a:xfrm>
          <a:prstGeom prst="ellipse">
            <a:avLst/>
          </a:prstGeom>
          <a:gradFill flip="none" rotWithShape="1">
            <a:gsLst>
              <a:gs pos="18000">
                <a:schemeClr val="accent3">
                  <a:lumMod val="75000"/>
                </a:schemeClr>
              </a:gs>
              <a:gs pos="65000">
                <a:srgbClr val="FFFFFF"/>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olo 1"/>
          <p:cNvSpPr>
            <a:spLocks noGrp="1"/>
          </p:cNvSpPr>
          <p:nvPr>
            <p:ph type="title"/>
          </p:nvPr>
        </p:nvSpPr>
        <p:spPr>
          <a:xfrm>
            <a:off x="0" y="214160"/>
            <a:ext cx="10972800"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rPr>
              <a:t>The </a:t>
            </a:r>
            <a:r>
              <a:rPr lang="it-IT" sz="3600" b="0" dirty="0" err="1">
                <a:solidFill>
                  <a:schemeClr val="bg1"/>
                </a:solidFill>
              </a:rPr>
              <a:t>detection</a:t>
            </a:r>
            <a:r>
              <a:rPr lang="it-IT" sz="3600" b="0" dirty="0">
                <a:solidFill>
                  <a:schemeClr val="bg1"/>
                </a:solidFill>
              </a:rPr>
              <a:t> of </a:t>
            </a:r>
            <a:r>
              <a:rPr lang="el-GR" sz="3600" b="0" dirty="0">
                <a:solidFill>
                  <a:schemeClr val="bg1"/>
                </a:solidFill>
              </a:rPr>
              <a:t>α</a:t>
            </a:r>
            <a:r>
              <a:rPr lang="it-IT" sz="3600" b="0" dirty="0">
                <a:solidFill>
                  <a:schemeClr val="bg1"/>
                </a:solidFill>
              </a:rPr>
              <a:t>-</a:t>
            </a:r>
            <a:r>
              <a:rPr lang="it-IT" sz="3600" b="0" dirty="0" err="1">
                <a:solidFill>
                  <a:schemeClr val="bg1"/>
                </a:solidFill>
              </a:rPr>
              <a:t>particles</a:t>
            </a:r>
            <a:r>
              <a:rPr lang="it-IT" sz="3600" b="0" dirty="0">
                <a:solidFill>
                  <a:schemeClr val="bg1"/>
                </a:solidFill>
              </a:rPr>
              <a:t> </a:t>
            </a:r>
            <a:r>
              <a:rPr lang="it-IT" sz="3600" b="0" dirty="0" err="1">
                <a:solidFill>
                  <a:schemeClr val="bg1"/>
                </a:solidFill>
              </a:rPr>
              <a:t>is</a:t>
            </a:r>
            <a:r>
              <a:rPr lang="it-IT" sz="3600" b="0" dirty="0">
                <a:solidFill>
                  <a:schemeClr val="bg1"/>
                </a:solidFill>
              </a:rPr>
              <a:t> a </a:t>
            </a:r>
            <a:r>
              <a:rPr lang="it-IT" sz="3600" b="0" dirty="0" err="1">
                <a:solidFill>
                  <a:schemeClr val="bg1"/>
                </a:solidFill>
              </a:rPr>
              <a:t>challenging</a:t>
            </a:r>
            <a:r>
              <a:rPr lang="it-IT" sz="3600" b="0" dirty="0">
                <a:solidFill>
                  <a:schemeClr val="bg1"/>
                </a:solidFill>
              </a:rPr>
              <a:t> task</a:t>
            </a:r>
          </a:p>
        </p:txBody>
      </p:sp>
      <p:sp>
        <p:nvSpPr>
          <p:cNvPr id="3" name="CasellaDiTesto 2">
            <a:extLst>
              <a:ext uri="{FF2B5EF4-FFF2-40B4-BE49-F238E27FC236}">
                <a16:creationId xmlns="" xmlns:a16="http://schemas.microsoft.com/office/drawing/2014/main" id="{DA82803F-D403-452F-BD17-B4C6BAAF5D4B}"/>
              </a:ext>
            </a:extLst>
          </p:cNvPr>
          <p:cNvSpPr txBox="1"/>
          <p:nvPr/>
        </p:nvSpPr>
        <p:spPr>
          <a:xfrm>
            <a:off x="7452202" y="6520729"/>
            <a:ext cx="4372992" cy="246221"/>
          </a:xfrm>
          <a:prstGeom prst="rect">
            <a:avLst/>
          </a:prstGeom>
        </p:spPr>
        <p:txBody>
          <a:bodyPr vert="horz" wrap="none" lIns="91440" tIns="0" rIns="91440" bIns="0" rtlCol="0">
            <a:spAutoFit/>
          </a:bodyPr>
          <a:lstStyle/>
          <a:p>
            <a:r>
              <a:rPr lang="en-US" sz="1600" dirty="0">
                <a:cs typeface="Calibri" panose="020F0502020204030204" pitchFamily="34" charset="0"/>
              </a:rPr>
              <a:t>F. Consoli et al. </a:t>
            </a:r>
            <a:r>
              <a:rPr lang="en-GB" sz="1600" i="1" dirty="0">
                <a:effectLst/>
                <a:ea typeface="Calibri" panose="020F0502020204030204" pitchFamily="34" charset="0"/>
                <a:cs typeface="Calibri" panose="020F0502020204030204" pitchFamily="34" charset="0"/>
              </a:rPr>
              <a:t>Front. Phys.</a:t>
            </a:r>
            <a:r>
              <a:rPr lang="en-GB" sz="1600" dirty="0">
                <a:effectLst/>
                <a:ea typeface="Calibri" panose="020F0502020204030204" pitchFamily="34" charset="0"/>
                <a:cs typeface="Calibri" panose="020F0502020204030204" pitchFamily="34" charset="0"/>
              </a:rPr>
              <a:t> </a:t>
            </a:r>
            <a:r>
              <a:rPr lang="en-GB" sz="1600" b="1" dirty="0">
                <a:effectLst/>
                <a:ea typeface="Calibri" panose="020F0502020204030204" pitchFamily="34" charset="0"/>
                <a:cs typeface="Calibri" panose="020F0502020204030204" pitchFamily="34" charset="0"/>
              </a:rPr>
              <a:t>8</a:t>
            </a:r>
            <a:r>
              <a:rPr lang="en-GB" sz="1600" dirty="0">
                <a:effectLst/>
                <a:ea typeface="Calibri" panose="020F0502020204030204" pitchFamily="34" charset="0"/>
                <a:cs typeface="Calibri" panose="020F0502020204030204" pitchFamily="34" charset="0"/>
              </a:rPr>
              <a:t>, (2020) 561492</a:t>
            </a:r>
            <a:endParaRPr lang="en-US" sz="1600" dirty="0">
              <a:cs typeface="Calibri" panose="020F0502020204030204" pitchFamily="34" charset="0"/>
            </a:endParaRPr>
          </a:p>
        </p:txBody>
      </p:sp>
      <p:sp>
        <p:nvSpPr>
          <p:cNvPr id="4" name="CasellaDiTesto 3">
            <a:extLst>
              <a:ext uri="{FF2B5EF4-FFF2-40B4-BE49-F238E27FC236}">
                <a16:creationId xmlns="" xmlns:a16="http://schemas.microsoft.com/office/drawing/2014/main" id="{A7FFBC29-25D0-4B82-A0DB-9D696CB18D1E}"/>
              </a:ext>
            </a:extLst>
          </p:cNvPr>
          <p:cNvSpPr txBox="1"/>
          <p:nvPr/>
        </p:nvSpPr>
        <p:spPr>
          <a:xfrm>
            <a:off x="165458" y="4684164"/>
            <a:ext cx="5684569" cy="2215991"/>
          </a:xfrm>
          <a:prstGeom prst="rect">
            <a:avLst/>
          </a:prstGeom>
        </p:spPr>
        <p:txBody>
          <a:bodyPr vert="horz" wrap="none" lIns="91440" tIns="0" rIns="91440" bIns="0" rtlCol="0">
            <a:spAutoFit/>
          </a:bodyPr>
          <a:lstStyle/>
          <a:p>
            <a:r>
              <a:rPr lang="en-US" b="1" dirty="0"/>
              <a:t>Thomson spectrometers (TS)</a:t>
            </a:r>
          </a:p>
          <a:p>
            <a:r>
              <a:rPr lang="en-US" dirty="0">
                <a:solidFill>
                  <a:srgbClr val="92D050"/>
                </a:solidFill>
              </a:rPr>
              <a:t>■ </a:t>
            </a:r>
            <a:r>
              <a:rPr lang="en-US" dirty="0"/>
              <a:t>Ion discrimination according to mass-to-charge ratio</a:t>
            </a:r>
            <a:endParaRPr lang="en-US" dirty="0">
              <a:solidFill>
                <a:srgbClr val="92D050"/>
              </a:solidFill>
            </a:endParaRPr>
          </a:p>
          <a:p>
            <a:r>
              <a:rPr lang="en-US" dirty="0">
                <a:solidFill>
                  <a:srgbClr val="92D050"/>
                </a:solidFill>
              </a:rPr>
              <a:t>■ </a:t>
            </a:r>
            <a:r>
              <a:rPr lang="en-US" dirty="0"/>
              <a:t>Spectrum reconstruction</a:t>
            </a:r>
            <a:endParaRPr lang="en-US" dirty="0">
              <a:solidFill>
                <a:srgbClr val="92D050"/>
              </a:solidFill>
            </a:endParaRPr>
          </a:p>
          <a:p>
            <a:r>
              <a:rPr lang="en-US" dirty="0">
                <a:solidFill>
                  <a:srgbClr val="FF0000"/>
                </a:solidFill>
              </a:rPr>
              <a:t>■ </a:t>
            </a:r>
            <a:r>
              <a:rPr lang="en-US" dirty="0"/>
              <a:t>α trace overlaps with fully stripped ions (C</a:t>
            </a:r>
            <a:r>
              <a:rPr lang="en-US" baseline="30000" dirty="0"/>
              <a:t>6+</a:t>
            </a:r>
            <a:r>
              <a:rPr lang="en-US" dirty="0"/>
              <a:t>, N</a:t>
            </a:r>
            <a:r>
              <a:rPr lang="en-US" baseline="30000" dirty="0"/>
              <a:t>7+</a:t>
            </a:r>
            <a:r>
              <a:rPr lang="en-US" dirty="0"/>
              <a:t>…)</a:t>
            </a:r>
          </a:p>
          <a:p>
            <a:r>
              <a:rPr lang="en-US" dirty="0">
                <a:solidFill>
                  <a:srgbClr val="FF0000"/>
                </a:solidFill>
              </a:rPr>
              <a:t>■ </a:t>
            </a:r>
            <a:r>
              <a:rPr lang="en-US" dirty="0"/>
              <a:t>Sensitive to EMP and ionizing radiation noise</a:t>
            </a:r>
          </a:p>
          <a:p>
            <a:endParaRPr lang="en-US" dirty="0"/>
          </a:p>
          <a:p>
            <a:pPr marL="285750" indent="-285750">
              <a:buFont typeface="Arial" panose="020B0604020202020204" pitchFamily="34" charset="0"/>
              <a:buChar char="•"/>
            </a:pPr>
            <a:endParaRPr lang="en-US" dirty="0">
              <a:solidFill>
                <a:srgbClr val="92D050"/>
              </a:solidFill>
            </a:endParaRPr>
          </a:p>
          <a:p>
            <a:pPr lvl="1"/>
            <a:endParaRPr lang="en-US" dirty="0">
              <a:solidFill>
                <a:srgbClr val="92D050"/>
              </a:solidFill>
            </a:endParaRPr>
          </a:p>
        </p:txBody>
      </p:sp>
      <p:sp>
        <p:nvSpPr>
          <p:cNvPr id="5" name="CasellaDiTesto 4">
            <a:extLst>
              <a:ext uri="{FF2B5EF4-FFF2-40B4-BE49-F238E27FC236}">
                <a16:creationId xmlns="" xmlns:a16="http://schemas.microsoft.com/office/drawing/2014/main" id="{3C3693D8-C33C-4921-BEE9-A7895F10E873}"/>
              </a:ext>
            </a:extLst>
          </p:cNvPr>
          <p:cNvSpPr txBox="1"/>
          <p:nvPr/>
        </p:nvSpPr>
        <p:spPr>
          <a:xfrm>
            <a:off x="153375" y="3085374"/>
            <a:ext cx="5492209" cy="1661993"/>
          </a:xfrm>
          <a:prstGeom prst="rect">
            <a:avLst/>
          </a:prstGeom>
        </p:spPr>
        <p:txBody>
          <a:bodyPr vert="horz" wrap="none" lIns="91440" tIns="0" rIns="91440" bIns="0" rtlCol="0">
            <a:spAutoFit/>
          </a:bodyPr>
          <a:lstStyle/>
          <a:p>
            <a:r>
              <a:rPr lang="en-US" b="1" dirty="0"/>
              <a:t>Time Of Flight (TOF)</a:t>
            </a:r>
          </a:p>
          <a:p>
            <a:r>
              <a:rPr lang="en-US" dirty="0">
                <a:solidFill>
                  <a:srgbClr val="92D050"/>
                </a:solidFill>
              </a:rPr>
              <a:t>■ </a:t>
            </a:r>
            <a:r>
              <a:rPr lang="en-US" dirty="0"/>
              <a:t>Provide prompt information on velocity distribution</a:t>
            </a:r>
          </a:p>
          <a:p>
            <a:r>
              <a:rPr lang="en-US" dirty="0">
                <a:solidFill>
                  <a:srgbClr val="92D050"/>
                </a:solidFill>
              </a:rPr>
              <a:t>■ </a:t>
            </a:r>
            <a:r>
              <a:rPr lang="en-US" dirty="0"/>
              <a:t>Spectrum reconstruction</a:t>
            </a:r>
            <a:endParaRPr lang="en-US" dirty="0">
              <a:solidFill>
                <a:srgbClr val="92D050"/>
              </a:solidFill>
            </a:endParaRPr>
          </a:p>
          <a:p>
            <a:r>
              <a:rPr lang="en-US" dirty="0">
                <a:solidFill>
                  <a:srgbClr val="FF0000"/>
                </a:solidFill>
              </a:rPr>
              <a:t>■ </a:t>
            </a:r>
            <a:r>
              <a:rPr lang="en-US" dirty="0"/>
              <a:t>Does not allow for particle discrimination</a:t>
            </a:r>
          </a:p>
          <a:p>
            <a:r>
              <a:rPr lang="en-US" dirty="0">
                <a:solidFill>
                  <a:srgbClr val="FF0000"/>
                </a:solidFill>
              </a:rPr>
              <a:t>■ </a:t>
            </a:r>
            <a:r>
              <a:rPr lang="en-US" dirty="0"/>
              <a:t>Sensitive to EMP noise</a:t>
            </a:r>
          </a:p>
          <a:p>
            <a:pPr marL="285750" indent="-285750">
              <a:buFont typeface="Arial" panose="020B0604020202020204" pitchFamily="34" charset="0"/>
              <a:buChar char="•"/>
            </a:pPr>
            <a:endParaRPr lang="en-US" dirty="0"/>
          </a:p>
        </p:txBody>
      </p:sp>
      <p:sp>
        <p:nvSpPr>
          <p:cNvPr id="6" name="CasellaDiTesto 5">
            <a:extLst>
              <a:ext uri="{FF2B5EF4-FFF2-40B4-BE49-F238E27FC236}">
                <a16:creationId xmlns="" xmlns:a16="http://schemas.microsoft.com/office/drawing/2014/main" id="{00DB67DB-4E46-4637-B1F7-C58C35CA2B2B}"/>
              </a:ext>
            </a:extLst>
          </p:cNvPr>
          <p:cNvSpPr txBox="1"/>
          <p:nvPr/>
        </p:nvSpPr>
        <p:spPr>
          <a:xfrm>
            <a:off x="151703" y="1783350"/>
            <a:ext cx="4955267" cy="1107996"/>
          </a:xfrm>
          <a:prstGeom prst="rect">
            <a:avLst/>
          </a:prstGeom>
        </p:spPr>
        <p:txBody>
          <a:bodyPr vert="horz" wrap="none" lIns="91440" tIns="0" rIns="91440" bIns="0" rtlCol="0">
            <a:spAutoFit/>
          </a:bodyPr>
          <a:lstStyle/>
          <a:p>
            <a:r>
              <a:rPr lang="en-US" b="1" dirty="0"/>
              <a:t>Solid State Nuclear Track Detector (SSNTD)</a:t>
            </a:r>
          </a:p>
          <a:p>
            <a:r>
              <a:rPr lang="en-US" dirty="0">
                <a:solidFill>
                  <a:srgbClr val="92D050"/>
                </a:solidFill>
              </a:rPr>
              <a:t>■ </a:t>
            </a:r>
            <a:r>
              <a:rPr lang="en-US" dirty="0"/>
              <a:t>Ion discrimination</a:t>
            </a:r>
            <a:endParaRPr lang="en-US" dirty="0">
              <a:solidFill>
                <a:srgbClr val="92D050"/>
              </a:solidFill>
            </a:endParaRPr>
          </a:p>
          <a:p>
            <a:r>
              <a:rPr lang="en-US" dirty="0">
                <a:solidFill>
                  <a:srgbClr val="92D050"/>
                </a:solidFill>
              </a:rPr>
              <a:t>■ </a:t>
            </a:r>
            <a:r>
              <a:rPr lang="en-US" dirty="0">
                <a:solidFill>
                  <a:srgbClr val="FF0000"/>
                </a:solidFill>
              </a:rPr>
              <a:t>■ </a:t>
            </a:r>
            <a:r>
              <a:rPr lang="en-US" dirty="0"/>
              <a:t>Spectrum reconstruction is challenging</a:t>
            </a:r>
          </a:p>
          <a:p>
            <a:r>
              <a:rPr lang="en-US" dirty="0">
                <a:solidFill>
                  <a:srgbClr val="FF0000"/>
                </a:solidFill>
              </a:rPr>
              <a:t>■ </a:t>
            </a:r>
            <a:r>
              <a:rPr lang="en-US" dirty="0"/>
              <a:t>Strong background</a:t>
            </a:r>
            <a:endParaRPr lang="en-US" dirty="0">
              <a:solidFill>
                <a:srgbClr val="FF0000"/>
              </a:solidFill>
            </a:endParaRPr>
          </a:p>
        </p:txBody>
      </p:sp>
      <p:pic>
        <p:nvPicPr>
          <p:cNvPr id="9" name="Immagine 8">
            <a:extLst>
              <a:ext uri="{FF2B5EF4-FFF2-40B4-BE49-F238E27FC236}">
                <a16:creationId xmlns="" xmlns:a16="http://schemas.microsoft.com/office/drawing/2014/main" id="{CD497491-20F3-4BFF-9464-6734E66211BF}"/>
              </a:ext>
            </a:extLst>
          </p:cNvPr>
          <p:cNvPicPr>
            <a:picLocks noChangeAspect="1"/>
          </p:cNvPicPr>
          <p:nvPr/>
        </p:nvPicPr>
        <p:blipFill>
          <a:blip r:embed="rId2"/>
          <a:stretch>
            <a:fillRect/>
          </a:stretch>
        </p:blipFill>
        <p:spPr>
          <a:xfrm>
            <a:off x="6497895" y="5238291"/>
            <a:ext cx="3177826" cy="1122080"/>
          </a:xfrm>
          <a:prstGeom prst="rect">
            <a:avLst/>
          </a:prstGeom>
          <a:ln w="28575">
            <a:solidFill>
              <a:schemeClr val="accent4">
                <a:lumMod val="60000"/>
                <a:lumOff val="40000"/>
              </a:schemeClr>
            </a:solidFill>
          </a:ln>
        </p:spPr>
      </p:pic>
      <p:pic>
        <p:nvPicPr>
          <p:cNvPr id="12" name="Immagine 11">
            <a:extLst>
              <a:ext uri="{FF2B5EF4-FFF2-40B4-BE49-F238E27FC236}">
                <a16:creationId xmlns="" xmlns:a16="http://schemas.microsoft.com/office/drawing/2014/main" id="{BA3EC6C0-FE9E-4E2B-9399-E95A50A3D71D}"/>
              </a:ext>
            </a:extLst>
          </p:cNvPr>
          <p:cNvPicPr>
            <a:picLocks noChangeAspect="1"/>
          </p:cNvPicPr>
          <p:nvPr/>
        </p:nvPicPr>
        <p:blipFill>
          <a:blip r:embed="rId3"/>
          <a:stretch>
            <a:fillRect/>
          </a:stretch>
        </p:blipFill>
        <p:spPr>
          <a:xfrm>
            <a:off x="10277364" y="4687979"/>
            <a:ext cx="1390872" cy="167239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4" name="Immagine 13">
            <a:extLst>
              <a:ext uri="{FF2B5EF4-FFF2-40B4-BE49-F238E27FC236}">
                <a16:creationId xmlns="" xmlns:a16="http://schemas.microsoft.com/office/drawing/2014/main" id="{5AC4A2F8-25CC-49AB-82F2-259DC8047A4E}"/>
              </a:ext>
            </a:extLst>
          </p:cNvPr>
          <p:cNvPicPr>
            <a:picLocks noChangeAspect="1"/>
          </p:cNvPicPr>
          <p:nvPr/>
        </p:nvPicPr>
        <p:blipFill>
          <a:blip r:embed="rId4"/>
          <a:stretch>
            <a:fillRect/>
          </a:stretch>
        </p:blipFill>
        <p:spPr>
          <a:xfrm>
            <a:off x="10625230" y="2479450"/>
            <a:ext cx="1199964" cy="1139002"/>
          </a:xfrm>
          <a:prstGeom prst="rect">
            <a:avLst/>
          </a:prstGeom>
        </p:spPr>
      </p:pic>
      <p:sp>
        <p:nvSpPr>
          <p:cNvPr id="7" name="CasellaDiTesto 6">
            <a:extLst>
              <a:ext uri="{FF2B5EF4-FFF2-40B4-BE49-F238E27FC236}">
                <a16:creationId xmlns="" xmlns:a16="http://schemas.microsoft.com/office/drawing/2014/main" id="{18C605E2-E4D7-7381-5FBD-B74D03928964}"/>
              </a:ext>
            </a:extLst>
          </p:cNvPr>
          <p:cNvSpPr txBox="1"/>
          <p:nvPr/>
        </p:nvSpPr>
        <p:spPr>
          <a:xfrm>
            <a:off x="151703" y="1326366"/>
            <a:ext cx="4262770" cy="276999"/>
          </a:xfrm>
          <a:prstGeom prst="rect">
            <a:avLst/>
          </a:prstGeom>
        </p:spPr>
        <p:txBody>
          <a:bodyPr vert="horz" wrap="none" lIns="91440" tIns="0" rIns="91440" bIns="0" rtlCol="0">
            <a:spAutoFit/>
          </a:bodyPr>
          <a:lstStyle/>
          <a:p>
            <a:r>
              <a:rPr lang="en-US" dirty="0"/>
              <a:t>Typical diagnostics for p-B experiments:</a:t>
            </a:r>
            <a:endParaRPr lang="en-US" dirty="0">
              <a:solidFill>
                <a:srgbClr val="FF0000"/>
              </a:solidFill>
            </a:endParaRPr>
          </a:p>
        </p:txBody>
      </p:sp>
      <p:pic>
        <p:nvPicPr>
          <p:cNvPr id="10" name="Immagine 9" descr="Immagine che contiene testo, calibro&#10;&#10;Descrizione generata automaticamente">
            <a:extLst>
              <a:ext uri="{FF2B5EF4-FFF2-40B4-BE49-F238E27FC236}">
                <a16:creationId xmlns="" xmlns:a16="http://schemas.microsoft.com/office/drawing/2014/main" id="{9DD3B48F-8ABF-B020-6BD1-04B9C91205ED}"/>
              </a:ext>
            </a:extLst>
          </p:cNvPr>
          <p:cNvPicPr>
            <a:picLocks noChangeAspect="1"/>
          </p:cNvPicPr>
          <p:nvPr/>
        </p:nvPicPr>
        <p:blipFill>
          <a:blip r:embed="rId5"/>
          <a:stretch>
            <a:fillRect/>
          </a:stretch>
        </p:blipFill>
        <p:spPr>
          <a:xfrm>
            <a:off x="6022780" y="1196629"/>
            <a:ext cx="5615639" cy="3831848"/>
          </a:xfrm>
          <a:prstGeom prst="rect">
            <a:avLst/>
          </a:prstGeom>
        </p:spPr>
      </p:pic>
      <p:sp>
        <p:nvSpPr>
          <p:cNvPr id="13" name="CasellaDiTesto 12">
            <a:extLst>
              <a:ext uri="{FF2B5EF4-FFF2-40B4-BE49-F238E27FC236}">
                <a16:creationId xmlns="" xmlns:a16="http://schemas.microsoft.com/office/drawing/2014/main" id="{F11B7A2E-5826-21C5-F318-B17A2FE220CD}"/>
              </a:ext>
            </a:extLst>
          </p:cNvPr>
          <p:cNvSpPr txBox="1"/>
          <p:nvPr/>
        </p:nvSpPr>
        <p:spPr>
          <a:xfrm>
            <a:off x="7593692" y="2024093"/>
            <a:ext cx="1468159" cy="246221"/>
          </a:xfrm>
          <a:prstGeom prst="rect">
            <a:avLst/>
          </a:prstGeom>
        </p:spPr>
        <p:txBody>
          <a:bodyPr vert="horz" wrap="none" lIns="91440" tIns="0" rIns="91440" bIns="0" rtlCol="0">
            <a:spAutoFit/>
          </a:bodyPr>
          <a:lstStyle/>
          <a:p>
            <a:r>
              <a:rPr lang="en-US" sz="1600" dirty="0"/>
              <a:t>EMP radiation</a:t>
            </a:r>
          </a:p>
        </p:txBody>
      </p:sp>
      <p:sp>
        <p:nvSpPr>
          <p:cNvPr id="15" name="CasellaDiTesto 14">
            <a:extLst>
              <a:ext uri="{FF2B5EF4-FFF2-40B4-BE49-F238E27FC236}">
                <a16:creationId xmlns="" xmlns:a16="http://schemas.microsoft.com/office/drawing/2014/main" id="{F9DC652E-5D43-3F80-421C-4FE6FBE27E2A}"/>
              </a:ext>
            </a:extLst>
          </p:cNvPr>
          <p:cNvSpPr txBox="1"/>
          <p:nvPr/>
        </p:nvSpPr>
        <p:spPr>
          <a:xfrm>
            <a:off x="8118471" y="3186650"/>
            <a:ext cx="1065286" cy="492443"/>
          </a:xfrm>
          <a:prstGeom prst="rect">
            <a:avLst/>
          </a:prstGeom>
        </p:spPr>
        <p:txBody>
          <a:bodyPr vert="horz" wrap="square" lIns="91440" tIns="0" rIns="91440" bIns="0" rtlCol="0">
            <a:spAutoFit/>
          </a:bodyPr>
          <a:lstStyle/>
          <a:p>
            <a:r>
              <a:rPr lang="en-US" sz="1600" dirty="0"/>
              <a:t>ionizing radiation</a:t>
            </a:r>
          </a:p>
        </p:txBody>
      </p:sp>
      <p:sp>
        <p:nvSpPr>
          <p:cNvPr id="16" name="CasellaDiTesto 15">
            <a:extLst>
              <a:ext uri="{FF2B5EF4-FFF2-40B4-BE49-F238E27FC236}">
                <a16:creationId xmlns="" xmlns:a16="http://schemas.microsoft.com/office/drawing/2014/main" id="{E03B7EC9-5462-4E5D-4BF9-AD8676798006}"/>
              </a:ext>
            </a:extLst>
          </p:cNvPr>
          <p:cNvSpPr txBox="1"/>
          <p:nvPr/>
        </p:nvSpPr>
        <p:spPr>
          <a:xfrm>
            <a:off x="8327772" y="2463938"/>
            <a:ext cx="1065287" cy="492443"/>
          </a:xfrm>
          <a:prstGeom prst="rect">
            <a:avLst/>
          </a:prstGeom>
        </p:spPr>
        <p:txBody>
          <a:bodyPr vert="horz" wrap="square" lIns="91440" tIns="0" rIns="91440" bIns="0" rtlCol="0">
            <a:spAutoFit/>
          </a:bodyPr>
          <a:lstStyle/>
          <a:p>
            <a:r>
              <a:rPr lang="en-US" sz="1600" dirty="0"/>
              <a:t>particle radiation</a:t>
            </a:r>
          </a:p>
        </p:txBody>
      </p:sp>
    </p:spTree>
    <p:extLst>
      <p:ext uri="{BB962C8B-B14F-4D97-AF65-F5344CB8AC3E}">
        <p14:creationId xmlns:p14="http://schemas.microsoft.com/office/powerpoint/2010/main" val="3669850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01460"/>
            <a:ext cx="10972800" cy="553998"/>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Thomson </a:t>
            </a:r>
            <a:r>
              <a:rPr lang="it-IT" sz="3600" b="0" dirty="0" err="1">
                <a:solidFill>
                  <a:schemeClr val="bg1"/>
                </a:solidFill>
                <a:ea typeface="+mj-ea"/>
                <a:cs typeface="+mj-cs"/>
              </a:rPr>
              <a:t>spectrometer</a:t>
            </a:r>
            <a:r>
              <a:rPr lang="it-IT" sz="3600" b="0" dirty="0">
                <a:solidFill>
                  <a:schemeClr val="bg1"/>
                </a:solidFill>
                <a:ea typeface="+mj-ea"/>
                <a:cs typeface="+mj-cs"/>
              </a:rPr>
              <a:t> working </a:t>
            </a:r>
            <a:r>
              <a:rPr lang="it-IT" sz="3600" b="0" dirty="0" err="1">
                <a:solidFill>
                  <a:schemeClr val="bg1"/>
                </a:solidFill>
                <a:ea typeface="+mj-ea"/>
                <a:cs typeface="+mj-cs"/>
              </a:rPr>
              <a:t>principle</a:t>
            </a:r>
            <a:endParaRPr lang="it-IT" sz="3600" dirty="0">
              <a:solidFill>
                <a:schemeClr val="bg1"/>
              </a:solidFill>
            </a:endParaRPr>
          </a:p>
        </p:txBody>
      </p:sp>
      <p:sp>
        <p:nvSpPr>
          <p:cNvPr id="7" name="CasellaDiTesto 6">
            <a:extLst>
              <a:ext uri="{FF2B5EF4-FFF2-40B4-BE49-F238E27FC236}">
                <a16:creationId xmlns="" xmlns:a16="http://schemas.microsoft.com/office/drawing/2014/main" id="{2714E10F-E584-4974-B752-7075B3C7DC0C}"/>
              </a:ext>
            </a:extLst>
          </p:cNvPr>
          <p:cNvSpPr txBox="1"/>
          <p:nvPr/>
        </p:nvSpPr>
        <p:spPr>
          <a:xfrm>
            <a:off x="8069429" y="6533429"/>
            <a:ext cx="4055919" cy="246221"/>
          </a:xfrm>
          <a:prstGeom prst="rect">
            <a:avLst/>
          </a:prstGeom>
        </p:spPr>
        <p:txBody>
          <a:bodyPr vert="horz" wrap="none" lIns="91440" tIns="0" rIns="91440" bIns="0" rtlCol="0">
            <a:spAutoFit/>
          </a:bodyPr>
          <a:lstStyle/>
          <a:p>
            <a:r>
              <a:rPr lang="it-IT" sz="1600" dirty="0">
                <a:cs typeface="Calibri" panose="020F0502020204030204" pitchFamily="34" charset="0"/>
              </a:rPr>
              <a:t>M. </a:t>
            </a:r>
            <a:r>
              <a:rPr lang="it-IT" sz="1600" dirty="0" err="1">
                <a:cs typeface="Calibri" panose="020F0502020204030204" pitchFamily="34" charset="0"/>
              </a:rPr>
              <a:t>Scisciò</a:t>
            </a:r>
            <a:r>
              <a:rPr lang="it-IT" sz="1600" dirty="0">
                <a:cs typeface="Calibri" panose="020F0502020204030204" pitchFamily="34" charset="0"/>
              </a:rPr>
              <a:t> et al. </a:t>
            </a:r>
            <a:r>
              <a:rPr lang="en-GB" sz="1600" i="1" dirty="0">
                <a:effectLst/>
                <a:ea typeface="Calibri" panose="020F0502020204030204" pitchFamily="34" charset="0"/>
                <a:cs typeface="Calibri" panose="020F0502020204030204" pitchFamily="34" charset="0"/>
              </a:rPr>
              <a:t>J. Inst.</a:t>
            </a:r>
            <a:r>
              <a:rPr lang="en-GB" sz="1600" dirty="0">
                <a:effectLst/>
                <a:ea typeface="Calibri" panose="020F0502020204030204" pitchFamily="34" charset="0"/>
                <a:cs typeface="Calibri" panose="020F0502020204030204" pitchFamily="34" charset="0"/>
              </a:rPr>
              <a:t> </a:t>
            </a:r>
            <a:r>
              <a:rPr lang="en-GB" sz="1600" b="1" dirty="0">
                <a:effectLst/>
                <a:ea typeface="Calibri" panose="020F0502020204030204" pitchFamily="34" charset="0"/>
                <a:cs typeface="Calibri" panose="020F0502020204030204" pitchFamily="34" charset="0"/>
              </a:rPr>
              <a:t>17</a:t>
            </a:r>
            <a:r>
              <a:rPr lang="en-GB" sz="1600" dirty="0">
                <a:effectLst/>
                <a:ea typeface="Calibri" panose="020F0502020204030204" pitchFamily="34" charset="0"/>
                <a:cs typeface="Calibri" panose="020F0502020204030204" pitchFamily="34" charset="0"/>
              </a:rPr>
              <a:t>, (2022) C01055</a:t>
            </a:r>
            <a:endParaRPr lang="en-US" sz="1600" dirty="0">
              <a:cs typeface="Calibri" panose="020F0502020204030204" pitchFamily="34" charset="0"/>
            </a:endParaRP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 xmlns:a16="http://schemas.microsoft.com/office/drawing/2014/main" id="{D4B7D962-69FF-4624-91EB-2D5D36D200B5}"/>
                  </a:ext>
                </a:extLst>
              </p:cNvPr>
              <p:cNvSpPr txBox="1"/>
              <p:nvPr/>
            </p:nvSpPr>
            <p:spPr>
              <a:xfrm>
                <a:off x="-283470" y="3753552"/>
                <a:ext cx="2255520" cy="11085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solidFill>
                                <a:schemeClr val="tx1"/>
                              </a:solidFill>
                              <a:latin typeface="Cambria Math" panose="02040503050406030204" pitchFamily="18" charset="0"/>
                            </a:rPr>
                          </m:ctrlPr>
                        </m:dPr>
                        <m:e>
                          <m:eqArr>
                            <m:eqArrPr>
                              <m:ctrlPr>
                                <a:rPr lang="en-US" sz="1400" i="1">
                                  <a:solidFill>
                                    <a:schemeClr val="tx1"/>
                                  </a:solidFill>
                                  <a:latin typeface="Cambria Math" panose="02040503050406030204" pitchFamily="18" charset="0"/>
                                </a:rPr>
                              </m:ctrlPr>
                            </m:eqArrPr>
                            <m:e>
                              <m:r>
                                <a:rPr lang="en-US" sz="1400">
                                  <a:solidFill>
                                    <a:schemeClr val="tx1"/>
                                  </a:solidFill>
                                  <a:latin typeface="Cambria Math" panose="02040503050406030204" pitchFamily="18" charset="0"/>
                                </a:rPr>
                                <m:t>&amp;</m:t>
                              </m:r>
                              <m:r>
                                <a:rPr lang="en-US" sz="1400" i="1">
                                  <a:solidFill>
                                    <a:schemeClr val="tx1"/>
                                  </a:solidFill>
                                  <a:latin typeface="Cambria Math" panose="02040503050406030204" pitchFamily="18" charset="0"/>
                                </a:rPr>
                                <m:t>𝑥</m:t>
                              </m:r>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r>
                                    <a:rPr lang="en-US" sz="1400" i="1">
                                      <a:solidFill>
                                        <a:schemeClr val="tx1"/>
                                      </a:solidFill>
                                      <a:latin typeface="Cambria Math" panose="02040503050406030204" pitchFamily="18" charset="0"/>
                                    </a:rPr>
                                    <m:t>𝑍</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𝑞</m:t>
                                      </m:r>
                                    </m:e>
                                    <m:sub>
                                      <m:r>
                                        <a:rPr lang="en-US" sz="1400" i="1">
                                          <a:solidFill>
                                            <a:schemeClr val="tx1"/>
                                          </a:solidFill>
                                          <a:latin typeface="Cambria Math" panose="02040503050406030204" pitchFamily="18" charset="0"/>
                                        </a:rPr>
                                        <m:t>𝑒</m:t>
                                      </m:r>
                                    </m:sub>
                                  </m:sSub>
                                </m:num>
                                <m:den>
                                  <m:r>
                                    <a:rPr lang="en-US" sz="1400" i="1">
                                      <a:solidFill>
                                        <a:schemeClr val="tx1"/>
                                      </a:solidFill>
                                      <a:latin typeface="Cambria Math" panose="02040503050406030204" pitchFamily="18" charset="0"/>
                                    </a:rPr>
                                    <m:t>𝐴</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𝑚</m:t>
                                      </m:r>
                                    </m:e>
                                    <m:sub>
                                      <m:r>
                                        <a:rPr lang="en-US" sz="1400" i="1">
                                          <a:solidFill>
                                            <a:schemeClr val="tx1"/>
                                          </a:solidFill>
                                          <a:latin typeface="Cambria Math" panose="02040503050406030204" pitchFamily="18" charset="0"/>
                                        </a:rPr>
                                        <m:t>𝑝</m:t>
                                      </m:r>
                                    </m:sub>
                                  </m:sSub>
                                </m:den>
                              </m:f>
                              <m:f>
                                <m:fPr>
                                  <m:ctrlPr>
                                    <a:rPr lang="en-US" sz="1400" i="1">
                                      <a:solidFill>
                                        <a:schemeClr val="tx1"/>
                                      </a:solidFill>
                                      <a:latin typeface="Cambria Math" panose="02040503050406030204" pitchFamily="18" charset="0"/>
                                    </a:rPr>
                                  </m:ctrlPr>
                                </m:fPr>
                                <m:num>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𝐴</m:t>
                                      </m:r>
                                    </m:e>
                                    <m:sub>
                                      <m:r>
                                        <a:rPr lang="it-IT" sz="1400" b="0" i="1" smtClean="0">
                                          <a:solidFill>
                                            <a:schemeClr val="tx1"/>
                                          </a:solidFill>
                                          <a:latin typeface="Cambria Math" panose="02040503050406030204" pitchFamily="18" charset="0"/>
                                        </a:rPr>
                                        <m:t>𝐵</m:t>
                                      </m:r>
                                    </m:sub>
                                  </m:sSub>
                                </m:num>
                                <m:den>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𝑣</m:t>
                                      </m:r>
                                    </m:e>
                                    <m:sub>
                                      <m:r>
                                        <a:rPr lang="en-US" sz="1400" i="1">
                                          <a:solidFill>
                                            <a:schemeClr val="tx1"/>
                                          </a:solidFill>
                                          <a:latin typeface="Cambria Math" panose="02040503050406030204" pitchFamily="18" charset="0"/>
                                        </a:rPr>
                                        <m:t>𝑧</m:t>
                                      </m:r>
                                    </m:sub>
                                  </m:sSub>
                                </m:den>
                              </m:f>
                            </m:e>
                            <m:e>
                              <m:r>
                                <a:rPr lang="en-US" sz="1400" i="0">
                                  <a:solidFill>
                                    <a:schemeClr val="tx1"/>
                                  </a:solidFill>
                                  <a:latin typeface="Cambria Math" panose="02040503050406030204" pitchFamily="18" charset="0"/>
                                </a:rPr>
                                <m:t>&amp;</m:t>
                              </m:r>
                              <m:r>
                                <a:rPr lang="en-US" sz="1400" i="1">
                                  <a:solidFill>
                                    <a:schemeClr val="tx1"/>
                                  </a:solidFill>
                                  <a:latin typeface="Cambria Math" panose="02040503050406030204" pitchFamily="18" charset="0"/>
                                </a:rPr>
                                <m:t>𝑦</m:t>
                              </m:r>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r>
                                    <a:rPr lang="en-US" sz="1400" i="1">
                                      <a:solidFill>
                                        <a:schemeClr val="tx1"/>
                                      </a:solidFill>
                                      <a:latin typeface="Cambria Math" panose="02040503050406030204" pitchFamily="18" charset="0"/>
                                    </a:rPr>
                                    <m:t>𝑍</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𝑞</m:t>
                                      </m:r>
                                    </m:e>
                                    <m:sub>
                                      <m:r>
                                        <a:rPr lang="en-US" sz="1400" i="1">
                                          <a:solidFill>
                                            <a:schemeClr val="tx1"/>
                                          </a:solidFill>
                                          <a:latin typeface="Cambria Math" panose="02040503050406030204" pitchFamily="18" charset="0"/>
                                        </a:rPr>
                                        <m:t>𝑒</m:t>
                                      </m:r>
                                    </m:sub>
                                  </m:sSub>
                                </m:num>
                                <m:den>
                                  <m:r>
                                    <a:rPr lang="en-US" sz="1400" i="1">
                                      <a:solidFill>
                                        <a:schemeClr val="tx1"/>
                                      </a:solidFill>
                                      <a:latin typeface="Cambria Math" panose="02040503050406030204" pitchFamily="18" charset="0"/>
                                    </a:rPr>
                                    <m:t>𝐴</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𝑚</m:t>
                                      </m:r>
                                    </m:e>
                                    <m:sub>
                                      <m:r>
                                        <a:rPr lang="en-US" sz="1400" i="1">
                                          <a:solidFill>
                                            <a:schemeClr val="tx1"/>
                                          </a:solidFill>
                                          <a:latin typeface="Cambria Math" panose="02040503050406030204" pitchFamily="18" charset="0"/>
                                        </a:rPr>
                                        <m:t>𝑝</m:t>
                                      </m:r>
                                    </m:sub>
                                  </m:sSub>
                                </m:den>
                              </m:f>
                              <m:f>
                                <m:fPr>
                                  <m:ctrlPr>
                                    <a:rPr lang="en-US" sz="1400" i="1">
                                      <a:solidFill>
                                        <a:schemeClr val="tx1"/>
                                      </a:solidFill>
                                      <a:latin typeface="Cambria Math" panose="02040503050406030204" pitchFamily="18" charset="0"/>
                                    </a:rPr>
                                  </m:ctrlPr>
                                </m:fPr>
                                <m:num>
                                  <m:sSub>
                                    <m:sSubPr>
                                      <m:ctrlPr>
                                        <a:rPr lang="it-IT" sz="1400" i="1">
                                          <a:solidFill>
                                            <a:schemeClr val="tx1"/>
                                          </a:solidFill>
                                          <a:latin typeface="Cambria Math" panose="02040503050406030204" pitchFamily="18" charset="0"/>
                                        </a:rPr>
                                      </m:ctrlPr>
                                    </m:sSubPr>
                                    <m:e>
                                      <m:r>
                                        <a:rPr lang="it-IT" sz="1400" i="1">
                                          <a:solidFill>
                                            <a:schemeClr val="tx1"/>
                                          </a:solidFill>
                                          <a:latin typeface="Cambria Math" panose="02040503050406030204" pitchFamily="18" charset="0"/>
                                        </a:rPr>
                                        <m:t>𝐴</m:t>
                                      </m:r>
                                    </m:e>
                                    <m:sub>
                                      <m:r>
                                        <a:rPr lang="it-IT" sz="1400" b="0" i="1" smtClean="0">
                                          <a:solidFill>
                                            <a:schemeClr val="tx1"/>
                                          </a:solidFill>
                                          <a:latin typeface="Cambria Math" panose="02040503050406030204" pitchFamily="18" charset="0"/>
                                        </a:rPr>
                                        <m:t>𝐸</m:t>
                                      </m:r>
                                    </m:sub>
                                  </m:sSub>
                                </m:num>
                                <m:den>
                                  <m:sSubSup>
                                    <m:sSubSupPr>
                                      <m:ctrlPr>
                                        <a:rPr lang="it-IT" sz="1400" b="0" i="1" smtClean="0">
                                          <a:solidFill>
                                            <a:schemeClr val="tx1"/>
                                          </a:solidFill>
                                          <a:latin typeface="Cambria Math" panose="02040503050406030204" pitchFamily="18" charset="0"/>
                                        </a:rPr>
                                      </m:ctrlPr>
                                    </m:sSubSupPr>
                                    <m:e>
                                      <m:r>
                                        <a:rPr lang="en-US" sz="1400" i="1">
                                          <a:solidFill>
                                            <a:schemeClr val="tx1"/>
                                          </a:solidFill>
                                          <a:latin typeface="Cambria Math" panose="02040503050406030204" pitchFamily="18" charset="0"/>
                                        </a:rPr>
                                        <m:t>𝑣</m:t>
                                      </m:r>
                                    </m:e>
                                    <m:sub>
                                      <m:r>
                                        <a:rPr lang="en-US" sz="1400" i="1">
                                          <a:solidFill>
                                            <a:schemeClr val="tx1"/>
                                          </a:solidFill>
                                          <a:latin typeface="Cambria Math" panose="02040503050406030204" pitchFamily="18" charset="0"/>
                                        </a:rPr>
                                        <m:t>𝑧</m:t>
                                      </m:r>
                                    </m:sub>
                                    <m:sup>
                                      <m:r>
                                        <a:rPr lang="it-IT" sz="1400" b="0" i="1" smtClean="0">
                                          <a:solidFill>
                                            <a:schemeClr val="tx1"/>
                                          </a:solidFill>
                                          <a:latin typeface="Cambria Math" panose="02040503050406030204" pitchFamily="18" charset="0"/>
                                        </a:rPr>
                                        <m:t>2</m:t>
                                      </m:r>
                                    </m:sup>
                                  </m:sSubSup>
                                </m:den>
                              </m:f>
                            </m:e>
                          </m:eqArr>
                        </m:e>
                      </m:d>
                    </m:oMath>
                  </m:oMathPara>
                </a14:m>
                <a:endParaRPr lang="en-US" sz="1400" dirty="0">
                  <a:solidFill>
                    <a:schemeClr val="tx1"/>
                  </a:solidFill>
                </a:endParaRPr>
              </a:p>
            </p:txBody>
          </p:sp>
        </mc:Choice>
        <mc:Fallback xmlns="">
          <p:sp>
            <p:nvSpPr>
              <p:cNvPr id="14" name="CasellaDiTesto 13">
                <a:extLst>
                  <a:ext uri="{FF2B5EF4-FFF2-40B4-BE49-F238E27FC236}">
                    <a16:creationId xmlns:a16="http://schemas.microsoft.com/office/drawing/2014/main" id="{D4B7D962-69FF-4624-91EB-2D5D36D200B5}"/>
                  </a:ext>
                </a:extLst>
              </p:cNvPr>
              <p:cNvSpPr txBox="1">
                <a:spLocks noRot="1" noChangeAspect="1" noMove="1" noResize="1" noEditPoints="1" noAdjustHandles="1" noChangeArrowheads="1" noChangeShapeType="1" noTextEdit="1"/>
              </p:cNvSpPr>
              <p:nvPr/>
            </p:nvSpPr>
            <p:spPr>
              <a:xfrm>
                <a:off x="-283470" y="3753552"/>
                <a:ext cx="2255520" cy="1108509"/>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 xmlns:a16="http://schemas.microsoft.com/office/drawing/2014/main" id="{FE15BB33-948E-4188-BED2-D1F10A7EC37C}"/>
                  </a:ext>
                </a:extLst>
              </p:cNvPr>
              <p:cNvSpPr txBox="1"/>
              <p:nvPr/>
            </p:nvSpPr>
            <p:spPr>
              <a:xfrm>
                <a:off x="1602929" y="4029751"/>
                <a:ext cx="2865119" cy="554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solidFill>
                            <a:schemeClr val="tx1"/>
                          </a:solidFill>
                          <a:latin typeface="Cambria Math" panose="02040503050406030204" pitchFamily="18" charset="0"/>
                        </a:rPr>
                        <m:t>𝑦</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𝑥</m:t>
                          </m:r>
                        </m:e>
                      </m:d>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r>
                            <a:rPr lang="en-US" sz="1400" i="1">
                              <a:solidFill>
                                <a:schemeClr val="tx1"/>
                              </a:solidFill>
                              <a:latin typeface="Cambria Math" panose="02040503050406030204" pitchFamily="18" charset="0"/>
                            </a:rPr>
                            <m:t>𝐴</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𝑚</m:t>
                              </m:r>
                            </m:e>
                            <m:sub>
                              <m:r>
                                <a:rPr lang="en-US" sz="1400" i="1">
                                  <a:solidFill>
                                    <a:schemeClr val="tx1"/>
                                  </a:solidFill>
                                  <a:latin typeface="Cambria Math" panose="02040503050406030204" pitchFamily="18" charset="0"/>
                                </a:rPr>
                                <m:t>𝑝</m:t>
                              </m:r>
                            </m:sub>
                          </m:sSub>
                        </m:num>
                        <m:den>
                          <m:r>
                            <a:rPr lang="en-US" sz="1400" i="1">
                              <a:solidFill>
                                <a:schemeClr val="tx1"/>
                              </a:solidFill>
                              <a:latin typeface="Cambria Math" panose="02040503050406030204" pitchFamily="18" charset="0"/>
                            </a:rPr>
                            <m:t>𝑍</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𝑞</m:t>
                              </m:r>
                            </m:e>
                            <m:sub>
                              <m:r>
                                <a:rPr lang="en-US" sz="1400" i="1">
                                  <a:solidFill>
                                    <a:schemeClr val="tx1"/>
                                  </a:solidFill>
                                  <a:latin typeface="Cambria Math" panose="02040503050406030204" pitchFamily="18" charset="0"/>
                                </a:rPr>
                                <m:t>𝑒</m:t>
                              </m:r>
                            </m:sub>
                          </m:sSub>
                        </m:den>
                      </m:f>
                      <m:f>
                        <m:fPr>
                          <m:ctrlPr>
                            <a:rPr lang="en-US" sz="1400" i="1">
                              <a:solidFill>
                                <a:schemeClr val="tx1"/>
                              </a:solidFill>
                              <a:latin typeface="Cambria Math" panose="02040503050406030204" pitchFamily="18" charset="0"/>
                            </a:rPr>
                          </m:ctrlPr>
                        </m:fPr>
                        <m:num>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𝐴</m:t>
                              </m:r>
                            </m:e>
                            <m:sub>
                              <m:r>
                                <a:rPr lang="it-IT" sz="1400" b="0" i="1" smtClean="0">
                                  <a:solidFill>
                                    <a:schemeClr val="tx1"/>
                                  </a:solidFill>
                                  <a:latin typeface="Cambria Math" panose="02040503050406030204" pitchFamily="18" charset="0"/>
                                </a:rPr>
                                <m:t>𝐸</m:t>
                              </m:r>
                            </m:sub>
                          </m:sSub>
                        </m:num>
                        <m:den>
                          <m:sSubSup>
                            <m:sSubSupPr>
                              <m:ctrlPr>
                                <a:rPr lang="it-IT" sz="1400" b="0" i="1" smtClean="0">
                                  <a:solidFill>
                                    <a:schemeClr val="tx1"/>
                                  </a:solidFill>
                                  <a:latin typeface="Cambria Math" panose="02040503050406030204" pitchFamily="18" charset="0"/>
                                </a:rPr>
                              </m:ctrlPr>
                            </m:sSubSupPr>
                            <m:e>
                              <m:r>
                                <a:rPr lang="it-IT" sz="1400" b="0" i="1" smtClean="0">
                                  <a:solidFill>
                                    <a:schemeClr val="tx1"/>
                                  </a:solidFill>
                                  <a:latin typeface="Cambria Math" panose="02040503050406030204" pitchFamily="18" charset="0"/>
                                </a:rPr>
                                <m:t>𝐴</m:t>
                              </m:r>
                            </m:e>
                            <m:sub>
                              <m:r>
                                <a:rPr lang="it-IT" sz="1400" b="0" i="1" smtClean="0">
                                  <a:solidFill>
                                    <a:schemeClr val="tx1"/>
                                  </a:solidFill>
                                  <a:latin typeface="Cambria Math" panose="02040503050406030204" pitchFamily="18" charset="0"/>
                                </a:rPr>
                                <m:t>𝐵</m:t>
                              </m:r>
                            </m:sub>
                            <m:sup>
                              <m:r>
                                <a:rPr lang="it-IT" sz="1400" b="0" i="1" smtClean="0">
                                  <a:solidFill>
                                    <a:schemeClr val="tx1"/>
                                  </a:solidFill>
                                  <a:latin typeface="Cambria Math" panose="02040503050406030204" pitchFamily="18" charset="0"/>
                                </a:rPr>
                                <m:t>2</m:t>
                              </m:r>
                            </m:sup>
                          </m:sSubSup>
                        </m:den>
                      </m:f>
                      <m:sSup>
                        <m:sSupPr>
                          <m:ctrlPr>
                            <a:rPr lang="en-US" sz="1400" i="1">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𝑥</m:t>
                          </m:r>
                        </m:e>
                        <m:sup>
                          <m:r>
                            <a:rPr lang="en-US" sz="1400" i="0">
                              <a:solidFill>
                                <a:schemeClr val="tx1"/>
                              </a:solidFill>
                              <a:latin typeface="Cambria Math" panose="02040503050406030204" pitchFamily="18" charset="0"/>
                            </a:rPr>
                            <m:t>2</m:t>
                          </m:r>
                        </m:sup>
                      </m:sSup>
                    </m:oMath>
                  </m:oMathPara>
                </a14:m>
                <a:endParaRPr lang="en-US" sz="1400" dirty="0">
                  <a:solidFill>
                    <a:schemeClr val="tx1"/>
                  </a:solidFill>
                </a:endParaRPr>
              </a:p>
            </p:txBody>
          </p:sp>
        </mc:Choice>
        <mc:Fallback xmlns="">
          <p:sp>
            <p:nvSpPr>
              <p:cNvPr id="16" name="CasellaDiTesto 15">
                <a:extLst>
                  <a:ext uri="{FF2B5EF4-FFF2-40B4-BE49-F238E27FC236}">
                    <a16:creationId xmlns:a16="http://schemas.microsoft.com/office/drawing/2014/main" id="{FE15BB33-948E-4188-BED2-D1F10A7EC37C}"/>
                  </a:ext>
                </a:extLst>
              </p:cNvPr>
              <p:cNvSpPr txBox="1">
                <a:spLocks noRot="1" noChangeAspect="1" noMove="1" noResize="1" noEditPoints="1" noAdjustHandles="1" noChangeArrowheads="1" noChangeShapeType="1" noTextEdit="1"/>
              </p:cNvSpPr>
              <p:nvPr/>
            </p:nvSpPr>
            <p:spPr>
              <a:xfrm>
                <a:off x="1602929" y="4029751"/>
                <a:ext cx="2865119" cy="554191"/>
              </a:xfrm>
              <a:prstGeom prst="rect">
                <a:avLst/>
              </a:prstGeom>
              <a:blipFill>
                <a:blip r:embed="rId4"/>
                <a:stretch>
                  <a:fillRect/>
                </a:stretch>
              </a:blipFill>
            </p:spPr>
            <p:txBody>
              <a:bodyPr/>
              <a:lstStyle/>
              <a:p>
                <a:r>
                  <a:rPr lang="en-CA">
                    <a:noFill/>
                  </a:rPr>
                  <a:t> </a:t>
                </a:r>
              </a:p>
            </p:txBody>
          </p:sp>
        </mc:Fallback>
      </mc:AlternateContent>
      <p:pic>
        <p:nvPicPr>
          <p:cNvPr id="17" name="Elemento grafico 16" descr="Freccia a destra contorno">
            <a:extLst>
              <a:ext uri="{FF2B5EF4-FFF2-40B4-BE49-F238E27FC236}">
                <a16:creationId xmlns="" xmlns:a16="http://schemas.microsoft.com/office/drawing/2014/main" id="{902C0F4F-1BE9-40A8-B0AA-7E42CE3079D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534035" y="4051322"/>
            <a:ext cx="558254" cy="558254"/>
          </a:xfrm>
          <a:prstGeom prst="rect">
            <a:avLst/>
          </a:prstGeom>
        </p:spPr>
      </p:pic>
      <mc:AlternateContent xmlns:mc="http://schemas.openxmlformats.org/markup-compatibility/2006" xmlns:a14="http://schemas.microsoft.com/office/drawing/2010/main">
        <mc:Choice Requires="a14">
          <p:sp>
            <p:nvSpPr>
              <p:cNvPr id="21" name="CasellaDiTesto 20">
                <a:extLst>
                  <a:ext uri="{FF2B5EF4-FFF2-40B4-BE49-F238E27FC236}">
                    <a16:creationId xmlns="" xmlns:a16="http://schemas.microsoft.com/office/drawing/2014/main" id="{17E431D5-F7A7-4D02-9359-0E7EF1573738}"/>
                  </a:ext>
                </a:extLst>
              </p:cNvPr>
              <p:cNvSpPr txBox="1"/>
              <p:nvPr/>
            </p:nvSpPr>
            <p:spPr>
              <a:xfrm>
                <a:off x="4146150" y="4962117"/>
                <a:ext cx="7846557" cy="977191"/>
              </a:xfrm>
              <a:prstGeom prst="rect">
                <a:avLst/>
              </a:prstGeom>
              <a:ln>
                <a:solidFill>
                  <a:srgbClr val="C00000"/>
                </a:solidFill>
              </a:ln>
            </p:spPr>
            <p:txBody>
              <a:bodyPr vert="horz" wrap="square" lIns="91440" tIns="0" rIns="91440" bIns="0" rtlCol="0">
                <a:spAutoFit/>
              </a:bodyPr>
              <a:lstStyle/>
              <a:p>
                <a:r>
                  <a:rPr lang="en-US" sz="1600" dirty="0"/>
                  <a:t>Each parabolic trace corresponds to one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𝐴</m:t>
                        </m:r>
                      </m:num>
                      <m:den>
                        <m:r>
                          <a:rPr lang="en-US" sz="1600" i="1">
                            <a:latin typeface="Cambria Math" panose="02040503050406030204" pitchFamily="18" charset="0"/>
                          </a:rPr>
                          <m:t>𝑍</m:t>
                        </m:r>
                      </m:den>
                    </m:f>
                  </m:oMath>
                </a14:m>
                <a:r>
                  <a:rPr lang="en-US" sz="1600" dirty="0"/>
                  <a:t> ratio.</a:t>
                </a:r>
              </a:p>
              <a:p>
                <a14:m>
                  <m:oMath xmlns:m="http://schemas.openxmlformats.org/officeDocument/2006/math">
                    <m:r>
                      <a:rPr lang="it-IT" sz="1600" b="0" i="1" smtClean="0">
                        <a:solidFill>
                          <a:schemeClr val="tx1"/>
                        </a:solidFill>
                        <a:latin typeface="Cambria Math" panose="02040503050406030204" pitchFamily="18" charset="0"/>
                      </a:rPr>
                      <m:t>𝛼</m:t>
                    </m:r>
                    <m:r>
                      <a:rPr lang="it-IT" sz="1600" b="0" i="1" smtClean="0">
                        <a:solidFill>
                          <a:schemeClr val="tx1"/>
                        </a:solidFill>
                        <a:latin typeface="Cambria Math" panose="02040503050406030204" pitchFamily="18" charset="0"/>
                      </a:rPr>
                      <m:t>−</m:t>
                    </m:r>
                    <m:r>
                      <m:rPr>
                        <m:sty m:val="p"/>
                      </m:rPr>
                      <a:rPr lang="it-IT" sz="1600" b="0" i="0" smtClean="0">
                        <a:solidFill>
                          <a:schemeClr val="tx1"/>
                        </a:solidFill>
                        <a:latin typeface="Cambria Math" panose="02040503050406030204" pitchFamily="18" charset="0"/>
                      </a:rPr>
                      <m:t>particles</m:t>
                    </m:r>
                    <m:r>
                      <a:rPr lang="it-IT" sz="1600" b="0" i="1" smtClean="0">
                        <a:solidFill>
                          <a:schemeClr val="tx1"/>
                        </a:solidFill>
                        <a:latin typeface="Cambria Math" panose="02040503050406030204" pitchFamily="18" charset="0"/>
                      </a:rPr>
                      <m:t>  →</m:t>
                    </m:r>
                  </m:oMath>
                </a14:m>
                <a:r>
                  <a:rPr lang="en-US" sz="1600" dirty="0">
                    <a:solidFill>
                      <a:schemeClr val="tx1"/>
                    </a:solidFill>
                  </a:rPr>
                  <a:t> </a:t>
                </a:r>
                <a14:m>
                  <m:oMath xmlns:m="http://schemas.openxmlformats.org/officeDocument/2006/math">
                    <m:f>
                      <m:fPr>
                        <m:ctrlPr>
                          <a:rPr lang="en-US" sz="1600" i="1" smtClean="0">
                            <a:solidFill>
                              <a:schemeClr val="tx1"/>
                            </a:solidFill>
                            <a:latin typeface="Cambria Math" panose="02040503050406030204" pitchFamily="18" charset="0"/>
                          </a:rPr>
                        </m:ctrlPr>
                      </m:fPr>
                      <m:num>
                        <m:r>
                          <a:rPr lang="en-US" sz="1600" i="1">
                            <a:solidFill>
                              <a:schemeClr val="tx1"/>
                            </a:solidFill>
                            <a:latin typeface="Cambria Math" panose="02040503050406030204" pitchFamily="18" charset="0"/>
                          </a:rPr>
                          <m:t>𝐴</m:t>
                        </m:r>
                      </m:num>
                      <m:den>
                        <m:r>
                          <a:rPr lang="en-US" sz="1600" i="1">
                            <a:solidFill>
                              <a:schemeClr val="tx1"/>
                            </a:solidFill>
                            <a:latin typeface="Cambria Math" panose="02040503050406030204" pitchFamily="18" charset="0"/>
                          </a:rPr>
                          <m:t>𝑍</m:t>
                        </m:r>
                      </m:den>
                    </m:f>
                    <m:r>
                      <a:rPr lang="it-IT" sz="1600" b="0" i="0" smtClean="0">
                        <a:solidFill>
                          <a:schemeClr val="tx1"/>
                        </a:solidFill>
                        <a:latin typeface="Cambria Math" panose="02040503050406030204" pitchFamily="18" charset="0"/>
                      </a:rPr>
                      <m:t>=2</m:t>
                    </m:r>
                  </m:oMath>
                </a14:m>
                <a:r>
                  <a:rPr lang="en-US" sz="1600" dirty="0">
                    <a:solidFill>
                      <a:schemeClr val="tx1"/>
                    </a:solidFill>
                  </a:rPr>
                  <a:t> </a:t>
                </a:r>
                <a:r>
                  <a:rPr lang="en-US" sz="1600" dirty="0"/>
                  <a:t>: their contribution to the retrieved signal is on </a:t>
                </a:r>
                <a:r>
                  <a:rPr lang="en-US" sz="1600" dirty="0">
                    <a:solidFill>
                      <a:schemeClr val="tx1"/>
                    </a:solidFill>
                  </a:rPr>
                  <a:t>this parabola, together with all the other ions with the same mass-to-charge ration, e.g. C</a:t>
                </a:r>
                <a:r>
                  <a:rPr lang="en-US" sz="1600" baseline="30000" dirty="0">
                    <a:solidFill>
                      <a:schemeClr val="tx1"/>
                    </a:solidFill>
                  </a:rPr>
                  <a:t>+6</a:t>
                </a:r>
                <a:r>
                  <a:rPr lang="en-US" sz="1600" dirty="0">
                    <a:solidFill>
                      <a:schemeClr val="tx1"/>
                    </a:solidFill>
                  </a:rPr>
                  <a:t> ions. </a:t>
                </a:r>
              </a:p>
            </p:txBody>
          </p:sp>
        </mc:Choice>
        <mc:Fallback xmlns="">
          <p:sp>
            <p:nvSpPr>
              <p:cNvPr id="21" name="CasellaDiTesto 20">
                <a:extLst>
                  <a:ext uri="{FF2B5EF4-FFF2-40B4-BE49-F238E27FC236}">
                    <a16:creationId xmlns:a16="http://schemas.microsoft.com/office/drawing/2014/main" id="{17E431D5-F7A7-4D02-9359-0E7EF1573738}"/>
                  </a:ext>
                </a:extLst>
              </p:cNvPr>
              <p:cNvSpPr txBox="1">
                <a:spLocks noRot="1" noChangeAspect="1" noMove="1" noResize="1" noEditPoints="1" noAdjustHandles="1" noChangeArrowheads="1" noChangeShapeType="1" noTextEdit="1"/>
              </p:cNvSpPr>
              <p:nvPr/>
            </p:nvSpPr>
            <p:spPr>
              <a:xfrm>
                <a:off x="4146150" y="4962117"/>
                <a:ext cx="7846557" cy="977191"/>
              </a:xfrm>
              <a:prstGeom prst="rect">
                <a:avLst/>
              </a:prstGeom>
              <a:blipFill>
                <a:blip r:embed="rId7"/>
                <a:stretch>
                  <a:fillRect l="-310" t="-1235" b="-8025"/>
                </a:stretch>
              </a:blipFill>
              <a:ln>
                <a:solidFill>
                  <a:srgbClr val="C00000"/>
                </a:solidFill>
              </a:ln>
            </p:spPr>
            <p:txBody>
              <a:bodyPr/>
              <a:lstStyle/>
              <a:p>
                <a:r>
                  <a:rPr lang="en-CA">
                    <a:noFill/>
                  </a:rPr>
                  <a:t> </a:t>
                </a:r>
              </a:p>
            </p:txBody>
          </p:sp>
        </mc:Fallback>
      </mc:AlternateContent>
      <p:pic>
        <p:nvPicPr>
          <p:cNvPr id="8" name="Elemento grafico 7">
            <a:extLst>
              <a:ext uri="{FF2B5EF4-FFF2-40B4-BE49-F238E27FC236}">
                <a16:creationId xmlns="" xmlns:a16="http://schemas.microsoft.com/office/drawing/2014/main" id="{F5379530-244B-4A49-91AB-E081042356F5}"/>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02668" y="1254029"/>
            <a:ext cx="6361680" cy="2416815"/>
          </a:xfrm>
          <a:prstGeom prst="rect">
            <a:avLst/>
          </a:prstGeom>
        </p:spPr>
      </p:pic>
      <p:sp>
        <p:nvSpPr>
          <p:cNvPr id="3" name="CasellaDiTesto 2">
            <a:extLst>
              <a:ext uri="{FF2B5EF4-FFF2-40B4-BE49-F238E27FC236}">
                <a16:creationId xmlns="" xmlns:a16="http://schemas.microsoft.com/office/drawing/2014/main" id="{A6AC2619-12A9-238D-3646-DA45A4095D43}"/>
              </a:ext>
            </a:extLst>
          </p:cNvPr>
          <p:cNvSpPr txBox="1"/>
          <p:nvPr/>
        </p:nvSpPr>
        <p:spPr>
          <a:xfrm>
            <a:off x="6970287" y="1218518"/>
            <a:ext cx="5893870" cy="246221"/>
          </a:xfrm>
          <a:prstGeom prst="rect">
            <a:avLst/>
          </a:prstGeom>
        </p:spPr>
        <p:txBody>
          <a:bodyPr vert="horz" wrap="square" lIns="91440" tIns="0" rIns="91440" bIns="0" rtlCol="0">
            <a:spAutoFit/>
          </a:bodyPr>
          <a:lstStyle/>
          <a:p>
            <a:pPr algn="just"/>
            <a:r>
              <a:rPr lang="en-US" sz="1600" dirty="0"/>
              <a:t>Typical traces generated by the particles on the detector</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 xmlns:a16="http://schemas.microsoft.com/office/drawing/2014/main" id="{C2CDAE8E-6CF1-C4AF-A8ED-9435448902D1}"/>
                  </a:ext>
                </a:extLst>
              </p:cNvPr>
              <p:cNvSpPr txBox="1"/>
              <p:nvPr/>
            </p:nvSpPr>
            <p:spPr>
              <a:xfrm>
                <a:off x="-15504" y="4936297"/>
                <a:ext cx="4751518" cy="1276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subSup"/>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sub>
                        <m:sup>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𝐷</m:t>
                              </m:r>
                            </m:sub>
                          </m:sSub>
                        </m:sup>
                        <m:e>
                          <m:nary>
                            <m:naryPr>
                              <m:limLoc m:val="subSup"/>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sub>
                            <m:sup>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𝑧</m:t>
                              </m:r>
                            </m:sup>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d>
                                <m:d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e>
                              </m:d>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𝑑𝑧</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𝑑𝑧</m:t>
                              </m:r>
                            </m:e>
                          </m:nary>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e>
                      </m:nary>
                    </m:oMath>
                  </m:oMathPara>
                </a14:m>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it-IT" sz="140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it-IT" sz="1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𝐸</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limLoc m:val="subSup"/>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sub>
                        <m:sup>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𝐿</m:t>
                              </m:r>
                            </m:e>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𝐷</m:t>
                              </m:r>
                            </m:sub>
                          </m:sSub>
                        </m:sup>
                        <m:e>
                          <m:nary>
                            <m:naryPr>
                              <m:limLoc m:val="subSup"/>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sub>
                            <m:sup>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𝑧</m:t>
                              </m:r>
                            </m:sup>
                            <m:e>
                              <m:r>
                                <a:rPr lang="it-IT" sz="14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𝐸</m:t>
                              </m:r>
                              <m:d>
                                <m:d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it-IT"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𝑧</m:t>
                                      </m:r>
                                    </m:e>
                                    <m:sup>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e>
                              </m:d>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𝑑𝑧</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𝑑𝑧</m:t>
                              </m:r>
                            </m:e>
                          </m:nary>
                          <m:r>
                            <a:rPr lang="en-GB" sz="1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e>
                      </m:nary>
                    </m:oMath>
                  </m:oMathPara>
                </a14:m>
                <a:endParaRPr lang="it-IT"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endParaRPr lang="en-US" sz="1200" dirty="0">
                  <a:solidFill>
                    <a:schemeClr val="tx1"/>
                  </a:solidFill>
                </a:endParaRPr>
              </a:p>
            </p:txBody>
          </p:sp>
        </mc:Choice>
        <mc:Fallback xmlns="">
          <p:sp>
            <p:nvSpPr>
              <p:cNvPr id="4" name="CasellaDiTesto 3">
                <a:extLst>
                  <a:ext uri="{FF2B5EF4-FFF2-40B4-BE49-F238E27FC236}">
                    <a16:creationId xmlns:a16="http://schemas.microsoft.com/office/drawing/2014/main" id="{C2CDAE8E-6CF1-C4AF-A8ED-9435448902D1}"/>
                  </a:ext>
                </a:extLst>
              </p:cNvPr>
              <p:cNvSpPr txBox="1">
                <a:spLocks noRot="1" noChangeAspect="1" noMove="1" noResize="1" noEditPoints="1" noAdjustHandles="1" noChangeArrowheads="1" noChangeShapeType="1" noTextEdit="1"/>
              </p:cNvSpPr>
              <p:nvPr/>
            </p:nvSpPr>
            <p:spPr>
              <a:xfrm>
                <a:off x="-15504" y="4936297"/>
                <a:ext cx="4751518" cy="1276760"/>
              </a:xfrm>
              <a:prstGeom prst="rect">
                <a:avLst/>
              </a:prstGeom>
              <a:blipFill>
                <a:blip r:embed="rId10"/>
                <a:stretch>
                  <a:fillRect/>
                </a:stretch>
              </a:blipFill>
            </p:spPr>
            <p:txBody>
              <a:bodyPr/>
              <a:lstStyle/>
              <a:p>
                <a:r>
                  <a:rPr lang="en-CA">
                    <a:noFill/>
                  </a:rPr>
                  <a:t> </a:t>
                </a:r>
              </a:p>
            </p:txBody>
          </p:sp>
        </mc:Fallback>
      </mc:AlternateContent>
      <p:sp>
        <p:nvSpPr>
          <p:cNvPr id="6" name="CasellaDiTesto 5">
            <a:extLst>
              <a:ext uri="{FF2B5EF4-FFF2-40B4-BE49-F238E27FC236}">
                <a16:creationId xmlns="" xmlns:a16="http://schemas.microsoft.com/office/drawing/2014/main" id="{7CF2192E-E1C7-5CA4-AD40-C91EF39E9760}"/>
              </a:ext>
            </a:extLst>
          </p:cNvPr>
          <p:cNvSpPr txBox="1"/>
          <p:nvPr/>
        </p:nvSpPr>
        <p:spPr>
          <a:xfrm>
            <a:off x="311959" y="5303304"/>
            <a:ext cx="4692021" cy="246221"/>
          </a:xfrm>
          <a:prstGeom prst="rect">
            <a:avLst/>
          </a:prstGeom>
        </p:spPr>
        <p:txBody>
          <a:bodyPr vert="horz" wrap="square" lIns="91440" tIns="0" rIns="91440" bIns="0" rtlCol="0">
            <a:spAutoFit/>
          </a:bodyPr>
          <a:lstStyle/>
          <a:p>
            <a:pPr algn="just"/>
            <a:r>
              <a:rPr lang="en-US" sz="1600" dirty="0"/>
              <a:t>with</a:t>
            </a:r>
            <a:endParaRPr lang="en-US" sz="1600" dirty="0">
              <a:solidFill>
                <a:schemeClr val="tx1"/>
              </a:solidFill>
            </a:endParaRPr>
          </a:p>
        </p:txBody>
      </p:sp>
      <p:grpSp>
        <p:nvGrpSpPr>
          <p:cNvPr id="10" name="Gruppo 9">
            <a:extLst>
              <a:ext uri="{FF2B5EF4-FFF2-40B4-BE49-F238E27FC236}">
                <a16:creationId xmlns="" xmlns:a16="http://schemas.microsoft.com/office/drawing/2014/main" id="{5B0DEC40-7E9E-B5F3-6398-A922B6775772}"/>
              </a:ext>
            </a:extLst>
          </p:cNvPr>
          <p:cNvGrpSpPr/>
          <p:nvPr/>
        </p:nvGrpSpPr>
        <p:grpSpPr>
          <a:xfrm>
            <a:off x="7006497" y="1346116"/>
            <a:ext cx="5118851" cy="3403037"/>
            <a:chOff x="7272121" y="1375012"/>
            <a:chExt cx="5118851" cy="3403037"/>
          </a:xfrm>
        </p:grpSpPr>
        <p:pic>
          <p:nvPicPr>
            <p:cNvPr id="5" name="Picture 54">
              <a:extLst>
                <a:ext uri="{FF2B5EF4-FFF2-40B4-BE49-F238E27FC236}">
                  <a16:creationId xmlns="" xmlns:a16="http://schemas.microsoft.com/office/drawing/2014/main" id="{05829531-A82A-46C6-BFB8-CC1ABE31B73F}"/>
                </a:ext>
              </a:extLst>
            </p:cNvPr>
            <p:cNvPicPr>
              <a:picLocks noChangeAspect="1"/>
            </p:cNvPicPr>
            <p:nvPr/>
          </p:nvPicPr>
          <p:blipFill>
            <a:blip r:embed="rId11"/>
            <a:stretch>
              <a:fillRect/>
            </a:stretch>
          </p:blipFill>
          <p:spPr>
            <a:xfrm>
              <a:off x="7272121" y="1375012"/>
              <a:ext cx="5118851" cy="3403037"/>
            </a:xfrm>
            <a:prstGeom prst="rect">
              <a:avLst/>
            </a:prstGeom>
          </p:spPr>
        </p:pic>
        <p:sp>
          <p:nvSpPr>
            <p:cNvPr id="9" name="CasellaDiTesto 8">
              <a:extLst>
                <a:ext uri="{FF2B5EF4-FFF2-40B4-BE49-F238E27FC236}">
                  <a16:creationId xmlns="" xmlns:a16="http://schemas.microsoft.com/office/drawing/2014/main" id="{832EB271-7F39-67DB-773E-05AC0381565B}"/>
                </a:ext>
              </a:extLst>
            </p:cNvPr>
            <p:cNvSpPr txBox="1"/>
            <p:nvPr/>
          </p:nvSpPr>
          <p:spPr>
            <a:xfrm rot="16200000">
              <a:off x="7507342" y="3154667"/>
              <a:ext cx="246222" cy="169277"/>
            </a:xfrm>
            <a:prstGeom prst="rect">
              <a:avLst/>
            </a:prstGeom>
            <a:solidFill>
              <a:schemeClr val="bg1"/>
            </a:solidFill>
          </p:spPr>
          <p:txBody>
            <a:bodyPr vert="horz" wrap="square" lIns="91440" tIns="0" rIns="91440" bIns="0" rtlCol="0">
              <a:spAutoFit/>
            </a:bodyPr>
            <a:lstStyle/>
            <a:p>
              <a:pPr algn="just"/>
              <a:r>
                <a:rPr lang="en-US" sz="1100" dirty="0"/>
                <a:t>y</a:t>
              </a:r>
              <a:endParaRPr lang="en-US" sz="1100" dirty="0">
                <a:solidFill>
                  <a:schemeClr val="tx1"/>
                </a:solidFill>
              </a:endParaRPr>
            </a:p>
          </p:txBody>
        </p:sp>
      </p:grpSp>
    </p:spTree>
    <p:extLst>
      <p:ext uri="{BB962C8B-B14F-4D97-AF65-F5344CB8AC3E}">
        <p14:creationId xmlns:p14="http://schemas.microsoft.com/office/powerpoint/2010/main" val="3701070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 xmlns:a16="http://schemas.microsoft.com/office/drawing/2014/main" id="{1F2CBC1E-BFF8-7B3B-D697-9E46A014A15C}"/>
              </a:ext>
            </a:extLst>
          </p:cNvPr>
          <p:cNvGrpSpPr/>
          <p:nvPr/>
        </p:nvGrpSpPr>
        <p:grpSpPr>
          <a:xfrm>
            <a:off x="90690" y="2680236"/>
            <a:ext cx="4462349" cy="3810012"/>
            <a:chOff x="6877878" y="1859640"/>
            <a:chExt cx="5265571" cy="4495813"/>
          </a:xfrm>
        </p:grpSpPr>
        <p:grpSp>
          <p:nvGrpSpPr>
            <p:cNvPr id="11" name="Gruppo 10">
              <a:extLst>
                <a:ext uri="{FF2B5EF4-FFF2-40B4-BE49-F238E27FC236}">
                  <a16:creationId xmlns="" xmlns:a16="http://schemas.microsoft.com/office/drawing/2014/main" id="{E60CFB87-253A-0D90-8448-E25A680745CD}"/>
                </a:ext>
              </a:extLst>
            </p:cNvPr>
            <p:cNvGrpSpPr/>
            <p:nvPr/>
          </p:nvGrpSpPr>
          <p:grpSpPr>
            <a:xfrm>
              <a:off x="6940310" y="1871272"/>
              <a:ext cx="5203139" cy="4484181"/>
              <a:chOff x="6940310" y="1871272"/>
              <a:chExt cx="5203139" cy="4484181"/>
            </a:xfrm>
          </p:grpSpPr>
          <p:pic>
            <p:nvPicPr>
              <p:cNvPr id="8" name="Immagine 7">
                <a:extLst>
                  <a:ext uri="{FF2B5EF4-FFF2-40B4-BE49-F238E27FC236}">
                    <a16:creationId xmlns="" xmlns:a16="http://schemas.microsoft.com/office/drawing/2014/main" id="{FB93B33A-0B37-2B15-7CD8-46199E1959DA}"/>
                  </a:ext>
                </a:extLst>
              </p:cNvPr>
              <p:cNvPicPr>
                <a:picLocks noChangeAspect="1"/>
              </p:cNvPicPr>
              <p:nvPr/>
            </p:nvPicPr>
            <p:blipFill rotWithShape="1">
              <a:blip r:embed="rId2">
                <a:clrChange>
                  <a:clrFrom>
                    <a:srgbClr val="FFFFFF"/>
                  </a:clrFrom>
                  <a:clrTo>
                    <a:srgbClr val="FFFFFF">
                      <a:alpha val="0"/>
                    </a:srgbClr>
                  </a:clrTo>
                </a:clrChange>
              </a:blip>
              <a:srcRect r="14432"/>
              <a:stretch/>
            </p:blipFill>
            <p:spPr>
              <a:xfrm>
                <a:off x="6940310" y="1938839"/>
                <a:ext cx="5163383" cy="4416614"/>
              </a:xfrm>
              <a:prstGeom prst="rect">
                <a:avLst/>
              </a:prstGeom>
            </p:spPr>
          </p:pic>
          <p:sp>
            <p:nvSpPr>
              <p:cNvPr id="10" name="Rettangolo 9">
                <a:extLst>
                  <a:ext uri="{FF2B5EF4-FFF2-40B4-BE49-F238E27FC236}">
                    <a16:creationId xmlns="" xmlns:a16="http://schemas.microsoft.com/office/drawing/2014/main" id="{67FCCEEA-CD00-A5BB-DC46-2AF6F9B1FE84}"/>
                  </a:ext>
                </a:extLst>
              </p:cNvPr>
              <p:cNvSpPr/>
              <p:nvPr/>
            </p:nvSpPr>
            <p:spPr>
              <a:xfrm>
                <a:off x="10366512" y="1871272"/>
                <a:ext cx="1776937" cy="146411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12" name="Rettangolo 11">
              <a:extLst>
                <a:ext uri="{FF2B5EF4-FFF2-40B4-BE49-F238E27FC236}">
                  <a16:creationId xmlns="" xmlns:a16="http://schemas.microsoft.com/office/drawing/2014/main" id="{B004DB27-7530-E33D-9FDB-670A7D98E7A6}"/>
                </a:ext>
              </a:extLst>
            </p:cNvPr>
            <p:cNvSpPr/>
            <p:nvPr/>
          </p:nvSpPr>
          <p:spPr>
            <a:xfrm>
              <a:off x="6877878" y="1859640"/>
              <a:ext cx="381264" cy="5540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0" y="214313"/>
            <a:ext cx="10972800" cy="554037"/>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The TS </a:t>
            </a:r>
            <a:r>
              <a:rPr lang="it-IT" sz="3600" b="0" dirty="0" err="1">
                <a:solidFill>
                  <a:schemeClr val="bg1"/>
                </a:solidFill>
                <a:ea typeface="+mj-ea"/>
                <a:cs typeface="+mj-cs"/>
              </a:rPr>
              <a:t>designed</a:t>
            </a:r>
            <a:r>
              <a:rPr lang="it-IT" sz="3600" b="0" dirty="0">
                <a:solidFill>
                  <a:schemeClr val="bg1"/>
                </a:solidFill>
                <a:ea typeface="+mj-ea"/>
                <a:cs typeface="+mj-cs"/>
              </a:rPr>
              <a:t> </a:t>
            </a:r>
            <a:r>
              <a:rPr lang="it-IT" sz="3600" b="0" dirty="0" err="1">
                <a:solidFill>
                  <a:schemeClr val="bg1"/>
                </a:solidFill>
                <a:ea typeface="+mj-ea"/>
                <a:cs typeface="+mj-cs"/>
              </a:rPr>
              <a:t>at</a:t>
            </a:r>
            <a:r>
              <a:rPr lang="it-IT" sz="3600" b="0" dirty="0">
                <a:solidFill>
                  <a:schemeClr val="bg1"/>
                </a:solidFill>
                <a:ea typeface="+mj-ea"/>
                <a:cs typeface="+mj-cs"/>
              </a:rPr>
              <a:t> ENEA - Frascati</a:t>
            </a:r>
            <a:endParaRPr lang="it-IT" sz="3600" dirty="0">
              <a:solidFill>
                <a:schemeClr val="bg1"/>
              </a:solidFill>
            </a:endParaRPr>
          </a:p>
        </p:txBody>
      </p:sp>
      <p:graphicFrame>
        <p:nvGraphicFramePr>
          <p:cNvPr id="6" name="Tabella 5">
            <a:extLst>
              <a:ext uri="{FF2B5EF4-FFF2-40B4-BE49-F238E27FC236}">
                <a16:creationId xmlns="" xmlns:a16="http://schemas.microsoft.com/office/drawing/2014/main" id="{EDB44009-5A29-2FA7-4839-BF3809DC6772}"/>
              </a:ext>
            </a:extLst>
          </p:cNvPr>
          <p:cNvGraphicFramePr>
            <a:graphicFrameLocks noGrp="1"/>
          </p:cNvGraphicFramePr>
          <p:nvPr>
            <p:extLst>
              <p:ext uri="{D42A27DB-BD31-4B8C-83A1-F6EECF244321}">
                <p14:modId xmlns:p14="http://schemas.microsoft.com/office/powerpoint/2010/main" val="2387874505"/>
              </p:ext>
            </p:extLst>
          </p:nvPr>
        </p:nvGraphicFramePr>
        <p:xfrm>
          <a:off x="6489894" y="4470549"/>
          <a:ext cx="5453271" cy="1591712"/>
        </p:xfrm>
        <a:graphic>
          <a:graphicData uri="http://schemas.openxmlformats.org/drawingml/2006/table">
            <a:tbl>
              <a:tblPr firstRow="1" firstCol="1" bandRow="1">
                <a:tableStyleId>{69CF1AB2-1976-4502-BF36-3FF5EA218861}</a:tableStyleId>
              </a:tblPr>
              <a:tblGrid>
                <a:gridCol w="3734345">
                  <a:extLst>
                    <a:ext uri="{9D8B030D-6E8A-4147-A177-3AD203B41FA5}">
                      <a16:colId xmlns="" xmlns:a16="http://schemas.microsoft.com/office/drawing/2014/main" val="3819973959"/>
                    </a:ext>
                  </a:extLst>
                </a:gridCol>
                <a:gridCol w="1718926">
                  <a:extLst>
                    <a:ext uri="{9D8B030D-6E8A-4147-A177-3AD203B41FA5}">
                      <a16:colId xmlns="" xmlns:a16="http://schemas.microsoft.com/office/drawing/2014/main" val="3397487187"/>
                    </a:ext>
                  </a:extLst>
                </a:gridCol>
              </a:tblGrid>
              <a:tr h="293534">
                <a:tc>
                  <a:txBody>
                    <a:bodyPr/>
                    <a:lstStyle/>
                    <a:p>
                      <a:pPr algn="ctr"/>
                      <a:r>
                        <a:rPr lang="en-GB" sz="1600" b="0" dirty="0">
                          <a:effectLst/>
                        </a:rPr>
                        <a:t>Internal (external) pin-hole diameter</a:t>
                      </a:r>
                      <a:endParaRPr lang="it-IT" sz="1600" b="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a:effectLst/>
                        </a:rPr>
                        <a:t>0.35 mm (2 mm)</a:t>
                      </a:r>
                      <a:endParaRPr lang="it-IT" sz="1600" b="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3676424893"/>
                  </a:ext>
                </a:extLst>
              </a:tr>
              <a:tr h="258023">
                <a:tc>
                  <a:txBody>
                    <a:bodyPr/>
                    <a:lstStyle/>
                    <a:p>
                      <a:pPr algn="ctr"/>
                      <a:r>
                        <a:rPr lang="en-GB" sz="1600" b="0" dirty="0">
                          <a:effectLst/>
                        </a:rPr>
                        <a:t>Dipole length </a:t>
                      </a:r>
                      <a:r>
                        <a:rPr lang="en-GB" sz="1600" b="0" i="1" dirty="0">
                          <a:effectLst/>
                        </a:rPr>
                        <a:t>L</a:t>
                      </a:r>
                      <a:endParaRPr lang="it-IT" sz="1600" b="0" i="1"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dirty="0">
                          <a:effectLst/>
                        </a:rPr>
                        <a:t>25 mm</a:t>
                      </a:r>
                      <a:endParaRPr lang="it-IT" sz="1600" b="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2308024449"/>
                  </a:ext>
                </a:extLst>
              </a:tr>
              <a:tr h="258023">
                <a:tc>
                  <a:txBody>
                    <a:bodyPr/>
                    <a:lstStyle/>
                    <a:p>
                      <a:pPr algn="ctr"/>
                      <a:r>
                        <a:rPr lang="en-GB" sz="1600" b="0" dirty="0">
                          <a:effectLst/>
                        </a:rPr>
                        <a:t>Dipole gap</a:t>
                      </a:r>
                      <a:endParaRPr lang="it-IT" sz="1600" b="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a:effectLst/>
                        </a:rPr>
                        <a:t> 5 mm</a:t>
                      </a:r>
                      <a:endParaRPr lang="it-IT" sz="1600" b="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2011812525"/>
                  </a:ext>
                </a:extLst>
              </a:tr>
              <a:tr h="258023">
                <a:tc>
                  <a:txBody>
                    <a:bodyPr/>
                    <a:lstStyle/>
                    <a:p>
                      <a:pPr algn="ctr"/>
                      <a:r>
                        <a:rPr lang="en-GB" sz="1600" b="0" dirty="0">
                          <a:effectLst/>
                        </a:rPr>
                        <a:t>Magnetic field </a:t>
                      </a:r>
                      <a:r>
                        <a:rPr lang="en-GB" sz="1600" b="0" i="1" dirty="0">
                          <a:effectLst/>
                        </a:rPr>
                        <a:t>B</a:t>
                      </a:r>
                      <a:endParaRPr lang="it-IT" sz="1600" b="0" i="1"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a:effectLst/>
                        </a:rPr>
                        <a:t>0.405 T</a:t>
                      </a:r>
                      <a:endParaRPr lang="it-IT" sz="1600" b="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3250129337"/>
                  </a:ext>
                </a:extLst>
              </a:tr>
              <a:tr h="266086">
                <a:tc>
                  <a:txBody>
                    <a:bodyPr/>
                    <a:lstStyle/>
                    <a:p>
                      <a:pPr algn="ctr"/>
                      <a:r>
                        <a:rPr lang="en-GB" sz="1600" b="0" dirty="0">
                          <a:effectLst/>
                        </a:rPr>
                        <a:t>Max. electric field </a:t>
                      </a:r>
                      <a:r>
                        <a:rPr lang="en-GB" sz="1600" b="0" i="1" dirty="0">
                          <a:effectLst/>
                        </a:rPr>
                        <a:t>E</a:t>
                      </a:r>
                      <a:endParaRPr lang="it-IT" sz="1600" b="0" i="1"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dirty="0">
                          <a:effectLst/>
                        </a:rPr>
                        <a:t>1.56 MV/m</a:t>
                      </a:r>
                      <a:endParaRPr lang="it-IT" sz="1600" b="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1068439898"/>
                  </a:ext>
                </a:extLst>
              </a:tr>
              <a:tr h="258023">
                <a:tc>
                  <a:txBody>
                    <a:bodyPr/>
                    <a:lstStyle/>
                    <a:p>
                      <a:pPr algn="ctr"/>
                      <a:r>
                        <a:rPr lang="en-GB" sz="1600" b="0" dirty="0">
                          <a:effectLst/>
                        </a:rPr>
                        <a:t>Drift space </a:t>
                      </a:r>
                      <a:r>
                        <a:rPr lang="en-GB" sz="1600" b="0" i="1" dirty="0">
                          <a:effectLst/>
                        </a:rPr>
                        <a:t>L</a:t>
                      </a:r>
                      <a:r>
                        <a:rPr lang="en-GB" sz="1600" b="0" i="1" baseline="-25000" dirty="0">
                          <a:effectLst/>
                        </a:rPr>
                        <a:t>D</a:t>
                      </a:r>
                      <a:endParaRPr lang="it-IT" sz="1600" b="0" i="1" baseline="-2500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tc>
                  <a:txBody>
                    <a:bodyPr/>
                    <a:lstStyle/>
                    <a:p>
                      <a:pPr algn="ctr"/>
                      <a:r>
                        <a:rPr lang="en-GB" sz="1600" b="0" dirty="0">
                          <a:effectLst/>
                        </a:rPr>
                        <a:t>197 mm</a:t>
                      </a:r>
                      <a:endParaRPr lang="it-IT" sz="1600" b="0" dirty="0">
                        <a:effectLst/>
                        <a:latin typeface="Times New Roman" panose="02020603050405020304" pitchFamily="18" charset="0"/>
                        <a:ea typeface="Calibri" panose="020F0502020204030204" pitchFamily="34" charset="0"/>
                        <a:cs typeface="Arial" panose="020B0604020202020204" pitchFamily="34" charset="0"/>
                      </a:endParaRPr>
                    </a:p>
                  </a:txBody>
                  <a:tcPr marL="96758" marR="96758" marT="0" marB="0" anchor="ctr"/>
                </a:tc>
                <a:extLst>
                  <a:ext uri="{0D108BD9-81ED-4DB2-BD59-A6C34878D82A}">
                    <a16:rowId xmlns="" xmlns:a16="http://schemas.microsoft.com/office/drawing/2014/main" val="2824204384"/>
                  </a:ext>
                </a:extLst>
              </a:tr>
            </a:tbl>
          </a:graphicData>
        </a:graphic>
      </p:graphicFrame>
      <p:sp>
        <p:nvSpPr>
          <p:cNvPr id="14" name="Rettangolo 13">
            <a:extLst>
              <a:ext uri="{FF2B5EF4-FFF2-40B4-BE49-F238E27FC236}">
                <a16:creationId xmlns="" xmlns:a16="http://schemas.microsoft.com/office/drawing/2014/main" id="{D6ABA35A-8067-BAE8-04F9-27610448195F}"/>
              </a:ext>
            </a:extLst>
          </p:cNvPr>
          <p:cNvSpPr/>
          <p:nvPr/>
        </p:nvSpPr>
        <p:spPr>
          <a:xfrm>
            <a:off x="3817464" y="5179573"/>
            <a:ext cx="2494304" cy="146411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AutoNum type="arabicPeriod"/>
            </a:pPr>
            <a:r>
              <a:rPr lang="en-CA" sz="1400" dirty="0">
                <a:solidFill>
                  <a:schemeClr val="tx1"/>
                </a:solidFill>
              </a:rPr>
              <a:t>Deflecting assembly</a:t>
            </a:r>
          </a:p>
          <a:p>
            <a:pPr marL="342900" indent="-342900">
              <a:buAutoNum type="arabicPeriod"/>
            </a:pPr>
            <a:r>
              <a:rPr lang="en-CA" sz="1400" dirty="0">
                <a:solidFill>
                  <a:schemeClr val="tx1"/>
                </a:solidFill>
              </a:rPr>
              <a:t>Two-pinhole assembly</a:t>
            </a:r>
          </a:p>
          <a:p>
            <a:pPr marL="342900" indent="-342900">
              <a:buAutoNum type="arabicPeriod"/>
            </a:pPr>
            <a:r>
              <a:rPr lang="en-CA" sz="1400" dirty="0">
                <a:solidFill>
                  <a:schemeClr val="tx1"/>
                </a:solidFill>
              </a:rPr>
              <a:t>External case</a:t>
            </a:r>
          </a:p>
          <a:p>
            <a:pPr marL="342900" indent="-342900">
              <a:buAutoNum type="arabicPeriod"/>
            </a:pPr>
            <a:r>
              <a:rPr lang="en-CA" sz="1400" dirty="0">
                <a:solidFill>
                  <a:schemeClr val="tx1"/>
                </a:solidFill>
              </a:rPr>
              <a:t>Adjustment supports</a:t>
            </a:r>
          </a:p>
          <a:p>
            <a:pPr marL="342900" indent="-342900">
              <a:buAutoNum type="arabicPeriod"/>
            </a:pPr>
            <a:r>
              <a:rPr lang="en-CA" sz="1400" dirty="0">
                <a:solidFill>
                  <a:schemeClr val="tx1"/>
                </a:solidFill>
              </a:rPr>
              <a:t>Detector and laser alignment</a:t>
            </a:r>
          </a:p>
          <a:p>
            <a:pPr marL="342900" indent="-342900">
              <a:buAutoNum type="arabicPeriod"/>
            </a:pPr>
            <a:r>
              <a:rPr lang="en-CA" sz="1400" dirty="0">
                <a:solidFill>
                  <a:schemeClr val="tx1"/>
                </a:solidFill>
              </a:rPr>
              <a:t>High-voltage connectors</a:t>
            </a:r>
          </a:p>
        </p:txBody>
      </p:sp>
      <p:grpSp>
        <p:nvGrpSpPr>
          <p:cNvPr id="16" name="Gruppo 15">
            <a:extLst>
              <a:ext uri="{FF2B5EF4-FFF2-40B4-BE49-F238E27FC236}">
                <a16:creationId xmlns="" xmlns:a16="http://schemas.microsoft.com/office/drawing/2014/main" id="{CCE11225-3786-36C4-D958-C3C62288EE31}"/>
              </a:ext>
            </a:extLst>
          </p:cNvPr>
          <p:cNvGrpSpPr/>
          <p:nvPr/>
        </p:nvGrpSpPr>
        <p:grpSpPr>
          <a:xfrm>
            <a:off x="6157801" y="1446159"/>
            <a:ext cx="6034199" cy="2756254"/>
            <a:chOff x="-69574" y="961034"/>
            <a:chExt cx="6491034" cy="2964923"/>
          </a:xfrm>
        </p:grpSpPr>
        <p:pic>
          <p:nvPicPr>
            <p:cNvPr id="5" name="Immagine 4">
              <a:extLst>
                <a:ext uri="{FF2B5EF4-FFF2-40B4-BE49-F238E27FC236}">
                  <a16:creationId xmlns="" xmlns:a16="http://schemas.microsoft.com/office/drawing/2014/main" id="{BA355136-6FB8-7FD5-E7AF-505F6C6A84BC}"/>
                </a:ext>
              </a:extLst>
            </p:cNvPr>
            <p:cNvPicPr>
              <a:picLocks noChangeAspect="1"/>
            </p:cNvPicPr>
            <p:nvPr/>
          </p:nvPicPr>
          <p:blipFill rotWithShape="1">
            <a:blip r:embed="rId3"/>
            <a:srcRect b="54658"/>
            <a:stretch/>
          </p:blipFill>
          <p:spPr>
            <a:xfrm>
              <a:off x="-69574" y="961034"/>
              <a:ext cx="6491034" cy="2964923"/>
            </a:xfrm>
            <a:prstGeom prst="rect">
              <a:avLst/>
            </a:prstGeom>
          </p:spPr>
        </p:pic>
        <p:sp>
          <p:nvSpPr>
            <p:cNvPr id="15" name="Rettangolo 14">
              <a:extLst>
                <a:ext uri="{FF2B5EF4-FFF2-40B4-BE49-F238E27FC236}">
                  <a16:creationId xmlns="" xmlns:a16="http://schemas.microsoft.com/office/drawing/2014/main" id="{2A65F6F3-5477-4104-880B-6FB7E9148C3E}"/>
                </a:ext>
              </a:extLst>
            </p:cNvPr>
            <p:cNvSpPr/>
            <p:nvPr/>
          </p:nvSpPr>
          <p:spPr>
            <a:xfrm>
              <a:off x="88307" y="1071163"/>
              <a:ext cx="398710" cy="30043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grpSp>
      <p:sp>
        <p:nvSpPr>
          <p:cNvPr id="2" name="Rettangolo 154">
            <a:extLst>
              <a:ext uri="{FF2B5EF4-FFF2-40B4-BE49-F238E27FC236}">
                <a16:creationId xmlns="" xmlns:a16="http://schemas.microsoft.com/office/drawing/2014/main" id="{689870AA-A2E4-C2C5-A6F1-B553993C6370}"/>
              </a:ext>
            </a:extLst>
          </p:cNvPr>
          <p:cNvSpPr/>
          <p:nvPr/>
        </p:nvSpPr>
        <p:spPr bwMode="auto">
          <a:xfrm>
            <a:off x="178031" y="1218925"/>
            <a:ext cx="6074103" cy="1790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171450" indent="-171450" algn="just">
              <a:buFont typeface="Arial" panose="020B0604020202020204" pitchFamily="34" charset="0"/>
              <a:buChar char="•"/>
            </a:pPr>
            <a:r>
              <a:rPr lang="en-US" b="1" dirty="0">
                <a:solidFill>
                  <a:schemeClr val="tx1"/>
                </a:solidFill>
              </a:rPr>
              <a:t>Compact dimensions </a:t>
            </a:r>
            <a:r>
              <a:rPr lang="en-US" dirty="0">
                <a:solidFill>
                  <a:schemeClr val="tx1"/>
                </a:solidFill>
              </a:rPr>
              <a:t>for in-chamber use</a:t>
            </a:r>
          </a:p>
          <a:p>
            <a:pPr marL="171450" indent="-171450" algn="just">
              <a:buFont typeface="Arial" panose="020B0604020202020204" pitchFamily="34" charset="0"/>
              <a:buChar char="•"/>
            </a:pPr>
            <a:r>
              <a:rPr lang="en-US" b="1" dirty="0">
                <a:solidFill>
                  <a:schemeClr val="tx1"/>
                </a:solidFill>
              </a:rPr>
              <a:t>EMP shielding </a:t>
            </a:r>
            <a:r>
              <a:rPr lang="en-US" dirty="0">
                <a:solidFill>
                  <a:schemeClr val="tx1"/>
                </a:solidFill>
              </a:rPr>
              <a:t>allows positioning close to the target</a:t>
            </a:r>
          </a:p>
          <a:p>
            <a:pPr marL="171450" indent="-171450" algn="just">
              <a:buFont typeface="Arial" panose="020B0604020202020204" pitchFamily="34" charset="0"/>
              <a:buChar char="•"/>
            </a:pPr>
            <a:r>
              <a:rPr lang="en-US" b="1" dirty="0">
                <a:solidFill>
                  <a:schemeClr val="tx1"/>
                </a:solidFill>
              </a:rPr>
              <a:t>Medium size </a:t>
            </a:r>
            <a:r>
              <a:rPr lang="en-US" dirty="0">
                <a:solidFill>
                  <a:schemeClr val="tx1"/>
                </a:solidFill>
              </a:rPr>
              <a:t>pinhole system for high sensitivity</a:t>
            </a:r>
          </a:p>
          <a:p>
            <a:pPr marL="171450" indent="-171450" algn="just">
              <a:buFont typeface="Arial" panose="020B0604020202020204" pitchFamily="34" charset="0"/>
              <a:buChar char="•"/>
            </a:pPr>
            <a:r>
              <a:rPr lang="en-US" dirty="0">
                <a:solidFill>
                  <a:schemeClr val="tx1"/>
                </a:solidFill>
              </a:rPr>
              <a:t>Optimized for proton </a:t>
            </a:r>
            <a:r>
              <a:rPr lang="en-US" b="1" dirty="0">
                <a:solidFill>
                  <a:schemeClr val="tx1"/>
                </a:solidFill>
              </a:rPr>
              <a:t>energies up to 10 MeV</a:t>
            </a:r>
          </a:p>
          <a:p>
            <a:pPr marL="171450" indent="-171450" algn="just">
              <a:buFont typeface="Arial" panose="020B0604020202020204" pitchFamily="34" charset="0"/>
              <a:buChar char="•"/>
            </a:pPr>
            <a:r>
              <a:rPr lang="en-US" dirty="0">
                <a:solidFill>
                  <a:schemeClr val="tx1"/>
                </a:solidFill>
              </a:rPr>
              <a:t>Can be equipped with both </a:t>
            </a:r>
            <a:r>
              <a:rPr lang="en-US" b="1" dirty="0">
                <a:solidFill>
                  <a:schemeClr val="tx1"/>
                </a:solidFill>
              </a:rPr>
              <a:t>IPs or CR-39</a:t>
            </a:r>
          </a:p>
          <a:p>
            <a:pPr algn="just"/>
            <a:endParaRPr lang="en-US" dirty="0">
              <a:solidFill>
                <a:srgbClr val="FF0000"/>
              </a:solidFill>
            </a:endParaRPr>
          </a:p>
        </p:txBody>
      </p:sp>
      <p:sp>
        <p:nvSpPr>
          <p:cNvPr id="3" name="Rettangolo 154">
            <a:extLst>
              <a:ext uri="{FF2B5EF4-FFF2-40B4-BE49-F238E27FC236}">
                <a16:creationId xmlns="" xmlns:a16="http://schemas.microsoft.com/office/drawing/2014/main" id="{46BE2E76-007D-897E-0858-59016CACB4E9}"/>
              </a:ext>
            </a:extLst>
          </p:cNvPr>
          <p:cNvSpPr/>
          <p:nvPr/>
        </p:nvSpPr>
        <p:spPr bwMode="auto">
          <a:xfrm>
            <a:off x="7820799" y="6330397"/>
            <a:ext cx="6789721" cy="279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just"/>
            <a:r>
              <a:rPr lang="fr-FR" sz="1600" i="1" dirty="0">
                <a:solidFill>
                  <a:schemeClr val="tx1"/>
                </a:solidFill>
              </a:rPr>
              <a:t>G. Di Giorgio et al., </a:t>
            </a:r>
            <a:r>
              <a:rPr lang="fr-FR" sz="1600" i="1" dirty="0" err="1">
                <a:solidFill>
                  <a:schemeClr val="tx1"/>
                </a:solidFill>
              </a:rPr>
              <a:t>J.Inst</a:t>
            </a:r>
            <a:r>
              <a:rPr lang="fr-FR" sz="1600" i="1" dirty="0">
                <a:solidFill>
                  <a:schemeClr val="tx1"/>
                </a:solidFill>
              </a:rPr>
              <a:t>. 15, C10013 (2020)</a:t>
            </a:r>
          </a:p>
          <a:p>
            <a:pPr algn="just"/>
            <a:r>
              <a:rPr lang="fr-FR" sz="1600" i="1" dirty="0">
                <a:solidFill>
                  <a:schemeClr val="tx1"/>
                </a:solidFill>
              </a:rPr>
              <a:t>F. Consoli et al., </a:t>
            </a:r>
            <a:r>
              <a:rPr lang="fr-FR" sz="1600" i="1" dirty="0" err="1">
                <a:solidFill>
                  <a:schemeClr val="tx1"/>
                </a:solidFill>
              </a:rPr>
              <a:t>J.Inst</a:t>
            </a:r>
            <a:r>
              <a:rPr lang="fr-FR" sz="1600" i="1" dirty="0">
                <a:solidFill>
                  <a:schemeClr val="tx1"/>
                </a:solidFill>
              </a:rPr>
              <a:t>.  11, C05010 (2016)</a:t>
            </a:r>
            <a:endParaRPr lang="en-US" sz="1600" dirty="0">
              <a:solidFill>
                <a:srgbClr val="FF0000"/>
              </a:solidFill>
            </a:endParaRPr>
          </a:p>
        </p:txBody>
      </p:sp>
    </p:spTree>
    <p:extLst>
      <p:ext uri="{BB962C8B-B14F-4D97-AF65-F5344CB8AC3E}">
        <p14:creationId xmlns:p14="http://schemas.microsoft.com/office/powerpoint/2010/main" val="41355729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 xmlns:a16="http://schemas.microsoft.com/office/drawing/2014/main" id="{AA044D4F-85E1-A000-12C0-863C3FF2881E}"/>
              </a:ext>
            </a:extLst>
          </p:cNvPr>
          <p:cNvGrpSpPr/>
          <p:nvPr/>
        </p:nvGrpSpPr>
        <p:grpSpPr>
          <a:xfrm>
            <a:off x="1130580" y="1720235"/>
            <a:ext cx="6565667" cy="4058252"/>
            <a:chOff x="1130580" y="1720235"/>
            <a:chExt cx="6565667" cy="4058252"/>
          </a:xfrm>
        </p:grpSpPr>
        <p:pic>
          <p:nvPicPr>
            <p:cNvPr id="4" name="Immagine 3">
              <a:extLst>
                <a:ext uri="{FF2B5EF4-FFF2-40B4-BE49-F238E27FC236}">
                  <a16:creationId xmlns="" xmlns:a16="http://schemas.microsoft.com/office/drawing/2014/main" id="{17771D5A-116F-8C7A-A320-9476946BB6D3}"/>
                </a:ext>
              </a:extLst>
            </p:cNvPr>
            <p:cNvPicPr>
              <a:picLocks noChangeAspect="1"/>
            </p:cNvPicPr>
            <p:nvPr/>
          </p:nvPicPr>
          <p:blipFill rotWithShape="1">
            <a:blip r:embed="rId2"/>
            <a:srcRect b="31927"/>
            <a:stretch/>
          </p:blipFill>
          <p:spPr>
            <a:xfrm>
              <a:off x="1130580" y="1720235"/>
              <a:ext cx="6565667" cy="4058252"/>
            </a:xfrm>
            <a:prstGeom prst="rect">
              <a:avLst/>
            </a:prstGeom>
          </p:spPr>
        </p:pic>
        <p:sp>
          <p:nvSpPr>
            <p:cNvPr id="6" name="Rettangolo 5">
              <a:extLst>
                <a:ext uri="{FF2B5EF4-FFF2-40B4-BE49-F238E27FC236}">
                  <a16:creationId xmlns="" xmlns:a16="http://schemas.microsoft.com/office/drawing/2014/main" id="{C1FCB8A3-3099-4499-4162-72F0B0430A80}"/>
                </a:ext>
              </a:extLst>
            </p:cNvPr>
            <p:cNvSpPr/>
            <p:nvPr/>
          </p:nvSpPr>
          <p:spPr>
            <a:xfrm rot="1252603">
              <a:off x="5391673" y="3911672"/>
              <a:ext cx="69011" cy="554037"/>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7" name="Rettangolo 6">
              <a:extLst>
                <a:ext uri="{FF2B5EF4-FFF2-40B4-BE49-F238E27FC236}">
                  <a16:creationId xmlns="" xmlns:a16="http://schemas.microsoft.com/office/drawing/2014/main" id="{268CEF56-196C-3FCA-889B-C008070B9D15}"/>
                </a:ext>
              </a:extLst>
            </p:cNvPr>
            <p:cNvSpPr/>
            <p:nvPr/>
          </p:nvSpPr>
          <p:spPr>
            <a:xfrm rot="1304718">
              <a:off x="5144573" y="4540328"/>
              <a:ext cx="69011" cy="554037"/>
            </a:xfrm>
            <a:prstGeom prst="rect">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0" y="214313"/>
            <a:ext cx="10972800" cy="554037"/>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PALS </a:t>
            </a:r>
            <a:r>
              <a:rPr lang="it-IT" sz="3600" b="0" dirty="0" err="1">
                <a:solidFill>
                  <a:schemeClr val="bg1"/>
                </a:solidFill>
                <a:ea typeface="+mj-ea"/>
                <a:cs typeface="+mj-cs"/>
              </a:rPr>
              <a:t>experimental</a:t>
            </a:r>
            <a:r>
              <a:rPr lang="it-IT" sz="3600" b="0" dirty="0">
                <a:solidFill>
                  <a:schemeClr val="bg1"/>
                </a:solidFill>
                <a:ea typeface="+mj-ea"/>
                <a:cs typeface="+mj-cs"/>
              </a:rPr>
              <a:t> </a:t>
            </a:r>
            <a:r>
              <a:rPr lang="it-IT" sz="3600" b="0" dirty="0" err="1">
                <a:solidFill>
                  <a:schemeClr val="bg1"/>
                </a:solidFill>
                <a:ea typeface="+mj-ea"/>
                <a:cs typeface="+mj-cs"/>
              </a:rPr>
              <a:t>campaign</a:t>
            </a:r>
            <a:r>
              <a:rPr lang="it-IT" sz="3600" b="0" dirty="0">
                <a:solidFill>
                  <a:schemeClr val="bg1"/>
                </a:solidFill>
                <a:ea typeface="+mj-ea"/>
                <a:cs typeface="+mj-cs"/>
              </a:rPr>
              <a:t>: setup</a:t>
            </a:r>
            <a:endParaRPr lang="it-IT" sz="3600" dirty="0">
              <a:solidFill>
                <a:schemeClr val="bg1"/>
              </a:solidFill>
            </a:endParaRPr>
          </a:p>
        </p:txBody>
      </p:sp>
      <p:sp>
        <p:nvSpPr>
          <p:cNvPr id="2" name="CasellaDiTesto 1">
            <a:extLst>
              <a:ext uri="{FF2B5EF4-FFF2-40B4-BE49-F238E27FC236}">
                <a16:creationId xmlns="" xmlns:a16="http://schemas.microsoft.com/office/drawing/2014/main" id="{A8D48B24-BD9E-4356-A6C6-8FB72CC4E937}"/>
              </a:ext>
            </a:extLst>
          </p:cNvPr>
          <p:cNvSpPr txBox="1"/>
          <p:nvPr/>
        </p:nvSpPr>
        <p:spPr>
          <a:xfrm>
            <a:off x="1130580" y="1446647"/>
            <a:ext cx="6900238" cy="1661993"/>
          </a:xfrm>
          <a:prstGeom prst="rect">
            <a:avLst/>
          </a:prstGeom>
        </p:spPr>
        <p:txBody>
          <a:bodyPr vert="horz" wrap="square" lIns="91440" tIns="0" rIns="91440" bIns="0" rtlCol="0">
            <a:spAutoFit/>
          </a:bodyPr>
          <a:lstStyle/>
          <a:p>
            <a:r>
              <a:rPr lang="en-GB" sz="1800" b="1" dirty="0">
                <a:effectLst/>
                <a:ea typeface="Times New Roman" panose="02020603050405020304" pitchFamily="18" charset="0"/>
                <a:cs typeface="Times New Roman" panose="02020603050405020304" pitchFamily="18" charset="0"/>
              </a:rPr>
              <a:t>Experimental setup at the PALS facility: “in-target” scheme</a:t>
            </a:r>
            <a:endParaRPr lang="en-GB" b="1" dirty="0">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endParaRPr lang="en-GB" sz="1800" dirty="0">
              <a:effectLst/>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endParaRPr lang="en-GB" dirty="0">
              <a:cs typeface="Times New Roman" panose="02020603050405020304" pitchFamily="18" charset="0"/>
            </a:endParaRPr>
          </a:p>
          <a:p>
            <a:endParaRPr lang="en-GB" dirty="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 xmlns:a16="http://schemas.microsoft.com/office/drawing/2014/main" id="{AFC4A47C-5C75-69A6-652F-942C94A9EA2E}"/>
                  </a:ext>
                </a:extLst>
              </p:cNvPr>
              <p:cNvSpPr txBox="1"/>
              <p:nvPr/>
            </p:nvSpPr>
            <p:spPr>
              <a:xfrm>
                <a:off x="8030818" y="1796928"/>
                <a:ext cx="4138308" cy="6100196"/>
              </a:xfrm>
              <a:prstGeom prst="rect">
                <a:avLst/>
              </a:prstGeom>
            </p:spPr>
            <p:txBody>
              <a:bodyPr vert="horz" wrap="square" lIns="91440" tIns="0" rIns="91440" bIns="0" rtlCol="0">
                <a:spAutoFit/>
              </a:bodyPr>
              <a:lstStyle/>
              <a:p>
                <a:r>
                  <a:rPr lang="en-GB" sz="1800" b="1" dirty="0">
                    <a:effectLst/>
                    <a:ea typeface="Times New Roman" panose="02020603050405020304" pitchFamily="18" charset="0"/>
                    <a:cs typeface="Times New Roman" panose="02020603050405020304" pitchFamily="18" charset="0"/>
                  </a:rPr>
                  <a:t>Laser parameters:</a:t>
                </a:r>
              </a:p>
              <a:p>
                <a:r>
                  <a:rPr lang="en-GB" dirty="0">
                    <a:solidFill>
                      <a:srgbClr val="000000"/>
                    </a:solidFill>
                    <a:ea typeface="Calibri" panose="020F0502020204030204" pitchFamily="34" charset="0"/>
                  </a:rPr>
                  <a:t>W</a:t>
                </a:r>
                <a:r>
                  <a:rPr lang="en-GB" sz="1800" dirty="0">
                    <a:solidFill>
                      <a:srgbClr val="000000"/>
                    </a:solidFill>
                    <a:effectLst/>
                    <a:ea typeface="Calibri" panose="020F0502020204030204" pitchFamily="34" charset="0"/>
                  </a:rPr>
                  <a:t>avelength λ = 1315 nm </a:t>
                </a:r>
              </a:p>
              <a:p>
                <a:r>
                  <a:rPr lang="en-GB" dirty="0">
                    <a:solidFill>
                      <a:srgbClr val="000000"/>
                    </a:solidFill>
                    <a:ea typeface="Calibri" panose="020F0502020204030204" pitchFamily="34" charset="0"/>
                  </a:rPr>
                  <a:t>Pulse</a:t>
                </a:r>
                <a:r>
                  <a:rPr lang="en-GB" sz="1800" dirty="0">
                    <a:solidFill>
                      <a:srgbClr val="000000"/>
                    </a:solidFill>
                    <a:effectLst/>
                    <a:ea typeface="Calibri" panose="020F0502020204030204" pitchFamily="34" charset="0"/>
                  </a:rPr>
                  <a:t> duration </a:t>
                </a:r>
                <a14:m>
                  <m:oMath xmlns:m="http://schemas.openxmlformats.org/officeDocument/2006/math">
                    <m:r>
                      <a:rPr lang="it-IT" sz="1800" b="0" i="1" smtClean="0">
                        <a:solidFill>
                          <a:srgbClr val="000000"/>
                        </a:solidFill>
                        <a:effectLst/>
                        <a:latin typeface="Cambria Math" panose="02040503050406030204" pitchFamily="18" charset="0"/>
                        <a:ea typeface="Calibri" panose="020F0502020204030204" pitchFamily="34" charset="0"/>
                      </a:rPr>
                      <m:t>𝜏</m:t>
                    </m:r>
                    <m:r>
                      <a:rPr lang="it-IT" sz="1800" b="0" i="1" smtClean="0">
                        <a:solidFill>
                          <a:srgbClr val="000000"/>
                        </a:solidFill>
                        <a:effectLst/>
                        <a:latin typeface="Cambria Math" panose="02040503050406030204" pitchFamily="18" charset="0"/>
                        <a:ea typeface="Calibri" panose="020F0502020204030204" pitchFamily="34" charset="0"/>
                      </a:rPr>
                      <m:t>≈</m:t>
                    </m:r>
                  </m:oMath>
                </a14:m>
                <a:r>
                  <a:rPr lang="en-GB" sz="1800" dirty="0">
                    <a:solidFill>
                      <a:srgbClr val="000000"/>
                    </a:solidFill>
                    <a:effectLst/>
                    <a:ea typeface="Calibri" panose="020F0502020204030204" pitchFamily="34" charset="0"/>
                  </a:rPr>
                  <a:t>350 </a:t>
                </a:r>
                <a:r>
                  <a:rPr lang="en-GB" sz="1800" dirty="0" err="1">
                    <a:solidFill>
                      <a:srgbClr val="000000"/>
                    </a:solidFill>
                    <a:effectLst/>
                    <a:ea typeface="Calibri" panose="020F0502020204030204" pitchFamily="34" charset="0"/>
                  </a:rPr>
                  <a:t>ps</a:t>
                </a:r>
                <a:endParaRPr lang="en-GB" sz="1800" dirty="0">
                  <a:solidFill>
                    <a:srgbClr val="000000"/>
                  </a:solidFill>
                  <a:effectLst/>
                  <a:ea typeface="Calibri" panose="020F0502020204030204" pitchFamily="34" charset="0"/>
                </a:endParaRPr>
              </a:p>
              <a:p>
                <a:r>
                  <a:rPr lang="en-GB" dirty="0">
                    <a:solidFill>
                      <a:srgbClr val="000000"/>
                    </a:solidFill>
                    <a:ea typeface="Calibri" panose="020F0502020204030204" pitchFamily="34" charset="0"/>
                  </a:rPr>
                  <a:t>Pulse </a:t>
                </a:r>
                <a:r>
                  <a:rPr lang="en-GB" sz="1800" dirty="0">
                    <a:solidFill>
                      <a:srgbClr val="000000"/>
                    </a:solidFill>
                    <a:effectLst/>
                    <a:ea typeface="Calibri" panose="020F0502020204030204" pitchFamily="34" charset="0"/>
                  </a:rPr>
                  <a:t>energy between 600 J and 700 J Intensity on target </a:t>
                </a:r>
                <a14:m>
                  <m:oMath xmlns:m="http://schemas.openxmlformats.org/officeDocument/2006/math">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𝐼</m:t>
                    </m:r>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it-IT" i="1">
                            <a:effectLst/>
                            <a:latin typeface="Cambria Math" panose="02040503050406030204" pitchFamily="18" charset="0"/>
                          </a:rPr>
                        </m:ctrlPr>
                      </m:sSupPr>
                      <m:e>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sup>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m:t>
                        </m:r>
                      </m:sup>
                    </m:sSup>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𝑊</m:t>
                    </m:r>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it-IT" i="1">
                            <a:effectLst/>
                            <a:latin typeface="Cambria Math" panose="02040503050406030204" pitchFamily="18" charset="0"/>
                          </a:rPr>
                        </m:ctrlPr>
                      </m:sSupPr>
                      <m:e>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GB" sz="1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GB" sz="1800" dirty="0">
                    <a:solidFill>
                      <a:srgbClr val="000000"/>
                    </a:solidFill>
                    <a:effectLst/>
                    <a:ea typeface="Times New Roman" panose="02020603050405020304" pitchFamily="18" charset="0"/>
                  </a:rPr>
                  <a:t> </a:t>
                </a:r>
              </a:p>
              <a:p>
                <a:endParaRPr lang="en-GB" sz="1800" dirty="0">
                  <a:solidFill>
                    <a:srgbClr val="000000"/>
                  </a:solidFill>
                  <a:effectLst/>
                  <a:ea typeface="Calibri" panose="020F0502020204030204" pitchFamily="34" charset="0"/>
                </a:endParaRPr>
              </a:p>
              <a:p>
                <a:r>
                  <a:rPr lang="en-GB" sz="1800" dirty="0">
                    <a:solidFill>
                      <a:srgbClr val="000000"/>
                    </a:solidFill>
                    <a:effectLst/>
                    <a:ea typeface="Calibri" panose="020F0502020204030204" pitchFamily="34" charset="0"/>
                  </a:rPr>
                  <a:t>The </a:t>
                </a:r>
                <a:r>
                  <a:rPr lang="en-GB" sz="1800" b="1" dirty="0">
                    <a:solidFill>
                      <a:srgbClr val="000000"/>
                    </a:solidFill>
                    <a:effectLst/>
                    <a:ea typeface="Calibri" panose="020F0502020204030204" pitchFamily="34" charset="0"/>
                  </a:rPr>
                  <a:t>maximum voltage </a:t>
                </a:r>
                <a:r>
                  <a:rPr lang="en-GB" sz="1800" dirty="0">
                    <a:solidFill>
                      <a:srgbClr val="000000"/>
                    </a:solidFill>
                    <a:effectLst/>
                    <a:ea typeface="Calibri" panose="020F0502020204030204" pitchFamily="34" charset="0"/>
                  </a:rPr>
                  <a:t>applied to the electrodes of the TS was of ΔV = 4 kV (resulting in an electric field E ≈ 0.78 MV/m). </a:t>
                </a:r>
                <a:endParaRPr lang="en-GB" sz="1800" dirty="0">
                  <a:effectLst/>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r>
                  <a:rPr lang="en-GB" b="1" dirty="0">
                    <a:ea typeface="Times New Roman" panose="02020603050405020304" pitchFamily="18" charset="0"/>
                    <a:cs typeface="Times New Roman" panose="02020603050405020304" pitchFamily="18" charset="0"/>
                  </a:rPr>
                  <a:t>Target:</a:t>
                </a:r>
                <a:r>
                  <a:rPr lang="en-GB" dirty="0">
                    <a:ea typeface="Times New Roman" panose="02020603050405020304" pitchFamily="18" charset="0"/>
                    <a:cs typeface="Times New Roman" panose="02020603050405020304" pitchFamily="18" charset="0"/>
                  </a:rPr>
                  <a:t> </a:t>
                </a:r>
                <a:r>
                  <a:rPr lang="en-GB" sz="1800" dirty="0">
                    <a:solidFill>
                      <a:srgbClr val="000000"/>
                    </a:solidFill>
                    <a:effectLst/>
                    <a:ea typeface="Calibri" panose="020F0502020204030204" pitchFamily="34" charset="0"/>
                  </a:rPr>
                  <a:t>10 µm thick plastic foil, doped with </a:t>
                </a:r>
                <a:r>
                  <a:rPr lang="en-GB" sz="1800" baseline="30000" dirty="0">
                    <a:solidFill>
                      <a:srgbClr val="000000"/>
                    </a:solidFill>
                    <a:effectLst/>
                    <a:ea typeface="Calibri" panose="020F0502020204030204" pitchFamily="34" charset="0"/>
                  </a:rPr>
                  <a:t>11</a:t>
                </a:r>
                <a:r>
                  <a:rPr lang="en-GB" sz="1800" dirty="0">
                    <a:solidFill>
                      <a:srgbClr val="000000"/>
                    </a:solidFill>
                    <a:effectLst/>
                    <a:ea typeface="Calibri" panose="020F0502020204030204" pitchFamily="34" charset="0"/>
                  </a:rPr>
                  <a:t>B. </a:t>
                </a:r>
              </a:p>
              <a:p>
                <a:endParaRPr lang="en-GB" dirty="0">
                  <a:solidFill>
                    <a:srgbClr val="000000"/>
                  </a:solidFill>
                  <a:ea typeface="Times New Roman" panose="02020603050405020304" pitchFamily="18" charset="0"/>
                  <a:cs typeface="Times New Roman" panose="02020603050405020304" pitchFamily="18" charset="0"/>
                </a:endParaRPr>
              </a:p>
              <a:p>
                <a:r>
                  <a:rPr lang="en-GB" b="1" dirty="0">
                    <a:solidFill>
                      <a:srgbClr val="000000"/>
                    </a:solidFill>
                    <a:ea typeface="Times New Roman" panose="02020603050405020304" pitchFamily="18" charset="0"/>
                    <a:cs typeface="Times New Roman" panose="02020603050405020304" pitchFamily="18" charset="0"/>
                  </a:rPr>
                  <a:t>Detector on TS: </a:t>
                </a:r>
                <a:r>
                  <a:rPr lang="en-GB" dirty="0">
                    <a:solidFill>
                      <a:srgbClr val="000000"/>
                    </a:solidFill>
                    <a:ea typeface="Times New Roman" panose="02020603050405020304" pitchFamily="18" charset="0"/>
                    <a:cs typeface="Times New Roman" panose="02020603050405020304" pitchFamily="18" charset="0"/>
                  </a:rPr>
                  <a:t>BAS-TR type Imaging Plate with </a:t>
                </a:r>
                <a:r>
                  <a:rPr lang="en-GB" u="sng" dirty="0">
                    <a:solidFill>
                      <a:srgbClr val="000000"/>
                    </a:solidFill>
                    <a:ea typeface="Times New Roman" panose="02020603050405020304" pitchFamily="18" charset="0"/>
                    <a:cs typeface="Times New Roman" panose="02020603050405020304" pitchFamily="18" charset="0"/>
                  </a:rPr>
                  <a:t>no filter</a:t>
                </a:r>
                <a:r>
                  <a:rPr lang="en-GB" dirty="0">
                    <a:solidFill>
                      <a:srgbClr val="000000"/>
                    </a:solidFill>
                    <a:ea typeface="Times New Roman" panose="02020603050405020304" pitchFamily="18" charset="0"/>
                    <a:cs typeface="Times New Roman" panose="02020603050405020304" pitchFamily="18" charset="0"/>
                  </a:rPr>
                  <a:t> on the sensitive surface.</a:t>
                </a:r>
                <a:endParaRPr lang="en-GB" dirty="0">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endParaRPr lang="en-GB" sz="1800" dirty="0">
                  <a:effectLst/>
                  <a:ea typeface="Times New Roman" panose="02020603050405020304" pitchFamily="18" charset="0"/>
                  <a:cs typeface="Times New Roman" panose="02020603050405020304" pitchFamily="18" charset="0"/>
                </a:endParaRPr>
              </a:p>
              <a:p>
                <a:endParaRPr lang="en-GB" dirty="0">
                  <a:ea typeface="Times New Roman" panose="02020603050405020304" pitchFamily="18" charset="0"/>
                  <a:cs typeface="Times New Roman" panose="02020603050405020304" pitchFamily="18" charset="0"/>
                </a:endParaRPr>
              </a:p>
              <a:p>
                <a:endParaRPr lang="en-GB" dirty="0">
                  <a:cs typeface="Times New Roman" panose="02020603050405020304" pitchFamily="18" charset="0"/>
                </a:endParaRPr>
              </a:p>
              <a:p>
                <a:endParaRPr lang="en-GB" dirty="0">
                  <a:cs typeface="Times New Roman" panose="02020603050405020304" pitchFamily="18" charset="0"/>
                </a:endParaRPr>
              </a:p>
            </p:txBody>
          </p:sp>
        </mc:Choice>
        <mc:Fallback xmlns="">
          <p:sp>
            <p:nvSpPr>
              <p:cNvPr id="12" name="CasellaDiTesto 11">
                <a:extLst>
                  <a:ext uri="{FF2B5EF4-FFF2-40B4-BE49-F238E27FC236}">
                    <a16:creationId xmlns:a16="http://schemas.microsoft.com/office/drawing/2014/main" xmlns:a14="http://schemas.microsoft.com/office/drawing/2010/main" xmlns="" id="{AFC4A47C-5C75-69A6-652F-942C94A9EA2E}"/>
                  </a:ext>
                </a:extLst>
              </p:cNvPr>
              <p:cNvSpPr txBox="1">
                <a:spLocks noRot="1" noChangeAspect="1" noMove="1" noResize="1" noEditPoints="1" noAdjustHandles="1" noChangeArrowheads="1" noChangeShapeType="1" noTextEdit="1"/>
              </p:cNvSpPr>
              <p:nvPr/>
            </p:nvSpPr>
            <p:spPr>
              <a:xfrm>
                <a:off x="8030818" y="1796928"/>
                <a:ext cx="4138308" cy="6100196"/>
              </a:xfrm>
              <a:prstGeom prst="rect">
                <a:avLst/>
              </a:prstGeom>
              <a:blipFill rotWithShape="0">
                <a:blip r:embed="rId3"/>
                <a:stretch>
                  <a:fillRect l="-1178" t="-1300" r="-2651"/>
                </a:stretch>
              </a:blipFill>
            </p:spPr>
            <p:txBody>
              <a:bodyPr/>
              <a:lstStyle/>
              <a:p>
                <a:r>
                  <a:rPr lang="en-GB">
                    <a:noFill/>
                  </a:rPr>
                  <a:t> </a:t>
                </a:r>
              </a:p>
            </p:txBody>
          </p:sp>
        </mc:Fallback>
      </mc:AlternateContent>
      <p:cxnSp>
        <p:nvCxnSpPr>
          <p:cNvPr id="39" name="Connettore 2 38">
            <a:extLst>
              <a:ext uri="{FF2B5EF4-FFF2-40B4-BE49-F238E27FC236}">
                <a16:creationId xmlns="" xmlns:a16="http://schemas.microsoft.com/office/drawing/2014/main" id="{AE1DA8E6-59E9-FC43-E0F6-61E818D0452D}"/>
              </a:ext>
            </a:extLst>
          </p:cNvPr>
          <p:cNvCxnSpPr>
            <a:cxnSpLocks/>
          </p:cNvCxnSpPr>
          <p:nvPr/>
        </p:nvCxnSpPr>
        <p:spPr>
          <a:xfrm flipV="1">
            <a:off x="2878525" y="4642262"/>
            <a:ext cx="1020615" cy="127564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CasellaDiTesto 41">
            <a:extLst>
              <a:ext uri="{FF2B5EF4-FFF2-40B4-BE49-F238E27FC236}">
                <a16:creationId xmlns="" xmlns:a16="http://schemas.microsoft.com/office/drawing/2014/main" id="{242D5073-9C14-D39F-F7A5-BA91D45AA082}"/>
              </a:ext>
            </a:extLst>
          </p:cNvPr>
          <p:cNvSpPr txBox="1"/>
          <p:nvPr/>
        </p:nvSpPr>
        <p:spPr>
          <a:xfrm>
            <a:off x="1885309" y="5957850"/>
            <a:ext cx="4157304" cy="553998"/>
          </a:xfrm>
          <a:prstGeom prst="rect">
            <a:avLst/>
          </a:prstGeom>
          <a:ln>
            <a:solidFill>
              <a:srgbClr val="C00000"/>
            </a:solidFill>
          </a:ln>
        </p:spPr>
        <p:txBody>
          <a:bodyPr vert="horz" wrap="square" lIns="91440" tIns="0" rIns="91440" bIns="0" rtlCol="0">
            <a:spAutoFit/>
          </a:bodyPr>
          <a:lstStyle/>
          <a:p>
            <a:r>
              <a:rPr lang="en-GB" sz="1800" dirty="0">
                <a:effectLst/>
                <a:ea typeface="Times New Roman" panose="02020603050405020304" pitchFamily="18" charset="0"/>
                <a:cs typeface="Times New Roman" panose="02020603050405020304" pitchFamily="18" charset="0"/>
              </a:rPr>
              <a:t>Device at close proximity to the target, inside the target chamber.</a:t>
            </a:r>
            <a:endParaRPr lang="en-GB" dirty="0">
              <a:cs typeface="Times New Roman" panose="02020603050405020304" pitchFamily="18" charset="0"/>
            </a:endParaRPr>
          </a:p>
        </p:txBody>
      </p:sp>
      <p:sp>
        <p:nvSpPr>
          <p:cNvPr id="8" name="CasellaDiTesto 7">
            <a:extLst>
              <a:ext uri="{FF2B5EF4-FFF2-40B4-BE49-F238E27FC236}">
                <a16:creationId xmlns="" xmlns:a16="http://schemas.microsoft.com/office/drawing/2014/main" id="{206F2D0C-D340-00DE-4AE8-39D19A4697DC}"/>
              </a:ext>
            </a:extLst>
          </p:cNvPr>
          <p:cNvSpPr txBox="1"/>
          <p:nvPr/>
        </p:nvSpPr>
        <p:spPr>
          <a:xfrm>
            <a:off x="4216546" y="5201290"/>
            <a:ext cx="1925063" cy="215444"/>
          </a:xfrm>
          <a:prstGeom prst="rect">
            <a:avLst/>
          </a:prstGeom>
          <a:ln>
            <a:noFill/>
          </a:ln>
        </p:spPr>
        <p:txBody>
          <a:bodyPr vert="horz" wrap="square" lIns="91440" tIns="0" rIns="91440" bIns="0" rtlCol="0">
            <a:spAutoFit/>
          </a:bodyPr>
          <a:lstStyle/>
          <a:p>
            <a:r>
              <a:rPr lang="en-GB" sz="1400" dirty="0">
                <a:cs typeface="Times New Roman" panose="02020603050405020304" pitchFamily="18" charset="0"/>
              </a:rPr>
              <a:t>External lead slit</a:t>
            </a:r>
          </a:p>
        </p:txBody>
      </p:sp>
      <p:sp>
        <p:nvSpPr>
          <p:cNvPr id="11" name="Figura a mano libera: forma 10">
            <a:extLst>
              <a:ext uri="{FF2B5EF4-FFF2-40B4-BE49-F238E27FC236}">
                <a16:creationId xmlns="" xmlns:a16="http://schemas.microsoft.com/office/drawing/2014/main" id="{EA1B31EA-C78A-5E52-0E59-6E95B517CCC8}"/>
              </a:ext>
            </a:extLst>
          </p:cNvPr>
          <p:cNvSpPr/>
          <p:nvPr/>
        </p:nvSpPr>
        <p:spPr>
          <a:xfrm>
            <a:off x="3443288" y="3386138"/>
            <a:ext cx="21144" cy="210679"/>
          </a:xfrm>
          <a:custGeom>
            <a:avLst/>
            <a:gdLst>
              <a:gd name="connsiteX0" fmla="*/ 0 w 21144"/>
              <a:gd name="connsiteY0" fmla="*/ 0 h 210679"/>
              <a:gd name="connsiteX1" fmla="*/ 19050 w 21144"/>
              <a:gd name="connsiteY1" fmla="*/ 71437 h 210679"/>
              <a:gd name="connsiteX2" fmla="*/ 19050 w 21144"/>
              <a:gd name="connsiteY2" fmla="*/ 142875 h 210679"/>
              <a:gd name="connsiteX3" fmla="*/ 4762 w 21144"/>
              <a:gd name="connsiteY3" fmla="*/ 209550 h 210679"/>
            </a:gdLst>
            <a:ahLst/>
            <a:cxnLst>
              <a:cxn ang="0">
                <a:pos x="connsiteX0" y="connsiteY0"/>
              </a:cxn>
              <a:cxn ang="0">
                <a:pos x="connsiteX1" y="connsiteY1"/>
              </a:cxn>
              <a:cxn ang="0">
                <a:pos x="connsiteX2" y="connsiteY2"/>
              </a:cxn>
              <a:cxn ang="0">
                <a:pos x="connsiteX3" y="connsiteY3"/>
              </a:cxn>
            </a:cxnLst>
            <a:rect l="l" t="t" r="r" b="b"/>
            <a:pathLst>
              <a:path w="21144" h="210679">
                <a:moveTo>
                  <a:pt x="0" y="0"/>
                </a:moveTo>
                <a:cubicBezTo>
                  <a:pt x="7937" y="23812"/>
                  <a:pt x="15875" y="47625"/>
                  <a:pt x="19050" y="71437"/>
                </a:cubicBezTo>
                <a:cubicBezTo>
                  <a:pt x="22225" y="95250"/>
                  <a:pt x="21431" y="119856"/>
                  <a:pt x="19050" y="142875"/>
                </a:cubicBezTo>
                <a:cubicBezTo>
                  <a:pt x="16669" y="165894"/>
                  <a:pt x="-8732" y="219075"/>
                  <a:pt x="4762" y="209550"/>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Figura a mano libera: forma 13">
            <a:extLst>
              <a:ext uri="{FF2B5EF4-FFF2-40B4-BE49-F238E27FC236}">
                <a16:creationId xmlns="" xmlns:a16="http://schemas.microsoft.com/office/drawing/2014/main" id="{9328F158-8AED-3173-0216-8D320DA5F06B}"/>
              </a:ext>
            </a:extLst>
          </p:cNvPr>
          <p:cNvSpPr/>
          <p:nvPr/>
        </p:nvSpPr>
        <p:spPr>
          <a:xfrm>
            <a:off x="3695700" y="3238500"/>
            <a:ext cx="137318" cy="617220"/>
          </a:xfrm>
          <a:custGeom>
            <a:avLst/>
            <a:gdLst>
              <a:gd name="connsiteX0" fmla="*/ 45720 w 137318"/>
              <a:gd name="connsiteY0" fmla="*/ 0 h 617220"/>
              <a:gd name="connsiteX1" fmla="*/ 91440 w 137318"/>
              <a:gd name="connsiteY1" fmla="*/ 80010 h 617220"/>
              <a:gd name="connsiteX2" fmla="*/ 118110 w 137318"/>
              <a:gd name="connsiteY2" fmla="*/ 175260 h 617220"/>
              <a:gd name="connsiteX3" fmla="*/ 133350 w 137318"/>
              <a:gd name="connsiteY3" fmla="*/ 278130 h 617220"/>
              <a:gd name="connsiteX4" fmla="*/ 137160 w 137318"/>
              <a:gd name="connsiteY4" fmla="*/ 339090 h 617220"/>
              <a:gd name="connsiteX5" fmla="*/ 129540 w 137318"/>
              <a:gd name="connsiteY5" fmla="*/ 388620 h 617220"/>
              <a:gd name="connsiteX6" fmla="*/ 114300 w 137318"/>
              <a:gd name="connsiteY6" fmla="*/ 441960 h 617220"/>
              <a:gd name="connsiteX7" fmla="*/ 87630 w 137318"/>
              <a:gd name="connsiteY7" fmla="*/ 510540 h 617220"/>
              <a:gd name="connsiteX8" fmla="*/ 57150 w 137318"/>
              <a:gd name="connsiteY8" fmla="*/ 563880 h 617220"/>
              <a:gd name="connsiteX9" fmla="*/ 0 w 137318"/>
              <a:gd name="connsiteY9" fmla="*/ 61722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617220">
                <a:moveTo>
                  <a:pt x="45720" y="0"/>
                </a:moveTo>
                <a:cubicBezTo>
                  <a:pt x="62547" y="25400"/>
                  <a:pt x="79375" y="50800"/>
                  <a:pt x="91440" y="80010"/>
                </a:cubicBezTo>
                <a:cubicBezTo>
                  <a:pt x="103505" y="109220"/>
                  <a:pt x="111125" y="142240"/>
                  <a:pt x="118110" y="175260"/>
                </a:cubicBezTo>
                <a:cubicBezTo>
                  <a:pt x="125095" y="208280"/>
                  <a:pt x="130175" y="250825"/>
                  <a:pt x="133350" y="278130"/>
                </a:cubicBezTo>
                <a:cubicBezTo>
                  <a:pt x="136525" y="305435"/>
                  <a:pt x="137795" y="320675"/>
                  <a:pt x="137160" y="339090"/>
                </a:cubicBezTo>
                <a:cubicBezTo>
                  <a:pt x="136525" y="357505"/>
                  <a:pt x="133350" y="371475"/>
                  <a:pt x="129540" y="388620"/>
                </a:cubicBezTo>
                <a:cubicBezTo>
                  <a:pt x="125730" y="405765"/>
                  <a:pt x="121285" y="421640"/>
                  <a:pt x="114300" y="441960"/>
                </a:cubicBezTo>
                <a:cubicBezTo>
                  <a:pt x="107315" y="462280"/>
                  <a:pt x="97155" y="490220"/>
                  <a:pt x="87630" y="510540"/>
                </a:cubicBezTo>
                <a:cubicBezTo>
                  <a:pt x="78105" y="530860"/>
                  <a:pt x="71755" y="546100"/>
                  <a:pt x="57150" y="563880"/>
                </a:cubicBezTo>
                <a:cubicBezTo>
                  <a:pt x="42545" y="581660"/>
                  <a:pt x="27305" y="591185"/>
                  <a:pt x="0" y="617220"/>
                </a:cubicBezTo>
              </a:path>
            </a:pathLst>
          </a:cu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6" name="Connettore diritto 15">
            <a:extLst>
              <a:ext uri="{FF2B5EF4-FFF2-40B4-BE49-F238E27FC236}">
                <a16:creationId xmlns="" xmlns:a16="http://schemas.microsoft.com/office/drawing/2014/main" id="{E49E31A4-F3C2-D63A-F664-4A44AB7FEEBF}"/>
              </a:ext>
            </a:extLst>
          </p:cNvPr>
          <p:cNvCxnSpPr>
            <a:cxnSpLocks/>
          </p:cNvCxnSpPr>
          <p:nvPr/>
        </p:nvCxnSpPr>
        <p:spPr>
          <a:xfrm>
            <a:off x="3054475" y="3605526"/>
            <a:ext cx="4641772" cy="0"/>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 xmlns:a16="http://schemas.microsoft.com/office/drawing/2014/main" id="{B746D536-9ED0-A9F7-F5D6-E8F3EFA6B7A5}"/>
              </a:ext>
            </a:extLst>
          </p:cNvPr>
          <p:cNvCxnSpPr>
            <a:cxnSpLocks/>
          </p:cNvCxnSpPr>
          <p:nvPr/>
        </p:nvCxnSpPr>
        <p:spPr>
          <a:xfrm>
            <a:off x="3054475" y="3605526"/>
            <a:ext cx="2371703" cy="941731"/>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Ovale 36">
            <a:extLst>
              <a:ext uri="{FF2B5EF4-FFF2-40B4-BE49-F238E27FC236}">
                <a16:creationId xmlns="" xmlns:a16="http://schemas.microsoft.com/office/drawing/2014/main" id="{D5B0CF41-66EC-DD0D-4ECC-159504CDBCC1}"/>
              </a:ext>
            </a:extLst>
          </p:cNvPr>
          <p:cNvSpPr/>
          <p:nvPr/>
        </p:nvSpPr>
        <p:spPr>
          <a:xfrm rot="1024713">
            <a:off x="3697217" y="4015718"/>
            <a:ext cx="1358952" cy="74734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83395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a:extLst>
              <a:ext uri="{FF2B5EF4-FFF2-40B4-BE49-F238E27FC236}">
                <a16:creationId xmlns="" xmlns:a16="http://schemas.microsoft.com/office/drawing/2014/main" id="{F17ED656-4074-DAA5-2B25-4BDCC3DCA973}"/>
              </a:ext>
            </a:extLst>
          </p:cNvPr>
          <p:cNvGrpSpPr/>
          <p:nvPr/>
        </p:nvGrpSpPr>
        <p:grpSpPr>
          <a:xfrm>
            <a:off x="2828625" y="1106494"/>
            <a:ext cx="5781802" cy="5844018"/>
            <a:chOff x="2828625" y="1106494"/>
            <a:chExt cx="5781802" cy="5844018"/>
          </a:xfrm>
        </p:grpSpPr>
        <p:pic>
          <p:nvPicPr>
            <p:cNvPr id="8" name="Immagine 7">
              <a:extLst>
                <a:ext uri="{FF2B5EF4-FFF2-40B4-BE49-F238E27FC236}">
                  <a16:creationId xmlns="" xmlns:a16="http://schemas.microsoft.com/office/drawing/2014/main" id="{5D5FBACF-D3B8-5EB2-AC22-40AB55F534F1}"/>
                </a:ext>
              </a:extLst>
            </p:cNvPr>
            <p:cNvPicPr>
              <a:picLocks noChangeAspect="1"/>
            </p:cNvPicPr>
            <p:nvPr/>
          </p:nvPicPr>
          <p:blipFill>
            <a:blip r:embed="rId2"/>
            <a:stretch>
              <a:fillRect/>
            </a:stretch>
          </p:blipFill>
          <p:spPr>
            <a:xfrm>
              <a:off x="2828625" y="1106494"/>
              <a:ext cx="5718226" cy="5844018"/>
            </a:xfrm>
            <a:prstGeom prst="rect">
              <a:avLst/>
            </a:prstGeom>
          </p:spPr>
        </p:pic>
        <p:grpSp>
          <p:nvGrpSpPr>
            <p:cNvPr id="28" name="Gruppo 27">
              <a:extLst>
                <a:ext uri="{FF2B5EF4-FFF2-40B4-BE49-F238E27FC236}">
                  <a16:creationId xmlns="" xmlns:a16="http://schemas.microsoft.com/office/drawing/2014/main" id="{06CF2192-E872-6955-4471-659A16CA6B59}"/>
                </a:ext>
              </a:extLst>
            </p:cNvPr>
            <p:cNvGrpSpPr/>
            <p:nvPr/>
          </p:nvGrpSpPr>
          <p:grpSpPr>
            <a:xfrm>
              <a:off x="3276457" y="4362824"/>
              <a:ext cx="5333970" cy="2151787"/>
              <a:chOff x="3276457" y="4362824"/>
              <a:chExt cx="5333970" cy="2151787"/>
            </a:xfrm>
          </p:grpSpPr>
          <p:pic>
            <p:nvPicPr>
              <p:cNvPr id="9" name="Immagine 8">
                <a:extLst>
                  <a:ext uri="{FF2B5EF4-FFF2-40B4-BE49-F238E27FC236}">
                    <a16:creationId xmlns="" xmlns:a16="http://schemas.microsoft.com/office/drawing/2014/main" id="{52B3A065-F056-B3D5-DA57-1C063A199D83}"/>
                  </a:ext>
                </a:extLst>
              </p:cNvPr>
              <p:cNvPicPr>
                <a:picLocks noChangeAspect="1"/>
              </p:cNvPicPr>
              <p:nvPr/>
            </p:nvPicPr>
            <p:blipFill rotWithShape="1">
              <a:blip r:embed="rId3"/>
              <a:srcRect l="23159" t="7561" r="23763" b="12169"/>
              <a:stretch/>
            </p:blipFill>
            <p:spPr>
              <a:xfrm>
                <a:off x="3276457" y="4362824"/>
                <a:ext cx="5283844" cy="2151787"/>
              </a:xfrm>
              <a:prstGeom prst="rect">
                <a:avLst/>
              </a:prstGeom>
            </p:spPr>
          </p:pic>
          <p:sp>
            <p:nvSpPr>
              <p:cNvPr id="10" name="CasellaDiTesto 9">
                <a:extLst>
                  <a:ext uri="{FF2B5EF4-FFF2-40B4-BE49-F238E27FC236}">
                    <a16:creationId xmlns="" xmlns:a16="http://schemas.microsoft.com/office/drawing/2014/main" id="{A6D16FBB-BAEB-0214-155F-D178464B9715}"/>
                  </a:ext>
                </a:extLst>
              </p:cNvPr>
              <p:cNvSpPr txBox="1"/>
              <p:nvPr/>
            </p:nvSpPr>
            <p:spPr>
              <a:xfrm>
                <a:off x="3710787" y="5945093"/>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2.34</a:t>
                </a:r>
              </a:p>
            </p:txBody>
          </p:sp>
          <p:sp>
            <p:nvSpPr>
              <p:cNvPr id="12" name="CasellaDiTesto 11">
                <a:extLst>
                  <a:ext uri="{FF2B5EF4-FFF2-40B4-BE49-F238E27FC236}">
                    <a16:creationId xmlns="" xmlns:a16="http://schemas.microsoft.com/office/drawing/2014/main" id="{55898743-414C-DAC2-9D0C-31DFECA1FFE9}"/>
                  </a:ext>
                </a:extLst>
              </p:cNvPr>
              <p:cNvSpPr txBox="1"/>
              <p:nvPr/>
            </p:nvSpPr>
            <p:spPr>
              <a:xfrm>
                <a:off x="4225442" y="5786293"/>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1.72</a:t>
                </a:r>
              </a:p>
            </p:txBody>
          </p:sp>
          <p:sp>
            <p:nvSpPr>
              <p:cNvPr id="14" name="CasellaDiTesto 13">
                <a:extLst>
                  <a:ext uri="{FF2B5EF4-FFF2-40B4-BE49-F238E27FC236}">
                    <a16:creationId xmlns="" xmlns:a16="http://schemas.microsoft.com/office/drawing/2014/main" id="{5BACBD07-56AB-730D-C3D6-F1D495ABED72}"/>
                  </a:ext>
                </a:extLst>
              </p:cNvPr>
              <p:cNvSpPr txBox="1"/>
              <p:nvPr/>
            </p:nvSpPr>
            <p:spPr>
              <a:xfrm>
                <a:off x="4748778" y="5555180"/>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1.31</a:t>
                </a:r>
              </a:p>
            </p:txBody>
          </p:sp>
          <p:sp>
            <p:nvSpPr>
              <p:cNvPr id="15" name="CasellaDiTesto 14">
                <a:extLst>
                  <a:ext uri="{FF2B5EF4-FFF2-40B4-BE49-F238E27FC236}">
                    <a16:creationId xmlns="" xmlns:a16="http://schemas.microsoft.com/office/drawing/2014/main" id="{CBC350EC-B433-EE98-AF3D-3DF17108F247}"/>
                  </a:ext>
                </a:extLst>
              </p:cNvPr>
              <p:cNvSpPr txBox="1"/>
              <p:nvPr/>
            </p:nvSpPr>
            <p:spPr>
              <a:xfrm>
                <a:off x="5270733" y="5303311"/>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1.04</a:t>
                </a:r>
              </a:p>
            </p:txBody>
          </p:sp>
          <p:sp>
            <p:nvSpPr>
              <p:cNvPr id="16" name="CasellaDiTesto 15">
                <a:extLst>
                  <a:ext uri="{FF2B5EF4-FFF2-40B4-BE49-F238E27FC236}">
                    <a16:creationId xmlns="" xmlns:a16="http://schemas.microsoft.com/office/drawing/2014/main" id="{9EE4F566-96F3-D434-EC3A-2E86C451109D}"/>
                  </a:ext>
                </a:extLst>
              </p:cNvPr>
              <p:cNvSpPr txBox="1"/>
              <p:nvPr/>
            </p:nvSpPr>
            <p:spPr>
              <a:xfrm>
                <a:off x="5768680" y="5022335"/>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0.84</a:t>
                </a:r>
              </a:p>
            </p:txBody>
          </p:sp>
          <p:sp>
            <p:nvSpPr>
              <p:cNvPr id="17" name="CasellaDiTesto 16">
                <a:extLst>
                  <a:ext uri="{FF2B5EF4-FFF2-40B4-BE49-F238E27FC236}">
                    <a16:creationId xmlns="" xmlns:a16="http://schemas.microsoft.com/office/drawing/2014/main" id="{2D93C5DB-415B-1D2D-BC67-2A860F253B8B}"/>
                  </a:ext>
                </a:extLst>
              </p:cNvPr>
              <p:cNvSpPr txBox="1"/>
              <p:nvPr/>
            </p:nvSpPr>
            <p:spPr>
              <a:xfrm>
                <a:off x="6300587" y="4715794"/>
                <a:ext cx="635487" cy="215444"/>
              </a:xfrm>
              <a:prstGeom prst="rect">
                <a:avLst/>
              </a:prstGeom>
            </p:spPr>
            <p:txBody>
              <a:bodyPr vert="horz" wrap="square" lIns="91440" tIns="0" rIns="91440" bIns="0" rtlCol="0">
                <a:spAutoFit/>
              </a:bodyPr>
              <a:lstStyle/>
              <a:p>
                <a:r>
                  <a:rPr lang="en-US" sz="1400" dirty="0">
                    <a:solidFill>
                      <a:srgbClr val="00FF00"/>
                    </a:solidFill>
                    <a:latin typeface="Calibri" panose="020F0502020204030204" pitchFamily="34" charset="0"/>
                    <a:cs typeface="Calibri" panose="020F0502020204030204" pitchFamily="34" charset="0"/>
                  </a:rPr>
                  <a:t>0.70</a:t>
                </a:r>
              </a:p>
            </p:txBody>
          </p:sp>
          <p:sp>
            <p:nvSpPr>
              <p:cNvPr id="18" name="CasellaDiTesto 17">
                <a:extLst>
                  <a:ext uri="{FF2B5EF4-FFF2-40B4-BE49-F238E27FC236}">
                    <a16:creationId xmlns="" xmlns:a16="http://schemas.microsoft.com/office/drawing/2014/main" id="{B086B496-A497-E396-E4B6-0DB5AE94A0A4}"/>
                  </a:ext>
                </a:extLst>
              </p:cNvPr>
              <p:cNvSpPr txBox="1"/>
              <p:nvPr/>
            </p:nvSpPr>
            <p:spPr>
              <a:xfrm>
                <a:off x="4860929" y="5984971"/>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1.24</a:t>
                </a:r>
              </a:p>
            </p:txBody>
          </p:sp>
          <p:sp>
            <p:nvSpPr>
              <p:cNvPr id="19" name="CasellaDiTesto 18">
                <a:extLst>
                  <a:ext uri="{FF2B5EF4-FFF2-40B4-BE49-F238E27FC236}">
                    <a16:creationId xmlns="" xmlns:a16="http://schemas.microsoft.com/office/drawing/2014/main" id="{7BADD460-6848-AB62-4DCC-4E3F0F6BBAC2}"/>
                  </a:ext>
                </a:extLst>
              </p:cNvPr>
              <p:cNvSpPr txBox="1"/>
              <p:nvPr/>
            </p:nvSpPr>
            <p:spPr>
              <a:xfrm>
                <a:off x="5394684" y="5877249"/>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0.98</a:t>
                </a:r>
              </a:p>
            </p:txBody>
          </p:sp>
          <p:sp>
            <p:nvSpPr>
              <p:cNvPr id="20" name="CasellaDiTesto 19">
                <a:extLst>
                  <a:ext uri="{FF2B5EF4-FFF2-40B4-BE49-F238E27FC236}">
                    <a16:creationId xmlns="" xmlns:a16="http://schemas.microsoft.com/office/drawing/2014/main" id="{DD34F636-CE99-55FF-10C8-8FC8E781E8DF}"/>
                  </a:ext>
                </a:extLst>
              </p:cNvPr>
              <p:cNvSpPr txBox="1"/>
              <p:nvPr/>
            </p:nvSpPr>
            <p:spPr>
              <a:xfrm>
                <a:off x="5911140" y="5736668"/>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0.80</a:t>
                </a:r>
              </a:p>
            </p:txBody>
          </p:sp>
          <p:sp>
            <p:nvSpPr>
              <p:cNvPr id="21" name="CasellaDiTesto 20">
                <a:extLst>
                  <a:ext uri="{FF2B5EF4-FFF2-40B4-BE49-F238E27FC236}">
                    <a16:creationId xmlns="" xmlns:a16="http://schemas.microsoft.com/office/drawing/2014/main" id="{F929A6D1-7838-7D93-1738-D0D8845B5F8D}"/>
                  </a:ext>
                </a:extLst>
              </p:cNvPr>
              <p:cNvSpPr txBox="1"/>
              <p:nvPr/>
            </p:nvSpPr>
            <p:spPr>
              <a:xfrm>
                <a:off x="6441202" y="5575658"/>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0.66</a:t>
                </a:r>
              </a:p>
            </p:txBody>
          </p:sp>
          <p:sp>
            <p:nvSpPr>
              <p:cNvPr id="22" name="CasellaDiTesto 21">
                <a:extLst>
                  <a:ext uri="{FF2B5EF4-FFF2-40B4-BE49-F238E27FC236}">
                    <a16:creationId xmlns="" xmlns:a16="http://schemas.microsoft.com/office/drawing/2014/main" id="{1722D1B4-59FD-3442-1EF0-ADF494AD3455}"/>
                  </a:ext>
                </a:extLst>
              </p:cNvPr>
              <p:cNvSpPr txBox="1"/>
              <p:nvPr/>
            </p:nvSpPr>
            <p:spPr>
              <a:xfrm>
                <a:off x="6945630" y="5411033"/>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0.56</a:t>
                </a:r>
              </a:p>
            </p:txBody>
          </p:sp>
          <p:sp>
            <p:nvSpPr>
              <p:cNvPr id="23" name="CasellaDiTesto 22">
                <a:extLst>
                  <a:ext uri="{FF2B5EF4-FFF2-40B4-BE49-F238E27FC236}">
                    <a16:creationId xmlns="" xmlns:a16="http://schemas.microsoft.com/office/drawing/2014/main" id="{A8439C19-5E9D-261A-D283-115FC30DB012}"/>
                  </a:ext>
                </a:extLst>
              </p:cNvPr>
              <p:cNvSpPr txBox="1"/>
              <p:nvPr/>
            </p:nvSpPr>
            <p:spPr>
              <a:xfrm>
                <a:off x="7460285" y="5203770"/>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0.48</a:t>
                </a:r>
              </a:p>
            </p:txBody>
          </p:sp>
          <p:sp>
            <p:nvSpPr>
              <p:cNvPr id="24" name="CasellaDiTesto 23">
                <a:extLst>
                  <a:ext uri="{FF2B5EF4-FFF2-40B4-BE49-F238E27FC236}">
                    <a16:creationId xmlns="" xmlns:a16="http://schemas.microsoft.com/office/drawing/2014/main" id="{B473AF4F-4B34-8D15-ED7D-6664CDE00CE4}"/>
                  </a:ext>
                </a:extLst>
              </p:cNvPr>
              <p:cNvSpPr txBox="1"/>
              <p:nvPr/>
            </p:nvSpPr>
            <p:spPr>
              <a:xfrm>
                <a:off x="7974940" y="4996507"/>
                <a:ext cx="635487" cy="215444"/>
              </a:xfrm>
              <a:prstGeom prst="rect">
                <a:avLst/>
              </a:prstGeom>
            </p:spPr>
            <p:txBody>
              <a:bodyPr vert="horz" wrap="square" lIns="91440" tIns="0" rIns="91440" bIns="0" rtlCol="0">
                <a:spAutoFit/>
              </a:bodyPr>
              <a:lstStyle/>
              <a:p>
                <a:r>
                  <a:rPr lang="en-US" sz="1400" dirty="0">
                    <a:solidFill>
                      <a:srgbClr val="FF0000"/>
                    </a:solidFill>
                    <a:latin typeface="Calibri" panose="020F0502020204030204" pitchFamily="34" charset="0"/>
                    <a:cs typeface="Calibri" panose="020F0502020204030204" pitchFamily="34" charset="0"/>
                  </a:rPr>
                  <a:t>0.41</a:t>
                </a:r>
              </a:p>
            </p:txBody>
          </p:sp>
        </p:grpSp>
      </p:grpSp>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0" y="214313"/>
            <a:ext cx="10972800" cy="554037"/>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PALS </a:t>
            </a:r>
            <a:r>
              <a:rPr lang="it-IT" sz="3600" b="0" dirty="0" err="1">
                <a:solidFill>
                  <a:schemeClr val="bg1"/>
                </a:solidFill>
                <a:ea typeface="+mj-ea"/>
                <a:cs typeface="+mj-cs"/>
              </a:rPr>
              <a:t>experimental</a:t>
            </a:r>
            <a:r>
              <a:rPr lang="it-IT" sz="3600" b="0" dirty="0">
                <a:solidFill>
                  <a:schemeClr val="bg1"/>
                </a:solidFill>
                <a:ea typeface="+mj-ea"/>
                <a:cs typeface="+mj-cs"/>
              </a:rPr>
              <a:t> </a:t>
            </a:r>
            <a:r>
              <a:rPr lang="it-IT" sz="3600" b="0" dirty="0" err="1">
                <a:solidFill>
                  <a:schemeClr val="bg1"/>
                </a:solidFill>
                <a:ea typeface="+mj-ea"/>
                <a:cs typeface="+mj-cs"/>
              </a:rPr>
              <a:t>campaign</a:t>
            </a:r>
            <a:r>
              <a:rPr lang="it-IT" sz="3600" b="0" dirty="0">
                <a:solidFill>
                  <a:schemeClr val="bg1"/>
                </a:solidFill>
                <a:ea typeface="+mj-ea"/>
                <a:cs typeface="+mj-cs"/>
              </a:rPr>
              <a:t>: IP </a:t>
            </a:r>
            <a:r>
              <a:rPr lang="it-IT" sz="3600" b="0" dirty="0" err="1">
                <a:solidFill>
                  <a:schemeClr val="bg1"/>
                </a:solidFill>
                <a:ea typeface="+mj-ea"/>
                <a:cs typeface="+mj-cs"/>
              </a:rPr>
              <a:t>scan</a:t>
            </a:r>
            <a:endParaRPr lang="it-IT" sz="3600" dirty="0">
              <a:solidFill>
                <a:schemeClr val="bg1"/>
              </a:solidFill>
            </a:endParaRPr>
          </a:p>
        </p:txBody>
      </p:sp>
      <p:sp>
        <p:nvSpPr>
          <p:cNvPr id="11" name="CasellaDiTesto 10">
            <a:extLst>
              <a:ext uri="{FF2B5EF4-FFF2-40B4-BE49-F238E27FC236}">
                <a16:creationId xmlns="" xmlns:a16="http://schemas.microsoft.com/office/drawing/2014/main" id="{33A2F3A1-78E9-B73C-0C73-D90A77DC558B}"/>
              </a:ext>
            </a:extLst>
          </p:cNvPr>
          <p:cNvSpPr txBox="1"/>
          <p:nvPr/>
        </p:nvSpPr>
        <p:spPr>
          <a:xfrm>
            <a:off x="2434661" y="1175868"/>
            <a:ext cx="3901933" cy="1661993"/>
          </a:xfrm>
          <a:prstGeom prst="rect">
            <a:avLst/>
          </a:prstGeom>
        </p:spPr>
        <p:txBody>
          <a:bodyPr vert="horz" wrap="square" lIns="91440" tIns="0" rIns="91440" bIns="0" rtlCol="0">
            <a:spAutoFit/>
          </a:bodyPr>
          <a:lstStyle/>
          <a:p>
            <a:r>
              <a:rPr lang="en-GB" sz="1800" b="1" dirty="0">
                <a:effectLst/>
                <a:latin typeface="IBM Plex Sans" panose="020B0503050203000203" pitchFamily="34" charset="0"/>
                <a:ea typeface="Times New Roman" panose="02020603050405020304" pitchFamily="18" charset="0"/>
                <a:cs typeface="Times New Roman" panose="02020603050405020304" pitchFamily="18" charset="0"/>
              </a:rPr>
              <a:t>Obtained Imaging Plate scan:</a:t>
            </a:r>
            <a:endParaRPr lang="en-GB" b="1"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b="1"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800" dirty="0">
              <a:effectLst/>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cs typeface="Times New Roman" panose="02020603050405020304" pitchFamily="18" charset="0"/>
            </a:endParaRPr>
          </a:p>
          <a:p>
            <a:endParaRPr lang="en-GB" dirty="0">
              <a:latin typeface="IBM Plex Sans" panose="020B0503050203000203" pitchFamily="34" charset="0"/>
              <a:cs typeface="Times New Roman" panose="02020603050405020304" pitchFamily="18" charset="0"/>
            </a:endParaRPr>
          </a:p>
        </p:txBody>
      </p:sp>
      <p:sp>
        <p:nvSpPr>
          <p:cNvPr id="13" name="CasellaDiTesto 12">
            <a:extLst>
              <a:ext uri="{FF2B5EF4-FFF2-40B4-BE49-F238E27FC236}">
                <a16:creationId xmlns="" xmlns:a16="http://schemas.microsoft.com/office/drawing/2014/main" id="{82AD9A2C-CF19-7106-BDB5-2575EBF69A9D}"/>
              </a:ext>
            </a:extLst>
          </p:cNvPr>
          <p:cNvSpPr txBox="1"/>
          <p:nvPr/>
        </p:nvSpPr>
        <p:spPr>
          <a:xfrm>
            <a:off x="8466103" y="1106494"/>
            <a:ext cx="2700067" cy="276999"/>
          </a:xfrm>
          <a:prstGeom prst="rect">
            <a:avLst/>
          </a:prstGeom>
        </p:spPr>
        <p:txBody>
          <a:bodyPr vert="horz" wrap="square" lIns="91440" tIns="0" rIns="91440" bIns="0" rtlCol="0">
            <a:spAutoFit/>
          </a:bodyPr>
          <a:lstStyle/>
          <a:p>
            <a:r>
              <a:rPr lang="en-GB" sz="1800" b="1" dirty="0">
                <a:solidFill>
                  <a:srgbClr val="FF0000"/>
                </a:solidFill>
                <a:effectLst/>
                <a:latin typeface="IBM Plex Sans" panose="020B0503050203000203" pitchFamily="34" charset="0"/>
                <a:ea typeface="Times New Roman" panose="02020603050405020304" pitchFamily="18" charset="0"/>
                <a:cs typeface="Times New Roman" panose="02020603050405020304" pitchFamily="18" charset="0"/>
              </a:rPr>
              <a:t>No digital enhancing used!</a:t>
            </a:r>
            <a:endParaRPr lang="en-GB" b="1" dirty="0">
              <a:solidFill>
                <a:srgbClr val="FF0000"/>
              </a:solidFill>
              <a:latin typeface="IBM Plex Sans" panose="020B0503050203000203" pitchFamily="34" charset="0"/>
              <a:ea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 xmlns:a16="http://schemas.microsoft.com/office/drawing/2014/main" id="{7810DC13-EB67-FFBB-DC00-CA999D7226F5}"/>
              </a:ext>
            </a:extLst>
          </p:cNvPr>
          <p:cNvPicPr>
            <a:picLocks noChangeAspect="1"/>
          </p:cNvPicPr>
          <p:nvPr/>
        </p:nvPicPr>
        <p:blipFill>
          <a:blip r:embed="rId4"/>
          <a:stretch>
            <a:fillRect/>
          </a:stretch>
        </p:blipFill>
        <p:spPr>
          <a:xfrm>
            <a:off x="8940673" y="4694382"/>
            <a:ext cx="3054025" cy="1853563"/>
          </a:xfrm>
          <a:prstGeom prst="rect">
            <a:avLst/>
          </a:prstGeom>
        </p:spPr>
      </p:pic>
      <p:sp>
        <p:nvSpPr>
          <p:cNvPr id="6" name="CasellaDiTesto 5">
            <a:extLst>
              <a:ext uri="{FF2B5EF4-FFF2-40B4-BE49-F238E27FC236}">
                <a16:creationId xmlns="" xmlns:a16="http://schemas.microsoft.com/office/drawing/2014/main" id="{92A1C558-10D4-19A2-2ED7-E6C82B0A2A94}"/>
              </a:ext>
            </a:extLst>
          </p:cNvPr>
          <p:cNvSpPr txBox="1"/>
          <p:nvPr/>
        </p:nvSpPr>
        <p:spPr>
          <a:xfrm>
            <a:off x="9021833" y="4001076"/>
            <a:ext cx="3901933" cy="1661993"/>
          </a:xfrm>
          <a:prstGeom prst="rect">
            <a:avLst/>
          </a:prstGeom>
        </p:spPr>
        <p:txBody>
          <a:bodyPr vert="horz" wrap="square" lIns="91440" tIns="0" rIns="91440" bIns="0" rtlCol="0">
            <a:spAutoFit/>
          </a:bodyPr>
          <a:lstStyle/>
          <a:p>
            <a:endParaRPr lang="en-GB"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sz="1800" dirty="0">
              <a:effectLst/>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ea typeface="Times New Roman" panose="02020603050405020304" pitchFamily="18" charset="0"/>
              <a:cs typeface="Times New Roman" panose="02020603050405020304" pitchFamily="18" charset="0"/>
            </a:endParaRPr>
          </a:p>
          <a:p>
            <a:endParaRPr lang="en-GB" dirty="0">
              <a:latin typeface="IBM Plex Sans" panose="020B0503050203000203" pitchFamily="34" charset="0"/>
              <a:cs typeface="Times New Roman" panose="02020603050405020304" pitchFamily="18" charset="0"/>
            </a:endParaRPr>
          </a:p>
          <a:p>
            <a:endParaRPr lang="en-GB" dirty="0">
              <a:latin typeface="IBM Plex Sans" panose="020B0503050203000203"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9B354260-6C8E-8972-D15E-CA1110C6FE1C}"/>
                  </a:ext>
                </a:extLst>
              </p:cNvPr>
              <p:cNvSpPr txBox="1"/>
              <p:nvPr/>
            </p:nvSpPr>
            <p:spPr>
              <a:xfrm>
                <a:off x="8890775" y="2167034"/>
                <a:ext cx="2972865" cy="2492990"/>
              </a:xfrm>
              <a:prstGeom prst="rect">
                <a:avLst/>
              </a:prstGeom>
            </p:spPr>
            <p:txBody>
              <a:bodyPr vert="horz" wrap="square" lIns="91440" tIns="0" rIns="91440" bIns="0" rtlCol="0">
                <a:spAutoFit/>
              </a:bodyPr>
              <a:lstStyle/>
              <a:p>
                <a:r>
                  <a:rPr lang="en-US" b="1" dirty="0">
                    <a:latin typeface="Calibri" panose="020F0502020204030204" pitchFamily="34" charset="0"/>
                    <a:cs typeface="Calibri" panose="020F0502020204030204" pitchFamily="34" charset="0"/>
                  </a:rPr>
                  <a:t>Comparison:</a:t>
                </a:r>
              </a:p>
              <a:p>
                <a:r>
                  <a:rPr lang="en-US" dirty="0">
                    <a:latin typeface="Calibri" panose="020F0502020204030204" pitchFamily="34" charset="0"/>
                    <a:cs typeface="Calibri" panose="020F0502020204030204" pitchFamily="34" charset="0"/>
                  </a:rPr>
                  <a:t>Obtained traces when </a:t>
                </a:r>
                <a:r>
                  <a:rPr lang="en-US" b="1" dirty="0">
                    <a:latin typeface="Calibri" panose="020F0502020204030204" pitchFamily="34" charset="0"/>
                    <a:cs typeface="Calibri" panose="020F0502020204030204" pitchFamily="34" charset="0"/>
                  </a:rPr>
                  <a:t>no special shielding </a:t>
                </a:r>
                <a:r>
                  <a:rPr lang="en-US" dirty="0">
                    <a:latin typeface="Calibri" panose="020F0502020204030204" pitchFamily="34" charset="0"/>
                    <a:cs typeface="Calibri" panose="020F0502020204030204" pitchFamily="34" charset="0"/>
                  </a:rPr>
                  <a:t>against EMP and other background noise is used. Here, the TS was placed at </a:t>
                </a:r>
                <a14:m>
                  <m:oMath xmlns:m="http://schemas.openxmlformats.org/officeDocument/2006/math">
                    <m:r>
                      <a:rPr lang="it-IT" b="1" i="1" smtClean="0">
                        <a:latin typeface="Cambria Math" panose="02040503050406030204" pitchFamily="18" charset="0"/>
                        <a:cs typeface="Calibri" panose="020F0502020204030204" pitchFamily="34" charset="0"/>
                      </a:rPr>
                      <m:t>∼</m:t>
                    </m:r>
                  </m:oMath>
                </a14:m>
                <a:r>
                  <a:rPr lang="en-US" b="1" dirty="0">
                    <a:latin typeface="Calibri" panose="020F0502020204030204" pitchFamily="34" charset="0"/>
                    <a:cs typeface="Calibri" panose="020F0502020204030204" pitchFamily="34" charset="0"/>
                  </a:rPr>
                  <a:t>1.5 m from the target, outside the chamber</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L. Giuffrida et al., Physical Review E 101, 013204 (2020) </a:t>
                </a:r>
              </a:p>
            </p:txBody>
          </p:sp>
        </mc:Choice>
        <mc:Fallback xmlns="">
          <p:sp>
            <p:nvSpPr>
              <p:cNvPr id="2" name="CasellaDiTesto 1">
                <a:extLst>
                  <a:ext uri="{FF2B5EF4-FFF2-40B4-BE49-F238E27FC236}">
                    <a16:creationId xmlns:a16="http://schemas.microsoft.com/office/drawing/2014/main" id="{9B354260-6C8E-8972-D15E-CA1110C6FE1C}"/>
                  </a:ext>
                </a:extLst>
              </p:cNvPr>
              <p:cNvSpPr txBox="1">
                <a:spLocks noRot="1" noChangeAspect="1" noMove="1" noResize="1" noEditPoints="1" noAdjustHandles="1" noChangeArrowheads="1" noChangeShapeType="1" noTextEdit="1"/>
              </p:cNvSpPr>
              <p:nvPr/>
            </p:nvSpPr>
            <p:spPr>
              <a:xfrm>
                <a:off x="8890775" y="2167034"/>
                <a:ext cx="2972865" cy="2492990"/>
              </a:xfrm>
              <a:prstGeom prst="rect">
                <a:avLst/>
              </a:prstGeom>
              <a:blipFill>
                <a:blip r:embed="rId5"/>
                <a:stretch>
                  <a:fillRect l="-1639" t="-3178" r="-1639" b="-48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CasellaDiTesto 6">
                <a:extLst>
                  <a:ext uri="{FF2B5EF4-FFF2-40B4-BE49-F238E27FC236}">
                    <a16:creationId xmlns="" xmlns:a16="http://schemas.microsoft.com/office/drawing/2014/main" id="{2AEDD314-A3E8-F602-C703-18A5097A148F}"/>
                  </a:ext>
                </a:extLst>
              </p:cNvPr>
              <p:cNvSpPr txBox="1"/>
              <p:nvPr/>
            </p:nvSpPr>
            <p:spPr>
              <a:xfrm>
                <a:off x="0" y="4245503"/>
                <a:ext cx="2972865" cy="2215991"/>
              </a:xfrm>
              <a:prstGeom prst="rect">
                <a:avLst/>
              </a:prstGeom>
            </p:spPr>
            <p:txBody>
              <a:bodyPr vert="horz" wrap="square" lIns="91440" tIns="0" rIns="91440" bIns="0" rtlCol="0">
                <a:spAutoFit/>
              </a:bodyPr>
              <a:lstStyle/>
              <a:p>
                <a:r>
                  <a:rPr lang="en-US" dirty="0">
                    <a:latin typeface="Calibri" panose="020F0502020204030204" pitchFamily="34" charset="0"/>
                    <a:cs typeface="Calibri" panose="020F0502020204030204" pitchFamily="34" charset="0"/>
                  </a:rPr>
                  <a:t>IP type: BAS TR (no filter)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Shot #56027 :</a:t>
                </a:r>
              </a:p>
              <a:p>
                <a:endParaRPr lang="en-US" dirty="0">
                  <a:latin typeface="Calibri" panose="020F0502020204030204" pitchFamily="34" charset="0"/>
                  <a:cs typeface="Calibri" panose="020F0502020204030204" pitchFamily="34" charset="0"/>
                </a:endParaRPr>
              </a:p>
              <a:p>
                <a:r>
                  <a:rPr lang="it-IT" b="0" dirty="0" err="1">
                    <a:cs typeface="Calibri" panose="020F0502020204030204" pitchFamily="34" charset="0"/>
                  </a:rPr>
                  <a:t>Protons</a:t>
                </a:r>
                <a:r>
                  <a:rPr lang="it-IT" b="0" dirty="0">
                    <a:cs typeface="Calibri" panose="020F0502020204030204" pitchFamily="34" charset="0"/>
                  </a:rPr>
                  <a:t> </a:t>
                </a:r>
                <a14:m>
                  <m:oMath xmlns:m="http://schemas.openxmlformats.org/officeDocument/2006/math">
                    <m:sSub>
                      <m:sSubPr>
                        <m:ctrlPr>
                          <a:rPr lang="it-IT" b="0" i="1" smtClean="0">
                            <a:latin typeface="Cambria Math" panose="02040503050406030204" pitchFamily="18" charset="0"/>
                            <a:cs typeface="Calibri" panose="020F0502020204030204" pitchFamily="34" charset="0"/>
                          </a:rPr>
                        </m:ctrlPr>
                      </m:sSubPr>
                      <m:e>
                        <m:r>
                          <a:rPr lang="it-IT" b="0" i="1" smtClean="0">
                            <a:latin typeface="Cambria Math" panose="02040503050406030204" pitchFamily="18" charset="0"/>
                            <a:cs typeface="Calibri" panose="020F0502020204030204" pitchFamily="34" charset="0"/>
                          </a:rPr>
                          <m:t>𝐸</m:t>
                        </m:r>
                      </m:e>
                      <m:sub>
                        <m:r>
                          <a:rPr lang="it-IT" b="0" i="1" smtClean="0">
                            <a:latin typeface="Cambria Math" panose="02040503050406030204" pitchFamily="18" charset="0"/>
                            <a:cs typeface="Calibri" panose="020F0502020204030204" pitchFamily="34" charset="0"/>
                          </a:rPr>
                          <m:t>𝑚𝑎𝑥</m:t>
                        </m:r>
                      </m:sub>
                    </m:sSub>
                  </m:oMath>
                </a14:m>
                <a:r>
                  <a:rPr lang="en-US" dirty="0">
                    <a:latin typeface="Calibri" panose="020F0502020204030204" pitchFamily="34" charset="0"/>
                    <a:cs typeface="Calibri" panose="020F0502020204030204" pitchFamily="34" charset="0"/>
                  </a:rPr>
                  <a:t> = 1.24 MeV</a:t>
                </a:r>
              </a:p>
              <a:p>
                <a:r>
                  <a:rPr lang="it-IT" b="0" dirty="0" err="1">
                    <a:cs typeface="Calibri" panose="020F0502020204030204" pitchFamily="34" charset="0"/>
                  </a:rPr>
                  <a:t>Alphas</a:t>
                </a:r>
                <a:r>
                  <a:rPr lang="it-IT" b="0" dirty="0">
                    <a:cs typeface="Calibri" panose="020F0502020204030204" pitchFamily="34" charset="0"/>
                  </a:rPr>
                  <a:t> </a:t>
                </a:r>
                <a14:m>
                  <m:oMath xmlns:m="http://schemas.openxmlformats.org/officeDocument/2006/math">
                    <m:sSub>
                      <m:sSubPr>
                        <m:ctrlPr>
                          <a:rPr lang="it-IT" b="0" i="1" smtClean="0">
                            <a:latin typeface="Cambria Math" panose="02040503050406030204" pitchFamily="18" charset="0"/>
                            <a:cs typeface="Calibri" panose="020F0502020204030204" pitchFamily="34" charset="0"/>
                          </a:rPr>
                        </m:ctrlPr>
                      </m:sSubPr>
                      <m:e>
                        <m:r>
                          <a:rPr lang="it-IT" b="0" i="1" smtClean="0">
                            <a:latin typeface="Cambria Math" panose="02040503050406030204" pitchFamily="18" charset="0"/>
                            <a:cs typeface="Calibri" panose="020F0502020204030204" pitchFamily="34" charset="0"/>
                          </a:rPr>
                          <m:t>𝐸</m:t>
                        </m:r>
                      </m:e>
                      <m:sub>
                        <m:r>
                          <a:rPr lang="it-IT" b="0" i="1" smtClean="0">
                            <a:latin typeface="Cambria Math" panose="02040503050406030204" pitchFamily="18" charset="0"/>
                            <a:cs typeface="Calibri" panose="020F0502020204030204" pitchFamily="34" charset="0"/>
                          </a:rPr>
                          <m:t>𝑚𝑎𝑥</m:t>
                        </m:r>
                      </m:sub>
                    </m:sSub>
                  </m:oMath>
                </a14:m>
                <a:r>
                  <a:rPr lang="en-US" dirty="0">
                    <a:latin typeface="Calibri" panose="020F0502020204030204" pitchFamily="34" charset="0"/>
                    <a:cs typeface="Calibri" panose="020F0502020204030204" pitchFamily="34" charset="0"/>
                  </a:rPr>
                  <a:t> = 2.34 MeV</a:t>
                </a:r>
              </a:p>
              <a:p>
                <a:r>
                  <a:rPr lang="en-US" dirty="0">
                    <a:latin typeface="Calibri" panose="020F0502020204030204" pitchFamily="34" charset="0"/>
                    <a:cs typeface="Calibri" panose="020F0502020204030204" pitchFamily="34" charset="0"/>
                  </a:rPr>
                  <a:t>Laser energy 661 J</a:t>
                </a:r>
              </a:p>
              <a:p>
                <a:r>
                  <a:rPr lang="en-US" dirty="0">
                    <a:latin typeface="Calibri" panose="020F0502020204030204" pitchFamily="34" charset="0"/>
                    <a:cs typeface="Calibri" panose="020F0502020204030204" pitchFamily="34" charset="0"/>
                  </a:rPr>
                  <a:t> </a:t>
                </a:r>
              </a:p>
            </p:txBody>
          </p:sp>
        </mc:Choice>
        <mc:Fallback xmlns="">
          <p:sp>
            <p:nvSpPr>
              <p:cNvPr id="7" name="CasellaDiTesto 6">
                <a:extLst>
                  <a:ext uri="{FF2B5EF4-FFF2-40B4-BE49-F238E27FC236}">
                    <a16:creationId xmlns:a16="http://schemas.microsoft.com/office/drawing/2014/main" id="{2AEDD314-A3E8-F602-C703-18A5097A148F}"/>
                  </a:ext>
                </a:extLst>
              </p:cNvPr>
              <p:cNvSpPr txBox="1">
                <a:spLocks noRot="1" noChangeAspect="1" noMove="1" noResize="1" noEditPoints="1" noAdjustHandles="1" noChangeArrowheads="1" noChangeShapeType="1" noTextEdit="1"/>
              </p:cNvSpPr>
              <p:nvPr/>
            </p:nvSpPr>
            <p:spPr>
              <a:xfrm>
                <a:off x="0" y="4245503"/>
                <a:ext cx="2972865" cy="2215991"/>
              </a:xfrm>
              <a:prstGeom prst="rect">
                <a:avLst/>
              </a:prstGeom>
              <a:blipFill>
                <a:blip r:embed="rId6"/>
                <a:stretch>
                  <a:fillRect l="-1639" t="-3571"/>
                </a:stretch>
              </a:blipFill>
            </p:spPr>
            <p:txBody>
              <a:bodyPr/>
              <a:lstStyle/>
              <a:p>
                <a:r>
                  <a:rPr lang="en-CA">
                    <a:noFill/>
                  </a:rPr>
                  <a:t> </a:t>
                </a:r>
              </a:p>
            </p:txBody>
          </p:sp>
        </mc:Fallback>
      </mc:AlternateContent>
      <p:pic>
        <p:nvPicPr>
          <p:cNvPr id="34" name="Immagine 33">
            <a:extLst>
              <a:ext uri="{FF2B5EF4-FFF2-40B4-BE49-F238E27FC236}">
                <a16:creationId xmlns="" xmlns:a16="http://schemas.microsoft.com/office/drawing/2014/main" id="{6E42DF01-6146-02CA-2720-4472123C421B}"/>
              </a:ext>
            </a:extLst>
          </p:cNvPr>
          <p:cNvPicPr>
            <a:picLocks noChangeAspect="1"/>
          </p:cNvPicPr>
          <p:nvPr/>
        </p:nvPicPr>
        <p:blipFill rotWithShape="1">
          <a:blip r:embed="rId7"/>
          <a:srcRect l="8307"/>
          <a:stretch/>
        </p:blipFill>
        <p:spPr>
          <a:xfrm>
            <a:off x="82233" y="1665188"/>
            <a:ext cx="2972865" cy="2003048"/>
          </a:xfrm>
          <a:prstGeom prst="rect">
            <a:avLst/>
          </a:prstGeom>
        </p:spPr>
      </p:pic>
      <mc:AlternateContent xmlns:mc="http://schemas.openxmlformats.org/markup-compatibility/2006" xmlns:a14="http://schemas.microsoft.com/office/drawing/2010/main">
        <mc:Choice Requires="a14">
          <p:sp>
            <p:nvSpPr>
              <p:cNvPr id="3" name="Rettangolo 2">
                <a:extLst>
                  <a:ext uri="{FF2B5EF4-FFF2-40B4-BE49-F238E27FC236}">
                    <a16:creationId xmlns="" xmlns:a16="http://schemas.microsoft.com/office/drawing/2014/main" id="{73758E4B-97E3-8317-AF84-88195468ECA7}"/>
                  </a:ext>
                </a:extLst>
              </p:cNvPr>
              <p:cNvSpPr/>
              <p:nvPr/>
            </p:nvSpPr>
            <p:spPr>
              <a:xfrm>
                <a:off x="4425402" y="2176752"/>
                <a:ext cx="577418" cy="223550"/>
              </a:xfrm>
              <a:prstGeom prst="rect">
                <a:avLst/>
              </a:prstGeom>
              <a:solidFill>
                <a:srgbClr val="C8C8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it-IT" sz="1400" b="0" i="1" smtClean="0">
                          <a:solidFill>
                            <a:schemeClr val="tx1"/>
                          </a:solidFill>
                          <a:latin typeface="Cambria Math" panose="02040503050406030204" pitchFamily="18" charset="0"/>
                        </a:rPr>
                        <m:t>𝐴</m:t>
                      </m:r>
                      <m:r>
                        <a:rPr lang="it-IT" sz="1400" b="0" i="1" smtClean="0">
                          <a:solidFill>
                            <a:schemeClr val="tx1"/>
                          </a:solidFill>
                          <a:latin typeface="Cambria Math" panose="02040503050406030204" pitchFamily="18" charset="0"/>
                        </a:rPr>
                        <m:t>/</m:t>
                      </m:r>
                      <m:r>
                        <a:rPr lang="it-IT" sz="1400" b="0" i="1" smtClean="0">
                          <a:solidFill>
                            <a:schemeClr val="tx1"/>
                          </a:solidFill>
                          <a:latin typeface="Cambria Math" panose="02040503050406030204" pitchFamily="18" charset="0"/>
                        </a:rPr>
                        <m:t>𝑍</m:t>
                      </m:r>
                    </m:oMath>
                  </m:oMathPara>
                </a14:m>
                <a:endParaRPr lang="en-CA" sz="1400" dirty="0">
                  <a:solidFill>
                    <a:schemeClr val="tx1"/>
                  </a:solidFill>
                </a:endParaRPr>
              </a:p>
            </p:txBody>
          </p:sp>
        </mc:Choice>
        <mc:Fallback xmlns="">
          <p:sp>
            <p:nvSpPr>
              <p:cNvPr id="3" name="Rettangolo 2">
                <a:extLst>
                  <a:ext uri="{FF2B5EF4-FFF2-40B4-BE49-F238E27FC236}">
                    <a16:creationId xmlns:a16="http://schemas.microsoft.com/office/drawing/2014/main" id="{73758E4B-97E3-8317-AF84-88195468ECA7}"/>
                  </a:ext>
                </a:extLst>
              </p:cNvPr>
              <p:cNvSpPr>
                <a:spLocks noRot="1" noChangeAspect="1" noMove="1" noResize="1" noEditPoints="1" noAdjustHandles="1" noChangeArrowheads="1" noChangeShapeType="1" noTextEdit="1"/>
              </p:cNvSpPr>
              <p:nvPr/>
            </p:nvSpPr>
            <p:spPr>
              <a:xfrm>
                <a:off x="4425402" y="2176752"/>
                <a:ext cx="577418" cy="223550"/>
              </a:xfrm>
              <a:prstGeom prst="rect">
                <a:avLst/>
              </a:prstGeom>
              <a:blipFill>
                <a:blip r:embed="rId8"/>
                <a:stretch>
                  <a:fillRect b="-29730"/>
                </a:stretch>
              </a:blipFill>
              <a:ln>
                <a:noFill/>
              </a:ln>
              <a:effectLst/>
            </p:spPr>
            <p:txBody>
              <a:bodyPr/>
              <a:lstStyle/>
              <a:p>
                <a:r>
                  <a:rPr lang="en-CA">
                    <a:noFill/>
                  </a:rPr>
                  <a:t> </a:t>
                </a:r>
              </a:p>
            </p:txBody>
          </p:sp>
        </mc:Fallback>
      </mc:AlternateContent>
    </p:spTree>
    <p:extLst>
      <p:ext uri="{BB962C8B-B14F-4D97-AF65-F5344CB8AC3E}">
        <p14:creationId xmlns:p14="http://schemas.microsoft.com/office/powerpoint/2010/main" val="3477062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1" y="-62666"/>
            <a:ext cx="12192001" cy="1107996"/>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Analysis on the </a:t>
            </a:r>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signal</a:t>
            </a:r>
            <a:r>
              <a:rPr lang="it-IT" sz="3600" b="0" dirty="0">
                <a:solidFill>
                  <a:schemeClr val="bg1"/>
                </a:solidFill>
                <a:ea typeface="+mj-ea"/>
                <a:cs typeface="+mj-cs"/>
              </a:rPr>
              <a:t> and background </a:t>
            </a:r>
            <a:r>
              <a:rPr lang="it-IT" sz="3600" b="0" dirty="0" err="1">
                <a:solidFill>
                  <a:schemeClr val="bg1"/>
                </a:solidFill>
                <a:ea typeface="+mj-ea"/>
                <a:cs typeface="+mj-cs"/>
              </a:rPr>
              <a:t>noise</a:t>
            </a:r>
            <a:r>
              <a:rPr lang="it-IT" sz="3600" b="0" dirty="0">
                <a:solidFill>
                  <a:schemeClr val="bg1"/>
                </a:solidFill>
                <a:ea typeface="+mj-ea"/>
                <a:cs typeface="+mj-cs"/>
              </a:rPr>
              <a:t> </a:t>
            </a:r>
            <a:r>
              <a:rPr lang="it-IT" sz="3600" b="0" dirty="0" err="1">
                <a:solidFill>
                  <a:schemeClr val="bg1"/>
                </a:solidFill>
                <a:ea typeface="+mj-ea"/>
                <a:cs typeface="+mj-cs"/>
              </a:rPr>
              <a:t>level</a:t>
            </a:r>
            <a:endParaRPr lang="it-IT" sz="3600" dirty="0">
              <a:solidFill>
                <a:schemeClr val="bg1"/>
              </a:solidFill>
            </a:endParaRPr>
          </a:p>
        </p:txBody>
      </p:sp>
      <p:pic>
        <p:nvPicPr>
          <p:cNvPr id="66" name="Immagine 65">
            <a:extLst>
              <a:ext uri="{FF2B5EF4-FFF2-40B4-BE49-F238E27FC236}">
                <a16:creationId xmlns="" xmlns:a16="http://schemas.microsoft.com/office/drawing/2014/main" id="{903ED34C-31FC-CAF4-097D-1F2911E59F8A}"/>
              </a:ext>
            </a:extLst>
          </p:cNvPr>
          <p:cNvPicPr>
            <a:picLocks noChangeAspect="1"/>
          </p:cNvPicPr>
          <p:nvPr/>
        </p:nvPicPr>
        <p:blipFill rotWithShape="1">
          <a:blip r:embed="rId2"/>
          <a:srcRect l="4966" t="26978" r="26322" b="1"/>
          <a:stretch/>
        </p:blipFill>
        <p:spPr>
          <a:xfrm>
            <a:off x="389705" y="2355532"/>
            <a:ext cx="4659908" cy="2872444"/>
          </a:xfrm>
          <a:prstGeom prst="rect">
            <a:avLst/>
          </a:prstGeom>
        </p:spPr>
      </p:pic>
      <p:pic>
        <p:nvPicPr>
          <p:cNvPr id="12" name="Immagine 11">
            <a:extLst>
              <a:ext uri="{FF2B5EF4-FFF2-40B4-BE49-F238E27FC236}">
                <a16:creationId xmlns="" xmlns:a16="http://schemas.microsoft.com/office/drawing/2014/main" id="{77510D17-EE63-886A-70D4-C80BEC610597}"/>
              </a:ext>
            </a:extLst>
          </p:cNvPr>
          <p:cNvPicPr>
            <a:picLocks noChangeAspect="1"/>
          </p:cNvPicPr>
          <p:nvPr/>
        </p:nvPicPr>
        <p:blipFill>
          <a:blip r:embed="rId3"/>
          <a:stretch>
            <a:fillRect/>
          </a:stretch>
        </p:blipFill>
        <p:spPr>
          <a:xfrm>
            <a:off x="5857342" y="2424537"/>
            <a:ext cx="5960282" cy="4393705"/>
          </a:xfrm>
          <a:prstGeom prst="rect">
            <a:avLst/>
          </a:prstGeom>
        </p:spPr>
      </p:pic>
      <mc:AlternateContent xmlns:mc="http://schemas.openxmlformats.org/markup-compatibility/2006" xmlns:a14="http://schemas.microsoft.com/office/drawing/2010/main">
        <mc:Choice Requires="a14">
          <p:sp>
            <p:nvSpPr>
              <p:cNvPr id="61" name="CasellaDiTesto 60">
                <a:extLst>
                  <a:ext uri="{FF2B5EF4-FFF2-40B4-BE49-F238E27FC236}">
                    <a16:creationId xmlns="" xmlns:a16="http://schemas.microsoft.com/office/drawing/2014/main" id="{59F97ABD-27C5-22E9-CED2-2182004C0BBA}"/>
                  </a:ext>
                </a:extLst>
              </p:cNvPr>
              <p:cNvSpPr txBox="1"/>
              <p:nvPr/>
            </p:nvSpPr>
            <p:spPr>
              <a:xfrm>
                <a:off x="6378967" y="2052858"/>
                <a:ext cx="4545706" cy="304186"/>
              </a:xfrm>
              <a:prstGeom prst="rect">
                <a:avLst/>
              </a:prstGeom>
            </p:spPr>
            <p:txBody>
              <a:bodyPr vert="horz" wrap="square" lIns="91440" tIns="0" rIns="91440" bIns="0" rtlCol="0">
                <a:spAutoFit/>
              </a:bodyPr>
              <a:lstStyle/>
              <a:p>
                <a:r>
                  <a:rPr lang="it-IT" b="0" dirty="0" err="1">
                    <a:ea typeface="Times New Roman" panose="02020603050405020304" pitchFamily="18" charset="0"/>
                    <a:cs typeface="Times New Roman" panose="02020603050405020304" pitchFamily="18" charset="0"/>
                  </a:rPr>
                  <a:t>Signal</a:t>
                </a:r>
                <a:r>
                  <a:rPr lang="it-IT" b="0" dirty="0">
                    <a:ea typeface="Times New Roman" panose="02020603050405020304" pitchFamily="18" charset="0"/>
                    <a:cs typeface="Times New Roman" panose="02020603050405020304" pitchFamily="18" charset="0"/>
                  </a:rPr>
                  <a:t> </a:t>
                </a:r>
                <a:r>
                  <a:rPr lang="it-IT" b="0" dirty="0" err="1">
                    <a:ea typeface="Times New Roman" panose="02020603050405020304" pitchFamily="18" charset="0"/>
                    <a:cs typeface="Times New Roman" panose="02020603050405020304" pitchFamily="18" charset="0"/>
                  </a:rPr>
                  <a:t>generated</a:t>
                </a:r>
                <a:r>
                  <a:rPr lang="it-IT" b="0" dirty="0">
                    <a:ea typeface="Times New Roman" panose="02020603050405020304" pitchFamily="18" charset="0"/>
                    <a:cs typeface="Times New Roman" panose="02020603050405020304" pitchFamily="18" charset="0"/>
                  </a:rPr>
                  <a:t> by the </a:t>
                </a:r>
                <a:r>
                  <a:rPr lang="it-IT" b="0" dirty="0" err="1">
                    <a:ea typeface="Times New Roman" panose="02020603050405020304" pitchFamily="18" charset="0"/>
                    <a:cs typeface="Times New Roman" panose="02020603050405020304" pitchFamily="18" charset="0"/>
                  </a:rPr>
                  <a:t>particles</a:t>
                </a:r>
                <a:r>
                  <a:rPr lang="it-IT" b="0" dirty="0">
                    <a:ea typeface="Times New Roman" panose="02020603050405020304" pitchFamily="18" charset="0"/>
                    <a:cs typeface="Times New Roman" panose="02020603050405020304" pitchFamily="18" charset="0"/>
                  </a:rPr>
                  <a:t>: </a:t>
                </a:r>
                <a14:m>
                  <m:oMath xmlns:m="http://schemas.openxmlformats.org/officeDocument/2006/math">
                    <m:sSub>
                      <m:sSubPr>
                        <m:ctrlPr>
                          <a:rPr lang="it-IT" b="0"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it-IT" b="0" i="1" smtClean="0">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𝑆</m:t>
                        </m:r>
                      </m:e>
                      <m:sub>
                        <m:d>
                          <m:dPr>
                            <m:begChr m:val="⟨"/>
                            <m:endChr m:val="⟩"/>
                            <m:ctrlPr>
                              <a:rPr lang="it-IT" b="0" i="1" smtClean="0">
                                <a:solidFill>
                                  <a:srgbClr val="FF0000"/>
                                </a:solidFill>
                                <a:latin typeface="Cambria Math" panose="02040503050406030204" pitchFamily="18" charset="0"/>
                                <a:cs typeface="Times New Roman" panose="02020603050405020304" pitchFamily="18" charset="0"/>
                              </a:rPr>
                            </m:ctrlPr>
                          </m:dPr>
                          <m:e>
                            <m:sSub>
                              <m:sSubPr>
                                <m:ctrlPr>
                                  <a:rPr lang="it-IT" b="0" i="1" smtClean="0">
                                    <a:solidFill>
                                      <a:srgbClr val="FF0000"/>
                                    </a:solidFill>
                                    <a:latin typeface="Cambria Math" panose="02040503050406030204" pitchFamily="18" charset="0"/>
                                    <a:cs typeface="Times New Roman" panose="02020603050405020304" pitchFamily="18" charset="0"/>
                                  </a:rPr>
                                </m:ctrlPr>
                              </m:sSubPr>
                              <m:e>
                                <m:r>
                                  <a:rPr lang="it-IT" b="0" i="1" smtClean="0">
                                    <a:solidFill>
                                      <a:srgbClr val="FF0000"/>
                                    </a:solidFill>
                                    <a:latin typeface="Cambria Math" panose="02040503050406030204" pitchFamily="18" charset="0"/>
                                    <a:cs typeface="Times New Roman" panose="02020603050405020304" pitchFamily="18" charset="0"/>
                                  </a:rPr>
                                  <m:t>𝐸</m:t>
                                </m:r>
                              </m:e>
                              <m:sub>
                                <m:r>
                                  <a:rPr lang="it-IT" b="0" i="1" smtClean="0">
                                    <a:solidFill>
                                      <a:srgbClr val="FF0000"/>
                                    </a:solidFill>
                                    <a:latin typeface="Cambria Math" panose="02040503050406030204" pitchFamily="18" charset="0"/>
                                    <a:cs typeface="Times New Roman" panose="02020603050405020304" pitchFamily="18" charset="0"/>
                                  </a:rPr>
                                  <m:t>𝑖</m:t>
                                </m:r>
                              </m:sub>
                            </m:sSub>
                          </m:e>
                        </m:d>
                      </m:sub>
                    </m:sSub>
                  </m:oMath>
                </a14:m>
                <a:endParaRPr lang="en-GB"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61" name="CasellaDiTesto 60">
                <a:extLst>
                  <a:ext uri="{FF2B5EF4-FFF2-40B4-BE49-F238E27FC236}">
                    <a16:creationId xmlns:a16="http://schemas.microsoft.com/office/drawing/2014/main" id="{59F97ABD-27C5-22E9-CED2-2182004C0BBA}"/>
                  </a:ext>
                </a:extLst>
              </p:cNvPr>
              <p:cNvSpPr txBox="1">
                <a:spLocks noRot="1" noChangeAspect="1" noMove="1" noResize="1" noEditPoints="1" noAdjustHandles="1" noChangeArrowheads="1" noChangeShapeType="1" noTextEdit="1"/>
              </p:cNvSpPr>
              <p:nvPr/>
            </p:nvSpPr>
            <p:spPr>
              <a:xfrm>
                <a:off x="6378967" y="2052858"/>
                <a:ext cx="4545706" cy="304186"/>
              </a:xfrm>
              <a:prstGeom prst="rect">
                <a:avLst/>
              </a:prstGeom>
              <a:blipFill>
                <a:blip r:embed="rId4"/>
                <a:stretch>
                  <a:fillRect l="-1072" t="-26000" b="-36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2" name="CasellaDiTesto 61">
                <a:extLst>
                  <a:ext uri="{FF2B5EF4-FFF2-40B4-BE49-F238E27FC236}">
                    <a16:creationId xmlns="" xmlns:a16="http://schemas.microsoft.com/office/drawing/2014/main" id="{A840D71F-75C5-A4DC-1B2C-0E6F3B67AD28}"/>
                  </a:ext>
                </a:extLst>
              </p:cNvPr>
              <p:cNvSpPr txBox="1"/>
              <p:nvPr/>
            </p:nvSpPr>
            <p:spPr>
              <a:xfrm>
                <a:off x="6378967" y="2357044"/>
                <a:ext cx="4545706" cy="304186"/>
              </a:xfrm>
              <a:prstGeom prst="rect">
                <a:avLst/>
              </a:prstGeom>
            </p:spPr>
            <p:txBody>
              <a:bodyPr vert="horz" wrap="square" lIns="91440" tIns="0" rIns="91440" bIns="0" rtlCol="0">
                <a:spAutoFit/>
              </a:bodyPr>
              <a:lstStyle/>
              <a:p>
                <a:r>
                  <a:rPr lang="it-IT" b="0" dirty="0">
                    <a:ea typeface="Times New Roman" panose="02020603050405020304" pitchFamily="18" charset="0"/>
                    <a:cs typeface="Times New Roman" panose="02020603050405020304" pitchFamily="18" charset="0"/>
                  </a:rPr>
                  <a:t>Background : </a:t>
                </a:r>
                <a14:m>
                  <m:oMath xmlns:m="http://schemas.openxmlformats.org/officeDocument/2006/math">
                    <m:sSub>
                      <m:sSubPr>
                        <m:ctrlPr>
                          <a:rPr lang="it-IT" b="0"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it-IT" b="0" i="1" smtClean="0">
                            <a:latin typeface="Cambria Math" panose="02040503050406030204" pitchFamily="18" charset="0"/>
                            <a:ea typeface="Times New Roman" panose="02020603050405020304" pitchFamily="18" charset="0"/>
                            <a:cs typeface="Times New Roman" panose="02020603050405020304" pitchFamily="18" charset="0"/>
                          </a:rPr>
                          <m:t>𝐵𝐺</m:t>
                        </m:r>
                      </m:e>
                      <m:sub>
                        <m:d>
                          <m:dPr>
                            <m:begChr m:val="⟨"/>
                            <m:endChr m:val="⟩"/>
                            <m:ctrlPr>
                              <a:rPr lang="it-IT" b="0" i="1" smtClean="0">
                                <a:latin typeface="Cambria Math" panose="02040503050406030204" pitchFamily="18" charset="0"/>
                                <a:cs typeface="Times New Roman" panose="02020603050405020304" pitchFamily="18" charset="0"/>
                              </a:rPr>
                            </m:ctrlPr>
                          </m:dPr>
                          <m:e>
                            <m:sSub>
                              <m:sSubPr>
                                <m:ctrlPr>
                                  <a:rPr lang="it-IT" b="0" i="1" smtClean="0">
                                    <a:latin typeface="Cambria Math" panose="02040503050406030204" pitchFamily="18" charset="0"/>
                                    <a:cs typeface="Times New Roman" panose="02020603050405020304" pitchFamily="18" charset="0"/>
                                  </a:rPr>
                                </m:ctrlPr>
                              </m:sSubPr>
                              <m:e>
                                <m:r>
                                  <a:rPr lang="it-IT" b="0" i="1" smtClean="0">
                                    <a:latin typeface="Cambria Math" panose="02040503050406030204" pitchFamily="18" charset="0"/>
                                    <a:cs typeface="Times New Roman" panose="02020603050405020304" pitchFamily="18" charset="0"/>
                                  </a:rPr>
                                  <m:t>𝐸</m:t>
                                </m:r>
                              </m:e>
                              <m:sub>
                                <m:r>
                                  <a:rPr lang="it-IT" b="0" i="1" smtClean="0">
                                    <a:latin typeface="Cambria Math" panose="02040503050406030204" pitchFamily="18" charset="0"/>
                                    <a:cs typeface="Times New Roman" panose="02020603050405020304" pitchFamily="18" charset="0"/>
                                  </a:rPr>
                                  <m:t>𝑖</m:t>
                                </m:r>
                              </m:sub>
                            </m:sSub>
                          </m:e>
                        </m:d>
                      </m:sub>
                    </m:sSub>
                  </m:oMath>
                </a14:m>
                <a:endParaRPr lang="en-GB"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62" name="CasellaDiTesto 61">
                <a:extLst>
                  <a:ext uri="{FF2B5EF4-FFF2-40B4-BE49-F238E27FC236}">
                    <a16:creationId xmlns:a16="http://schemas.microsoft.com/office/drawing/2014/main" id="{A840D71F-75C5-A4DC-1B2C-0E6F3B67AD28}"/>
                  </a:ext>
                </a:extLst>
              </p:cNvPr>
              <p:cNvSpPr txBox="1">
                <a:spLocks noRot="1" noChangeAspect="1" noMove="1" noResize="1" noEditPoints="1" noAdjustHandles="1" noChangeArrowheads="1" noChangeShapeType="1" noTextEdit="1"/>
              </p:cNvSpPr>
              <p:nvPr/>
            </p:nvSpPr>
            <p:spPr>
              <a:xfrm>
                <a:off x="6378967" y="2357044"/>
                <a:ext cx="4545706" cy="304186"/>
              </a:xfrm>
              <a:prstGeom prst="rect">
                <a:avLst/>
              </a:prstGeom>
              <a:blipFill>
                <a:blip r:embed="rId5"/>
                <a:stretch>
                  <a:fillRect l="-1072" t="-26000" b="-36000"/>
                </a:stretch>
              </a:blipFill>
            </p:spPr>
            <p:txBody>
              <a:bodyPr/>
              <a:lstStyle/>
              <a:p>
                <a:r>
                  <a:rPr lang="en-CA">
                    <a:noFill/>
                  </a:rPr>
                  <a:t> </a:t>
                </a:r>
              </a:p>
            </p:txBody>
          </p:sp>
        </mc:Fallback>
      </mc:AlternateContent>
      <p:sp>
        <p:nvSpPr>
          <p:cNvPr id="13" name="CasellaDiTesto 12">
            <a:extLst>
              <a:ext uri="{FF2B5EF4-FFF2-40B4-BE49-F238E27FC236}">
                <a16:creationId xmlns="" xmlns:a16="http://schemas.microsoft.com/office/drawing/2014/main" id="{F56E1C4C-DCBD-E105-8087-6550FA7B4AAC}"/>
              </a:ext>
            </a:extLst>
          </p:cNvPr>
          <p:cNvSpPr txBox="1"/>
          <p:nvPr/>
        </p:nvSpPr>
        <p:spPr>
          <a:xfrm>
            <a:off x="6720212" y="6590984"/>
            <a:ext cx="4545706" cy="276999"/>
          </a:xfrm>
          <a:prstGeom prst="rect">
            <a:avLst/>
          </a:prstGeom>
        </p:spPr>
        <p:txBody>
          <a:bodyPr vert="horz" wrap="square" lIns="91440" tIns="0" rIns="91440" bIns="0" rtlCol="0">
            <a:spAutoFit/>
          </a:bodyPr>
          <a:lstStyle/>
          <a:p>
            <a:pPr algn="ctr"/>
            <a:r>
              <a:rPr lang="en-GB" dirty="0">
                <a:latin typeface="IBM Plex Sans" panose="020B0503050203000203" pitchFamily="34" charset="0"/>
                <a:ea typeface="Times New Roman" panose="02020603050405020304" pitchFamily="18" charset="0"/>
                <a:cs typeface="Times New Roman" panose="02020603050405020304" pitchFamily="18" charset="0"/>
              </a:rPr>
              <a:t>Proton energy [MeV]</a:t>
            </a:r>
          </a:p>
        </p:txBody>
      </p:sp>
      <p:cxnSp>
        <p:nvCxnSpPr>
          <p:cNvPr id="15" name="Connettore 2 14">
            <a:extLst>
              <a:ext uri="{FF2B5EF4-FFF2-40B4-BE49-F238E27FC236}">
                <a16:creationId xmlns="" xmlns:a16="http://schemas.microsoft.com/office/drawing/2014/main" id="{40826A02-9C3D-5E0D-3BE5-49470FF4C6EF}"/>
              </a:ext>
            </a:extLst>
          </p:cNvPr>
          <p:cNvCxnSpPr>
            <a:cxnSpLocks/>
            <a:endCxn id="61" idx="1"/>
          </p:cNvCxnSpPr>
          <p:nvPr/>
        </p:nvCxnSpPr>
        <p:spPr>
          <a:xfrm flipV="1">
            <a:off x="5128588" y="2204951"/>
            <a:ext cx="1250379" cy="6674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Connettore 2 17">
            <a:extLst>
              <a:ext uri="{FF2B5EF4-FFF2-40B4-BE49-F238E27FC236}">
                <a16:creationId xmlns="" xmlns:a16="http://schemas.microsoft.com/office/drawing/2014/main" id="{078C2311-D352-9F1A-2831-0C51C865DD7F}"/>
              </a:ext>
            </a:extLst>
          </p:cNvPr>
          <p:cNvCxnSpPr>
            <a:cxnSpLocks/>
          </p:cNvCxnSpPr>
          <p:nvPr/>
        </p:nvCxnSpPr>
        <p:spPr>
          <a:xfrm flipV="1">
            <a:off x="5128588" y="2495458"/>
            <a:ext cx="1250378" cy="5834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 name="Connettore 2 2">
            <a:extLst>
              <a:ext uri="{FF2B5EF4-FFF2-40B4-BE49-F238E27FC236}">
                <a16:creationId xmlns="" xmlns:a16="http://schemas.microsoft.com/office/drawing/2014/main" id="{F2572518-631A-2F03-2B81-FE453DFE72E8}"/>
              </a:ext>
            </a:extLst>
          </p:cNvPr>
          <p:cNvCxnSpPr>
            <a:cxnSpLocks/>
          </p:cNvCxnSpPr>
          <p:nvPr/>
        </p:nvCxnSpPr>
        <p:spPr>
          <a:xfrm>
            <a:off x="702363" y="4740959"/>
            <a:ext cx="4028660" cy="0"/>
          </a:xfrm>
          <a:prstGeom prst="straightConnector1">
            <a:avLst/>
          </a:prstGeom>
          <a:ln w="38100">
            <a:solidFill>
              <a:srgbClr val="FFFFFF"/>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 name="CasellaDiTesto 7">
                <a:extLst>
                  <a:ext uri="{FF2B5EF4-FFF2-40B4-BE49-F238E27FC236}">
                    <a16:creationId xmlns="" xmlns:a16="http://schemas.microsoft.com/office/drawing/2014/main" id="{E3CAD376-2E76-C384-DB7C-BBA165B41EEC}"/>
                  </a:ext>
                </a:extLst>
              </p:cNvPr>
              <p:cNvSpPr txBox="1"/>
              <p:nvPr/>
            </p:nvSpPr>
            <p:spPr>
              <a:xfrm>
                <a:off x="4165937" y="4740959"/>
                <a:ext cx="565086" cy="369332"/>
              </a:xfrm>
              <a:prstGeom prst="rect">
                <a:avLst/>
              </a:prstGeom>
            </p:spPr>
            <p:txBody>
              <a:bodyPr vert="horz" wrap="square" lIns="91440" tIns="0" rIns="91440" bIns="0" rtlCol="0">
                <a:spAutoFit/>
              </a:bodyPr>
              <a:lstStyle/>
              <a:p>
                <a:pPr/>
                <a14:m>
                  <m:oMathPara xmlns:m="http://schemas.openxmlformats.org/officeDocument/2006/math">
                    <m:oMathParaPr>
                      <m:jc m:val="centerGroup"/>
                    </m:oMathParaPr>
                    <m:oMath xmlns:m="http://schemas.openxmlformats.org/officeDocument/2006/math">
                      <m:r>
                        <a:rPr lang="it-IT" sz="24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m:oMathPara>
                </a14:m>
                <a:endParaRPr lang="en-GB" sz="2400" dirty="0">
                  <a:solidFill>
                    <a:schemeClr val="bg1"/>
                  </a:solidFill>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8" name="CasellaDiTesto 7">
                <a:extLst>
                  <a:ext uri="{FF2B5EF4-FFF2-40B4-BE49-F238E27FC236}">
                    <a16:creationId xmlns:a16="http://schemas.microsoft.com/office/drawing/2014/main" id="{E3CAD376-2E76-C384-DB7C-BBA165B41EEC}"/>
                  </a:ext>
                </a:extLst>
              </p:cNvPr>
              <p:cNvSpPr txBox="1">
                <a:spLocks noRot="1" noChangeAspect="1" noMove="1" noResize="1" noEditPoints="1" noAdjustHandles="1" noChangeArrowheads="1" noChangeShapeType="1" noTextEdit="1"/>
              </p:cNvSpPr>
              <p:nvPr/>
            </p:nvSpPr>
            <p:spPr>
              <a:xfrm>
                <a:off x="4165937" y="4740959"/>
                <a:ext cx="565086" cy="369332"/>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 xmlns:a16="http://schemas.microsoft.com/office/drawing/2014/main" id="{A7BFD979-A20A-1F45-7720-A62DA43564A9}"/>
                  </a:ext>
                </a:extLst>
              </p:cNvPr>
              <p:cNvSpPr txBox="1"/>
              <p:nvPr/>
            </p:nvSpPr>
            <p:spPr>
              <a:xfrm>
                <a:off x="215242" y="1107607"/>
                <a:ext cx="11165061" cy="612412"/>
              </a:xfrm>
              <a:prstGeom prst="rect">
                <a:avLst/>
              </a:prstGeom>
            </p:spPr>
            <p:txBody>
              <a:bodyPr vert="horz" wrap="square" lIns="91440" tIns="0" rIns="91440" bIns="0" rtlCol="0">
                <a:spAutoFit/>
              </a:bodyPr>
              <a:lstStyle/>
              <a:p>
                <a:r>
                  <a:rPr lang="it-IT" b="0" dirty="0">
                    <a:ea typeface="Times New Roman" panose="02020603050405020304" pitchFamily="18" charset="0"/>
                    <a:cs typeface="Times New Roman" panose="02020603050405020304" pitchFamily="18" charset="0"/>
                  </a:rPr>
                  <a:t>Evaluation of the </a:t>
                </a:r>
                <a:r>
                  <a:rPr lang="it-IT" b="1" dirty="0" err="1">
                    <a:ea typeface="Times New Roman" panose="02020603050405020304" pitchFamily="18" charset="0"/>
                    <a:cs typeface="Times New Roman" panose="02020603050405020304" pitchFamily="18" charset="0"/>
                  </a:rPr>
                  <a:t>signal</a:t>
                </a:r>
                <a:r>
                  <a:rPr lang="it-IT" b="0" dirty="0">
                    <a:ea typeface="Times New Roman" panose="02020603050405020304" pitchFamily="18" charset="0"/>
                    <a:cs typeface="Times New Roman" panose="02020603050405020304" pitchFamily="18" charset="0"/>
                  </a:rPr>
                  <a:t> (black-</a:t>
                </a:r>
                <a:r>
                  <a:rPr lang="it-IT" b="0" dirty="0" err="1">
                    <a:ea typeface="Times New Roman" panose="02020603050405020304" pitchFamily="18" charset="0"/>
                    <a:cs typeface="Times New Roman" panose="02020603050405020304" pitchFamily="18" charset="0"/>
                  </a:rPr>
                  <a:t>level</a:t>
                </a:r>
                <a:r>
                  <a:rPr lang="it-IT" b="0" dirty="0">
                    <a:ea typeface="Times New Roman" panose="02020603050405020304" pitchFamily="18" charset="0"/>
                    <a:cs typeface="Times New Roman" panose="02020603050405020304" pitchFamily="18" charset="0"/>
                  </a:rPr>
                  <a:t> </a:t>
                </a:r>
                <a:r>
                  <a:rPr lang="it-IT" dirty="0">
                    <a:ea typeface="Times New Roman" panose="02020603050405020304" pitchFamily="18" charset="0"/>
                    <a:cs typeface="Times New Roman" panose="02020603050405020304" pitchFamily="18" charset="0"/>
                  </a:rPr>
                  <a:t>of the </a:t>
                </a:r>
                <a:r>
                  <a:rPr lang="it-IT" dirty="0" err="1">
                    <a:ea typeface="Times New Roman" panose="02020603050405020304" pitchFamily="18" charset="0"/>
                    <a:cs typeface="Times New Roman" panose="02020603050405020304" pitchFamily="18" charset="0"/>
                  </a:rPr>
                  <a:t>retrieved</a:t>
                </a:r>
                <a:r>
                  <a:rPr lang="it-IT" dirty="0">
                    <a:ea typeface="Times New Roman" panose="02020603050405020304" pitchFamily="18" charset="0"/>
                    <a:cs typeface="Times New Roman" panose="02020603050405020304" pitchFamily="18" charset="0"/>
                  </a:rPr>
                  <a:t> trace) </a:t>
                </a:r>
                <a:r>
                  <a:rPr lang="it-IT" b="0" dirty="0">
                    <a:ea typeface="Times New Roman" panose="02020603050405020304" pitchFamily="18" charset="0"/>
                    <a:cs typeface="Times New Roman" panose="02020603050405020304" pitchFamily="18" charset="0"/>
                  </a:rPr>
                  <a:t>and </a:t>
                </a:r>
                <a:r>
                  <a:rPr lang="it-IT" b="1" dirty="0">
                    <a:ea typeface="Times New Roman" panose="02020603050405020304" pitchFamily="18" charset="0"/>
                    <a:cs typeface="Times New Roman" panose="02020603050405020304" pitchFamily="18" charset="0"/>
                  </a:rPr>
                  <a:t>background</a:t>
                </a:r>
                <a:r>
                  <a:rPr lang="it-IT" b="0" dirty="0">
                    <a:ea typeface="Times New Roman" panose="02020603050405020304" pitchFamily="18" charset="0"/>
                    <a:cs typeface="Times New Roman" panose="02020603050405020304" pitchFamily="18" charset="0"/>
                  </a:rPr>
                  <a:t> (black-</a:t>
                </a:r>
                <a:r>
                  <a:rPr lang="it-IT" b="0" dirty="0" err="1">
                    <a:ea typeface="Times New Roman" panose="02020603050405020304" pitchFamily="18" charset="0"/>
                    <a:cs typeface="Times New Roman" panose="02020603050405020304" pitchFamily="18" charset="0"/>
                  </a:rPr>
                  <a:t>level</a:t>
                </a:r>
                <a:r>
                  <a:rPr lang="it-IT" b="0"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adjacent</a:t>
                </a:r>
                <a:r>
                  <a:rPr lang="it-IT" dirty="0">
                    <a:ea typeface="Times New Roman" panose="02020603050405020304" pitchFamily="18" charset="0"/>
                    <a:cs typeface="Times New Roman" panose="02020603050405020304" pitchFamily="18" charset="0"/>
                  </a:rPr>
                  <a:t> to the trace), </a:t>
                </a:r>
                <a:r>
                  <a:rPr lang="it-IT" b="1" dirty="0" err="1">
                    <a:ea typeface="Times New Roman" panose="02020603050405020304" pitchFamily="18" charset="0"/>
                    <a:cs typeface="Times New Roman" panose="02020603050405020304" pitchFamily="18" charset="0"/>
                  </a:rPr>
                  <a:t>as</a:t>
                </a:r>
                <a:r>
                  <a:rPr lang="it-IT" b="1" dirty="0">
                    <a:ea typeface="Times New Roman" panose="02020603050405020304" pitchFamily="18" charset="0"/>
                    <a:cs typeface="Times New Roman" panose="02020603050405020304" pitchFamily="18" charset="0"/>
                  </a:rPr>
                  <a:t> a </a:t>
                </a:r>
                <a:r>
                  <a:rPr lang="it-IT" b="1" dirty="0" err="1">
                    <a:ea typeface="Times New Roman" panose="02020603050405020304" pitchFamily="18" charset="0"/>
                    <a:cs typeface="Times New Roman" panose="02020603050405020304" pitchFamily="18" charset="0"/>
                  </a:rPr>
                  <a:t>function</a:t>
                </a:r>
                <a:r>
                  <a:rPr lang="it-IT" b="1" dirty="0">
                    <a:ea typeface="Times New Roman" panose="02020603050405020304" pitchFamily="18" charset="0"/>
                    <a:cs typeface="Times New Roman" panose="02020603050405020304" pitchFamily="18" charset="0"/>
                  </a:rPr>
                  <a:t> of the </a:t>
                </a:r>
                <a:r>
                  <a:rPr lang="it-IT" b="1" dirty="0" err="1">
                    <a:ea typeface="Times New Roman" panose="02020603050405020304" pitchFamily="18" charset="0"/>
                    <a:cs typeface="Times New Roman" panose="02020603050405020304" pitchFamily="18" charset="0"/>
                  </a:rPr>
                  <a:t>particle</a:t>
                </a:r>
                <a:r>
                  <a:rPr lang="it-IT" b="1" dirty="0">
                    <a:ea typeface="Times New Roman" panose="02020603050405020304" pitchFamily="18" charset="0"/>
                    <a:cs typeface="Times New Roman" panose="02020603050405020304" pitchFamily="18" charset="0"/>
                  </a:rPr>
                  <a:t> energy</a:t>
                </a:r>
                <a:r>
                  <a:rPr lang="it-IT" dirty="0">
                    <a:ea typeface="Times New Roman" panose="02020603050405020304" pitchFamily="18" charset="0"/>
                    <a:cs typeface="Times New Roman" panose="02020603050405020304" pitchFamily="18" charset="0"/>
                  </a:rPr>
                  <a:t>, </a:t>
                </a:r>
                <a:r>
                  <a:rPr lang="it-IT" dirty="0" err="1">
                    <a:ea typeface="Times New Roman" panose="02020603050405020304" pitchFamily="18" charset="0"/>
                    <a:cs typeface="Times New Roman" panose="02020603050405020304" pitchFamily="18" charset="0"/>
                  </a:rPr>
                  <a:t>according</a:t>
                </a:r>
                <a:r>
                  <a:rPr lang="it-IT" dirty="0">
                    <a:ea typeface="Times New Roman" panose="02020603050405020304" pitchFamily="18" charset="0"/>
                    <a:cs typeface="Times New Roman" panose="02020603050405020304" pitchFamily="18" charset="0"/>
                  </a:rPr>
                  <a:t> to</a:t>
                </a:r>
                <a:r>
                  <a:rPr lang="it-IT" dirty="0">
                    <a:latin typeface="IBM Plex Sans" panose="020B0503050203000203" pitchFamily="34" charset="0"/>
                    <a:ea typeface="Times New Roman" panose="02020603050405020304" pitchFamily="18" charset="0"/>
                    <a:cs typeface="Times New Roman" panose="02020603050405020304" pitchFamily="18" charset="0"/>
                  </a:rPr>
                  <a:t>  </a:t>
                </a:r>
                <a14:m>
                  <m:oMath xmlns:m="http://schemas.openxmlformats.org/officeDocument/2006/math">
                    <m:r>
                      <a:rPr lang="en-GB" sz="1800" b="1"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𝒙</m:t>
                    </m:r>
                    <m:r>
                      <a:rPr lang="en-GB" sz="1800" b="1"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b="1" i="1">
                            <a:effectLst/>
                            <a:latin typeface="Cambria Math" panose="02040503050406030204" pitchFamily="18" charset="0"/>
                          </a:rPr>
                        </m:ctrlPr>
                      </m:sSubPr>
                      <m:e>
                        <m:r>
                          <a:rPr lang="en-GB"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𝑨</m:t>
                        </m:r>
                      </m:e>
                      <m:sub>
                        <m:r>
                          <a:rPr lang="en-GB"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𝑩</m:t>
                        </m:r>
                      </m:sub>
                    </m:sSub>
                    <m:sSub>
                      <m:sSubPr>
                        <m:ctrlPr>
                          <a:rPr lang="it-IT" b="1" i="1">
                            <a:effectLst/>
                            <a:latin typeface="Cambria Math" panose="02040503050406030204" pitchFamily="18" charset="0"/>
                          </a:rPr>
                        </m:ctrlPr>
                      </m:sSubPr>
                      <m:e>
                        <m:r>
                          <a:rPr lang="it-IT" b="1" i="1" smtClean="0">
                            <a:effectLst/>
                            <a:latin typeface="Cambria Math" panose="02040503050406030204" pitchFamily="18" charset="0"/>
                          </a:rPr>
                          <m:t>𝒁</m:t>
                        </m:r>
                        <m:r>
                          <a:rPr lang="en-GB"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𝒒</m:t>
                        </m:r>
                      </m:e>
                      <m:sub>
                        <m:r>
                          <a:rPr lang="it-IT" sz="1800" b="1"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𝒆</m:t>
                        </m:r>
                      </m:sub>
                    </m:sSub>
                    <m:r>
                      <a:rPr lang="en-GB" sz="1800" b="1"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it-IT" b="1" i="1">
                            <a:effectLst/>
                            <a:latin typeface="Cambria Math" panose="02040503050406030204" pitchFamily="18" charset="0"/>
                            <a:ea typeface="Times New Roman" panose="02020603050405020304" pitchFamily="18" charset="0"/>
                          </a:rPr>
                        </m:ctrlPr>
                      </m:radPr>
                      <m:deg/>
                      <m:e>
                        <m:r>
                          <a:rPr lang="en-GB" sz="1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𝟐</m:t>
                        </m:r>
                        <m:r>
                          <a:rPr lang="it-IT" sz="18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𝑨</m:t>
                        </m:r>
                        <m:sSub>
                          <m:sSubPr>
                            <m:ctrlPr>
                              <a:rPr lang="it-IT" b="1" i="1">
                                <a:effectLst/>
                                <a:latin typeface="Cambria Math" panose="02040503050406030204" pitchFamily="18" charset="0"/>
                                <a:ea typeface="Times New Roman" panose="02020603050405020304" pitchFamily="18" charset="0"/>
                              </a:rPr>
                            </m:ctrlPr>
                          </m:sSubPr>
                          <m:e>
                            <m:r>
                              <a:rPr lang="en-GB" sz="1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𝒎</m:t>
                            </m:r>
                          </m:e>
                          <m:sub>
                            <m:r>
                              <a:rPr lang="it-IT" sz="1800" b="1" i="1"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𝒑</m:t>
                            </m:r>
                          </m:sub>
                        </m:sSub>
                        <m:sSub>
                          <m:sSubPr>
                            <m:ctrlPr>
                              <a:rPr lang="it-IT" b="1" i="1">
                                <a:effectLst/>
                                <a:latin typeface="Cambria Math" panose="02040503050406030204" pitchFamily="18" charset="0"/>
                                <a:ea typeface="Times New Roman" panose="02020603050405020304" pitchFamily="18" charset="0"/>
                              </a:rPr>
                            </m:ctrlPr>
                          </m:sSubPr>
                          <m:e>
                            <m:r>
                              <a:rPr lang="en-GB" sz="1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𝑬</m:t>
                            </m:r>
                          </m:e>
                          <m:sub>
                            <m:r>
                              <a:rPr lang="en-GB" sz="1800" b="1"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𝒊</m:t>
                            </m:r>
                          </m:sub>
                        </m:sSub>
                      </m:e>
                    </m:rad>
                  </m:oMath>
                </a14:m>
                <a:endParaRPr lang="en-GB" b="1"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10" name="CasellaDiTesto 9">
                <a:extLst>
                  <a:ext uri="{FF2B5EF4-FFF2-40B4-BE49-F238E27FC236}">
                    <a16:creationId xmlns:a16="http://schemas.microsoft.com/office/drawing/2014/main" id="{A7BFD979-A20A-1F45-7720-A62DA43564A9}"/>
                  </a:ext>
                </a:extLst>
              </p:cNvPr>
              <p:cNvSpPr txBox="1">
                <a:spLocks noRot="1" noChangeAspect="1" noMove="1" noResize="1" noEditPoints="1" noAdjustHandles="1" noChangeArrowheads="1" noChangeShapeType="1" noTextEdit="1"/>
              </p:cNvSpPr>
              <p:nvPr/>
            </p:nvSpPr>
            <p:spPr>
              <a:xfrm>
                <a:off x="215242" y="1107607"/>
                <a:ext cx="11165061" cy="612412"/>
              </a:xfrm>
              <a:prstGeom prst="rect">
                <a:avLst/>
              </a:prstGeom>
              <a:blipFill>
                <a:blip r:embed="rId7"/>
                <a:stretch>
                  <a:fillRect l="-437" t="-13000" b="-17000"/>
                </a:stretch>
              </a:blipFill>
            </p:spPr>
            <p:txBody>
              <a:bodyPr/>
              <a:lstStyle/>
              <a:p>
                <a:r>
                  <a:rPr lang="en-CA">
                    <a:noFill/>
                  </a:rPr>
                  <a:t> </a:t>
                </a:r>
              </a:p>
            </p:txBody>
          </p:sp>
        </mc:Fallback>
      </mc:AlternateContent>
    </p:spTree>
    <p:extLst>
      <p:ext uri="{BB962C8B-B14F-4D97-AF65-F5344CB8AC3E}">
        <p14:creationId xmlns:p14="http://schemas.microsoft.com/office/powerpoint/2010/main" val="1360811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olo 1">
            <a:extLst>
              <a:ext uri="{FF2B5EF4-FFF2-40B4-BE49-F238E27FC236}">
                <a16:creationId xmlns="" xmlns:a16="http://schemas.microsoft.com/office/drawing/2014/main" id="{9D1E3726-82A6-4B9B-9F5B-3319D328633E}"/>
              </a:ext>
            </a:extLst>
          </p:cNvPr>
          <p:cNvSpPr>
            <a:spLocks noGrp="1"/>
          </p:cNvSpPr>
          <p:nvPr>
            <p:ph type="title"/>
          </p:nvPr>
        </p:nvSpPr>
        <p:spPr>
          <a:xfrm>
            <a:off x="-2" y="-62666"/>
            <a:ext cx="12192001" cy="1107996"/>
          </a:xfrm>
        </p:spPr>
        <p:txBody>
          <a:bodyPr/>
          <a:lstStyle>
            <a:defPPr>
              <a:defRPr lang="it-IT"/>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IT" sz="3600" b="0" dirty="0">
                <a:solidFill>
                  <a:schemeClr val="bg1"/>
                </a:solidFill>
                <a:ea typeface="+mj-ea"/>
                <a:cs typeface="+mj-cs"/>
              </a:rPr>
              <a:t>Analysis on the </a:t>
            </a:r>
            <a:r>
              <a:rPr lang="it-IT" sz="3600" b="0" dirty="0" err="1">
                <a:solidFill>
                  <a:schemeClr val="bg1"/>
                </a:solidFill>
                <a:ea typeface="+mj-ea"/>
                <a:cs typeface="+mj-cs"/>
              </a:rPr>
              <a:t>obtained</a:t>
            </a:r>
            <a:r>
              <a:rPr lang="it-IT" sz="3600" b="0" dirty="0">
                <a:solidFill>
                  <a:schemeClr val="bg1"/>
                </a:solidFill>
                <a:ea typeface="+mj-ea"/>
                <a:cs typeface="+mj-cs"/>
              </a:rPr>
              <a:t> </a:t>
            </a:r>
            <a:r>
              <a:rPr lang="it-IT" sz="3600" b="0" dirty="0" err="1">
                <a:solidFill>
                  <a:schemeClr val="bg1"/>
                </a:solidFill>
                <a:ea typeface="+mj-ea"/>
                <a:cs typeface="+mj-cs"/>
              </a:rPr>
              <a:t>signal</a:t>
            </a:r>
            <a:r>
              <a:rPr lang="it-IT" sz="3600" b="0" dirty="0">
                <a:solidFill>
                  <a:schemeClr val="bg1"/>
                </a:solidFill>
                <a:ea typeface="+mj-ea"/>
                <a:cs typeface="+mj-cs"/>
              </a:rPr>
              <a:t> and background </a:t>
            </a:r>
            <a:r>
              <a:rPr lang="it-IT" sz="3600" b="0" dirty="0" err="1">
                <a:solidFill>
                  <a:schemeClr val="bg1"/>
                </a:solidFill>
                <a:ea typeface="+mj-ea"/>
                <a:cs typeface="+mj-cs"/>
              </a:rPr>
              <a:t>noise</a:t>
            </a:r>
            <a:r>
              <a:rPr lang="it-IT" sz="3600" b="0" dirty="0">
                <a:solidFill>
                  <a:schemeClr val="bg1"/>
                </a:solidFill>
                <a:ea typeface="+mj-ea"/>
                <a:cs typeface="+mj-cs"/>
              </a:rPr>
              <a:t> </a:t>
            </a:r>
            <a:r>
              <a:rPr lang="it-IT" sz="3600" b="0" dirty="0" err="1">
                <a:solidFill>
                  <a:schemeClr val="bg1"/>
                </a:solidFill>
                <a:ea typeface="+mj-ea"/>
                <a:cs typeface="+mj-cs"/>
              </a:rPr>
              <a:t>level</a:t>
            </a:r>
            <a:endParaRPr lang="it-IT" sz="3600" dirty="0">
              <a:solidFill>
                <a:schemeClr val="bg1"/>
              </a:solidFill>
            </a:endParaRPr>
          </a:p>
        </p:txBody>
      </p:sp>
      <p:sp>
        <p:nvSpPr>
          <p:cNvPr id="14" name="Rettangolo 13">
            <a:extLst>
              <a:ext uri="{FF2B5EF4-FFF2-40B4-BE49-F238E27FC236}">
                <a16:creationId xmlns="" xmlns:a16="http://schemas.microsoft.com/office/drawing/2014/main" id="{11663332-C064-1284-6B4F-99D5E5E53EF3}"/>
              </a:ext>
            </a:extLst>
          </p:cNvPr>
          <p:cNvSpPr/>
          <p:nvPr/>
        </p:nvSpPr>
        <p:spPr>
          <a:xfrm rot="16200000">
            <a:off x="4626618" y="5422855"/>
            <a:ext cx="1679144" cy="25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solidFill>
                <a:schemeClr val="tx1"/>
              </a:solidFill>
            </a:endParaRPr>
          </a:p>
        </p:txBody>
      </p:sp>
      <p:grpSp>
        <p:nvGrpSpPr>
          <p:cNvPr id="39" name="Gruppo 38">
            <a:extLst>
              <a:ext uri="{FF2B5EF4-FFF2-40B4-BE49-F238E27FC236}">
                <a16:creationId xmlns="" xmlns:a16="http://schemas.microsoft.com/office/drawing/2014/main" id="{D6BFE157-B40C-A0CF-20F6-DB8DD844DB43}"/>
              </a:ext>
            </a:extLst>
          </p:cNvPr>
          <p:cNvGrpSpPr/>
          <p:nvPr/>
        </p:nvGrpSpPr>
        <p:grpSpPr>
          <a:xfrm>
            <a:off x="6503390" y="1805969"/>
            <a:ext cx="4926607" cy="3771145"/>
            <a:chOff x="6023787" y="57772"/>
            <a:chExt cx="4926607" cy="3771145"/>
          </a:xfrm>
        </p:grpSpPr>
        <p:grpSp>
          <p:nvGrpSpPr>
            <p:cNvPr id="27" name="Gruppo 26">
              <a:extLst>
                <a:ext uri="{FF2B5EF4-FFF2-40B4-BE49-F238E27FC236}">
                  <a16:creationId xmlns="" xmlns:a16="http://schemas.microsoft.com/office/drawing/2014/main" id="{D81DFD21-2D6A-6C82-27F0-F93CC483628F}"/>
                </a:ext>
              </a:extLst>
            </p:cNvPr>
            <p:cNvGrpSpPr/>
            <p:nvPr/>
          </p:nvGrpSpPr>
          <p:grpSpPr>
            <a:xfrm>
              <a:off x="6023787" y="57772"/>
              <a:ext cx="4926607" cy="3771145"/>
              <a:chOff x="668101" y="4101829"/>
              <a:chExt cx="4926607" cy="3771145"/>
            </a:xfrm>
          </p:grpSpPr>
          <p:pic>
            <p:nvPicPr>
              <p:cNvPr id="6" name="Immagine 5">
                <a:extLst>
                  <a:ext uri="{FF2B5EF4-FFF2-40B4-BE49-F238E27FC236}">
                    <a16:creationId xmlns="" xmlns:a16="http://schemas.microsoft.com/office/drawing/2014/main" id="{15743ACC-A4B1-DD05-476A-AC9443424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102" y="4101829"/>
                <a:ext cx="4926606" cy="3664464"/>
              </a:xfrm>
              <a:prstGeom prst="rect">
                <a:avLst/>
              </a:prstGeom>
            </p:spPr>
          </p:pic>
          <p:sp>
            <p:nvSpPr>
              <p:cNvPr id="8" name="Rettangolo 7">
                <a:extLst>
                  <a:ext uri="{FF2B5EF4-FFF2-40B4-BE49-F238E27FC236}">
                    <a16:creationId xmlns="" xmlns:a16="http://schemas.microsoft.com/office/drawing/2014/main" id="{7434120A-6BC3-0F30-C8E7-08864B900744}"/>
                  </a:ext>
                </a:extLst>
              </p:cNvPr>
              <p:cNvSpPr/>
              <p:nvPr/>
            </p:nvSpPr>
            <p:spPr>
              <a:xfrm>
                <a:off x="2006079" y="7730319"/>
                <a:ext cx="2299070" cy="142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 Proton energy [MeV]</a:t>
                </a:r>
              </a:p>
            </p:txBody>
          </p:sp>
          <mc:AlternateContent xmlns:mc="http://schemas.openxmlformats.org/markup-compatibility/2006" xmlns:a14="http://schemas.microsoft.com/office/drawing/2010/main">
            <mc:Choice Requires="a14">
              <p:sp>
                <p:nvSpPr>
                  <p:cNvPr id="9" name="Rettangolo 8">
                    <a:extLst>
                      <a:ext uri="{FF2B5EF4-FFF2-40B4-BE49-F238E27FC236}">
                        <a16:creationId xmlns="" xmlns:a16="http://schemas.microsoft.com/office/drawing/2014/main" id="{156C0AB8-1A2E-6911-4FE8-EEB55A0B04D7}"/>
                      </a:ext>
                    </a:extLst>
                  </p:cNvPr>
                  <p:cNvSpPr/>
                  <p:nvPr/>
                </p:nvSpPr>
                <p:spPr>
                  <a:xfrm rot="16200000">
                    <a:off x="-41600" y="5589843"/>
                    <a:ext cx="1679144" cy="259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𝑆𝐵𝑅</m:t>
                              </m:r>
                            </m:e>
                            <m:sub>
                              <m:d>
                                <m:dPr>
                                  <m:begChr m:val="⟨"/>
                                  <m:endChr m:val="⟩"/>
                                  <m:ctrlPr>
                                    <a:rPr lang="it-IT" sz="1600" b="0" i="1" smtClean="0">
                                      <a:solidFill>
                                        <a:schemeClr val="tx1"/>
                                      </a:solidFill>
                                      <a:latin typeface="Cambria Math" panose="02040503050406030204" pitchFamily="18" charset="0"/>
                                    </a:rPr>
                                  </m:ctrlPr>
                                </m:dPr>
                                <m:e>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𝑖</m:t>
                                      </m:r>
                                    </m:sub>
                                  </m:sSub>
                                </m:e>
                              </m:d>
                            </m:sub>
                          </m:sSub>
                        </m:oMath>
                      </m:oMathPara>
                    </a14:m>
                    <a:endParaRPr lang="en-CA" sz="1600" dirty="0">
                      <a:solidFill>
                        <a:schemeClr val="tx1"/>
                      </a:solidFill>
                    </a:endParaRPr>
                  </a:p>
                </p:txBody>
              </p:sp>
            </mc:Choice>
            <mc:Fallback xmlns="">
              <p:sp>
                <p:nvSpPr>
                  <p:cNvPr id="9" name="Rettangolo 8">
                    <a:extLst>
                      <a:ext uri="{FF2B5EF4-FFF2-40B4-BE49-F238E27FC236}">
                        <a16:creationId xmlns:a16="http://schemas.microsoft.com/office/drawing/2014/main" id="{156C0AB8-1A2E-6911-4FE8-EEB55A0B04D7}"/>
                      </a:ext>
                    </a:extLst>
                  </p:cNvPr>
                  <p:cNvSpPr>
                    <a:spLocks noRot="1" noChangeAspect="1" noMove="1" noResize="1" noEditPoints="1" noAdjustHandles="1" noChangeArrowheads="1" noChangeShapeType="1" noTextEdit="1"/>
                  </p:cNvSpPr>
                  <p:nvPr/>
                </p:nvSpPr>
                <p:spPr>
                  <a:xfrm rot="16200000">
                    <a:off x="-41600" y="5589843"/>
                    <a:ext cx="1679144" cy="259741"/>
                  </a:xfrm>
                  <a:prstGeom prst="rect">
                    <a:avLst/>
                  </a:prstGeom>
                  <a:blipFill>
                    <a:blip r:embed="rId3"/>
                    <a:stretch>
                      <a:fillRect r="-12766"/>
                    </a:stretch>
                  </a:blipFill>
                  <a:ln>
                    <a:solidFill>
                      <a:schemeClr val="bg1"/>
                    </a:solidFill>
                  </a:ln>
                </p:spPr>
                <p:txBody>
                  <a:bodyPr/>
                  <a:lstStyle/>
                  <a:p>
                    <a:r>
                      <a:rPr lang="en-CA">
                        <a:noFill/>
                      </a:rPr>
                      <a:t> </a:t>
                    </a:r>
                  </a:p>
                </p:txBody>
              </p:sp>
            </mc:Fallback>
          </mc:AlternateContent>
        </p:grpSp>
        <mc:AlternateContent xmlns:mc="http://schemas.openxmlformats.org/markup-compatibility/2006" xmlns:a14="http://schemas.microsoft.com/office/drawing/2010/main">
          <mc:Choice Requires="a14">
            <p:sp>
              <p:nvSpPr>
                <p:cNvPr id="29" name="Rettangolo 28">
                  <a:extLst>
                    <a:ext uri="{FF2B5EF4-FFF2-40B4-BE49-F238E27FC236}">
                      <a16:creationId xmlns="" xmlns:a16="http://schemas.microsoft.com/office/drawing/2014/main" id="{1E28D54A-C44F-1F21-B268-CAFFA7603EE8}"/>
                    </a:ext>
                  </a:extLst>
                </p:cNvPr>
                <p:cNvSpPr/>
                <p:nvPr/>
              </p:nvSpPr>
              <p:spPr>
                <a:xfrm>
                  <a:off x="6919430" y="2010719"/>
                  <a:ext cx="1781074" cy="6153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𝑆𝐵𝑅</m:t>
                            </m:r>
                          </m:e>
                          <m:sub>
                            <m:d>
                              <m:dPr>
                                <m:begChr m:val="⟨"/>
                                <m:endChr m:val="⟩"/>
                                <m:ctrlPr>
                                  <a:rPr lang="it-IT" sz="1600" b="0" i="1" smtClean="0">
                                    <a:solidFill>
                                      <a:schemeClr val="tx1"/>
                                    </a:solidFill>
                                    <a:latin typeface="Cambria Math" panose="02040503050406030204" pitchFamily="18" charset="0"/>
                                  </a:rPr>
                                </m:ctrlPr>
                              </m:dPr>
                              <m:e>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m:t>
                                    </m:r>
                                  </m:e>
                                  <m:sub>
                                    <m:r>
                                      <a:rPr lang="it-IT" sz="1600" b="0" i="1" smtClean="0">
                                        <a:solidFill>
                                          <a:schemeClr val="tx1"/>
                                        </a:solidFill>
                                        <a:latin typeface="Cambria Math" panose="02040503050406030204" pitchFamily="18" charset="0"/>
                                      </a:rPr>
                                      <m:t>𝑖</m:t>
                                    </m:r>
                                  </m:sub>
                                </m:sSub>
                              </m:e>
                            </m:d>
                          </m:sub>
                        </m:sSub>
                        <m:r>
                          <a:rPr lang="it-IT" sz="1600" b="0" i="1" smtClean="0">
                            <a:solidFill>
                              <a:schemeClr val="tx1"/>
                            </a:solidFill>
                            <a:latin typeface="Cambria Math" panose="02040503050406030204" pitchFamily="18" charset="0"/>
                          </a:rPr>
                          <m:t>=</m:t>
                        </m:r>
                        <m:f>
                          <m:fPr>
                            <m:ctrlPr>
                              <a:rPr lang="it-IT" sz="1600" b="0" i="1" smtClean="0">
                                <a:solidFill>
                                  <a:schemeClr val="tx1"/>
                                </a:solidFill>
                                <a:latin typeface="Cambria Math" panose="02040503050406030204" pitchFamily="18" charset="0"/>
                              </a:rPr>
                            </m:ctrlPr>
                          </m:fPr>
                          <m:num>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𝑆</m:t>
                                </m:r>
                              </m:e>
                              <m:sub>
                                <m:d>
                                  <m:dPr>
                                    <m:begChr m:val="⟨"/>
                                    <m:endChr m:val="⟩"/>
                                    <m:ctrlPr>
                                      <a:rPr lang="it-IT" sz="1600" i="1">
                                        <a:solidFill>
                                          <a:schemeClr val="tx1"/>
                                        </a:solidFill>
                                        <a:latin typeface="Cambria Math" panose="02040503050406030204" pitchFamily="18" charset="0"/>
                                      </a:rPr>
                                    </m:ctrlPr>
                                  </m:dPr>
                                  <m:e>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𝐸</m:t>
                                        </m:r>
                                      </m:e>
                                      <m:sub>
                                        <m:r>
                                          <a:rPr lang="it-IT" sz="1600" i="1">
                                            <a:solidFill>
                                              <a:schemeClr val="tx1"/>
                                            </a:solidFill>
                                            <a:latin typeface="Cambria Math" panose="02040503050406030204" pitchFamily="18" charset="0"/>
                                          </a:rPr>
                                          <m:t>𝑖</m:t>
                                        </m:r>
                                      </m:sub>
                                    </m:sSub>
                                  </m:e>
                                </m:d>
                              </m:sub>
                            </m:sSub>
                          </m:num>
                          <m:den>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𝐵𝐺</m:t>
                                </m:r>
                              </m:e>
                              <m:sub>
                                <m:d>
                                  <m:dPr>
                                    <m:begChr m:val="⟨"/>
                                    <m:endChr m:val="⟩"/>
                                    <m:ctrlPr>
                                      <a:rPr lang="it-IT" sz="1600" i="1">
                                        <a:solidFill>
                                          <a:schemeClr val="tx1"/>
                                        </a:solidFill>
                                        <a:latin typeface="Cambria Math" panose="02040503050406030204" pitchFamily="18" charset="0"/>
                                      </a:rPr>
                                    </m:ctrlPr>
                                  </m:dPr>
                                  <m:e>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𝐸</m:t>
                                        </m:r>
                                      </m:e>
                                      <m:sub>
                                        <m:r>
                                          <a:rPr lang="it-IT" sz="1600" i="1">
                                            <a:solidFill>
                                              <a:schemeClr val="tx1"/>
                                            </a:solidFill>
                                            <a:latin typeface="Cambria Math" panose="02040503050406030204" pitchFamily="18" charset="0"/>
                                          </a:rPr>
                                          <m:t>𝑖</m:t>
                                        </m:r>
                                      </m:sub>
                                    </m:sSub>
                                  </m:e>
                                </m:d>
                              </m:sub>
                            </m:sSub>
                          </m:den>
                        </m:f>
                      </m:oMath>
                    </m:oMathPara>
                  </a14:m>
                  <a:endParaRPr lang="en-CA" sz="1600" dirty="0">
                    <a:solidFill>
                      <a:schemeClr val="tx1"/>
                    </a:solidFill>
                  </a:endParaRPr>
                </a:p>
              </p:txBody>
            </p:sp>
          </mc:Choice>
          <mc:Fallback xmlns="">
            <p:sp>
              <p:nvSpPr>
                <p:cNvPr id="29" name="Rettangolo 28">
                  <a:extLst>
                    <a:ext uri="{FF2B5EF4-FFF2-40B4-BE49-F238E27FC236}">
                      <a16:creationId xmlns:a16="http://schemas.microsoft.com/office/drawing/2014/main" id="{1E28D54A-C44F-1F21-B268-CAFFA7603EE8}"/>
                    </a:ext>
                  </a:extLst>
                </p:cNvPr>
                <p:cNvSpPr>
                  <a:spLocks noRot="1" noChangeAspect="1" noMove="1" noResize="1" noEditPoints="1" noAdjustHandles="1" noChangeArrowheads="1" noChangeShapeType="1" noTextEdit="1"/>
                </p:cNvSpPr>
                <p:nvPr/>
              </p:nvSpPr>
              <p:spPr>
                <a:xfrm>
                  <a:off x="6919430" y="2010719"/>
                  <a:ext cx="1781074" cy="615398"/>
                </a:xfrm>
                <a:prstGeom prst="rect">
                  <a:avLst/>
                </a:prstGeom>
                <a:blipFill>
                  <a:blip r:embed="rId4"/>
                  <a:stretch>
                    <a:fillRect/>
                  </a:stretch>
                </a:blipFill>
                <a:ln>
                  <a:solidFill>
                    <a:schemeClr val="tx1"/>
                  </a:solidFill>
                </a:ln>
              </p:spPr>
              <p:txBody>
                <a:bodyPr/>
                <a:lstStyle/>
                <a:p>
                  <a:r>
                    <a:rPr lang="en-CA">
                      <a:noFill/>
                    </a:rPr>
                    <a:t> </a:t>
                  </a:r>
                </a:p>
              </p:txBody>
            </p:sp>
          </mc:Fallback>
        </mc:AlternateContent>
      </p:grpSp>
      <p:grpSp>
        <p:nvGrpSpPr>
          <p:cNvPr id="31" name="Gruppo 30">
            <a:extLst>
              <a:ext uri="{FF2B5EF4-FFF2-40B4-BE49-F238E27FC236}">
                <a16:creationId xmlns="" xmlns:a16="http://schemas.microsoft.com/office/drawing/2014/main" id="{448E778F-ADEB-D370-E51E-E0DC9130D159}"/>
              </a:ext>
            </a:extLst>
          </p:cNvPr>
          <p:cNvGrpSpPr/>
          <p:nvPr/>
        </p:nvGrpSpPr>
        <p:grpSpPr>
          <a:xfrm>
            <a:off x="627028" y="1854142"/>
            <a:ext cx="4981421" cy="3683310"/>
            <a:chOff x="338676" y="1311258"/>
            <a:chExt cx="4981421" cy="3683310"/>
          </a:xfrm>
        </p:grpSpPr>
        <p:grpSp>
          <p:nvGrpSpPr>
            <p:cNvPr id="25" name="Gruppo 24">
              <a:extLst>
                <a:ext uri="{FF2B5EF4-FFF2-40B4-BE49-F238E27FC236}">
                  <a16:creationId xmlns="" xmlns:a16="http://schemas.microsoft.com/office/drawing/2014/main" id="{3B402EAD-FD97-3C99-669D-BA9C04DB6FAD}"/>
                </a:ext>
              </a:extLst>
            </p:cNvPr>
            <p:cNvGrpSpPr/>
            <p:nvPr/>
          </p:nvGrpSpPr>
          <p:grpSpPr>
            <a:xfrm>
              <a:off x="338676" y="1311258"/>
              <a:ext cx="4981421" cy="3674800"/>
              <a:chOff x="602185" y="607145"/>
              <a:chExt cx="4981421" cy="3674800"/>
            </a:xfrm>
          </p:grpSpPr>
          <p:pic>
            <p:nvPicPr>
              <p:cNvPr id="4" name="Immagine 3">
                <a:extLst>
                  <a:ext uri="{FF2B5EF4-FFF2-40B4-BE49-F238E27FC236}">
                    <a16:creationId xmlns="" xmlns:a16="http://schemas.microsoft.com/office/drawing/2014/main" id="{BE6D8F4A-0A49-8EC4-9D69-54A2ABFF3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759" y="607145"/>
                <a:ext cx="4931847" cy="3674800"/>
              </a:xfrm>
              <a:prstGeom prst="rect">
                <a:avLst/>
              </a:prstGeom>
            </p:spPr>
          </p:pic>
          <p:sp>
            <p:nvSpPr>
              <p:cNvPr id="10" name="Rettangolo 9">
                <a:extLst>
                  <a:ext uri="{FF2B5EF4-FFF2-40B4-BE49-F238E27FC236}">
                    <a16:creationId xmlns="" xmlns:a16="http://schemas.microsoft.com/office/drawing/2014/main" id="{CD3962A3-4D29-FE65-205E-4A2499EA96B5}"/>
                  </a:ext>
                </a:extLst>
              </p:cNvPr>
              <p:cNvSpPr/>
              <p:nvPr/>
            </p:nvSpPr>
            <p:spPr>
              <a:xfrm rot="16200000">
                <a:off x="-438306" y="2033675"/>
                <a:ext cx="2438845" cy="3578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Integrated PSL values</a:t>
                </a:r>
              </a:p>
            </p:txBody>
          </p:sp>
          <mc:AlternateContent xmlns:mc="http://schemas.openxmlformats.org/markup-compatibility/2006" xmlns:a14="http://schemas.microsoft.com/office/drawing/2010/main">
            <mc:Choice Requires="a14">
              <p:sp>
                <p:nvSpPr>
                  <p:cNvPr id="17" name="Rettangolo 16">
                    <a:extLst>
                      <a:ext uri="{FF2B5EF4-FFF2-40B4-BE49-F238E27FC236}">
                        <a16:creationId xmlns="" xmlns:a16="http://schemas.microsoft.com/office/drawing/2014/main" id="{A22AFC1C-D116-6D62-AB90-955128235890}"/>
                      </a:ext>
                    </a:extLst>
                  </p:cNvPr>
                  <p:cNvSpPr/>
                  <p:nvPr/>
                </p:nvSpPr>
                <p:spPr>
                  <a:xfrm>
                    <a:off x="4127043" y="1081211"/>
                    <a:ext cx="729466" cy="5413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it-IT" sz="1400" b="0" i="1" smtClean="0">
                                  <a:solidFill>
                                    <a:srgbClr val="FF0000"/>
                                  </a:solidFill>
                                  <a:latin typeface="Cambria Math" panose="02040503050406030204" pitchFamily="18" charset="0"/>
                                </a:rPr>
                              </m:ctrlPr>
                            </m:sSubPr>
                            <m:e>
                              <m:r>
                                <a:rPr lang="it-IT" sz="1400" b="0" i="1" smtClean="0">
                                  <a:solidFill>
                                    <a:srgbClr val="FF0000"/>
                                  </a:solidFill>
                                  <a:latin typeface="Cambria Math" panose="02040503050406030204" pitchFamily="18" charset="0"/>
                                </a:rPr>
                                <m:t>𝑆</m:t>
                              </m:r>
                            </m:e>
                            <m:sub>
                              <m:d>
                                <m:dPr>
                                  <m:begChr m:val="⟨"/>
                                  <m:endChr m:val="⟩"/>
                                  <m:ctrlPr>
                                    <a:rPr lang="it-IT" sz="1400" b="0" i="1" smtClean="0">
                                      <a:solidFill>
                                        <a:srgbClr val="FF0000"/>
                                      </a:solidFill>
                                      <a:latin typeface="Cambria Math" panose="02040503050406030204" pitchFamily="18" charset="0"/>
                                    </a:rPr>
                                  </m:ctrlPr>
                                </m:dPr>
                                <m:e>
                                  <m:sSub>
                                    <m:sSubPr>
                                      <m:ctrlPr>
                                        <a:rPr lang="it-IT" sz="1400" b="0" i="1" smtClean="0">
                                          <a:solidFill>
                                            <a:srgbClr val="FF0000"/>
                                          </a:solidFill>
                                          <a:latin typeface="Cambria Math" panose="02040503050406030204" pitchFamily="18" charset="0"/>
                                        </a:rPr>
                                      </m:ctrlPr>
                                    </m:sSubPr>
                                    <m:e>
                                      <m:r>
                                        <a:rPr lang="it-IT" sz="1400" b="0" i="1" smtClean="0">
                                          <a:solidFill>
                                            <a:srgbClr val="FF0000"/>
                                          </a:solidFill>
                                          <a:latin typeface="Cambria Math" panose="02040503050406030204" pitchFamily="18" charset="0"/>
                                        </a:rPr>
                                        <m:t>𝐸</m:t>
                                      </m:r>
                                    </m:e>
                                    <m:sub>
                                      <m:r>
                                        <a:rPr lang="it-IT" sz="1400" b="0" i="1" smtClean="0">
                                          <a:solidFill>
                                            <a:srgbClr val="FF0000"/>
                                          </a:solidFill>
                                          <a:latin typeface="Cambria Math" panose="02040503050406030204" pitchFamily="18" charset="0"/>
                                        </a:rPr>
                                        <m:t>𝑖</m:t>
                                      </m:r>
                                    </m:sub>
                                  </m:sSub>
                                </m:e>
                              </m:d>
                            </m:sub>
                          </m:sSub>
                        </m:oMath>
                      </m:oMathPara>
                    </a14:m>
                    <a:endParaRPr lang="en-CA" sz="1400" dirty="0">
                      <a:solidFill>
                        <a:schemeClr val="tx1"/>
                      </a:solidFill>
                    </a:endParaRPr>
                  </a:p>
                  <a:p>
                    <a:pPr algn="ctr"/>
                    <a14:m>
                      <m:oMathPara xmlns:m="http://schemas.openxmlformats.org/officeDocument/2006/math">
                        <m:oMathParaPr>
                          <m:jc m:val="centerGroup"/>
                        </m:oMathParaPr>
                        <m:oMath xmlns:m="http://schemas.openxmlformats.org/officeDocument/2006/math">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𝐵𝐺</m:t>
                              </m:r>
                            </m:e>
                            <m:sub>
                              <m:d>
                                <m:dPr>
                                  <m:begChr m:val="⟨"/>
                                  <m:endChr m:val="⟩"/>
                                  <m:ctrlPr>
                                    <a:rPr lang="it-IT" sz="1400" b="0" i="1" smtClean="0">
                                      <a:solidFill>
                                        <a:schemeClr val="tx1"/>
                                      </a:solidFill>
                                      <a:latin typeface="Cambria Math" panose="02040503050406030204" pitchFamily="18" charset="0"/>
                                    </a:rPr>
                                  </m:ctrlPr>
                                </m:dPr>
                                <m:e>
                                  <m:sSub>
                                    <m:sSubPr>
                                      <m:ctrlPr>
                                        <a:rPr lang="it-IT" sz="1400" b="0" i="1" smtClean="0">
                                          <a:solidFill>
                                            <a:schemeClr val="tx1"/>
                                          </a:solidFill>
                                          <a:latin typeface="Cambria Math" panose="02040503050406030204" pitchFamily="18" charset="0"/>
                                        </a:rPr>
                                      </m:ctrlPr>
                                    </m:sSubPr>
                                    <m:e>
                                      <m:r>
                                        <a:rPr lang="it-IT" sz="1400" b="0" i="1" smtClean="0">
                                          <a:solidFill>
                                            <a:schemeClr val="tx1"/>
                                          </a:solidFill>
                                          <a:latin typeface="Cambria Math" panose="02040503050406030204" pitchFamily="18" charset="0"/>
                                        </a:rPr>
                                        <m:t>𝐸</m:t>
                                      </m:r>
                                    </m:e>
                                    <m:sub>
                                      <m:r>
                                        <a:rPr lang="it-IT" sz="1400" b="0" i="1" smtClean="0">
                                          <a:solidFill>
                                            <a:schemeClr val="tx1"/>
                                          </a:solidFill>
                                          <a:latin typeface="Cambria Math" panose="02040503050406030204" pitchFamily="18" charset="0"/>
                                        </a:rPr>
                                        <m:t>𝑖</m:t>
                                      </m:r>
                                    </m:sub>
                                  </m:sSub>
                                </m:e>
                              </m:d>
                            </m:sub>
                          </m:sSub>
                        </m:oMath>
                      </m:oMathPara>
                    </a14:m>
                    <a:endParaRPr lang="en-CA" sz="1400" dirty="0">
                      <a:solidFill>
                        <a:schemeClr val="tx1"/>
                      </a:solidFill>
                    </a:endParaRPr>
                  </a:p>
                </p:txBody>
              </p:sp>
            </mc:Choice>
            <mc:Fallback xmlns="">
              <p:sp>
                <p:nvSpPr>
                  <p:cNvPr id="17" name="Rettangolo 16">
                    <a:extLst>
                      <a:ext uri="{FF2B5EF4-FFF2-40B4-BE49-F238E27FC236}">
                        <a16:creationId xmlns:a16="http://schemas.microsoft.com/office/drawing/2014/main" id="{A22AFC1C-D116-6D62-AB90-955128235890}"/>
                      </a:ext>
                    </a:extLst>
                  </p:cNvPr>
                  <p:cNvSpPr>
                    <a:spLocks noRot="1" noChangeAspect="1" noMove="1" noResize="1" noEditPoints="1" noAdjustHandles="1" noChangeArrowheads="1" noChangeShapeType="1" noTextEdit="1"/>
                  </p:cNvSpPr>
                  <p:nvPr/>
                </p:nvSpPr>
                <p:spPr>
                  <a:xfrm>
                    <a:off x="4127043" y="1081211"/>
                    <a:ext cx="729466" cy="541382"/>
                  </a:xfrm>
                  <a:prstGeom prst="rect">
                    <a:avLst/>
                  </a:prstGeom>
                  <a:blipFill>
                    <a:blip r:embed="rId6"/>
                    <a:stretch>
                      <a:fillRect/>
                    </a:stretch>
                  </a:blipFill>
                  <a:ln>
                    <a:solidFill>
                      <a:schemeClr val="tx1"/>
                    </a:solidFill>
                  </a:ln>
                </p:spPr>
                <p:txBody>
                  <a:bodyPr/>
                  <a:lstStyle/>
                  <a:p>
                    <a:r>
                      <a:rPr lang="en-CA">
                        <a:noFill/>
                      </a:rPr>
                      <a:t> </a:t>
                    </a:r>
                  </a:p>
                </p:txBody>
              </p:sp>
            </mc:Fallback>
          </mc:AlternateContent>
        </p:grpSp>
        <p:sp>
          <p:nvSpPr>
            <p:cNvPr id="30" name="Rettangolo 29">
              <a:extLst>
                <a:ext uri="{FF2B5EF4-FFF2-40B4-BE49-F238E27FC236}">
                  <a16:creationId xmlns="" xmlns:a16="http://schemas.microsoft.com/office/drawing/2014/main" id="{85BFE54F-A0C5-7BFC-BA61-2FCB63DA4681}"/>
                </a:ext>
              </a:extLst>
            </p:cNvPr>
            <p:cNvSpPr/>
            <p:nvPr/>
          </p:nvSpPr>
          <p:spPr>
            <a:xfrm>
              <a:off x="1542289" y="4910276"/>
              <a:ext cx="2261611" cy="84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a:solidFill>
                    <a:schemeClr val="tx1"/>
                  </a:solidFill>
                </a:rPr>
                <a:t> Proton energy [MeV]</a:t>
              </a:r>
            </a:p>
          </p:txBody>
        </p:sp>
      </p:grpSp>
      <mc:AlternateContent xmlns:mc="http://schemas.openxmlformats.org/markup-compatibility/2006" xmlns:a14="http://schemas.microsoft.com/office/drawing/2010/main">
        <mc:Choice Requires="a14">
          <p:sp>
            <p:nvSpPr>
              <p:cNvPr id="28" name="CasellaDiTesto 27">
                <a:extLst>
                  <a:ext uri="{FF2B5EF4-FFF2-40B4-BE49-F238E27FC236}">
                    <a16:creationId xmlns="" xmlns:a16="http://schemas.microsoft.com/office/drawing/2014/main" id="{8C9B8838-8910-8556-9E25-B85620E8A91D}"/>
                  </a:ext>
                </a:extLst>
              </p:cNvPr>
              <p:cNvSpPr txBox="1"/>
              <p:nvPr/>
            </p:nvSpPr>
            <p:spPr>
              <a:xfrm>
                <a:off x="1132193" y="1166322"/>
                <a:ext cx="7512077" cy="559577"/>
              </a:xfrm>
              <a:prstGeom prst="rect">
                <a:avLst/>
              </a:prstGeom>
            </p:spPr>
            <p:txBody>
              <a:bodyPr vert="horz" wrap="square" lIns="91440" tIns="0" rIns="91440" bIns="0" rtlCol="0">
                <a:spAutoFit/>
              </a:bodyPr>
              <a:lstStyle/>
              <a:p>
                <a:r>
                  <a:rPr lang="it-IT" b="0" dirty="0">
                    <a:ea typeface="Times New Roman" panose="02020603050405020304" pitchFamily="18" charset="0"/>
                    <a:cs typeface="Times New Roman" panose="02020603050405020304" pitchFamily="18" charset="0"/>
                  </a:rPr>
                  <a:t>Signal</a:t>
                </a:r>
                <a:r>
                  <a:rPr lang="it-IT" dirty="0">
                    <a:ea typeface="Times New Roman" panose="02020603050405020304" pitchFamily="18" charset="0"/>
                    <a:cs typeface="Times New Roman" panose="02020603050405020304" pitchFamily="18" charset="0"/>
                  </a:rPr>
                  <a:t>-</a:t>
                </a:r>
                <a:r>
                  <a:rPr lang="it-IT" b="0" dirty="0">
                    <a:ea typeface="Times New Roman" panose="02020603050405020304" pitchFamily="18" charset="0"/>
                    <a:cs typeface="Times New Roman" panose="02020603050405020304" pitchFamily="18" charset="0"/>
                  </a:rPr>
                  <a:t>to-background-ratio </a:t>
                </a:r>
                <a14:m>
                  <m:oMath xmlns:m="http://schemas.openxmlformats.org/officeDocument/2006/math">
                    <m:sSub>
                      <m:sSubPr>
                        <m:ctrlPr>
                          <a:rPr lang="it-IT" sz="1800" b="1" i="1" smtClean="0">
                            <a:solidFill>
                              <a:schemeClr val="tx1"/>
                            </a:solidFill>
                            <a:latin typeface="Cambria Math" panose="02040503050406030204" pitchFamily="18" charset="0"/>
                          </a:rPr>
                        </m:ctrlPr>
                      </m:sSubPr>
                      <m:e>
                        <m:r>
                          <a:rPr lang="it-IT" sz="1800" b="1" i="1" smtClean="0">
                            <a:solidFill>
                              <a:schemeClr val="tx1"/>
                            </a:solidFill>
                            <a:latin typeface="Cambria Math" panose="02040503050406030204" pitchFamily="18" charset="0"/>
                          </a:rPr>
                          <m:t>𝑺𝑩𝑹</m:t>
                        </m:r>
                      </m:e>
                      <m:sub>
                        <m:d>
                          <m:dPr>
                            <m:begChr m:val="⟨"/>
                            <m:endChr m:val="⟩"/>
                            <m:ctrlPr>
                              <a:rPr lang="it-IT" sz="1800" b="1" i="1" smtClean="0">
                                <a:solidFill>
                                  <a:schemeClr val="tx1"/>
                                </a:solidFill>
                                <a:latin typeface="Cambria Math" panose="02040503050406030204" pitchFamily="18" charset="0"/>
                              </a:rPr>
                            </m:ctrlPr>
                          </m:dPr>
                          <m:e>
                            <m:sSub>
                              <m:sSubPr>
                                <m:ctrlPr>
                                  <a:rPr lang="it-IT" sz="1800" b="1" i="1" smtClean="0">
                                    <a:solidFill>
                                      <a:schemeClr val="tx1"/>
                                    </a:solidFill>
                                    <a:latin typeface="Cambria Math" panose="02040503050406030204" pitchFamily="18" charset="0"/>
                                  </a:rPr>
                                </m:ctrlPr>
                              </m:sSubPr>
                              <m:e>
                                <m:r>
                                  <a:rPr lang="it-IT" sz="1800" b="1" i="1" smtClean="0">
                                    <a:solidFill>
                                      <a:schemeClr val="tx1"/>
                                    </a:solidFill>
                                    <a:latin typeface="Cambria Math" panose="02040503050406030204" pitchFamily="18" charset="0"/>
                                  </a:rPr>
                                  <m:t>𝑬</m:t>
                                </m:r>
                              </m:e>
                              <m:sub>
                                <m:r>
                                  <a:rPr lang="it-IT" sz="1800" b="1" i="1" smtClean="0">
                                    <a:solidFill>
                                      <a:schemeClr val="tx1"/>
                                    </a:solidFill>
                                    <a:latin typeface="Cambria Math" panose="02040503050406030204" pitchFamily="18" charset="0"/>
                                  </a:rPr>
                                  <m:t>𝒊</m:t>
                                </m:r>
                              </m:sub>
                            </m:sSub>
                          </m:e>
                        </m:d>
                      </m:sub>
                    </m:sSub>
                    <m:r>
                      <a:rPr lang="it-IT" sz="1800" b="1" i="1" smtClean="0">
                        <a:solidFill>
                          <a:schemeClr val="tx1"/>
                        </a:solidFill>
                        <a:latin typeface="Cambria Math" panose="02040503050406030204" pitchFamily="18" charset="0"/>
                      </a:rPr>
                      <m:t>=</m:t>
                    </m:r>
                    <m:f>
                      <m:fPr>
                        <m:ctrlPr>
                          <a:rPr lang="it-IT" sz="1800" b="1" i="1" smtClean="0">
                            <a:solidFill>
                              <a:schemeClr val="tx1"/>
                            </a:solidFill>
                            <a:latin typeface="Cambria Math" panose="02040503050406030204" pitchFamily="18" charset="0"/>
                          </a:rPr>
                        </m:ctrlPr>
                      </m:fPr>
                      <m:num>
                        <m:sSub>
                          <m:sSubPr>
                            <m:ctrlPr>
                              <a:rPr lang="it-IT" sz="1800" b="1" i="1">
                                <a:solidFill>
                                  <a:schemeClr val="tx1"/>
                                </a:solidFill>
                                <a:latin typeface="Cambria Math" panose="02040503050406030204" pitchFamily="18" charset="0"/>
                              </a:rPr>
                            </m:ctrlPr>
                          </m:sSubPr>
                          <m:e>
                            <m:r>
                              <a:rPr lang="it-IT" sz="1800" b="1" i="1">
                                <a:solidFill>
                                  <a:schemeClr val="tx1"/>
                                </a:solidFill>
                                <a:latin typeface="Cambria Math" panose="02040503050406030204" pitchFamily="18" charset="0"/>
                              </a:rPr>
                              <m:t>𝑺</m:t>
                            </m:r>
                          </m:e>
                          <m:sub>
                            <m:d>
                              <m:dPr>
                                <m:begChr m:val="⟨"/>
                                <m:endChr m:val="⟩"/>
                                <m:ctrlPr>
                                  <a:rPr lang="it-IT" sz="1800" b="1" i="1">
                                    <a:solidFill>
                                      <a:schemeClr val="tx1"/>
                                    </a:solidFill>
                                    <a:latin typeface="Cambria Math" panose="02040503050406030204" pitchFamily="18" charset="0"/>
                                  </a:rPr>
                                </m:ctrlPr>
                              </m:dPr>
                              <m:e>
                                <m:sSub>
                                  <m:sSubPr>
                                    <m:ctrlPr>
                                      <a:rPr lang="it-IT" sz="1800" b="1" i="1">
                                        <a:solidFill>
                                          <a:schemeClr val="tx1"/>
                                        </a:solidFill>
                                        <a:latin typeface="Cambria Math" panose="02040503050406030204" pitchFamily="18" charset="0"/>
                                      </a:rPr>
                                    </m:ctrlPr>
                                  </m:sSubPr>
                                  <m:e>
                                    <m:r>
                                      <a:rPr lang="it-IT" sz="1800" b="1" i="1">
                                        <a:solidFill>
                                          <a:schemeClr val="tx1"/>
                                        </a:solidFill>
                                        <a:latin typeface="Cambria Math" panose="02040503050406030204" pitchFamily="18" charset="0"/>
                                      </a:rPr>
                                      <m:t>𝑬</m:t>
                                    </m:r>
                                  </m:e>
                                  <m:sub>
                                    <m:r>
                                      <a:rPr lang="it-IT" sz="1800" b="1" i="1">
                                        <a:solidFill>
                                          <a:schemeClr val="tx1"/>
                                        </a:solidFill>
                                        <a:latin typeface="Cambria Math" panose="02040503050406030204" pitchFamily="18" charset="0"/>
                                      </a:rPr>
                                      <m:t>𝒊</m:t>
                                    </m:r>
                                  </m:sub>
                                </m:sSub>
                              </m:e>
                            </m:d>
                          </m:sub>
                        </m:sSub>
                      </m:num>
                      <m:den>
                        <m:sSub>
                          <m:sSubPr>
                            <m:ctrlPr>
                              <a:rPr lang="it-IT" sz="1800" b="1" i="1">
                                <a:solidFill>
                                  <a:schemeClr val="tx1"/>
                                </a:solidFill>
                                <a:latin typeface="Cambria Math" panose="02040503050406030204" pitchFamily="18" charset="0"/>
                              </a:rPr>
                            </m:ctrlPr>
                          </m:sSubPr>
                          <m:e>
                            <m:r>
                              <a:rPr lang="it-IT" sz="1800" b="1" i="1">
                                <a:solidFill>
                                  <a:schemeClr val="tx1"/>
                                </a:solidFill>
                                <a:latin typeface="Cambria Math" panose="02040503050406030204" pitchFamily="18" charset="0"/>
                              </a:rPr>
                              <m:t>𝑩𝑮</m:t>
                            </m:r>
                          </m:e>
                          <m:sub>
                            <m:d>
                              <m:dPr>
                                <m:begChr m:val="⟨"/>
                                <m:endChr m:val="⟩"/>
                                <m:ctrlPr>
                                  <a:rPr lang="it-IT" sz="1800" b="1" i="1">
                                    <a:solidFill>
                                      <a:schemeClr val="tx1"/>
                                    </a:solidFill>
                                    <a:latin typeface="Cambria Math" panose="02040503050406030204" pitchFamily="18" charset="0"/>
                                  </a:rPr>
                                </m:ctrlPr>
                              </m:dPr>
                              <m:e>
                                <m:sSub>
                                  <m:sSubPr>
                                    <m:ctrlPr>
                                      <a:rPr lang="it-IT" sz="1800" b="1" i="1">
                                        <a:solidFill>
                                          <a:schemeClr val="tx1"/>
                                        </a:solidFill>
                                        <a:latin typeface="Cambria Math" panose="02040503050406030204" pitchFamily="18" charset="0"/>
                                      </a:rPr>
                                    </m:ctrlPr>
                                  </m:sSubPr>
                                  <m:e>
                                    <m:r>
                                      <a:rPr lang="it-IT" sz="1800" b="1" i="1">
                                        <a:solidFill>
                                          <a:schemeClr val="tx1"/>
                                        </a:solidFill>
                                        <a:latin typeface="Cambria Math" panose="02040503050406030204" pitchFamily="18" charset="0"/>
                                      </a:rPr>
                                      <m:t>𝑬</m:t>
                                    </m:r>
                                  </m:e>
                                  <m:sub>
                                    <m:r>
                                      <a:rPr lang="it-IT" sz="1800" b="1" i="1">
                                        <a:solidFill>
                                          <a:schemeClr val="tx1"/>
                                        </a:solidFill>
                                        <a:latin typeface="Cambria Math" panose="02040503050406030204" pitchFamily="18" charset="0"/>
                                      </a:rPr>
                                      <m:t>𝒊</m:t>
                                    </m:r>
                                  </m:sub>
                                </m:sSub>
                              </m:e>
                            </m:d>
                          </m:sub>
                        </m:sSub>
                      </m:den>
                    </m:f>
                  </m:oMath>
                </a14:m>
                <a:r>
                  <a:rPr lang="it-IT" b="0" dirty="0">
                    <a:ea typeface="Times New Roman" panose="02020603050405020304" pitchFamily="18" charset="0"/>
                    <a:cs typeface="Times New Roman" panose="02020603050405020304" pitchFamily="18" charset="0"/>
                  </a:rPr>
                  <a:t>  for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𝐴</m:t>
                        </m:r>
                      </m:num>
                      <m:den>
                        <m:r>
                          <a:rPr lang="en-US" i="1">
                            <a:latin typeface="Cambria Math" panose="02040503050406030204" pitchFamily="18" charset="0"/>
                          </a:rPr>
                          <m:t>𝑍</m:t>
                        </m:r>
                      </m:den>
                    </m:f>
                    <m:r>
                      <a:rPr lang="it-IT">
                        <a:latin typeface="Cambria Math" panose="02040503050406030204" pitchFamily="18" charset="0"/>
                      </a:rPr>
                      <m:t>=</m:t>
                    </m:r>
                    <m:r>
                      <a:rPr lang="it-IT" b="0" i="0" smtClean="0">
                        <a:latin typeface="Cambria Math" panose="02040503050406030204" pitchFamily="18" charset="0"/>
                      </a:rPr>
                      <m:t>1</m:t>
                    </m:r>
                  </m:oMath>
                </a14:m>
                <a:r>
                  <a:rPr lang="it-IT" b="0" dirty="0">
                    <a:ea typeface="Times New Roman" panose="02020603050405020304" pitchFamily="18" charset="0"/>
                    <a:cs typeface="Times New Roman" panose="02020603050405020304" pitchFamily="18" charset="0"/>
                  </a:rPr>
                  <a:t>  trace </a:t>
                </a:r>
                <a:r>
                  <a:rPr lang="it-IT" b="1" dirty="0">
                    <a:ea typeface="Times New Roman" panose="02020603050405020304" pitchFamily="18" charset="0"/>
                    <a:cs typeface="Times New Roman" panose="02020603050405020304" pitchFamily="18" charset="0"/>
                  </a:rPr>
                  <a:t>(</a:t>
                </a:r>
                <a:r>
                  <a:rPr lang="it-IT" b="1" dirty="0" err="1">
                    <a:ea typeface="Times New Roman" panose="02020603050405020304" pitchFamily="18" charset="0"/>
                    <a:cs typeface="Times New Roman" panose="02020603050405020304" pitchFamily="18" charset="0"/>
                  </a:rPr>
                  <a:t>protons</a:t>
                </a:r>
                <a:r>
                  <a:rPr lang="it-IT" b="1" dirty="0">
                    <a:ea typeface="Times New Roman" panose="02020603050405020304" pitchFamily="18" charset="0"/>
                    <a:cs typeface="Times New Roman" panose="02020603050405020304" pitchFamily="18" charset="0"/>
                  </a:rPr>
                  <a:t>)</a:t>
                </a:r>
                <a:endParaRPr lang="en-GB" b="1" dirty="0">
                  <a:latin typeface="IBM Plex Sans" panose="020B0503050203000203" pitchFamily="34" charset="0"/>
                  <a:ea typeface="Times New Roman" panose="02020603050405020304" pitchFamily="18" charset="0"/>
                  <a:cs typeface="Times New Roman" panose="02020603050405020304" pitchFamily="18" charset="0"/>
                </a:endParaRPr>
              </a:p>
            </p:txBody>
          </p:sp>
        </mc:Choice>
        <mc:Fallback xmlns="">
          <p:sp>
            <p:nvSpPr>
              <p:cNvPr id="28" name="CasellaDiTesto 27">
                <a:extLst>
                  <a:ext uri="{FF2B5EF4-FFF2-40B4-BE49-F238E27FC236}">
                    <a16:creationId xmlns:a16="http://schemas.microsoft.com/office/drawing/2014/main" id="{8C9B8838-8910-8556-9E25-B85620E8A91D}"/>
                  </a:ext>
                </a:extLst>
              </p:cNvPr>
              <p:cNvSpPr txBox="1">
                <a:spLocks noRot="1" noChangeAspect="1" noMove="1" noResize="1" noEditPoints="1" noAdjustHandles="1" noChangeArrowheads="1" noChangeShapeType="1" noTextEdit="1"/>
              </p:cNvSpPr>
              <p:nvPr/>
            </p:nvSpPr>
            <p:spPr>
              <a:xfrm>
                <a:off x="1132193" y="1166322"/>
                <a:ext cx="7512077" cy="559577"/>
              </a:xfrm>
              <a:prstGeom prst="rect">
                <a:avLst/>
              </a:prstGeom>
              <a:blipFill>
                <a:blip r:embed="rId7"/>
                <a:stretch>
                  <a:fillRect l="-73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 name="CasellaDiTesto 1">
                <a:extLst>
                  <a:ext uri="{FF2B5EF4-FFF2-40B4-BE49-F238E27FC236}">
                    <a16:creationId xmlns="" xmlns:a16="http://schemas.microsoft.com/office/drawing/2014/main" id="{7ED558BD-5BD0-2525-0445-E7912E1CEF00}"/>
                  </a:ext>
                </a:extLst>
              </p:cNvPr>
              <p:cNvSpPr txBox="1"/>
              <p:nvPr/>
            </p:nvSpPr>
            <p:spPr>
              <a:xfrm>
                <a:off x="3810881" y="5858657"/>
                <a:ext cx="4041032" cy="830997"/>
              </a:xfrm>
              <a:prstGeom prst="rect">
                <a:avLst/>
              </a:prstGeom>
              <a:ln>
                <a:solidFill>
                  <a:srgbClr val="C00000"/>
                </a:solidFill>
              </a:ln>
            </p:spPr>
            <p:txBody>
              <a:bodyPr vert="horz" wrap="square" lIns="91440" tIns="0" rIns="91440" bIns="0" rtlCol="0">
                <a:spAutoFit/>
              </a:bodyPr>
              <a:lstStyle/>
              <a:p>
                <a:r>
                  <a:rPr lang="it-IT" sz="1800" dirty="0">
                    <a:solidFill>
                      <a:srgbClr val="000000"/>
                    </a:solidFill>
                    <a:effectLst/>
                    <a:ea typeface="Times New Roman" panose="02020603050405020304" pitchFamily="18" charset="0"/>
                  </a:rPr>
                  <a:t>Energy range </a:t>
                </a:r>
                <a:r>
                  <a:rPr lang="en-GB" sz="1800" dirty="0">
                    <a:solidFill>
                      <a:srgbClr val="000000"/>
                    </a:solidFill>
                    <a:effectLst/>
                    <a:ea typeface="Times New Roman" panose="02020603050405020304" pitchFamily="18" charset="0"/>
                  </a:rPr>
                  <a:t>0.1-0.7 MeV</a:t>
                </a:r>
                <a:r>
                  <a:rPr lang="en-GB" dirty="0">
                    <a:solidFill>
                      <a:srgbClr val="000000"/>
                    </a:solidFill>
                    <a:ea typeface="Times New Roman" panose="02020603050405020304" pitchFamily="18" charset="0"/>
                  </a:rPr>
                  <a:t> : </a:t>
                </a:r>
                <a:r>
                  <a:rPr lang="en-GB" i="1" dirty="0">
                    <a:solidFill>
                      <a:srgbClr val="000000"/>
                    </a:solidFill>
                    <a:ea typeface="Times New Roman" panose="02020603050405020304" pitchFamily="18" charset="0"/>
                  </a:rPr>
                  <a:t>SBR</a:t>
                </a:r>
                <a:r>
                  <a:rPr lang="en-GB" dirty="0">
                    <a:solidFill>
                      <a:srgbClr val="000000"/>
                    </a:solidFill>
                    <a:ea typeface="Times New Roman" panose="02020603050405020304" pitchFamily="18" charset="0"/>
                  </a:rPr>
                  <a:t>&gt;100</a:t>
                </a:r>
              </a:p>
              <a:p>
                <a:r>
                  <a:rPr lang="en-GB" sz="1800" dirty="0">
                    <a:solidFill>
                      <a:srgbClr val="000000"/>
                    </a:solidFill>
                    <a:effectLst/>
                    <a:ea typeface="Times New Roman" panose="02020603050405020304" pitchFamily="18" charset="0"/>
                  </a:rPr>
                  <a:t>Up to energy 1.1 MeV : </a:t>
                </a:r>
                <a:r>
                  <a:rPr lang="en-GB" sz="1800" i="1" dirty="0">
                    <a:solidFill>
                      <a:srgbClr val="000000"/>
                    </a:solidFill>
                    <a:effectLst/>
                    <a:ea typeface="Times New Roman" panose="02020603050405020304" pitchFamily="18" charset="0"/>
                  </a:rPr>
                  <a:t>SBR</a:t>
                </a:r>
                <a:r>
                  <a:rPr lang="en-GB" sz="1800" dirty="0">
                    <a:solidFill>
                      <a:srgbClr val="000000"/>
                    </a:solidFill>
                    <a:effectLst/>
                    <a:ea typeface="Times New Roman" panose="02020603050405020304" pitchFamily="18" charset="0"/>
                  </a:rPr>
                  <a:t>&gt;10</a:t>
                </a:r>
              </a:p>
              <a:p>
                <a:r>
                  <a:rPr lang="en-GB" dirty="0">
                    <a:solidFill>
                      <a:srgbClr val="000000"/>
                    </a:solidFill>
                    <a:ea typeface="Times New Roman" panose="02020603050405020304" pitchFamily="18" charset="0"/>
                  </a:rPr>
                  <a:t>At </a:t>
                </a:r>
                <a14:m>
                  <m:oMath xmlns:m="http://schemas.openxmlformats.org/officeDocument/2006/math">
                    <m:sSub>
                      <m:sSubPr>
                        <m:ctrlPr>
                          <a:rPr lang="it-IT" b="0" i="1" smtClean="0">
                            <a:solidFill>
                              <a:srgbClr val="000000"/>
                            </a:solidFill>
                            <a:latin typeface="Cambria Math" panose="02040503050406030204" pitchFamily="18" charset="0"/>
                            <a:ea typeface="Times New Roman" panose="02020603050405020304" pitchFamily="18" charset="0"/>
                          </a:rPr>
                        </m:ctrlPr>
                      </m:sSubPr>
                      <m:e>
                        <m:r>
                          <a:rPr lang="it-IT" b="0" i="1" smtClean="0">
                            <a:solidFill>
                              <a:srgbClr val="000000"/>
                            </a:solidFill>
                            <a:latin typeface="Cambria Math" panose="02040503050406030204" pitchFamily="18" charset="0"/>
                            <a:ea typeface="Times New Roman" panose="02020603050405020304" pitchFamily="18" charset="0"/>
                          </a:rPr>
                          <m:t>𝐸</m:t>
                        </m:r>
                      </m:e>
                      <m:sub>
                        <m:r>
                          <a:rPr lang="it-IT" b="0" i="1" smtClean="0">
                            <a:solidFill>
                              <a:srgbClr val="000000"/>
                            </a:solidFill>
                            <a:latin typeface="Cambria Math" panose="02040503050406030204" pitchFamily="18" charset="0"/>
                            <a:ea typeface="Times New Roman" panose="02020603050405020304" pitchFamily="18" charset="0"/>
                          </a:rPr>
                          <m:t>𝑚𝑎𝑥</m:t>
                        </m:r>
                      </m:sub>
                    </m:sSub>
                  </m:oMath>
                </a14:m>
                <a:r>
                  <a:rPr lang="en-GB" sz="1800" dirty="0">
                    <a:solidFill>
                      <a:srgbClr val="000000"/>
                    </a:solidFill>
                    <a:effectLst/>
                    <a:ea typeface="Times New Roman" panose="02020603050405020304" pitchFamily="18" charset="0"/>
                  </a:rPr>
                  <a:t>= 1.2 MeV : </a:t>
                </a:r>
                <a:r>
                  <a:rPr lang="en-GB" sz="1800" i="1" dirty="0">
                    <a:solidFill>
                      <a:srgbClr val="000000"/>
                    </a:solidFill>
                    <a:effectLst/>
                    <a:ea typeface="Times New Roman" panose="02020603050405020304" pitchFamily="18" charset="0"/>
                  </a:rPr>
                  <a:t>SBR</a:t>
                </a:r>
                <a:r>
                  <a:rPr lang="en-GB" sz="1800" dirty="0">
                    <a:solidFill>
                      <a:srgbClr val="000000"/>
                    </a:solidFill>
                    <a:effectLst/>
                    <a:ea typeface="Times New Roman" panose="02020603050405020304" pitchFamily="18" charset="0"/>
                  </a:rPr>
                  <a:t>&gt;4</a:t>
                </a:r>
                <a:endParaRPr lang="en-GB" dirty="0">
                  <a:ea typeface="Times New Roman" panose="02020603050405020304" pitchFamily="18" charset="0"/>
                  <a:cs typeface="Times New Roman" panose="02020603050405020304" pitchFamily="18" charset="0"/>
                </a:endParaRPr>
              </a:p>
            </p:txBody>
          </p:sp>
        </mc:Choice>
        <mc:Fallback xmlns="">
          <p:sp>
            <p:nvSpPr>
              <p:cNvPr id="2" name="CasellaDiTesto 1">
                <a:extLst>
                  <a:ext uri="{FF2B5EF4-FFF2-40B4-BE49-F238E27FC236}">
                    <a16:creationId xmlns:a16="http://schemas.microsoft.com/office/drawing/2014/main" id="{7ED558BD-5BD0-2525-0445-E7912E1CEF00}"/>
                  </a:ext>
                </a:extLst>
              </p:cNvPr>
              <p:cNvSpPr txBox="1">
                <a:spLocks noRot="1" noChangeAspect="1" noMove="1" noResize="1" noEditPoints="1" noAdjustHandles="1" noChangeArrowheads="1" noChangeShapeType="1" noTextEdit="1"/>
              </p:cNvSpPr>
              <p:nvPr/>
            </p:nvSpPr>
            <p:spPr>
              <a:xfrm>
                <a:off x="3810881" y="5858657"/>
                <a:ext cx="4041032" cy="830997"/>
              </a:xfrm>
              <a:prstGeom prst="rect">
                <a:avLst/>
              </a:prstGeom>
              <a:blipFill>
                <a:blip r:embed="rId8"/>
                <a:stretch>
                  <a:fillRect l="-1053" t="-8696" r="-1203" b="-15942"/>
                </a:stretch>
              </a:blipFill>
              <a:ln>
                <a:solidFill>
                  <a:srgbClr val="C00000"/>
                </a:solidFill>
              </a:ln>
            </p:spPr>
            <p:txBody>
              <a:bodyPr/>
              <a:lstStyle/>
              <a:p>
                <a:r>
                  <a:rPr lang="en-CA">
                    <a:noFill/>
                  </a:rPr>
                  <a:t> </a:t>
                </a:r>
              </a:p>
            </p:txBody>
          </p:sp>
        </mc:Fallback>
      </mc:AlternateContent>
      <p:pic>
        <p:nvPicPr>
          <p:cNvPr id="3" name="Elemento grafico 2" descr="Freccia a destra contorno">
            <a:extLst>
              <a:ext uri="{FF2B5EF4-FFF2-40B4-BE49-F238E27FC236}">
                <a16:creationId xmlns="" xmlns:a16="http://schemas.microsoft.com/office/drawing/2014/main" id="{BB48A6A9-D2BC-27DE-DC60-FD52047A791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647272" y="3236236"/>
            <a:ext cx="558254" cy="558254"/>
          </a:xfrm>
          <a:prstGeom prst="rect">
            <a:avLst/>
          </a:prstGeom>
        </p:spPr>
      </p:pic>
    </p:spTree>
    <p:extLst>
      <p:ext uri="{BB962C8B-B14F-4D97-AF65-F5344CB8AC3E}">
        <p14:creationId xmlns:p14="http://schemas.microsoft.com/office/powerpoint/2010/main" val="345154540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loTemplateENEAi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0" rIns="91440" bIns="0" rtlCol="0">
        <a:spAutoFit/>
      </a:bodyPr>
      <a:lstStyle>
        <a:defPPr>
          <a:defRPr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0D7697-8E53-4EA8-8CBB-9C19575257BF}">
  <ds:schemaRefs>
    <ds:schemaRef ds:uri="http://purl.org/dc/elements/1.1/"/>
    <ds:schemaRef ds:uri="http://schemas.openxmlformats.org/package/2006/metadata/core-properties"/>
    <ds:schemaRef ds:uri="16c05727-aa75-4e4a-9b5f-8a80a1165891"/>
    <ds:schemaRef ds:uri="http://schemas.microsoft.com/office/infopath/2007/PartnerControls"/>
    <ds:schemaRef ds:uri="http://purl.org/dc/terms/"/>
    <ds:schemaRef ds:uri="http://schemas.microsoft.com/office/2006/metadata/properties"/>
    <ds:schemaRef ds:uri="http://schemas.microsoft.com/office/2006/documentManagement/typ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3.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AccentBox</Template>
  <TotalTime>3140</TotalTime>
  <Words>1271</Words>
  <Application>Microsoft Office PowerPoint</Application>
  <PresentationFormat>Widescreen</PresentationFormat>
  <Paragraphs>243</Paragraphs>
  <Slides>17</Slides>
  <Notes>3</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17</vt:i4>
      </vt:variant>
    </vt:vector>
  </HeadingPairs>
  <TitlesOfParts>
    <vt:vector size="25" baseType="lpstr">
      <vt:lpstr>Arial</vt:lpstr>
      <vt:lpstr>Avenir Next LT Pro Light</vt:lpstr>
      <vt:lpstr>Calibri</vt:lpstr>
      <vt:lpstr>Cambria Math</vt:lpstr>
      <vt:lpstr>IBM Plex Sans</vt:lpstr>
      <vt:lpstr>Times New Roman</vt:lpstr>
      <vt:lpstr>Wingdings</vt:lpstr>
      <vt:lpstr>ModelloTemplateENEAita</vt:lpstr>
      <vt:lpstr>High sensitivity Thomson spectrometry in experiments of laser-driven low-rate neutron-less fusion reactions</vt:lpstr>
      <vt:lpstr>11B(p,α)2α fusion reaction</vt:lpstr>
      <vt:lpstr>The detection of α-particles is a challenging task</vt:lpstr>
      <vt:lpstr>Thomson spectrometer working principle</vt:lpstr>
      <vt:lpstr>The TS designed at ENEA - Frascati</vt:lpstr>
      <vt:lpstr>PALS experimental campaign: setup</vt:lpstr>
      <vt:lpstr>PALS experimental campaign: IP scan</vt:lpstr>
      <vt:lpstr>Analysis on the obtained signal and background noise level</vt:lpstr>
      <vt:lpstr>Analysis on the obtained signal and background noise level</vt:lpstr>
      <vt:lpstr>Analysis on the obtained signal and background noise level</vt:lpstr>
      <vt:lpstr>Obtained spectrum for the  A/Z=1  trace</vt:lpstr>
      <vt:lpstr>Obtained spectrum for the  A/Z=2  trace</vt:lpstr>
      <vt:lpstr>Obtained spectrum for the  A/Z=2  trace</vt:lpstr>
      <vt:lpstr>Obtained spectra for a pair of similar shots</vt:lpstr>
      <vt:lpstr>Summary and remarks</vt:lpstr>
      <vt:lpstr>Acknoledgment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Of Flight diagnostics</dc:title>
  <dc:creator>martina salvadori</dc:creator>
  <cp:lastModifiedBy>utente</cp:lastModifiedBy>
  <cp:revision>129</cp:revision>
  <dcterms:created xsi:type="dcterms:W3CDTF">2022-02-21T10:56:16Z</dcterms:created>
  <dcterms:modified xsi:type="dcterms:W3CDTF">2022-09-07T22:51:14Z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