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275" r:id="rId2"/>
    <p:sldId id="1300" r:id="rId3"/>
    <p:sldId id="1248" r:id="rId4"/>
    <p:sldId id="1302" r:id="rId5"/>
    <p:sldId id="1303" r:id="rId6"/>
    <p:sldId id="1305" r:id="rId7"/>
    <p:sldId id="1247" r:id="rId8"/>
    <p:sldId id="681" r:id="rId9"/>
    <p:sldId id="1284" r:id="rId10"/>
    <p:sldId id="1286" r:id="rId11"/>
    <p:sldId id="264" r:id="rId12"/>
    <p:sldId id="1289" r:id="rId13"/>
    <p:sldId id="1210" r:id="rId14"/>
    <p:sldId id="3341" r:id="rId15"/>
    <p:sldId id="1269" r:id="rId16"/>
    <p:sldId id="3349" r:id="rId17"/>
    <p:sldId id="3340" r:id="rId18"/>
    <p:sldId id="790" r:id="rId19"/>
    <p:sldId id="1290" r:id="rId20"/>
    <p:sldId id="789" r:id="rId21"/>
    <p:sldId id="1265" r:id="rId22"/>
    <p:sldId id="1281" r:id="rId23"/>
    <p:sldId id="1266" r:id="rId24"/>
    <p:sldId id="1307" r:id="rId25"/>
    <p:sldId id="1277" r:id="rId26"/>
    <p:sldId id="1292" r:id="rId27"/>
    <p:sldId id="1264" r:id="rId28"/>
    <p:sldId id="1295" r:id="rId29"/>
    <p:sldId id="1296" r:id="rId30"/>
    <p:sldId id="1299" r:id="rId31"/>
    <p:sldId id="1272" r:id="rId32"/>
    <p:sldId id="3351" r:id="rId33"/>
    <p:sldId id="3350" r:id="rId34"/>
    <p:sldId id="261" r:id="rId35"/>
    <p:sldId id="259" r:id="rId36"/>
    <p:sldId id="1274" r:id="rId37"/>
    <p:sldId id="1270" r:id="rId38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EFCEC85-0D09-49B2-88A0-EECCAFCADC03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3282347-B285-4A55-BD20-326881F79B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98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Introductory</a:t>
            </a:r>
            <a:r>
              <a:rPr lang="de-DE" dirty="0"/>
              <a:t> </a:t>
            </a:r>
            <a:r>
              <a:rPr lang="de-DE" dirty="0" err="1"/>
              <a:t>remarks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29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misconception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.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is at 5.8 MeV </a:t>
            </a:r>
            <a:r>
              <a:rPr lang="de-DE" dirty="0" err="1"/>
              <a:t>called</a:t>
            </a:r>
            <a:r>
              <a:rPr lang="de-DE" dirty="0"/>
              <a:t> Alpha 1 </a:t>
            </a:r>
            <a:r>
              <a:rPr lang="de-DE" dirty="0" err="1"/>
              <a:t>the</a:t>
            </a:r>
            <a:r>
              <a:rPr lang="de-DE" dirty="0"/>
              <a:t> 2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originate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2 </a:t>
            </a:r>
            <a:r>
              <a:rPr lang="de-DE" dirty="0" err="1"/>
              <a:t>particle</a:t>
            </a:r>
            <a:r>
              <a:rPr lang="de-DE" dirty="0"/>
              <a:t> decay </a:t>
            </a:r>
            <a:r>
              <a:rPr lang="de-DE" dirty="0" err="1"/>
              <a:t>of</a:t>
            </a:r>
            <a:r>
              <a:rPr lang="de-DE" dirty="0"/>
              <a:t> Be and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2.9 </a:t>
            </a:r>
            <a:r>
              <a:rPr lang="de-DE" dirty="0" err="1"/>
              <a:t>statistically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continuum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323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in Shanghai at 560 keV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.. Alpha 0 a rare </a:t>
            </a:r>
            <a:r>
              <a:rPr lang="de-DE" dirty="0" err="1"/>
              <a:t>event</a:t>
            </a:r>
            <a:r>
              <a:rPr lang="de-DE" dirty="0"/>
              <a:t> also visible</a:t>
            </a:r>
          </a:p>
        </p:txBody>
      </p:sp>
    </p:spTree>
    <p:extLst>
      <p:ext uri="{BB962C8B-B14F-4D97-AF65-F5344CB8AC3E}">
        <p14:creationId xmlns:p14="http://schemas.microsoft.com/office/powerpoint/2010/main" val="412104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target</a:t>
            </a:r>
            <a:r>
              <a:rPr lang="de-DE" dirty="0"/>
              <a:t> was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simulate</a:t>
            </a:r>
            <a:r>
              <a:rPr lang="de-DE" dirty="0"/>
              <a:t> a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dwarf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. In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mind</a:t>
            </a:r>
            <a:r>
              <a:rPr lang="de-DE" dirty="0"/>
              <a:t> it is also </a:t>
            </a:r>
            <a:r>
              <a:rPr lang="de-DE" dirty="0" err="1"/>
              <a:t>perfectly</a:t>
            </a:r>
            <a:r>
              <a:rPr lang="de-DE" dirty="0"/>
              <a:t> </a:t>
            </a:r>
            <a:r>
              <a:rPr lang="de-DE" dirty="0" err="1"/>
              <a:t>suited</a:t>
            </a:r>
            <a:r>
              <a:rPr lang="de-DE" dirty="0"/>
              <a:t> for </a:t>
            </a:r>
            <a:r>
              <a:rPr lang="de-DE" dirty="0" err="1"/>
              <a:t>opacity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for </a:t>
            </a:r>
            <a:r>
              <a:rPr lang="de-DE" dirty="0" err="1"/>
              <a:t>Boron</a:t>
            </a:r>
            <a:r>
              <a:rPr lang="de-DE" dirty="0"/>
              <a:t> </a:t>
            </a:r>
            <a:r>
              <a:rPr lang="de-DE" dirty="0" err="1"/>
              <a:t>atmosphere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91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61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with </a:t>
            </a:r>
            <a:r>
              <a:rPr lang="de-DE" dirty="0" err="1"/>
              <a:t>Boron</a:t>
            </a:r>
            <a:r>
              <a:rPr lang="de-DE" dirty="0"/>
              <a:t> </a:t>
            </a:r>
            <a:r>
              <a:rPr lang="de-DE" dirty="0" err="1"/>
              <a:t>targets</a:t>
            </a:r>
            <a:r>
              <a:rPr lang="de-DE" dirty="0"/>
              <a:t> it </a:t>
            </a:r>
            <a:r>
              <a:rPr lang="de-DE" dirty="0" err="1"/>
              <a:t>needs</a:t>
            </a:r>
            <a:r>
              <a:rPr lang="de-DE" dirty="0"/>
              <a:t> a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effeort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</a:t>
            </a:r>
            <a:r>
              <a:rPr lang="de-DE" dirty="0" err="1"/>
              <a:t>Boron</a:t>
            </a:r>
            <a:r>
              <a:rPr lang="de-DE" dirty="0"/>
              <a:t> inertial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targets</a:t>
            </a:r>
            <a:r>
              <a:rPr lang="de-DE" dirty="0"/>
              <a:t> with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roughness</a:t>
            </a:r>
            <a:r>
              <a:rPr lang="de-DE" dirty="0"/>
              <a:t>. It seems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but is </a:t>
            </a:r>
            <a:r>
              <a:rPr lang="de-DE" dirty="0" err="1"/>
              <a:t>probably</a:t>
            </a:r>
            <a:r>
              <a:rPr lang="de-DE" dirty="0"/>
              <a:t> not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45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Fusion is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, </a:t>
            </a:r>
            <a:r>
              <a:rPr lang="de-DE" dirty="0" err="1"/>
              <a:t>however</a:t>
            </a:r>
            <a:r>
              <a:rPr lang="de-DE" dirty="0"/>
              <a:t> slow.  My </a:t>
            </a:r>
            <a:r>
              <a:rPr lang="de-DE" dirty="0" err="1"/>
              <a:t>remark</a:t>
            </a:r>
            <a:r>
              <a:rPr lang="de-DE" dirty="0"/>
              <a:t> and personal </a:t>
            </a:r>
            <a:r>
              <a:rPr lang="de-DE" dirty="0" err="1"/>
              <a:t>opinion</a:t>
            </a:r>
            <a:r>
              <a:rPr lang="de-DE" dirty="0"/>
              <a:t> is </a:t>
            </a:r>
            <a:r>
              <a:rPr lang="de-DE" dirty="0" err="1"/>
              <a:t>that</a:t>
            </a:r>
            <a:r>
              <a:rPr lang="de-DE" dirty="0"/>
              <a:t> Fusion will not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and environmental </a:t>
            </a:r>
            <a:r>
              <a:rPr lang="de-DE" dirty="0" err="1"/>
              <a:t>problems</a:t>
            </a:r>
            <a:r>
              <a:rPr lang="de-DE" dirty="0"/>
              <a:t>. It is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and in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mind</a:t>
            </a:r>
            <a:r>
              <a:rPr lang="de-DE" dirty="0"/>
              <a:t> not in 10 </a:t>
            </a:r>
            <a:r>
              <a:rPr lang="de-DE" dirty="0" err="1"/>
              <a:t>or</a:t>
            </a:r>
            <a:r>
              <a:rPr lang="de-DE" dirty="0"/>
              <a:t> 40 </a:t>
            </a:r>
            <a:r>
              <a:rPr lang="de-DE" dirty="0" err="1"/>
              <a:t>years</a:t>
            </a:r>
            <a:r>
              <a:rPr lang="de-DE" dirty="0"/>
              <a:t>. </a:t>
            </a:r>
            <a:r>
              <a:rPr lang="de-DE" dirty="0" err="1"/>
              <a:t>Kstar</a:t>
            </a:r>
            <a:r>
              <a:rPr lang="de-DE" dirty="0"/>
              <a:t> in Korea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values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36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Very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original 422 MJ </a:t>
            </a:r>
            <a:r>
              <a:rPr lang="de-DE" dirty="0" err="1"/>
              <a:t>arrives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46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16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Probable </a:t>
            </a:r>
            <a:r>
              <a:rPr lang="de-DE" dirty="0" err="1"/>
              <a:t>topics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talk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211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With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procedure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P11B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effective</a:t>
            </a:r>
            <a:r>
              <a:rPr lang="de-DE" dirty="0"/>
              <a:t> Z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vary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57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804986" indent="-309610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238441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733817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229193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BEC41094-337C-4D87-83EE-B017E717B21B}" type="slidenum">
              <a:rPr lang="en-US" altLang="zh-CN" sz="1300"/>
              <a:pPr/>
              <a:t>18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804986" indent="-309610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238441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733817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229193" indent="-247688"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65A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FF643FCD-579D-414D-9D83-A525A2AC438C}" type="slidenum">
              <a:rPr lang="en-US" altLang="zh-CN" sz="1300"/>
              <a:pPr/>
              <a:t>20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Accelerator</a:t>
            </a:r>
            <a:r>
              <a:rPr lang="de-DE" dirty="0"/>
              <a:t> in China</a:t>
            </a:r>
          </a:p>
        </p:txBody>
      </p:sp>
    </p:spTree>
    <p:extLst>
      <p:ext uri="{BB962C8B-B14F-4D97-AF65-F5344CB8AC3E}">
        <p14:creationId xmlns:p14="http://schemas.microsoft.com/office/powerpoint/2010/main" val="188040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0F698-4E64-A3EB-5A91-E9CBFBA8F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C82F89-FD5D-1DE5-FFD5-47224FC22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543018-A999-31CF-AF49-3D8B6290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CFD02C-EE19-6B69-7690-F0A43C2E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5E8A72-0E89-4226-43FF-EE2267CA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7213A-9CFA-E83E-AC3F-13232B7D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35D744-4B39-EC04-0845-BBE8F93C9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9FB786-5DF7-A3AA-262F-00794D72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4F3C5B-D7AF-93B9-EAC6-572C1F2C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48D1EE-C2A3-A827-7248-845FD046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1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7B90A20-2C79-DB7B-E3E7-516992363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17A01B-8153-19CB-6418-151B81E0F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AE0B75-73B7-7526-3EA8-CD3827CA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BEDF55-82E1-44CD-54C6-1101A7BE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A7A61-477F-CAD6-8D2A-6F81E7E8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80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gradFill>
          <a:gsLst>
            <a:gs pos="0">
              <a:srgbClr val="FFFFFF"/>
            </a:gs>
            <a:gs pos="100000">
              <a:srgbClr val="E8E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66AAB54-30AE-EC45-8AD2-69030EB16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7468" y="349264"/>
            <a:ext cx="1058333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8" tIns="34289" rIns="685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title </a:t>
            </a:r>
            <a:endParaRPr lang="zh-CN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CDE6FF-6DDA-0A49-B640-6F67C8125B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2285" y="1412876"/>
            <a:ext cx="10574867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8" tIns="34289" rIns="685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Text</a:t>
            </a:r>
          </a:p>
          <a:p>
            <a:pPr lvl="1"/>
            <a:r>
              <a:rPr lang="en-US" altLang="zh-CN" dirty="0"/>
              <a:t>1st level </a:t>
            </a:r>
          </a:p>
          <a:p>
            <a:pPr lvl="2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3"/>
            <a:r>
              <a:rPr lang="en-US" altLang="zh-CN" dirty="0"/>
              <a:t>third level</a:t>
            </a:r>
            <a:endParaRPr lang="zh-CN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265722-F4E2-AB41-B022-0FF511424D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248401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8" tIns="34289" rIns="68568" bIns="34289" numCol="1" anchor="t" anchorCtr="0" compatLnSpc="1">
            <a:prstTxWarp prst="textNoShape">
              <a:avLst/>
            </a:prstTxWarp>
          </a:bodyPr>
          <a:lstStyle>
            <a:lvl1pPr algn="r">
              <a:defRPr sz="1600" baseline="0">
                <a:solidFill>
                  <a:schemeClr val="tx2"/>
                </a:solidFill>
                <a:latin typeface="Arial" charset="0"/>
                <a:ea typeface="+mn-ea"/>
              </a:defRPr>
            </a:lvl1pPr>
          </a:lstStyle>
          <a:p>
            <a:pPr defTabSz="1218930">
              <a:defRPr/>
            </a:pPr>
            <a:fld id="{E272C772-4A8E-4DC2-8DFB-697EBED04BAC}" type="slidenum">
              <a:rPr lang="en-US" altLang="zh-CN" smtClean="0">
                <a:solidFill>
                  <a:srgbClr val="000000"/>
                </a:solidFill>
              </a:rPr>
              <a:pPr defTabSz="1218930">
                <a:defRPr/>
              </a:pPr>
              <a:t>‹Nr.›</a:t>
            </a:fld>
            <a:endParaRPr lang="en-US" altLang="zh-CN" sz="1467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5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668E4-786C-58F7-4016-62563009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04BFA5-EA05-4DFE-C7E5-53781DC6E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EBF163-9D10-FD96-4B41-CB3B74D1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4A9FE3-1FBC-D31B-8711-FD9A7FE0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A2D15F-D4B7-45FB-661F-1323EB7E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78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0AE39-B9E7-E8DA-2A53-30D9FD3B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F58216-3EA3-F61E-49B9-E9FE71A56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EAEF09-8125-7C1B-272C-BD12EAC1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A15751-F1D9-D35D-BEAE-A8755112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7BB11E-4BE1-A5D6-31B5-7D4AE9DA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96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23E11-6924-56F8-27A8-45D93D71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E58FBA-C95B-D05E-CD2C-A8AB92501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FEA3F3-FFDD-E681-44ED-F2DC35039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3E4942-F0BD-CFB2-CB19-5176D632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A03EB7-3374-A7CC-3247-12C98E65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339170-E287-813D-D8D6-056B97BF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25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4819C-E1BA-CA19-BF30-65578C2ED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09EE34-A517-242D-69E8-6026BA0E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7EB305-EFDD-700C-2B2C-384B15E21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E395A1-BDB2-9E23-5FF6-7620C4B1E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95EF7DE-282B-C291-BC01-0FD484004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8F60A7C-E0CA-3C8E-7D27-0E31D921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BF7AF9-8BFC-6E9F-3D01-5466D5CF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72D34D-41B7-2B1A-601F-8B0B20A7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9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2FF7D-D640-A396-4271-1AD5E81B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AD9131-8430-2A4E-4C7F-FB69C335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BA35B6-25ED-1EE1-D1B7-1F6B8D5B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230F7E-80B6-EFDC-7EF1-26986446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06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783EF2-A613-D4A2-CE26-5654967C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B9D201-57F9-21C1-0278-80C727AF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25459E-4BF7-0792-A067-813345F6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01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2F091-751F-BA94-E01A-C45AA895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2DD50A-63F2-8D6E-792B-0341DED7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B70C6C-48F2-FF5A-2D36-9700414F3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70983F-2DE5-C58C-7D23-81A69F2C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CAB2CA-AD8F-0639-9DF3-7B9B2D8D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48D74F-155A-F500-5C40-A7B980E1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01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D5A5A-847E-FC78-1A02-8283750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9A934C-5F9D-7A52-3961-7602EF1AB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E89E01-6BA4-8BD6-B5AC-0E627EFCC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0D2315-6D21-D1C5-F219-83103FDF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733808-0BC1-31EA-1ED9-267D580B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81E296-F64E-BB49-E970-0461C4BB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0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22EDB49-0912-F5B2-1E9C-1423540B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F61AE2-11C8-A5A7-F8A9-B4EFA8E4D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F3C0AE-4960-6E40-9F31-1E5930AF8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7903-65B6-434F-BA5F-65A531C40474}" type="datetimeFigureOut">
              <a:rPr lang="de-DE" smtClean="0"/>
              <a:t>05.09.2022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12B6BE-A8D9-E510-CF18-33A955C2E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ACE958-DAF5-B1DF-5E87-ACCFBBB9F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89534-D3E8-4920-8695-B9FB48DA4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04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6.e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2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561537" y="963894"/>
            <a:ext cx="9068927" cy="381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400" dirty="0">
                <a:cs typeface="Arial" panose="020B0604020202020204" pitchFamily="34" charset="0"/>
              </a:rPr>
              <a:t>霍迪 </a:t>
            </a:r>
            <a:r>
              <a:rPr lang="en-US" sz="2400" dirty="0" err="1">
                <a:cs typeface="Arial" panose="020B0604020202020204" pitchFamily="34" charset="0"/>
              </a:rPr>
              <a:t>Huo</a:t>
            </a:r>
            <a:r>
              <a:rPr lang="en-US" sz="2400" dirty="0">
                <a:cs typeface="Arial" panose="020B0604020202020204" pitchFamily="34" charset="0"/>
              </a:rPr>
              <a:t> = Dieter HH Hoffmann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on behalf of p11B project team of</a:t>
            </a:r>
            <a:br>
              <a:rPr lang="en-US" sz="2400" dirty="0">
                <a:cs typeface="Arial" panose="020B0604020202020204" pitchFamily="34" charset="0"/>
              </a:rPr>
            </a:br>
            <a:br>
              <a:rPr lang="en-US" sz="1800" kern="100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Xi’An Jiaotong University, School of Physics, Xi’An, China 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PI: </a:t>
            </a:r>
            <a:r>
              <a:rPr lang="en-US" sz="1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Yongtao</a:t>
            </a: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Zhao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Hebei Key Laboratory of Compact Fusion, </a:t>
            </a:r>
            <a:r>
              <a:rPr lang="en-US" sz="1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Langfang</a:t>
            </a: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065001, China </a:t>
            </a:r>
            <a:endParaRPr lang="de-DE" sz="1800" kern="100" dirty="0"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ENN Science and Technology Development Co., Ltd., </a:t>
            </a:r>
            <a:r>
              <a:rPr lang="en-US" sz="1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Langfang</a:t>
            </a: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065001, China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CSO: Martin Peng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Institute of Modern Physics, CAS, Lanzhou, China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PI:  Rui Cheng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Shanghai Inst. Of Applied </a:t>
            </a:r>
            <a:r>
              <a:rPr lang="en-US" sz="1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Nucl</a:t>
            </a: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Phys., Shanghai, China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PI: </a:t>
            </a:r>
            <a:r>
              <a:rPr lang="en-US" sz="1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Guoqiang</a:t>
            </a:r>
            <a: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Zhang</a:t>
            </a:r>
            <a:br>
              <a:rPr lang="en-US" sz="1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en-US" sz="2400" i="1" baseline="30000" dirty="0">
              <a:cs typeface="Arial" panose="020B0604020202020204" pitchFamily="34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4699673" y="5781460"/>
            <a:ext cx="18473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900" dirty="0">
              <a:solidFill>
                <a:srgbClr val="0070C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" y="4425122"/>
            <a:ext cx="2362783" cy="60666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9454B19-264C-400F-9C09-D7BB0A07A933}"/>
              </a:ext>
            </a:extLst>
          </p:cNvPr>
          <p:cNvSpPr txBox="1"/>
          <p:nvPr/>
        </p:nvSpPr>
        <p:spPr>
          <a:xfrm>
            <a:off x="414768" y="43077"/>
            <a:ext cx="11548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Proton Boron Fusion with respect to Accelerator Driven High Energy Density Science</a:t>
            </a:r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D825A4-C02E-4093-8659-C4C096DC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876" y="5121628"/>
            <a:ext cx="6804248" cy="11876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E2B171-7BEC-4A58-9E73-D8D16488E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711" y="4248769"/>
            <a:ext cx="3686689" cy="9541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5E6FA1B-D2FF-32B6-E7BF-B5DE323BF806}"/>
              </a:ext>
            </a:extLst>
          </p:cNvPr>
          <p:cNvSpPr txBox="1"/>
          <p:nvPr/>
        </p:nvSpPr>
        <p:spPr>
          <a:xfrm>
            <a:off x="100013" y="6399085"/>
            <a:ext cx="119919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2nd International Workshop </a:t>
            </a:r>
            <a:r>
              <a:rPr lang="de-DE" sz="1350" dirty="0" err="1"/>
              <a:t>onProton-Boron</a:t>
            </a:r>
            <a:r>
              <a:rPr lang="de-DE" sz="1350" dirty="0"/>
              <a:t> Fusion Catania 2022</a:t>
            </a:r>
          </a:p>
        </p:txBody>
      </p:sp>
    </p:spTree>
    <p:extLst>
      <p:ext uri="{BB962C8B-B14F-4D97-AF65-F5344CB8AC3E}">
        <p14:creationId xmlns:p14="http://schemas.microsoft.com/office/powerpoint/2010/main" val="389677783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AFFB9D-72A3-4D71-A7C9-82E80E17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259"/>
            <a:ext cx="9756576" cy="48559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B9C5271-1273-452B-9C50-BA5140528BB4}"/>
              </a:ext>
            </a:extLst>
          </p:cNvPr>
          <p:cNvSpPr txBox="1"/>
          <p:nvPr/>
        </p:nvSpPr>
        <p:spPr>
          <a:xfrm>
            <a:off x="2063553" y="4924707"/>
            <a:ext cx="422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Simulated</a:t>
            </a:r>
            <a:r>
              <a:rPr lang="de-DE" dirty="0"/>
              <a:t> r-</a:t>
            </a:r>
            <a:r>
              <a:rPr lang="de-DE" dirty="0" err="1"/>
              <a:t>abundance</a:t>
            </a:r>
            <a:r>
              <a:rPr lang="de-DE" dirty="0"/>
              <a:t> </a:t>
            </a:r>
            <a:r>
              <a:rPr lang="de-DE" dirty="0" err="1"/>
              <a:t>normalized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solar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14B654-10C7-4926-8CDB-DECC0C315DA0}"/>
              </a:ext>
            </a:extLst>
          </p:cNvPr>
          <p:cNvSpPr txBox="1"/>
          <p:nvPr/>
        </p:nvSpPr>
        <p:spPr>
          <a:xfrm>
            <a:off x="1919536" y="5651315"/>
            <a:ext cx="151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</a:t>
            </a:r>
            <a:br>
              <a:rPr lang="de-DE" dirty="0"/>
            </a:br>
            <a:r>
              <a:rPr lang="de-DE" dirty="0"/>
              <a:t>5.101980e-09</a:t>
            </a:r>
            <a:br>
              <a:rPr lang="de-DE" dirty="0"/>
            </a:br>
            <a:r>
              <a:rPr lang="de-DE" dirty="0"/>
              <a:t>3.133204e-11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BCF1C3-D5A8-49E8-8EC9-011912AEA88C}"/>
              </a:ext>
            </a:extLst>
          </p:cNvPr>
          <p:cNvSpPr txBox="1"/>
          <p:nvPr/>
        </p:nvSpPr>
        <p:spPr>
          <a:xfrm>
            <a:off x="4177656" y="592163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</a:t>
            </a:r>
            <a:br>
              <a:rPr lang="de-DE" dirty="0"/>
            </a:br>
            <a:r>
              <a:rPr lang="de-DE" dirty="0"/>
              <a:t>3.304903e-10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1FF689-DA94-4291-9105-F78723FCFD0D}"/>
              </a:ext>
            </a:extLst>
          </p:cNvPr>
          <p:cNvSpPr txBox="1"/>
          <p:nvPr/>
        </p:nvSpPr>
        <p:spPr>
          <a:xfrm>
            <a:off x="7248129" y="5651315"/>
            <a:ext cx="312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R-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for </a:t>
            </a:r>
            <a:r>
              <a:rPr lang="de-DE" dirty="0" err="1"/>
              <a:t>Boron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by</a:t>
            </a:r>
            <a:r>
              <a:rPr lang="de-DE" dirty="0"/>
              <a:t> Bowen Jiang (GSI)</a:t>
            </a:r>
            <a:br>
              <a:rPr lang="de-DE" dirty="0"/>
            </a:br>
            <a:r>
              <a:rPr lang="de-DE" dirty="0"/>
              <a:t>28.07.2021</a:t>
            </a:r>
          </a:p>
        </p:txBody>
      </p:sp>
    </p:spTree>
    <p:extLst>
      <p:ext uri="{BB962C8B-B14F-4D97-AF65-F5344CB8AC3E}">
        <p14:creationId xmlns:p14="http://schemas.microsoft.com/office/powerpoint/2010/main" val="2979508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-171400"/>
            <a:ext cx="9433048" cy="129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6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BC64-5C45-3849-A0E6-5CEFFD5E1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ES" altLang="zh-CN" dirty="0"/>
              <a:t>EXL-50 @ ENN Langfang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C44DA5-63D9-D54C-9692-226D63B9D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3831" r="11352" b="17464"/>
          <a:stretch/>
        </p:blipFill>
        <p:spPr>
          <a:xfrm>
            <a:off x="2923000" y="1699413"/>
            <a:ext cx="6038202" cy="359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09DAB-C99A-3D47-95B4-9A5007901A5C}"/>
              </a:ext>
            </a:extLst>
          </p:cNvPr>
          <p:cNvSpPr txBox="1"/>
          <p:nvPr/>
        </p:nvSpPr>
        <p:spPr>
          <a:xfrm>
            <a:off x="4278640" y="5374663"/>
            <a:ext cx="30803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350" dirty="0"/>
              <a:t>Project started from October 2018.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n-US" altLang="zh-CN" sz="1350" dirty="0"/>
              <a:t>First plasma achieved in August 2019. </a:t>
            </a:r>
          </a:p>
        </p:txBody>
      </p:sp>
    </p:spTree>
    <p:extLst>
      <p:ext uri="{BB962C8B-B14F-4D97-AF65-F5344CB8AC3E}">
        <p14:creationId xmlns:p14="http://schemas.microsoft.com/office/powerpoint/2010/main" val="226552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33BB9-06D4-5B4F-A38E-CE81AB4A80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34037" y="5643632"/>
            <a:ext cx="2133964" cy="35711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D4AEFA-35A7-4A00-9E53-72178ACA25B0}" type="slidenum">
              <a:rPr lang="en-US" altLang="zh-CN" noProof="1" dirty="0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 sz="1250" noProof="1">
              <a:solidFill>
                <a:srgbClr val="A6A6A6"/>
              </a:solidFill>
            </a:endParaRPr>
          </a:p>
        </p:txBody>
      </p:sp>
      <p:sp>
        <p:nvSpPr>
          <p:cNvPr id="53" name="标题 1"/>
          <p:cNvSpPr txBox="1">
            <a:spLocks/>
          </p:cNvSpPr>
          <p:nvPr/>
        </p:nvSpPr>
        <p:spPr bwMode="auto">
          <a:xfrm>
            <a:off x="1983653" y="1006876"/>
            <a:ext cx="8007323" cy="36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rtlCol="0" anchor="t" anchorCtr="0" compatLnSpc="1">
            <a:prstTxWarp prst="textNoShape">
              <a:avLst/>
            </a:prstTxWarp>
            <a:noAutofit/>
          </a:bodyPr>
          <a:lstStyle>
            <a:lvl1pPr algn="l" defTabSz="1088587" rtl="0" eaLnBrk="0" fontAlgn="base" hangingPunct="0">
              <a:spcBef>
                <a:spcPct val="0"/>
              </a:spcBef>
              <a:spcAft>
                <a:spcPct val="0"/>
              </a:spcAft>
              <a:defRPr sz="3333" kern="1200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l" defTabSz="1088587" rtl="0" eaLnBrk="0" fontAlgn="base" hangingPunct="0">
              <a:spcBef>
                <a:spcPct val="0"/>
              </a:spcBef>
              <a:spcAft>
                <a:spcPct val="0"/>
              </a:spcAft>
              <a:defRPr sz="3333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l" defTabSz="1088587" rtl="0" eaLnBrk="0" fontAlgn="base" hangingPunct="0">
              <a:spcBef>
                <a:spcPct val="0"/>
              </a:spcBef>
              <a:spcAft>
                <a:spcPct val="0"/>
              </a:spcAft>
              <a:defRPr sz="3333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l" defTabSz="1088587" rtl="0" eaLnBrk="0" fontAlgn="base" hangingPunct="0">
              <a:spcBef>
                <a:spcPct val="0"/>
              </a:spcBef>
              <a:spcAft>
                <a:spcPct val="0"/>
              </a:spcAft>
              <a:defRPr sz="3333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l" defTabSz="1088587" rtl="0" eaLnBrk="0" fontAlgn="base" hangingPunct="0">
              <a:spcBef>
                <a:spcPct val="0"/>
              </a:spcBef>
              <a:spcAft>
                <a:spcPct val="0"/>
              </a:spcAft>
              <a:defRPr sz="3333">
                <a:solidFill>
                  <a:srgbClr val="015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380939" algn="l" defTabSz="1088587" rtl="0" fontAlgn="base">
              <a:spcBef>
                <a:spcPct val="0"/>
              </a:spcBef>
              <a:spcAft>
                <a:spcPct val="0"/>
              </a:spcAft>
              <a:defRPr sz="3333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761878" algn="l" defTabSz="1088587" rtl="0" fontAlgn="base">
              <a:spcBef>
                <a:spcPct val="0"/>
              </a:spcBef>
              <a:spcAft>
                <a:spcPct val="0"/>
              </a:spcAft>
              <a:defRPr sz="3333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1142817" algn="l" defTabSz="1088587" rtl="0" fontAlgn="base">
              <a:spcBef>
                <a:spcPct val="0"/>
              </a:spcBef>
              <a:spcAft>
                <a:spcPct val="0"/>
              </a:spcAft>
              <a:defRPr sz="3333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1523756" algn="l" defTabSz="1088587" rtl="0" fontAlgn="base">
              <a:spcBef>
                <a:spcPct val="0"/>
              </a:spcBef>
              <a:spcAft>
                <a:spcPct val="0"/>
              </a:spcAft>
              <a:defRPr sz="3333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defTabSz="816377"/>
            <a:r>
              <a:rPr lang="es-ES" altLang="zh-CN" sz="2100" b="1" dirty="0"/>
              <a:t>EXL-50 </a:t>
            </a:r>
            <a:r>
              <a:rPr lang="es-ES" altLang="zh-CN" sz="2100" b="1" dirty="0" err="1"/>
              <a:t>solenoid</a:t>
            </a:r>
            <a:r>
              <a:rPr lang="es-ES" altLang="zh-CN" sz="2100" b="1" dirty="0"/>
              <a:t>-free </a:t>
            </a:r>
            <a:r>
              <a:rPr lang="es-ES" altLang="zh-CN" sz="2100" b="1" dirty="0" err="1"/>
              <a:t>startup</a:t>
            </a:r>
            <a:r>
              <a:rPr lang="es-ES" altLang="zh-CN" sz="2100" b="1" dirty="0"/>
              <a:t> </a:t>
            </a:r>
            <a:r>
              <a:rPr lang="es-ES" altLang="zh-CN" sz="2100" b="1" dirty="0" err="1"/>
              <a:t>experiment</a:t>
            </a:r>
            <a:endParaRPr lang="es-ES" altLang="zh-CN" sz="2100" b="1" dirty="0"/>
          </a:p>
          <a:p>
            <a:pPr defTabSz="816377"/>
            <a:endParaRPr lang="es-ES" altLang="zh-CN" sz="2100" b="1" dirty="0"/>
          </a:p>
        </p:txBody>
      </p:sp>
      <p:pic>
        <p:nvPicPr>
          <p:cNvPr id="31" name="4930-1300-1600-short-v2" descr="4930-1300-1600-short-v2">
            <a:hlinkClick r:id="" action="ppaction://media"/>
            <a:extLst>
              <a:ext uri="{FF2B5EF4-FFF2-40B4-BE49-F238E27FC236}">
                <a16:creationId xmlns:a16="http://schemas.microsoft.com/office/drawing/2014/main" id="{90EFD8F9-D1E0-4349-90D9-14F3B9D32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4864" y="1740071"/>
            <a:ext cx="4993327" cy="31454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DAAF55-7988-0D4E-8FE9-883BF18057F0}"/>
              </a:ext>
            </a:extLst>
          </p:cNvPr>
          <p:cNvSpPr txBox="1"/>
          <p:nvPr/>
        </p:nvSpPr>
        <p:spPr>
          <a:xfrm>
            <a:off x="1908496" y="4980532"/>
            <a:ext cx="50496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zh-CN" sz="1350" dirty="0"/>
              <a:t>Fast camera 1280X800</a:t>
            </a:r>
            <a:endParaRPr kumimoji="1" lang="zh-CN" altLang="en-US" sz="13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B2A71F-634C-2144-8C57-B97C9AE4ADDA}"/>
              </a:ext>
            </a:extLst>
          </p:cNvPr>
          <p:cNvSpPr txBox="1"/>
          <p:nvPr/>
        </p:nvSpPr>
        <p:spPr>
          <a:xfrm>
            <a:off x="1908497" y="5367772"/>
            <a:ext cx="45342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zh-CN" sz="1350" dirty="0"/>
              <a:t>ECRH </a:t>
            </a:r>
            <a:r>
              <a:rPr kumimoji="1" lang="es-ES" altLang="zh-CN" sz="1350" dirty="0" err="1"/>
              <a:t>heating</a:t>
            </a:r>
            <a:r>
              <a:rPr kumimoji="1" lang="zh-CN" altLang="en-US" sz="1350" dirty="0"/>
              <a:t>：</a:t>
            </a:r>
            <a:r>
              <a:rPr kumimoji="1" lang="es-ES" altLang="zh-CN" sz="1350" dirty="0"/>
              <a:t>2.45GHz: 5~8kW</a:t>
            </a:r>
            <a:r>
              <a:rPr kumimoji="1" lang="zh-CN" altLang="en-US" sz="1350" dirty="0"/>
              <a:t>，</a:t>
            </a:r>
            <a:r>
              <a:rPr kumimoji="1" lang="en-US" altLang="zh-CN" sz="1350" dirty="0"/>
              <a:t>28</a:t>
            </a:r>
            <a:r>
              <a:rPr kumimoji="1" lang="es-ES" altLang="zh-CN" sz="1350" dirty="0"/>
              <a:t>GHz: 35kW</a:t>
            </a:r>
            <a:endParaRPr kumimoji="1" lang="zh-CN" altLang="en-US" sz="135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14426-F7D4-FC49-B2A3-8D1E84E6E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222" y="1939210"/>
            <a:ext cx="2896603" cy="2571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593873" y="2050634"/>
            <a:ext cx="1496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5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en-US" altLang="zh-CN" sz="1200" baseline="-25000" dirty="0">
                <a:solidFill>
                  <a:srgbClr val="005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en-US" altLang="zh-CN" sz="1200" dirty="0">
                <a:solidFill>
                  <a:srgbClr val="005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(kA)</a:t>
            </a:r>
            <a:endParaRPr lang="en-US" sz="1200" dirty="0">
              <a:solidFill>
                <a:srgbClr val="00509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3186" y="3240458"/>
            <a:ext cx="1688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s-ES" altLang="zh-CN" sz="12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es-ES" altLang="zh-CN" sz="1200" baseline="-25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(10</a:t>
            </a:r>
            <a:r>
              <a:rPr lang="en-US" altLang="zh-CN" sz="1200" baseline="30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</a:t>
            </a:r>
            <a:r>
              <a:rPr lang="en-US" altLang="zh-CN" sz="1200" baseline="300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-2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6955E8-19C3-B14C-AB91-A80016866F2D}"/>
              </a:ext>
            </a:extLst>
          </p:cNvPr>
          <p:cNvSpPr txBox="1"/>
          <p:nvPr/>
        </p:nvSpPr>
        <p:spPr>
          <a:xfrm>
            <a:off x="7207687" y="4918790"/>
            <a:ext cx="3460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kumimoji="1" lang="es-ES" altLang="zh-CN" sz="135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solenoid</a:t>
            </a:r>
            <a:r>
              <a:rPr kumimoji="1" lang="es-ES" altLang="zh-CN" sz="13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-free </a:t>
            </a:r>
            <a:r>
              <a:rPr kumimoji="1" lang="es-ES" altLang="zh-CN" sz="135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current</a:t>
            </a:r>
            <a:r>
              <a:rPr kumimoji="1" lang="es-ES" altLang="zh-CN" sz="13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drive: </a:t>
            </a:r>
            <a:r>
              <a:rPr kumimoji="1" lang="en-US" altLang="zh-CN" sz="135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&gt;1.2A/W</a:t>
            </a:r>
          </a:p>
        </p:txBody>
      </p:sp>
    </p:spTree>
    <p:extLst>
      <p:ext uri="{BB962C8B-B14F-4D97-AF65-F5344CB8AC3E}">
        <p14:creationId xmlns:p14="http://schemas.microsoft.com/office/powerpoint/2010/main" val="300839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C026AF1-16A4-6C4D-BB8F-D46819E19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99" y="404720"/>
            <a:ext cx="9595804" cy="4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74" tIns="54010" rIns="108074" bIns="5401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defTabSz="914217">
              <a:spcBef>
                <a:spcPct val="0"/>
              </a:spcBef>
              <a:buNone/>
            </a:pPr>
            <a:r>
              <a:rPr lang="en-US" sz="2400" dirty="0">
                <a:solidFill>
                  <a:srgbClr val="004C7D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Optimal Fuel Mixture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C783A-F26D-F341-9005-61ED02BC61E5}"/>
                  </a:ext>
                </a:extLst>
              </p:cNvPr>
              <p:cNvSpPr txBox="1"/>
              <p:nvPr/>
            </p:nvSpPr>
            <p:spPr>
              <a:xfrm>
                <a:off x="1019627" y="1351852"/>
                <a:ext cx="10116808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large bremsstrahlung radiation is mainly caused by the high effective charge number Z</a:t>
                </a:r>
                <a:r>
                  <a:rPr lang="en-US" sz="2000" b="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eff</a:t>
                </a: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brem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eff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∼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max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 effective way to reduce Z</a:t>
                </a:r>
                <a:r>
                  <a:rPr lang="en-US" sz="2000" b="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eff </a:t>
                </a: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to adjust the fuel mix ratio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C783A-F26D-F341-9005-61ED02BC6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27" y="1351852"/>
                <a:ext cx="10116808" cy="1265090"/>
              </a:xfrm>
              <a:prstGeom prst="rect">
                <a:avLst/>
              </a:prstGeom>
              <a:blipFill>
                <a:blip r:embed="rId3"/>
                <a:stretch>
                  <a:fillRect l="-376" t="-1980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C4D9884-CBBF-3A4B-BC69-D9CBE2021FE4}"/>
              </a:ext>
            </a:extLst>
          </p:cNvPr>
          <p:cNvGrpSpPr/>
          <p:nvPr/>
        </p:nvGrpSpPr>
        <p:grpSpPr>
          <a:xfrm>
            <a:off x="2743200" y="2971800"/>
            <a:ext cx="5536149" cy="3687075"/>
            <a:chOff x="1007904" y="3705999"/>
            <a:chExt cx="5536149" cy="36870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D3E874-645C-9E4E-AC8D-97C2502C0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904" y="3705999"/>
              <a:ext cx="5536149" cy="36870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E06B80E-3FC3-5B46-84CD-7CE68245B1CB}"/>
                    </a:ext>
                  </a:extLst>
                </p:cNvPr>
                <p:cNvSpPr txBox="1"/>
                <p:nvPr/>
              </p:nvSpPr>
              <p:spPr>
                <a:xfrm>
                  <a:off x="1905000" y="4071922"/>
                  <a:ext cx="14465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8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E06B80E-3FC3-5B46-84CD-7CE68245B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000" y="4071922"/>
                  <a:ext cx="144655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870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62966-859C-E840-85BC-449A1CA6FFA0}"/>
              </a:ext>
            </a:extLst>
          </p:cNvPr>
          <p:cNvSpPr/>
          <p:nvPr/>
        </p:nvSpPr>
        <p:spPr>
          <a:xfrm>
            <a:off x="9982200" y="1815120"/>
            <a:ext cx="220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sz="1600" b="0" dirty="0">
                <a:solidFill>
                  <a:srgbClr val="B9B9E7">
                    <a:lumMod val="75000"/>
                  </a:srgbClr>
                </a:solidFill>
                <a:cs typeface="Arial" panose="020B0604020202020204" pitchFamily="34" charset="0"/>
                <a:sym typeface="Helvetica"/>
              </a:rPr>
              <a:t>J.R. Roth ‘87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BD847F-5C53-DB41-96D3-7DDD10112B00}"/>
                  </a:ext>
                </a:extLst>
              </p:cNvPr>
              <p:cNvSpPr/>
              <p:nvPr/>
            </p:nvSpPr>
            <p:spPr>
              <a:xfrm>
                <a:off x="5036208" y="3291556"/>
                <a:ext cx="9501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BD847F-5C53-DB41-96D3-7DDD10112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08" y="3291556"/>
                <a:ext cx="9501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9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83E190-312A-4EB3-8408-7467D67F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1" y="404665"/>
            <a:ext cx="6677957" cy="1352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95C40FC-AB10-4613-A158-722A1BB41D4F}"/>
                  </a:ext>
                </a:extLst>
              </p:cNvPr>
              <p:cNvSpPr txBox="1"/>
              <p:nvPr/>
            </p:nvSpPr>
            <p:spPr>
              <a:xfrm>
                <a:off x="1739516" y="2204864"/>
                <a:ext cx="871296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Number </a:t>
                </a:r>
                <a14:m>
                  <m:oMath xmlns:m="http://schemas.openxmlformats.org/officeDocument/2006/math">
                    <m:r>
                      <a:rPr lang="de-DE" b="1"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                     </m:t>
                        </m:r>
                      </m:sub>
                    </m:sSub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de-DE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de-DE" b="1" dirty="0"/>
                  <a:t>         </a:t>
                </a:r>
                <a:r>
                  <a:rPr lang="de-DE" b="1" dirty="0" err="1"/>
                  <a:t>Reduction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="1" dirty="0"/>
                  <a:t>      </a:t>
                </a:r>
                <a:r>
                  <a:rPr lang="de-DE" b="1" dirty="0" err="1"/>
                  <a:t>Reduction</a:t>
                </a:r>
                <a:r>
                  <a:rPr lang="de-DE" b="1" dirty="0"/>
                  <a:t> in T          </a:t>
                </a:r>
                <a:r>
                  <a:rPr lang="de-DE" b="1" dirty="0" err="1"/>
                  <a:t>Gain</a:t>
                </a:r>
                <a:endParaRPr lang="de-DE" b="1" dirty="0"/>
              </a:p>
              <a:p>
                <a:pPr marL="342900" indent="-342900">
                  <a:buAutoNum type="arabicPlain"/>
                </a:pPr>
                <a:r>
                  <a:rPr lang="de-DE" b="1" dirty="0"/>
                  <a:t>              0.5            0.5       0.25                                                                                   770</a:t>
                </a:r>
              </a:p>
              <a:p>
                <a:pPr marL="342900" indent="-342900">
                  <a:buAutoNum type="arabicPlain"/>
                </a:pPr>
                <a:r>
                  <a:rPr lang="de-DE" b="1" dirty="0"/>
                  <a:t>              0.6             0.4      0.24                 4%                           20%                          739</a:t>
                </a:r>
              </a:p>
              <a:p>
                <a:pPr marL="342900" indent="-342900">
                  <a:buAutoNum type="arabicPlain"/>
                </a:pPr>
                <a:r>
                  <a:rPr lang="de-DE" b="1" dirty="0"/>
                  <a:t>              0,7             0,3      0.21                 16 %                        40%                          647 </a:t>
                </a:r>
              </a:p>
              <a:p>
                <a:pPr marL="342900" indent="-342900">
                  <a:buAutoNum type="arabicPlain"/>
                </a:pPr>
                <a:r>
                  <a:rPr lang="de-DE" b="1" dirty="0"/>
                  <a:t>              0.8            0.2       0.16                 36%                         60%                          493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95C40FC-AB10-4613-A158-722A1BB41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516" y="2204864"/>
                <a:ext cx="8712968" cy="1477328"/>
              </a:xfrm>
              <a:prstGeom prst="rect">
                <a:avLst/>
              </a:prstGeom>
              <a:blipFill>
                <a:blip r:embed="rId4"/>
                <a:stretch>
                  <a:fillRect l="-559" t="-2479" b="-57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A8D9F52-2F16-4707-B5A9-8D0DE87134FF}"/>
                  </a:ext>
                </a:extLst>
              </p:cNvPr>
              <p:cNvSpPr txBox="1"/>
              <p:nvPr/>
            </p:nvSpPr>
            <p:spPr>
              <a:xfrm>
                <a:off x="1768465" y="4509120"/>
                <a:ext cx="8132226" cy="1237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/>
                  <a:t>Applied </a:t>
                </a:r>
                <a:r>
                  <a:rPr lang="de-DE" sz="3200" dirty="0" err="1"/>
                  <a:t>to</a:t>
                </a:r>
                <a:r>
                  <a:rPr lang="de-DE" sz="3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3200" dirty="0" err="1"/>
                  <a:t>of</a:t>
                </a:r>
                <a:r>
                  <a:rPr lang="de-DE" sz="3200" dirty="0"/>
                  <a:t> p11B </a:t>
                </a:r>
                <a:r>
                  <a:rPr lang="de-DE" sz="3200" dirty="0" err="1"/>
                  <a:t>fuel</a:t>
                </a:r>
                <a:r>
                  <a:rPr lang="de-DE" sz="3200" dirty="0"/>
                  <a:t> </a:t>
                </a:r>
                <a:r>
                  <a:rPr lang="de-DE" sz="3200" dirty="0" err="1"/>
                  <a:t>mixture</a:t>
                </a:r>
                <a:r>
                  <a:rPr lang="de-DE" sz="3200" dirty="0"/>
                  <a:t> </a:t>
                </a:r>
                <a:r>
                  <a:rPr lang="de-DE" sz="3200" dirty="0" err="1"/>
                  <a:t>we</a:t>
                </a:r>
                <a:r>
                  <a:rPr lang="de-DE" sz="3200" dirty="0"/>
                  <a:t> </a:t>
                </a:r>
                <a:r>
                  <a:rPr lang="de-DE" sz="3200" dirty="0" err="1"/>
                  <a:t>obtain</a:t>
                </a:r>
                <a:r>
                  <a:rPr lang="de-DE" sz="3200" dirty="0"/>
                  <a:t> </a:t>
                </a:r>
                <a:br>
                  <a:rPr lang="de-DE" sz="3200" dirty="0"/>
                </a:br>
                <a:r>
                  <a:rPr lang="de-DE" sz="3200" dirty="0"/>
                  <a:t>a </a:t>
                </a:r>
                <a:r>
                  <a:rPr lang="de-DE" sz="3200" dirty="0" err="1"/>
                  <a:t>reduction</a:t>
                </a:r>
                <a:r>
                  <a:rPr lang="de-DE" sz="3200" dirty="0"/>
                  <a:t> </a:t>
                </a:r>
                <a:r>
                  <a:rPr lang="de-DE" sz="3200" dirty="0" err="1"/>
                  <a:t>from</a:t>
                </a:r>
                <a:r>
                  <a:rPr lang="de-DE" sz="3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3200" i="1">
                        <a:latin typeface="Cambria Math" panose="02040503050406030204" pitchFamily="18" charset="0"/>
                      </a:rPr>
                      <m:t>=9 →</m:t>
                    </m:r>
                  </m:oMath>
                </a14:m>
                <a:r>
                  <a:rPr lang="de-DE" sz="3200" dirty="0"/>
                  <a:t>2,4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A8D9F52-2F16-4707-B5A9-8D0DE8713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465" y="4509120"/>
                <a:ext cx="8132226" cy="1237134"/>
              </a:xfrm>
              <a:prstGeom prst="rect">
                <a:avLst/>
              </a:prstGeom>
              <a:blipFill>
                <a:blip r:embed="rId5"/>
                <a:stretch>
                  <a:fillRect l="-1874" t="-3941" b="-113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E03AF417-29AD-4579-813A-ABC6F4954AF3}"/>
              </a:ext>
            </a:extLst>
          </p:cNvPr>
          <p:cNvSpPr txBox="1"/>
          <p:nvPr/>
        </p:nvSpPr>
        <p:spPr>
          <a:xfrm>
            <a:off x="5638801" y="297180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64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1E066-1E3B-FB41-81FB-2F4542DA7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45" y="3698203"/>
            <a:ext cx="4531340" cy="3145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4FA4AE7-12E4-DD45-995C-5DC59F879CA4}"/>
                  </a:ext>
                </a:extLst>
              </p:cNvPr>
              <p:cNvSpPr/>
              <p:nvPr/>
            </p:nvSpPr>
            <p:spPr>
              <a:xfrm>
                <a:off x="709201" y="1219200"/>
                <a:ext cx="10591800" cy="2777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The optimal fuel mixture can be obtained by minimizing the following ratio against </a:t>
                </a:r>
                <a:r>
                  <a:rPr lang="en-US" sz="2000" b="0" i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x</a:t>
                </a:r>
                <a:r>
                  <a:rPr lang="en-US" sz="2000" b="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and T</a:t>
                </a:r>
              </a:p>
              <a:p>
                <a:endParaRPr lang="en-US" sz="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/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𝑏𝑟𝑒𝑚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1−</m:t>
                              </m:r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𝜎</m:t>
                              </m:r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𝑌</m:t>
                          </m:r>
                        </m:num>
                        <m:den>
                          <m:d>
                            <m:d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𝐶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11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Optimal</a:t>
                </a:r>
                <a:r>
                  <a:rPr lang="zh-CN" alt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fuel mixture: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=0.90, 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=214</m:t>
                    </m:r>
                    <m:r>
                      <m:rPr>
                        <m:nor/>
                      </m:rPr>
                      <a:rPr lang="en-US" altLang="zh-CN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keV</m:t>
                    </m:r>
                  </m:oMath>
                </a14:m>
                <a:endParaRPr lang="en-US" altLang="zh-CN" sz="2000" b="0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000" b="0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Relativistic corrections impose constraint on temperature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p-</a:t>
                </a:r>
                <a:r>
                  <a:rPr lang="en-US" sz="2000" b="0" baseline="30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11</a:t>
                </a: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 plasma can be ignited with the new cross section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4FA4AE7-12E4-DD45-995C-5DC59F879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01" y="1219200"/>
                <a:ext cx="10591800" cy="2777492"/>
              </a:xfrm>
              <a:prstGeom prst="rect">
                <a:avLst/>
              </a:prstGeom>
              <a:blipFill>
                <a:blip r:embed="rId3"/>
                <a:stretch>
                  <a:fillRect l="-479" t="-1370" r="-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407A85CC-3A73-4340-8AAA-C674EBA4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99" y="404720"/>
            <a:ext cx="9595804" cy="4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74" tIns="54010" rIns="108074" bIns="54010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defTabSz="914217">
              <a:spcBef>
                <a:spcPct val="0"/>
              </a:spcBef>
              <a:buNone/>
            </a:pPr>
            <a:r>
              <a:rPr lang="en-US" sz="2400" dirty="0">
                <a:solidFill>
                  <a:srgbClr val="004C7D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Optimal Fuel Mixture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C67CA-D44A-E041-B6B6-82B0434C569A}"/>
              </a:ext>
            </a:extLst>
          </p:cNvPr>
          <p:cNvSpPr/>
          <p:nvPr/>
        </p:nvSpPr>
        <p:spPr>
          <a:xfrm>
            <a:off x="8229600" y="3021183"/>
            <a:ext cx="396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sz="1600" b="0" dirty="0">
                <a:solidFill>
                  <a:srgbClr val="B9B9E7">
                    <a:lumMod val="75000"/>
                  </a:srgbClr>
                </a:solidFill>
                <a:cs typeface="Arial" panose="020B0604020202020204" pitchFamily="34" charset="0"/>
                <a:sym typeface="Helvetica"/>
              </a:rPr>
              <a:t>McNally ’82; Rider ’95 &amp; ‘97; Nevins ‘98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EF651B-E9F1-824A-A8A4-B382792A6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3697050"/>
            <a:ext cx="4746171" cy="3160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2E7B6A-D9CA-1741-A08E-345363B42999}"/>
                  </a:ext>
                </a:extLst>
              </p:cNvPr>
              <p:cNvSpPr/>
              <p:nvPr/>
            </p:nvSpPr>
            <p:spPr>
              <a:xfrm>
                <a:off x="6781800" y="3996692"/>
                <a:ext cx="9501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2E7B6A-D9CA-1741-A08E-345363B42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3996692"/>
                <a:ext cx="9501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41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00376430-6F6B-D24B-85D7-85E7105BB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99" y="0"/>
            <a:ext cx="9595804" cy="4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74" tIns="54010" rIns="108074" bIns="5401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65A6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defTabSz="914217">
              <a:spcBef>
                <a:spcPct val="0"/>
              </a:spcBef>
              <a:buNone/>
            </a:pPr>
            <a:r>
              <a:rPr lang="en-US" sz="2400" dirty="0">
                <a:solidFill>
                  <a:srgbClr val="004C7D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Caveats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A96F13-8B0C-8B49-88A3-B3504149EF94}"/>
                  </a:ext>
                </a:extLst>
              </p:cNvPr>
              <p:cNvSpPr txBox="1"/>
              <p:nvPr/>
            </p:nvSpPr>
            <p:spPr>
              <a:xfrm>
                <a:off x="1190625" y="-56773"/>
                <a:ext cx="10591800" cy="658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Relativistic correction becomes inaccurate at high temperature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brem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eff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1+0.7936</m:t>
                              </m:r>
                              <m:f>
                                <m:fPr>
                                  <m:ctrlP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B</m:t>
                                          </m:r>
                                        </m:sub>
                                      </m:sSub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+1.874</m:t>
                              </m:r>
                              <m:sSup>
                                <m:sSupPr>
                                  <m:ctrlP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32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B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" panose="020F0502020204030204" pitchFamily="34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Overestimated the radiation power by a factor of 2~3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Fully relativistic bremsstrahlung is needed for high temperature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32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Impurity radiation, controlling of </a:t>
                </a:r>
                <a:r>
                  <a:rPr lang="en-US" sz="3200" b="0" baseline="30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4</a:t>
                </a:r>
                <a:r>
                  <a:rPr lang="en-US" sz="3200" b="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He ash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A96F13-8B0C-8B49-88A3-B3504149E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-56773"/>
                <a:ext cx="10591800" cy="6589496"/>
              </a:xfrm>
              <a:prstGeom prst="rect">
                <a:avLst/>
              </a:prstGeom>
              <a:blipFill>
                <a:blip r:embed="rId3"/>
                <a:stretch>
                  <a:fillRect l="-1323" t="-1203" b="-21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A61FFA7-A48A-F043-96CB-9E050AF89C75}"/>
              </a:ext>
            </a:extLst>
          </p:cNvPr>
          <p:cNvSpPr/>
          <p:nvPr/>
        </p:nvSpPr>
        <p:spPr>
          <a:xfrm>
            <a:off x="9401175" y="3237975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sz="1600" b="0" dirty="0">
                <a:solidFill>
                  <a:srgbClr val="B9B9E7">
                    <a:lumMod val="75000"/>
                  </a:srgbClr>
                </a:solidFill>
                <a:cs typeface="Arial" panose="020B0604020202020204" pitchFamily="34" charset="0"/>
                <a:sym typeface="Helvetica"/>
              </a:rPr>
              <a:t>McNally ’82; Rider ’95 &amp; ‘97; </a:t>
            </a:r>
          </a:p>
          <a:p>
            <a:r>
              <a:rPr lang="en-US" altLang="zh-Hans" sz="1600" b="0" dirty="0">
                <a:solidFill>
                  <a:srgbClr val="B9B9E7">
                    <a:lumMod val="75000"/>
                  </a:srgbClr>
                </a:solidFill>
                <a:cs typeface="Arial" panose="020B0604020202020204" pitchFamily="34" charset="0"/>
                <a:sym typeface="Helvetica"/>
              </a:rPr>
              <a:t>Nevins ’98; Dawson ‘81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DC51DE8-61CD-DA48-9DD5-F3B0215429F1}"/>
                  </a:ext>
                </a:extLst>
              </p:cNvPr>
              <p:cNvSpPr/>
              <p:nvPr/>
            </p:nvSpPr>
            <p:spPr>
              <a:xfrm>
                <a:off x="7620000" y="3932226"/>
                <a:ext cx="9501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DC51DE8-61CD-DA48-9DD5-F3B021542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3932226"/>
                <a:ext cx="9501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35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BAE915-EA6E-BD4E-A1F7-CC72DB3D6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638" y="6165850"/>
            <a:ext cx="2844800" cy="476250"/>
          </a:xfrm>
        </p:spPr>
        <p:txBody>
          <a:bodyPr/>
          <a:lstStyle/>
          <a:p>
            <a:pPr>
              <a:defRPr/>
            </a:pPr>
            <a:fld id="{C498DC13-BF31-411F-B7E7-267735A753E0}" type="slidenum">
              <a:rPr lang="en-US" altLang="zh-CN" smtClean="0">
                <a:latin typeface="+mj-ea"/>
                <a:ea typeface="+mj-ea"/>
              </a:rPr>
              <a:pPr>
                <a:defRPr/>
              </a:pPr>
              <a:t>18</a:t>
            </a:fld>
            <a:endParaRPr lang="en-US" altLang="zh-CN" sz="1400" b="0" dirty="0">
              <a:solidFill>
                <a:srgbClr val="808080"/>
              </a:solidFill>
              <a:latin typeface="+mj-ea"/>
              <a:ea typeface="+mj-ea"/>
            </a:endParaRPr>
          </a:p>
        </p:txBody>
      </p:sp>
      <p:sp>
        <p:nvSpPr>
          <p:cNvPr id="30723" name="标题 1"/>
          <p:cNvSpPr txBox="1">
            <a:spLocks noChangeArrowheads="1"/>
          </p:cNvSpPr>
          <p:nvPr/>
        </p:nvSpPr>
        <p:spPr bwMode="auto">
          <a:xfrm>
            <a:off x="1027113" y="476250"/>
            <a:ext cx="105838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28675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6663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465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技术研发进展与过程改进（硼靶制备项目）</a:t>
            </a:r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60668B4F-5431-5A4C-860F-8272D9A10620}"/>
              </a:ext>
            </a:extLst>
          </p:cNvPr>
          <p:cNvSpPr txBox="1">
            <a:spLocks/>
          </p:cNvSpPr>
          <p:nvPr/>
        </p:nvSpPr>
        <p:spPr bwMode="auto">
          <a:xfrm>
            <a:off x="8783638" y="61658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b="1" kern="12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22DFCC28-1AA2-44B2-8CF7-7650D98BF84B}" type="slidenum">
              <a:rPr lang="en-US" altLang="zh-CN" sz="1600" smtClean="0">
                <a:latin typeface="+mj-ea"/>
                <a:ea typeface="+mj-ea"/>
              </a:rPr>
              <a:pPr>
                <a:spcBef>
                  <a:spcPct val="0"/>
                </a:spcBef>
                <a:defRPr/>
              </a:pPr>
              <a:t>18</a:t>
            </a:fld>
            <a:endParaRPr lang="en-US" altLang="zh-CN" sz="1400" b="0">
              <a:solidFill>
                <a:srgbClr val="808080"/>
              </a:solidFill>
              <a:latin typeface="+mj-ea"/>
              <a:ea typeface="+mj-ea"/>
            </a:endParaRPr>
          </a:p>
        </p:txBody>
      </p:sp>
      <p:sp>
        <p:nvSpPr>
          <p:cNvPr id="30725" name="矩形 14"/>
          <p:cNvSpPr>
            <a:spLocks noChangeArrowheads="1"/>
          </p:cNvSpPr>
          <p:nvPr/>
        </p:nvSpPr>
        <p:spPr bwMode="auto">
          <a:xfrm>
            <a:off x="1023938" y="1001713"/>
            <a:ext cx="101854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857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1800">
                <a:latin typeface="黑体" panose="02010609060101010101" pitchFamily="49" charset="-122"/>
                <a:ea typeface="黑体" panose="02010609060101010101" pitchFamily="49" charset="-122"/>
              </a:rPr>
              <a:t>氢硼靶制备：</a:t>
            </a:r>
            <a:endParaRPr lang="en-US" altLang="zh-CN" sz="1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完成新的</a:t>
            </a:r>
            <a:r>
              <a:rPr lang="en-US" altLang="zh-CN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CVD</a:t>
            </a: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平台搭建：真空系统改造和维修、气体系统管路焊接和安装、控制系统配置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完成新的</a:t>
            </a:r>
            <a:r>
              <a:rPr lang="en-US" altLang="zh-CN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CVD</a:t>
            </a: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平台性能初步测试</a:t>
            </a:r>
          </a:p>
        </p:txBody>
      </p:sp>
      <p:sp>
        <p:nvSpPr>
          <p:cNvPr id="30726" name="矩形 9"/>
          <p:cNvSpPr>
            <a:spLocks noChangeArrowheads="1"/>
          </p:cNvSpPr>
          <p:nvPr/>
        </p:nvSpPr>
        <p:spPr bwMode="auto">
          <a:xfrm>
            <a:off x="5303838" y="6042025"/>
            <a:ext cx="5319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CVD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实验平台</a:t>
            </a:r>
          </a:p>
        </p:txBody>
      </p:sp>
      <p:sp>
        <p:nvSpPr>
          <p:cNvPr id="30727" name="矩形 9"/>
          <p:cNvSpPr>
            <a:spLocks noChangeArrowheads="1"/>
          </p:cNvSpPr>
          <p:nvPr/>
        </p:nvSpPr>
        <p:spPr bwMode="auto">
          <a:xfrm>
            <a:off x="1023938" y="6042025"/>
            <a:ext cx="3906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</a:p>
        </p:txBody>
      </p:sp>
      <p:pic>
        <p:nvPicPr>
          <p:cNvPr id="307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600325"/>
            <a:ext cx="38036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652713"/>
            <a:ext cx="53197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矩形 9"/>
          <p:cNvSpPr>
            <a:spLocks noChangeArrowheads="1"/>
          </p:cNvSpPr>
          <p:nvPr/>
        </p:nvSpPr>
        <p:spPr bwMode="auto">
          <a:xfrm>
            <a:off x="5597525" y="305276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1800">
                <a:solidFill>
                  <a:srgbClr val="FFC000"/>
                </a:solidFill>
                <a:ea typeface="黑体" panose="02010609060101010101" pitchFamily="49" charset="-122"/>
              </a:rPr>
              <a:t>抽气系统</a:t>
            </a:r>
          </a:p>
        </p:txBody>
      </p:sp>
      <p:sp>
        <p:nvSpPr>
          <p:cNvPr id="30731" name="矩形 9"/>
          <p:cNvSpPr>
            <a:spLocks noChangeArrowheads="1"/>
          </p:cNvSpPr>
          <p:nvPr/>
        </p:nvSpPr>
        <p:spPr bwMode="auto">
          <a:xfrm>
            <a:off x="8169275" y="4197350"/>
            <a:ext cx="310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1800">
                <a:solidFill>
                  <a:srgbClr val="FFC000"/>
                </a:solidFill>
                <a:ea typeface="黑体" panose="02010609060101010101" pitchFamily="49" charset="-122"/>
              </a:rPr>
              <a:t>真空腔</a:t>
            </a:r>
          </a:p>
        </p:txBody>
      </p:sp>
      <p:sp>
        <p:nvSpPr>
          <p:cNvPr id="30732" name="矩形 9"/>
          <p:cNvSpPr>
            <a:spLocks noChangeArrowheads="1"/>
          </p:cNvSpPr>
          <p:nvPr/>
        </p:nvSpPr>
        <p:spPr bwMode="auto">
          <a:xfrm>
            <a:off x="8104188" y="2733675"/>
            <a:ext cx="310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1800">
                <a:solidFill>
                  <a:srgbClr val="FFC000"/>
                </a:solidFill>
                <a:ea typeface="黑体" panose="02010609060101010101" pitchFamily="49" charset="-122"/>
              </a:rPr>
              <a:t>电极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AD28AD-0133-EDEA-1249-B9A98B1E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242442"/>
            <a:ext cx="11866470" cy="66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B856EF1-0210-0F9A-FCA1-AE529B562695}"/>
              </a:ext>
            </a:extLst>
          </p:cNvPr>
          <p:cNvSpPr txBox="1"/>
          <p:nvPr/>
        </p:nvSpPr>
        <p:spPr>
          <a:xfrm>
            <a:off x="2724150" y="2276475"/>
            <a:ext cx="649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A </a:t>
            </a:r>
            <a:r>
              <a:rPr lang="de-DE" sz="3600" dirty="0" err="1"/>
              <a:t>few</a:t>
            </a:r>
            <a:r>
              <a:rPr lang="de-DE" sz="3600" dirty="0"/>
              <a:t> </a:t>
            </a:r>
            <a:r>
              <a:rPr lang="de-DE" sz="3600" dirty="0" err="1"/>
              <a:t>remarks</a:t>
            </a:r>
            <a:r>
              <a:rPr lang="de-DE" sz="3600" dirty="0"/>
              <a:t> on </a:t>
            </a:r>
            <a:r>
              <a:rPr lang="de-DE" sz="3600" dirty="0" err="1"/>
              <a:t>my</a:t>
            </a:r>
            <a:r>
              <a:rPr lang="de-DE" sz="3600" dirty="0"/>
              <a:t> </a:t>
            </a:r>
            <a:r>
              <a:rPr lang="de-DE" sz="3600" dirty="0" err="1"/>
              <a:t>opinion</a:t>
            </a:r>
            <a:r>
              <a:rPr lang="de-DE" sz="3600" dirty="0"/>
              <a:t> on </a:t>
            </a:r>
            <a:r>
              <a:rPr lang="de-DE" sz="3600" dirty="0" err="1"/>
              <a:t>fusion</a:t>
            </a:r>
            <a:r>
              <a:rPr lang="de-DE" sz="3600" dirty="0"/>
              <a:t> </a:t>
            </a:r>
            <a:r>
              <a:rPr lang="de-DE" sz="3600" dirty="0" err="1"/>
              <a:t>energy</a:t>
            </a:r>
            <a:r>
              <a:rPr lang="de-DE" sz="3600" dirty="0"/>
              <a:t>  in </a:t>
            </a:r>
            <a:r>
              <a:rPr lang="de-DE" sz="3600" dirty="0" err="1"/>
              <a:t>general</a:t>
            </a:r>
            <a:br>
              <a:rPr lang="de-DE" sz="3600" dirty="0"/>
            </a:br>
            <a:r>
              <a:rPr lang="de-DE" sz="3600" dirty="0"/>
              <a:t>and </a:t>
            </a:r>
            <a:r>
              <a:rPr lang="de-DE" sz="3600" dirty="0" err="1"/>
              <a:t>more</a:t>
            </a:r>
            <a:r>
              <a:rPr lang="de-DE" sz="3600" dirty="0"/>
              <a:t> so on p11 B Fusion</a:t>
            </a:r>
          </a:p>
        </p:txBody>
      </p:sp>
    </p:spTree>
    <p:extLst>
      <p:ext uri="{BB962C8B-B14F-4D97-AF65-F5344CB8AC3E}">
        <p14:creationId xmlns:p14="http://schemas.microsoft.com/office/powerpoint/2010/main" val="3727163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9CDF20-B7CB-824E-9164-1A4705421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638" y="6165850"/>
            <a:ext cx="2844800" cy="476250"/>
          </a:xfrm>
        </p:spPr>
        <p:txBody>
          <a:bodyPr/>
          <a:lstStyle/>
          <a:p>
            <a:pPr>
              <a:defRPr/>
            </a:pPr>
            <a:fld id="{4FB896DF-B955-46B8-A234-378CD3F685B0}" type="slidenum">
              <a:rPr lang="en-US" altLang="zh-CN" smtClean="0">
                <a:latin typeface="+mj-ea"/>
                <a:ea typeface="+mj-ea"/>
              </a:rPr>
              <a:pPr>
                <a:defRPr/>
              </a:pPr>
              <a:t>20</a:t>
            </a:fld>
            <a:endParaRPr lang="en-US" altLang="zh-CN" sz="1400" b="0" dirty="0">
              <a:solidFill>
                <a:srgbClr val="808080"/>
              </a:solidFill>
              <a:latin typeface="+mj-ea"/>
              <a:ea typeface="+mj-ea"/>
            </a:endParaRPr>
          </a:p>
        </p:txBody>
      </p:sp>
      <p:sp>
        <p:nvSpPr>
          <p:cNvPr id="28675" name="矩形 15"/>
          <p:cNvSpPr>
            <a:spLocks noChangeArrowheads="1"/>
          </p:cNvSpPr>
          <p:nvPr/>
        </p:nvSpPr>
        <p:spPr bwMode="auto">
          <a:xfrm>
            <a:off x="1001713" y="1196975"/>
            <a:ext cx="1027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1800">
                <a:latin typeface="黑体" panose="02010609060101010101" pitchFamily="49" charset="-122"/>
                <a:ea typeface="黑体" panose="02010609060101010101" pitchFamily="49" charset="-122"/>
              </a:rPr>
              <a:t>纳米厚度硼靶制备：</a:t>
            </a:r>
            <a:endParaRPr lang="en-US" altLang="zh-CN" sz="1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sz="1800" b="0"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800" b="0">
                <a:latin typeface="黑体" panose="02010609060101010101" pitchFamily="49" charset="-122"/>
                <a:ea typeface="黑体" panose="02010609060101010101" pitchFamily="49" charset="-122"/>
              </a:rPr>
              <a:t>纳米厚硼靶制备技术开发</a:t>
            </a:r>
          </a:p>
        </p:txBody>
      </p:sp>
      <p:sp>
        <p:nvSpPr>
          <p:cNvPr id="17" name="矩形 9">
            <a:extLst>
              <a:ext uri="{FF2B5EF4-FFF2-40B4-BE49-F238E27FC236}">
                <a16:creationId xmlns:a16="http://schemas.microsoft.com/office/drawing/2014/main" id="{491FB0E5-2DD7-E240-B1FB-FDB86E90B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5272088"/>
            <a:ext cx="3317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zh-CN" altLang="en-US" sz="1600" dirty="0">
                <a:solidFill>
                  <a:srgbClr val="000000"/>
                </a:solidFill>
                <a:latin typeface="+mj-ea"/>
                <a:ea typeface="+mj-ea"/>
              </a:rPr>
              <a:t>均匀的硼膜</a:t>
            </a:r>
            <a:endParaRPr lang="zh-CN" altLang="en-US" sz="1600" b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37D23AA2-0996-CF48-B06A-459F9691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5272088"/>
            <a:ext cx="2855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zh-CN" altLang="en-US" sz="1600" dirty="0">
                <a:solidFill>
                  <a:srgbClr val="000000"/>
                </a:solidFill>
                <a:latin typeface="+mj-ea"/>
                <a:ea typeface="+mj-ea"/>
              </a:rPr>
              <a:t>脱膜</a:t>
            </a:r>
          </a:p>
        </p:txBody>
      </p:sp>
      <p:pic>
        <p:nvPicPr>
          <p:cNvPr id="2867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352675"/>
            <a:ext cx="31686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B9BC939-5314-184E-9D22-193DE3F31BD9}"/>
              </a:ext>
            </a:extLst>
          </p:cNvPr>
          <p:cNvCxnSpPr/>
          <p:nvPr/>
        </p:nvCxnSpPr>
        <p:spPr bwMode="auto">
          <a:xfrm>
            <a:off x="908050" y="2205038"/>
            <a:ext cx="1051401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80" name="矩形 10"/>
          <p:cNvSpPr>
            <a:spLocks noChangeArrowheads="1"/>
          </p:cNvSpPr>
          <p:nvPr/>
        </p:nvSpPr>
        <p:spPr bwMode="auto">
          <a:xfrm>
            <a:off x="8194675" y="5272088"/>
            <a:ext cx="2855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捞到靶托上的硼膜</a:t>
            </a:r>
          </a:p>
        </p:txBody>
      </p:sp>
      <p:grpSp>
        <p:nvGrpSpPr>
          <p:cNvPr id="28681" name="组合 7"/>
          <p:cNvGrpSpPr>
            <a:grpSpLocks/>
          </p:cNvGrpSpPr>
          <p:nvPr/>
        </p:nvGrpSpPr>
        <p:grpSpPr bwMode="auto">
          <a:xfrm>
            <a:off x="8059738" y="2370138"/>
            <a:ext cx="3005137" cy="2555875"/>
            <a:chOff x="8059839" y="2369434"/>
            <a:chExt cx="3004713" cy="2557345"/>
          </a:xfrm>
        </p:grpSpPr>
        <p:pic>
          <p:nvPicPr>
            <p:cNvPr id="28689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839" y="2369434"/>
              <a:ext cx="3004713" cy="2557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0" name="矩形 6"/>
            <p:cNvSpPr>
              <a:spLocks noChangeArrowheads="1"/>
            </p:cNvSpPr>
            <p:nvPr/>
          </p:nvSpPr>
          <p:spPr bwMode="auto">
            <a:xfrm>
              <a:off x="9336361" y="2985968"/>
              <a:ext cx="748792" cy="947088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2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3800" baseline="-25000">
                <a:ea typeface="黑体" panose="02010609060101010101" pitchFamily="49" charset="-122"/>
              </a:endParaRPr>
            </a:p>
          </p:txBody>
        </p:sp>
      </p:grpSp>
      <p:grpSp>
        <p:nvGrpSpPr>
          <p:cNvPr id="28682" name="组合 12"/>
          <p:cNvGrpSpPr>
            <a:grpSpLocks/>
          </p:cNvGrpSpPr>
          <p:nvPr/>
        </p:nvGrpSpPr>
        <p:grpSpPr bwMode="auto">
          <a:xfrm>
            <a:off x="4789488" y="2352675"/>
            <a:ext cx="2830512" cy="2573338"/>
            <a:chOff x="4789160" y="2353442"/>
            <a:chExt cx="2830671" cy="2573337"/>
          </a:xfrm>
        </p:grpSpPr>
        <p:pic>
          <p:nvPicPr>
            <p:cNvPr id="28687" name="图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160" y="2353442"/>
              <a:ext cx="2830671" cy="257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3C9AD9E5-96BA-864B-9E71-C0AA64F0E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505" y="3298005"/>
              <a:ext cx="769981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65A6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zh-CN" altLang="en-US" sz="1600" dirty="0">
                  <a:solidFill>
                    <a:srgbClr val="000000"/>
                  </a:solidFill>
                  <a:latin typeface="+mj-ea"/>
                  <a:ea typeface="+mj-ea"/>
                </a:rPr>
                <a:t>硼膜</a:t>
              </a:r>
            </a:p>
          </p:txBody>
        </p:sp>
      </p:grpSp>
      <p:sp>
        <p:nvSpPr>
          <p:cNvPr id="28683" name="标题 1"/>
          <p:cNvSpPr txBox="1">
            <a:spLocks noChangeArrowheads="1"/>
          </p:cNvSpPr>
          <p:nvPr/>
        </p:nvSpPr>
        <p:spPr bwMode="auto">
          <a:xfrm>
            <a:off x="957263" y="473075"/>
            <a:ext cx="105838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28675" indent="-285750">
              <a:spcBef>
                <a:spcPct val="20000"/>
              </a:spcBef>
              <a:buChar char="–"/>
              <a:defRPr sz="20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6663" indent="-228600">
              <a:spcBef>
                <a:spcPct val="20000"/>
              </a:spcBef>
              <a:buChar char="•"/>
              <a:defRPr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4650" indent="-228600">
              <a:spcBef>
                <a:spcPct val="20000"/>
              </a:spcBef>
              <a:buChar char="–"/>
              <a:defRPr sz="16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65A6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b="0">
                <a:solidFill>
                  <a:schemeClr val="tx2"/>
                </a:solidFill>
                <a:ea typeface="黑体" panose="02010609060101010101" pitchFamily="49" charset="-122"/>
              </a:rPr>
              <a:t>1</a:t>
            </a:r>
            <a:r>
              <a:rPr lang="zh-CN" altLang="en-US" b="0">
                <a:solidFill>
                  <a:schemeClr val="tx2"/>
                </a:solidFill>
                <a:ea typeface="黑体" panose="02010609060101010101" pitchFamily="49" charset="-122"/>
              </a:rPr>
              <a:t>、主要工作进展（硼靶制备项目）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06513" y="5478463"/>
            <a:ext cx="3663950" cy="955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Uniform distributed Boron film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73638" y="5868988"/>
            <a:ext cx="3663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Take off the film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74063" y="5610225"/>
            <a:ext cx="36639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Boron film on the target holder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968FC2-98B7-4486-AD21-55BE3346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207158"/>
            <a:ext cx="7991475" cy="45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BFB2F21-88FD-4ACE-89F0-F6B756308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9" y="98972"/>
            <a:ext cx="5111155" cy="20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B774018-295A-4F66-AE81-AEE089D4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170046"/>
            <a:ext cx="6912768" cy="52832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C2F5B9-ADB8-434E-AD70-3A51A0473AE4}"/>
              </a:ext>
            </a:extLst>
          </p:cNvPr>
          <p:cNvSpPr txBox="1"/>
          <p:nvPr/>
        </p:nvSpPr>
        <p:spPr>
          <a:xfrm>
            <a:off x="1631504" y="404665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The Fairy Tale </a:t>
            </a:r>
            <a:r>
              <a:rPr lang="de-DE" sz="3200" b="1" dirty="0" err="1"/>
              <a:t>of</a:t>
            </a:r>
            <a:r>
              <a:rPr lang="de-DE" sz="3200" b="1" dirty="0"/>
              <a:t> 3 Alphas at 2.9 MeV</a:t>
            </a:r>
          </a:p>
        </p:txBody>
      </p:sp>
    </p:spTree>
    <p:extLst>
      <p:ext uri="{BB962C8B-B14F-4D97-AF65-F5344CB8AC3E}">
        <p14:creationId xmlns:p14="http://schemas.microsoft.com/office/powerpoint/2010/main" val="103190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E187CAC3-58EC-45A8-840A-AB1001A00A5F}"/>
              </a:ext>
            </a:extLst>
          </p:cNvPr>
          <p:cNvSpPr/>
          <p:nvPr/>
        </p:nvSpPr>
        <p:spPr>
          <a:xfrm>
            <a:off x="3019653" y="3341749"/>
            <a:ext cx="504056" cy="4320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lussdiagramm: Verbinder 2">
            <a:extLst>
              <a:ext uri="{FF2B5EF4-FFF2-40B4-BE49-F238E27FC236}">
                <a16:creationId xmlns:a16="http://schemas.microsoft.com/office/drawing/2014/main" id="{4C31B6DD-7C61-42BF-8ED2-926D1F324F73}"/>
              </a:ext>
            </a:extLst>
          </p:cNvPr>
          <p:cNvSpPr/>
          <p:nvPr/>
        </p:nvSpPr>
        <p:spPr>
          <a:xfrm>
            <a:off x="4430638" y="3178321"/>
            <a:ext cx="864096" cy="72008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D5739373-553D-4B51-87A6-0AA84E56AA3D}"/>
              </a:ext>
            </a:extLst>
          </p:cNvPr>
          <p:cNvSpPr/>
          <p:nvPr/>
        </p:nvSpPr>
        <p:spPr>
          <a:xfrm>
            <a:off x="6073140" y="3153997"/>
            <a:ext cx="864096" cy="72008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2D98CDBA-7F1E-4D30-A380-52439551DBD0}"/>
              </a:ext>
            </a:extLst>
          </p:cNvPr>
          <p:cNvSpPr/>
          <p:nvPr/>
        </p:nvSpPr>
        <p:spPr>
          <a:xfrm>
            <a:off x="5794835" y="3322337"/>
            <a:ext cx="504056" cy="43204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lussdiagramm: Verbinder 5">
            <a:extLst>
              <a:ext uri="{FF2B5EF4-FFF2-40B4-BE49-F238E27FC236}">
                <a16:creationId xmlns:a16="http://schemas.microsoft.com/office/drawing/2014/main" id="{0D87C1CB-32C8-4415-9A89-B74D893736F9}"/>
              </a:ext>
            </a:extLst>
          </p:cNvPr>
          <p:cNvSpPr/>
          <p:nvPr/>
        </p:nvSpPr>
        <p:spPr>
          <a:xfrm>
            <a:off x="8069164" y="2287609"/>
            <a:ext cx="457200" cy="457200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87F8B1A-C42F-42C6-B000-00548D8427AC}"/>
              </a:ext>
            </a:extLst>
          </p:cNvPr>
          <p:cNvCxnSpPr/>
          <p:nvPr/>
        </p:nvCxnSpPr>
        <p:spPr>
          <a:xfrm flipV="1">
            <a:off x="3550518" y="3530788"/>
            <a:ext cx="1260140" cy="15147"/>
          </a:xfrm>
          <a:prstGeom prst="straightConnector1">
            <a:avLst/>
          </a:prstGeom>
          <a:ln w="69850">
            <a:solidFill>
              <a:srgbClr val="FF0000">
                <a:alpha val="9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BA3C3E19-FB04-4F62-ADDF-534821D48BA1}"/>
              </a:ext>
            </a:extLst>
          </p:cNvPr>
          <p:cNvSpPr/>
          <p:nvPr/>
        </p:nvSpPr>
        <p:spPr>
          <a:xfrm rot="19856518">
            <a:off x="7037917" y="26567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CB78B39B-47C2-4ED3-888B-CCF7F4209F25}"/>
              </a:ext>
            </a:extLst>
          </p:cNvPr>
          <p:cNvSpPr/>
          <p:nvPr/>
        </p:nvSpPr>
        <p:spPr>
          <a:xfrm>
            <a:off x="6914378" y="2924945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A3865E9E-2979-4981-9F0B-67CA3E5E0520}"/>
              </a:ext>
            </a:extLst>
          </p:cNvPr>
          <p:cNvSpPr/>
          <p:nvPr/>
        </p:nvSpPr>
        <p:spPr>
          <a:xfrm rot="1629641">
            <a:off x="7002141" y="37349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Verbinder 18">
            <a:extLst>
              <a:ext uri="{FF2B5EF4-FFF2-40B4-BE49-F238E27FC236}">
                <a16:creationId xmlns:a16="http://schemas.microsoft.com/office/drawing/2014/main" id="{DD72B5AC-2C92-471F-9228-A519166D3111}"/>
              </a:ext>
            </a:extLst>
          </p:cNvPr>
          <p:cNvSpPr/>
          <p:nvPr/>
        </p:nvSpPr>
        <p:spPr>
          <a:xfrm>
            <a:off x="8063496" y="4153949"/>
            <a:ext cx="457200" cy="45720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3BF77B8C-491A-486B-AE48-390D19D0F1F4}"/>
              </a:ext>
            </a:extLst>
          </p:cNvPr>
          <p:cNvSpPr/>
          <p:nvPr/>
        </p:nvSpPr>
        <p:spPr>
          <a:xfrm rot="5400000">
            <a:off x="7807761" y="4998166"/>
            <a:ext cx="978408" cy="484632"/>
          </a:xfrm>
          <a:prstGeom prst="rightArrow">
            <a:avLst>
              <a:gd name="adj1" fmla="val 449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lussdiagramm: Verbinder 20">
            <a:extLst>
              <a:ext uri="{FF2B5EF4-FFF2-40B4-BE49-F238E27FC236}">
                <a16:creationId xmlns:a16="http://schemas.microsoft.com/office/drawing/2014/main" id="{F091F1BB-21CD-4321-8961-5E0E44CEDF48}"/>
              </a:ext>
            </a:extLst>
          </p:cNvPr>
          <p:cNvSpPr/>
          <p:nvPr/>
        </p:nvSpPr>
        <p:spPr>
          <a:xfrm>
            <a:off x="7589443" y="5805264"/>
            <a:ext cx="457200" cy="457200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lussdiagramm: Verbinder 21">
            <a:extLst>
              <a:ext uri="{FF2B5EF4-FFF2-40B4-BE49-F238E27FC236}">
                <a16:creationId xmlns:a16="http://schemas.microsoft.com/office/drawing/2014/main" id="{00FB6FAB-B56B-4FC2-8BB1-ABCD1E29F898}"/>
              </a:ext>
            </a:extLst>
          </p:cNvPr>
          <p:cNvSpPr/>
          <p:nvPr/>
        </p:nvSpPr>
        <p:spPr>
          <a:xfrm>
            <a:off x="8954785" y="5819840"/>
            <a:ext cx="457200" cy="457200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FFD00D9-035D-41BB-AB73-C3BBA471924D}"/>
                  </a:ext>
                </a:extLst>
              </p:cNvPr>
              <p:cNvSpPr txBox="1"/>
              <p:nvPr/>
            </p:nvSpPr>
            <p:spPr>
              <a:xfrm>
                <a:off x="3155883" y="2550548"/>
                <a:ext cx="4860540" cy="669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sPre>
                        <m:sPrePr>
                          <m:ctrlPr>
                            <a:rPr lang="de-DE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  <m:e>
                          <m:r>
                            <a:rPr lang="de-DE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3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</m:e>
                      </m:sPre>
                      <m:sPre>
                        <m:sPre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36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3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sPre>
                    </m:oMath>
                  </m:oMathPara>
                </a14:m>
                <a:endParaRPr lang="de-DE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FFD00D9-035D-41BB-AB73-C3BBA471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883" y="2550548"/>
                <a:ext cx="4860540" cy="6696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3834789-DEEC-43EA-AC36-733C79BF814B}"/>
                  </a:ext>
                </a:extLst>
              </p:cNvPr>
              <p:cNvSpPr txBox="1"/>
              <p:nvPr/>
            </p:nvSpPr>
            <p:spPr>
              <a:xfrm>
                <a:off x="7728447" y="1470372"/>
                <a:ext cx="1253173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de-DE" sz="4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3834789-DEEC-43EA-AC36-733C79BF8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447" y="1470372"/>
                <a:ext cx="1253173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5D1500A-8AEA-4CCE-8F74-59B35D6E9413}"/>
                  </a:ext>
                </a:extLst>
              </p:cNvPr>
              <p:cNvSpPr txBox="1"/>
              <p:nvPr/>
            </p:nvSpPr>
            <p:spPr>
              <a:xfrm>
                <a:off x="7552065" y="5694707"/>
                <a:ext cx="226740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de-DE" sz="4000" dirty="0"/>
                  <a:t>     </a:t>
                </a:r>
                <a14:m>
                  <m:oMath xmlns:m="http://schemas.openxmlformats.org/officeDocument/2006/math">
                    <m:r>
                      <a:rPr lang="de-DE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de-DE" sz="4000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5D1500A-8AEA-4CCE-8F74-59B35D6E9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065" y="5694707"/>
                <a:ext cx="226740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FAE904B-7A41-4348-87DA-81CF4782A996}"/>
                  </a:ext>
                </a:extLst>
              </p:cNvPr>
              <p:cNvSpPr txBox="1"/>
              <p:nvPr/>
            </p:nvSpPr>
            <p:spPr>
              <a:xfrm>
                <a:off x="8568085" y="3955231"/>
                <a:ext cx="13592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4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4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sz="4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4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4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𝐵𝑒</m:t>
                              </m:r>
                            </m:e>
                            <m:sub>
                              <m:r>
                                <a:rPr lang="de-DE" sz="4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de-DE" sz="4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sPre>
                    </m:oMath>
                  </m:oMathPara>
                </a14:m>
                <a:endParaRPr lang="de-DE" sz="40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FAE904B-7A41-4348-87DA-81CF4782A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085" y="3955231"/>
                <a:ext cx="1359283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DC555DE2-52FF-47E1-A31B-9947B0F06D3C}"/>
              </a:ext>
            </a:extLst>
          </p:cNvPr>
          <p:cNvSpPr txBox="1"/>
          <p:nvPr/>
        </p:nvSpPr>
        <p:spPr>
          <a:xfrm>
            <a:off x="8814991" y="2116008"/>
            <a:ext cx="159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5.8 MeV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72716E-9E3B-488A-94DD-F915F7CEFE86}"/>
              </a:ext>
            </a:extLst>
          </p:cNvPr>
          <p:cNvSpPr txBox="1"/>
          <p:nvPr/>
        </p:nvSpPr>
        <p:spPr>
          <a:xfrm>
            <a:off x="7728446" y="6205716"/>
            <a:ext cx="191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2,9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3A3ED4B1-DB7C-491F-85CC-9804E2BA8031}"/>
                  </a:ext>
                </a:extLst>
              </p:cNvPr>
              <p:cNvSpPr txBox="1"/>
              <p:nvPr/>
            </p:nvSpPr>
            <p:spPr>
              <a:xfrm>
                <a:off x="2130538" y="226948"/>
                <a:ext cx="83367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600" dirty="0"/>
                  <a:t>The p11B Fusion </a:t>
                </a:r>
                <a:r>
                  <a:rPr lang="de-DE" sz="3600" dirty="0" err="1"/>
                  <a:t>Reaction</a:t>
                </a:r>
                <a:r>
                  <a:rPr lang="de-DE" sz="3600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3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de-DE" sz="3600" i="1">
                        <a:latin typeface="Cambria Math" panose="02040503050406030204" pitchFamily="18" charset="0"/>
                      </a:rPr>
                      <m:t>=612 </m:t>
                    </m:r>
                    <m:r>
                      <a:rPr lang="de-DE" sz="3600" i="1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de-DE" sz="3600" dirty="0"/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3A3ED4B1-DB7C-491F-85CC-9804E2BA8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538" y="226948"/>
                <a:ext cx="8336706" cy="646331"/>
              </a:xfrm>
              <a:prstGeom prst="rect">
                <a:avLst/>
              </a:prstGeom>
              <a:blipFill>
                <a:blip r:embed="rId7"/>
                <a:stretch>
                  <a:fillRect l="-2193" t="-14151" b="-349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828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636C78-692F-3439-7B05-1BD20CB2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18" y="1566762"/>
            <a:ext cx="7989564" cy="41245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012EA8F-9E1A-F0A1-FCE1-C310DD6DB982}"/>
              </a:ext>
            </a:extLst>
          </p:cNvPr>
          <p:cNvSpPr txBox="1"/>
          <p:nvPr/>
        </p:nvSpPr>
        <p:spPr>
          <a:xfrm>
            <a:off x="3000375" y="361950"/>
            <a:ext cx="5769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Proton-</a:t>
            </a:r>
            <a:r>
              <a:rPr lang="de-DE" sz="3600" dirty="0" err="1"/>
              <a:t>Boron</a:t>
            </a:r>
            <a:r>
              <a:rPr lang="de-DE" sz="3600" dirty="0"/>
              <a:t>  Tumor Therapy</a:t>
            </a:r>
          </a:p>
        </p:txBody>
      </p:sp>
    </p:spTree>
    <p:extLst>
      <p:ext uri="{BB962C8B-B14F-4D97-AF65-F5344CB8AC3E}">
        <p14:creationId xmlns:p14="http://schemas.microsoft.com/office/powerpoint/2010/main" val="85927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96DFD2-0FF9-43F0-BD7D-EBF03F0D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5" y="1154562"/>
            <a:ext cx="7056783" cy="42864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CE105B-299F-4AF1-B8AB-E9D884E6C3EB}"/>
              </a:ext>
            </a:extLst>
          </p:cNvPr>
          <p:cNvSpPr txBox="1"/>
          <p:nvPr/>
        </p:nvSpPr>
        <p:spPr>
          <a:xfrm>
            <a:off x="3791745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358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F27EE-23B4-4410-82BD-08F5590F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6632"/>
            <a:ext cx="9144000" cy="14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de-AT" altLang="zh-CN" sz="3200" b="1" dirty="0">
                <a:solidFill>
                  <a:srgbClr val="002060"/>
                </a:solidFill>
              </a:rPr>
              <a:t>p(</a:t>
            </a:r>
            <a:r>
              <a:rPr lang="de-AT" altLang="zh-CN" sz="3200" b="1" baseline="30000" dirty="0">
                <a:solidFill>
                  <a:srgbClr val="002060"/>
                </a:solidFill>
              </a:rPr>
              <a:t>11</a:t>
            </a:r>
            <a:r>
              <a:rPr lang="de-AT" altLang="zh-CN" sz="3200" b="1" dirty="0">
                <a:solidFill>
                  <a:srgbClr val="002060"/>
                </a:solidFill>
              </a:rPr>
              <a:t>B,3</a:t>
            </a:r>
            <a:r>
              <a:rPr lang="el-GR" altLang="zh-CN" sz="3200" b="1" dirty="0">
                <a:solidFill>
                  <a:srgbClr val="002060"/>
                </a:solidFill>
              </a:rPr>
              <a:t>α</a:t>
            </a:r>
            <a:r>
              <a:rPr lang="de-AT" altLang="zh-CN" sz="3200" b="1" dirty="0">
                <a:solidFill>
                  <a:srgbClr val="002060"/>
                </a:solidFill>
              </a:rPr>
              <a:t>)12 C  Experiment</a:t>
            </a:r>
            <a:br>
              <a:rPr lang="de-AT" altLang="zh-CN" sz="3200" b="1" dirty="0">
                <a:solidFill>
                  <a:srgbClr val="002060"/>
                </a:solidFill>
              </a:rPr>
            </a:br>
            <a:r>
              <a:rPr lang="de-AT" altLang="zh-CN" sz="3200" b="1" dirty="0">
                <a:solidFill>
                  <a:srgbClr val="002060"/>
                </a:solidFill>
              </a:rPr>
              <a:t>  Inst. Modern Physics CAS, Lanzhou, China</a:t>
            </a:r>
            <a:endParaRPr lang="zh-CN" altLang="en-US" sz="3200" b="1" kern="0" dirty="0">
              <a:solidFill>
                <a:srgbClr val="002060"/>
              </a:solidFill>
            </a:endParaRPr>
          </a:p>
        </p:txBody>
      </p:sp>
      <p:graphicFrame>
        <p:nvGraphicFramePr>
          <p:cNvPr id="3" name="表格 9">
            <a:extLst>
              <a:ext uri="{FF2B5EF4-FFF2-40B4-BE49-F238E27FC236}">
                <a16:creationId xmlns:a16="http://schemas.microsoft.com/office/drawing/2014/main" id="{2CFE1D45-AC7C-40BF-AB56-AD71FB6E2FAF}"/>
              </a:ext>
            </a:extLst>
          </p:cNvPr>
          <p:cNvGraphicFramePr>
            <a:graphicFrameLocks noGrp="1"/>
          </p:cNvGraphicFramePr>
          <p:nvPr/>
        </p:nvGraphicFramePr>
        <p:xfrm>
          <a:off x="1559496" y="1700808"/>
          <a:ext cx="9108504" cy="1296144"/>
        </p:xfrm>
        <a:graphic>
          <a:graphicData uri="http://schemas.openxmlformats.org/drawingml/2006/table">
            <a:tbl>
              <a:tblPr firstRow="1" bandRow="1"/>
              <a:tblGrid>
                <a:gridCol w="1317657">
                  <a:extLst>
                    <a:ext uri="{9D8B030D-6E8A-4147-A177-3AD203B41FA5}">
                      <a16:colId xmlns:a16="http://schemas.microsoft.com/office/drawing/2014/main" val="2855726276"/>
                    </a:ext>
                  </a:extLst>
                </a:gridCol>
                <a:gridCol w="1360236">
                  <a:extLst>
                    <a:ext uri="{9D8B030D-6E8A-4147-A177-3AD203B41FA5}">
                      <a16:colId xmlns:a16="http://schemas.microsoft.com/office/drawing/2014/main" val="75775661"/>
                    </a:ext>
                  </a:extLst>
                </a:gridCol>
                <a:gridCol w="1498354">
                  <a:extLst>
                    <a:ext uri="{9D8B030D-6E8A-4147-A177-3AD203B41FA5}">
                      <a16:colId xmlns:a16="http://schemas.microsoft.com/office/drawing/2014/main" val="398795060"/>
                    </a:ext>
                  </a:extLst>
                </a:gridCol>
                <a:gridCol w="1623218">
                  <a:extLst>
                    <a:ext uri="{9D8B030D-6E8A-4147-A177-3AD203B41FA5}">
                      <a16:colId xmlns:a16="http://schemas.microsoft.com/office/drawing/2014/main" val="2679200533"/>
                    </a:ext>
                  </a:extLst>
                </a:gridCol>
                <a:gridCol w="3309039">
                  <a:extLst>
                    <a:ext uri="{9D8B030D-6E8A-4147-A177-3AD203B41FA5}">
                      <a16:colId xmlns:a16="http://schemas.microsoft.com/office/drawing/2014/main" val="593284357"/>
                    </a:ext>
                  </a:extLst>
                </a:gridCol>
              </a:tblGrid>
              <a:tr h="600652"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Date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Energy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Current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Detector Angle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Remarks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686631"/>
                  </a:ext>
                </a:extLst>
              </a:tr>
              <a:tr h="3477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ja-JP" alt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ja-JP" alt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160keV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280nA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High count rate 13 s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908849"/>
                  </a:ext>
                </a:extLst>
              </a:tr>
              <a:tr h="3477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ja-JP" alt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ja-JP" alt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170keV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36nA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altLang="ja-JP" sz="1600" dirty="0">
                          <a:solidFill>
                            <a:srgbClr val="08080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Low count rate for 2 h</a:t>
                      </a:r>
                      <a:endParaRPr lang="en-US" sz="1600" dirty="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949190"/>
                  </a:ext>
                </a:extLst>
              </a:tr>
            </a:tbl>
          </a:graphicData>
        </a:graphic>
      </p:graphicFrame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6DB9F6F-888D-3947-A5A1-B9150CD7B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00" y="3068960"/>
            <a:ext cx="7909400" cy="374441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729F63-B489-C942-8CCF-93EA1A9C8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77" t="41884" r="20488" b="46565"/>
          <a:stretch/>
        </p:blipFill>
        <p:spPr>
          <a:xfrm>
            <a:off x="3391972" y="4941168"/>
            <a:ext cx="3258387" cy="919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263846"/>
            <a:ext cx="1778722" cy="1716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59697" y="3449754"/>
                <a:ext cx="305864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2000" b="1" dirty="0"/>
                  <a:t>P</a:t>
                </a:r>
                <a:r>
                  <a:rPr lang="en-GB" sz="2000" b="1" dirty="0"/>
                  <a:t>-&gt;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  <m:e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sPre>
                    <m:r>
                      <a:rPr lang="en-GB" sz="2000" b="1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GB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𝟏𝟔𝟎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𝒌𝒆𝑽</m:t>
                    </m:r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697" y="3449754"/>
                <a:ext cx="3058645" cy="407099"/>
              </a:xfrm>
              <a:prstGeom prst="rect">
                <a:avLst/>
              </a:prstGeom>
              <a:blipFill>
                <a:blip r:embed="rId5"/>
                <a:stretch>
                  <a:fillRect l="-1992" t="-5970" b="-268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608169" y="4436496"/>
                <a:ext cx="4710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9" y="4436496"/>
                <a:ext cx="47109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630972" y="5105471"/>
                <a:ext cx="455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972" y="5105471"/>
                <a:ext cx="45544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47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4574DA1E-F0BC-4007-8007-08162DFD1A4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658640"/>
            <a:ext cx="5151875" cy="354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17786317-69C6-4777-ADE1-00CC31576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b="3933"/>
          <a:stretch/>
        </p:blipFill>
        <p:spPr>
          <a:xfrm>
            <a:off x="6528049" y="2564904"/>
            <a:ext cx="3723765" cy="15841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57CD3C-CEE9-477A-B534-B9D0D18AE2B6}"/>
              </a:ext>
            </a:extLst>
          </p:cNvPr>
          <p:cNvSpPr txBox="1"/>
          <p:nvPr/>
        </p:nvSpPr>
        <p:spPr>
          <a:xfrm>
            <a:off x="1587490" y="188641"/>
            <a:ext cx="901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Measured</a:t>
            </a:r>
            <a:r>
              <a:rPr lang="de-DE" sz="3200" dirty="0"/>
              <a:t> Alpha </a:t>
            </a:r>
            <a:r>
              <a:rPr lang="de-DE" sz="3200" dirty="0" err="1"/>
              <a:t>Spectrum</a:t>
            </a:r>
            <a:r>
              <a:rPr lang="de-DE" sz="3200" dirty="0"/>
              <a:t> at 560 keV  Proton Energy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86A736-5AA6-47B2-A9C7-1363B1AD51CB}"/>
              </a:ext>
            </a:extLst>
          </p:cNvPr>
          <p:cNvSpPr txBox="1"/>
          <p:nvPr/>
        </p:nvSpPr>
        <p:spPr>
          <a:xfrm>
            <a:off x="1775521" y="6021288"/>
            <a:ext cx="644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Measurement at SINAS (Shanghai) </a:t>
            </a:r>
            <a:r>
              <a:rPr lang="de-DE" dirty="0" err="1"/>
              <a:t>by</a:t>
            </a:r>
            <a:r>
              <a:rPr lang="de-DE" dirty="0"/>
              <a:t> ENN-XJTU- IMP </a:t>
            </a:r>
            <a:r>
              <a:rPr lang="de-DE" dirty="0" err="1"/>
              <a:t>collaboration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859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7162C8-86F2-312C-428C-7A532320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6" y="1696372"/>
            <a:ext cx="5133974" cy="3857699"/>
          </a:xfrm>
          <a:prstGeom prst="rect">
            <a:avLst/>
          </a:prstGeom>
          <a:ln>
            <a:noFill/>
          </a:ln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82EC43DD-460A-6C4A-583E-7895D6F5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754445"/>
            <a:ext cx="5019675" cy="37844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607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80F9179-D5BE-48D0-7537-B9672EBE6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" y="1816417"/>
            <a:ext cx="5135245" cy="261556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F35C68-EE60-D458-1B3C-219D22C2437C}"/>
              </a:ext>
            </a:extLst>
          </p:cNvPr>
          <p:cNvSpPr txBox="1"/>
          <p:nvPr/>
        </p:nvSpPr>
        <p:spPr>
          <a:xfrm>
            <a:off x="561975" y="819150"/>
            <a:ext cx="703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Experiments at IMP Lanzhou at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 (160 keV </a:t>
            </a:r>
            <a:r>
              <a:rPr lang="de-DE" dirty="0" err="1"/>
              <a:t>regime</a:t>
            </a:r>
            <a:r>
              <a:rPr lang="de-DE" dirty="0"/>
              <a:t>)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2F8C1757-B8CC-CEF3-6538-F85ED5170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95" y="2463799"/>
            <a:ext cx="5115560" cy="1320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698EE2-173C-ADAF-2FAD-AC553B369224}"/>
              </a:ext>
            </a:extLst>
          </p:cNvPr>
          <p:cNvSpPr txBox="1"/>
          <p:nvPr/>
        </p:nvSpPr>
        <p:spPr>
          <a:xfrm>
            <a:off x="6215574" y="1999217"/>
            <a:ext cx="13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CR 39  </a:t>
            </a:r>
            <a:r>
              <a:rPr lang="de-DE" dirty="0" err="1"/>
              <a:t>tracks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77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6739A0B-B5CC-4240-90AC-23DF2FBE11BD}"/>
              </a:ext>
            </a:extLst>
          </p:cNvPr>
          <p:cNvSpPr txBox="1"/>
          <p:nvPr/>
        </p:nvSpPr>
        <p:spPr>
          <a:xfrm>
            <a:off x="1524000" y="160637"/>
            <a:ext cx="907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Motivation and </a:t>
            </a:r>
            <a:r>
              <a:rPr lang="de-DE" sz="3600" dirty="0" err="1"/>
              <a:t>Introductory</a:t>
            </a:r>
            <a:r>
              <a:rPr lang="de-DE" sz="3600" dirty="0"/>
              <a:t> </a:t>
            </a:r>
            <a:r>
              <a:rPr lang="de-DE" sz="3600" dirty="0" err="1"/>
              <a:t>Remarks</a:t>
            </a:r>
            <a:r>
              <a:rPr lang="de-DE" sz="3600" dirty="0"/>
              <a:t>:</a:t>
            </a:r>
            <a:br>
              <a:rPr lang="de-DE" sz="3600" dirty="0"/>
            </a:br>
            <a:r>
              <a:rPr lang="de-DE" sz="3600" dirty="0" err="1"/>
              <a:t>Magnetic</a:t>
            </a:r>
            <a:r>
              <a:rPr lang="de-DE" sz="3600" dirty="0"/>
              <a:t> </a:t>
            </a:r>
            <a:r>
              <a:rPr lang="de-DE" sz="3600" dirty="0" err="1"/>
              <a:t>Confinement</a:t>
            </a:r>
            <a:r>
              <a:rPr lang="de-DE" sz="3600" dirty="0"/>
              <a:t> Fusion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3C22FD-834B-4C4C-B900-1ED74A41F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176" y="2148578"/>
            <a:ext cx="5544616" cy="3667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C8D0427-30D6-480C-A9F1-69748EB3DF16}"/>
                  </a:ext>
                </a:extLst>
              </p:cNvPr>
              <p:cNvSpPr txBox="1"/>
              <p:nvPr/>
            </p:nvSpPr>
            <p:spPr>
              <a:xfrm>
                <a:off x="1524000" y="1297391"/>
                <a:ext cx="90730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May 28, 2021: The Experimental </a:t>
                </a:r>
                <a:r>
                  <a:rPr lang="de-DE" sz="2400" dirty="0" err="1"/>
                  <a:t>Advanced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Superconducting</a:t>
                </a:r>
                <a:r>
                  <a:rPr lang="de-DE" sz="2400" dirty="0"/>
                  <a:t> Tokamak</a:t>
                </a:r>
                <a:br>
                  <a:rPr lang="de-DE" sz="2400" dirty="0"/>
                </a:br>
                <a:r>
                  <a:rPr lang="de-DE" sz="2400" dirty="0" err="1"/>
                  <a:t>achieved</a:t>
                </a:r>
                <a:r>
                  <a:rPr lang="de-DE" sz="2400" dirty="0"/>
                  <a:t> a </a:t>
                </a:r>
                <a:r>
                  <a:rPr lang="de-DE" sz="2400" dirty="0" err="1"/>
                  <a:t>world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record</a:t>
                </a:r>
                <a:r>
                  <a:rPr lang="de-DE" sz="2400" dirty="0"/>
                  <a:t> for </a:t>
                </a:r>
                <a:r>
                  <a:rPr lang="de-DE" sz="2400" dirty="0" err="1"/>
                  <a:t>Temperature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e-DE" sz="2400" dirty="0"/>
                  <a:t>and </a:t>
                </a:r>
                <a:r>
                  <a:rPr lang="de-DE" sz="2400" dirty="0" err="1"/>
                  <a:t>confinement</a:t>
                </a:r>
                <a:r>
                  <a:rPr lang="de-DE" sz="2400" dirty="0"/>
                  <a:t> time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C8D0427-30D6-480C-A9F1-69748EB3D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297391"/>
                <a:ext cx="9073008" cy="830997"/>
              </a:xfrm>
              <a:prstGeom prst="rect">
                <a:avLst/>
              </a:prstGeom>
              <a:blipFill>
                <a:blip r:embed="rId4"/>
                <a:stretch>
                  <a:fillRect l="-1008" t="-5882" b="-161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E0652CE-F0D1-4C8F-B626-4329C270BB19}"/>
                  </a:ext>
                </a:extLst>
              </p:cNvPr>
              <p:cNvSpPr txBox="1"/>
              <p:nvPr/>
            </p:nvSpPr>
            <p:spPr>
              <a:xfrm>
                <a:off x="1546474" y="6237312"/>
                <a:ext cx="9014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𝑀𝑖𝑙𝑙𝑖𝑜𝑛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=101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;              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=160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𝑀𝑖𝑙𝑙𝑖𝑜𝑛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      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20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E0652CE-F0D1-4C8F-B626-4329C270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474" y="6237312"/>
                <a:ext cx="90140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89018CD2-6D34-6994-DBC6-510FE611E76E}"/>
              </a:ext>
            </a:extLst>
          </p:cNvPr>
          <p:cNvSpPr txBox="1"/>
          <p:nvPr/>
        </p:nvSpPr>
        <p:spPr>
          <a:xfrm>
            <a:off x="9305899" y="2205439"/>
            <a:ext cx="26792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Another</a:t>
            </a:r>
            <a:r>
              <a:rPr lang="de-DE" sz="3200" dirty="0"/>
              <a:t> </a:t>
            </a:r>
            <a:r>
              <a:rPr lang="de-DE" sz="3200" dirty="0" err="1"/>
              <a:t>remarkable</a:t>
            </a:r>
            <a:r>
              <a:rPr lang="de-DE" sz="3200" dirty="0"/>
              <a:t> </a:t>
            </a:r>
            <a:r>
              <a:rPr lang="de-DE" sz="3200" dirty="0" err="1"/>
              <a:t>achievement</a:t>
            </a:r>
            <a:r>
              <a:rPr lang="de-DE" sz="3200" dirty="0"/>
              <a:t> (59 MJ)is </a:t>
            </a:r>
            <a:r>
              <a:rPr lang="de-DE" sz="3200" dirty="0" err="1"/>
              <a:t>reported</a:t>
            </a:r>
            <a:r>
              <a:rPr lang="de-DE" sz="3200" dirty="0"/>
              <a:t> </a:t>
            </a:r>
          </a:p>
          <a:p>
            <a:r>
              <a:rPr lang="de-DE" sz="3200" dirty="0"/>
              <a:t>From JET in a DT </a:t>
            </a:r>
            <a:r>
              <a:rPr lang="de-DE" sz="3200" dirty="0" err="1"/>
              <a:t>experiment</a:t>
            </a:r>
            <a:r>
              <a:rPr lang="de-DE" sz="3200" dirty="0"/>
              <a:t> in 2021</a:t>
            </a:r>
          </a:p>
        </p:txBody>
      </p:sp>
    </p:spTree>
    <p:extLst>
      <p:ext uri="{BB962C8B-B14F-4D97-AF65-F5344CB8AC3E}">
        <p14:creationId xmlns:p14="http://schemas.microsoft.com/office/powerpoint/2010/main" val="62064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0420F5-E20D-6CE8-51E2-DA9D04FD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49" y="1414181"/>
            <a:ext cx="5391902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24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9B65B56A-2E9D-45EC-A556-AC72FCECEC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12684"/>
            <a:ext cx="6912768" cy="47246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A8BBEEF-6B39-4B43-B239-1F2480E4C2C1}"/>
              </a:ext>
            </a:extLst>
          </p:cNvPr>
          <p:cNvSpPr txBox="1"/>
          <p:nvPr/>
        </p:nvSpPr>
        <p:spPr>
          <a:xfrm>
            <a:off x="1631504" y="328301"/>
            <a:ext cx="9036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/>
              <a:t>Plasma  </a:t>
            </a:r>
            <a:r>
              <a:rPr lang="de-DE" sz="3200" b="1" dirty="0" err="1"/>
              <a:t>generation</a:t>
            </a:r>
            <a:r>
              <a:rPr lang="de-DE" sz="3200" b="1" dirty="0"/>
              <a:t> </a:t>
            </a:r>
            <a:r>
              <a:rPr lang="de-DE" sz="3200" b="1" dirty="0" err="1"/>
              <a:t>from</a:t>
            </a:r>
            <a:r>
              <a:rPr lang="de-DE" sz="3200" b="1" dirty="0"/>
              <a:t> </a:t>
            </a:r>
            <a:r>
              <a:rPr lang="de-DE" sz="3200" b="1" dirty="0" err="1"/>
              <a:t>laser</a:t>
            </a:r>
            <a:r>
              <a:rPr lang="de-DE" sz="3200" b="1" dirty="0"/>
              <a:t> </a:t>
            </a:r>
            <a:r>
              <a:rPr lang="de-DE" sz="3200" b="1" dirty="0" err="1"/>
              <a:t>heated</a:t>
            </a:r>
            <a:r>
              <a:rPr lang="de-DE" sz="3200" b="1" dirty="0"/>
              <a:t> Hohlraum </a:t>
            </a:r>
            <a:br>
              <a:rPr lang="de-DE" sz="3200" b="1" dirty="0"/>
            </a:br>
            <a:r>
              <a:rPr lang="en-US" dirty="0">
                <a:latin typeface="MinionPro-Regular22"/>
              </a:rPr>
              <a:t>for</a:t>
            </a:r>
            <a:r>
              <a:rPr lang="en-US" sz="1800" b="0" i="0" u="none" strike="noStrike" baseline="0" dirty="0">
                <a:latin typeface="MinionPro-Regular22"/>
              </a:rPr>
              <a:t> experiments  at the XG-III laser facility of the Laser Fusion Research Center in Mianyang</a:t>
            </a:r>
            <a:br>
              <a:rPr lang="de-DE" sz="3200" dirty="0"/>
            </a:br>
            <a:r>
              <a:rPr lang="de-DE" sz="2400" dirty="0" err="1"/>
              <a:t>we</a:t>
            </a:r>
            <a:r>
              <a:rPr lang="de-DE" sz="2400" dirty="0"/>
              <a:t> plan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 err="1"/>
              <a:t>this</a:t>
            </a:r>
            <a:r>
              <a:rPr lang="de-DE" sz="2400" dirty="0"/>
              <a:t> </a:t>
            </a:r>
            <a:r>
              <a:rPr lang="de-DE" sz="2400" dirty="0" err="1"/>
              <a:t>set-up</a:t>
            </a:r>
            <a:r>
              <a:rPr lang="de-DE" sz="2400" dirty="0"/>
              <a:t> for </a:t>
            </a:r>
            <a:r>
              <a:rPr lang="de-DE" sz="2400" dirty="0" err="1"/>
              <a:t>opacity</a:t>
            </a:r>
            <a:r>
              <a:rPr lang="de-DE" sz="2400" dirty="0"/>
              <a:t> </a:t>
            </a:r>
            <a:r>
              <a:rPr lang="de-DE" sz="2400" dirty="0" err="1"/>
              <a:t>measurements</a:t>
            </a:r>
            <a:r>
              <a:rPr lang="de-DE" sz="2400" dirty="0"/>
              <a:t> also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EDFB9E-EBE0-4DC1-8468-A9800A346D51}"/>
              </a:ext>
            </a:extLst>
          </p:cNvPr>
          <p:cNvSpPr txBox="1"/>
          <p:nvPr/>
        </p:nvSpPr>
        <p:spPr>
          <a:xfrm flipH="1">
            <a:off x="1577753" y="6479859"/>
            <a:ext cx="903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Bubo Ma et al. with </a:t>
            </a:r>
            <a:r>
              <a:rPr lang="de-DE" dirty="0" err="1"/>
              <a:t>Yongtao</a:t>
            </a:r>
            <a:r>
              <a:rPr lang="de-DE" dirty="0"/>
              <a:t> Zhao </a:t>
            </a:r>
            <a:r>
              <a:rPr lang="de-DE" dirty="0" err="1"/>
              <a:t>accepted</a:t>
            </a:r>
            <a:r>
              <a:rPr lang="de-DE" dirty="0"/>
              <a:t> for </a:t>
            </a: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Astrophysical</a:t>
            </a:r>
            <a:r>
              <a:rPr lang="de-DE" dirty="0"/>
              <a:t> Journal (</a:t>
            </a:r>
            <a:r>
              <a:rPr lang="de-DE" dirty="0" err="1"/>
              <a:t>July</a:t>
            </a:r>
            <a:r>
              <a:rPr lang="de-DE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81083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5BB411-4929-7FBF-EB3B-869B1E12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7" y="960748"/>
            <a:ext cx="5493669" cy="39043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A1921E-41F2-A045-D404-557E3BD76FEB}"/>
              </a:ext>
            </a:extLst>
          </p:cNvPr>
          <p:cNvSpPr txBox="1"/>
          <p:nvPr/>
        </p:nvSpPr>
        <p:spPr>
          <a:xfrm>
            <a:off x="6972300" y="2061363"/>
            <a:ext cx="3590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1" i="0" u="none" strike="noStrike" baseline="0" dirty="0">
                <a:latin typeface="Times New Roman" panose="02020603050405020304" pitchFamily="18" charset="0"/>
              </a:rPr>
              <a:t>Laser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: ps-120J, 0.8ps, 10</a:t>
            </a:r>
            <a:r>
              <a:rPr lang="el-GR" sz="1800" b="1" i="0" u="none" strike="noStrike" baseline="0" dirty="0">
                <a:latin typeface="Times New Roman,Bold"/>
              </a:rPr>
              <a:t>μ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m;</a:t>
            </a:r>
          </a:p>
          <a:p>
            <a:pPr algn="l"/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ns-150J, 2ns, 100</a:t>
            </a:r>
            <a:r>
              <a:rPr lang="el-GR" sz="1800" b="1" i="0" u="none" strike="noStrike" baseline="0" dirty="0">
                <a:latin typeface="Times New Roman,Bold"/>
              </a:rPr>
              <a:t>μ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m, 532nm;</a:t>
            </a:r>
          </a:p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ns ahead of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</a:rPr>
              <a:t>ps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 by 8ns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B1F5CC9-362C-3C27-6C8F-D806A616EEAA}"/>
              </a:ext>
            </a:extLst>
          </p:cNvPr>
          <p:cNvSpPr txBox="1"/>
          <p:nvPr/>
        </p:nvSpPr>
        <p:spPr>
          <a:xfrm>
            <a:off x="6724650" y="3759965"/>
            <a:ext cx="4676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Times New Roman" panose="02020603050405020304" pitchFamily="18" charset="0"/>
              </a:rPr>
              <a:t>Target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: 20% B-CHO 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</a:rPr>
              <a:t>foam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；</a:t>
            </a:r>
            <a:r>
              <a:rPr lang="en-US" sz="1800" b="1" i="0" u="none" strike="noStrike" baseline="0" dirty="0" err="1">
                <a:latin typeface="Times New Roman" panose="02020603050405020304" pitchFamily="18" charset="0"/>
              </a:rPr>
              <a:t>density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- 2mg/cc,</a:t>
            </a:r>
          </a:p>
          <a:p>
            <a:pPr algn="l"/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diameter-1mm</a:t>
            </a:r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，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length-1mm</a:t>
            </a:r>
          </a:p>
          <a:p>
            <a:pPr algn="l"/>
            <a:r>
              <a:rPr lang="el-GR" sz="1800" b="1" i="0" u="none" strike="noStrike" baseline="0" dirty="0">
                <a:latin typeface="螳倶ｽ・Times New Roman,Bold"/>
              </a:rPr>
              <a:t>10μ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m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Cu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solid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foil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for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laser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acc.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BB8FBD4-BA1A-CD90-7823-3899B073E7FB}"/>
              </a:ext>
            </a:extLst>
          </p:cNvPr>
          <p:cNvSpPr txBox="1"/>
          <p:nvPr/>
        </p:nvSpPr>
        <p:spPr>
          <a:xfrm>
            <a:off x="876300" y="54585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ps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laser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accelerates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intense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de-DE" sz="1800" b="1" i="0" u="none" strike="noStrike" baseline="0" dirty="0" err="1">
                <a:latin typeface="Times New Roman" panose="02020603050405020304" pitchFamily="18" charset="0"/>
              </a:rPr>
              <a:t>proton</a:t>
            </a:r>
            <a:r>
              <a:rPr lang="de-DE" sz="1800" b="1" i="0" u="none" strike="noStrike" baseline="0" dirty="0">
                <a:latin typeface="Times New Roman" panose="02020603050405020304" pitchFamily="18" charset="0"/>
              </a:rPr>
              <a:t> beam (TNSA)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7D59F5-74A8-A092-80A2-08E61B29635D}"/>
              </a:ext>
            </a:extLst>
          </p:cNvPr>
          <p:cNvSpPr txBox="1"/>
          <p:nvPr/>
        </p:nvSpPr>
        <p:spPr>
          <a:xfrm>
            <a:off x="790575" y="58972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ns laser heats the boron-CHO foam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D3E6DDD-1A52-5D9F-4D0E-F70D88B5F1A3}"/>
              </a:ext>
            </a:extLst>
          </p:cNvPr>
          <p:cNvSpPr txBox="1"/>
          <p:nvPr/>
        </p:nvSpPr>
        <p:spPr>
          <a:xfrm>
            <a:off x="609599" y="304430"/>
            <a:ext cx="8867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none" strike="noStrike" baseline="0" dirty="0">
                <a:latin typeface="å¾®è½¯é›…é»‘,Bold"/>
              </a:rPr>
              <a:t>XGIII experimental setup and target design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90836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A728A3-E895-07D8-1223-0AA879AB9B88}"/>
              </a:ext>
            </a:extLst>
          </p:cNvPr>
          <p:cNvSpPr txBox="1"/>
          <p:nvPr/>
        </p:nvSpPr>
        <p:spPr>
          <a:xfrm>
            <a:off x="1295400" y="272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i="0" u="none" strike="noStrike" baseline="0" dirty="0">
                <a:latin typeface="å¾®è½¯é›…é»‘,Bold"/>
              </a:rPr>
              <a:t>Experimental </a:t>
            </a:r>
            <a:r>
              <a:rPr lang="de-DE" sz="3200" b="1" dirty="0" err="1">
                <a:latin typeface="å¾®è½¯é›…é»‘,Bold"/>
              </a:rPr>
              <a:t>R</a:t>
            </a:r>
            <a:r>
              <a:rPr lang="de-DE" sz="3200" b="1" i="0" u="none" strike="noStrike" baseline="0" dirty="0" err="1">
                <a:latin typeface="å¾®è½¯é›…é»‘,Bold"/>
              </a:rPr>
              <a:t>esults</a:t>
            </a:r>
            <a:r>
              <a:rPr lang="de-DE" sz="3200" b="1" i="0" u="none" strike="noStrike" baseline="0" dirty="0">
                <a:latin typeface="å¾®è½¯é›…é»‘,Bold"/>
              </a:rPr>
              <a:t> and </a:t>
            </a:r>
            <a:r>
              <a:rPr lang="de-DE" sz="3200" b="1" dirty="0">
                <a:latin typeface="å¾®è½¯é›…é»‘,Bold"/>
              </a:rPr>
              <a:t>A</a:t>
            </a:r>
            <a:r>
              <a:rPr lang="de-DE" sz="3200" b="1" i="0" u="none" strike="noStrike" baseline="0" dirty="0">
                <a:latin typeface="å¾®è½¯é›…é»‘,Bold"/>
              </a:rPr>
              <a:t>nalysis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FFFFF3-CB00-35D0-5D9B-0E6D76483E98}"/>
              </a:ext>
            </a:extLst>
          </p:cNvPr>
          <p:cNvSpPr txBox="1"/>
          <p:nvPr/>
        </p:nvSpPr>
        <p:spPr>
          <a:xfrm>
            <a:off x="1457324" y="996434"/>
            <a:ext cx="8734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å¾®è½¯é›…é»‘,Bold"/>
              </a:rPr>
              <a:t>Energy spectra of </a:t>
            </a:r>
            <a:r>
              <a:rPr lang="en-US" sz="2400" b="1" i="0" u="none" strike="noStrike" baseline="0" dirty="0">
                <a:latin typeface="蠕ｮ霓ｯ髮・ｻ・Bold"/>
              </a:rPr>
              <a:t>α </a:t>
            </a:r>
            <a:r>
              <a:rPr lang="en-US" sz="2400" b="1" i="0" u="none" strike="noStrike" baseline="0" dirty="0">
                <a:latin typeface="å¾®è½¯é›…é»‘,Bold"/>
              </a:rPr>
              <a:t>particles from CR39 with Al foils (5-40</a:t>
            </a:r>
            <a:r>
              <a:rPr lang="en-US" sz="2400" b="1" i="0" u="none" strike="noStrike" baseline="0" dirty="0">
                <a:latin typeface="蠕ｮ霓ｯ髮・ｻ・Bold"/>
              </a:rPr>
              <a:t>μ</a:t>
            </a:r>
            <a:r>
              <a:rPr lang="en-US" sz="2400" b="1" i="0" u="none" strike="noStrike" baseline="0" dirty="0">
                <a:latin typeface="å¾®è½¯é›…é»‘,Bold"/>
              </a:rPr>
              <a:t>m)</a:t>
            </a:r>
            <a:endParaRPr lang="de-DE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8A7260-E2D0-7A03-EBA2-D604D436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047739"/>
            <a:ext cx="12192000" cy="40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0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1484C0-C3C1-03E8-FF2A-8DBB528E6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74" y="1004549"/>
            <a:ext cx="5915851" cy="484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CB52EC-A275-25FF-FDD2-2432BB9FFC10}"/>
              </a:ext>
            </a:extLst>
          </p:cNvPr>
          <p:cNvSpPr txBox="1"/>
          <p:nvPr/>
        </p:nvSpPr>
        <p:spPr>
          <a:xfrm>
            <a:off x="419100" y="129618"/>
            <a:ext cx="10544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latin typeface="å¾®è½¯é›…é»‘,Bold"/>
              </a:rPr>
              <a:t>alpha yield normalized by beam intensity for plasma and cold foam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53953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DE0F27E-33AC-E668-7452-53482E7B0DB8}"/>
              </a:ext>
            </a:extLst>
          </p:cNvPr>
          <p:cNvSpPr txBox="1"/>
          <p:nvPr/>
        </p:nvSpPr>
        <p:spPr>
          <a:xfrm>
            <a:off x="2057400" y="165803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蠕ｮ霓ｯ髮・ｻ・Bold"/>
              </a:rPr>
              <a:t>The α yield from plasma is generally 1~2 orders higher than that from the cold foam.</a:t>
            </a: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50476B-D9E7-9824-92EA-326A337B55FA}"/>
              </a:ext>
            </a:extLst>
          </p:cNvPr>
          <p:cNvSpPr txBox="1"/>
          <p:nvPr/>
        </p:nvSpPr>
        <p:spPr>
          <a:xfrm>
            <a:off x="2057400" y="284351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å¾®è½¯é›…é»‘,Bold"/>
              </a:rPr>
              <a:t>Nonlinear increase of alpha particle yield with proton beam intensity 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13F628-EA29-7700-ED5C-C5B094454771}"/>
              </a:ext>
            </a:extLst>
          </p:cNvPr>
          <p:cNvSpPr txBox="1"/>
          <p:nvPr/>
        </p:nvSpPr>
        <p:spPr>
          <a:xfrm>
            <a:off x="800100" y="4630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i="0" u="none" strike="noStrike" baseline="0" dirty="0">
                <a:latin typeface="å¾®è½¯é›…é»‘,Bold"/>
              </a:rPr>
              <a:t>Summary and </a:t>
            </a:r>
            <a:r>
              <a:rPr lang="de-DE" sz="3200" b="1" dirty="0">
                <a:latin typeface="å¾®è½¯é›…é»‘,Bold"/>
              </a:rPr>
              <a:t>O</a:t>
            </a:r>
            <a:r>
              <a:rPr lang="de-DE" sz="3200" b="1" i="0" u="none" strike="noStrike" baseline="0" dirty="0">
                <a:latin typeface="å¾®è½¯é›…é»‘,Bold"/>
              </a:rPr>
              <a:t>utlook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4E10EB-B6A5-9294-7F54-91452BF91AE7}"/>
              </a:ext>
            </a:extLst>
          </p:cNvPr>
          <p:cNvSpPr txBox="1"/>
          <p:nvPr/>
        </p:nvSpPr>
        <p:spPr>
          <a:xfrm>
            <a:off x="2057400" y="3999637"/>
            <a:ext cx="525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Alpha </a:t>
            </a:r>
            <a:r>
              <a:rPr lang="de-DE" sz="2400" b="1" dirty="0" err="1"/>
              <a:t>spectra</a:t>
            </a:r>
            <a:r>
              <a:rPr lang="de-DE" sz="2400" b="1" dirty="0"/>
              <a:t> </a:t>
            </a:r>
            <a:r>
              <a:rPr lang="de-DE" sz="2400" b="1" dirty="0" err="1"/>
              <a:t>depend</a:t>
            </a:r>
            <a:r>
              <a:rPr lang="de-DE" sz="2400" b="1" dirty="0"/>
              <a:t> on </a:t>
            </a:r>
            <a:r>
              <a:rPr lang="de-DE" sz="2400" b="1" dirty="0" err="1"/>
              <a:t>proton</a:t>
            </a:r>
            <a:r>
              <a:rPr lang="de-DE" sz="2400" b="1" dirty="0"/>
              <a:t> </a:t>
            </a:r>
            <a:r>
              <a:rPr lang="de-DE" sz="2400" b="1" dirty="0" err="1"/>
              <a:t>energy</a:t>
            </a:r>
            <a:endParaRPr lang="de-DE" sz="24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D08CFA-E3B3-E33F-7CDE-2B25CDF7CEA5}"/>
              </a:ext>
            </a:extLst>
          </p:cNvPr>
          <p:cNvSpPr txBox="1"/>
          <p:nvPr/>
        </p:nvSpPr>
        <p:spPr>
          <a:xfrm>
            <a:off x="2057400" y="4876800"/>
            <a:ext cx="846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Alpha </a:t>
            </a:r>
            <a:r>
              <a:rPr lang="de-DE" sz="2400" b="1" dirty="0" err="1"/>
              <a:t>yield</a:t>
            </a:r>
            <a:r>
              <a:rPr lang="de-DE" sz="2400" b="1" dirty="0"/>
              <a:t> </a:t>
            </a:r>
            <a:r>
              <a:rPr lang="de-DE" sz="2400" b="1" dirty="0" err="1"/>
              <a:t>depends</a:t>
            </a:r>
            <a:r>
              <a:rPr lang="de-DE" sz="2400" b="1" dirty="0"/>
              <a:t> on Hydrogen </a:t>
            </a:r>
            <a:r>
              <a:rPr lang="de-DE" sz="2400" b="1" dirty="0" err="1"/>
              <a:t>Boron</a:t>
            </a:r>
            <a:r>
              <a:rPr lang="de-DE" sz="2400" b="1" dirty="0"/>
              <a:t> </a:t>
            </a:r>
            <a:r>
              <a:rPr lang="de-DE" sz="2400" b="1" dirty="0" err="1"/>
              <a:t>ratio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target</a:t>
            </a:r>
            <a:r>
              <a:rPr lang="de-DE" sz="2400" b="1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DA42D4-5660-4601-47FD-74D48C719EFD}"/>
              </a:ext>
            </a:extLst>
          </p:cNvPr>
          <p:cNvSpPr txBox="1"/>
          <p:nvPr/>
        </p:nvSpPr>
        <p:spPr>
          <a:xfrm>
            <a:off x="2095793" y="6062275"/>
            <a:ext cx="350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verification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515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2C3F027-571E-4E40-AF20-C5738B45679C}"/>
              </a:ext>
            </a:extLst>
          </p:cNvPr>
          <p:cNvSpPr txBox="1"/>
          <p:nvPr/>
        </p:nvSpPr>
        <p:spPr>
          <a:xfrm>
            <a:off x="2567609" y="620689"/>
            <a:ext cx="2100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/>
              <a:t>To</a:t>
            </a:r>
            <a:r>
              <a:rPr lang="de-DE" sz="3600" dirty="0"/>
              <a:t> Do List: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AE7A66-C16A-4723-A3BC-EBBD9A254366}"/>
              </a:ext>
            </a:extLst>
          </p:cNvPr>
          <p:cNvSpPr txBox="1"/>
          <p:nvPr/>
        </p:nvSpPr>
        <p:spPr>
          <a:xfrm>
            <a:off x="1631504" y="1700808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1:Remeasure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fusion</a:t>
            </a:r>
            <a:r>
              <a:rPr lang="de-DE" sz="2800" dirty="0"/>
              <a:t> </a:t>
            </a:r>
            <a:r>
              <a:rPr lang="de-DE" sz="2800" dirty="0" err="1"/>
              <a:t>cross</a:t>
            </a:r>
            <a:r>
              <a:rPr lang="de-DE" sz="2800" dirty="0"/>
              <a:t> </a:t>
            </a:r>
            <a:r>
              <a:rPr lang="de-DE" sz="2800" dirty="0" err="1"/>
              <a:t>section</a:t>
            </a:r>
            <a:r>
              <a:rPr lang="de-DE" sz="2800" dirty="0"/>
              <a:t>  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about</a:t>
            </a:r>
            <a:r>
              <a:rPr lang="de-DE" sz="2800" dirty="0"/>
              <a:t> 10 MeV</a:t>
            </a:r>
            <a:br>
              <a:rPr lang="de-DE" sz="2800" dirty="0"/>
            </a:br>
            <a:r>
              <a:rPr lang="de-DE" sz="2800" dirty="0"/>
              <a:t>2: </a:t>
            </a:r>
            <a:r>
              <a:rPr lang="de-DE" sz="2800" dirty="0" err="1"/>
              <a:t>If</a:t>
            </a:r>
            <a:r>
              <a:rPr lang="de-DE" sz="2800" dirty="0"/>
              <a:t> possible </a:t>
            </a:r>
            <a:r>
              <a:rPr lang="de-DE" sz="2800" dirty="0" err="1"/>
              <a:t>measure</a:t>
            </a:r>
            <a:r>
              <a:rPr lang="de-DE" sz="2800" dirty="0"/>
              <a:t> </a:t>
            </a:r>
            <a:r>
              <a:rPr lang="de-DE" sz="2800" dirty="0" err="1"/>
              <a:t>under</a:t>
            </a:r>
            <a:r>
              <a:rPr lang="de-DE" sz="2800" dirty="0"/>
              <a:t> </a:t>
            </a:r>
            <a:r>
              <a:rPr lang="de-DE" sz="2800" dirty="0" err="1"/>
              <a:t>plasma</a:t>
            </a:r>
            <a:r>
              <a:rPr lang="de-DE" sz="2800" dirty="0"/>
              <a:t> </a:t>
            </a:r>
            <a:r>
              <a:rPr lang="de-DE" sz="2800" dirty="0" err="1"/>
              <a:t>conditions</a:t>
            </a:r>
            <a:endParaRPr lang="de-DE" sz="2800" dirty="0"/>
          </a:p>
          <a:p>
            <a:r>
              <a:rPr lang="de-DE" sz="2800" dirty="0"/>
              <a:t>3: Study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influence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magnetic</a:t>
            </a:r>
            <a:r>
              <a:rPr lang="de-DE" sz="2800" dirty="0"/>
              <a:t> </a:t>
            </a:r>
            <a:r>
              <a:rPr lang="de-DE" sz="2800" dirty="0" err="1"/>
              <a:t>fields</a:t>
            </a:r>
            <a:br>
              <a:rPr lang="de-DE" sz="2800" dirty="0"/>
            </a:br>
            <a:r>
              <a:rPr lang="de-DE" sz="2800" dirty="0"/>
              <a:t>4:Opacity </a:t>
            </a:r>
            <a:r>
              <a:rPr lang="de-DE" sz="2800" dirty="0" err="1"/>
              <a:t>measurements</a:t>
            </a:r>
            <a:r>
              <a:rPr lang="de-DE" sz="2800" dirty="0"/>
              <a:t> on p11B </a:t>
            </a:r>
            <a:r>
              <a:rPr lang="de-DE" sz="2800" dirty="0" err="1"/>
              <a:t>plasma</a:t>
            </a:r>
            <a:endParaRPr lang="de-DE" sz="2800" dirty="0"/>
          </a:p>
          <a:p>
            <a:r>
              <a:rPr lang="de-DE" sz="2800" dirty="0"/>
              <a:t>5: Experimental and </a:t>
            </a:r>
            <a:r>
              <a:rPr lang="de-DE" sz="2800" dirty="0" err="1"/>
              <a:t>theoretical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r>
              <a:rPr lang="de-DE" sz="2800" dirty="0"/>
              <a:t> on EOS</a:t>
            </a:r>
          </a:p>
          <a:p>
            <a:r>
              <a:rPr lang="de-DE" sz="2800" dirty="0"/>
              <a:t>6: </a:t>
            </a:r>
            <a:r>
              <a:rPr lang="de-DE" sz="2800" dirty="0" err="1"/>
              <a:t>make</a:t>
            </a:r>
            <a:r>
              <a:rPr lang="de-DE" sz="2800" dirty="0"/>
              <a:t> </a:t>
            </a:r>
            <a:r>
              <a:rPr lang="de-DE" sz="2800" dirty="0" err="1"/>
              <a:t>better</a:t>
            </a:r>
            <a:r>
              <a:rPr lang="de-DE" sz="2800" dirty="0"/>
              <a:t> </a:t>
            </a:r>
            <a:r>
              <a:rPr lang="de-DE" sz="2800" dirty="0" err="1"/>
              <a:t>Boron</a:t>
            </a:r>
            <a:r>
              <a:rPr lang="de-DE" sz="2800" dirty="0"/>
              <a:t> Targets and </a:t>
            </a:r>
            <a:r>
              <a:rPr lang="de-DE" sz="2800" dirty="0" err="1"/>
              <a:t>Boron</a:t>
            </a:r>
            <a:r>
              <a:rPr lang="de-DE" sz="2800" dirty="0"/>
              <a:t> Hydrogen Targets</a:t>
            </a:r>
          </a:p>
        </p:txBody>
      </p:sp>
    </p:spTree>
    <p:extLst>
      <p:ext uri="{BB962C8B-B14F-4D97-AF65-F5344CB8AC3E}">
        <p14:creationId xmlns:p14="http://schemas.microsoft.com/office/powerpoint/2010/main" val="918122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514021D-8065-4FA4-8A6C-17E5D417863F}"/>
              </a:ext>
            </a:extLst>
          </p:cNvPr>
          <p:cNvSpPr txBox="1"/>
          <p:nvPr/>
        </p:nvSpPr>
        <p:spPr>
          <a:xfrm>
            <a:off x="2518073" y="691058"/>
            <a:ext cx="6436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Problems for p11B </a:t>
            </a:r>
            <a:r>
              <a:rPr lang="de-DE" sz="3200" dirty="0" err="1"/>
              <a:t>energy</a:t>
            </a:r>
            <a:r>
              <a:rPr lang="de-DE" sz="3200" dirty="0"/>
              <a:t> </a:t>
            </a:r>
            <a:r>
              <a:rPr lang="de-DE" sz="3200" dirty="0" err="1"/>
              <a:t>production</a:t>
            </a:r>
            <a:endParaRPr lang="de-D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C3AE671-A1DA-4406-B8FC-7D6E0DCAD5F1}"/>
                  </a:ext>
                </a:extLst>
              </p:cNvPr>
              <p:cNvSpPr txBox="1"/>
              <p:nvPr/>
            </p:nvSpPr>
            <p:spPr>
              <a:xfrm>
                <a:off x="1991545" y="1556793"/>
                <a:ext cx="8370629" cy="168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dirty="0"/>
                  <a:t>p11B in </a:t>
                </a:r>
                <a:r>
                  <a:rPr lang="de-DE" sz="3200" dirty="0" err="1"/>
                  <a:t>the</a:t>
                </a:r>
                <a:r>
                  <a:rPr lang="de-DE" sz="3200" dirty="0"/>
                  <a:t> Inertial </a:t>
                </a:r>
                <a:r>
                  <a:rPr lang="de-DE" sz="3200" dirty="0" err="1"/>
                  <a:t>Confinement</a:t>
                </a:r>
                <a:r>
                  <a:rPr lang="de-DE" sz="3200" dirty="0"/>
                  <a:t> </a:t>
                </a:r>
                <a:r>
                  <a:rPr lang="de-DE" sz="3200" dirty="0" err="1"/>
                  <a:t>scheme</a:t>
                </a:r>
                <a:r>
                  <a:rPr lang="de-DE" sz="3200" dirty="0"/>
                  <a:t> </a:t>
                </a:r>
                <a:br>
                  <a:rPr lang="de-DE" sz="3200" dirty="0"/>
                </a:br>
                <a:r>
                  <a:rPr lang="de-DE" sz="3200" dirty="0" err="1"/>
                  <a:t>needs</a:t>
                </a:r>
                <a:r>
                  <a:rPr lang="de-DE" sz="3200" dirty="0"/>
                  <a:t> </a:t>
                </a:r>
                <a:r>
                  <a:rPr lang="de-DE" sz="3600" b="1" dirty="0" err="1"/>
                  <a:t>extremely</a:t>
                </a:r>
                <a:r>
                  <a:rPr lang="de-DE" sz="3600" b="1" dirty="0"/>
                  <a:t> high </a:t>
                </a:r>
                <a:r>
                  <a:rPr lang="de-DE" sz="3600" b="1" dirty="0" err="1"/>
                  <a:t>compression</a:t>
                </a:r>
                <a:r>
                  <a:rPr lang="de-DE" sz="3600" b="1" dirty="0"/>
                  <a:t> </a:t>
                </a:r>
                <a:r>
                  <a:rPr lang="de-DE" sz="3200" dirty="0" err="1"/>
                  <a:t>to</a:t>
                </a:r>
                <a:r>
                  <a:rPr lang="de-DE" sz="3200" dirty="0"/>
                  <a:t> </a:t>
                </a:r>
                <a:r>
                  <a:rPr lang="de-DE" sz="3200" dirty="0" err="1"/>
                  <a:t>about</a:t>
                </a:r>
                <a:endParaRPr lang="de-DE" sz="3200" dirty="0"/>
              </a:p>
              <a:p>
                <a:r>
                  <a:rPr lang="de-DE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f>
                      <m:fPr>
                        <m:type m:val="skw"/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3200" dirty="0"/>
                  <a:t>    ( Weaver et al. LLNL 1973)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C3AE671-A1DA-4406-B8FC-7D6E0DCAD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5" y="1556793"/>
                <a:ext cx="8370629" cy="1683153"/>
              </a:xfrm>
              <a:prstGeom prst="rect">
                <a:avLst/>
              </a:prstGeom>
              <a:blipFill>
                <a:blip r:embed="rId3"/>
                <a:stretch>
                  <a:fillRect l="-1894" t="-4710" b="-94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04867E68-FC8F-4C51-A184-C047D34DAF6A}"/>
              </a:ext>
            </a:extLst>
          </p:cNvPr>
          <p:cNvSpPr txBox="1"/>
          <p:nvPr/>
        </p:nvSpPr>
        <p:spPr>
          <a:xfrm>
            <a:off x="1991545" y="3650642"/>
            <a:ext cx="8042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It will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extremely</a:t>
            </a:r>
            <a:r>
              <a:rPr lang="de-DE" sz="3200" dirty="0"/>
              <a:t> </a:t>
            </a:r>
            <a:r>
              <a:rPr lang="de-DE" sz="3200" dirty="0" err="1"/>
              <a:t>difficult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produce</a:t>
            </a:r>
            <a:r>
              <a:rPr lang="de-DE" sz="3200" dirty="0"/>
              <a:t> a </a:t>
            </a:r>
            <a:r>
              <a:rPr lang="de-DE" sz="3200" dirty="0" err="1"/>
              <a:t>Boron</a:t>
            </a:r>
            <a:endParaRPr lang="de-DE" sz="3200" dirty="0"/>
          </a:p>
          <a:p>
            <a:r>
              <a:rPr lang="de-DE" sz="3200" dirty="0"/>
              <a:t> pellet with 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required</a:t>
            </a:r>
            <a:r>
              <a:rPr lang="de-DE" sz="3200" dirty="0"/>
              <a:t> </a:t>
            </a:r>
            <a:r>
              <a:rPr lang="de-DE" sz="3200" dirty="0" err="1"/>
              <a:t>surface</a:t>
            </a:r>
            <a:r>
              <a:rPr lang="de-DE" sz="3200" dirty="0"/>
              <a:t> </a:t>
            </a:r>
            <a:r>
              <a:rPr lang="de-DE" sz="3200" dirty="0" err="1"/>
              <a:t>roughness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5A7A31E-1F79-4B34-8FCD-4231452AD23A}"/>
              </a:ext>
            </a:extLst>
          </p:cNvPr>
          <p:cNvSpPr txBox="1"/>
          <p:nvPr/>
        </p:nvSpPr>
        <p:spPr>
          <a:xfrm>
            <a:off x="1991545" y="5008820"/>
            <a:ext cx="85411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We</a:t>
            </a:r>
            <a:r>
              <a:rPr lang="de-DE" sz="3200" dirty="0"/>
              <a:t> </a:t>
            </a:r>
            <a:r>
              <a:rPr lang="de-DE" sz="3200" dirty="0" err="1"/>
              <a:t>need</a:t>
            </a:r>
            <a:r>
              <a:rPr lang="de-DE" sz="3200" dirty="0"/>
              <a:t> an </a:t>
            </a:r>
            <a:r>
              <a:rPr lang="de-DE" sz="3200" dirty="0" err="1"/>
              <a:t>efficient</a:t>
            </a:r>
            <a:r>
              <a:rPr lang="de-DE" sz="3200" dirty="0"/>
              <a:t> </a:t>
            </a:r>
            <a:r>
              <a:rPr lang="de-DE" sz="3200" dirty="0" err="1"/>
              <a:t>driver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do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compression</a:t>
            </a:r>
            <a:br>
              <a:rPr lang="de-DE" sz="3200" dirty="0"/>
            </a:br>
            <a:r>
              <a:rPr lang="de-DE" sz="3200" dirty="0"/>
              <a:t> </a:t>
            </a:r>
            <a:r>
              <a:rPr lang="de-DE" sz="3200" dirty="0" err="1"/>
              <a:t>work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78956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3" y="-1"/>
            <a:ext cx="8822597" cy="6787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4321" y="6488668"/>
            <a:ext cx="350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</a:t>
            </a:r>
            <a:r>
              <a:rPr lang="en-GB" dirty="0" err="1"/>
              <a:t>of:Laszlo</a:t>
            </a:r>
            <a:r>
              <a:rPr lang="en-GB" dirty="0"/>
              <a:t> </a:t>
            </a:r>
            <a:r>
              <a:rPr lang="en-GB" dirty="0" err="1"/>
              <a:t>Cszernai</a:t>
            </a:r>
            <a:r>
              <a:rPr lang="en-GB" dirty="0"/>
              <a:t>,  2019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E9A1593-4AFF-47C2-A26E-B17E35BDFE11}"/>
                  </a:ext>
                </a:extLst>
              </p:cNvPr>
              <p:cNvSpPr txBox="1"/>
              <p:nvPr/>
            </p:nvSpPr>
            <p:spPr>
              <a:xfrm>
                <a:off x="6528048" y="6417672"/>
                <a:ext cx="331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2021 </a:t>
                </a:r>
                <a:r>
                  <a:rPr lang="de-DE" b="1" dirty="0" err="1"/>
                  <a:t>fusion</a:t>
                </a:r>
                <a:r>
                  <a:rPr lang="de-DE" b="1" dirty="0"/>
                  <a:t> </a:t>
                </a:r>
                <a:r>
                  <a:rPr lang="de-DE" b="1" dirty="0" err="1"/>
                  <a:t>energy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b="1" dirty="0">
                    <a:solidFill>
                      <a:srgbClr val="FF0000"/>
                    </a:solidFill>
                  </a:rPr>
                  <a:t>1.8 MJ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E9A1593-4AFF-47C2-A26E-B17E35BDF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48" y="6417672"/>
                <a:ext cx="3312368" cy="369332"/>
              </a:xfrm>
              <a:prstGeom prst="rect">
                <a:avLst/>
              </a:prstGeom>
              <a:blipFill>
                <a:blip r:embed="rId4"/>
                <a:stretch>
                  <a:fillRect l="-1657"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080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C227CC9-DE7B-411E-85EE-6761E2CCE33A}"/>
              </a:ext>
            </a:extLst>
          </p:cNvPr>
          <p:cNvSpPr txBox="1"/>
          <p:nvPr/>
        </p:nvSpPr>
        <p:spPr>
          <a:xfrm>
            <a:off x="2039542" y="318940"/>
            <a:ext cx="6942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What</a:t>
            </a:r>
            <a:r>
              <a:rPr lang="de-DE" sz="3200" dirty="0"/>
              <a:t> is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reason</a:t>
            </a:r>
            <a:r>
              <a:rPr lang="de-DE" sz="3200" dirty="0"/>
              <a:t> for </a:t>
            </a:r>
            <a:r>
              <a:rPr lang="de-DE" sz="3200" dirty="0" err="1"/>
              <a:t>this</a:t>
            </a:r>
            <a:r>
              <a:rPr lang="de-DE" sz="3200" dirty="0"/>
              <a:t> </a:t>
            </a:r>
            <a:r>
              <a:rPr lang="de-DE" sz="3200" dirty="0" err="1"/>
              <a:t>discrepancy</a:t>
            </a:r>
            <a:r>
              <a:rPr lang="de-DE" sz="3200" dirty="0"/>
              <a:t> 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642273-95FE-4E00-819D-AAF5A8774773}"/>
              </a:ext>
            </a:extLst>
          </p:cNvPr>
          <p:cNvSpPr txBox="1"/>
          <p:nvPr/>
        </p:nvSpPr>
        <p:spPr>
          <a:xfrm>
            <a:off x="2783633" y="1412776"/>
            <a:ext cx="431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Probably</a:t>
            </a:r>
            <a:r>
              <a:rPr lang="de-DE" dirty="0"/>
              <a:t> a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reasons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894C7F9-3828-45FC-81EA-E6754B709BA4}"/>
                  </a:ext>
                </a:extLst>
              </p:cNvPr>
              <p:cNvSpPr txBox="1"/>
              <p:nvPr/>
            </p:nvSpPr>
            <p:spPr>
              <a:xfrm>
                <a:off x="1847528" y="2032744"/>
                <a:ext cx="8009180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b="1" dirty="0" err="1"/>
                  <a:t>Insufficient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knowledge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of</a:t>
                </a:r>
                <a:r>
                  <a:rPr lang="de-DE" sz="2800" b="1" dirty="0"/>
                  <a:t> Laser Plasma Interaction</a:t>
                </a:r>
                <a:br>
                  <a:rPr lang="de-DE" sz="2800" dirty="0"/>
                </a:br>
                <a:r>
                  <a:rPr lang="de-DE" sz="2800" dirty="0" err="1"/>
                  <a:t>Hydrodynamics</a:t>
                </a:r>
                <a:r>
                  <a:rPr lang="de-DE" sz="2800" dirty="0"/>
                  <a:t> in </a:t>
                </a:r>
                <a:r>
                  <a:rPr lang="de-DE" sz="2800" dirty="0" err="1"/>
                  <a:t>radiation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dominated</a:t>
                </a:r>
                <a:r>
                  <a:rPr lang="de-DE" sz="2800" dirty="0"/>
                  <a:t> </a:t>
                </a:r>
                <a:r>
                  <a:rPr lang="de-DE" sz="2800" dirty="0" err="1"/>
                  <a:t>regime</a:t>
                </a:r>
                <a:r>
                  <a:rPr lang="de-DE" sz="2800" dirty="0"/>
                  <a:t> </a:t>
                </a:r>
                <a:br>
                  <a:rPr lang="de-DE" sz="2800" dirty="0"/>
                </a:br>
                <a:r>
                  <a:rPr lang="de-DE" sz="2800" dirty="0"/>
                  <a:t>(</a:t>
                </a:r>
                <a:r>
                  <a:rPr lang="de-DE" sz="2800" dirty="0" err="1"/>
                  <a:t>needs</a:t>
                </a:r>
                <a:r>
                  <a:rPr lang="de-DE" sz="2800" dirty="0"/>
                  <a:t> </a:t>
                </a:r>
                <a:r>
                  <a:rPr lang="de-DE" sz="2800" dirty="0" err="1"/>
                  <a:t>relativistic</a:t>
                </a:r>
                <a:r>
                  <a:rPr lang="de-DE" sz="2800" dirty="0"/>
                  <a:t> </a:t>
                </a:r>
                <a:r>
                  <a:rPr lang="de-DE" sz="2800" dirty="0" err="1"/>
                  <a:t>corrections</a:t>
                </a:r>
                <a:r>
                  <a:rPr lang="de-DE" sz="2800" dirty="0"/>
                  <a:t>)</a:t>
                </a:r>
                <a:br>
                  <a:rPr lang="de-DE" sz="2800" dirty="0"/>
                </a:br>
                <a:r>
                  <a:rPr lang="de-DE" sz="2800" b="1" dirty="0" err="1"/>
                  <a:t>Underestimation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of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role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of</a:t>
                </a:r>
                <a:r>
                  <a:rPr lang="de-DE" sz="2800" b="1" dirty="0"/>
                  <a:t> </a:t>
                </a:r>
                <a:r>
                  <a:rPr lang="de-DE" sz="2800" b="1" dirty="0" err="1"/>
                  <a:t>instabilities</a:t>
                </a:r>
                <a:r>
                  <a:rPr lang="de-DE" sz="2800" b="1" dirty="0"/>
                  <a:t> (</a:t>
                </a:r>
                <a:r>
                  <a:rPr lang="de-DE" sz="2800" b="1" dirty="0" err="1"/>
                  <a:t>fuel</a:t>
                </a:r>
                <a:r>
                  <a:rPr lang="de-DE" sz="2800" b="1" dirty="0"/>
                  <a:t> mix)</a:t>
                </a:r>
                <a:br>
                  <a:rPr lang="de-DE" sz="2800" b="1" dirty="0"/>
                </a:br>
                <a:r>
                  <a:rPr lang="de-DE" sz="2800" dirty="0"/>
                  <a:t>Energy </a:t>
                </a:r>
                <a:r>
                  <a:rPr lang="de-DE" sz="2800" dirty="0" err="1"/>
                  <a:t>deposition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of</a:t>
                </a:r>
                <a:r>
                  <a:rPr lang="de-DE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sz="2800" dirty="0"/>
                  <a:t>-</a:t>
                </a:r>
                <a:r>
                  <a:rPr lang="de-DE" sz="2800" dirty="0" err="1"/>
                  <a:t>particles</a:t>
                </a:r>
                <a:r>
                  <a:rPr lang="de-DE" sz="2800" dirty="0"/>
                  <a:t> in </a:t>
                </a:r>
                <a:r>
                  <a:rPr lang="de-DE" sz="2800" dirty="0" err="1"/>
                  <a:t>degenerate</a:t>
                </a:r>
                <a:r>
                  <a:rPr lang="de-DE" sz="2800" dirty="0"/>
                  <a:t> matter</a:t>
                </a:r>
                <a:br>
                  <a:rPr lang="de-DE" sz="2800" dirty="0"/>
                </a:br>
                <a:r>
                  <a:rPr lang="de-DE" sz="2800" dirty="0"/>
                  <a:t>Non-optimum </a:t>
                </a:r>
                <a:r>
                  <a:rPr lang="de-DE" sz="2800" dirty="0" err="1"/>
                  <a:t>hohlraum</a:t>
                </a:r>
                <a:r>
                  <a:rPr lang="de-DE" sz="2800" dirty="0"/>
                  <a:t> </a:t>
                </a:r>
                <a:r>
                  <a:rPr lang="de-DE" sz="2800" dirty="0" err="1"/>
                  <a:t>configuration</a:t>
                </a:r>
                <a:endParaRPr lang="de-DE" sz="28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894C7F9-3828-45FC-81EA-E6754B709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2032744"/>
                <a:ext cx="8009180" cy="2677656"/>
              </a:xfrm>
              <a:prstGeom prst="rect">
                <a:avLst/>
              </a:prstGeom>
              <a:blipFill>
                <a:blip r:embed="rId3"/>
                <a:stretch>
                  <a:fillRect l="-1522" t="-2045" r="-457"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E2141C38-2BF8-4C27-9322-7ACBF06CF184}"/>
              </a:ext>
            </a:extLst>
          </p:cNvPr>
          <p:cNvSpPr txBox="1"/>
          <p:nvPr/>
        </p:nvSpPr>
        <p:spPr>
          <a:xfrm>
            <a:off x="1890777" y="5370920"/>
            <a:ext cx="792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From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and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NIF </a:t>
            </a:r>
            <a:r>
              <a:rPr lang="de-DE" dirty="0" err="1"/>
              <a:t>program</a:t>
            </a:r>
            <a:r>
              <a:rPr lang="de-DE" dirty="0"/>
              <a:t> is a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story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207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B90C21-9560-DB9C-5541-4E10D6724626}"/>
              </a:ext>
            </a:extLst>
          </p:cNvPr>
          <p:cNvSpPr txBox="1"/>
          <p:nvPr/>
        </p:nvSpPr>
        <p:spPr>
          <a:xfrm>
            <a:off x="3363913" y="962025"/>
            <a:ext cx="5191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Challenges </a:t>
            </a:r>
            <a:r>
              <a:rPr lang="de-DE" sz="3600" dirty="0" err="1"/>
              <a:t>of</a:t>
            </a:r>
            <a:r>
              <a:rPr lang="de-DE" sz="3600" dirty="0"/>
              <a:t>  p11B Fusion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E977AC0-B5DA-E4C9-FAE4-989DA9E19A03}"/>
              </a:ext>
            </a:extLst>
          </p:cNvPr>
          <p:cNvSpPr txBox="1"/>
          <p:nvPr/>
        </p:nvSpPr>
        <p:spPr>
          <a:xfrm>
            <a:off x="3943349" y="2506444"/>
            <a:ext cx="4162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baseline="30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11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B(p,α)2α Reaction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79306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FE78ED-6567-4285-94A7-F6F68C0B62CB}" type="slidenum">
              <a:rPr lang="de-DE" altLang="de-DE" smtClean="0"/>
              <a:pPr/>
              <a:t>7</a:t>
            </a:fld>
            <a:endParaRPr lang="de-DE" altLang="de-DE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5" y="874043"/>
            <a:ext cx="20002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490511" y="1"/>
            <a:ext cx="209284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700" b="1" dirty="0">
                <a:latin typeface="+mn-lt"/>
              </a:rPr>
              <a:t>Programme</a:t>
            </a:r>
          </a:p>
        </p:txBody>
      </p:sp>
      <p:sp>
        <p:nvSpPr>
          <p:cNvPr id="7" name="Shape 170"/>
          <p:cNvSpPr txBox="1"/>
          <p:nvPr/>
        </p:nvSpPr>
        <p:spPr>
          <a:xfrm>
            <a:off x="3298052" y="507832"/>
            <a:ext cx="7265173" cy="565068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200000"/>
              </a:lnSpc>
              <a:buClr>
                <a:schemeClr val="dk1"/>
              </a:buClr>
              <a:buSzPct val="100000"/>
            </a:pPr>
            <a:r>
              <a:rPr lang="en-US" sz="3200" b="1" dirty="0">
                <a:sym typeface="Calibri"/>
              </a:rPr>
              <a:t>Introductory remarks</a:t>
            </a:r>
          </a:p>
          <a:p>
            <a:pPr>
              <a:lnSpc>
                <a:spcPct val="200000"/>
              </a:lnSpc>
              <a:buClr>
                <a:schemeClr val="dk1"/>
              </a:buClr>
              <a:buSzPct val="100000"/>
            </a:pPr>
            <a:r>
              <a:rPr lang="en-US" sz="3200" b="1" dirty="0">
                <a:sym typeface="Calibri"/>
              </a:rPr>
              <a:t>Understanding the abundance of 11B</a:t>
            </a:r>
            <a:br>
              <a:rPr lang="en-US" sz="3200" b="1" dirty="0">
                <a:sym typeface="Calibri"/>
              </a:rPr>
            </a:br>
            <a:r>
              <a:rPr lang="en-US" sz="3200" b="1" dirty="0">
                <a:sym typeface="Calibri"/>
              </a:rPr>
              <a:t> p11B Fusion Experiments</a:t>
            </a:r>
            <a:br>
              <a:rPr lang="en-US" sz="3200" b="1" dirty="0">
                <a:sym typeface="Calibri"/>
              </a:rPr>
            </a:br>
            <a:r>
              <a:rPr lang="en-US" sz="3200" b="1" dirty="0">
                <a:sym typeface="Calibri"/>
              </a:rPr>
              <a:t>a) at accelerators b) using high power laser  radiation</a:t>
            </a:r>
            <a:br>
              <a:rPr lang="en-US" sz="3200" b="1" dirty="0">
                <a:sym typeface="Calibri"/>
              </a:rPr>
            </a:br>
            <a:r>
              <a:rPr lang="en-US" sz="3200" b="1" dirty="0">
                <a:sym typeface="Calibri"/>
              </a:rPr>
              <a:t>Conclusion and Outlook</a:t>
            </a:r>
          </a:p>
          <a:p>
            <a:pPr marL="214313" indent="-128588">
              <a:buClr>
                <a:schemeClr val="dk1"/>
              </a:buClr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90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C991C6-F835-4E60-9132-C7E3F314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99" y="423862"/>
            <a:ext cx="7880856" cy="66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A96034BE-6C63-478D-82F7-24CD1A91C28D}"/>
              </a:ext>
            </a:extLst>
          </p:cNvPr>
          <p:cNvSpPr/>
          <p:nvPr/>
        </p:nvSpPr>
        <p:spPr>
          <a:xfrm>
            <a:off x="6524625" y="4043362"/>
            <a:ext cx="323850" cy="3429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F62C79A-96D7-4399-AE65-6CE6C2D254B5}"/>
              </a:ext>
            </a:extLst>
          </p:cNvPr>
          <p:cNvCxnSpPr/>
          <p:nvPr/>
        </p:nvCxnSpPr>
        <p:spPr>
          <a:xfrm>
            <a:off x="2047875" y="1838325"/>
            <a:ext cx="3981450" cy="2205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1DAC48C-DAE9-4509-A4B1-16B7EAAD68A4}"/>
              </a:ext>
            </a:extLst>
          </p:cNvPr>
          <p:cNvCxnSpPr>
            <a:endCxn id="10" idx="2"/>
          </p:cNvCxnSpPr>
          <p:nvPr/>
        </p:nvCxnSpPr>
        <p:spPr>
          <a:xfrm>
            <a:off x="6096000" y="4043362"/>
            <a:ext cx="428625" cy="171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FBDBD1AB-F8F8-4B46-ABBE-01841274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82" y="0"/>
            <a:ext cx="2945005" cy="19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ellbild anzeigen">
            <a:extLst>
              <a:ext uri="{FF2B5EF4-FFF2-40B4-BE49-F238E27FC236}">
                <a16:creationId xmlns:a16="http://schemas.microsoft.com/office/drawing/2014/main" id="{BF8CE13C-1212-42ED-B6BB-B8F54C89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7" y="5255145"/>
            <a:ext cx="2324100" cy="14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F83D4C-6DAF-44A7-AA1C-878948F1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69" y="2637305"/>
            <a:ext cx="2499927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组合 381">
            <a:extLst>
              <a:ext uri="{FF2B5EF4-FFF2-40B4-BE49-F238E27FC236}">
                <a16:creationId xmlns:a16="http://schemas.microsoft.com/office/drawing/2014/main" id="{43190FB1-8255-4744-9FB9-2E06018D395F}"/>
              </a:ext>
            </a:extLst>
          </p:cNvPr>
          <p:cNvGrpSpPr>
            <a:grpSpLocks/>
          </p:cNvGrpSpPr>
          <p:nvPr/>
        </p:nvGrpSpPr>
        <p:grpSpPr bwMode="auto">
          <a:xfrm>
            <a:off x="0" y="172603"/>
            <a:ext cx="2381103" cy="1940795"/>
            <a:chOff x="3653617" y="445791"/>
            <a:chExt cx="2651853" cy="2380035"/>
          </a:xfrm>
        </p:grpSpPr>
        <p:pic>
          <p:nvPicPr>
            <p:cNvPr id="48" name="图片 201">
              <a:extLst>
                <a:ext uri="{FF2B5EF4-FFF2-40B4-BE49-F238E27FC236}">
                  <a16:creationId xmlns:a16="http://schemas.microsoft.com/office/drawing/2014/main" id="{7A9F136F-432C-44F6-85E7-54A0A2588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618" y="445791"/>
              <a:ext cx="2651852" cy="1977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15">
              <a:extLst>
                <a:ext uri="{FF2B5EF4-FFF2-40B4-BE49-F238E27FC236}">
                  <a16:creationId xmlns:a16="http://schemas.microsoft.com/office/drawing/2014/main" id="{4A9F8713-C382-4895-B28F-992D22BD0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617" y="1725373"/>
              <a:ext cx="2651852" cy="110045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kumimoji="1"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兰州重离子加速器</a:t>
              </a:r>
              <a:endPara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kumimoji="1"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国家实验室</a:t>
              </a:r>
              <a:endParaRPr kumimoji="1"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ts val="1675"/>
                </a:lnSpc>
                <a:defRPr/>
              </a:pPr>
              <a:r>
                <a:rPr kumimoji="1" lang="zh-CN" alt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（</a:t>
              </a:r>
              <a:r>
                <a:rPr kumimoji="1" lang="en-US" altLang="zh-CN" sz="1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1991</a:t>
              </a:r>
              <a:r>
                <a:rPr kumimoji="1" lang="zh-CN" alt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年国家计委批准成立）</a:t>
              </a:r>
              <a:endParaRPr kumimoji="1"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D3B42FE-A6D8-445A-8980-076040687941}"/>
              </a:ext>
            </a:extLst>
          </p:cNvPr>
          <p:cNvCxnSpPr/>
          <p:nvPr/>
        </p:nvCxnSpPr>
        <p:spPr>
          <a:xfrm flipH="1">
            <a:off x="8020050" y="3907896"/>
            <a:ext cx="1672023" cy="4783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955741D-1377-40AF-A50B-33104274A4D8}"/>
              </a:ext>
            </a:extLst>
          </p:cNvPr>
          <p:cNvCxnSpPr>
            <a:cxnSpLocks/>
          </p:cNvCxnSpPr>
          <p:nvPr/>
        </p:nvCxnSpPr>
        <p:spPr>
          <a:xfrm flipH="1" flipV="1">
            <a:off x="6924676" y="4214812"/>
            <a:ext cx="1053631" cy="171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Quellbild anzeigen">
            <a:extLst>
              <a:ext uri="{FF2B5EF4-FFF2-40B4-BE49-F238E27FC236}">
                <a16:creationId xmlns:a16="http://schemas.microsoft.com/office/drawing/2014/main" id="{D56D1AF8-0414-48EE-A098-8B36C1D5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11" y="5260960"/>
            <a:ext cx="2969738" cy="12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556C4A5-C09C-43CA-A1AD-14A857486D70}"/>
              </a:ext>
            </a:extLst>
          </p:cNvPr>
          <p:cNvCxnSpPr/>
          <p:nvPr/>
        </p:nvCxnSpPr>
        <p:spPr>
          <a:xfrm flipH="1" flipV="1">
            <a:off x="7800975" y="6076950"/>
            <a:ext cx="1428750" cy="66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0114F5CD-74EB-41D4-B464-699C0FBF09E3}"/>
              </a:ext>
            </a:extLst>
          </p:cNvPr>
          <p:cNvCxnSpPr/>
          <p:nvPr/>
        </p:nvCxnSpPr>
        <p:spPr>
          <a:xfrm flipH="1" flipV="1">
            <a:off x="6686550" y="4214812"/>
            <a:ext cx="1291757" cy="18621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8726F59F-EB46-4575-B7B0-8D208ABD0997}"/>
              </a:ext>
            </a:extLst>
          </p:cNvPr>
          <p:cNvCxnSpPr/>
          <p:nvPr/>
        </p:nvCxnSpPr>
        <p:spPr>
          <a:xfrm>
            <a:off x="6040672" y="1664717"/>
            <a:ext cx="1788789" cy="13219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978016D-BE1C-4D0A-ADC5-3D1BA96B6496}"/>
              </a:ext>
            </a:extLst>
          </p:cNvPr>
          <p:cNvCxnSpPr>
            <a:endCxn id="10" idx="7"/>
          </p:cNvCxnSpPr>
          <p:nvPr/>
        </p:nvCxnSpPr>
        <p:spPr>
          <a:xfrm flipH="1">
            <a:off x="6801048" y="3090365"/>
            <a:ext cx="1060967" cy="1003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B6B0754D-EC72-488F-936F-505D7B673673}"/>
              </a:ext>
            </a:extLst>
          </p:cNvPr>
          <p:cNvSpPr txBox="1"/>
          <p:nvPr/>
        </p:nvSpPr>
        <p:spPr>
          <a:xfrm>
            <a:off x="348641" y="213434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IMP Lanzhou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A5B61B6-5F54-49D2-9E18-FC1E314FB8D0}"/>
              </a:ext>
            </a:extLst>
          </p:cNvPr>
          <p:cNvSpPr txBox="1"/>
          <p:nvPr/>
        </p:nvSpPr>
        <p:spPr>
          <a:xfrm>
            <a:off x="563368" y="4581064"/>
            <a:ext cx="1987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Applied</a:t>
            </a:r>
            <a:br>
              <a:rPr lang="de-DE" dirty="0"/>
            </a:b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Physics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021DA7A-D41A-464E-BBC4-19D2912A9EA9}"/>
              </a:ext>
            </a:extLst>
          </p:cNvPr>
          <p:cNvCxnSpPr/>
          <p:nvPr/>
        </p:nvCxnSpPr>
        <p:spPr>
          <a:xfrm flipV="1">
            <a:off x="2532145" y="4467224"/>
            <a:ext cx="6149925" cy="16097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F9BE3156-863B-4671-AE76-AB338F4B2C56}"/>
              </a:ext>
            </a:extLst>
          </p:cNvPr>
          <p:cNvCxnSpPr>
            <a:endCxn id="10" idx="5"/>
          </p:cNvCxnSpPr>
          <p:nvPr/>
        </p:nvCxnSpPr>
        <p:spPr>
          <a:xfrm flipH="1" flipV="1">
            <a:off x="6801048" y="4336045"/>
            <a:ext cx="1714302" cy="1300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94EAE9FB-E15C-4F1F-AA83-A71CA5826114}"/>
              </a:ext>
            </a:extLst>
          </p:cNvPr>
          <p:cNvSpPr txBox="1"/>
          <p:nvPr/>
        </p:nvSpPr>
        <p:spPr>
          <a:xfrm>
            <a:off x="9986906" y="480954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HIAF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DCF7FFF-55EE-49D0-889D-3F36A5FC4457}"/>
              </a:ext>
            </a:extLst>
          </p:cNvPr>
          <p:cNvSpPr txBox="1"/>
          <p:nvPr/>
        </p:nvSpPr>
        <p:spPr>
          <a:xfrm>
            <a:off x="9888048" y="2209376"/>
            <a:ext cx="18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Hefei Synchrotron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F58B69D-7715-43F1-8C20-F04CC9D575F1}"/>
              </a:ext>
            </a:extLst>
          </p:cNvPr>
          <p:cNvSpPr txBox="1"/>
          <p:nvPr/>
        </p:nvSpPr>
        <p:spPr>
          <a:xfrm>
            <a:off x="2503675" y="363038"/>
            <a:ext cx="149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ENN </a:t>
            </a:r>
            <a:r>
              <a:rPr lang="de-DE" dirty="0" err="1"/>
              <a:t>Langfang</a:t>
            </a:r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BFFA7666-3C27-4817-A37A-D9F1560A9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22" y="2789338"/>
            <a:ext cx="2490039" cy="1477046"/>
          </a:xfrm>
          <a:prstGeom prst="rect">
            <a:avLst/>
          </a:prstGeom>
        </p:spPr>
      </p:pic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B28CBE6A-6303-4C4F-98D4-D8ABF4F98AAE}"/>
              </a:ext>
            </a:extLst>
          </p:cNvPr>
          <p:cNvCxnSpPr/>
          <p:nvPr/>
        </p:nvCxnSpPr>
        <p:spPr>
          <a:xfrm>
            <a:off x="2341877" y="3698289"/>
            <a:ext cx="3135134" cy="1166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D48F6DE3-A4A9-4419-8D36-18503FBA7F7D}"/>
              </a:ext>
            </a:extLst>
          </p:cNvPr>
          <p:cNvCxnSpPr/>
          <p:nvPr/>
        </p:nvCxnSpPr>
        <p:spPr>
          <a:xfrm flipV="1">
            <a:off x="5521974" y="4294134"/>
            <a:ext cx="978961" cy="537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7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E83F6D-AA48-425D-88DB-B1249CDA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43" y="1052737"/>
            <a:ext cx="8108714" cy="4996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10859C5-E7E5-4EE1-8E84-88549BF80E9F}"/>
              </a:ext>
            </a:extLst>
          </p:cNvPr>
          <p:cNvSpPr txBox="1"/>
          <p:nvPr/>
        </p:nvSpPr>
        <p:spPr>
          <a:xfrm>
            <a:off x="2279577" y="116633"/>
            <a:ext cx="7361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Abundence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Elements in </a:t>
            </a:r>
            <a:r>
              <a:rPr lang="de-DE" sz="3200" dirty="0" err="1"/>
              <a:t>the</a:t>
            </a:r>
            <a:r>
              <a:rPr lang="de-DE" sz="3200" dirty="0"/>
              <a:t> solar </a:t>
            </a:r>
            <a:r>
              <a:rPr lang="de-DE" sz="3200" dirty="0" err="1"/>
              <a:t>system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A8674F-C2B7-4A32-AC0B-D0DA5C60E203}"/>
              </a:ext>
            </a:extLst>
          </p:cNvPr>
          <p:cNvSpPr txBox="1"/>
          <p:nvPr/>
        </p:nvSpPr>
        <p:spPr>
          <a:xfrm>
            <a:off x="2207569" y="6381328"/>
            <a:ext cx="318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Review </a:t>
            </a:r>
            <a:r>
              <a:rPr lang="de-DE" dirty="0" err="1"/>
              <a:t>of</a:t>
            </a:r>
            <a:r>
              <a:rPr lang="de-DE" dirty="0"/>
              <a:t> Mod. </a:t>
            </a:r>
            <a:r>
              <a:rPr lang="de-DE" dirty="0" err="1"/>
              <a:t>Phys</a:t>
            </a:r>
            <a:r>
              <a:rPr lang="de-DE" dirty="0"/>
              <a:t> 93.015002</a:t>
            </a:r>
          </a:p>
        </p:txBody>
      </p:sp>
    </p:spTree>
    <p:extLst>
      <p:ext uri="{BB962C8B-B14F-4D97-AF65-F5344CB8AC3E}">
        <p14:creationId xmlns:p14="http://schemas.microsoft.com/office/powerpoint/2010/main" val="4132816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1540</Words>
  <Application>Microsoft Office PowerPoint</Application>
  <PresentationFormat>Breitbild</PresentationFormat>
  <Paragraphs>178</Paragraphs>
  <Slides>37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54" baseType="lpstr">
      <vt:lpstr>å¾®è½¯é›…é»‘,Bold</vt:lpstr>
      <vt:lpstr>等线 Light</vt:lpstr>
      <vt:lpstr>Microsoft YaHei</vt:lpstr>
      <vt:lpstr>Microsoft YaHei</vt:lpstr>
      <vt:lpstr>MinionPro-Regular22</vt:lpstr>
      <vt:lpstr>黑体</vt:lpstr>
      <vt:lpstr>Times New Roman,Bold</vt:lpstr>
      <vt:lpstr>螳倶ｽ・Times New Roman,Bold</vt:lpstr>
      <vt:lpstr>蠕ｮ霓ｯ髮・ｻ・Bold</vt:lpstr>
      <vt:lpstr>arial</vt:lpstr>
      <vt:lpstr>arial</vt:lpstr>
      <vt:lpstr>Calibri</vt:lpstr>
      <vt:lpstr>Calibri Light</vt:lpstr>
      <vt:lpstr>Cambria Math</vt:lpstr>
      <vt:lpstr>Times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EXL-50 @ ENN Langfang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Dieter H.H. Hoffmann</dc:creator>
  <cp:lastModifiedBy>Dieter H.H. Hoffmann</cp:lastModifiedBy>
  <cp:revision>2</cp:revision>
  <cp:lastPrinted>2022-09-05T08:18:48Z</cp:lastPrinted>
  <dcterms:created xsi:type="dcterms:W3CDTF">2022-09-02T15:48:36Z</dcterms:created>
  <dcterms:modified xsi:type="dcterms:W3CDTF">2022-09-05T08:34:57Z</dcterms:modified>
</cp:coreProperties>
</file>