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3" r:id="rId7"/>
    <p:sldId id="264" r:id="rId8"/>
    <p:sldId id="260" r:id="rId9"/>
    <p:sldId id="261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6" d="100"/>
          <a:sy n="206" d="100"/>
        </p:scale>
        <p:origin x="348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0c639bd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0c639bd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0ad408f9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0ad408f9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0ad408f9d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0ad408f9d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0c639bdc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0c639bdc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0f51194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0f51194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3159-76A5-40F3-B829-FE748FC9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D0679-7596-4627-9BC0-0DBCB0801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9D9-C8C2-4F88-A862-CD436A7B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FE0-0434-458E-B253-2E5AB0A75DD5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CCB61-A771-47EB-AA26-F6D31B8D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7F805-E5B1-4E27-9891-160EB954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5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E07F-6B46-497D-8AD4-F154FE6E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7BB1-E525-4B3F-8017-DED4EDE5C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0E95D-B83F-46CC-9FF7-9C0DF988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A18-1A4B-4880-96AF-84EF5E75BD87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4D170-A316-4A23-B549-F7DC44D5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4A69B-54F0-47C0-B3D7-B39CC4AB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20B8-441D-4CA6-B886-B54C2A17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D476A-AEB4-4125-806F-4CB1D49A5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4AE6-9FFD-41BE-88F7-B493162D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9C5F-6C01-4F9A-929A-F6E39DE6508A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35A7B-060F-47AB-AA53-22DCE078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2B85B-EC05-48F2-825D-5750CEFF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36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166F-779C-45AE-B5CF-B9567960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683BD-E96A-49F4-8EBC-2E2A82D62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378DF-2D58-4D71-8C98-E1F649803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3EB43-21EE-49D0-A7B2-A645DD92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8B78-5A9D-496D-ACB4-95FFFBC9BA9B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2FC10-B52E-45C1-BED8-6DFF5500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08C37-D7D0-466D-8F3A-4AE61E12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9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A532-1BAB-426E-B1A3-D61F321E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D78ED-8CD2-4EE5-90A9-4DC4E633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62F76-B3B3-41B0-8431-065353055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1575E-8B03-415D-81D0-4A623BAA0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6670F-513D-44E8-809A-059F283D9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12F3C-F048-4E86-A058-E035A33D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9130-9578-4A18-AFED-8B50BE3481AF}" type="datetime1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A047D-75E1-4E6B-AD43-FD6925CC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4CFA2-8ACA-4A91-95EC-CA5784D9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2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FFF8-DCD5-4AA5-8BF3-A4605956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D892F-30D3-4EDE-94E4-4B374B8E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7B41-703B-4989-A9E4-2462C74F55B5}" type="datetime1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B1AAE-2CA1-4F6F-8C93-D323BE20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3D74D-9EF5-4E0F-B3AC-1EAA950B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1F683-5DF8-45BD-A692-BD6BA486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A48A-208F-42A7-AF84-3480BD263684}" type="datetime1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BF72A-7F9D-46F2-9510-496EF87A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C1ACD-42B1-48F0-BA26-02999712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4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BE04-262C-41C2-A0FD-3AC5C32C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C48C-6F9D-4CC4-9F71-AB1EFC64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D386C-F424-4AB8-8A5F-1D50BF0BA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103B8-833C-476E-ACE8-7BD079A3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86EA-865A-48A7-B682-F6C87068C11D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507A3-5F4F-4143-AC06-E7E1AED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C5F58-F51C-4782-945D-837A1B53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7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E080-C892-4D61-AF31-F2F43518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EAE041-7AD4-4851-BA75-B94A26CAB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F721F-B87A-41C4-A73F-73E2EF587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FD3D8-867D-4561-B0A3-56DE02F4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01D7-BDDC-4263-A4F8-4651C003B708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00623-EB10-4087-8EDC-B16BD13A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98537-7BC2-46EA-B5DC-B768667F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3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CA2F-A699-4B92-AF1D-882BF233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D2CE8-D998-4155-A01D-11B9BE317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E8B8F-1A22-4D7B-8D09-F5B22675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A456-DA94-4C5E-A82B-026EC768E67D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AA2B2-D772-4691-A6D8-EE128648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93A8A-3B93-496D-8210-F318BB2C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49B916-3D15-4F0E-9DFF-EB7497F35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22006-9F60-47CB-A9C0-7E3F82736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A204-44F9-427C-910F-A9CD3A14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D9A7-39F8-46A5-B145-FD4D250265F8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B586B-7388-4F50-B60C-85C11899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B523-757A-4810-9ACD-430A7ADC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3F8FB-5CD9-4CC6-B636-D89C36B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9E3B6-F118-43B3-9357-28DEA8EC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A42E3-EB6D-405F-8754-9C3F32F37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53524-ABB2-449F-8E0F-3911BC3F36CC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BA238-7FFE-45BF-8B29-B94993E3D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Chatterjee C, dRICH meeting INFN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D9FF2-1E0C-414C-9617-847DD4873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6656-9C4F-47B7-AAA7-717442F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RICH software in DD4Hep	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2925" y="29024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GB" sz="1200" dirty="0"/>
              <a:t>Chandradoy</a:t>
            </a:r>
            <a:endParaRPr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80000" y="69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overview of the workchain</a:t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714850" y="761200"/>
            <a:ext cx="7411800" cy="4093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1234475" y="1551650"/>
            <a:ext cx="2835000" cy="181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80975" dir="18180000" algn="bl" rotWithShape="0">
              <a:srgbClr val="9900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5085450" y="1538575"/>
            <a:ext cx="2835000" cy="181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71463" dist="257175" dir="6840000" algn="bl" rotWithShape="0">
              <a:srgbClr val="0000FF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1990775" y="966150"/>
            <a:ext cx="281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FF"/>
                </a:solidFill>
              </a:rPr>
              <a:t>Simulation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580800" y="1045350"/>
            <a:ext cx="281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Reconstruction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246775" y="1639475"/>
            <a:ext cx="28104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Inputs: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sz="1100" dirty="0"/>
              <a:t>Geometry (.xml, .</a:t>
            </a:r>
            <a:r>
              <a:rPr lang="en-GB" sz="1100" dirty="0" err="1"/>
              <a:t>cpp</a:t>
            </a:r>
            <a:r>
              <a:rPr lang="en-GB" sz="1100" dirty="0"/>
              <a:t> files)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sz="1100" dirty="0"/>
              <a:t>Particle information (.</a:t>
            </a:r>
            <a:r>
              <a:rPr lang="en-GB" sz="1100" dirty="0" err="1"/>
              <a:t>hepmc</a:t>
            </a:r>
            <a:r>
              <a:rPr lang="en-GB" sz="1100" dirty="0"/>
              <a:t> file/s)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Outputs (.root format):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sz="1100" dirty="0"/>
              <a:t>Geometry information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sz="1100" dirty="0"/>
              <a:t>Simulation (hit) information</a:t>
            </a:r>
            <a:endParaRPr sz="1100" dirty="0"/>
          </a:p>
        </p:txBody>
      </p:sp>
      <p:sp>
        <p:nvSpPr>
          <p:cNvPr id="67" name="Google Shape;67;p14"/>
          <p:cNvSpPr txBox="1"/>
          <p:nvPr/>
        </p:nvSpPr>
        <p:spPr>
          <a:xfrm>
            <a:off x="5213775" y="1639475"/>
            <a:ext cx="2810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Inputs: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sz="1100" dirty="0"/>
              <a:t>Simulation .root files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sz="1100" dirty="0"/>
              <a:t>IRT instructions via .</a:t>
            </a:r>
            <a:r>
              <a:rPr lang="en-GB" sz="1100" dirty="0" err="1"/>
              <a:t>py</a:t>
            </a:r>
            <a:r>
              <a:rPr lang="en-GB" sz="1100" dirty="0"/>
              <a:t> option file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Output: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 sz="1100" dirty="0"/>
              <a:t>Final </a:t>
            </a:r>
            <a:r>
              <a:rPr lang="en-GB" sz="1100" dirty="0" err="1"/>
              <a:t>Outfile</a:t>
            </a:r>
            <a:r>
              <a:rPr lang="en-GB" sz="1100" dirty="0"/>
              <a:t>.</a:t>
            </a:r>
            <a:endParaRPr sz="1100" dirty="0"/>
          </a:p>
        </p:txBody>
      </p:sp>
      <p:sp>
        <p:nvSpPr>
          <p:cNvPr id="68" name="Google Shape;68;p14"/>
          <p:cNvSpPr txBox="1"/>
          <p:nvPr/>
        </p:nvSpPr>
        <p:spPr>
          <a:xfrm>
            <a:off x="5377100" y="2864225"/>
            <a:ext cx="281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Juggler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1308800" y="2948575"/>
            <a:ext cx="281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NPSIM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2010325" y="3859600"/>
            <a:ext cx="2810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9900FF"/>
                </a:solidFill>
              </a:rPr>
              <a:t>Analysis Code → Final Outfile = RICH analysis</a:t>
            </a:r>
            <a:endParaRPr sz="900" b="1">
              <a:solidFill>
                <a:srgbClr val="99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ACB6D1-B7B8-44EC-BE9E-6823AA1CD4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26487-9D8F-4BCB-8BFF-224327A42A90}"/>
              </a:ext>
            </a:extLst>
          </p:cNvPr>
          <p:cNvSpPr txBox="1"/>
          <p:nvPr/>
        </p:nvSpPr>
        <p:spPr>
          <a:xfrm>
            <a:off x="7120864" y="355675"/>
            <a:ext cx="1643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IRT</a:t>
            </a:r>
            <a:r>
              <a:rPr lang="en-US" sz="1000" dirty="0">
                <a:sym typeface="Wingdings" panose="05000000000000000000" pitchFamily="2" charset="2"/>
              </a:rPr>
              <a:t> Inverse ray tracing 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909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Requirement for IRT in DD4Hep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70941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option file (.</a:t>
            </a:r>
            <a:r>
              <a:rPr lang="en-GB" dirty="0" err="1"/>
              <a:t>py</a:t>
            </a:r>
            <a:r>
              <a:rPr lang="en-GB" dirty="0"/>
              <a:t>) is passed individually for </a:t>
            </a:r>
            <a:r>
              <a:rPr lang="en-GB" dirty="0" err="1"/>
              <a:t>pfRICH</a:t>
            </a:r>
            <a:r>
              <a:rPr lang="en-GB" dirty="0"/>
              <a:t> (</a:t>
            </a:r>
            <a:r>
              <a:rPr lang="en-GB" dirty="0" err="1"/>
              <a:t>dRICH</a:t>
            </a:r>
            <a:r>
              <a:rPr lang="en-GB" dirty="0"/>
              <a:t>) containing the options for the reconstruction of the said detector in dd4hep.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Elements the .</a:t>
            </a:r>
            <a:r>
              <a:rPr lang="en-GB" dirty="0" err="1"/>
              <a:t>py</a:t>
            </a:r>
            <a:r>
              <a:rPr lang="en-GB" dirty="0"/>
              <a:t> file contains:</a:t>
            </a:r>
            <a:endParaRPr dirty="0"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dirty="0"/>
              <a:t>The geometric and simulation root files.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dirty="0"/>
              <a:t>The QE values as a function of photon wavelength.</a:t>
            </a:r>
            <a:br>
              <a:rPr lang="en-GB" dirty="0"/>
            </a:br>
            <a:r>
              <a:rPr lang="en-GB" dirty="0"/>
              <a:t>     → Internally the bins are made smoothen. The number of QE bins are passed here (</a:t>
            </a:r>
            <a:r>
              <a:rPr lang="en-GB" dirty="0" err="1"/>
              <a:t>QEbins</a:t>
            </a:r>
            <a:r>
              <a:rPr lang="en-GB" dirty="0"/>
              <a:t> = 100).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dirty="0"/>
              <a:t>The parameters for the radiators. E.g. Number of z bins, the gaussian smearing, working refractive index and the attenuation length if required.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dirty="0"/>
              <a:t>Variable to treat the type of particles. Right now we deal </a:t>
            </a:r>
            <a:r>
              <a:rPr lang="en-GB" dirty="0" err="1"/>
              <a:t>mcparticles</a:t>
            </a:r>
            <a:r>
              <a:rPr lang="en-GB" dirty="0"/>
              <a:t>.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dirty="0"/>
              <a:t>Safety factor.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 Technical note: The two inputs are associated to the EIC data services and Geometric services.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DFE48-AD6D-421C-886D-553F5712D8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921D0-6CF5-4060-94BA-10EF72352DE1}"/>
              </a:ext>
            </a:extLst>
          </p:cNvPr>
          <p:cNvSpPr txBox="1"/>
          <p:nvPr/>
        </p:nvSpPr>
        <p:spPr>
          <a:xfrm>
            <a:off x="367645" y="4377238"/>
            <a:ext cx="7126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        Reconstruction of single photon Cherenkov angle.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        Assignment of weights to photons </a:t>
            </a:r>
            <a:r>
              <a:rPr lang="en-US" sz="1100" dirty="0">
                <a:sym typeface="Wingdings" panose="05000000000000000000" pitchFamily="2" charset="2"/>
              </a:rPr>
              <a:t> used in PID, computation of track theta (Not by ring recognition) … </a:t>
            </a:r>
            <a:r>
              <a:rPr lang="en-US" sz="11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7B26B-6921-4574-86C6-ED9A32FC11D2}"/>
              </a:ext>
            </a:extLst>
          </p:cNvPr>
          <p:cNvSpPr txBox="1"/>
          <p:nvPr/>
        </p:nvSpPr>
        <p:spPr>
          <a:xfrm>
            <a:off x="311700" y="4086738"/>
            <a:ext cx="2356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Tasks served by IRT: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BF3DB-8B6D-4822-9589-358589B4A948}"/>
              </a:ext>
            </a:extLst>
          </p:cNvPr>
          <p:cNvGrpSpPr/>
          <p:nvPr/>
        </p:nvGrpSpPr>
        <p:grpSpPr>
          <a:xfrm>
            <a:off x="76983" y="277849"/>
            <a:ext cx="4434676" cy="2410097"/>
            <a:chOff x="913025" y="491184"/>
            <a:chExt cx="6379999" cy="4607091"/>
          </a:xfrm>
        </p:grpSpPr>
        <p:pic>
          <p:nvPicPr>
            <p:cNvPr id="81" name="Google Shape;81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13025" y="590550"/>
              <a:ext cx="6379999" cy="4507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6"/>
            <p:cNvSpPr txBox="1"/>
            <p:nvPr/>
          </p:nvSpPr>
          <p:spPr>
            <a:xfrm>
              <a:off x="4006535" y="491184"/>
              <a:ext cx="1311300" cy="27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 dirty="0"/>
                <a:t>Embed IRT Geometry</a:t>
              </a:r>
              <a:endParaRPr sz="600" dirty="0"/>
            </a:p>
          </p:txBody>
        </p:sp>
      </p:grpSp>
      <p:sp>
        <p:nvSpPr>
          <p:cNvPr id="84" name="Google Shape;84;p16"/>
          <p:cNvSpPr txBox="1"/>
          <p:nvPr/>
        </p:nvSpPr>
        <p:spPr>
          <a:xfrm>
            <a:off x="358300" y="-8790"/>
            <a:ext cx="65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Software scheme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42AC2-79D3-4EB0-8EEA-9BFC74FB5741}"/>
              </a:ext>
            </a:extLst>
          </p:cNvPr>
          <p:cNvSpPr txBox="1"/>
          <p:nvPr/>
        </p:nvSpPr>
        <p:spPr>
          <a:xfrm>
            <a:off x="4632342" y="538299"/>
            <a:ext cx="431671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ATHENA software is modular.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Yellow boxes are the individual modules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Arrows indicate the connections and information exchange.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‘new’ IRT module is connected to the juggler.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reconstructed info are usable for PID evaluation in the sandbox or can be passed to the benchmark plots (hit info)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0BC59-F856-4281-9421-BCA8F9CB9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8EE9E1-F477-4CF1-A109-352DF4228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59" y="3455358"/>
            <a:ext cx="2091575" cy="12078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8112-B67B-4FBB-BC4A-CBB5961F3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434" y="3410989"/>
            <a:ext cx="2718304" cy="12522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DAE4D0-440E-4067-90EC-0DE40847CAD1}"/>
              </a:ext>
            </a:extLst>
          </p:cNvPr>
          <p:cNvSpPr txBox="1"/>
          <p:nvPr/>
        </p:nvSpPr>
        <p:spPr>
          <a:xfrm>
            <a:off x="5161485" y="3724498"/>
            <a:ext cx="3950023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1050" dirty="0"/>
              <a:t>Characterization of   </a:t>
            </a:r>
            <a:r>
              <a:rPr lang="en-US" sz="1050" dirty="0" err="1"/>
              <a:t>pfRICH</a:t>
            </a:r>
            <a:r>
              <a:rPr lang="en-US" sz="1050" dirty="0"/>
              <a:t> and dRICH with single particle in vertex, true mc particle information.</a:t>
            </a:r>
          </a:p>
          <a:p>
            <a:pPr marL="257175" indent="-257175">
              <a:buAutoNum type="arabicPeriod"/>
            </a:pPr>
            <a:r>
              <a:rPr lang="en-US" sz="1050" dirty="0"/>
              <a:t>No noise had been included.</a:t>
            </a:r>
          </a:p>
          <a:p>
            <a:pPr marL="257175" indent="-257175">
              <a:buAutoNum type="arabicPeriod"/>
            </a:pPr>
            <a:r>
              <a:rPr lang="en-US" sz="1050" dirty="0"/>
              <a:t>No physics performance had been studied.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4954279-2ED4-49AA-9D21-8EF73EA8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59" y="3023639"/>
            <a:ext cx="7886700" cy="365166"/>
          </a:xfrm>
        </p:spPr>
        <p:txBody>
          <a:bodyPr>
            <a:noAutofit/>
          </a:bodyPr>
          <a:lstStyle/>
          <a:p>
            <a:r>
              <a:rPr lang="en-US" sz="1050" dirty="0"/>
              <a:t>Results with the described software: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B74CC-1DF3-4A43-9CD6-75B8E8BE8B6D}"/>
              </a:ext>
            </a:extLst>
          </p:cNvPr>
          <p:cNvSpPr txBox="1"/>
          <p:nvPr/>
        </p:nvSpPr>
        <p:spPr>
          <a:xfrm>
            <a:off x="3889680" y="697631"/>
            <a:ext cx="487371" cy="153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" dirty="0"/>
              <a:t>PID Eval.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BF92-CBE3-4FDA-AE51-F6E74CE6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2" y="-31173"/>
            <a:ext cx="8444098" cy="450876"/>
          </a:xfrm>
        </p:spPr>
        <p:txBody>
          <a:bodyPr>
            <a:normAutofit/>
          </a:bodyPr>
          <a:lstStyle/>
          <a:p>
            <a:r>
              <a:rPr lang="en-US" sz="2400" dirty="0"/>
              <a:t>Situations with the multiparticle studies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754C1-71EC-491C-A64C-13CCCD3E1251}"/>
              </a:ext>
            </a:extLst>
          </p:cNvPr>
          <p:cNvSpPr txBox="1"/>
          <p:nvPr/>
        </p:nvSpPr>
        <p:spPr>
          <a:xfrm>
            <a:off x="198399" y="2501036"/>
            <a:ext cx="874720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Unphysical associated number of photons (larger than expected number of photons at saturation) is observed. Double counting?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current algorithm does not use a pattern recognition. Uses the photons in an event and assign a weight to the photons for mass hypothesis.   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Inclusion of ring recognition 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Similar to Alexander’s standalone G4 studies?</a:t>
            </a:r>
            <a:b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3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88C6E-8412-4505-90A9-445173ED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Chatterjee C, dRICH meeting INFN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E8F0-71B0-4DAA-9E49-6BAAA916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449B6656-9C4F-47B7-AAA7-717442F30CCD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6E68-AF0E-451F-B8A3-AF545D1E3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9" t="8362" r="7688"/>
          <a:stretch/>
        </p:blipFill>
        <p:spPr>
          <a:xfrm>
            <a:off x="6236223" y="421338"/>
            <a:ext cx="2365001" cy="1727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D18170-D5A2-4F32-8C76-5AF1B058FAEB}"/>
              </a:ext>
            </a:extLst>
          </p:cNvPr>
          <p:cNvSpPr txBox="1"/>
          <p:nvPr/>
        </p:nvSpPr>
        <p:spPr>
          <a:xfrm>
            <a:off x="6661155" y="2052846"/>
            <a:ext cx="17710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Two particles at vertex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0CBBEF-41FF-4C49-8EF2-74025A9FA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19" y="419703"/>
            <a:ext cx="2517752" cy="1746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14511F-AA64-4499-A528-EFA0FF705310}"/>
              </a:ext>
            </a:extLst>
          </p:cNvPr>
          <p:cNvSpPr txBox="1"/>
          <p:nvPr/>
        </p:nvSpPr>
        <p:spPr>
          <a:xfrm>
            <a:off x="4240192" y="2068281"/>
            <a:ext cx="19001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Single particles at vertex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1AE86-2CD5-4EBB-B904-6FFB5B09CE21}"/>
              </a:ext>
            </a:extLst>
          </p:cNvPr>
          <p:cNvSpPr txBox="1"/>
          <p:nvPr/>
        </p:nvSpPr>
        <p:spPr>
          <a:xfrm>
            <a:off x="5072933" y="622113"/>
            <a:ext cx="7537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&lt;np&gt; ~9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B8811-ABF1-4647-8E74-0BC2C0BA3E44}"/>
              </a:ext>
            </a:extLst>
          </p:cNvPr>
          <p:cNvSpPr txBox="1"/>
          <p:nvPr/>
        </p:nvSpPr>
        <p:spPr>
          <a:xfrm>
            <a:off x="7349769" y="483742"/>
            <a:ext cx="841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&lt;np&gt; ~14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6E97A32-A734-4D65-A040-CC417205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791C0E8E-D3FC-4870-BB2B-A4FD4C09FF39}" type="datetime1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409FB-AE74-4FB0-956E-F94933C5E29C}"/>
              </a:ext>
            </a:extLst>
          </p:cNvPr>
          <p:cNvSpPr txBox="1"/>
          <p:nvPr/>
        </p:nvSpPr>
        <p:spPr>
          <a:xfrm>
            <a:off x="197473" y="3872509"/>
            <a:ext cx="45979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Single particle studies are not affected by this cause.</a:t>
            </a:r>
          </a:p>
          <a:p>
            <a:r>
              <a:rPr lang="en-US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How important is pattern recognition?</a:t>
            </a:r>
          </a:p>
          <a:p>
            <a:r>
              <a:rPr lang="en-US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Consistency checks </a:t>
            </a:r>
          </a:p>
          <a:p>
            <a:r>
              <a:rPr lang="en-US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      PID can foresee sophisticated methods.    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9D43C-2438-4323-914A-78515FF4771C}"/>
              </a:ext>
            </a:extLst>
          </p:cNvPr>
          <p:cNvSpPr txBox="1"/>
          <p:nvPr/>
        </p:nvSpPr>
        <p:spPr>
          <a:xfrm>
            <a:off x="146705" y="446855"/>
            <a:ext cx="31622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Sthe</a:t>
            </a:r>
            <a:r>
              <a:rPr lang="en-US" sz="1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similar performance plots with </a:t>
            </a:r>
            <a:r>
              <a:rPr lang="en-US" sz="1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multiparticles</a:t>
            </a:r>
            <a:r>
              <a:rPr lang="en-US" sz="1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in the vertex.</a:t>
            </a:r>
            <a:br>
              <a:rPr lang="en-US" sz="1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First to study with </a:t>
            </a:r>
            <a:r>
              <a:rPr lang="en-US" sz="1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pfRICH</a:t>
            </a:r>
            <a:r>
              <a:rPr lang="en-US" sz="1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(simple geometry and less impact of B Field) 12 GeV pi-K in a vertex. Expected &lt;</a:t>
            </a:r>
            <a:r>
              <a:rPr lang="en-US" sz="1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npe</a:t>
            </a:r>
            <a:r>
              <a:rPr lang="en-US" sz="1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&gt; ~9; From Frank-Tamm formula.    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5192F4-F8E9-4ACC-B47D-29F665EB14D9}"/>
              </a:ext>
            </a:extLst>
          </p:cNvPr>
          <p:cNvSpPr txBox="1"/>
          <p:nvPr/>
        </p:nvSpPr>
        <p:spPr>
          <a:xfrm>
            <a:off x="5190260" y="1086996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</a:t>
            </a:r>
            <a:r>
              <a:rPr lang="en-US" dirty="0" err="1"/>
              <a:t>evt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6A429F-3690-43DE-8899-4133B0722E50}"/>
              </a:ext>
            </a:extLst>
          </p:cNvPr>
          <p:cNvSpPr txBox="1"/>
          <p:nvPr/>
        </p:nvSpPr>
        <p:spPr>
          <a:xfrm>
            <a:off x="7805983" y="107531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</a:t>
            </a:r>
            <a:r>
              <a:rPr lang="en-US" dirty="0" err="1"/>
              <a:t>evt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7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CECE1-28E0-4762-8FD5-1B499C41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A48A-208F-42A7-AF84-3480BD263684}" type="datetime1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EA47E-60E0-4509-BEC2-BAF0319F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Chatterjee C, dRICH meeting INFN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B5E1F-846F-4C33-B1C2-8FE04CD0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6656-9C4F-47B7-AAA7-717442F30CC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A3425-2936-4413-B687-758761EE9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82"/>
            <a:ext cx="7463343" cy="3966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74F1EC-C742-408E-9717-8AD9215F4FA2}"/>
              </a:ext>
            </a:extLst>
          </p:cNvPr>
          <p:cNvSpPr txBox="1"/>
          <p:nvPr/>
        </p:nvSpPr>
        <p:spPr>
          <a:xfrm>
            <a:off x="2686050" y="4095511"/>
            <a:ext cx="3515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Dual mirror </a:t>
            </a:r>
            <a:r>
              <a:rPr lang="en-US" dirty="0">
                <a:sym typeface="Wingdings" panose="05000000000000000000" pitchFamily="2" charset="2"/>
              </a:rPr>
              <a:t> Cost impact?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Worth investigating with priority?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7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94575" y="73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 status on the software side</a:t>
            </a:r>
            <a:endParaRPr dirty="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8150"/>
            <a:ext cx="868680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393B8A-1301-41F9-AA0F-930B41DF0C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57672-C8D7-463C-AEE6-40334C6B0C8D}"/>
              </a:ext>
            </a:extLst>
          </p:cNvPr>
          <p:cNvSpPr txBox="1"/>
          <p:nvPr/>
        </p:nvSpPr>
        <p:spPr>
          <a:xfrm>
            <a:off x="1197539" y="3258420"/>
            <a:ext cx="561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Merging of different commits to the main Branch is ongoing.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situation and work to be done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dirty="0"/>
              <a:t>Materials presented w/ single mirror (canyonland) config. For single particles w/o noise hits.</a:t>
            </a:r>
            <a:endParaRPr dirty="0"/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dirty="0"/>
              <a:t>The true </a:t>
            </a:r>
            <a:r>
              <a:rPr lang="en-GB" dirty="0" err="1"/>
              <a:t>mcparticles</a:t>
            </a:r>
            <a:r>
              <a:rPr lang="en-GB" dirty="0"/>
              <a:t> are used and ACTS related modifications are foreseen to use reconstructed tracks. </a:t>
            </a:r>
            <a:endParaRPr dirty="0"/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dirty="0"/>
              <a:t>Inclusion of noise information and ring recognition related modification of the IRT codes are to be done. 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Optimization and studies related to the dual mirror configuration.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Possibility to implement reflective side mirrors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improvement of the acceptance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dirty="0"/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B7241-041E-4CE0-85C4-AC8C03D005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8455-B465-478E-A0BD-1ECF8225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4" y="86683"/>
            <a:ext cx="8520600" cy="84180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16015-FDBD-46B8-8D27-8C98827DC0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163BA-ADE1-4D02-A19B-03ED5AB4854E}"/>
              </a:ext>
            </a:extLst>
          </p:cNvPr>
          <p:cNvSpPr txBox="1"/>
          <p:nvPr/>
        </p:nvSpPr>
        <p:spPr>
          <a:xfrm>
            <a:off x="353473" y="1712760"/>
            <a:ext cx="8790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/>
              <a:t>Strategy for PID : Pattern </a:t>
            </a:r>
            <a:r>
              <a:rPr lang="en-US" sz="2800" dirty="0" err="1"/>
              <a:t>Reco</a:t>
            </a:r>
            <a:r>
              <a:rPr lang="en-US" sz="2800" dirty="0"/>
              <a:t>. </a:t>
            </a:r>
            <a:r>
              <a:rPr lang="en-US" sz="2800" dirty="0">
                <a:sym typeface="Wingdings" panose="05000000000000000000" pitchFamily="2" charset="2"/>
              </a:rPr>
              <a:t> LH/ML</a:t>
            </a:r>
          </a:p>
          <a:p>
            <a:pPr marL="342900" indent="-342900">
              <a:buAutoNum type="arabicParenR"/>
            </a:pPr>
            <a:r>
              <a:rPr lang="en-US" sz="2800" dirty="0">
                <a:sym typeface="Wingdings" panose="05000000000000000000" pitchFamily="2" charset="2"/>
              </a:rPr>
              <a:t>Adopt existing PRs. (COMPASS/HERMES?)</a:t>
            </a:r>
          </a:p>
          <a:p>
            <a:pPr marL="342900" indent="-342900">
              <a:buAutoNum type="arabicParenR"/>
            </a:pPr>
            <a:r>
              <a:rPr lang="en-US" sz="2800" dirty="0">
                <a:sym typeface="Wingdings" panose="05000000000000000000" pitchFamily="2" charset="2"/>
              </a:rPr>
              <a:t>Direction of the B-field </a:t>
            </a:r>
            <a:r>
              <a:rPr lang="en-US" sz="2800" dirty="0" err="1">
                <a:sym typeface="Wingdings" panose="05000000000000000000" pitchFamily="2" charset="2"/>
              </a:rPr>
              <a:t>wrt</a:t>
            </a:r>
            <a:r>
              <a:rPr lang="en-US" sz="2800" dirty="0">
                <a:sym typeface="Wingdings" panose="05000000000000000000" pitchFamily="2" charset="2"/>
              </a:rPr>
              <a:t> Sensor normal direction.  </a:t>
            </a:r>
          </a:p>
          <a:p>
            <a:pPr marL="342900" indent="-342900">
              <a:buAutoNum type="arabicParenR"/>
            </a:pPr>
            <a:r>
              <a:rPr lang="en-US" sz="2800" dirty="0">
                <a:sym typeface="Wingdings" panose="05000000000000000000" pitchFamily="2" charset="2"/>
              </a:rPr>
              <a:t>Any other suggestions? 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7272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684</Words>
  <Application>Microsoft Office PowerPoint</Application>
  <PresentationFormat>On-screen Show (16:9)</PresentationFormat>
  <Paragraphs>87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Simple Light</vt:lpstr>
      <vt:lpstr>Office Theme</vt:lpstr>
      <vt:lpstr>RICH software in DD4Hep </vt:lpstr>
      <vt:lpstr>The overview of the workchain</vt:lpstr>
      <vt:lpstr>Requirement for IRT in DD4Hep</vt:lpstr>
      <vt:lpstr>Results with the described software:</vt:lpstr>
      <vt:lpstr>Situations with the multiparticle studies</vt:lpstr>
      <vt:lpstr>PowerPoint Presentation</vt:lpstr>
      <vt:lpstr>Work status on the software side</vt:lpstr>
      <vt:lpstr>Current situation and work to be done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 software in DD4Hep </dc:title>
  <cp:lastModifiedBy>Chandradoy Chatterjee</cp:lastModifiedBy>
  <cp:revision>25</cp:revision>
  <dcterms:modified xsi:type="dcterms:W3CDTF">2022-02-14T13:22:22Z</dcterms:modified>
</cp:coreProperties>
</file>